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3" r:id="rId1"/>
  </p:sldMasterIdLst>
  <p:sldIdLst>
    <p:sldId id="256" r:id="rId2"/>
    <p:sldId id="259" r:id="rId3"/>
    <p:sldId id="261" r:id="rId4"/>
    <p:sldId id="258" r:id="rId5"/>
    <p:sldId id="257" r:id="rId6"/>
    <p:sldId id="260" r:id="rId7"/>
    <p:sldId id="262" r:id="rId8"/>
    <p:sldId id="272" r:id="rId9"/>
    <p:sldId id="281" r:id="rId10"/>
    <p:sldId id="263" r:id="rId11"/>
    <p:sldId id="283" r:id="rId12"/>
    <p:sldId id="264" r:id="rId13"/>
    <p:sldId id="265" r:id="rId14"/>
    <p:sldId id="266" r:id="rId15"/>
    <p:sldId id="267" r:id="rId16"/>
    <p:sldId id="268" r:id="rId17"/>
    <p:sldId id="269" r:id="rId18"/>
    <p:sldId id="273" r:id="rId19"/>
    <p:sldId id="274" r:id="rId20"/>
    <p:sldId id="275" r:id="rId21"/>
    <p:sldId id="284" r:id="rId22"/>
    <p:sldId id="279" r:id="rId23"/>
    <p:sldId id="282" r:id="rId24"/>
    <p:sldId id="285" r:id="rId25"/>
    <p:sldId id="286" r:id="rId26"/>
    <p:sldId id="287" r:id="rId27"/>
    <p:sldId id="288" r:id="rId28"/>
    <p:sldId id="289" r:id="rId29"/>
    <p:sldId id="291" r:id="rId30"/>
    <p:sldId id="290" r:id="rId31"/>
    <p:sldId id="280"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3" d="100"/>
          <a:sy n="103" d="100"/>
        </p:scale>
        <p:origin x="138" y="3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BC26AB3-0973-4322-AF50-5B624078D586}" type="datetimeFigureOut">
              <a:rPr lang="en-CA" smtClean="0"/>
              <a:t>2023-04-12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6B14214-F0E3-43A0-AA92-F127E2C46676}" type="slidenum">
              <a:rPr lang="en-CA" smtClean="0"/>
              <a:t>‹#›</a:t>
            </a:fld>
            <a:endParaRPr lang="en-CA"/>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21854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C26AB3-0973-4322-AF50-5B624078D586}" type="datetimeFigureOut">
              <a:rPr lang="en-CA" smtClean="0"/>
              <a:t>2023-04-12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6B14214-F0E3-43A0-AA92-F127E2C46676}" type="slidenum">
              <a:rPr lang="en-CA" smtClean="0"/>
              <a:t>‹#›</a:t>
            </a:fld>
            <a:endParaRPr lang="en-CA"/>
          </a:p>
        </p:txBody>
      </p:sp>
    </p:spTree>
    <p:extLst>
      <p:ext uri="{BB962C8B-B14F-4D97-AF65-F5344CB8AC3E}">
        <p14:creationId xmlns:p14="http://schemas.microsoft.com/office/powerpoint/2010/main" val="16497934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C26AB3-0973-4322-AF50-5B624078D586}" type="datetimeFigureOut">
              <a:rPr lang="en-CA" smtClean="0"/>
              <a:t>2023-04-12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6B14214-F0E3-43A0-AA92-F127E2C46676}" type="slidenum">
              <a:rPr lang="en-CA" smtClean="0"/>
              <a:t>‹#›</a:t>
            </a:fld>
            <a:endParaRPr lang="en-CA"/>
          </a:p>
        </p:txBody>
      </p:sp>
    </p:spTree>
    <p:extLst>
      <p:ext uri="{BB962C8B-B14F-4D97-AF65-F5344CB8AC3E}">
        <p14:creationId xmlns:p14="http://schemas.microsoft.com/office/powerpoint/2010/main" val="6796546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C26AB3-0973-4322-AF50-5B624078D586}" type="datetimeFigureOut">
              <a:rPr lang="en-CA" smtClean="0"/>
              <a:t>2023-04-12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6B14214-F0E3-43A0-AA92-F127E2C46676}" type="slidenum">
              <a:rPr lang="en-CA" smtClean="0"/>
              <a:t>‹#›</a:t>
            </a:fld>
            <a:endParaRPr lang="en-CA"/>
          </a:p>
        </p:txBody>
      </p:sp>
    </p:spTree>
    <p:extLst>
      <p:ext uri="{BB962C8B-B14F-4D97-AF65-F5344CB8AC3E}">
        <p14:creationId xmlns:p14="http://schemas.microsoft.com/office/powerpoint/2010/main" val="7245269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C26AB3-0973-4322-AF50-5B624078D586}" type="datetimeFigureOut">
              <a:rPr lang="en-CA" smtClean="0"/>
              <a:t>2023-04-12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6B14214-F0E3-43A0-AA92-F127E2C46676}" type="slidenum">
              <a:rPr lang="en-CA" smtClean="0"/>
              <a:t>‹#›</a:t>
            </a:fld>
            <a:endParaRPr lang="en-CA"/>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05817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BC26AB3-0973-4322-AF50-5B624078D586}" type="datetimeFigureOut">
              <a:rPr lang="en-CA" smtClean="0"/>
              <a:t>2023-04-12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76B14214-F0E3-43A0-AA92-F127E2C46676}" type="slidenum">
              <a:rPr lang="en-CA" smtClean="0"/>
              <a:t>‹#›</a:t>
            </a:fld>
            <a:endParaRPr lang="en-CA"/>
          </a:p>
        </p:txBody>
      </p:sp>
    </p:spTree>
    <p:extLst>
      <p:ext uri="{BB962C8B-B14F-4D97-AF65-F5344CB8AC3E}">
        <p14:creationId xmlns:p14="http://schemas.microsoft.com/office/powerpoint/2010/main" val="26243934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BC26AB3-0973-4322-AF50-5B624078D586}" type="datetimeFigureOut">
              <a:rPr lang="en-CA" smtClean="0"/>
              <a:t>2023-04-12</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76B14214-F0E3-43A0-AA92-F127E2C46676}" type="slidenum">
              <a:rPr lang="en-CA" smtClean="0"/>
              <a:t>‹#›</a:t>
            </a:fld>
            <a:endParaRPr lang="en-CA"/>
          </a:p>
        </p:txBody>
      </p:sp>
    </p:spTree>
    <p:extLst>
      <p:ext uri="{BB962C8B-B14F-4D97-AF65-F5344CB8AC3E}">
        <p14:creationId xmlns:p14="http://schemas.microsoft.com/office/powerpoint/2010/main" val="1129141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BC26AB3-0973-4322-AF50-5B624078D586}" type="datetimeFigureOut">
              <a:rPr lang="en-CA" smtClean="0"/>
              <a:t>2023-04-12</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76B14214-F0E3-43A0-AA92-F127E2C46676}" type="slidenum">
              <a:rPr lang="en-CA" smtClean="0"/>
              <a:t>‹#›</a:t>
            </a:fld>
            <a:endParaRPr lang="en-CA"/>
          </a:p>
        </p:txBody>
      </p:sp>
    </p:spTree>
    <p:extLst>
      <p:ext uri="{BB962C8B-B14F-4D97-AF65-F5344CB8AC3E}">
        <p14:creationId xmlns:p14="http://schemas.microsoft.com/office/powerpoint/2010/main" val="31654120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BC26AB3-0973-4322-AF50-5B624078D586}" type="datetimeFigureOut">
              <a:rPr lang="en-CA" smtClean="0"/>
              <a:t>2023-04-12</a:t>
            </a:fld>
            <a:endParaRPr lang="en-CA"/>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CA"/>
          </a:p>
        </p:txBody>
      </p:sp>
      <p:sp>
        <p:nvSpPr>
          <p:cNvPr id="9" name="Slide Number Placeholder 8"/>
          <p:cNvSpPr>
            <a:spLocks noGrp="1"/>
          </p:cNvSpPr>
          <p:nvPr>
            <p:ph type="sldNum" sz="quarter" idx="12"/>
          </p:nvPr>
        </p:nvSpPr>
        <p:spPr/>
        <p:txBody>
          <a:bodyPr/>
          <a:lstStyle/>
          <a:p>
            <a:fld id="{76B14214-F0E3-43A0-AA92-F127E2C46676}" type="slidenum">
              <a:rPr lang="en-CA" smtClean="0"/>
              <a:t>‹#›</a:t>
            </a:fld>
            <a:endParaRPr lang="en-CA"/>
          </a:p>
        </p:txBody>
      </p:sp>
    </p:spTree>
    <p:extLst>
      <p:ext uri="{BB962C8B-B14F-4D97-AF65-F5344CB8AC3E}">
        <p14:creationId xmlns:p14="http://schemas.microsoft.com/office/powerpoint/2010/main" val="20812164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BC26AB3-0973-4322-AF50-5B624078D586}" type="datetimeFigureOut">
              <a:rPr lang="en-CA" smtClean="0"/>
              <a:t>2023-04-12</a:t>
            </a:fld>
            <a:endParaRPr lang="en-CA"/>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CA"/>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6B14214-F0E3-43A0-AA92-F127E2C46676}" type="slidenum">
              <a:rPr lang="en-CA" smtClean="0"/>
              <a:t>‹#›</a:t>
            </a:fld>
            <a:endParaRPr lang="en-CA"/>
          </a:p>
        </p:txBody>
      </p:sp>
    </p:spTree>
    <p:extLst>
      <p:ext uri="{BB962C8B-B14F-4D97-AF65-F5344CB8AC3E}">
        <p14:creationId xmlns:p14="http://schemas.microsoft.com/office/powerpoint/2010/main" val="9200589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BC26AB3-0973-4322-AF50-5B624078D586}" type="datetimeFigureOut">
              <a:rPr lang="en-CA" smtClean="0"/>
              <a:t>2023-04-12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76B14214-F0E3-43A0-AA92-F127E2C46676}" type="slidenum">
              <a:rPr lang="en-CA" smtClean="0"/>
              <a:t>‹#›</a:t>
            </a:fld>
            <a:endParaRPr lang="en-CA"/>
          </a:p>
        </p:txBody>
      </p:sp>
    </p:spTree>
    <p:extLst>
      <p:ext uri="{BB962C8B-B14F-4D97-AF65-F5344CB8AC3E}">
        <p14:creationId xmlns:p14="http://schemas.microsoft.com/office/powerpoint/2010/main" val="20181113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BC26AB3-0973-4322-AF50-5B624078D586}" type="datetimeFigureOut">
              <a:rPr lang="en-CA" smtClean="0"/>
              <a:t>2023-04-12</a:t>
            </a:fld>
            <a:endParaRPr lang="en-CA"/>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CA"/>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6B14214-F0E3-43A0-AA92-F127E2C46676}" type="slidenum">
              <a:rPr lang="en-CA" smtClean="0"/>
              <a:t>‹#›</a:t>
            </a:fld>
            <a:endParaRPr lang="en-CA"/>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5613553"/>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datasets/cdc/national-health-and-nutrition-examination-survey" TargetMode="External"/><Relationship Id="rId2" Type="http://schemas.openxmlformats.org/officeDocument/2006/relationships/hyperlink" Target="https://www.ncbi.nlm.nih.gov/pmc/articles/PMC3168898/" TargetMode="External"/><Relationship Id="rId1" Type="http://schemas.openxmlformats.org/officeDocument/2006/relationships/slideLayout" Target="../slideLayouts/slideLayout2.xml"/><Relationship Id="rId6" Type="http://schemas.openxmlformats.org/officeDocument/2006/relationships/hyperlink" Target="https://www.ncbi.nlm.nih.gov/" TargetMode="External"/><Relationship Id="rId5" Type="http://schemas.openxmlformats.org/officeDocument/2006/relationships/hyperlink" Target="https://www.ncbi.nlm.nih.gov/pmc/articles/PMC7883578/" TargetMode="External"/><Relationship Id="rId4" Type="http://schemas.openxmlformats.org/officeDocument/2006/relationships/hyperlink" Target="https://www.bmj.com/content/362/bmj.k3310"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A6AEC-4153-476F-5B11-D07DC6CAC7DC}"/>
              </a:ext>
            </a:extLst>
          </p:cNvPr>
          <p:cNvSpPr>
            <a:spLocks noGrp="1"/>
          </p:cNvSpPr>
          <p:nvPr>
            <p:ph type="ctrTitle"/>
          </p:nvPr>
        </p:nvSpPr>
        <p:spPr>
          <a:xfrm>
            <a:off x="1097280" y="0"/>
            <a:ext cx="10058400" cy="4305300"/>
          </a:xfrm>
        </p:spPr>
        <p:txBody>
          <a:bodyPr>
            <a:normAutofit/>
          </a:bodyPr>
          <a:lstStyle/>
          <a:p>
            <a:br>
              <a:rPr lang="en-CA" dirty="0"/>
            </a:br>
            <a:r>
              <a:rPr lang="en-CA" dirty="0"/>
              <a:t>Project One:</a:t>
            </a:r>
            <a:br>
              <a:rPr lang="en-CA" dirty="0"/>
            </a:br>
            <a:r>
              <a:rPr lang="en-US" sz="3100" dirty="0">
                <a:latin typeface="+mj-lt"/>
              </a:rPr>
              <a:t>Heavy Metal Poisoning and Cardiovascular Disease</a:t>
            </a:r>
            <a:br>
              <a:rPr lang="en-US" b="1" dirty="0">
                <a:latin typeface="+mj-lt"/>
              </a:rPr>
            </a:br>
            <a:endParaRPr lang="en-CA" dirty="0"/>
          </a:p>
        </p:txBody>
      </p:sp>
      <p:sp>
        <p:nvSpPr>
          <p:cNvPr id="3" name="Subtitle 2">
            <a:extLst>
              <a:ext uri="{FF2B5EF4-FFF2-40B4-BE49-F238E27FC236}">
                <a16:creationId xmlns:a16="http://schemas.microsoft.com/office/drawing/2014/main" id="{E7629114-0FA4-9216-A935-4B421D7CFC55}"/>
              </a:ext>
            </a:extLst>
          </p:cNvPr>
          <p:cNvSpPr>
            <a:spLocks noGrp="1"/>
          </p:cNvSpPr>
          <p:nvPr>
            <p:ph type="subTitle" idx="1"/>
          </p:nvPr>
        </p:nvSpPr>
        <p:spPr>
          <a:xfrm>
            <a:off x="1097280" y="4038601"/>
            <a:ext cx="10058400" cy="1990723"/>
          </a:xfrm>
        </p:spPr>
        <p:txBody>
          <a:bodyPr>
            <a:normAutofit/>
          </a:bodyPr>
          <a:lstStyle/>
          <a:p>
            <a:endParaRPr lang="en-CA" dirty="0"/>
          </a:p>
          <a:p>
            <a:r>
              <a:rPr lang="en-CA" dirty="0" err="1"/>
              <a:t>aVA</a:t>
            </a:r>
            <a:r>
              <a:rPr lang="en-CA" dirty="0"/>
              <a:t> Tahmasebi	Marie </a:t>
            </a:r>
            <a:r>
              <a:rPr lang="en-CA" dirty="0" err="1"/>
              <a:t>nasara</a:t>
            </a:r>
            <a:r>
              <a:rPr lang="en-CA" dirty="0"/>
              <a:t>	Pietro </a:t>
            </a:r>
            <a:r>
              <a:rPr lang="en-CA" dirty="0" err="1"/>
              <a:t>stolf</a:t>
            </a:r>
            <a:endParaRPr lang="en-CA" dirty="0"/>
          </a:p>
          <a:p>
            <a:r>
              <a:rPr lang="en-CA" dirty="0"/>
              <a:t>Rana Mousavi	</a:t>
            </a:r>
            <a:r>
              <a:rPr lang="en-CA" dirty="0" err="1"/>
              <a:t>Ritta</a:t>
            </a:r>
            <a:r>
              <a:rPr lang="en-CA" dirty="0"/>
              <a:t> Shaheen	Robert </a:t>
            </a:r>
            <a:r>
              <a:rPr lang="en-CA" dirty="0" err="1"/>
              <a:t>osei</a:t>
            </a:r>
            <a:r>
              <a:rPr lang="en-CA" dirty="0"/>
              <a:t> </a:t>
            </a:r>
            <a:r>
              <a:rPr lang="en-CA" dirty="0" err="1"/>
              <a:t>dwomoh</a:t>
            </a:r>
            <a:endParaRPr lang="en-CA" dirty="0"/>
          </a:p>
          <a:p>
            <a:r>
              <a:rPr lang="en-CA" dirty="0"/>
              <a:t>Wayne </a:t>
            </a:r>
            <a:r>
              <a:rPr lang="en-CA" dirty="0" err="1"/>
              <a:t>williams</a:t>
            </a:r>
            <a:endParaRPr lang="en-CA" dirty="0"/>
          </a:p>
        </p:txBody>
      </p:sp>
    </p:spTree>
    <p:extLst>
      <p:ext uri="{BB962C8B-B14F-4D97-AF65-F5344CB8AC3E}">
        <p14:creationId xmlns:p14="http://schemas.microsoft.com/office/powerpoint/2010/main" val="14838337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179B4-6D1A-E48C-BCCD-0C77D51AEA95}"/>
              </a:ext>
            </a:extLst>
          </p:cNvPr>
          <p:cNvSpPr>
            <a:spLocks noGrp="1"/>
          </p:cNvSpPr>
          <p:nvPr>
            <p:ph type="title"/>
          </p:nvPr>
        </p:nvSpPr>
        <p:spPr/>
        <p:txBody>
          <a:bodyPr/>
          <a:lstStyle/>
          <a:p>
            <a:r>
              <a:rPr lang="en-CA" dirty="0"/>
              <a:t>HEATMAP 1</a:t>
            </a:r>
          </a:p>
        </p:txBody>
      </p:sp>
      <p:pic>
        <p:nvPicPr>
          <p:cNvPr id="4" name="Picture 3" descr="Chart&#10;&#10;Description automatically generated">
            <a:extLst>
              <a:ext uri="{FF2B5EF4-FFF2-40B4-BE49-F238E27FC236}">
                <a16:creationId xmlns:a16="http://schemas.microsoft.com/office/drawing/2014/main" id="{1A6E8E3C-EA41-5D46-F893-D28FAE3E2F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82460" y="550506"/>
            <a:ext cx="6982969" cy="5766317"/>
          </a:xfrm>
          <a:prstGeom prst="rect">
            <a:avLst/>
          </a:prstGeom>
        </p:spPr>
      </p:pic>
      <p:sp>
        <p:nvSpPr>
          <p:cNvPr id="13" name="Oval 12">
            <a:extLst>
              <a:ext uri="{FF2B5EF4-FFF2-40B4-BE49-F238E27FC236}">
                <a16:creationId xmlns:a16="http://schemas.microsoft.com/office/drawing/2014/main" id="{77F69EE8-B33F-2D53-5543-4558B84DB497}"/>
              </a:ext>
            </a:extLst>
          </p:cNvPr>
          <p:cNvSpPr/>
          <p:nvPr/>
        </p:nvSpPr>
        <p:spPr>
          <a:xfrm>
            <a:off x="9404828" y="2692009"/>
            <a:ext cx="475861" cy="475861"/>
          </a:xfrm>
          <a:prstGeom prst="ellipse">
            <a:avLst/>
          </a:prstGeom>
          <a:solidFill>
            <a:srgbClr val="00B050">
              <a:alpha val="3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1" name="Oval 20">
            <a:extLst>
              <a:ext uri="{FF2B5EF4-FFF2-40B4-BE49-F238E27FC236}">
                <a16:creationId xmlns:a16="http://schemas.microsoft.com/office/drawing/2014/main" id="{1FC5FAD6-EE9A-B397-8F2F-62BC24DD323F}"/>
              </a:ext>
            </a:extLst>
          </p:cNvPr>
          <p:cNvSpPr/>
          <p:nvPr/>
        </p:nvSpPr>
        <p:spPr>
          <a:xfrm>
            <a:off x="9471939" y="1433346"/>
            <a:ext cx="475861" cy="475861"/>
          </a:xfrm>
          <a:prstGeom prst="ellipse">
            <a:avLst/>
          </a:prstGeom>
          <a:solidFill>
            <a:srgbClr val="00B050">
              <a:alpha val="3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3" name="Rectangle 22">
            <a:extLst>
              <a:ext uri="{FF2B5EF4-FFF2-40B4-BE49-F238E27FC236}">
                <a16:creationId xmlns:a16="http://schemas.microsoft.com/office/drawing/2014/main" id="{F7E44CF3-471C-7551-908C-1407AF8A7892}"/>
              </a:ext>
            </a:extLst>
          </p:cNvPr>
          <p:cNvSpPr/>
          <p:nvPr/>
        </p:nvSpPr>
        <p:spPr>
          <a:xfrm>
            <a:off x="9880689" y="1045029"/>
            <a:ext cx="475861" cy="1306285"/>
          </a:xfrm>
          <a:prstGeom prst="rect">
            <a:avLst/>
          </a:prstGeom>
          <a:gradFill>
            <a:gsLst>
              <a:gs pos="100000">
                <a:srgbClr val="00B0F0">
                  <a:alpha val="27000"/>
                </a:srgbClr>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ln>
            <a:solidFill>
              <a:schemeClr val="accent1">
                <a:shade val="50000"/>
                <a:alpha val="5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7681538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Text&#10;&#10;Description automatically generated">
            <a:extLst>
              <a:ext uri="{FF2B5EF4-FFF2-40B4-BE49-F238E27FC236}">
                <a16:creationId xmlns:a16="http://schemas.microsoft.com/office/drawing/2014/main" id="{C937B2A8-A82B-97F7-E2C0-3CB578F341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75659" y="541539"/>
            <a:ext cx="5603493" cy="4310380"/>
          </a:xfrm>
          <a:prstGeom prst="rect">
            <a:avLst/>
          </a:prstGeom>
        </p:spPr>
      </p:pic>
      <p:sp>
        <p:nvSpPr>
          <p:cNvPr id="8" name="Rectangle 7">
            <a:extLst>
              <a:ext uri="{FF2B5EF4-FFF2-40B4-BE49-F238E27FC236}">
                <a16:creationId xmlns:a16="http://schemas.microsoft.com/office/drawing/2014/main" id="{D0D1C050-9951-0DE0-330E-BD926D051DBA}"/>
              </a:ext>
            </a:extLst>
          </p:cNvPr>
          <p:cNvSpPr/>
          <p:nvPr/>
        </p:nvSpPr>
        <p:spPr>
          <a:xfrm>
            <a:off x="3375659" y="1631159"/>
            <a:ext cx="5603493" cy="247026"/>
          </a:xfrm>
          <a:prstGeom prst="rect">
            <a:avLst/>
          </a:prstGeom>
          <a:solidFill>
            <a:srgbClr val="00B050">
              <a:alpha val="34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Rectangle 8">
            <a:extLst>
              <a:ext uri="{FF2B5EF4-FFF2-40B4-BE49-F238E27FC236}">
                <a16:creationId xmlns:a16="http://schemas.microsoft.com/office/drawing/2014/main" id="{FC7CD3BD-5FA1-5AA0-0D91-401E6FD36E88}"/>
              </a:ext>
            </a:extLst>
          </p:cNvPr>
          <p:cNvSpPr/>
          <p:nvPr/>
        </p:nvSpPr>
        <p:spPr>
          <a:xfrm>
            <a:off x="3375659" y="2265027"/>
            <a:ext cx="5603493" cy="247026"/>
          </a:xfrm>
          <a:prstGeom prst="rect">
            <a:avLst/>
          </a:prstGeom>
          <a:solidFill>
            <a:srgbClr val="00B050">
              <a:alpha val="34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Rectangle 11">
            <a:extLst>
              <a:ext uri="{FF2B5EF4-FFF2-40B4-BE49-F238E27FC236}">
                <a16:creationId xmlns:a16="http://schemas.microsoft.com/office/drawing/2014/main" id="{E2782B98-C1F8-3A08-340A-692EBF6318CB}"/>
              </a:ext>
            </a:extLst>
          </p:cNvPr>
          <p:cNvSpPr/>
          <p:nvPr/>
        </p:nvSpPr>
        <p:spPr>
          <a:xfrm>
            <a:off x="3375658" y="3102664"/>
            <a:ext cx="5603493" cy="247026"/>
          </a:xfrm>
          <a:prstGeom prst="rect">
            <a:avLst/>
          </a:prstGeom>
          <a:gradFill>
            <a:gsLst>
              <a:gs pos="100000">
                <a:srgbClr val="00B0F0">
                  <a:alpha val="27000"/>
                </a:srgbClr>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ln>
            <a:solidFill>
              <a:schemeClr val="accent1">
                <a:shade val="50000"/>
                <a:alpha val="5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Rectangle 12">
            <a:extLst>
              <a:ext uri="{FF2B5EF4-FFF2-40B4-BE49-F238E27FC236}">
                <a16:creationId xmlns:a16="http://schemas.microsoft.com/office/drawing/2014/main" id="{ECA12E41-A032-A621-8A60-9A0095433905}"/>
              </a:ext>
            </a:extLst>
          </p:cNvPr>
          <p:cNvSpPr/>
          <p:nvPr/>
        </p:nvSpPr>
        <p:spPr>
          <a:xfrm>
            <a:off x="3375658" y="3977291"/>
            <a:ext cx="5603493" cy="247026"/>
          </a:xfrm>
          <a:prstGeom prst="rect">
            <a:avLst/>
          </a:prstGeom>
          <a:gradFill>
            <a:gsLst>
              <a:gs pos="100000">
                <a:srgbClr val="00B0F0">
                  <a:alpha val="27000"/>
                </a:srgbClr>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ln>
            <a:solidFill>
              <a:schemeClr val="accent1">
                <a:shade val="50000"/>
                <a:alpha val="5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Rectangle 13">
            <a:extLst>
              <a:ext uri="{FF2B5EF4-FFF2-40B4-BE49-F238E27FC236}">
                <a16:creationId xmlns:a16="http://schemas.microsoft.com/office/drawing/2014/main" id="{4ABD9537-D304-96E0-8388-B784A54DE2B3}"/>
              </a:ext>
            </a:extLst>
          </p:cNvPr>
          <p:cNvSpPr/>
          <p:nvPr/>
        </p:nvSpPr>
        <p:spPr>
          <a:xfrm>
            <a:off x="3375658" y="3730265"/>
            <a:ext cx="5603493" cy="247026"/>
          </a:xfrm>
          <a:prstGeom prst="rect">
            <a:avLst/>
          </a:prstGeom>
          <a:gradFill>
            <a:gsLst>
              <a:gs pos="100000">
                <a:srgbClr val="00B0F0">
                  <a:alpha val="27000"/>
                </a:srgbClr>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ln>
            <a:solidFill>
              <a:schemeClr val="accent1">
                <a:shade val="50000"/>
                <a:alpha val="5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6520268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DB872-F439-603D-F10C-6086CE455CD3}"/>
              </a:ext>
            </a:extLst>
          </p:cNvPr>
          <p:cNvSpPr>
            <a:spLocks noGrp="1"/>
          </p:cNvSpPr>
          <p:nvPr>
            <p:ph type="title"/>
          </p:nvPr>
        </p:nvSpPr>
        <p:spPr/>
        <p:txBody>
          <a:bodyPr/>
          <a:lstStyle/>
          <a:p>
            <a:r>
              <a:rPr lang="en-CA" dirty="0"/>
              <a:t>Data Comparison to Medical Norms</a:t>
            </a:r>
          </a:p>
        </p:txBody>
      </p:sp>
      <p:pic>
        <p:nvPicPr>
          <p:cNvPr id="4" name="Picture 3" descr="Graphical user interface&#10;&#10;Description automatically generated with low confidence">
            <a:extLst>
              <a:ext uri="{FF2B5EF4-FFF2-40B4-BE49-F238E27FC236}">
                <a16:creationId xmlns:a16="http://schemas.microsoft.com/office/drawing/2014/main" id="{8F7AF4ED-F646-2462-7223-9EF212F486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17853"/>
            <a:ext cx="10810875" cy="3592868"/>
          </a:xfrm>
          <a:prstGeom prst="rect">
            <a:avLst/>
          </a:prstGeom>
        </p:spPr>
      </p:pic>
      <p:sp>
        <p:nvSpPr>
          <p:cNvPr id="3" name="Rectangle 2">
            <a:extLst>
              <a:ext uri="{FF2B5EF4-FFF2-40B4-BE49-F238E27FC236}">
                <a16:creationId xmlns:a16="http://schemas.microsoft.com/office/drawing/2014/main" id="{D1DC8920-FCF5-FB98-6E48-E42B7AB9E8EC}"/>
              </a:ext>
            </a:extLst>
          </p:cNvPr>
          <p:cNvSpPr/>
          <p:nvPr/>
        </p:nvSpPr>
        <p:spPr>
          <a:xfrm>
            <a:off x="6540759" y="2873829"/>
            <a:ext cx="1110343" cy="326571"/>
          </a:xfrm>
          <a:prstGeom prst="rect">
            <a:avLst/>
          </a:prstGeom>
          <a:solidFill>
            <a:srgbClr val="00B050">
              <a:alpha val="1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Rectangle 4">
            <a:extLst>
              <a:ext uri="{FF2B5EF4-FFF2-40B4-BE49-F238E27FC236}">
                <a16:creationId xmlns:a16="http://schemas.microsoft.com/office/drawing/2014/main" id="{3D4528A7-7363-C0D7-A884-66925D2343C8}"/>
              </a:ext>
            </a:extLst>
          </p:cNvPr>
          <p:cNvSpPr/>
          <p:nvPr/>
        </p:nvSpPr>
        <p:spPr>
          <a:xfrm>
            <a:off x="9520335" y="5584150"/>
            <a:ext cx="1110343" cy="326571"/>
          </a:xfrm>
          <a:prstGeom prst="rect">
            <a:avLst/>
          </a:prstGeom>
          <a:solidFill>
            <a:srgbClr val="00B050">
              <a:alpha val="1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Rectangle 8">
            <a:extLst>
              <a:ext uri="{FF2B5EF4-FFF2-40B4-BE49-F238E27FC236}">
                <a16:creationId xmlns:a16="http://schemas.microsoft.com/office/drawing/2014/main" id="{41985B61-C538-DF68-D13F-E8E2D1359BAD}"/>
              </a:ext>
            </a:extLst>
          </p:cNvPr>
          <p:cNvSpPr/>
          <p:nvPr/>
        </p:nvSpPr>
        <p:spPr>
          <a:xfrm>
            <a:off x="9445690" y="3200400"/>
            <a:ext cx="1184988" cy="615820"/>
          </a:xfrm>
          <a:prstGeom prst="rect">
            <a:avLst/>
          </a:prstGeom>
          <a:solidFill>
            <a:srgbClr val="00B050">
              <a:alpha val="1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0615284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39E10-04D3-175F-688B-C5EAE0CFCA8F}"/>
              </a:ext>
            </a:extLst>
          </p:cNvPr>
          <p:cNvSpPr>
            <a:spLocks noGrp="1"/>
          </p:cNvSpPr>
          <p:nvPr>
            <p:ph type="title"/>
          </p:nvPr>
        </p:nvSpPr>
        <p:spPr/>
        <p:txBody>
          <a:bodyPr/>
          <a:lstStyle/>
          <a:p>
            <a:r>
              <a:rPr lang="en-CA" dirty="0"/>
              <a:t>Quartiles of Heavy Metals</a:t>
            </a:r>
          </a:p>
        </p:txBody>
      </p:sp>
      <p:pic>
        <p:nvPicPr>
          <p:cNvPr id="4" name="Picture 3" descr="Chart, box and whisker chart&#10;&#10;Description automatically generated">
            <a:extLst>
              <a:ext uri="{FF2B5EF4-FFF2-40B4-BE49-F238E27FC236}">
                <a16:creationId xmlns:a16="http://schemas.microsoft.com/office/drawing/2014/main" id="{9F13A5F4-669D-11E1-A245-8B45DF6656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690688"/>
            <a:ext cx="8611802" cy="4258269"/>
          </a:xfrm>
          <a:prstGeom prst="rect">
            <a:avLst/>
          </a:prstGeom>
        </p:spPr>
      </p:pic>
    </p:spTree>
    <p:extLst>
      <p:ext uri="{BB962C8B-B14F-4D97-AF65-F5344CB8AC3E}">
        <p14:creationId xmlns:p14="http://schemas.microsoft.com/office/powerpoint/2010/main" val="22616494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0991C-A536-AA2A-2BD3-789E31897186}"/>
              </a:ext>
            </a:extLst>
          </p:cNvPr>
          <p:cNvSpPr>
            <a:spLocks noGrp="1"/>
          </p:cNvSpPr>
          <p:nvPr>
            <p:ph type="title"/>
          </p:nvPr>
        </p:nvSpPr>
        <p:spPr/>
        <p:txBody>
          <a:bodyPr/>
          <a:lstStyle/>
          <a:p>
            <a:r>
              <a:rPr lang="en-CA" dirty="0"/>
              <a:t>Searching For Correlations</a:t>
            </a:r>
          </a:p>
        </p:txBody>
      </p:sp>
      <p:pic>
        <p:nvPicPr>
          <p:cNvPr id="6" name="Picture 5" descr="Chart, scatter chart&#10;&#10;Description automatically generated">
            <a:extLst>
              <a:ext uri="{FF2B5EF4-FFF2-40B4-BE49-F238E27FC236}">
                <a16:creationId xmlns:a16="http://schemas.microsoft.com/office/drawing/2014/main" id="{6E362CB1-5663-30C5-671B-874523990C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690688"/>
            <a:ext cx="5563376" cy="4267796"/>
          </a:xfrm>
          <a:prstGeom prst="rect">
            <a:avLst/>
          </a:prstGeom>
        </p:spPr>
      </p:pic>
      <p:pic>
        <p:nvPicPr>
          <p:cNvPr id="8" name="Picture 7" descr="Chart, scatter chart&#10;&#10;Description automatically generated">
            <a:extLst>
              <a:ext uri="{FF2B5EF4-FFF2-40B4-BE49-F238E27FC236}">
                <a16:creationId xmlns:a16="http://schemas.microsoft.com/office/drawing/2014/main" id="{B2D76B77-1753-81B9-8076-9ED8BE8146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4479" y="1633530"/>
            <a:ext cx="5591955" cy="4324954"/>
          </a:xfrm>
          <a:prstGeom prst="rect">
            <a:avLst/>
          </a:prstGeom>
        </p:spPr>
      </p:pic>
    </p:spTree>
    <p:extLst>
      <p:ext uri="{BB962C8B-B14F-4D97-AF65-F5344CB8AC3E}">
        <p14:creationId xmlns:p14="http://schemas.microsoft.com/office/powerpoint/2010/main" val="28453599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F9B94-A648-4970-11C7-3CBAA86DDD2C}"/>
              </a:ext>
            </a:extLst>
          </p:cNvPr>
          <p:cNvSpPr>
            <a:spLocks noGrp="1"/>
          </p:cNvSpPr>
          <p:nvPr>
            <p:ph type="title"/>
          </p:nvPr>
        </p:nvSpPr>
        <p:spPr/>
        <p:txBody>
          <a:bodyPr/>
          <a:lstStyle/>
          <a:p>
            <a:r>
              <a:rPr lang="en-CA" dirty="0"/>
              <a:t>Searching For Correlations</a:t>
            </a:r>
          </a:p>
        </p:txBody>
      </p:sp>
      <p:pic>
        <p:nvPicPr>
          <p:cNvPr id="4" name="Picture 3" descr="Chart, scatter chart&#10;&#10;Description automatically generated">
            <a:extLst>
              <a:ext uri="{FF2B5EF4-FFF2-40B4-BE49-F238E27FC236}">
                <a16:creationId xmlns:a16="http://schemas.microsoft.com/office/drawing/2014/main" id="{DF4B4A86-19B6-F2EE-4CC9-9E6C4E89A4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690688"/>
            <a:ext cx="5544324" cy="4324954"/>
          </a:xfrm>
          <a:prstGeom prst="rect">
            <a:avLst/>
          </a:prstGeom>
        </p:spPr>
      </p:pic>
      <p:pic>
        <p:nvPicPr>
          <p:cNvPr id="8" name="Picture 7" descr="Chart, diagram&#10;&#10;Description automatically generated">
            <a:extLst>
              <a:ext uri="{FF2B5EF4-FFF2-40B4-BE49-F238E27FC236}">
                <a16:creationId xmlns:a16="http://schemas.microsoft.com/office/drawing/2014/main" id="{4B551664-82B8-D84D-50EF-08D830BDA7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06499" y="1752426"/>
            <a:ext cx="4248150" cy="4248150"/>
          </a:xfrm>
          <a:prstGeom prst="rect">
            <a:avLst/>
          </a:prstGeom>
        </p:spPr>
      </p:pic>
    </p:spTree>
    <p:extLst>
      <p:ext uri="{BB962C8B-B14F-4D97-AF65-F5344CB8AC3E}">
        <p14:creationId xmlns:p14="http://schemas.microsoft.com/office/powerpoint/2010/main" val="32625811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EF7C8-9900-E2AB-515D-B274B208C485}"/>
              </a:ext>
            </a:extLst>
          </p:cNvPr>
          <p:cNvSpPr>
            <a:spLocks noGrp="1"/>
          </p:cNvSpPr>
          <p:nvPr>
            <p:ph type="title"/>
          </p:nvPr>
        </p:nvSpPr>
        <p:spPr/>
        <p:txBody>
          <a:bodyPr/>
          <a:lstStyle/>
          <a:p>
            <a:r>
              <a:rPr lang="en-CA" dirty="0"/>
              <a:t>Observations</a:t>
            </a:r>
          </a:p>
        </p:txBody>
      </p:sp>
      <p:pic>
        <p:nvPicPr>
          <p:cNvPr id="4" name="Picture 3" descr="Text, letter&#10;&#10;Description automatically generated">
            <a:extLst>
              <a:ext uri="{FF2B5EF4-FFF2-40B4-BE49-F238E27FC236}">
                <a16:creationId xmlns:a16="http://schemas.microsoft.com/office/drawing/2014/main" id="{6C232635-7D3B-29BE-2BD8-EB21A87AB1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80" y="1876208"/>
            <a:ext cx="6721017" cy="2397212"/>
          </a:xfrm>
          <a:prstGeom prst="rect">
            <a:avLst/>
          </a:prstGeom>
        </p:spPr>
      </p:pic>
    </p:spTree>
    <p:extLst>
      <p:ext uri="{BB962C8B-B14F-4D97-AF65-F5344CB8AC3E}">
        <p14:creationId xmlns:p14="http://schemas.microsoft.com/office/powerpoint/2010/main" val="11588697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837CD-6333-18D3-EF19-F41FA406E49E}"/>
              </a:ext>
            </a:extLst>
          </p:cNvPr>
          <p:cNvSpPr>
            <a:spLocks noGrp="1"/>
          </p:cNvSpPr>
          <p:nvPr>
            <p:ph type="title"/>
          </p:nvPr>
        </p:nvSpPr>
        <p:spPr/>
        <p:txBody>
          <a:bodyPr/>
          <a:lstStyle/>
          <a:p>
            <a:pPr algn="ctr"/>
            <a:r>
              <a:rPr lang="en-CA" dirty="0"/>
              <a:t>Adding New Data</a:t>
            </a:r>
          </a:p>
        </p:txBody>
      </p:sp>
    </p:spTree>
    <p:extLst>
      <p:ext uri="{BB962C8B-B14F-4D97-AF65-F5344CB8AC3E}">
        <p14:creationId xmlns:p14="http://schemas.microsoft.com/office/powerpoint/2010/main" val="26715768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picture containing device, gauge&#10;&#10;Description automatically generated">
            <a:extLst>
              <a:ext uri="{FF2B5EF4-FFF2-40B4-BE49-F238E27FC236}">
                <a16:creationId xmlns:a16="http://schemas.microsoft.com/office/drawing/2014/main" id="{909868D9-1FD4-D6B4-3EE3-E746A302EA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8464" y="0"/>
            <a:ext cx="4643535" cy="3301262"/>
          </a:xfrm>
          <a:prstGeom prst="rect">
            <a:avLst/>
          </a:prstGeom>
        </p:spPr>
      </p:pic>
      <p:pic>
        <p:nvPicPr>
          <p:cNvPr id="5" name="Picture 4" descr="Graphical user interface, text&#10;&#10;Description automatically generated">
            <a:extLst>
              <a:ext uri="{FF2B5EF4-FFF2-40B4-BE49-F238E27FC236}">
                <a16:creationId xmlns:a16="http://schemas.microsoft.com/office/drawing/2014/main" id="{8D80318F-5442-BEA2-1F51-5123D41E89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3301262"/>
            <a:ext cx="11602108" cy="3009225"/>
          </a:xfrm>
          <a:prstGeom prst="rect">
            <a:avLst/>
          </a:prstGeom>
        </p:spPr>
      </p:pic>
    </p:spTree>
    <p:extLst>
      <p:ext uri="{BB962C8B-B14F-4D97-AF65-F5344CB8AC3E}">
        <p14:creationId xmlns:p14="http://schemas.microsoft.com/office/powerpoint/2010/main" val="29436853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omputer&#10;&#10;Description automatically generated with low confidence">
            <a:extLst>
              <a:ext uri="{FF2B5EF4-FFF2-40B4-BE49-F238E27FC236}">
                <a16:creationId xmlns:a16="http://schemas.microsoft.com/office/drawing/2014/main" id="{FC794FDC-245F-A578-64FD-739AD518BB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04697"/>
            <a:ext cx="12156290" cy="2659188"/>
          </a:xfrm>
          <a:prstGeom prst="rect">
            <a:avLst/>
          </a:prstGeom>
        </p:spPr>
      </p:pic>
    </p:spTree>
    <p:extLst>
      <p:ext uri="{BB962C8B-B14F-4D97-AF65-F5344CB8AC3E}">
        <p14:creationId xmlns:p14="http://schemas.microsoft.com/office/powerpoint/2010/main" val="25167348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Table&#10;&#10;Description automatically generated">
            <a:extLst>
              <a:ext uri="{FF2B5EF4-FFF2-40B4-BE49-F238E27FC236}">
                <a16:creationId xmlns:a16="http://schemas.microsoft.com/office/drawing/2014/main" id="{E19250AF-5F4B-BFDF-CE29-9E639F9BBD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9886" cy="6858000"/>
          </a:xfrm>
          <a:prstGeom prst="rect">
            <a:avLst/>
          </a:prstGeom>
        </p:spPr>
      </p:pic>
      <p:sp>
        <p:nvSpPr>
          <p:cNvPr id="9" name="Rectangle 8">
            <a:extLst>
              <a:ext uri="{FF2B5EF4-FFF2-40B4-BE49-F238E27FC236}">
                <a16:creationId xmlns:a16="http://schemas.microsoft.com/office/drawing/2014/main" id="{10057463-8E09-2356-66E5-9215C1798CD1}"/>
              </a:ext>
            </a:extLst>
          </p:cNvPr>
          <p:cNvSpPr/>
          <p:nvPr/>
        </p:nvSpPr>
        <p:spPr>
          <a:xfrm>
            <a:off x="1925359" y="5912869"/>
            <a:ext cx="3309114" cy="263997"/>
          </a:xfrm>
          <a:prstGeom prst="rect">
            <a:avLst/>
          </a:prstGeom>
          <a:solidFill>
            <a:schemeClr val="accent1">
              <a:alpha val="2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Rectangle 1">
            <a:extLst>
              <a:ext uri="{FF2B5EF4-FFF2-40B4-BE49-F238E27FC236}">
                <a16:creationId xmlns:a16="http://schemas.microsoft.com/office/drawing/2014/main" id="{A18837CD-BDC1-C602-2307-D2850D9CDC30}"/>
              </a:ext>
            </a:extLst>
          </p:cNvPr>
          <p:cNvSpPr/>
          <p:nvPr/>
        </p:nvSpPr>
        <p:spPr>
          <a:xfrm>
            <a:off x="7424257" y="251670"/>
            <a:ext cx="4588778" cy="354854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b="1" dirty="0"/>
              <a:t>Heavy Metal Poisoning and Cardiovascular Disease (2011)</a:t>
            </a:r>
          </a:p>
          <a:p>
            <a:pPr algn="ctr"/>
            <a:endParaRPr lang="en-CA"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2572493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2DE47-F0D8-9C9A-6833-446DBA2459D6}"/>
              </a:ext>
            </a:extLst>
          </p:cNvPr>
          <p:cNvSpPr>
            <a:spLocks noGrp="1"/>
          </p:cNvSpPr>
          <p:nvPr>
            <p:ph type="title"/>
          </p:nvPr>
        </p:nvSpPr>
        <p:spPr/>
        <p:txBody>
          <a:bodyPr/>
          <a:lstStyle/>
          <a:p>
            <a:r>
              <a:rPr lang="en-CA" dirty="0"/>
              <a:t>Heat Map 2</a:t>
            </a:r>
          </a:p>
        </p:txBody>
      </p:sp>
      <p:pic>
        <p:nvPicPr>
          <p:cNvPr id="16" name="Picture 15" descr="Chart&#10;&#10;Description automatically generated">
            <a:extLst>
              <a:ext uri="{FF2B5EF4-FFF2-40B4-BE49-F238E27FC236}">
                <a16:creationId xmlns:a16="http://schemas.microsoft.com/office/drawing/2014/main" id="{C03CE649-18B6-0341-297B-CC8C89861B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57516" y="1"/>
            <a:ext cx="7334484" cy="6316824"/>
          </a:xfrm>
          <a:prstGeom prst="rect">
            <a:avLst/>
          </a:prstGeom>
        </p:spPr>
      </p:pic>
      <p:sp>
        <p:nvSpPr>
          <p:cNvPr id="20" name="Oval 19">
            <a:extLst>
              <a:ext uri="{FF2B5EF4-FFF2-40B4-BE49-F238E27FC236}">
                <a16:creationId xmlns:a16="http://schemas.microsoft.com/office/drawing/2014/main" id="{0A5A7B83-6A90-E1F2-A99E-6371573D60EE}"/>
              </a:ext>
            </a:extLst>
          </p:cNvPr>
          <p:cNvSpPr/>
          <p:nvPr/>
        </p:nvSpPr>
        <p:spPr>
          <a:xfrm>
            <a:off x="10430069" y="1548101"/>
            <a:ext cx="475861" cy="475861"/>
          </a:xfrm>
          <a:prstGeom prst="ellipse">
            <a:avLst/>
          </a:prstGeom>
          <a:solidFill>
            <a:srgbClr val="00B050">
              <a:alpha val="3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1" name="Oval 20">
            <a:extLst>
              <a:ext uri="{FF2B5EF4-FFF2-40B4-BE49-F238E27FC236}">
                <a16:creationId xmlns:a16="http://schemas.microsoft.com/office/drawing/2014/main" id="{EB4BB1AE-D73A-DCD9-21AD-84337D8D5220}"/>
              </a:ext>
            </a:extLst>
          </p:cNvPr>
          <p:cNvSpPr/>
          <p:nvPr/>
        </p:nvSpPr>
        <p:spPr>
          <a:xfrm>
            <a:off x="10856789" y="1166870"/>
            <a:ext cx="475861" cy="475861"/>
          </a:xfrm>
          <a:prstGeom prst="ellipse">
            <a:avLst/>
          </a:prstGeom>
          <a:solidFill>
            <a:srgbClr val="00B050">
              <a:alpha val="3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3" name="Oval 22">
            <a:extLst>
              <a:ext uri="{FF2B5EF4-FFF2-40B4-BE49-F238E27FC236}">
                <a16:creationId xmlns:a16="http://schemas.microsoft.com/office/drawing/2014/main" id="{4D145654-1182-FA9A-4555-9F75E54167BF}"/>
              </a:ext>
            </a:extLst>
          </p:cNvPr>
          <p:cNvSpPr/>
          <p:nvPr/>
        </p:nvSpPr>
        <p:spPr>
          <a:xfrm>
            <a:off x="10847458" y="2285067"/>
            <a:ext cx="475861" cy="475861"/>
          </a:xfrm>
          <a:prstGeom prst="ellipse">
            <a:avLst/>
          </a:prstGeom>
          <a:solidFill>
            <a:srgbClr val="00B050">
              <a:alpha val="24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4940803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ext&#10;&#10;Description automatically generated">
            <a:extLst>
              <a:ext uri="{FF2B5EF4-FFF2-40B4-BE49-F238E27FC236}">
                <a16:creationId xmlns:a16="http://schemas.microsoft.com/office/drawing/2014/main" id="{15997E0B-F133-8CAA-A421-BB8E7B4F5B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2828" y="514372"/>
            <a:ext cx="8126344" cy="4909416"/>
          </a:xfrm>
          <a:prstGeom prst="rect">
            <a:avLst/>
          </a:prstGeom>
        </p:spPr>
      </p:pic>
      <p:sp>
        <p:nvSpPr>
          <p:cNvPr id="4" name="Rectangle 3">
            <a:extLst>
              <a:ext uri="{FF2B5EF4-FFF2-40B4-BE49-F238E27FC236}">
                <a16:creationId xmlns:a16="http://schemas.microsoft.com/office/drawing/2014/main" id="{51AC07C5-594D-260D-2181-4D52A8AC8393}"/>
              </a:ext>
            </a:extLst>
          </p:cNvPr>
          <p:cNvSpPr/>
          <p:nvPr/>
        </p:nvSpPr>
        <p:spPr>
          <a:xfrm>
            <a:off x="2110885" y="2122415"/>
            <a:ext cx="7981069" cy="201336"/>
          </a:xfrm>
          <a:prstGeom prst="rect">
            <a:avLst/>
          </a:prstGeom>
          <a:solidFill>
            <a:srgbClr val="00B050">
              <a:alpha val="1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Rectangle 4">
            <a:extLst>
              <a:ext uri="{FF2B5EF4-FFF2-40B4-BE49-F238E27FC236}">
                <a16:creationId xmlns:a16="http://schemas.microsoft.com/office/drawing/2014/main" id="{A698922A-886D-985C-4931-B7BD43DD4EF2}"/>
              </a:ext>
            </a:extLst>
          </p:cNvPr>
          <p:cNvSpPr/>
          <p:nvPr/>
        </p:nvSpPr>
        <p:spPr>
          <a:xfrm>
            <a:off x="2110886" y="1528194"/>
            <a:ext cx="7981069" cy="201336"/>
          </a:xfrm>
          <a:prstGeom prst="rect">
            <a:avLst/>
          </a:prstGeom>
          <a:solidFill>
            <a:srgbClr val="00B050">
              <a:alpha val="1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Rectangle 5">
            <a:extLst>
              <a:ext uri="{FF2B5EF4-FFF2-40B4-BE49-F238E27FC236}">
                <a16:creationId xmlns:a16="http://schemas.microsoft.com/office/drawing/2014/main" id="{CDF0B322-407D-E834-BFC9-CE1EC5852F23}"/>
              </a:ext>
            </a:extLst>
          </p:cNvPr>
          <p:cNvSpPr/>
          <p:nvPr/>
        </p:nvSpPr>
        <p:spPr>
          <a:xfrm>
            <a:off x="2110885" y="2515300"/>
            <a:ext cx="7981068" cy="201336"/>
          </a:xfrm>
          <a:prstGeom prst="rect">
            <a:avLst/>
          </a:prstGeom>
          <a:solidFill>
            <a:srgbClr val="00B050">
              <a:alpha val="1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6893596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hart, scatter chart&#10;&#10;Description automatically generated">
            <a:extLst>
              <a:ext uri="{FF2B5EF4-FFF2-40B4-BE49-F238E27FC236}">
                <a16:creationId xmlns:a16="http://schemas.microsoft.com/office/drawing/2014/main" id="{06CEF0CF-6111-4A38-16F9-57CF0F6AC3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19044" y="1933575"/>
            <a:ext cx="5772956" cy="4324954"/>
          </a:xfrm>
          <a:prstGeom prst="rect">
            <a:avLst/>
          </a:prstGeom>
        </p:spPr>
      </p:pic>
      <p:pic>
        <p:nvPicPr>
          <p:cNvPr id="6" name="Picture 5" descr="A close-up of a feather&#10;&#10;Description automatically generated with medium confidence">
            <a:extLst>
              <a:ext uri="{FF2B5EF4-FFF2-40B4-BE49-F238E27FC236}">
                <a16:creationId xmlns:a16="http://schemas.microsoft.com/office/drawing/2014/main" id="{FEB2ABDD-1EB1-FAC8-16EE-4A0065DF0E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6445250" cy="3867150"/>
          </a:xfrm>
          <a:prstGeom prst="rect">
            <a:avLst/>
          </a:prstGeom>
        </p:spPr>
      </p:pic>
    </p:spTree>
    <p:extLst>
      <p:ext uri="{BB962C8B-B14F-4D97-AF65-F5344CB8AC3E}">
        <p14:creationId xmlns:p14="http://schemas.microsoft.com/office/powerpoint/2010/main" val="39310530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B88BE-5596-F98A-237B-3786506D6A44}"/>
              </a:ext>
            </a:extLst>
          </p:cNvPr>
          <p:cNvSpPr>
            <a:spLocks noGrp="1"/>
          </p:cNvSpPr>
          <p:nvPr>
            <p:ph type="title"/>
          </p:nvPr>
        </p:nvSpPr>
        <p:spPr/>
        <p:txBody>
          <a:bodyPr/>
          <a:lstStyle/>
          <a:p>
            <a:pPr algn="ctr"/>
            <a:r>
              <a:rPr lang="en-CA" dirty="0"/>
              <a:t>Future </a:t>
            </a:r>
            <a:r>
              <a:rPr lang="en-CA" b="1" dirty="0"/>
              <a:t>API</a:t>
            </a:r>
            <a:r>
              <a:rPr lang="en-CA" dirty="0"/>
              <a:t> Research</a:t>
            </a:r>
          </a:p>
        </p:txBody>
      </p:sp>
    </p:spTree>
    <p:extLst>
      <p:ext uri="{BB962C8B-B14F-4D97-AF65-F5344CB8AC3E}">
        <p14:creationId xmlns:p14="http://schemas.microsoft.com/office/powerpoint/2010/main" val="16599562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10;&#10;Description automatically generated with low confidence">
            <a:extLst>
              <a:ext uri="{FF2B5EF4-FFF2-40B4-BE49-F238E27FC236}">
                <a16:creationId xmlns:a16="http://schemas.microsoft.com/office/drawing/2014/main" id="{4C8F4A74-DD0E-D05E-0B80-8CAC167CED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2179" y="0"/>
            <a:ext cx="8909489" cy="5758817"/>
          </a:xfrm>
          <a:prstGeom prst="rect">
            <a:avLst/>
          </a:prstGeom>
        </p:spPr>
      </p:pic>
    </p:spTree>
    <p:extLst>
      <p:ext uri="{BB962C8B-B14F-4D97-AF65-F5344CB8AC3E}">
        <p14:creationId xmlns:p14="http://schemas.microsoft.com/office/powerpoint/2010/main" val="1415214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10;&#10;Description automatically generated">
            <a:extLst>
              <a:ext uri="{FF2B5EF4-FFF2-40B4-BE49-F238E27FC236}">
                <a16:creationId xmlns:a16="http://schemas.microsoft.com/office/drawing/2014/main" id="{CF9D68B2-9492-1FE0-9944-1AA3B92FF1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2180" y="0"/>
            <a:ext cx="9502573" cy="5588127"/>
          </a:xfrm>
          <a:prstGeom prst="rect">
            <a:avLst/>
          </a:prstGeom>
        </p:spPr>
      </p:pic>
    </p:spTree>
    <p:extLst>
      <p:ext uri="{BB962C8B-B14F-4D97-AF65-F5344CB8AC3E}">
        <p14:creationId xmlns:p14="http://schemas.microsoft.com/office/powerpoint/2010/main" val="39487946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imeline&#10;&#10;Description automatically generated">
            <a:extLst>
              <a:ext uri="{FF2B5EF4-FFF2-40B4-BE49-F238E27FC236}">
                <a16:creationId xmlns:a16="http://schemas.microsoft.com/office/drawing/2014/main" id="{212A0483-0E14-FA92-27D8-0D2C6FF48A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3791" y="0"/>
            <a:ext cx="8711532" cy="5609549"/>
          </a:xfrm>
          <a:prstGeom prst="rect">
            <a:avLst/>
          </a:prstGeom>
        </p:spPr>
      </p:pic>
    </p:spTree>
    <p:extLst>
      <p:ext uri="{BB962C8B-B14F-4D97-AF65-F5344CB8AC3E}">
        <p14:creationId xmlns:p14="http://schemas.microsoft.com/office/powerpoint/2010/main" val="21589602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 application, email&#10;&#10;Description automatically generated">
            <a:extLst>
              <a:ext uri="{FF2B5EF4-FFF2-40B4-BE49-F238E27FC236}">
                <a16:creationId xmlns:a16="http://schemas.microsoft.com/office/drawing/2014/main" id="{1CFAD514-CB72-E3C2-82CA-AE8EF619B3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3790" y="0"/>
            <a:ext cx="8740794" cy="5580148"/>
          </a:xfrm>
          <a:prstGeom prst="rect">
            <a:avLst/>
          </a:prstGeom>
        </p:spPr>
      </p:pic>
    </p:spTree>
    <p:extLst>
      <p:ext uri="{BB962C8B-B14F-4D97-AF65-F5344CB8AC3E}">
        <p14:creationId xmlns:p14="http://schemas.microsoft.com/office/powerpoint/2010/main" val="32288896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 text, application&#10;&#10;Description automatically generated">
            <a:extLst>
              <a:ext uri="{FF2B5EF4-FFF2-40B4-BE49-F238E27FC236}">
                <a16:creationId xmlns:a16="http://schemas.microsoft.com/office/drawing/2014/main" id="{D24EB78B-659C-9F64-D09B-BB65C19BC0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2180" y="0"/>
            <a:ext cx="7895199" cy="5598130"/>
          </a:xfrm>
          <a:prstGeom prst="rect">
            <a:avLst/>
          </a:prstGeom>
        </p:spPr>
      </p:pic>
    </p:spTree>
    <p:extLst>
      <p:ext uri="{BB962C8B-B14F-4D97-AF65-F5344CB8AC3E}">
        <p14:creationId xmlns:p14="http://schemas.microsoft.com/office/powerpoint/2010/main" val="18991550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 text&#10;&#10;Description automatically generated">
            <a:extLst>
              <a:ext uri="{FF2B5EF4-FFF2-40B4-BE49-F238E27FC236}">
                <a16:creationId xmlns:a16="http://schemas.microsoft.com/office/drawing/2014/main" id="{63C4AE97-927D-2195-8940-0C3AEE54C2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6038" y="559838"/>
            <a:ext cx="9999924" cy="2616906"/>
          </a:xfrm>
          <a:prstGeom prst="rect">
            <a:avLst/>
          </a:prstGeom>
        </p:spPr>
      </p:pic>
      <p:pic>
        <p:nvPicPr>
          <p:cNvPr id="5" name="Picture 4" descr="Graphical user interface, application, Word&#10;&#10;Description automatically generated">
            <a:extLst>
              <a:ext uri="{FF2B5EF4-FFF2-40B4-BE49-F238E27FC236}">
                <a16:creationId xmlns:a16="http://schemas.microsoft.com/office/drawing/2014/main" id="{07F951DE-D201-F6E3-BB15-030E0572D8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6037" y="3429000"/>
            <a:ext cx="3283463" cy="1208314"/>
          </a:xfrm>
          <a:prstGeom prst="rect">
            <a:avLst/>
          </a:prstGeom>
        </p:spPr>
      </p:pic>
      <p:sp>
        <p:nvSpPr>
          <p:cNvPr id="6" name="Rectangle 5">
            <a:extLst>
              <a:ext uri="{FF2B5EF4-FFF2-40B4-BE49-F238E27FC236}">
                <a16:creationId xmlns:a16="http://schemas.microsoft.com/office/drawing/2014/main" id="{776C3659-0F6A-932C-AD5D-FDD1EF892548}"/>
              </a:ext>
            </a:extLst>
          </p:cNvPr>
          <p:cNvSpPr/>
          <p:nvPr/>
        </p:nvSpPr>
        <p:spPr>
          <a:xfrm>
            <a:off x="2001416" y="1502228"/>
            <a:ext cx="4094584" cy="242596"/>
          </a:xfrm>
          <a:prstGeom prst="rect">
            <a:avLst/>
          </a:prstGeom>
          <a:solidFill>
            <a:srgbClr val="00B050">
              <a:alpha val="1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Rectangle 6">
            <a:extLst>
              <a:ext uri="{FF2B5EF4-FFF2-40B4-BE49-F238E27FC236}">
                <a16:creationId xmlns:a16="http://schemas.microsoft.com/office/drawing/2014/main" id="{DB39CF98-36FD-B4F8-B3AA-FA5AEBA44F5D}"/>
              </a:ext>
            </a:extLst>
          </p:cNvPr>
          <p:cNvSpPr/>
          <p:nvPr/>
        </p:nvSpPr>
        <p:spPr>
          <a:xfrm>
            <a:off x="2001416" y="4184449"/>
            <a:ext cx="561837" cy="340897"/>
          </a:xfrm>
          <a:prstGeom prst="rect">
            <a:avLst/>
          </a:prstGeom>
          <a:solidFill>
            <a:srgbClr val="00B050">
              <a:alpha val="1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8244999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18970-259E-3C5D-C9F6-CC4F35E92222}"/>
              </a:ext>
            </a:extLst>
          </p:cNvPr>
          <p:cNvSpPr>
            <a:spLocks noGrp="1"/>
          </p:cNvSpPr>
          <p:nvPr>
            <p:ph type="title"/>
          </p:nvPr>
        </p:nvSpPr>
        <p:spPr/>
        <p:txBody>
          <a:bodyPr>
            <a:normAutofit fontScale="90000"/>
          </a:bodyPr>
          <a:lstStyle/>
          <a:p>
            <a:br>
              <a:rPr lang="en-CA" dirty="0"/>
            </a:br>
            <a:r>
              <a:rPr lang="en-CA" dirty="0"/>
              <a:t>Dataset - </a:t>
            </a:r>
            <a:r>
              <a:rPr lang="en-US" dirty="0"/>
              <a:t>National Health and Nutrition Examination Survey (NHANES) (2013-2014)</a:t>
            </a:r>
            <a:br>
              <a:rPr lang="en-US" dirty="0"/>
            </a:br>
            <a:endParaRPr lang="en-CA" dirty="0"/>
          </a:p>
        </p:txBody>
      </p:sp>
      <p:sp>
        <p:nvSpPr>
          <p:cNvPr id="3" name="Content Placeholder 2">
            <a:extLst>
              <a:ext uri="{FF2B5EF4-FFF2-40B4-BE49-F238E27FC236}">
                <a16:creationId xmlns:a16="http://schemas.microsoft.com/office/drawing/2014/main" id="{D69C23EB-962D-CE89-A4A7-223BC764C39F}"/>
              </a:ext>
            </a:extLst>
          </p:cNvPr>
          <p:cNvSpPr>
            <a:spLocks noGrp="1"/>
          </p:cNvSpPr>
          <p:nvPr>
            <p:ph idx="1"/>
          </p:nvPr>
        </p:nvSpPr>
        <p:spPr/>
        <p:txBody>
          <a:bodyPr>
            <a:normAutofit/>
          </a:bodyPr>
          <a:lstStyle/>
          <a:p>
            <a:r>
              <a:rPr lang="en-CA" dirty="0"/>
              <a:t>The dataset features well-documented heavy metal levels for each participant, specifically:</a:t>
            </a:r>
            <a:br>
              <a:rPr lang="en-CA" dirty="0"/>
            </a:br>
            <a:r>
              <a:rPr lang="en-CA" dirty="0"/>
              <a:t>	- Lead</a:t>
            </a:r>
            <a:br>
              <a:rPr lang="en-CA" dirty="0"/>
            </a:br>
            <a:r>
              <a:rPr lang="en-CA" dirty="0"/>
              <a:t>	- Cadmium</a:t>
            </a:r>
            <a:br>
              <a:rPr lang="en-CA" dirty="0"/>
            </a:br>
            <a:r>
              <a:rPr lang="en-CA" dirty="0"/>
              <a:t> 	- Selenium</a:t>
            </a:r>
            <a:br>
              <a:rPr lang="en-CA" dirty="0"/>
            </a:br>
            <a:r>
              <a:rPr lang="en-CA" dirty="0"/>
              <a:t>	- Manganese </a:t>
            </a:r>
            <a:br>
              <a:rPr lang="en-CA" dirty="0"/>
            </a:br>
            <a:r>
              <a:rPr lang="en-CA" dirty="0"/>
              <a:t>	- Mercury</a:t>
            </a:r>
          </a:p>
          <a:p>
            <a:r>
              <a:rPr lang="en-CA" dirty="0"/>
              <a:t>The dataset also features lipid levels, specifically:</a:t>
            </a:r>
            <a:br>
              <a:rPr lang="en-CA" dirty="0"/>
            </a:br>
            <a:r>
              <a:rPr lang="en-CA" dirty="0"/>
              <a:t>	- HDL Cholesterol (good)</a:t>
            </a:r>
            <a:br>
              <a:rPr lang="en-CA" dirty="0"/>
            </a:br>
            <a:r>
              <a:rPr lang="en-CA" dirty="0"/>
              <a:t>	- LDL Cholesterol (bad)</a:t>
            </a:r>
            <a:br>
              <a:rPr lang="en-CA" dirty="0"/>
            </a:br>
            <a:r>
              <a:rPr lang="en-CA" dirty="0"/>
              <a:t>	- Triglycerides</a:t>
            </a:r>
          </a:p>
        </p:txBody>
      </p:sp>
    </p:spTree>
    <p:extLst>
      <p:ext uri="{BB962C8B-B14F-4D97-AF65-F5344CB8AC3E}">
        <p14:creationId xmlns:p14="http://schemas.microsoft.com/office/powerpoint/2010/main" val="26388001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ext&#10;&#10;Description automatically generated">
            <a:extLst>
              <a:ext uri="{FF2B5EF4-FFF2-40B4-BE49-F238E27FC236}">
                <a16:creationId xmlns:a16="http://schemas.microsoft.com/office/drawing/2014/main" id="{2DFD68EF-7E0D-D5F3-78C3-2739347EB7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2351" y="0"/>
            <a:ext cx="6971046" cy="5597784"/>
          </a:xfrm>
          <a:prstGeom prst="rect">
            <a:avLst/>
          </a:prstGeom>
        </p:spPr>
      </p:pic>
      <p:sp>
        <p:nvSpPr>
          <p:cNvPr id="4" name="Rectangle 3">
            <a:extLst>
              <a:ext uri="{FF2B5EF4-FFF2-40B4-BE49-F238E27FC236}">
                <a16:creationId xmlns:a16="http://schemas.microsoft.com/office/drawing/2014/main" id="{0901245D-7CA1-F647-F885-4DFB8CA4D34C}"/>
              </a:ext>
            </a:extLst>
          </p:cNvPr>
          <p:cNvSpPr/>
          <p:nvPr/>
        </p:nvSpPr>
        <p:spPr>
          <a:xfrm>
            <a:off x="2388637" y="1548881"/>
            <a:ext cx="3349690" cy="205273"/>
          </a:xfrm>
          <a:prstGeom prst="rect">
            <a:avLst/>
          </a:prstGeom>
          <a:solidFill>
            <a:srgbClr val="00B050">
              <a:alpha val="1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Rectangle 4">
            <a:extLst>
              <a:ext uri="{FF2B5EF4-FFF2-40B4-BE49-F238E27FC236}">
                <a16:creationId xmlns:a16="http://schemas.microsoft.com/office/drawing/2014/main" id="{AA037AB7-D975-3AAC-089F-4101B41F4026}"/>
              </a:ext>
            </a:extLst>
          </p:cNvPr>
          <p:cNvSpPr/>
          <p:nvPr/>
        </p:nvSpPr>
        <p:spPr>
          <a:xfrm>
            <a:off x="4310743" y="1754154"/>
            <a:ext cx="1110343" cy="205273"/>
          </a:xfrm>
          <a:prstGeom prst="rect">
            <a:avLst/>
          </a:prstGeom>
          <a:solidFill>
            <a:srgbClr val="00B050">
              <a:alpha val="1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Rectangle 5">
            <a:extLst>
              <a:ext uri="{FF2B5EF4-FFF2-40B4-BE49-F238E27FC236}">
                <a16:creationId xmlns:a16="http://schemas.microsoft.com/office/drawing/2014/main" id="{0EBF887A-5BF1-ED94-3E6B-A4954BCF365A}"/>
              </a:ext>
            </a:extLst>
          </p:cNvPr>
          <p:cNvSpPr/>
          <p:nvPr/>
        </p:nvSpPr>
        <p:spPr>
          <a:xfrm>
            <a:off x="6096000" y="1157579"/>
            <a:ext cx="1110343" cy="205273"/>
          </a:xfrm>
          <a:prstGeom prst="rect">
            <a:avLst/>
          </a:prstGeom>
          <a:solidFill>
            <a:srgbClr val="00B050">
              <a:alpha val="1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Rectangle 6">
            <a:extLst>
              <a:ext uri="{FF2B5EF4-FFF2-40B4-BE49-F238E27FC236}">
                <a16:creationId xmlns:a16="http://schemas.microsoft.com/office/drawing/2014/main" id="{7A02AA9C-F0A6-759A-A3B7-D48C2A2B3F4F}"/>
              </a:ext>
            </a:extLst>
          </p:cNvPr>
          <p:cNvSpPr/>
          <p:nvPr/>
        </p:nvSpPr>
        <p:spPr>
          <a:xfrm>
            <a:off x="3279710" y="2127379"/>
            <a:ext cx="2010747" cy="205273"/>
          </a:xfrm>
          <a:prstGeom prst="rect">
            <a:avLst/>
          </a:prstGeom>
          <a:solidFill>
            <a:srgbClr val="00B050">
              <a:alpha val="1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568195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FE0C4-C19A-254D-4C34-8F79C3FF98EA}"/>
              </a:ext>
            </a:extLst>
          </p:cNvPr>
          <p:cNvSpPr>
            <a:spLocks noGrp="1"/>
          </p:cNvSpPr>
          <p:nvPr>
            <p:ph type="title"/>
          </p:nvPr>
        </p:nvSpPr>
        <p:spPr/>
        <p:txBody>
          <a:bodyPr/>
          <a:lstStyle/>
          <a:p>
            <a:r>
              <a:rPr lang="en-US" dirty="0">
                <a:effectLst/>
                <a:latin typeface="Arial" panose="020B0604020202020204" pitchFamily="34" charset="0"/>
              </a:rPr>
              <a:t>Analysis and Conclusion</a:t>
            </a:r>
            <a:endParaRPr lang="en-CA" dirty="0"/>
          </a:p>
        </p:txBody>
      </p:sp>
      <p:sp>
        <p:nvSpPr>
          <p:cNvPr id="3" name="Content Placeholder 2">
            <a:extLst>
              <a:ext uri="{FF2B5EF4-FFF2-40B4-BE49-F238E27FC236}">
                <a16:creationId xmlns:a16="http://schemas.microsoft.com/office/drawing/2014/main" id="{F7C54710-66E2-65EE-C51A-57733C32F8E5}"/>
              </a:ext>
            </a:extLst>
          </p:cNvPr>
          <p:cNvSpPr>
            <a:spLocks noGrp="1"/>
          </p:cNvSpPr>
          <p:nvPr>
            <p:ph idx="1"/>
          </p:nvPr>
        </p:nvSpPr>
        <p:spPr/>
        <p:txBody>
          <a:bodyPr>
            <a:normAutofit/>
          </a:bodyPr>
          <a:lstStyle/>
          <a:p>
            <a:r>
              <a:rPr lang="en-US" b="0" i="0" dirty="0">
                <a:solidFill>
                  <a:srgbClr val="1D1C1D"/>
                </a:solidFill>
                <a:effectLst/>
                <a:latin typeface="Slack-Lato"/>
              </a:rPr>
              <a:t>In conclusion, toxic heavy metals like mercury, lead, and cadmium are detrimental to our health and increase the risk of heart disease by raising levels of LDL cholesterol. Conversely, essential minerals like selenium and manganese have been shown to be beneficial for heart health by promoting higher levels of HDL cholesterol. Additionally, incorporating predictive variables such as the C-reactive protein (CRP) and urine test samples into our future analysis can provide valuable insights into an individual's risk of developing heart disease by indicating the presence of inflammation. By understanding these factors and incorporating them into our health assessment, we can take proactive steps to minimize our risk of heart disease and lead a healthier life.</a:t>
            </a:r>
            <a:br>
              <a:rPr lang="en-US" dirty="0">
                <a:effectLst/>
              </a:rPr>
            </a:br>
            <a:endParaRPr lang="en-CA" dirty="0"/>
          </a:p>
        </p:txBody>
      </p:sp>
    </p:spTree>
    <p:extLst>
      <p:ext uri="{BB962C8B-B14F-4D97-AF65-F5344CB8AC3E}">
        <p14:creationId xmlns:p14="http://schemas.microsoft.com/office/powerpoint/2010/main" val="799068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7B7E-7F53-C26E-2E94-4EC768BD63EC}"/>
              </a:ext>
            </a:extLst>
          </p:cNvPr>
          <p:cNvSpPr>
            <a:spLocks noGrp="1"/>
          </p:cNvSpPr>
          <p:nvPr>
            <p:ph type="title"/>
          </p:nvPr>
        </p:nvSpPr>
        <p:spPr>
          <a:xfrm>
            <a:off x="1097280" y="286603"/>
            <a:ext cx="10058400" cy="1429655"/>
          </a:xfrm>
        </p:spPr>
        <p:txBody>
          <a:bodyPr/>
          <a:lstStyle/>
          <a:p>
            <a:r>
              <a:rPr lang="en-CA" dirty="0"/>
              <a:t>Source Material</a:t>
            </a:r>
          </a:p>
        </p:txBody>
      </p:sp>
      <p:sp>
        <p:nvSpPr>
          <p:cNvPr id="3" name="Content Placeholder 2">
            <a:extLst>
              <a:ext uri="{FF2B5EF4-FFF2-40B4-BE49-F238E27FC236}">
                <a16:creationId xmlns:a16="http://schemas.microsoft.com/office/drawing/2014/main" id="{670162DA-B4C4-3329-E239-1BD4CABD3057}"/>
              </a:ext>
            </a:extLst>
          </p:cNvPr>
          <p:cNvSpPr>
            <a:spLocks noGrp="1"/>
          </p:cNvSpPr>
          <p:nvPr>
            <p:ph idx="1"/>
          </p:nvPr>
        </p:nvSpPr>
        <p:spPr/>
        <p:txBody>
          <a:bodyPr>
            <a:normAutofit fontScale="47500" lnSpcReduction="20000"/>
          </a:bodyPr>
          <a:lstStyle/>
          <a:p>
            <a:pPr marL="0" indent="0">
              <a:buNone/>
            </a:pPr>
            <a:r>
              <a:rPr lang="en-US" b="1" dirty="0"/>
              <a:t>Heavy Metal Poisoning and Cardiovascular Disease (National Library of Medicine) </a:t>
            </a:r>
            <a:r>
              <a:rPr lang="en-US" b="1" dirty="0">
                <a:highlight>
                  <a:srgbClr val="00FFFF"/>
                </a:highlight>
              </a:rPr>
              <a:t>[Published: </a:t>
            </a:r>
            <a:r>
              <a:rPr lang="en-CA" b="1" dirty="0">
                <a:highlight>
                  <a:srgbClr val="00FFFF"/>
                </a:highlight>
              </a:rPr>
              <a:t>September 8, 2011]</a:t>
            </a:r>
            <a:endParaRPr lang="en-CA" dirty="0">
              <a:highlight>
                <a:srgbClr val="00FFFF"/>
              </a:highlight>
            </a:endParaRPr>
          </a:p>
          <a:p>
            <a:pPr marL="0" indent="0">
              <a:buNone/>
            </a:pPr>
            <a:r>
              <a:rPr lang="en-CA" dirty="0">
                <a:hlinkClick r:id="rId2"/>
              </a:rPr>
              <a:t>https://www.ncbi.nlm.nih.gov/pmc/articles/PMC3168898/</a:t>
            </a:r>
            <a:endParaRPr lang="en-CA" dirty="0"/>
          </a:p>
          <a:p>
            <a:pPr marL="0" indent="0">
              <a:buNone/>
            </a:pPr>
            <a:endParaRPr lang="en-US" b="1" dirty="0"/>
          </a:p>
          <a:p>
            <a:pPr marL="0" indent="0">
              <a:buNone/>
            </a:pPr>
            <a:r>
              <a:rPr lang="en-US" b="1" dirty="0"/>
              <a:t>National Health and Nutrition Examination Survey (NHANES Datasets) </a:t>
            </a:r>
            <a:r>
              <a:rPr lang="en-US" b="1" dirty="0">
                <a:highlight>
                  <a:srgbClr val="00FFFF"/>
                </a:highlight>
              </a:rPr>
              <a:t>[Surveyed: 2013-2014]</a:t>
            </a:r>
            <a:endParaRPr lang="en-CA" dirty="0">
              <a:highlight>
                <a:srgbClr val="00FFFF"/>
              </a:highlight>
            </a:endParaRPr>
          </a:p>
          <a:p>
            <a:pPr marL="0" indent="0">
              <a:buNone/>
            </a:pPr>
            <a:r>
              <a:rPr lang="en-CA" dirty="0">
                <a:hlinkClick r:id="rId3"/>
              </a:rPr>
              <a:t>https://www.kaggle.com/datasets/cdc/national-health-and-nutrition-examination-survey</a:t>
            </a:r>
            <a:endParaRPr lang="en-US" b="1" dirty="0"/>
          </a:p>
          <a:p>
            <a:pPr marL="0" indent="0">
              <a:buNone/>
            </a:pPr>
            <a:endParaRPr lang="en-CA" dirty="0"/>
          </a:p>
          <a:p>
            <a:pPr marL="0" indent="0">
              <a:buNone/>
            </a:pPr>
            <a:r>
              <a:rPr lang="en-US" b="1" dirty="0"/>
              <a:t>Environmental Toxic Metal Contaminants and Risk of Cardiovascular Disease </a:t>
            </a:r>
            <a:r>
              <a:rPr lang="en-US" b="1" dirty="0">
                <a:highlight>
                  <a:srgbClr val="00FFFF"/>
                </a:highlight>
              </a:rPr>
              <a:t>[Published: August 29, 2018]</a:t>
            </a:r>
          </a:p>
          <a:p>
            <a:pPr marL="0" indent="0">
              <a:buNone/>
            </a:pPr>
            <a:r>
              <a:rPr lang="en-CA" b="0" i="0" u="sng" dirty="0">
                <a:effectLst/>
                <a:latin typeface="Slack-Lato"/>
                <a:hlinkClick r:id="rId4"/>
              </a:rPr>
              <a:t>https://www.bmj.com/content/362/bmj.k3310</a:t>
            </a:r>
            <a:endParaRPr lang="en-CA" b="0" i="0" u="sng" dirty="0">
              <a:effectLst/>
              <a:latin typeface="Slack-Lato"/>
            </a:endParaRPr>
          </a:p>
          <a:p>
            <a:pPr marL="0" indent="0">
              <a:buNone/>
            </a:pPr>
            <a:endParaRPr lang="en-CA" dirty="0"/>
          </a:p>
          <a:p>
            <a:pPr marL="0" indent="0">
              <a:buNone/>
            </a:pPr>
            <a:r>
              <a:rPr lang="en-US" b="1" dirty="0"/>
              <a:t>Metal biomarker mixtures and blood pressure in the United States </a:t>
            </a:r>
            <a:r>
              <a:rPr lang="en-US" b="1" dirty="0">
                <a:highlight>
                  <a:srgbClr val="00FFFF"/>
                </a:highlight>
              </a:rPr>
              <a:t>[</a:t>
            </a:r>
            <a:r>
              <a:rPr lang="en-CA" b="1" dirty="0">
                <a:highlight>
                  <a:srgbClr val="00FFFF"/>
                </a:highlight>
              </a:rPr>
              <a:t>Published: February 14, 2021]</a:t>
            </a:r>
          </a:p>
          <a:p>
            <a:pPr marL="0" indent="0">
              <a:buNone/>
            </a:pPr>
            <a:r>
              <a:rPr lang="en-CA" dirty="0">
                <a:hlinkClick r:id="rId5"/>
              </a:rPr>
              <a:t>https://www.ncbi.nlm.nih.gov/pmc/articles/PMC7883578/</a:t>
            </a:r>
            <a:endParaRPr lang="en-CA" dirty="0"/>
          </a:p>
          <a:p>
            <a:pPr marL="0" indent="0">
              <a:buNone/>
            </a:pPr>
            <a:endParaRPr lang="en-CA" dirty="0"/>
          </a:p>
          <a:p>
            <a:pPr marL="0" indent="0">
              <a:buNone/>
            </a:pPr>
            <a:r>
              <a:rPr lang="en-CA" b="1" dirty="0"/>
              <a:t>National Library of Medicine (API)</a:t>
            </a:r>
          </a:p>
          <a:p>
            <a:pPr marL="0" indent="0">
              <a:buNone/>
            </a:pPr>
            <a:r>
              <a:rPr lang="en-CA" b="0" i="0" dirty="0">
                <a:solidFill>
                  <a:srgbClr val="000000"/>
                </a:solidFill>
                <a:effectLst/>
                <a:hlinkClick r:id="rId6"/>
              </a:rPr>
              <a:t>https://www.ncbi.nlm.nih.gov/</a:t>
            </a:r>
            <a:endParaRPr lang="en-CA" b="0" i="0" dirty="0">
              <a:solidFill>
                <a:srgbClr val="000000"/>
              </a:solidFill>
              <a:effectLst/>
            </a:endParaRPr>
          </a:p>
          <a:p>
            <a:pPr marL="0" indent="0">
              <a:buNone/>
            </a:pPr>
            <a:endParaRPr lang="en-CA" dirty="0"/>
          </a:p>
          <a:p>
            <a:pPr marL="0" indent="0">
              <a:buNone/>
            </a:pPr>
            <a:endParaRPr lang="en-CA" dirty="0"/>
          </a:p>
          <a:p>
            <a:pPr marL="0" indent="0">
              <a:buNone/>
            </a:pPr>
            <a:endParaRPr lang="en-CA" dirty="0"/>
          </a:p>
          <a:p>
            <a:endParaRPr lang="en-CA" dirty="0"/>
          </a:p>
          <a:p>
            <a:endParaRPr lang="en-CA" dirty="0"/>
          </a:p>
        </p:txBody>
      </p:sp>
    </p:spTree>
    <p:extLst>
      <p:ext uri="{BB962C8B-B14F-4D97-AF65-F5344CB8AC3E}">
        <p14:creationId xmlns:p14="http://schemas.microsoft.com/office/powerpoint/2010/main" val="12822104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C61D4-6646-7401-258A-23D0C13432B3}"/>
              </a:ext>
            </a:extLst>
          </p:cNvPr>
          <p:cNvSpPr>
            <a:spLocks noGrp="1"/>
          </p:cNvSpPr>
          <p:nvPr>
            <p:ph type="title"/>
          </p:nvPr>
        </p:nvSpPr>
        <p:spPr/>
        <p:txBody>
          <a:bodyPr/>
          <a:lstStyle/>
          <a:p>
            <a:r>
              <a:rPr lang="en-CA" dirty="0"/>
              <a:t>Project Premise</a:t>
            </a:r>
          </a:p>
        </p:txBody>
      </p:sp>
      <p:sp>
        <p:nvSpPr>
          <p:cNvPr id="3" name="Content Placeholder 2">
            <a:extLst>
              <a:ext uri="{FF2B5EF4-FFF2-40B4-BE49-F238E27FC236}">
                <a16:creationId xmlns:a16="http://schemas.microsoft.com/office/drawing/2014/main" id="{B5408E22-B2C6-EECB-E5D0-4392378B8D13}"/>
              </a:ext>
            </a:extLst>
          </p:cNvPr>
          <p:cNvSpPr>
            <a:spLocks noGrp="1"/>
          </p:cNvSpPr>
          <p:nvPr>
            <p:ph idx="1"/>
          </p:nvPr>
        </p:nvSpPr>
        <p:spPr/>
        <p:txBody>
          <a:bodyPr>
            <a:normAutofit/>
          </a:bodyPr>
          <a:lstStyle/>
          <a:p>
            <a:pPr marL="0" indent="0">
              <a:buNone/>
            </a:pPr>
            <a:endParaRPr lang="en-US" sz="3200" b="0" i="0" dirty="0">
              <a:effectLst/>
              <a:latin typeface="Arial" panose="020B0604020202020204" pitchFamily="34" charset="0"/>
            </a:endParaRPr>
          </a:p>
          <a:p>
            <a:pPr marL="0" indent="0">
              <a:buNone/>
            </a:pPr>
            <a:endParaRPr lang="en-US" sz="3200" dirty="0">
              <a:latin typeface="Arial" panose="020B0604020202020204" pitchFamily="34" charset="0"/>
            </a:endParaRPr>
          </a:p>
          <a:p>
            <a:pPr marL="0" indent="0">
              <a:buNone/>
            </a:pPr>
            <a:r>
              <a:rPr lang="en-US" sz="3200" b="0" i="1" dirty="0">
                <a:effectLst/>
                <a:latin typeface="Arial" panose="020B0604020202020204" pitchFamily="34" charset="0"/>
              </a:rPr>
              <a:t>The purpose of this project is to investigate whether the presence of heavy metals in the body </a:t>
            </a:r>
            <a:r>
              <a:rPr lang="en-US" sz="3200" i="1" dirty="0">
                <a:latin typeface="Arial" panose="020B0604020202020204" pitchFamily="34" charset="0"/>
              </a:rPr>
              <a:t>have a direct contribution to </a:t>
            </a:r>
            <a:r>
              <a:rPr lang="en-US" sz="3200" b="0" i="1" dirty="0">
                <a:effectLst/>
                <a:latin typeface="Arial" panose="020B0604020202020204" pitchFamily="34" charset="0"/>
              </a:rPr>
              <a:t>cardiovascular diseases.</a:t>
            </a:r>
          </a:p>
          <a:p>
            <a:pPr marL="0" indent="0">
              <a:buNone/>
            </a:pPr>
            <a:endParaRPr lang="en-US" sz="2400" dirty="0">
              <a:latin typeface="Arial" panose="020B0604020202020204" pitchFamily="34" charset="0"/>
            </a:endParaRPr>
          </a:p>
        </p:txBody>
      </p:sp>
    </p:spTree>
    <p:extLst>
      <p:ext uri="{BB962C8B-B14F-4D97-AF65-F5344CB8AC3E}">
        <p14:creationId xmlns:p14="http://schemas.microsoft.com/office/powerpoint/2010/main" val="32122349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A4075-F790-36E8-24B9-28F44B7502D7}"/>
              </a:ext>
            </a:extLst>
          </p:cNvPr>
          <p:cNvSpPr>
            <a:spLocks noGrp="1"/>
          </p:cNvSpPr>
          <p:nvPr>
            <p:ph type="title"/>
          </p:nvPr>
        </p:nvSpPr>
        <p:spPr/>
        <p:txBody>
          <a:bodyPr/>
          <a:lstStyle/>
          <a:p>
            <a:r>
              <a:rPr lang="en-CA" dirty="0"/>
              <a:t>Analytical Process</a:t>
            </a:r>
          </a:p>
        </p:txBody>
      </p:sp>
      <p:sp>
        <p:nvSpPr>
          <p:cNvPr id="3" name="Content Placeholder 2">
            <a:extLst>
              <a:ext uri="{FF2B5EF4-FFF2-40B4-BE49-F238E27FC236}">
                <a16:creationId xmlns:a16="http://schemas.microsoft.com/office/drawing/2014/main" id="{E0EB0084-37D3-9790-C86C-BA8DAB41CA00}"/>
              </a:ext>
            </a:extLst>
          </p:cNvPr>
          <p:cNvSpPr>
            <a:spLocks noGrp="1"/>
          </p:cNvSpPr>
          <p:nvPr>
            <p:ph idx="1"/>
          </p:nvPr>
        </p:nvSpPr>
        <p:spPr/>
        <p:txBody>
          <a:bodyPr>
            <a:normAutofit lnSpcReduction="10000"/>
          </a:bodyPr>
          <a:lstStyle/>
          <a:p>
            <a:pPr marL="0" indent="0">
              <a:buNone/>
            </a:pPr>
            <a:endParaRPr lang="en-US" sz="2400" b="0" i="0" dirty="0">
              <a:solidFill>
                <a:srgbClr val="1D1C1D"/>
              </a:solidFill>
              <a:effectLst/>
              <a:latin typeface="Slack-Lato"/>
            </a:endParaRPr>
          </a:p>
          <a:p>
            <a:pPr marL="0" indent="0">
              <a:buNone/>
            </a:pPr>
            <a:r>
              <a:rPr lang="en-US" sz="2400" b="0" i="0" dirty="0">
                <a:solidFill>
                  <a:srgbClr val="1D1C1D"/>
                </a:solidFill>
                <a:effectLst/>
                <a:latin typeface="Slack-Lato"/>
              </a:rPr>
              <a:t>Collect Data</a:t>
            </a:r>
          </a:p>
          <a:p>
            <a:pPr marL="0" indent="0">
              <a:buNone/>
            </a:pPr>
            <a:br>
              <a:rPr lang="en-US" sz="2400" dirty="0"/>
            </a:br>
            <a:r>
              <a:rPr lang="en-US" sz="2400" b="0" i="0" dirty="0">
                <a:solidFill>
                  <a:srgbClr val="1D1C1D"/>
                </a:solidFill>
                <a:effectLst/>
                <a:latin typeface="Slack-Lato"/>
              </a:rPr>
              <a:t>Clean and Preprocess Data</a:t>
            </a:r>
          </a:p>
          <a:p>
            <a:pPr marL="0" indent="0">
              <a:buNone/>
            </a:pPr>
            <a:br>
              <a:rPr lang="en-US" sz="2400" dirty="0"/>
            </a:br>
            <a:r>
              <a:rPr lang="en-US" sz="2400" b="0" i="0" dirty="0">
                <a:solidFill>
                  <a:srgbClr val="1D1C1D"/>
                </a:solidFill>
                <a:effectLst/>
                <a:latin typeface="Slack-Lato"/>
              </a:rPr>
              <a:t>Analyze Data</a:t>
            </a:r>
          </a:p>
          <a:p>
            <a:pPr marL="0" indent="0">
              <a:buNone/>
            </a:pPr>
            <a:br>
              <a:rPr lang="en-US" sz="2400" dirty="0"/>
            </a:br>
            <a:r>
              <a:rPr lang="en-US" sz="2400" b="0" i="0" dirty="0">
                <a:solidFill>
                  <a:srgbClr val="1D1C1D"/>
                </a:solidFill>
                <a:effectLst/>
                <a:latin typeface="Slack-Lato"/>
              </a:rPr>
              <a:t>Interpret Results</a:t>
            </a:r>
          </a:p>
          <a:p>
            <a:pPr marL="0" indent="0">
              <a:buNone/>
            </a:pPr>
            <a:br>
              <a:rPr lang="en-US" sz="2400" dirty="0"/>
            </a:br>
            <a:r>
              <a:rPr lang="en-US" sz="2400" b="0" i="0" dirty="0">
                <a:solidFill>
                  <a:srgbClr val="1D1C1D"/>
                </a:solidFill>
                <a:effectLst/>
                <a:latin typeface="Slack-Lato"/>
              </a:rPr>
              <a:t>Communicate Findings</a:t>
            </a:r>
            <a:endParaRPr lang="en-CA" sz="2400" dirty="0"/>
          </a:p>
        </p:txBody>
      </p:sp>
    </p:spTree>
    <p:extLst>
      <p:ext uri="{BB962C8B-B14F-4D97-AF65-F5344CB8AC3E}">
        <p14:creationId xmlns:p14="http://schemas.microsoft.com/office/powerpoint/2010/main" val="12777110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C2756-D1D4-1A01-7A78-6D0ED221A049}"/>
              </a:ext>
            </a:extLst>
          </p:cNvPr>
          <p:cNvSpPr>
            <a:spLocks noGrp="1"/>
          </p:cNvSpPr>
          <p:nvPr>
            <p:ph type="title"/>
          </p:nvPr>
        </p:nvSpPr>
        <p:spPr/>
        <p:txBody>
          <a:bodyPr/>
          <a:lstStyle/>
          <a:p>
            <a:pPr algn="ctr"/>
            <a:r>
              <a:rPr lang="en-CA" dirty="0"/>
              <a:t>First Analysis</a:t>
            </a:r>
          </a:p>
        </p:txBody>
      </p:sp>
      <p:sp>
        <p:nvSpPr>
          <p:cNvPr id="3" name="Content Placeholder 2">
            <a:extLst>
              <a:ext uri="{FF2B5EF4-FFF2-40B4-BE49-F238E27FC236}">
                <a16:creationId xmlns:a16="http://schemas.microsoft.com/office/drawing/2014/main" id="{307638EE-25F7-E209-EC7A-3CFCF1702BAF}"/>
              </a:ext>
            </a:extLst>
          </p:cNvPr>
          <p:cNvSpPr>
            <a:spLocks noGrp="1"/>
          </p:cNvSpPr>
          <p:nvPr>
            <p:ph idx="1"/>
          </p:nvPr>
        </p:nvSpPr>
        <p:spPr/>
        <p:txBody>
          <a:bodyPr>
            <a:normAutofit/>
          </a:bodyPr>
          <a:lstStyle/>
          <a:p>
            <a:endParaRPr lang="en-CA" sz="2400" dirty="0"/>
          </a:p>
          <a:p>
            <a:r>
              <a:rPr lang="en-CA" sz="2400" dirty="0"/>
              <a:t>Clean the data</a:t>
            </a:r>
          </a:p>
          <a:p>
            <a:endParaRPr lang="en-CA" sz="2400" dirty="0"/>
          </a:p>
          <a:p>
            <a:r>
              <a:rPr lang="en-CA" sz="2400" dirty="0"/>
              <a:t>Create Data Frame</a:t>
            </a:r>
          </a:p>
          <a:p>
            <a:endParaRPr lang="en-CA" sz="2400" dirty="0"/>
          </a:p>
          <a:p>
            <a:r>
              <a:rPr lang="en-CA" sz="2400" dirty="0"/>
              <a:t>Heat Map</a:t>
            </a:r>
          </a:p>
        </p:txBody>
      </p:sp>
    </p:spTree>
    <p:extLst>
      <p:ext uri="{BB962C8B-B14F-4D97-AF65-F5344CB8AC3E}">
        <p14:creationId xmlns:p14="http://schemas.microsoft.com/office/powerpoint/2010/main" val="38238490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able&#10;&#10;Description automatically generated">
            <a:extLst>
              <a:ext uri="{FF2B5EF4-FFF2-40B4-BE49-F238E27FC236}">
                <a16:creationId xmlns:a16="http://schemas.microsoft.com/office/drawing/2014/main" id="{C00E65DD-11DA-FA8C-988F-E1423FFDE5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6802" y="501252"/>
            <a:ext cx="9743164" cy="2927748"/>
          </a:xfrm>
          <a:prstGeom prst="rect">
            <a:avLst/>
          </a:prstGeom>
        </p:spPr>
      </p:pic>
    </p:spTree>
    <p:extLst>
      <p:ext uri="{BB962C8B-B14F-4D97-AF65-F5344CB8AC3E}">
        <p14:creationId xmlns:p14="http://schemas.microsoft.com/office/powerpoint/2010/main" val="12388330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10;&#10;Description automatically generated">
            <a:extLst>
              <a:ext uri="{FF2B5EF4-FFF2-40B4-BE49-F238E27FC236}">
                <a16:creationId xmlns:a16="http://schemas.microsoft.com/office/drawing/2014/main" id="{CE7E64E8-AC4E-E029-3875-ED29C05780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8445" y="585330"/>
            <a:ext cx="11903555" cy="2362319"/>
          </a:xfrm>
          <a:prstGeom prst="rect">
            <a:avLst/>
          </a:prstGeom>
        </p:spPr>
      </p:pic>
    </p:spTree>
    <p:extLst>
      <p:ext uri="{BB962C8B-B14F-4D97-AF65-F5344CB8AC3E}">
        <p14:creationId xmlns:p14="http://schemas.microsoft.com/office/powerpoint/2010/main" val="2811143305"/>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902</TotalTime>
  <Words>487</Words>
  <Application>Microsoft Office PowerPoint</Application>
  <PresentationFormat>Widescreen</PresentationFormat>
  <Paragraphs>56</Paragraphs>
  <Slides>31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Calibri</vt:lpstr>
      <vt:lpstr>Calibri Light</vt:lpstr>
      <vt:lpstr>Slack-Lato</vt:lpstr>
      <vt:lpstr>Retrospect</vt:lpstr>
      <vt:lpstr> Project One: Heavy Metal Poisoning and Cardiovascular Disease </vt:lpstr>
      <vt:lpstr>PowerPoint Presentation</vt:lpstr>
      <vt:lpstr> Dataset - National Health and Nutrition Examination Survey (NHANES) (2013-2014) </vt:lpstr>
      <vt:lpstr>Source Material</vt:lpstr>
      <vt:lpstr>Project Premise</vt:lpstr>
      <vt:lpstr>Analytical Process</vt:lpstr>
      <vt:lpstr>First Analysis</vt:lpstr>
      <vt:lpstr>PowerPoint Presentation</vt:lpstr>
      <vt:lpstr>PowerPoint Presentation</vt:lpstr>
      <vt:lpstr>HEATMAP 1</vt:lpstr>
      <vt:lpstr>PowerPoint Presentation</vt:lpstr>
      <vt:lpstr>Data Comparison to Medical Norms</vt:lpstr>
      <vt:lpstr>Quartiles of Heavy Metals</vt:lpstr>
      <vt:lpstr>Searching For Correlations</vt:lpstr>
      <vt:lpstr>Searching For Correlations</vt:lpstr>
      <vt:lpstr>Observations</vt:lpstr>
      <vt:lpstr>Adding New Data</vt:lpstr>
      <vt:lpstr>PowerPoint Presentation</vt:lpstr>
      <vt:lpstr>PowerPoint Presentation</vt:lpstr>
      <vt:lpstr>Heat Map 2</vt:lpstr>
      <vt:lpstr>PowerPoint Presentation</vt:lpstr>
      <vt:lpstr>PowerPoint Presentation</vt:lpstr>
      <vt:lpstr>Future API Research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Analysis and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One</dc:title>
  <dc:creator>Wayne Williams</dc:creator>
  <cp:lastModifiedBy>Wayne Williams</cp:lastModifiedBy>
  <cp:revision>52</cp:revision>
  <dcterms:created xsi:type="dcterms:W3CDTF">2023-04-05T23:42:45Z</dcterms:created>
  <dcterms:modified xsi:type="dcterms:W3CDTF">2023-04-12T18:26:04Z</dcterms:modified>
</cp:coreProperties>
</file>