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73C-E77E-6C84-35E2-B582857B0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5E13C-173F-F645-47BE-16BC66FD4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EF4B-5574-663E-9AD0-53632ECD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01C6-AF10-A56C-16BC-B45A00AA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C5A5E-9E53-62D7-25F0-EBF4BA17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3FB3-4895-EA2A-E223-3DB9B11F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36394-718B-AC91-6280-F0EFC7C6A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1E62-68E4-559E-D1F2-BA953937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F8BB-CD91-660D-9653-6749A899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F764-AE9C-3196-3768-67AEA18C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0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BE26E-8A9E-72D8-6454-9C5ABD7C7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84FE9-C24D-19FB-DB86-F61146775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991C-0A34-90A7-4031-9808BC3F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E046-B2EF-ADDE-0774-0986B845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B6B3-D8E9-4F54-32B5-E620F923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05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54D2-207C-7E9F-8208-46CBCE0F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006E-631C-EEFB-E8C8-C440A9EA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2117-BC08-57D5-8851-0B190CC7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0708-492D-BAD2-93F3-67A28151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2E30-D856-5E9F-4BA9-FE89FACF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62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D287-C2FC-0D20-FF7B-B2D6101C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AD3D-5E18-6216-1040-E4E9B555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81AA-0585-AE47-1D76-83FC9518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164C-FDFC-D1F9-B0B9-AE9FB34F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A2C3-A217-115A-C8DA-B138AFF2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6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9CD2-0A25-BB49-1CD8-10488BD5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0789-2CEF-02F0-44F2-5E89B151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85E57-8D7B-4418-6514-EDC57BE0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D2BD-74ED-8C79-F4C8-52E381F0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61898-89E5-D2FA-53C9-B970BBB3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74C58-24E4-FFE0-F4A7-32ADF7A1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85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8626-0313-45EE-A5C1-0D320E53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C2D7-47CB-9BA8-4A3B-787DCB94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C9D14-0AE5-0B26-28DD-58C1679C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87346-7022-5F46-9AE9-746C09796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613E0-8546-7802-9842-B1D61D31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AC878-1CDB-340D-0A81-CCBE5EA2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7B35C-789A-0B4E-C2B1-167FED48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A5533-6A98-0B9E-385F-9D42350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30D3-80E0-20D9-AA21-13F5BD5A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18B47-F509-5819-EAC3-88E662E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81617-CFDC-DAA4-6B66-D82F65D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93FF-5D9C-8938-DECE-BDB25792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39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82A85-3FE1-4145-6C66-CCB72BC9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D82E1-370F-95D8-6C6C-9E7FDE7B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45BAB-E583-0C87-04A9-A246BAF7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4F5C-8321-4400-FCA3-CB80838D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A463-BCBB-4F92-66E9-1F869D13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15AE9-4175-F860-E5A8-5323E20D9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341E2-5E3D-B3DE-22A4-62B102E6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B6F8-2B0D-4EA1-DC98-1D9FB451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24566-80E5-91F5-79AC-A2B00D2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3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266D-D86A-99B9-7594-EC141BD7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EA109-328B-EAFD-433E-05C3B0B64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5A44-AB69-719D-FD42-B00E9153F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7A2B4-389D-C9BF-1675-EEA5FE63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67062-50FD-1A6C-F3C7-372DF3E8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07B9-E9D4-0C2B-177A-AD2910AA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9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01061-6349-6F2E-E740-9C8A9580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F37C-7978-E827-5258-CE6F679E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30E9-63C8-5291-154E-4BC4B19D5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6AB3-0973-4322-AF50-5B624078D586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F926-5437-9044-E41B-B4323D450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AA2E-828C-9DDA-27AB-D9682DF48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01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168898/" TargetMode="External"/><Relationship Id="rId2" Type="http://schemas.openxmlformats.org/officeDocument/2006/relationships/hyperlink" Target="https://www.kaggle.com/datasets/cdc/national-health-and-nutrition-examination-surv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7883578/" TargetMode="External"/><Relationship Id="rId5" Type="http://schemas.openxmlformats.org/officeDocument/2006/relationships/hyperlink" Target="https://www.bmj.com/content/362/bmj.k3310" TargetMode="External"/><Relationship Id="rId4" Type="http://schemas.openxmlformats.org/officeDocument/2006/relationships/hyperlink" Target="https://www.ncbi.nlm.nih.gov/pmc/articles/PMC6801511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6AEC-4153-476F-5B11-D07DC6CAC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29114-0FA4-9216-A935-4B421D7CF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Heavy Metal Poisoning and Cardiovascular Disease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83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79B4-6D1A-E48C-BCCD-0C77D51A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HEATMAP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AB0FBD4-888E-748C-3473-7B7AD3F3F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9" y="365125"/>
            <a:ext cx="7184176" cy="626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B872-F439-603D-F10C-6086CE45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Comparison to Medical Norms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F7AF4ED-F646-2462-7223-9EF212F4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103"/>
            <a:ext cx="9573961" cy="3181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3A370-FBFA-0ACA-173E-7DDE90E3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725" y="2592197"/>
            <a:ext cx="889233" cy="562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2BAB2-6B7E-797A-1E69-19E2E187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724" y="4745553"/>
            <a:ext cx="889233" cy="274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613797-52E8-5FFD-15BA-37791FB4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025" y="2317853"/>
            <a:ext cx="889233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10-04D3-175F-688B-C5EAE0CF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Quartiles of Heavy Metals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13A5F4-669D-11E1-A245-8B45DF66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61180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4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991C-A536-AA2A-2BD3-789E3189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For Correlations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E362CB1-5663-30C5-671B-87452399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63376" cy="426779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2D76B77-1753-81B9-8076-9ED8BE814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79" y="1633530"/>
            <a:ext cx="559195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9B94-A648-4970-11C7-3CBAA86D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For Correlations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F4B4A86-19B6-F2EE-4CC9-9E6C4E8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44324" cy="4324954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A430C20-6697-86C8-7124-F47DCCC4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24" y="1690688"/>
            <a:ext cx="553479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8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F7C8-9900-E2AB-515D-B274B208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F6254D-034D-DD2E-4534-B8444B5F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1696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37CD-6333-18D3-EF19-F41FA406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Adding New Data</a:t>
            </a:r>
          </a:p>
        </p:txBody>
      </p:sp>
    </p:spTree>
    <p:extLst>
      <p:ext uri="{BB962C8B-B14F-4D97-AF65-F5344CB8AC3E}">
        <p14:creationId xmlns:p14="http://schemas.microsoft.com/office/powerpoint/2010/main" val="267157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858C76C-5E0A-DDC7-D59D-1AD2F769F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3" y="204337"/>
            <a:ext cx="11307753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8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B5E38E5-8028-A955-1E7B-B5C9F5F5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31" y="0"/>
            <a:ext cx="868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47-F0D8-9C9A-6833-446DBA24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Heat Map 2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8CD96DA-5B99-E048-B718-CBB450290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30" y="104311"/>
            <a:ext cx="8564170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1D4-6646-7401-258A-23D0C134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E22-B2C6-EECB-E5D0-4392378B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purpose of this project is to investigate if there is a link between exposure to heavy metals and cardiovascular health problems in the United States.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The hypothesis being tested is whether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people who have higher levels of heavy metals in their blood are more likely to have high blood pressure, high cholesterol levels, or abnormal heart rhythms - which are all risk factors for cardiovascular disease.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1223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D73F-ECEA-0A06-DEE6-33751C62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Heat Map Comparisons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6ED11F1-F7DC-EAEC-EC37-AC2C9492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278"/>
            <a:ext cx="5212250" cy="457766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95654D5-E4B2-E008-2BC0-0E685F303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00" y="1216642"/>
            <a:ext cx="6259300" cy="56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3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A6E38FD-2D94-EE34-3468-3C8A8272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8" y="309127"/>
            <a:ext cx="8402223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C71C3F2-71CB-B518-F385-AA40FE2E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809259"/>
            <a:ext cx="753532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74AB311-9822-F5E5-5804-4FACEC75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05" y="0"/>
            <a:ext cx="9198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53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E0C4-C19A-254D-4C34-8F79C3FF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Analysis and 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4710-66E2-65EE-C51A-57733C32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br>
              <a:rPr lang="en-US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Heat map 22: A positive correlation between selenium and triglycerides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could suggest a possible relationship between selenium intake and lipid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metabolism. Similarly, the correlation between cadmium and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triglycerides could indicate a potential link between cadmium exposure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and lipid metabolism.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The correlations between lead and LDL-cholesterol, selenium and LDL-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cholesterol, and Mercury and LDL-cholesterol suggest a potential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association between these variables, but further research would be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needed to investigate the nature of this relationship.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However, the numbers as well as the plot scatter indicate that overall,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the correlation are insignificant. So, no predictive power is expected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from the existing variables. The most correlated variable is Cadmium,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with a correlation of 0.5 to triglycerides.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To measure the regression lines’ performance, a test dataset could be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used to calculate the errors and select the best variable based on the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regression model.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Table 26: Exposure to, lead and cadmium is associated with an increased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risk of cardiovascular disease and coronary heart disease, as we can see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they can increase amount of LDL and triglycerides directly. selenium is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not associated with cardiovascular risk.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These findings reinforce the importance of environmental toxic metals in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cardiovascular risk, beyond the roles of conventional </a:t>
            </a:r>
            <a:r>
              <a:rPr lang="en-US" sz="3600" dirty="0" err="1">
                <a:effectLst/>
                <a:latin typeface="Arial" panose="020B0604020202020204" pitchFamily="34" charset="0"/>
              </a:rPr>
              <a:t>behavioural</a:t>
            </a:r>
            <a:r>
              <a:rPr lang="en-US" sz="3600" dirty="0">
                <a:effectLst/>
                <a:latin typeface="Arial" panose="020B0604020202020204" pitchFamily="34" charset="0"/>
              </a:rPr>
              <a:t> risk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factors (BMJ 2018;362:k3310).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Cadmium Box plot (28):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The data set for cadmium concentration in blood showed that the first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quartile was 0.15 ug/L, representing the 25th percentile, while the third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quartile was 0.53 ug/L, representing the 75th percentile. The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interquartile range (IQR) was calculated as 0.38 ug/L, which is the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  <a:latin typeface="Arial" panose="020B0604020202020204" pitchFamily="34" charset="0"/>
              </a:rPr>
              <a:t>difference between the third and first quartiles. Based on the lower and</a:t>
            </a:r>
            <a:endParaRPr lang="en-US" sz="3600" dirty="0">
              <a:effectLst/>
            </a:endParaRPr>
          </a:p>
          <a:p>
            <a:pPr marL="0" indent="0" algn="ctr">
              <a:buNone/>
            </a:pP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upper boundaries for outliers, which were -0.42 and 1.1 ug/L,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respectively, there were no lower outliers, but 126 upper outliers were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identified, which fell above the upper boundary for outliers.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After analyzing the chosen biomarkers in the dataset, no meaningful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correlations were found with the blood metal concentrations. As a result,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we are including new heart biomarkers in the dataset, which are reported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in the literature to be related to the consumption of heavy metals. By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doing so, we hope to gain a better understanding of the possible effects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of heavy metal exposure on heart health.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To come up with more predictive variables we added a number of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additional factors, including blood pressure and glycohemoglobin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Looking at the correlation heat map and the plots it can be observed that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there is a slightly higher correlation between lead and blood pressure.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This suggests that blood pressure may be a more predictive variable for</a:t>
            </a:r>
            <a:br>
              <a:rPr lang="en-US" sz="36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3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lead levels than glycohemoglobin.</a:t>
            </a:r>
            <a:endParaRPr lang="en-US" sz="3600" b="0" i="0" dirty="0">
              <a:solidFill>
                <a:srgbClr val="1D1C1D"/>
              </a:solidFill>
              <a:effectLst/>
              <a:latin typeface="Slack-Lato"/>
            </a:endParaRPr>
          </a:p>
          <a:p>
            <a:br>
              <a:rPr lang="en-US" dirty="0">
                <a:effectLst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0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7B7E-7F53-C26E-2E94-4EC768BD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62DA-B4C4-3329-E239-1BD4CABD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National Health and Nutrition Examination Survey (NHANES Datasets)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FF"/>
                </a:highlight>
              </a:rPr>
              <a:t>Surveyed: 2013-2014</a:t>
            </a:r>
            <a:endParaRPr lang="en-CA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https://www.kaggle.com/datasets/cdc/national-health-and-nutrition-examination-survey</a:t>
            </a:r>
            <a:endParaRPr lang="en-CA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Heavy Metal Poisoning and Cardiovascular Disease (National Library of Medicine) 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FF"/>
                </a:highlight>
              </a:rPr>
              <a:t>Published: </a:t>
            </a:r>
            <a:r>
              <a:rPr lang="en-CA" b="1" dirty="0">
                <a:highlight>
                  <a:srgbClr val="00FFFF"/>
                </a:highlight>
              </a:rPr>
              <a:t>September 8, 2011</a:t>
            </a:r>
            <a:endParaRPr lang="en-CA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https://www.ncbi.nlm.nih.gov/pmc/articles/PMC3168898/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https://www.ncbi.nlm.nih.gov/pmc/articles/PMC6801511/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dirty="0"/>
              <a:t>Environmental Toxic Metal Contaminants and Risk of Cardiovascular Disease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FF"/>
                </a:highlight>
              </a:rPr>
              <a:t>Published: August 29, 2018</a:t>
            </a:r>
          </a:p>
          <a:p>
            <a:pPr marL="0" indent="0">
              <a:buNone/>
            </a:pPr>
            <a:r>
              <a:rPr lang="en-CA" b="0" i="0" u="sng" dirty="0">
                <a:effectLst/>
                <a:latin typeface="Slack-Lato"/>
                <a:hlinkClick r:id="rId5"/>
              </a:rPr>
              <a:t>https://www.bmj.com/content/362/bmj.k3310</a:t>
            </a:r>
            <a:endParaRPr lang="en-CA" b="0" i="0" u="sng" dirty="0">
              <a:effectLst/>
              <a:latin typeface="Slack-Lato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dirty="0"/>
              <a:t>Metal biomarker mixtures and blood pressure in the United States</a:t>
            </a:r>
          </a:p>
          <a:p>
            <a:pPr marL="0" indent="0">
              <a:buNone/>
            </a:pPr>
            <a:r>
              <a:rPr lang="en-CA" b="1" dirty="0">
                <a:highlight>
                  <a:srgbClr val="00FFFF"/>
                </a:highlight>
              </a:rPr>
              <a:t>Published: February 14, 2021</a:t>
            </a:r>
          </a:p>
          <a:p>
            <a:pPr marL="0" indent="0">
              <a:buNone/>
            </a:pPr>
            <a:r>
              <a:rPr lang="en-CA" dirty="0">
                <a:hlinkClick r:id="rId6"/>
              </a:rPr>
              <a:t>https://www.ncbi.nlm.nih.gov/pmc/articles/PMC7883578/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D80F2-5AE8-A65D-EA68-FDC46F10626E}"/>
              </a:ext>
            </a:extLst>
          </p:cNvPr>
          <p:cNvSpPr/>
          <p:nvPr/>
        </p:nvSpPr>
        <p:spPr>
          <a:xfrm>
            <a:off x="6096000" y="1825625"/>
            <a:ext cx="1317071" cy="385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28221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19250AF-5F4B-BFDF-CE29-9E639F9B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988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57463-8E09-2356-66E5-9215C1798CD1}"/>
              </a:ext>
            </a:extLst>
          </p:cNvPr>
          <p:cNvSpPr/>
          <p:nvPr/>
        </p:nvSpPr>
        <p:spPr>
          <a:xfrm>
            <a:off x="1925359" y="5912869"/>
            <a:ext cx="3309114" cy="263997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837CD-BDC1-C602-2307-D2850D9CDC30}"/>
              </a:ext>
            </a:extLst>
          </p:cNvPr>
          <p:cNvSpPr/>
          <p:nvPr/>
        </p:nvSpPr>
        <p:spPr>
          <a:xfrm>
            <a:off x="7424257" y="251670"/>
            <a:ext cx="4588778" cy="35485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Heavy Metal Poisoning and Cardiovascular Disease</a:t>
            </a: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2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4075-F790-36E8-24B9-28F44B7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Analytical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0084-37D3-9790-C86C-BA8DAB41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1.    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00FFFF"/>
                </a:highlight>
                <a:latin typeface="Slack-Lato"/>
              </a:rPr>
              <a:t>Collect data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Collect relevant data on heavy metal exposure and cardiovascular health.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2.    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00FFFF"/>
                </a:highlight>
                <a:latin typeface="Slack-Lato"/>
              </a:rPr>
              <a:t>Clean and preprocess data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Clean and preprocess the data to remove any errors, inconsistencies, or missing values.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3.    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00FFFF"/>
                </a:highlight>
                <a:latin typeface="Slack-Lato"/>
              </a:rPr>
              <a:t>Analyze data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Use statistical methods and data visualization techniques to explore the relationship between heavy metal exposure and cardiovascular health. Among several tests a correlation analysis was performed to examine the relationship between blood lead levels and the risk of heart disease.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4.    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00FFFF"/>
                </a:highlight>
                <a:latin typeface="Slack-Lato"/>
              </a:rPr>
              <a:t>Interpret results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Interpret the results of the data analysis and draw conclusions based on the findings. Discuss the implications of the results for public health policy and environmental regulations.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5.    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00FFFF"/>
                </a:highlight>
                <a:latin typeface="Slack-Lato"/>
              </a:rPr>
              <a:t>Communicate findings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Communicate findings to a broader audience through a report, presentation, and data visualization.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71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8970-259E-3C5D-C9F6-CC4F35E9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Dataset - </a:t>
            </a:r>
            <a:r>
              <a:rPr lang="en-US" dirty="0"/>
              <a:t>National Health and Nutrition Examination Survey (NHANES)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23EB-962D-CE89-A4A7-223BC764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 dataset featured well-documented information on the levels of heavy metals contained in each participant that our hypothesis was seeking to test. Specifically:</a:t>
            </a:r>
            <a:br>
              <a:rPr lang="en-CA" dirty="0"/>
            </a:br>
            <a:r>
              <a:rPr lang="en-CA" dirty="0"/>
              <a:t>	- Lead</a:t>
            </a:r>
            <a:br>
              <a:rPr lang="en-CA" dirty="0"/>
            </a:br>
            <a:r>
              <a:rPr lang="en-CA" dirty="0"/>
              <a:t>	- Cadmium</a:t>
            </a:r>
            <a:br>
              <a:rPr lang="en-CA" dirty="0"/>
            </a:br>
            <a:r>
              <a:rPr lang="en-CA" dirty="0"/>
              <a:t> 	- Selenium</a:t>
            </a:r>
            <a:br>
              <a:rPr lang="en-CA" dirty="0"/>
            </a:br>
            <a:r>
              <a:rPr lang="en-CA" dirty="0"/>
              <a:t>	- Manganese </a:t>
            </a:r>
            <a:br>
              <a:rPr lang="en-CA" dirty="0"/>
            </a:br>
            <a:r>
              <a:rPr lang="en-CA" dirty="0"/>
              <a:t>	- Mercury</a:t>
            </a:r>
          </a:p>
          <a:p>
            <a:r>
              <a:rPr lang="en-CA" dirty="0"/>
              <a:t>The same participants were also tested on the lipid levels known to be associated with cardiovascular health. Specifically:</a:t>
            </a:r>
            <a:br>
              <a:rPr lang="en-CA" dirty="0"/>
            </a:br>
            <a:r>
              <a:rPr lang="en-CA" dirty="0"/>
              <a:t>	- HDL Cholesterol (good)</a:t>
            </a:r>
            <a:br>
              <a:rPr lang="en-CA" dirty="0"/>
            </a:br>
            <a:r>
              <a:rPr lang="en-CA" dirty="0"/>
              <a:t>	- LDL Cholesterol (bad)</a:t>
            </a:r>
            <a:br>
              <a:rPr lang="en-CA" dirty="0"/>
            </a:br>
            <a:r>
              <a:rPr lang="en-CA" dirty="0"/>
              <a:t>	- Triglycerides</a:t>
            </a:r>
          </a:p>
        </p:txBody>
      </p:sp>
    </p:spTree>
    <p:extLst>
      <p:ext uri="{BB962C8B-B14F-4D97-AF65-F5344CB8AC3E}">
        <p14:creationId xmlns:p14="http://schemas.microsoft.com/office/powerpoint/2010/main" val="263880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2756-D1D4-1A01-7A78-6D0ED221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First Analysis</a:t>
            </a:r>
          </a:p>
        </p:txBody>
      </p:sp>
    </p:spTree>
    <p:extLst>
      <p:ext uri="{BB962C8B-B14F-4D97-AF65-F5344CB8AC3E}">
        <p14:creationId xmlns:p14="http://schemas.microsoft.com/office/powerpoint/2010/main" val="382384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41429404-22F4-C9C9-ABC6-3CFC70D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8" y="0"/>
            <a:ext cx="10426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1D3E361-E53E-66F4-B29E-4A6DBE32C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1" y="0"/>
            <a:ext cx="9413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1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1033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Slack-Lato</vt:lpstr>
      <vt:lpstr>Office Theme</vt:lpstr>
      <vt:lpstr>Project One</vt:lpstr>
      <vt:lpstr>Project Premise</vt:lpstr>
      <vt:lpstr>Source Material</vt:lpstr>
      <vt:lpstr>PowerPoint Presentation</vt:lpstr>
      <vt:lpstr>Analytical Process</vt:lpstr>
      <vt:lpstr> Dataset - National Health and Nutrition Examination Survey (NHANES) </vt:lpstr>
      <vt:lpstr>First Analysis</vt:lpstr>
      <vt:lpstr>PowerPoint Presentation</vt:lpstr>
      <vt:lpstr>PowerPoint Presentation</vt:lpstr>
      <vt:lpstr>HEATMAP</vt:lpstr>
      <vt:lpstr>Data Comparison to Medical Norms</vt:lpstr>
      <vt:lpstr>Quartiles of Heavy Metals</vt:lpstr>
      <vt:lpstr>Searching For Correlations</vt:lpstr>
      <vt:lpstr>Searching For Correlations</vt:lpstr>
      <vt:lpstr>Observations</vt:lpstr>
      <vt:lpstr>Adding New Data</vt:lpstr>
      <vt:lpstr>PowerPoint Presentation</vt:lpstr>
      <vt:lpstr>PowerPoint Presentation</vt:lpstr>
      <vt:lpstr>Heat Map 2</vt:lpstr>
      <vt:lpstr>Heat Map Comparisons</vt:lpstr>
      <vt:lpstr>PowerPoint Presentation</vt:lpstr>
      <vt:lpstr>PowerPoint Presentation</vt:lpstr>
      <vt:lpstr>PowerPoint Presentation</vt:lpstr>
      <vt:lpstr>Analysis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</dc:title>
  <dc:creator>Wayne Williams</dc:creator>
  <cp:lastModifiedBy>Wayne Williams</cp:lastModifiedBy>
  <cp:revision>25</cp:revision>
  <dcterms:created xsi:type="dcterms:W3CDTF">2023-04-05T23:42:45Z</dcterms:created>
  <dcterms:modified xsi:type="dcterms:W3CDTF">2023-04-08T20:12:11Z</dcterms:modified>
</cp:coreProperties>
</file>