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92" r:id="rId3"/>
    <p:sldId id="259" r:id="rId4"/>
    <p:sldId id="261" r:id="rId5"/>
    <p:sldId id="258" r:id="rId6"/>
    <p:sldId id="257" r:id="rId7"/>
    <p:sldId id="260" r:id="rId8"/>
    <p:sldId id="262" r:id="rId9"/>
    <p:sldId id="272" r:id="rId10"/>
    <p:sldId id="281" r:id="rId11"/>
    <p:sldId id="263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3" r:id="rId20"/>
    <p:sldId id="274" r:id="rId21"/>
    <p:sldId id="275" r:id="rId22"/>
    <p:sldId id="284" r:id="rId23"/>
    <p:sldId id="279" r:id="rId24"/>
    <p:sldId id="282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79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5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52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39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1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4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2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05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11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C26AB3-0973-4322-AF50-5B624078D586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B14214-F0E3-43A0-AA92-F127E2C4667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1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dc/national-health-and-nutrition-examination-survey" TargetMode="External"/><Relationship Id="rId2" Type="http://schemas.openxmlformats.org/officeDocument/2006/relationships/hyperlink" Target="https://www.ncbi.nlm.nih.gov/pmc/articles/PMC316889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" TargetMode="External"/><Relationship Id="rId5" Type="http://schemas.openxmlformats.org/officeDocument/2006/relationships/hyperlink" Target="https://www.ncbi.nlm.nih.gov/pmc/articles/PMC7883578/" TargetMode="External"/><Relationship Id="rId4" Type="http://schemas.openxmlformats.org/officeDocument/2006/relationships/hyperlink" Target="https://www.bmj.com/content/362/bmj.k331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6AEC-4153-476F-5B11-D07DC6CAC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0"/>
            <a:ext cx="10058400" cy="4305300"/>
          </a:xfrm>
        </p:spPr>
        <p:txBody>
          <a:bodyPr>
            <a:normAutofit/>
          </a:bodyPr>
          <a:lstStyle/>
          <a:p>
            <a:br>
              <a:rPr lang="en-CA" dirty="0"/>
            </a:br>
            <a:r>
              <a:rPr lang="en-CA" dirty="0"/>
              <a:t>Project One:</a:t>
            </a:r>
            <a:br>
              <a:rPr lang="en-CA" dirty="0"/>
            </a:br>
            <a:r>
              <a:rPr lang="en-US" sz="3100" dirty="0">
                <a:latin typeface="+mj-lt"/>
              </a:rPr>
              <a:t>Investigating the Impact of Metals on Cardiovascular Disease: </a:t>
            </a:r>
            <a:br>
              <a:rPr lang="en-US" sz="3100" dirty="0">
                <a:latin typeface="+mj-lt"/>
              </a:rPr>
            </a:br>
            <a:r>
              <a:rPr lang="en-US" sz="3100" dirty="0">
                <a:latin typeface="+mj-lt"/>
              </a:rPr>
              <a:t>A Case Study</a:t>
            </a:r>
            <a:br>
              <a:rPr lang="en-US" b="1" dirty="0">
                <a:latin typeface="+mj-lt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29114-0FA4-9216-A935-4B421D7CF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038601"/>
            <a:ext cx="10058400" cy="1990723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 err="1"/>
              <a:t>aVA</a:t>
            </a:r>
            <a:r>
              <a:rPr lang="en-CA" dirty="0"/>
              <a:t> Tahmasebi	Marie </a:t>
            </a:r>
            <a:r>
              <a:rPr lang="en-CA" dirty="0" err="1"/>
              <a:t>nasara</a:t>
            </a:r>
            <a:r>
              <a:rPr lang="en-CA" dirty="0"/>
              <a:t>	Pietro </a:t>
            </a:r>
            <a:r>
              <a:rPr lang="en-CA" dirty="0" err="1"/>
              <a:t>stolf</a:t>
            </a:r>
            <a:endParaRPr lang="en-CA" dirty="0"/>
          </a:p>
          <a:p>
            <a:r>
              <a:rPr lang="en-CA" dirty="0"/>
              <a:t>Rana Mousavi	</a:t>
            </a:r>
            <a:r>
              <a:rPr lang="en-CA" dirty="0" err="1"/>
              <a:t>Ritta</a:t>
            </a:r>
            <a:r>
              <a:rPr lang="en-CA" dirty="0"/>
              <a:t> Shaheen	Robert </a:t>
            </a:r>
            <a:r>
              <a:rPr lang="en-CA" dirty="0" err="1"/>
              <a:t>osei</a:t>
            </a:r>
            <a:r>
              <a:rPr lang="en-CA" dirty="0"/>
              <a:t> </a:t>
            </a:r>
            <a:r>
              <a:rPr lang="en-CA" dirty="0" err="1"/>
              <a:t>dwomoh</a:t>
            </a:r>
            <a:endParaRPr lang="en-CA" dirty="0"/>
          </a:p>
          <a:p>
            <a:r>
              <a:rPr lang="en-CA" dirty="0"/>
              <a:t>Wayne </a:t>
            </a:r>
            <a:r>
              <a:rPr lang="en-CA" dirty="0" err="1"/>
              <a:t>williams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83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E7E64E8-AC4E-E029-3875-ED29C0578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5" y="585330"/>
            <a:ext cx="11903555" cy="23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4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79B4-6D1A-E48C-BCCD-0C77D51A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HEATMAP 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A6E8E3C-EA41-5D46-F893-D28FAE3E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60" y="550506"/>
            <a:ext cx="6982969" cy="576631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F69EE8-B33F-2D53-5543-4558B84DB497}"/>
              </a:ext>
            </a:extLst>
          </p:cNvPr>
          <p:cNvSpPr/>
          <p:nvPr/>
        </p:nvSpPr>
        <p:spPr>
          <a:xfrm>
            <a:off x="9404828" y="2692009"/>
            <a:ext cx="475861" cy="475861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C5FAD6-EE9A-B397-8F2F-62BC24DD323F}"/>
              </a:ext>
            </a:extLst>
          </p:cNvPr>
          <p:cNvSpPr/>
          <p:nvPr/>
        </p:nvSpPr>
        <p:spPr>
          <a:xfrm>
            <a:off x="9471939" y="1433346"/>
            <a:ext cx="475861" cy="475861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E44CF3-471C-7551-908C-1407AF8A7892}"/>
              </a:ext>
            </a:extLst>
          </p:cNvPr>
          <p:cNvSpPr/>
          <p:nvPr/>
        </p:nvSpPr>
        <p:spPr>
          <a:xfrm>
            <a:off x="9880689" y="1045029"/>
            <a:ext cx="475861" cy="1306285"/>
          </a:xfrm>
          <a:prstGeom prst="rect">
            <a:avLst/>
          </a:prstGeom>
          <a:gradFill>
            <a:gsLst>
              <a:gs pos="100000">
                <a:srgbClr val="00B0F0">
                  <a:alpha val="27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5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937B2A8-A82B-97F7-E2C0-3CB578F3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9" y="541539"/>
            <a:ext cx="5603493" cy="43103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D1C050-9951-0DE0-330E-BD926D051DBA}"/>
              </a:ext>
            </a:extLst>
          </p:cNvPr>
          <p:cNvSpPr/>
          <p:nvPr/>
        </p:nvSpPr>
        <p:spPr>
          <a:xfrm>
            <a:off x="3375659" y="1631159"/>
            <a:ext cx="5603493" cy="247026"/>
          </a:xfrm>
          <a:prstGeom prst="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CD3BD-5FA1-5AA0-0D91-401E6FD36E88}"/>
              </a:ext>
            </a:extLst>
          </p:cNvPr>
          <p:cNvSpPr/>
          <p:nvPr/>
        </p:nvSpPr>
        <p:spPr>
          <a:xfrm>
            <a:off x="3375659" y="2265027"/>
            <a:ext cx="5603493" cy="247026"/>
          </a:xfrm>
          <a:prstGeom prst="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782B98-C1F8-3A08-340A-692EBF6318CB}"/>
              </a:ext>
            </a:extLst>
          </p:cNvPr>
          <p:cNvSpPr/>
          <p:nvPr/>
        </p:nvSpPr>
        <p:spPr>
          <a:xfrm>
            <a:off x="3375658" y="3102664"/>
            <a:ext cx="5603493" cy="247026"/>
          </a:xfrm>
          <a:prstGeom prst="rect">
            <a:avLst/>
          </a:prstGeom>
          <a:gradFill>
            <a:gsLst>
              <a:gs pos="100000">
                <a:srgbClr val="00B0F0">
                  <a:alpha val="27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12E41-A032-A621-8A60-9A0095433905}"/>
              </a:ext>
            </a:extLst>
          </p:cNvPr>
          <p:cNvSpPr/>
          <p:nvPr/>
        </p:nvSpPr>
        <p:spPr>
          <a:xfrm>
            <a:off x="3375658" y="3977291"/>
            <a:ext cx="5603493" cy="247026"/>
          </a:xfrm>
          <a:prstGeom prst="rect">
            <a:avLst/>
          </a:prstGeom>
          <a:gradFill>
            <a:gsLst>
              <a:gs pos="100000">
                <a:srgbClr val="00B0F0">
                  <a:alpha val="27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D9537-D304-96E0-8388-B784A54DE2B3}"/>
              </a:ext>
            </a:extLst>
          </p:cNvPr>
          <p:cNvSpPr/>
          <p:nvPr/>
        </p:nvSpPr>
        <p:spPr>
          <a:xfrm>
            <a:off x="3375658" y="3730265"/>
            <a:ext cx="5603493" cy="247026"/>
          </a:xfrm>
          <a:prstGeom prst="rect">
            <a:avLst/>
          </a:prstGeom>
          <a:gradFill>
            <a:gsLst>
              <a:gs pos="100000">
                <a:srgbClr val="00B0F0">
                  <a:alpha val="27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02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B872-F439-603D-F10C-6086CE45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Comparison to Medical Norms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F7AF4ED-F646-2462-7223-9EF212F4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853"/>
            <a:ext cx="10810875" cy="35928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DC8920-FCF5-FB98-6E48-E42B7AB9E8EC}"/>
              </a:ext>
            </a:extLst>
          </p:cNvPr>
          <p:cNvSpPr/>
          <p:nvPr/>
        </p:nvSpPr>
        <p:spPr>
          <a:xfrm>
            <a:off x="6540759" y="2873829"/>
            <a:ext cx="1110343" cy="326571"/>
          </a:xfrm>
          <a:prstGeom prst="rect">
            <a:avLst/>
          </a:prstGeom>
          <a:solidFill>
            <a:srgbClr val="00B05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528A7-7363-C0D7-A884-66925D2343C8}"/>
              </a:ext>
            </a:extLst>
          </p:cNvPr>
          <p:cNvSpPr/>
          <p:nvPr/>
        </p:nvSpPr>
        <p:spPr>
          <a:xfrm>
            <a:off x="9520335" y="5584150"/>
            <a:ext cx="1110343" cy="326571"/>
          </a:xfrm>
          <a:prstGeom prst="rect">
            <a:avLst/>
          </a:prstGeom>
          <a:solidFill>
            <a:srgbClr val="00B05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85B61-C538-DF68-D13F-E8E2D1359BAD}"/>
              </a:ext>
            </a:extLst>
          </p:cNvPr>
          <p:cNvSpPr/>
          <p:nvPr/>
        </p:nvSpPr>
        <p:spPr>
          <a:xfrm>
            <a:off x="9445690" y="3200400"/>
            <a:ext cx="1184988" cy="615820"/>
          </a:xfrm>
          <a:prstGeom prst="rect">
            <a:avLst/>
          </a:prstGeom>
          <a:solidFill>
            <a:srgbClr val="00B05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52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10-04D3-175F-688B-C5EAE0CF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Quartiles of Heavy Metals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13A5F4-669D-11E1-A245-8B45DF66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61180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4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991C-A536-AA2A-2BD3-789E3189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For Correlations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E362CB1-5663-30C5-671B-87452399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63376" cy="426779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2D76B77-1753-81B9-8076-9ED8BE814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79" y="1633530"/>
            <a:ext cx="559195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9B94-A648-4970-11C7-3CBAA86D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For Correlations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F4B4A86-19B6-F2EE-4CC9-9E6C4E8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44324" cy="4324954"/>
          </a:xfrm>
          <a:prstGeom prst="rect">
            <a:avLst/>
          </a:prstGeom>
        </p:spPr>
      </p:pic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4B551664-82B8-D84D-50EF-08D830BD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99" y="1752426"/>
            <a:ext cx="4248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8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F7C8-9900-E2AB-515D-B274B208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C232635-7D3B-29BE-2BD8-EB21A87AB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6208"/>
            <a:ext cx="6721017" cy="23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37CD-6333-18D3-EF19-F41FA406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Adding New Data</a:t>
            </a:r>
          </a:p>
        </p:txBody>
      </p:sp>
    </p:spTree>
    <p:extLst>
      <p:ext uri="{BB962C8B-B14F-4D97-AF65-F5344CB8AC3E}">
        <p14:creationId xmlns:p14="http://schemas.microsoft.com/office/powerpoint/2010/main" val="267157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evice, gauge&#10;&#10;Description automatically generated">
            <a:extLst>
              <a:ext uri="{FF2B5EF4-FFF2-40B4-BE49-F238E27FC236}">
                <a16:creationId xmlns:a16="http://schemas.microsoft.com/office/drawing/2014/main" id="{909868D9-1FD4-D6B4-3EE3-E746A302E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64" y="0"/>
            <a:ext cx="4643535" cy="3301262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80318F-5442-BEA2-1F51-5123D41E8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01262"/>
            <a:ext cx="11602108" cy="30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8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2AF2-24F1-3F01-4582-5E1BC84B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3523-1918-4251-67C1-0EC5C4CB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Hidden Dangers of Metals: </a:t>
            </a:r>
          </a:p>
          <a:p>
            <a:pPr marL="0" indent="0">
              <a:buNone/>
            </a:pPr>
            <a:r>
              <a:rPr lang="en-CA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They Contribute to Cardiovascular Disease? </a:t>
            </a:r>
          </a:p>
          <a:p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Beyond Cholesterol: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CA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Uncovering the Strongest Indicators of Cardiovascular Disease in Blood Tests</a:t>
            </a:r>
          </a:p>
          <a:p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98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C794FDC-245F-A578-64FD-739AD518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697"/>
            <a:ext cx="12156290" cy="26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47-F0D8-9C9A-6833-446DBA24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Heat Map 2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C03CE649-18B6-0341-297B-CC8C89861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16" y="1"/>
            <a:ext cx="7334484" cy="6316824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A5A7B83-6A90-E1F2-A99E-6371573D60EE}"/>
              </a:ext>
            </a:extLst>
          </p:cNvPr>
          <p:cNvSpPr/>
          <p:nvPr/>
        </p:nvSpPr>
        <p:spPr>
          <a:xfrm>
            <a:off x="10430069" y="1548101"/>
            <a:ext cx="475861" cy="475861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4BB1AE-D73A-DCD9-21AD-84337D8D5220}"/>
              </a:ext>
            </a:extLst>
          </p:cNvPr>
          <p:cNvSpPr/>
          <p:nvPr/>
        </p:nvSpPr>
        <p:spPr>
          <a:xfrm>
            <a:off x="10856789" y="1166870"/>
            <a:ext cx="475861" cy="475861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145654-1182-FA9A-4555-9F75E54167BF}"/>
              </a:ext>
            </a:extLst>
          </p:cNvPr>
          <p:cNvSpPr/>
          <p:nvPr/>
        </p:nvSpPr>
        <p:spPr>
          <a:xfrm>
            <a:off x="10847458" y="2285067"/>
            <a:ext cx="475861" cy="475861"/>
          </a:xfrm>
          <a:prstGeom prst="ellipse">
            <a:avLst/>
          </a:prstGeom>
          <a:solidFill>
            <a:srgbClr val="00B05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08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5997E0B-F133-8CAA-A421-BB8E7B4F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28" y="514372"/>
            <a:ext cx="8126344" cy="49094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AC07C5-594D-260D-2181-4D52A8AC8393}"/>
              </a:ext>
            </a:extLst>
          </p:cNvPr>
          <p:cNvSpPr/>
          <p:nvPr/>
        </p:nvSpPr>
        <p:spPr>
          <a:xfrm>
            <a:off x="2110885" y="2122415"/>
            <a:ext cx="7981069" cy="201336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8922A-886D-985C-4931-B7BD43DD4EF2}"/>
              </a:ext>
            </a:extLst>
          </p:cNvPr>
          <p:cNvSpPr/>
          <p:nvPr/>
        </p:nvSpPr>
        <p:spPr>
          <a:xfrm>
            <a:off x="2110886" y="1528194"/>
            <a:ext cx="7981069" cy="201336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0B322-407D-E834-BFC9-CE1EC5852F23}"/>
              </a:ext>
            </a:extLst>
          </p:cNvPr>
          <p:cNvSpPr/>
          <p:nvPr/>
        </p:nvSpPr>
        <p:spPr>
          <a:xfrm>
            <a:off x="2110885" y="2515300"/>
            <a:ext cx="7981068" cy="201336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35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CEF0CF-6111-4A38-16F9-57CF0F6AC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44" y="1933575"/>
            <a:ext cx="5772956" cy="4324954"/>
          </a:xfrm>
          <a:prstGeom prst="rect">
            <a:avLst/>
          </a:prstGeom>
        </p:spPr>
      </p:pic>
      <p:pic>
        <p:nvPicPr>
          <p:cNvPr id="6" name="Picture 5" descr="A close-up of a feather&#10;&#10;Description automatically generated with medium confidence">
            <a:extLst>
              <a:ext uri="{FF2B5EF4-FFF2-40B4-BE49-F238E27FC236}">
                <a16:creationId xmlns:a16="http://schemas.microsoft.com/office/drawing/2014/main" id="{FEB2ABDD-1EB1-FAC8-16EE-4A0065DF0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45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53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88BE-5596-F98A-237B-3786506D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Future </a:t>
            </a:r>
            <a:r>
              <a:rPr lang="en-CA" b="1" dirty="0"/>
              <a:t>API</a:t>
            </a:r>
            <a:r>
              <a:rPr lang="en-CA" dirty="0"/>
              <a:t> Research</a:t>
            </a:r>
          </a:p>
        </p:txBody>
      </p:sp>
    </p:spTree>
    <p:extLst>
      <p:ext uri="{BB962C8B-B14F-4D97-AF65-F5344CB8AC3E}">
        <p14:creationId xmlns:p14="http://schemas.microsoft.com/office/powerpoint/2010/main" val="165995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C8F4A74-DD0E-D05E-0B80-8CAC167C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79" y="0"/>
            <a:ext cx="8909489" cy="57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F9D68B2-9492-1FE0-9944-1AA3B92F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0" y="0"/>
            <a:ext cx="9502573" cy="55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212A0483-0E14-FA92-27D8-0D2C6FF48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1" y="0"/>
            <a:ext cx="8711532" cy="56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6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CFAD514-CB72-E3C2-82CA-AE8EF619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0" y="0"/>
            <a:ext cx="8740794" cy="55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8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4EB78B-659C-9F64-D09B-BB65C19B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0" y="0"/>
            <a:ext cx="7895199" cy="55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5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19250AF-5F4B-BFDF-CE29-9E639F9B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59216" cy="63249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57463-8E09-2356-66E5-9215C1798CD1}"/>
              </a:ext>
            </a:extLst>
          </p:cNvPr>
          <p:cNvSpPr/>
          <p:nvPr/>
        </p:nvSpPr>
        <p:spPr>
          <a:xfrm>
            <a:off x="1911157" y="5454949"/>
            <a:ext cx="3357394" cy="263997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837CD-BDC1-C602-2307-D2850D9CDC30}"/>
              </a:ext>
            </a:extLst>
          </p:cNvPr>
          <p:cNvSpPr/>
          <p:nvPr/>
        </p:nvSpPr>
        <p:spPr>
          <a:xfrm>
            <a:off x="7259216" y="0"/>
            <a:ext cx="4932784" cy="2127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Heavy Metal Poisoning </a:t>
            </a:r>
          </a:p>
          <a:p>
            <a:pPr algn="ctr"/>
            <a:r>
              <a:rPr lang="en-US" b="1" dirty="0"/>
              <a:t>and </a:t>
            </a:r>
          </a:p>
          <a:p>
            <a:pPr algn="ctr"/>
            <a:r>
              <a:rPr lang="en-US" b="1" dirty="0"/>
              <a:t>Cardiovascular Disease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249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3C4AE97-927D-2195-8940-0C3AEE54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38" y="559838"/>
            <a:ext cx="9999924" cy="2616906"/>
          </a:xfrm>
          <a:prstGeom prst="rect">
            <a:avLst/>
          </a:prstGeom>
        </p:spPr>
      </p:pic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7F951DE-D201-F6E3-BB15-030E0572D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37" y="3429000"/>
            <a:ext cx="3283463" cy="1208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6C3659-0F6A-932C-AD5D-FDD1EF892548}"/>
              </a:ext>
            </a:extLst>
          </p:cNvPr>
          <p:cNvSpPr/>
          <p:nvPr/>
        </p:nvSpPr>
        <p:spPr>
          <a:xfrm>
            <a:off x="2001416" y="1502228"/>
            <a:ext cx="4094584" cy="242596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CF98-36FD-B4F8-B3AA-FA5AEBA44F5D}"/>
              </a:ext>
            </a:extLst>
          </p:cNvPr>
          <p:cNvSpPr/>
          <p:nvPr/>
        </p:nvSpPr>
        <p:spPr>
          <a:xfrm>
            <a:off x="2001416" y="4184449"/>
            <a:ext cx="561837" cy="340897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499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DFD68EF-7E0D-D5F3-78C3-2739347EB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" y="0"/>
            <a:ext cx="6971046" cy="55977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01245D-7CA1-F647-F885-4DFB8CA4D34C}"/>
              </a:ext>
            </a:extLst>
          </p:cNvPr>
          <p:cNvSpPr/>
          <p:nvPr/>
        </p:nvSpPr>
        <p:spPr>
          <a:xfrm>
            <a:off x="2388637" y="1548881"/>
            <a:ext cx="3349690" cy="205273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37AB7-D975-3AAC-089F-4101B41F4026}"/>
              </a:ext>
            </a:extLst>
          </p:cNvPr>
          <p:cNvSpPr/>
          <p:nvPr/>
        </p:nvSpPr>
        <p:spPr>
          <a:xfrm>
            <a:off x="4310743" y="1754154"/>
            <a:ext cx="1110343" cy="205273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F887A-5BF1-ED94-3E6B-A4954BCF365A}"/>
              </a:ext>
            </a:extLst>
          </p:cNvPr>
          <p:cNvSpPr/>
          <p:nvPr/>
        </p:nvSpPr>
        <p:spPr>
          <a:xfrm>
            <a:off x="6096000" y="1157579"/>
            <a:ext cx="1110343" cy="205273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2AA9C-F0A6-759A-A3B7-D48C2A2B3F4F}"/>
              </a:ext>
            </a:extLst>
          </p:cNvPr>
          <p:cNvSpPr/>
          <p:nvPr/>
        </p:nvSpPr>
        <p:spPr>
          <a:xfrm>
            <a:off x="3279710" y="2127379"/>
            <a:ext cx="2010747" cy="205273"/>
          </a:xfrm>
          <a:prstGeom prst="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19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E0C4-C19A-254D-4C34-8F79C3FF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Analysis and 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4710-66E2-65EE-C51A-57733C32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Heavy metals such as mercury, lead, and cadmium are detrimental to health and increase the risk of heart disease.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Essential minerals like selenium and manganese promote heart health by boosting HDL cholesterol levels.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strong correlation found between HDL/LDL and metals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Additional cardiovascular measurements are required to obtain accurate results 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C-reactive protein (CRP) can provide valuable insights into heart disease risk by indicating inflammation.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future, we will incorporate urinary tests to more accurately measure exposure to metals, with a focus on detecting lead and mercury.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proactive steps to monitor heavy metal exposure, mineral intake, and inflammation can minimize the risk of heart disease and lead to a healthier life.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8970-259E-3C5D-C9F6-CC4F35E9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Dataset - </a:t>
            </a:r>
            <a:r>
              <a:rPr lang="en-US" dirty="0"/>
              <a:t>National Health and Nutrition Examination Survey (NHANES) (2013-2014)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23EB-962D-CE89-A4A7-223BC764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dataset features well-documented heavy metal levels for each participant, specifically:</a:t>
            </a:r>
            <a:br>
              <a:rPr lang="en-CA" dirty="0"/>
            </a:br>
            <a:r>
              <a:rPr lang="en-CA" dirty="0"/>
              <a:t>	- Lead</a:t>
            </a:r>
            <a:br>
              <a:rPr lang="en-CA" dirty="0"/>
            </a:br>
            <a:r>
              <a:rPr lang="en-CA" dirty="0"/>
              <a:t>	- Cadmium</a:t>
            </a:r>
            <a:br>
              <a:rPr lang="en-CA" dirty="0"/>
            </a:br>
            <a:r>
              <a:rPr lang="en-CA" dirty="0"/>
              <a:t> 	- Selenium</a:t>
            </a:r>
            <a:br>
              <a:rPr lang="en-CA" dirty="0"/>
            </a:br>
            <a:r>
              <a:rPr lang="en-CA" dirty="0"/>
              <a:t>	- Manganese </a:t>
            </a:r>
            <a:br>
              <a:rPr lang="en-CA" dirty="0"/>
            </a:br>
            <a:r>
              <a:rPr lang="en-CA" dirty="0"/>
              <a:t>	- Mercury</a:t>
            </a:r>
          </a:p>
          <a:p>
            <a:r>
              <a:rPr lang="en-CA" dirty="0"/>
              <a:t>The dataset also features lipid levels, specifically:</a:t>
            </a:r>
            <a:br>
              <a:rPr lang="en-CA" dirty="0"/>
            </a:br>
            <a:r>
              <a:rPr lang="en-CA" dirty="0"/>
              <a:t>	- HDL Cholesterol (good)</a:t>
            </a:r>
            <a:br>
              <a:rPr lang="en-CA" dirty="0"/>
            </a:br>
            <a:r>
              <a:rPr lang="en-CA" dirty="0"/>
              <a:t>	- LDL Cholesterol (bad)</a:t>
            </a:r>
            <a:br>
              <a:rPr lang="en-CA" dirty="0"/>
            </a:br>
            <a:r>
              <a:rPr lang="en-CA" dirty="0"/>
              <a:t>	- Triglycerides</a:t>
            </a:r>
          </a:p>
        </p:txBody>
      </p:sp>
    </p:spTree>
    <p:extLst>
      <p:ext uri="{BB962C8B-B14F-4D97-AF65-F5344CB8AC3E}">
        <p14:creationId xmlns:p14="http://schemas.microsoft.com/office/powerpoint/2010/main" val="263880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7B7E-7F53-C26E-2E94-4EC768BD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9655"/>
          </a:xfrm>
        </p:spPr>
        <p:txBody>
          <a:bodyPr/>
          <a:lstStyle/>
          <a:p>
            <a:r>
              <a:rPr lang="en-CA" dirty="0"/>
              <a:t>Source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62DA-B4C4-3329-E239-1BD4CABD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Heavy Metal Poisoning and Cardiovascular Disease (National Library of Medicine) </a:t>
            </a:r>
            <a:r>
              <a:rPr lang="en-US" b="1" dirty="0">
                <a:highlight>
                  <a:srgbClr val="00FF00"/>
                </a:highlight>
              </a:rPr>
              <a:t>[Published: </a:t>
            </a:r>
            <a:r>
              <a:rPr lang="en-CA" b="1" dirty="0">
                <a:highlight>
                  <a:srgbClr val="00FF00"/>
                </a:highlight>
              </a:rPr>
              <a:t>September 8, 2011]</a:t>
            </a:r>
            <a:endParaRPr lang="en-CA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https://www.ncbi.nlm.nih.gov/pmc/articles/PMC3168898/</a:t>
            </a:r>
            <a:endParaRPr lang="en-CA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National Health and Nutrition Examination Survey (NHANES Datasets) </a:t>
            </a:r>
            <a:r>
              <a:rPr lang="en-US" b="1" dirty="0">
                <a:highlight>
                  <a:srgbClr val="00FF00"/>
                </a:highlight>
              </a:rPr>
              <a:t>[Surveyed: 2013-2014]</a:t>
            </a:r>
            <a:endParaRPr lang="en-CA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https://www.kaggle.com/datasets/cdc/national-health-and-nutrition-examination-survey</a:t>
            </a:r>
            <a:endParaRPr lang="en-US" b="1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dirty="0"/>
              <a:t>Environmental Toxic Metal Contaminants and Risk of Cardiovascular Disease </a:t>
            </a:r>
            <a:r>
              <a:rPr lang="en-US" b="1" dirty="0">
                <a:highlight>
                  <a:srgbClr val="00FF00"/>
                </a:highlight>
              </a:rPr>
              <a:t>[Published: August 29, 2018]</a:t>
            </a:r>
          </a:p>
          <a:p>
            <a:pPr marL="0" indent="0">
              <a:buNone/>
            </a:pPr>
            <a:r>
              <a:rPr lang="en-CA" b="0" i="0" u="sng" dirty="0">
                <a:effectLst/>
                <a:latin typeface="Slack-Lato"/>
                <a:hlinkClick r:id="rId4"/>
              </a:rPr>
              <a:t>https://www.bmj.com/content/362/bmj.k3310</a:t>
            </a:r>
            <a:endParaRPr lang="en-CA" b="0" i="0" u="sng" dirty="0">
              <a:effectLst/>
              <a:latin typeface="Slack-Lato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dirty="0"/>
              <a:t>Metal biomarker mixtures and blood pressure in the United States </a:t>
            </a:r>
            <a:r>
              <a:rPr lang="en-US" b="1" dirty="0">
                <a:highlight>
                  <a:srgbClr val="00FF00"/>
                </a:highlight>
              </a:rPr>
              <a:t>[</a:t>
            </a:r>
            <a:r>
              <a:rPr lang="en-CA" b="1" dirty="0">
                <a:highlight>
                  <a:srgbClr val="00FF00"/>
                </a:highlight>
              </a:rPr>
              <a:t>Published: February 14, 2021]</a:t>
            </a:r>
          </a:p>
          <a:p>
            <a:pPr marL="0" indent="0">
              <a:buNone/>
            </a:pPr>
            <a:r>
              <a:rPr lang="en-CA" dirty="0">
                <a:hlinkClick r:id="rId5"/>
              </a:rPr>
              <a:t>https://www.ncbi.nlm.nih.gov/pmc/articles/PMC7883578/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National Library of Medicine (API)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hlinkClick r:id="rId6"/>
              </a:rPr>
              <a:t>https://www.ncbi.nlm.nih.gov/</a:t>
            </a:r>
            <a:endParaRPr lang="en-CA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2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1D4-6646-7401-258A-23D0C134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E22-B2C6-EECB-E5D0-4392378B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0" i="1" dirty="0">
                <a:effectLst/>
                <a:latin typeface="Arial" panose="020B0604020202020204" pitchFamily="34" charset="0"/>
              </a:rPr>
              <a:t>The purpose of this project is to investigate whether the presence of heavy metals in the body </a:t>
            </a:r>
            <a:r>
              <a:rPr lang="en-US" sz="3200" i="1" dirty="0">
                <a:latin typeface="Arial" panose="020B0604020202020204" pitchFamily="34" charset="0"/>
              </a:rPr>
              <a:t>have a direct contribution to </a:t>
            </a:r>
            <a:r>
              <a:rPr lang="en-US" sz="3200" b="0" i="1" dirty="0">
                <a:effectLst/>
                <a:latin typeface="Arial" panose="020B0604020202020204" pitchFamily="34" charset="0"/>
              </a:rPr>
              <a:t>cardiovascular diseases.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3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4075-F790-36E8-24B9-28F44B7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Analytical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0084-37D3-9790-C86C-BA8DAB41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Collect Data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Clean and Preprocess Data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Analyze Data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Interpret Results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Communicate Findings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7771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2756-D1D4-1A01-7A78-6D0ED221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First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38EE-25F7-E209-EC7A-3CFCF170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Clean the data</a:t>
            </a:r>
          </a:p>
          <a:p>
            <a:endParaRPr lang="en-CA" sz="2400" dirty="0"/>
          </a:p>
          <a:p>
            <a:r>
              <a:rPr lang="en-CA" sz="2400" dirty="0"/>
              <a:t>Create Data Frame</a:t>
            </a:r>
          </a:p>
          <a:p>
            <a:endParaRPr lang="en-CA" sz="2400" dirty="0"/>
          </a:p>
          <a:p>
            <a:r>
              <a:rPr lang="en-CA" sz="2400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82384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00E65DD-11DA-FA8C-988F-E1423FFD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2" y="501252"/>
            <a:ext cx="9743164" cy="29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3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926</TotalTime>
  <Words>518</Words>
  <Application>Microsoft Office PowerPoint</Application>
  <PresentationFormat>Widescreen</PresentationFormat>
  <Paragraphs>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Slack-Lato</vt:lpstr>
      <vt:lpstr>Symbol</vt:lpstr>
      <vt:lpstr>Retrospect</vt:lpstr>
      <vt:lpstr> Project One: Investigating the Impact of Metals on Cardiovascular Disease:  A Case Study </vt:lpstr>
      <vt:lpstr>Key Questions</vt:lpstr>
      <vt:lpstr>PowerPoint Presentation</vt:lpstr>
      <vt:lpstr> Dataset - National Health and Nutrition Examination Survey (NHANES) (2013-2014) </vt:lpstr>
      <vt:lpstr>Source Material</vt:lpstr>
      <vt:lpstr>Project Premise</vt:lpstr>
      <vt:lpstr>Analytical Process</vt:lpstr>
      <vt:lpstr>First Analysis</vt:lpstr>
      <vt:lpstr>PowerPoint Presentation</vt:lpstr>
      <vt:lpstr>PowerPoint Presentation</vt:lpstr>
      <vt:lpstr>HEATMAP 1</vt:lpstr>
      <vt:lpstr>PowerPoint Presentation</vt:lpstr>
      <vt:lpstr>Data Comparison to Medical Norms</vt:lpstr>
      <vt:lpstr>Quartiles of Heavy Metals</vt:lpstr>
      <vt:lpstr>Searching For Correlations</vt:lpstr>
      <vt:lpstr>Searching For Correlations</vt:lpstr>
      <vt:lpstr>Observations</vt:lpstr>
      <vt:lpstr>Adding New Data</vt:lpstr>
      <vt:lpstr>PowerPoint Presentation</vt:lpstr>
      <vt:lpstr>PowerPoint Presentation</vt:lpstr>
      <vt:lpstr>Heat Map 2</vt:lpstr>
      <vt:lpstr>PowerPoint Presentation</vt:lpstr>
      <vt:lpstr>PowerPoint Presentation</vt:lpstr>
      <vt:lpstr>Future API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</dc:title>
  <dc:creator>Wayne Williams</dc:creator>
  <cp:lastModifiedBy>Wayne Williams</cp:lastModifiedBy>
  <cp:revision>59</cp:revision>
  <dcterms:created xsi:type="dcterms:W3CDTF">2023-04-05T23:42:45Z</dcterms:created>
  <dcterms:modified xsi:type="dcterms:W3CDTF">2023-04-12T21:30:37Z</dcterms:modified>
</cp:coreProperties>
</file>