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7" r:id="rId3"/>
    <p:sldId id="257" r:id="rId4"/>
    <p:sldId id="258" r:id="rId5"/>
    <p:sldId id="269" r:id="rId6"/>
    <p:sldId id="278" r:id="rId7"/>
    <p:sldId id="259" r:id="rId8"/>
    <p:sldId id="260" r:id="rId9"/>
    <p:sldId id="270" r:id="rId10"/>
    <p:sldId id="261" r:id="rId11"/>
    <p:sldId id="271" r:id="rId12"/>
    <p:sldId id="280" r:id="rId13"/>
    <p:sldId id="272" r:id="rId14"/>
    <p:sldId id="262" r:id="rId15"/>
    <p:sldId id="273" r:id="rId16"/>
    <p:sldId id="274" r:id="rId17"/>
    <p:sldId id="275" r:id="rId18"/>
    <p:sldId id="276" r:id="rId19"/>
    <p:sldId id="263" r:id="rId20"/>
    <p:sldId id="264" r:id="rId21"/>
    <p:sldId id="265" r:id="rId22"/>
    <p:sldId id="26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3CB28-07A5-4FAC-84AC-0B0C32ED66EE}" v="651" dt="2024-11-27T20:42:15.2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tug Peker" userId="61d743471e742661" providerId="LiveId" clId="{8703CB28-07A5-4FAC-84AC-0B0C32ED66EE}"/>
    <pc:docChg chg="custSel addSld modSld">
      <pc:chgData name="Goktug Peker" userId="61d743471e742661" providerId="LiveId" clId="{8703CB28-07A5-4FAC-84AC-0B0C32ED66EE}" dt="2024-11-27T20:44:23.730" v="681" actId="1076"/>
      <pc:docMkLst>
        <pc:docMk/>
      </pc:docMkLst>
      <pc:sldChg chg="modSp mod modAnim">
        <pc:chgData name="Goktug Peker" userId="61d743471e742661" providerId="LiveId" clId="{8703CB28-07A5-4FAC-84AC-0B0C32ED66EE}" dt="2024-11-25T19:53:54.698" v="16" actId="20577"/>
        <pc:sldMkLst>
          <pc:docMk/>
          <pc:sldMk cId="0" sldId="256"/>
        </pc:sldMkLst>
        <pc:spChg chg="mod">
          <ac:chgData name="Goktug Peker" userId="61d743471e742661" providerId="LiveId" clId="{8703CB28-07A5-4FAC-84AC-0B0C32ED66EE}" dt="2024-11-25T19:53:54.698" v="16" actId="20577"/>
          <ac:spMkLst>
            <pc:docMk/>
            <pc:sldMk cId="0" sldId="256"/>
            <ac:spMk id="3" creationId="{00000000-0000-0000-0000-000000000000}"/>
          </ac:spMkLst>
        </pc:spChg>
      </pc:sldChg>
      <pc:sldChg chg="modSp mod">
        <pc:chgData name="Goktug Peker" userId="61d743471e742661" providerId="LiveId" clId="{8703CB28-07A5-4FAC-84AC-0B0C32ED66EE}" dt="2024-11-25T19:57:28.705" v="18" actId="5793"/>
        <pc:sldMkLst>
          <pc:docMk/>
          <pc:sldMk cId="0" sldId="262"/>
        </pc:sldMkLst>
        <pc:spChg chg="mod">
          <ac:chgData name="Goktug Peker" userId="61d743471e742661" providerId="LiveId" clId="{8703CB28-07A5-4FAC-84AC-0B0C32ED66EE}" dt="2024-11-25T19:57:28.705" v="18" actId="5793"/>
          <ac:spMkLst>
            <pc:docMk/>
            <pc:sldMk cId="0" sldId="262"/>
            <ac:spMk id="3" creationId="{00000000-0000-0000-0000-000000000000}"/>
          </ac:spMkLst>
        </pc:spChg>
      </pc:sldChg>
      <pc:sldChg chg="addSp delSp modSp add mod">
        <pc:chgData name="Goktug Peker" userId="61d743471e742661" providerId="LiveId" clId="{8703CB28-07A5-4FAC-84AC-0B0C32ED66EE}" dt="2024-11-27T20:44:23.730" v="681" actId="1076"/>
        <pc:sldMkLst>
          <pc:docMk/>
          <pc:sldMk cId="81932450" sldId="268"/>
        </pc:sldMkLst>
        <pc:spChg chg="mod">
          <ac:chgData name="Goktug Peker" userId="61d743471e742661" providerId="LiveId" clId="{8703CB28-07A5-4FAC-84AC-0B0C32ED66EE}" dt="2024-11-27T20:26:56.996" v="34" actId="20577"/>
          <ac:spMkLst>
            <pc:docMk/>
            <pc:sldMk cId="81932450" sldId="268"/>
            <ac:spMk id="2" creationId="{5DDA5307-2EB9-B22B-9050-94F6494B949B}"/>
          </ac:spMkLst>
        </pc:spChg>
        <pc:spChg chg="del">
          <ac:chgData name="Goktug Peker" userId="61d743471e742661" providerId="LiveId" clId="{8703CB28-07A5-4FAC-84AC-0B0C32ED66EE}" dt="2024-11-27T20:28:37.104" v="35" actId="478"/>
          <ac:spMkLst>
            <pc:docMk/>
            <pc:sldMk cId="81932450" sldId="268"/>
            <ac:spMk id="3" creationId="{5C9D7F68-95BC-005A-AB34-B2CFBC52EEA2}"/>
          </ac:spMkLst>
        </pc:spChg>
        <pc:spChg chg="add del mod">
          <ac:chgData name="Goktug Peker" userId="61d743471e742661" providerId="LiveId" clId="{8703CB28-07A5-4FAC-84AC-0B0C32ED66EE}" dt="2024-11-27T20:29:14.826" v="36" actId="1032"/>
          <ac:spMkLst>
            <pc:docMk/>
            <pc:sldMk cId="81932450" sldId="268"/>
            <ac:spMk id="5" creationId="{3DDEC600-2D91-E59A-4F9B-798118CE0F2F}"/>
          </ac:spMkLst>
        </pc:spChg>
        <pc:spChg chg="add del mod">
          <ac:chgData name="Goktug Peker" userId="61d743471e742661" providerId="LiveId" clId="{8703CB28-07A5-4FAC-84AC-0B0C32ED66EE}" dt="2024-11-27T20:30:01.629" v="50" actId="1032"/>
          <ac:spMkLst>
            <pc:docMk/>
            <pc:sldMk cId="81932450" sldId="268"/>
            <ac:spMk id="8" creationId="{DEF76F0A-1BA9-9019-0E4D-411385A1E10C}"/>
          </ac:spMkLst>
        </pc:spChg>
        <pc:spChg chg="add del mod">
          <ac:chgData name="Goktug Peker" userId="61d743471e742661" providerId="LiveId" clId="{8703CB28-07A5-4FAC-84AC-0B0C32ED66EE}" dt="2024-11-27T20:41:08.697" v="668" actId="478"/>
          <ac:spMkLst>
            <pc:docMk/>
            <pc:sldMk cId="81932450" sldId="268"/>
            <ac:spMk id="13" creationId="{E962CEC2-8CEF-1041-246F-EA4975E21B5B}"/>
          </ac:spMkLst>
        </pc:spChg>
        <pc:graphicFrameChg chg="add del mod modGraphic">
          <ac:chgData name="Goktug Peker" userId="61d743471e742661" providerId="LiveId" clId="{8703CB28-07A5-4FAC-84AC-0B0C32ED66EE}" dt="2024-11-27T20:29:36.892" v="49" actId="478"/>
          <ac:graphicFrameMkLst>
            <pc:docMk/>
            <pc:sldMk cId="81932450" sldId="268"/>
            <ac:graphicFrameMk id="6" creationId="{E5F55D5E-F12F-0C83-2956-2059D301AE4B}"/>
          </ac:graphicFrameMkLst>
        </pc:graphicFrameChg>
        <pc:graphicFrameChg chg="add del mod modGraphic">
          <ac:chgData name="Goktug Peker" userId="61d743471e742661" providerId="LiveId" clId="{8703CB28-07A5-4FAC-84AC-0B0C32ED66EE}" dt="2024-11-27T20:41:05.992" v="667" actId="478"/>
          <ac:graphicFrameMkLst>
            <pc:docMk/>
            <pc:sldMk cId="81932450" sldId="268"/>
            <ac:graphicFrameMk id="9" creationId="{5F8BC53B-D99C-27A4-6726-6736F5E49EFA}"/>
          </ac:graphicFrameMkLst>
        </pc:graphicFrameChg>
        <pc:graphicFrameChg chg="add del mod">
          <ac:chgData name="Goktug Peker" userId="61d743471e742661" providerId="LiveId" clId="{8703CB28-07A5-4FAC-84AC-0B0C32ED66EE}" dt="2024-11-27T20:39:26.330" v="665" actId="478"/>
          <ac:graphicFrameMkLst>
            <pc:docMk/>
            <pc:sldMk cId="81932450" sldId="268"/>
            <ac:graphicFrameMk id="10" creationId="{417A0761-334A-F338-E8D6-6CBDD0683FB5}"/>
          </ac:graphicFrameMkLst>
        </pc:graphicFrameChg>
        <pc:graphicFrameChg chg="add mod modGraphic">
          <ac:chgData name="Goktug Peker" userId="61d743471e742661" providerId="LiveId" clId="{8703CB28-07A5-4FAC-84AC-0B0C32ED66EE}" dt="2024-11-27T20:44:23.730" v="681" actId="1076"/>
          <ac:graphicFrameMkLst>
            <pc:docMk/>
            <pc:sldMk cId="81932450" sldId="268"/>
            <ac:graphicFrameMk id="11" creationId="{AF17197C-5E3C-B66D-7675-02A3521FE03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A7EFAF-828F-4BF2-A35C-E4BD83987F1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AE"/>
        </a:p>
      </dgm:t>
    </dgm:pt>
    <dgm:pt modelId="{1EC0939B-4C9C-4A96-9931-BC9B45D5163C}">
      <dgm:prSet phldrT="[Text]"/>
      <dgm:spPr/>
      <dgm:t>
        <a:bodyPr/>
        <a:lstStyle/>
        <a:p>
          <a:r>
            <a:rPr lang="en-US" dirty="0"/>
            <a:t>WEEK 1 &amp; 2</a:t>
          </a:r>
          <a:endParaRPr lang="en-AE" dirty="0"/>
        </a:p>
      </dgm:t>
    </dgm:pt>
    <dgm:pt modelId="{62692D86-FCA0-4481-BC68-D9EC90983192}" type="parTrans" cxnId="{13BB9063-FFB2-41F8-81F7-5BE1A978E52D}">
      <dgm:prSet/>
      <dgm:spPr/>
      <dgm:t>
        <a:bodyPr/>
        <a:lstStyle/>
        <a:p>
          <a:endParaRPr lang="en-AE"/>
        </a:p>
      </dgm:t>
    </dgm:pt>
    <dgm:pt modelId="{DFB22D8D-AF23-45B6-9FFC-EDA881DAE534}" type="sibTrans" cxnId="{13BB9063-FFB2-41F8-81F7-5BE1A978E52D}">
      <dgm:prSet>
        <dgm:style>
          <a:lnRef idx="3">
            <a:schemeClr val="accent6"/>
          </a:lnRef>
          <a:fillRef idx="0">
            <a:schemeClr val="accent6"/>
          </a:fillRef>
          <a:effectRef idx="2">
            <a:schemeClr val="accent6"/>
          </a:effectRef>
          <a:fontRef idx="minor">
            <a:schemeClr val="tx1"/>
          </a:fontRef>
        </dgm:style>
      </dgm:prSet>
      <dgm:spPr/>
      <dgm:t>
        <a:bodyPr/>
        <a:lstStyle/>
        <a:p>
          <a:endParaRPr lang="en-AE"/>
        </a:p>
      </dgm:t>
    </dgm:pt>
    <dgm:pt modelId="{C039461F-205D-4A8A-9D31-1B17FA06ED56}">
      <dgm:prSet phldrT="[Text]"/>
      <dgm:spPr/>
      <dgm:t>
        <a:bodyPr/>
        <a:lstStyle/>
        <a:p>
          <a:r>
            <a:rPr lang="en-US" dirty="0"/>
            <a:t>Formed as a group</a:t>
          </a:r>
          <a:endParaRPr lang="en-AE" dirty="0"/>
        </a:p>
      </dgm:t>
    </dgm:pt>
    <dgm:pt modelId="{DAF27BF0-C5E6-4ED0-A383-165E46324AE5}" type="parTrans" cxnId="{F0BBFF05-CECF-4186-AEF5-0666FA45AE5B}">
      <dgm:prSet/>
      <dgm:spPr/>
      <dgm:t>
        <a:bodyPr/>
        <a:lstStyle/>
        <a:p>
          <a:endParaRPr lang="en-AE"/>
        </a:p>
      </dgm:t>
    </dgm:pt>
    <dgm:pt modelId="{D4398857-B4AE-48F8-B74F-80012DE932CB}" type="sibTrans" cxnId="{F0BBFF05-CECF-4186-AEF5-0666FA45AE5B}">
      <dgm:prSet/>
      <dgm:spPr/>
      <dgm:t>
        <a:bodyPr/>
        <a:lstStyle/>
        <a:p>
          <a:endParaRPr lang="en-AE"/>
        </a:p>
      </dgm:t>
    </dgm:pt>
    <dgm:pt modelId="{FC02F9B3-5ADB-4919-B27D-9C97701DAE55}">
      <dgm:prSet phldrT="[Text]"/>
      <dgm:spPr/>
      <dgm:t>
        <a:bodyPr/>
        <a:lstStyle/>
        <a:p>
          <a:r>
            <a:rPr lang="en-US" dirty="0"/>
            <a:t>WEEK 3 &amp; 4</a:t>
          </a:r>
          <a:endParaRPr lang="en-AE" dirty="0"/>
        </a:p>
      </dgm:t>
    </dgm:pt>
    <dgm:pt modelId="{67ECF83C-F080-461D-89D9-EC25843733E8}" type="parTrans" cxnId="{4684D3E5-89C3-40D1-975B-47B187A7208B}">
      <dgm:prSet/>
      <dgm:spPr/>
      <dgm:t>
        <a:bodyPr/>
        <a:lstStyle/>
        <a:p>
          <a:endParaRPr lang="en-AE"/>
        </a:p>
      </dgm:t>
    </dgm:pt>
    <dgm:pt modelId="{7BBDCAD5-67C2-45E4-94BC-C19171F0DD7A}" type="sibTrans" cxnId="{4684D3E5-89C3-40D1-975B-47B187A7208B}">
      <dgm:prSet>
        <dgm:style>
          <a:lnRef idx="3">
            <a:schemeClr val="accent6"/>
          </a:lnRef>
          <a:fillRef idx="0">
            <a:schemeClr val="accent6"/>
          </a:fillRef>
          <a:effectRef idx="2">
            <a:schemeClr val="accent6"/>
          </a:effectRef>
          <a:fontRef idx="minor">
            <a:schemeClr val="tx1"/>
          </a:fontRef>
        </dgm:style>
      </dgm:prSet>
      <dgm:spPr/>
      <dgm:t>
        <a:bodyPr/>
        <a:lstStyle/>
        <a:p>
          <a:endParaRPr lang="en-AE"/>
        </a:p>
      </dgm:t>
    </dgm:pt>
    <dgm:pt modelId="{B09BEA49-9A1E-4F4A-B7BB-8AF90F5E4A9B}">
      <dgm:prSet phldrT="[Text]"/>
      <dgm:spPr/>
      <dgm:t>
        <a:bodyPr/>
        <a:lstStyle/>
        <a:p>
          <a:r>
            <a:rPr lang="en-US" dirty="0"/>
            <a:t>Data set selection and presentation. MNIST dataset for CNN analysis was chosen</a:t>
          </a:r>
          <a:endParaRPr lang="en-AE" dirty="0"/>
        </a:p>
      </dgm:t>
    </dgm:pt>
    <dgm:pt modelId="{502B073C-7997-4896-B4B5-79909F655AB4}" type="parTrans" cxnId="{C5E9629A-DF3A-4FBE-9268-D99ACD7977D7}">
      <dgm:prSet/>
      <dgm:spPr/>
      <dgm:t>
        <a:bodyPr/>
        <a:lstStyle/>
        <a:p>
          <a:endParaRPr lang="en-AE"/>
        </a:p>
      </dgm:t>
    </dgm:pt>
    <dgm:pt modelId="{776B7B0E-89A8-48AE-8F87-D82041249E66}" type="sibTrans" cxnId="{C5E9629A-DF3A-4FBE-9268-D99ACD7977D7}">
      <dgm:prSet/>
      <dgm:spPr/>
      <dgm:t>
        <a:bodyPr/>
        <a:lstStyle/>
        <a:p>
          <a:endParaRPr lang="en-AE"/>
        </a:p>
      </dgm:t>
    </dgm:pt>
    <dgm:pt modelId="{A17B1EFC-D893-4110-B014-36862AF2E3AC}">
      <dgm:prSet phldrT="[Text]"/>
      <dgm:spPr/>
      <dgm:t>
        <a:bodyPr/>
        <a:lstStyle/>
        <a:p>
          <a:r>
            <a:rPr lang="en-US" dirty="0"/>
            <a:t>WEEK 5</a:t>
          </a:r>
          <a:endParaRPr lang="en-AE" dirty="0"/>
        </a:p>
      </dgm:t>
    </dgm:pt>
    <dgm:pt modelId="{0DAD1263-D3B5-4A25-AC1A-054C595F8312}" type="parTrans" cxnId="{B42B4A66-CB30-4BB0-B78D-E261098E3DA0}">
      <dgm:prSet/>
      <dgm:spPr/>
      <dgm:t>
        <a:bodyPr/>
        <a:lstStyle/>
        <a:p>
          <a:endParaRPr lang="en-AE"/>
        </a:p>
      </dgm:t>
    </dgm:pt>
    <dgm:pt modelId="{8EB10B0A-089E-4240-8D57-49AFE517F8A1}" type="sibTrans" cxnId="{B42B4A66-CB30-4BB0-B78D-E261098E3DA0}">
      <dgm:prSet>
        <dgm:style>
          <a:lnRef idx="3">
            <a:schemeClr val="accent6"/>
          </a:lnRef>
          <a:fillRef idx="0">
            <a:schemeClr val="accent6"/>
          </a:fillRef>
          <a:effectRef idx="2">
            <a:schemeClr val="accent6"/>
          </a:effectRef>
          <a:fontRef idx="minor">
            <a:schemeClr val="tx1"/>
          </a:fontRef>
        </dgm:style>
      </dgm:prSet>
      <dgm:spPr/>
      <dgm:t>
        <a:bodyPr/>
        <a:lstStyle/>
        <a:p>
          <a:endParaRPr lang="en-AE"/>
        </a:p>
      </dgm:t>
    </dgm:pt>
    <dgm:pt modelId="{134E905D-8E90-4BD4-9C29-35DF9C3FCF41}">
      <dgm:prSet phldrT="[Text]"/>
      <dgm:spPr/>
      <dgm:t>
        <a:bodyPr/>
        <a:lstStyle/>
        <a:p>
          <a:r>
            <a:rPr lang="en-US" dirty="0"/>
            <a:t>Add. Data set for supervised learning added and presented. So we have 2 data set.</a:t>
          </a:r>
          <a:endParaRPr lang="en-AE" dirty="0"/>
        </a:p>
      </dgm:t>
    </dgm:pt>
    <dgm:pt modelId="{F480CCE7-D17D-4956-9487-FAEF20FC2B3A}" type="parTrans" cxnId="{EAA3D114-784D-4C42-B998-CA9EBC2B4E65}">
      <dgm:prSet/>
      <dgm:spPr/>
      <dgm:t>
        <a:bodyPr/>
        <a:lstStyle/>
        <a:p>
          <a:endParaRPr lang="en-AE"/>
        </a:p>
      </dgm:t>
    </dgm:pt>
    <dgm:pt modelId="{C35FD96D-E02F-4C0C-93E3-D1C76642A471}" type="sibTrans" cxnId="{EAA3D114-784D-4C42-B998-CA9EBC2B4E65}">
      <dgm:prSet/>
      <dgm:spPr/>
      <dgm:t>
        <a:bodyPr/>
        <a:lstStyle/>
        <a:p>
          <a:endParaRPr lang="en-AE"/>
        </a:p>
      </dgm:t>
    </dgm:pt>
    <dgm:pt modelId="{AAB1EE9B-050F-44FE-A237-8CFDE3C05E06}">
      <dgm:prSet phldrT="[Text]"/>
      <dgm:spPr/>
      <dgm:t>
        <a:bodyPr/>
        <a:lstStyle/>
        <a:p>
          <a:r>
            <a:rPr lang="en-US" dirty="0"/>
            <a:t>WEEK 6</a:t>
          </a:r>
          <a:endParaRPr lang="en-AE" dirty="0"/>
        </a:p>
      </dgm:t>
    </dgm:pt>
    <dgm:pt modelId="{3C61B42C-66FD-447D-BB09-5C4DE14A3C69}" type="parTrans" cxnId="{4C785226-7495-4760-BBB1-E2A7E33F7898}">
      <dgm:prSet/>
      <dgm:spPr/>
      <dgm:t>
        <a:bodyPr/>
        <a:lstStyle/>
        <a:p>
          <a:endParaRPr lang="en-AE"/>
        </a:p>
      </dgm:t>
    </dgm:pt>
    <dgm:pt modelId="{6B79563D-FF6A-4197-BC19-71A5F4540E26}" type="sibTrans" cxnId="{4C785226-7495-4760-BBB1-E2A7E33F7898}">
      <dgm:prSet>
        <dgm:style>
          <a:lnRef idx="3">
            <a:schemeClr val="accent6"/>
          </a:lnRef>
          <a:fillRef idx="0">
            <a:schemeClr val="accent6"/>
          </a:fillRef>
          <a:effectRef idx="2">
            <a:schemeClr val="accent6"/>
          </a:effectRef>
          <a:fontRef idx="minor">
            <a:schemeClr val="tx1"/>
          </a:fontRef>
        </dgm:style>
      </dgm:prSet>
      <dgm:spPr/>
      <dgm:t>
        <a:bodyPr/>
        <a:lstStyle/>
        <a:p>
          <a:endParaRPr lang="en-AE"/>
        </a:p>
      </dgm:t>
    </dgm:pt>
    <dgm:pt modelId="{EE8B7EAB-3844-4B2F-A606-D9015413CAD6}">
      <dgm:prSet phldrT="[Text]"/>
      <dgm:spPr/>
      <dgm:t>
        <a:bodyPr/>
        <a:lstStyle/>
        <a:p>
          <a:r>
            <a:rPr lang="en-US" dirty="0"/>
            <a:t>R2 - EDA Analysis</a:t>
          </a:r>
          <a:endParaRPr lang="en-AE" dirty="0"/>
        </a:p>
      </dgm:t>
    </dgm:pt>
    <dgm:pt modelId="{4C2954A1-E64A-4D74-A595-D7F1156CD1BD}" type="parTrans" cxnId="{259D8058-422D-4450-9222-582DDF069236}">
      <dgm:prSet/>
      <dgm:spPr/>
      <dgm:t>
        <a:bodyPr/>
        <a:lstStyle/>
        <a:p>
          <a:endParaRPr lang="en-AE"/>
        </a:p>
      </dgm:t>
    </dgm:pt>
    <dgm:pt modelId="{D53B6606-518F-4DA0-82B8-333FAD7B8A85}" type="sibTrans" cxnId="{259D8058-422D-4450-9222-582DDF069236}">
      <dgm:prSet/>
      <dgm:spPr/>
      <dgm:t>
        <a:bodyPr/>
        <a:lstStyle/>
        <a:p>
          <a:endParaRPr lang="en-AE"/>
        </a:p>
      </dgm:t>
    </dgm:pt>
    <dgm:pt modelId="{F6B447E4-212F-4B3C-825A-7E94D1551B2B}">
      <dgm:prSet phldrT="[Text]"/>
      <dgm:spPr/>
      <dgm:t>
        <a:bodyPr/>
        <a:lstStyle/>
        <a:p>
          <a:r>
            <a:rPr lang="en-US" dirty="0"/>
            <a:t>WEEK 7</a:t>
          </a:r>
          <a:endParaRPr lang="en-AE" dirty="0"/>
        </a:p>
      </dgm:t>
    </dgm:pt>
    <dgm:pt modelId="{B7A0227B-FE04-41FA-A683-7292A80B970D}" type="parTrans" cxnId="{1E154C40-442A-4CA3-871B-562577263FE8}">
      <dgm:prSet/>
      <dgm:spPr/>
      <dgm:t>
        <a:bodyPr/>
        <a:lstStyle/>
        <a:p>
          <a:endParaRPr lang="en-AE"/>
        </a:p>
      </dgm:t>
    </dgm:pt>
    <dgm:pt modelId="{1E020BE2-1FD6-4BF7-B76B-D75CBA064C60}" type="sibTrans" cxnId="{1E154C40-442A-4CA3-871B-562577263FE8}">
      <dgm:prSet>
        <dgm:style>
          <a:lnRef idx="3">
            <a:schemeClr val="accent6"/>
          </a:lnRef>
          <a:fillRef idx="0">
            <a:schemeClr val="accent6"/>
          </a:fillRef>
          <a:effectRef idx="2">
            <a:schemeClr val="accent6"/>
          </a:effectRef>
          <a:fontRef idx="minor">
            <a:schemeClr val="tx1"/>
          </a:fontRef>
        </dgm:style>
      </dgm:prSet>
      <dgm:spPr/>
      <dgm:t>
        <a:bodyPr/>
        <a:lstStyle/>
        <a:p>
          <a:endParaRPr lang="en-AE"/>
        </a:p>
      </dgm:t>
    </dgm:pt>
    <dgm:pt modelId="{D6B13AF9-3105-4CC5-AEC1-13EE3D0E1587}">
      <dgm:prSet phldrT="[Text]"/>
      <dgm:spPr/>
      <dgm:t>
        <a:bodyPr/>
        <a:lstStyle/>
        <a:p>
          <a:r>
            <a:rPr lang="en-US" dirty="0"/>
            <a:t>R3 – Clustering, K-means clustering, Elbow Method and Silhouette Score</a:t>
          </a:r>
          <a:endParaRPr lang="en-AE" dirty="0"/>
        </a:p>
      </dgm:t>
    </dgm:pt>
    <dgm:pt modelId="{CDE27CE4-BF26-40B4-ABED-F9FF82E522B3}" type="parTrans" cxnId="{4110AC91-2F12-4686-A2B0-2CFC3EF3E6E1}">
      <dgm:prSet/>
      <dgm:spPr/>
      <dgm:t>
        <a:bodyPr/>
        <a:lstStyle/>
        <a:p>
          <a:endParaRPr lang="en-AE"/>
        </a:p>
      </dgm:t>
    </dgm:pt>
    <dgm:pt modelId="{3A5D75CE-94BA-426C-9501-C5A6A91199AF}" type="sibTrans" cxnId="{4110AC91-2F12-4686-A2B0-2CFC3EF3E6E1}">
      <dgm:prSet/>
      <dgm:spPr/>
      <dgm:t>
        <a:bodyPr/>
        <a:lstStyle/>
        <a:p>
          <a:endParaRPr lang="en-AE"/>
        </a:p>
      </dgm:t>
    </dgm:pt>
    <dgm:pt modelId="{3FD6FFC6-90F0-4695-AFC7-452084C9179A}">
      <dgm:prSet phldrT="[Text]"/>
      <dgm:spPr/>
      <dgm:t>
        <a:bodyPr/>
        <a:lstStyle/>
        <a:p>
          <a:r>
            <a:rPr lang="en-US" dirty="0"/>
            <a:t>WEEK 8</a:t>
          </a:r>
          <a:endParaRPr lang="en-AE" dirty="0"/>
        </a:p>
      </dgm:t>
    </dgm:pt>
    <dgm:pt modelId="{3B1F865B-B638-4AD8-8230-5D97EECBE25E}" type="parTrans" cxnId="{201969B6-6C03-4DA0-ACBA-821AE571ADF8}">
      <dgm:prSet/>
      <dgm:spPr/>
      <dgm:t>
        <a:bodyPr/>
        <a:lstStyle/>
        <a:p>
          <a:endParaRPr lang="en-AE"/>
        </a:p>
      </dgm:t>
    </dgm:pt>
    <dgm:pt modelId="{7F57232C-B87B-47EB-95FA-E694871C5C30}" type="sibTrans" cxnId="{201969B6-6C03-4DA0-ACBA-821AE571ADF8}">
      <dgm:prSet>
        <dgm:style>
          <a:lnRef idx="3">
            <a:schemeClr val="accent6"/>
          </a:lnRef>
          <a:fillRef idx="0">
            <a:schemeClr val="accent6"/>
          </a:fillRef>
          <a:effectRef idx="2">
            <a:schemeClr val="accent6"/>
          </a:effectRef>
          <a:fontRef idx="minor">
            <a:schemeClr val="tx1"/>
          </a:fontRef>
        </dgm:style>
      </dgm:prSet>
      <dgm:spPr/>
      <dgm:t>
        <a:bodyPr/>
        <a:lstStyle/>
        <a:p>
          <a:endParaRPr lang="en-AE">
            <a:solidFill>
              <a:srgbClr val="FF0000"/>
            </a:solidFill>
            <a:highlight>
              <a:srgbClr val="FFFF00"/>
            </a:highlight>
          </a:endParaRPr>
        </a:p>
      </dgm:t>
    </dgm:pt>
    <dgm:pt modelId="{650A86CC-3E5E-40AD-A0E2-B0736E19467E}">
      <dgm:prSet phldrT="[Text]"/>
      <dgm:spPr/>
      <dgm:t>
        <a:bodyPr/>
        <a:lstStyle/>
        <a:p>
          <a:r>
            <a:rPr lang="en-US" dirty="0"/>
            <a:t>R4 – Decision Tree, Random Forest, </a:t>
          </a:r>
          <a:r>
            <a:rPr lang="en-US" dirty="0" err="1"/>
            <a:t>XGboost</a:t>
          </a:r>
          <a:endParaRPr lang="en-AE" dirty="0"/>
        </a:p>
      </dgm:t>
    </dgm:pt>
    <dgm:pt modelId="{E4DF2AAF-A4B5-4D3B-8976-85E6E87751EF}" type="parTrans" cxnId="{A8F3C603-FD71-4A72-822C-B417B1BBC0E1}">
      <dgm:prSet/>
      <dgm:spPr/>
      <dgm:t>
        <a:bodyPr/>
        <a:lstStyle/>
        <a:p>
          <a:endParaRPr lang="en-AE"/>
        </a:p>
      </dgm:t>
    </dgm:pt>
    <dgm:pt modelId="{574558C6-2735-4BF7-8874-46D05F44997B}" type="sibTrans" cxnId="{A8F3C603-FD71-4A72-822C-B417B1BBC0E1}">
      <dgm:prSet/>
      <dgm:spPr/>
      <dgm:t>
        <a:bodyPr/>
        <a:lstStyle/>
        <a:p>
          <a:endParaRPr lang="en-AE"/>
        </a:p>
      </dgm:t>
    </dgm:pt>
    <dgm:pt modelId="{36E307EC-A6ED-4DD1-A66F-BCB8C5A17A75}">
      <dgm:prSet phldrT="[Text]"/>
      <dgm:spPr/>
      <dgm:t>
        <a:bodyPr/>
        <a:lstStyle/>
        <a:p>
          <a:r>
            <a:rPr lang="en-US" dirty="0"/>
            <a:t>WEEK 9</a:t>
          </a:r>
          <a:endParaRPr lang="en-AE" dirty="0"/>
        </a:p>
      </dgm:t>
    </dgm:pt>
    <dgm:pt modelId="{1AD417AB-E1CE-45B7-903F-8B0FACC4D9A0}" type="parTrans" cxnId="{622C1609-803B-4308-83AB-EA681090FE24}">
      <dgm:prSet/>
      <dgm:spPr/>
      <dgm:t>
        <a:bodyPr/>
        <a:lstStyle/>
        <a:p>
          <a:endParaRPr lang="en-AE"/>
        </a:p>
      </dgm:t>
    </dgm:pt>
    <dgm:pt modelId="{59392860-1F92-4AC5-B002-6ACB7945D1C3}" type="sibTrans" cxnId="{622C1609-803B-4308-83AB-EA681090FE24}">
      <dgm:prSet>
        <dgm:style>
          <a:lnRef idx="3">
            <a:schemeClr val="accent6"/>
          </a:lnRef>
          <a:fillRef idx="0">
            <a:schemeClr val="accent6"/>
          </a:fillRef>
          <a:effectRef idx="2">
            <a:schemeClr val="accent6"/>
          </a:effectRef>
          <a:fontRef idx="minor">
            <a:schemeClr val="tx1"/>
          </a:fontRef>
        </dgm:style>
      </dgm:prSet>
      <dgm:spPr/>
      <dgm:t>
        <a:bodyPr/>
        <a:lstStyle/>
        <a:p>
          <a:endParaRPr lang="en-AE"/>
        </a:p>
      </dgm:t>
    </dgm:pt>
    <dgm:pt modelId="{4E2DF4D9-EA5B-4F60-8DBD-EF7A71AA9898}">
      <dgm:prSet phldrT="[Text]"/>
      <dgm:spPr/>
      <dgm:t>
        <a:bodyPr/>
        <a:lstStyle/>
        <a:p>
          <a:r>
            <a:rPr lang="en-US" dirty="0"/>
            <a:t>R5- MLP &amp; CNN for MNIST Dataset</a:t>
          </a:r>
          <a:endParaRPr lang="en-AE" dirty="0"/>
        </a:p>
      </dgm:t>
    </dgm:pt>
    <dgm:pt modelId="{746062AC-367A-4F1E-B890-6AB172D3CFBC}" type="parTrans" cxnId="{9A139E9C-F8C1-48ED-A0C6-6C8B3D96F5F1}">
      <dgm:prSet/>
      <dgm:spPr/>
      <dgm:t>
        <a:bodyPr/>
        <a:lstStyle/>
        <a:p>
          <a:endParaRPr lang="en-AE"/>
        </a:p>
      </dgm:t>
    </dgm:pt>
    <dgm:pt modelId="{9030AE1C-2DA1-4980-94FF-43E62F3D089C}" type="sibTrans" cxnId="{9A139E9C-F8C1-48ED-A0C6-6C8B3D96F5F1}">
      <dgm:prSet/>
      <dgm:spPr/>
      <dgm:t>
        <a:bodyPr/>
        <a:lstStyle/>
        <a:p>
          <a:endParaRPr lang="en-AE"/>
        </a:p>
      </dgm:t>
    </dgm:pt>
    <dgm:pt modelId="{0B910372-D0F3-4670-A452-30F56405A169}">
      <dgm:prSet phldrT="[Text]"/>
      <dgm:spPr/>
      <dgm:t>
        <a:bodyPr/>
        <a:lstStyle/>
        <a:p>
          <a:r>
            <a:rPr lang="en-US" dirty="0"/>
            <a:t>WEEK 10 &amp; 11</a:t>
          </a:r>
          <a:endParaRPr lang="en-AE" dirty="0"/>
        </a:p>
      </dgm:t>
    </dgm:pt>
    <dgm:pt modelId="{6A212D5B-D424-49FB-A231-1C161214F57D}" type="parTrans" cxnId="{61919BF8-C974-43CA-9ECD-F4824EA03309}">
      <dgm:prSet/>
      <dgm:spPr/>
      <dgm:t>
        <a:bodyPr/>
        <a:lstStyle/>
        <a:p>
          <a:endParaRPr lang="en-AE"/>
        </a:p>
      </dgm:t>
    </dgm:pt>
    <dgm:pt modelId="{4009F0B2-5AA3-4A3D-8E7F-AFD9802FBC93}" type="sibTrans" cxnId="{61919BF8-C974-43CA-9ECD-F4824EA03309}">
      <dgm:prSet/>
      <dgm:spPr/>
      <dgm:t>
        <a:bodyPr/>
        <a:lstStyle/>
        <a:p>
          <a:endParaRPr lang="en-AE"/>
        </a:p>
      </dgm:t>
    </dgm:pt>
    <dgm:pt modelId="{A762FFA3-737F-4C73-902E-608C26CC7D2E}">
      <dgm:prSet phldrT="[Text]"/>
      <dgm:spPr/>
      <dgm:t>
        <a:bodyPr/>
        <a:lstStyle/>
        <a:p>
          <a:r>
            <a:rPr lang="en-US" dirty="0"/>
            <a:t>Code checking, report presentation and submission</a:t>
          </a:r>
          <a:endParaRPr lang="en-AE" dirty="0"/>
        </a:p>
      </dgm:t>
    </dgm:pt>
    <dgm:pt modelId="{BB29A3AF-1E01-47EE-BF1F-9DD452BACC4C}" type="parTrans" cxnId="{F743C46E-C324-45A7-8D01-A559EFD4966E}">
      <dgm:prSet/>
      <dgm:spPr/>
      <dgm:t>
        <a:bodyPr/>
        <a:lstStyle/>
        <a:p>
          <a:endParaRPr lang="en-AE"/>
        </a:p>
      </dgm:t>
    </dgm:pt>
    <dgm:pt modelId="{7DE245C9-600E-4769-B78C-95FCAC276EA2}" type="sibTrans" cxnId="{F743C46E-C324-45A7-8D01-A559EFD4966E}">
      <dgm:prSet/>
      <dgm:spPr/>
      <dgm:t>
        <a:bodyPr/>
        <a:lstStyle/>
        <a:p>
          <a:endParaRPr lang="en-AE"/>
        </a:p>
      </dgm:t>
    </dgm:pt>
    <dgm:pt modelId="{C01DEFE8-9071-42BE-AFC1-BA721B6E634B}">
      <dgm:prSet phldrT="[Text]"/>
      <dgm:spPr/>
      <dgm:t>
        <a:bodyPr/>
        <a:lstStyle/>
        <a:p>
          <a:r>
            <a:rPr lang="en-US" dirty="0"/>
            <a:t>Alternative Dataset Analysis</a:t>
          </a:r>
          <a:endParaRPr lang="en-AE" dirty="0"/>
        </a:p>
      </dgm:t>
    </dgm:pt>
    <dgm:pt modelId="{324C32DF-F58C-4E1B-ACD9-2F08E2C2D2F7}" type="parTrans" cxnId="{9C486BFD-98A1-428F-9730-76E5640D70AF}">
      <dgm:prSet/>
      <dgm:spPr/>
      <dgm:t>
        <a:bodyPr/>
        <a:lstStyle/>
        <a:p>
          <a:endParaRPr lang="en-AE"/>
        </a:p>
      </dgm:t>
    </dgm:pt>
    <dgm:pt modelId="{01AD6445-30F2-437F-B91F-A2A507CF3DA6}" type="sibTrans" cxnId="{9C486BFD-98A1-428F-9730-76E5640D70AF}">
      <dgm:prSet/>
      <dgm:spPr/>
      <dgm:t>
        <a:bodyPr/>
        <a:lstStyle/>
        <a:p>
          <a:endParaRPr lang="en-AE"/>
        </a:p>
      </dgm:t>
    </dgm:pt>
    <dgm:pt modelId="{BBD629EF-0AA8-468C-80A4-DEB8E07755B2}" type="pres">
      <dgm:prSet presAssocID="{CEA7EFAF-828F-4BF2-A35C-E4BD83987F1A}" presName="Name0" presStyleCnt="0">
        <dgm:presLayoutVars>
          <dgm:dir/>
          <dgm:resizeHandles val="exact"/>
        </dgm:presLayoutVars>
      </dgm:prSet>
      <dgm:spPr/>
    </dgm:pt>
    <dgm:pt modelId="{B35EF6F7-6332-4C86-972C-52E1FA382439}" type="pres">
      <dgm:prSet presAssocID="{1EC0939B-4C9C-4A96-9931-BC9B45D5163C}" presName="node" presStyleLbl="node1" presStyleIdx="0" presStyleCnt="8">
        <dgm:presLayoutVars>
          <dgm:bulletEnabled val="1"/>
        </dgm:presLayoutVars>
      </dgm:prSet>
      <dgm:spPr/>
    </dgm:pt>
    <dgm:pt modelId="{87CC8552-897D-4B00-9F1F-4C53D47D5C55}" type="pres">
      <dgm:prSet presAssocID="{DFB22D8D-AF23-45B6-9FFC-EDA881DAE534}" presName="sibTrans" presStyleLbl="sibTrans1D1" presStyleIdx="0" presStyleCnt="7"/>
      <dgm:spPr/>
    </dgm:pt>
    <dgm:pt modelId="{CE2439BA-DC35-4659-86F4-1D416DB12F00}" type="pres">
      <dgm:prSet presAssocID="{DFB22D8D-AF23-45B6-9FFC-EDA881DAE534}" presName="connectorText" presStyleLbl="sibTrans1D1" presStyleIdx="0" presStyleCnt="7"/>
      <dgm:spPr/>
    </dgm:pt>
    <dgm:pt modelId="{5FAAC098-6F27-4F72-A9F9-63B996FACEDE}" type="pres">
      <dgm:prSet presAssocID="{FC02F9B3-5ADB-4919-B27D-9C97701DAE55}" presName="node" presStyleLbl="node1" presStyleIdx="1" presStyleCnt="8">
        <dgm:presLayoutVars>
          <dgm:bulletEnabled val="1"/>
        </dgm:presLayoutVars>
      </dgm:prSet>
      <dgm:spPr/>
    </dgm:pt>
    <dgm:pt modelId="{D0202412-9624-405C-9D2D-433AFF0CC2BC}" type="pres">
      <dgm:prSet presAssocID="{7BBDCAD5-67C2-45E4-94BC-C19171F0DD7A}" presName="sibTrans" presStyleLbl="sibTrans1D1" presStyleIdx="1" presStyleCnt="7"/>
      <dgm:spPr/>
    </dgm:pt>
    <dgm:pt modelId="{3D04A83A-998E-4133-A2D2-05F5FE51FB6E}" type="pres">
      <dgm:prSet presAssocID="{7BBDCAD5-67C2-45E4-94BC-C19171F0DD7A}" presName="connectorText" presStyleLbl="sibTrans1D1" presStyleIdx="1" presStyleCnt="7"/>
      <dgm:spPr/>
    </dgm:pt>
    <dgm:pt modelId="{155FF4E5-205B-4B3C-857A-ED1898E9CCE0}" type="pres">
      <dgm:prSet presAssocID="{A17B1EFC-D893-4110-B014-36862AF2E3AC}" presName="node" presStyleLbl="node1" presStyleIdx="2" presStyleCnt="8">
        <dgm:presLayoutVars>
          <dgm:bulletEnabled val="1"/>
        </dgm:presLayoutVars>
      </dgm:prSet>
      <dgm:spPr/>
    </dgm:pt>
    <dgm:pt modelId="{263D1939-616B-40FE-833F-441D32F83099}" type="pres">
      <dgm:prSet presAssocID="{8EB10B0A-089E-4240-8D57-49AFE517F8A1}" presName="sibTrans" presStyleLbl="sibTrans1D1" presStyleIdx="2" presStyleCnt="7"/>
      <dgm:spPr/>
    </dgm:pt>
    <dgm:pt modelId="{57E38C6B-A47F-4FA6-883A-618EAAF4646F}" type="pres">
      <dgm:prSet presAssocID="{8EB10B0A-089E-4240-8D57-49AFE517F8A1}" presName="connectorText" presStyleLbl="sibTrans1D1" presStyleIdx="2" presStyleCnt="7"/>
      <dgm:spPr/>
    </dgm:pt>
    <dgm:pt modelId="{A40C44CD-6204-4DA8-B2C0-396C677EA12D}" type="pres">
      <dgm:prSet presAssocID="{AAB1EE9B-050F-44FE-A237-8CFDE3C05E06}" presName="node" presStyleLbl="node1" presStyleIdx="3" presStyleCnt="8">
        <dgm:presLayoutVars>
          <dgm:bulletEnabled val="1"/>
        </dgm:presLayoutVars>
      </dgm:prSet>
      <dgm:spPr/>
    </dgm:pt>
    <dgm:pt modelId="{62F04AE2-83F6-42BB-96E0-851434697398}" type="pres">
      <dgm:prSet presAssocID="{6B79563D-FF6A-4197-BC19-71A5F4540E26}" presName="sibTrans" presStyleLbl="sibTrans1D1" presStyleIdx="3" presStyleCnt="7"/>
      <dgm:spPr/>
    </dgm:pt>
    <dgm:pt modelId="{88AB8A85-E47A-4933-ACF5-5B0FDB072AA1}" type="pres">
      <dgm:prSet presAssocID="{6B79563D-FF6A-4197-BC19-71A5F4540E26}" presName="connectorText" presStyleLbl="sibTrans1D1" presStyleIdx="3" presStyleCnt="7"/>
      <dgm:spPr/>
    </dgm:pt>
    <dgm:pt modelId="{7475369C-A7F6-4BC4-9292-DF4800C88B0B}" type="pres">
      <dgm:prSet presAssocID="{F6B447E4-212F-4B3C-825A-7E94D1551B2B}" presName="node" presStyleLbl="node1" presStyleIdx="4" presStyleCnt="8" custLinFactNeighborX="-517">
        <dgm:presLayoutVars>
          <dgm:bulletEnabled val="1"/>
        </dgm:presLayoutVars>
      </dgm:prSet>
      <dgm:spPr/>
    </dgm:pt>
    <dgm:pt modelId="{5715BDC6-5DFF-4811-813A-9E382D233845}" type="pres">
      <dgm:prSet presAssocID="{1E020BE2-1FD6-4BF7-B76B-D75CBA064C60}" presName="sibTrans" presStyleLbl="sibTrans1D1" presStyleIdx="4" presStyleCnt="7"/>
      <dgm:spPr/>
    </dgm:pt>
    <dgm:pt modelId="{E599450D-9643-43F7-948F-0067E14FCDF5}" type="pres">
      <dgm:prSet presAssocID="{1E020BE2-1FD6-4BF7-B76B-D75CBA064C60}" presName="connectorText" presStyleLbl="sibTrans1D1" presStyleIdx="4" presStyleCnt="7"/>
      <dgm:spPr/>
    </dgm:pt>
    <dgm:pt modelId="{9799546E-F4D0-4471-AB77-2C6BD3CDF59F}" type="pres">
      <dgm:prSet presAssocID="{3FD6FFC6-90F0-4695-AFC7-452084C9179A}" presName="node" presStyleLbl="node1" presStyleIdx="5" presStyleCnt="8">
        <dgm:presLayoutVars>
          <dgm:bulletEnabled val="1"/>
        </dgm:presLayoutVars>
      </dgm:prSet>
      <dgm:spPr/>
    </dgm:pt>
    <dgm:pt modelId="{B982535E-B345-4CC1-BBAA-93E67F6C21C0}" type="pres">
      <dgm:prSet presAssocID="{7F57232C-B87B-47EB-95FA-E694871C5C30}" presName="sibTrans" presStyleLbl="sibTrans1D1" presStyleIdx="5" presStyleCnt="7"/>
      <dgm:spPr/>
    </dgm:pt>
    <dgm:pt modelId="{903B200B-FFBE-4CA9-8813-CCF79CC4E3FF}" type="pres">
      <dgm:prSet presAssocID="{7F57232C-B87B-47EB-95FA-E694871C5C30}" presName="connectorText" presStyleLbl="sibTrans1D1" presStyleIdx="5" presStyleCnt="7"/>
      <dgm:spPr/>
    </dgm:pt>
    <dgm:pt modelId="{8F2ED221-BBCA-48BA-A717-B493A1C58949}" type="pres">
      <dgm:prSet presAssocID="{36E307EC-A6ED-4DD1-A66F-BCB8C5A17A75}" presName="node" presStyleLbl="node1" presStyleIdx="6" presStyleCnt="8">
        <dgm:presLayoutVars>
          <dgm:bulletEnabled val="1"/>
        </dgm:presLayoutVars>
      </dgm:prSet>
      <dgm:spPr/>
    </dgm:pt>
    <dgm:pt modelId="{119351A0-D4A3-4574-A28F-8F93BF06312C}" type="pres">
      <dgm:prSet presAssocID="{59392860-1F92-4AC5-B002-6ACB7945D1C3}" presName="sibTrans" presStyleLbl="sibTrans1D1" presStyleIdx="6" presStyleCnt="7"/>
      <dgm:spPr/>
    </dgm:pt>
    <dgm:pt modelId="{A852888F-B038-4EEB-BE61-FCB07A1A8374}" type="pres">
      <dgm:prSet presAssocID="{59392860-1F92-4AC5-B002-6ACB7945D1C3}" presName="connectorText" presStyleLbl="sibTrans1D1" presStyleIdx="6" presStyleCnt="7"/>
      <dgm:spPr/>
    </dgm:pt>
    <dgm:pt modelId="{5C239E0A-2AB8-48D4-A68E-71FD308F711F}" type="pres">
      <dgm:prSet presAssocID="{0B910372-D0F3-4670-A452-30F56405A169}" presName="node" presStyleLbl="node1" presStyleIdx="7" presStyleCnt="8">
        <dgm:presLayoutVars>
          <dgm:bulletEnabled val="1"/>
        </dgm:presLayoutVars>
      </dgm:prSet>
      <dgm:spPr/>
    </dgm:pt>
  </dgm:ptLst>
  <dgm:cxnLst>
    <dgm:cxn modelId="{A8F3C603-FD71-4A72-822C-B417B1BBC0E1}" srcId="{3FD6FFC6-90F0-4695-AFC7-452084C9179A}" destId="{650A86CC-3E5E-40AD-A0E2-B0736E19467E}" srcOrd="0" destOrd="0" parTransId="{E4DF2AAF-A4B5-4D3B-8976-85E6E87751EF}" sibTransId="{574558C6-2735-4BF7-8874-46D05F44997B}"/>
    <dgm:cxn modelId="{F0BBFF05-CECF-4186-AEF5-0666FA45AE5B}" srcId="{1EC0939B-4C9C-4A96-9931-BC9B45D5163C}" destId="{C039461F-205D-4A8A-9D31-1B17FA06ED56}" srcOrd="0" destOrd="0" parTransId="{DAF27BF0-C5E6-4ED0-A383-165E46324AE5}" sibTransId="{D4398857-B4AE-48F8-B74F-80012DE932CB}"/>
    <dgm:cxn modelId="{622C1609-803B-4308-83AB-EA681090FE24}" srcId="{CEA7EFAF-828F-4BF2-A35C-E4BD83987F1A}" destId="{36E307EC-A6ED-4DD1-A66F-BCB8C5A17A75}" srcOrd="6" destOrd="0" parTransId="{1AD417AB-E1CE-45B7-903F-8B0FACC4D9A0}" sibTransId="{59392860-1F92-4AC5-B002-6ACB7945D1C3}"/>
    <dgm:cxn modelId="{A16AAB09-DDB1-4313-A484-021F53026214}" type="presOf" srcId="{DFB22D8D-AF23-45B6-9FFC-EDA881DAE534}" destId="{CE2439BA-DC35-4659-86F4-1D416DB12F00}" srcOrd="1" destOrd="0" presId="urn:microsoft.com/office/officeart/2005/8/layout/bProcess3"/>
    <dgm:cxn modelId="{A0C65912-F4FC-41E7-AF29-9AF4FCC5D51D}" type="presOf" srcId="{FC02F9B3-5ADB-4919-B27D-9C97701DAE55}" destId="{5FAAC098-6F27-4F72-A9F9-63B996FACEDE}" srcOrd="0" destOrd="0" presId="urn:microsoft.com/office/officeart/2005/8/layout/bProcess3"/>
    <dgm:cxn modelId="{EAA3D114-784D-4C42-B998-CA9EBC2B4E65}" srcId="{A17B1EFC-D893-4110-B014-36862AF2E3AC}" destId="{134E905D-8E90-4BD4-9C29-35DF9C3FCF41}" srcOrd="0" destOrd="0" parTransId="{F480CCE7-D17D-4956-9487-FAEF20FC2B3A}" sibTransId="{C35FD96D-E02F-4C0C-93E3-D1C76642A471}"/>
    <dgm:cxn modelId="{8AA9DC15-1577-40B2-A364-F8A8DCDF75FB}" type="presOf" srcId="{C01DEFE8-9071-42BE-AFC1-BA721B6E634B}" destId="{A40C44CD-6204-4DA8-B2C0-396C677EA12D}" srcOrd="0" destOrd="2" presId="urn:microsoft.com/office/officeart/2005/8/layout/bProcess3"/>
    <dgm:cxn modelId="{E2460D1B-5195-4A6A-93FA-D263E7573045}" type="presOf" srcId="{7BBDCAD5-67C2-45E4-94BC-C19171F0DD7A}" destId="{3D04A83A-998E-4133-A2D2-05F5FE51FB6E}" srcOrd="1" destOrd="0" presId="urn:microsoft.com/office/officeart/2005/8/layout/bProcess3"/>
    <dgm:cxn modelId="{4C785226-7495-4760-BBB1-E2A7E33F7898}" srcId="{CEA7EFAF-828F-4BF2-A35C-E4BD83987F1A}" destId="{AAB1EE9B-050F-44FE-A237-8CFDE3C05E06}" srcOrd="3" destOrd="0" parTransId="{3C61B42C-66FD-447D-BB09-5C4DE14A3C69}" sibTransId="{6B79563D-FF6A-4197-BC19-71A5F4540E26}"/>
    <dgm:cxn modelId="{88641527-F16C-4247-8D90-D64F62FA93C6}" type="presOf" srcId="{7F57232C-B87B-47EB-95FA-E694871C5C30}" destId="{903B200B-FFBE-4CA9-8813-CCF79CC4E3FF}" srcOrd="1" destOrd="0" presId="urn:microsoft.com/office/officeart/2005/8/layout/bProcess3"/>
    <dgm:cxn modelId="{554A1332-903E-4F81-A6A3-6BF8C7683A55}" type="presOf" srcId="{D6B13AF9-3105-4CC5-AEC1-13EE3D0E1587}" destId="{7475369C-A7F6-4BC4-9292-DF4800C88B0B}" srcOrd="0" destOrd="1" presId="urn:microsoft.com/office/officeart/2005/8/layout/bProcess3"/>
    <dgm:cxn modelId="{19662832-2422-4166-9D01-3D5B9F6F47A4}" type="presOf" srcId="{A762FFA3-737F-4C73-902E-608C26CC7D2E}" destId="{5C239E0A-2AB8-48D4-A68E-71FD308F711F}" srcOrd="0" destOrd="1" presId="urn:microsoft.com/office/officeart/2005/8/layout/bProcess3"/>
    <dgm:cxn modelId="{1A00E234-BDF2-4E6B-BEFC-F9B1896B13FE}" type="presOf" srcId="{6B79563D-FF6A-4197-BC19-71A5F4540E26}" destId="{62F04AE2-83F6-42BB-96E0-851434697398}" srcOrd="0" destOrd="0" presId="urn:microsoft.com/office/officeart/2005/8/layout/bProcess3"/>
    <dgm:cxn modelId="{1E154C40-442A-4CA3-871B-562577263FE8}" srcId="{CEA7EFAF-828F-4BF2-A35C-E4BD83987F1A}" destId="{F6B447E4-212F-4B3C-825A-7E94D1551B2B}" srcOrd="4" destOrd="0" parTransId="{B7A0227B-FE04-41FA-A683-7292A80B970D}" sibTransId="{1E020BE2-1FD6-4BF7-B76B-D75CBA064C60}"/>
    <dgm:cxn modelId="{13BB9063-FFB2-41F8-81F7-5BE1A978E52D}" srcId="{CEA7EFAF-828F-4BF2-A35C-E4BD83987F1A}" destId="{1EC0939B-4C9C-4A96-9931-BC9B45D5163C}" srcOrd="0" destOrd="0" parTransId="{62692D86-FCA0-4481-BC68-D9EC90983192}" sibTransId="{DFB22D8D-AF23-45B6-9FFC-EDA881DAE534}"/>
    <dgm:cxn modelId="{1F2B2346-575D-456D-9EDE-989A7BFBBE74}" type="presOf" srcId="{B09BEA49-9A1E-4F4A-B7BB-8AF90F5E4A9B}" destId="{5FAAC098-6F27-4F72-A9F9-63B996FACEDE}" srcOrd="0" destOrd="1" presId="urn:microsoft.com/office/officeart/2005/8/layout/bProcess3"/>
    <dgm:cxn modelId="{B42B4A66-CB30-4BB0-B78D-E261098E3DA0}" srcId="{CEA7EFAF-828F-4BF2-A35C-E4BD83987F1A}" destId="{A17B1EFC-D893-4110-B014-36862AF2E3AC}" srcOrd="2" destOrd="0" parTransId="{0DAD1263-D3B5-4A25-AC1A-054C595F8312}" sibTransId="{8EB10B0A-089E-4240-8D57-49AFE517F8A1}"/>
    <dgm:cxn modelId="{80AE4669-A0C9-4133-93A3-C69933D4096F}" type="presOf" srcId="{7F57232C-B87B-47EB-95FA-E694871C5C30}" destId="{B982535E-B345-4CC1-BBAA-93E67F6C21C0}" srcOrd="0" destOrd="0" presId="urn:microsoft.com/office/officeart/2005/8/layout/bProcess3"/>
    <dgm:cxn modelId="{16D57769-7F5D-49AE-92FE-FB684FA2AE46}" type="presOf" srcId="{8EB10B0A-089E-4240-8D57-49AFE517F8A1}" destId="{57E38C6B-A47F-4FA6-883A-618EAAF4646F}" srcOrd="1" destOrd="0" presId="urn:microsoft.com/office/officeart/2005/8/layout/bProcess3"/>
    <dgm:cxn modelId="{F743C46E-C324-45A7-8D01-A559EFD4966E}" srcId="{0B910372-D0F3-4670-A452-30F56405A169}" destId="{A762FFA3-737F-4C73-902E-608C26CC7D2E}" srcOrd="0" destOrd="0" parTransId="{BB29A3AF-1E01-47EE-BF1F-9DD452BACC4C}" sibTransId="{7DE245C9-600E-4769-B78C-95FCAC276EA2}"/>
    <dgm:cxn modelId="{B78C3B52-D592-46E6-808B-EA64408DDB17}" type="presOf" srcId="{1EC0939B-4C9C-4A96-9931-BC9B45D5163C}" destId="{B35EF6F7-6332-4C86-972C-52E1FA382439}" srcOrd="0" destOrd="0" presId="urn:microsoft.com/office/officeart/2005/8/layout/bProcess3"/>
    <dgm:cxn modelId="{B08CC255-57E6-4AA0-8D44-C45B3C83E9A1}" type="presOf" srcId="{8EB10B0A-089E-4240-8D57-49AFE517F8A1}" destId="{263D1939-616B-40FE-833F-441D32F83099}" srcOrd="0" destOrd="0" presId="urn:microsoft.com/office/officeart/2005/8/layout/bProcess3"/>
    <dgm:cxn modelId="{259D8058-422D-4450-9222-582DDF069236}" srcId="{AAB1EE9B-050F-44FE-A237-8CFDE3C05E06}" destId="{EE8B7EAB-3844-4B2F-A606-D9015413CAD6}" srcOrd="0" destOrd="0" parTransId="{4C2954A1-E64A-4D74-A595-D7F1156CD1BD}" sibTransId="{D53B6606-518F-4DA0-82B8-333FAD7B8A85}"/>
    <dgm:cxn modelId="{12840C59-6420-472D-8771-E6F72BC89036}" type="presOf" srcId="{4E2DF4D9-EA5B-4F60-8DBD-EF7A71AA9898}" destId="{8F2ED221-BBCA-48BA-A717-B493A1C58949}" srcOrd="0" destOrd="1" presId="urn:microsoft.com/office/officeart/2005/8/layout/bProcess3"/>
    <dgm:cxn modelId="{D00CA57C-600A-4581-B034-48B7425C93F9}" type="presOf" srcId="{1E020BE2-1FD6-4BF7-B76B-D75CBA064C60}" destId="{E599450D-9643-43F7-948F-0067E14FCDF5}" srcOrd="1" destOrd="0" presId="urn:microsoft.com/office/officeart/2005/8/layout/bProcess3"/>
    <dgm:cxn modelId="{99067A89-6C9A-4DAF-A77D-B056AFE8DAA7}" type="presOf" srcId="{6B79563D-FF6A-4197-BC19-71A5F4540E26}" destId="{88AB8A85-E47A-4933-ACF5-5B0FDB072AA1}" srcOrd="1" destOrd="0" presId="urn:microsoft.com/office/officeart/2005/8/layout/bProcess3"/>
    <dgm:cxn modelId="{05427A90-4680-4EF2-9171-946D612CC1A8}" type="presOf" srcId="{7BBDCAD5-67C2-45E4-94BC-C19171F0DD7A}" destId="{D0202412-9624-405C-9D2D-433AFF0CC2BC}" srcOrd="0" destOrd="0" presId="urn:microsoft.com/office/officeart/2005/8/layout/bProcess3"/>
    <dgm:cxn modelId="{4110AC91-2F12-4686-A2B0-2CFC3EF3E6E1}" srcId="{F6B447E4-212F-4B3C-825A-7E94D1551B2B}" destId="{D6B13AF9-3105-4CC5-AEC1-13EE3D0E1587}" srcOrd="0" destOrd="0" parTransId="{CDE27CE4-BF26-40B4-ABED-F9FF82E522B3}" sibTransId="{3A5D75CE-94BA-426C-9501-C5A6A91199AF}"/>
    <dgm:cxn modelId="{B925F894-43C3-437B-91C6-DC0EBDDEF2DC}" type="presOf" srcId="{0B910372-D0F3-4670-A452-30F56405A169}" destId="{5C239E0A-2AB8-48D4-A68E-71FD308F711F}" srcOrd="0" destOrd="0" presId="urn:microsoft.com/office/officeart/2005/8/layout/bProcess3"/>
    <dgm:cxn modelId="{C5E9629A-DF3A-4FBE-9268-D99ACD7977D7}" srcId="{FC02F9B3-5ADB-4919-B27D-9C97701DAE55}" destId="{B09BEA49-9A1E-4F4A-B7BB-8AF90F5E4A9B}" srcOrd="0" destOrd="0" parTransId="{502B073C-7997-4896-B4B5-79909F655AB4}" sibTransId="{776B7B0E-89A8-48AE-8F87-D82041249E66}"/>
    <dgm:cxn modelId="{EDEF529A-4461-43AE-9287-EC5EBF5A5DD7}" type="presOf" srcId="{C039461F-205D-4A8A-9D31-1B17FA06ED56}" destId="{B35EF6F7-6332-4C86-972C-52E1FA382439}" srcOrd="0" destOrd="1" presId="urn:microsoft.com/office/officeart/2005/8/layout/bProcess3"/>
    <dgm:cxn modelId="{BAF9AC9A-CD9B-4067-988F-B694A6FD1B1D}" type="presOf" srcId="{CEA7EFAF-828F-4BF2-A35C-E4BD83987F1A}" destId="{BBD629EF-0AA8-468C-80A4-DEB8E07755B2}" srcOrd="0" destOrd="0" presId="urn:microsoft.com/office/officeart/2005/8/layout/bProcess3"/>
    <dgm:cxn modelId="{9A139E9C-F8C1-48ED-A0C6-6C8B3D96F5F1}" srcId="{36E307EC-A6ED-4DD1-A66F-BCB8C5A17A75}" destId="{4E2DF4D9-EA5B-4F60-8DBD-EF7A71AA9898}" srcOrd="0" destOrd="0" parTransId="{746062AC-367A-4F1E-B890-6AB172D3CFBC}" sibTransId="{9030AE1C-2DA1-4980-94FF-43E62F3D089C}"/>
    <dgm:cxn modelId="{8E70EBAB-B2F4-4E34-AFFD-2532FA6C227F}" type="presOf" srcId="{F6B447E4-212F-4B3C-825A-7E94D1551B2B}" destId="{7475369C-A7F6-4BC4-9292-DF4800C88B0B}" srcOrd="0" destOrd="0" presId="urn:microsoft.com/office/officeart/2005/8/layout/bProcess3"/>
    <dgm:cxn modelId="{231E5BAF-0F2E-48BE-A9D7-701826C3B09B}" type="presOf" srcId="{A17B1EFC-D893-4110-B014-36862AF2E3AC}" destId="{155FF4E5-205B-4B3C-857A-ED1898E9CCE0}" srcOrd="0" destOrd="0" presId="urn:microsoft.com/office/officeart/2005/8/layout/bProcess3"/>
    <dgm:cxn modelId="{4C863EB3-50EC-43BD-B4BD-91DB73A14F01}" type="presOf" srcId="{59392860-1F92-4AC5-B002-6ACB7945D1C3}" destId="{119351A0-D4A3-4574-A28F-8F93BF06312C}" srcOrd="0" destOrd="0" presId="urn:microsoft.com/office/officeart/2005/8/layout/bProcess3"/>
    <dgm:cxn modelId="{201969B6-6C03-4DA0-ACBA-821AE571ADF8}" srcId="{CEA7EFAF-828F-4BF2-A35C-E4BD83987F1A}" destId="{3FD6FFC6-90F0-4695-AFC7-452084C9179A}" srcOrd="5" destOrd="0" parTransId="{3B1F865B-B638-4AD8-8230-5D97EECBE25E}" sibTransId="{7F57232C-B87B-47EB-95FA-E694871C5C30}"/>
    <dgm:cxn modelId="{322390C3-2165-4B4D-BEA7-86178D9F40DF}" type="presOf" srcId="{AAB1EE9B-050F-44FE-A237-8CFDE3C05E06}" destId="{A40C44CD-6204-4DA8-B2C0-396C677EA12D}" srcOrd="0" destOrd="0" presId="urn:microsoft.com/office/officeart/2005/8/layout/bProcess3"/>
    <dgm:cxn modelId="{BCD385DE-DB35-42CF-BA96-0DA62ABC2023}" type="presOf" srcId="{134E905D-8E90-4BD4-9C29-35DF9C3FCF41}" destId="{155FF4E5-205B-4B3C-857A-ED1898E9CCE0}" srcOrd="0" destOrd="1" presId="urn:microsoft.com/office/officeart/2005/8/layout/bProcess3"/>
    <dgm:cxn modelId="{5AA911E0-755D-4EF4-BA14-A347C466DA12}" type="presOf" srcId="{3FD6FFC6-90F0-4695-AFC7-452084C9179A}" destId="{9799546E-F4D0-4471-AB77-2C6BD3CDF59F}" srcOrd="0" destOrd="0" presId="urn:microsoft.com/office/officeart/2005/8/layout/bProcess3"/>
    <dgm:cxn modelId="{C2A2E0E0-9734-4A7D-952D-6DA9F22C46D8}" type="presOf" srcId="{36E307EC-A6ED-4DD1-A66F-BCB8C5A17A75}" destId="{8F2ED221-BBCA-48BA-A717-B493A1C58949}" srcOrd="0" destOrd="0" presId="urn:microsoft.com/office/officeart/2005/8/layout/bProcess3"/>
    <dgm:cxn modelId="{45BC9DE1-F56E-4763-B11C-D3901F9DFD22}" type="presOf" srcId="{650A86CC-3E5E-40AD-A0E2-B0736E19467E}" destId="{9799546E-F4D0-4471-AB77-2C6BD3CDF59F}" srcOrd="0" destOrd="1" presId="urn:microsoft.com/office/officeart/2005/8/layout/bProcess3"/>
    <dgm:cxn modelId="{4684D3E5-89C3-40D1-975B-47B187A7208B}" srcId="{CEA7EFAF-828F-4BF2-A35C-E4BD83987F1A}" destId="{FC02F9B3-5ADB-4919-B27D-9C97701DAE55}" srcOrd="1" destOrd="0" parTransId="{67ECF83C-F080-461D-89D9-EC25843733E8}" sibTransId="{7BBDCAD5-67C2-45E4-94BC-C19171F0DD7A}"/>
    <dgm:cxn modelId="{F584D0E6-9CD8-4F23-B116-F30A33546EE2}" type="presOf" srcId="{1E020BE2-1FD6-4BF7-B76B-D75CBA064C60}" destId="{5715BDC6-5DFF-4811-813A-9E382D233845}" srcOrd="0" destOrd="0" presId="urn:microsoft.com/office/officeart/2005/8/layout/bProcess3"/>
    <dgm:cxn modelId="{0C0B95EA-AA90-4FE0-8FB7-A6BB83BCA897}" type="presOf" srcId="{EE8B7EAB-3844-4B2F-A606-D9015413CAD6}" destId="{A40C44CD-6204-4DA8-B2C0-396C677EA12D}" srcOrd="0" destOrd="1" presId="urn:microsoft.com/office/officeart/2005/8/layout/bProcess3"/>
    <dgm:cxn modelId="{B5B340EC-D0E2-4E0A-894D-52623E0C5414}" type="presOf" srcId="{59392860-1F92-4AC5-B002-6ACB7945D1C3}" destId="{A852888F-B038-4EEB-BE61-FCB07A1A8374}" srcOrd="1" destOrd="0" presId="urn:microsoft.com/office/officeart/2005/8/layout/bProcess3"/>
    <dgm:cxn modelId="{61919BF8-C974-43CA-9ECD-F4824EA03309}" srcId="{CEA7EFAF-828F-4BF2-A35C-E4BD83987F1A}" destId="{0B910372-D0F3-4670-A452-30F56405A169}" srcOrd="7" destOrd="0" parTransId="{6A212D5B-D424-49FB-A231-1C161214F57D}" sibTransId="{4009F0B2-5AA3-4A3D-8E7F-AFD9802FBC93}"/>
    <dgm:cxn modelId="{9C486BFD-98A1-428F-9730-76E5640D70AF}" srcId="{AAB1EE9B-050F-44FE-A237-8CFDE3C05E06}" destId="{C01DEFE8-9071-42BE-AFC1-BA721B6E634B}" srcOrd="1" destOrd="0" parTransId="{324C32DF-F58C-4E1B-ACD9-2F08E2C2D2F7}" sibTransId="{01AD6445-30F2-437F-B91F-A2A507CF3DA6}"/>
    <dgm:cxn modelId="{B99876FE-B313-412E-A871-4BA1C60F3AB8}" type="presOf" srcId="{DFB22D8D-AF23-45B6-9FFC-EDA881DAE534}" destId="{87CC8552-897D-4B00-9F1F-4C53D47D5C55}" srcOrd="0" destOrd="0" presId="urn:microsoft.com/office/officeart/2005/8/layout/bProcess3"/>
    <dgm:cxn modelId="{9F81A240-3D02-4276-B08D-903BBCD56192}" type="presParOf" srcId="{BBD629EF-0AA8-468C-80A4-DEB8E07755B2}" destId="{B35EF6F7-6332-4C86-972C-52E1FA382439}" srcOrd="0" destOrd="0" presId="urn:microsoft.com/office/officeart/2005/8/layout/bProcess3"/>
    <dgm:cxn modelId="{7758AE50-35CB-4B13-8669-990F6D15F9B9}" type="presParOf" srcId="{BBD629EF-0AA8-468C-80A4-DEB8E07755B2}" destId="{87CC8552-897D-4B00-9F1F-4C53D47D5C55}" srcOrd="1" destOrd="0" presId="urn:microsoft.com/office/officeart/2005/8/layout/bProcess3"/>
    <dgm:cxn modelId="{9F67F3C2-A93B-4EDA-BE1B-E61B5BC8381E}" type="presParOf" srcId="{87CC8552-897D-4B00-9F1F-4C53D47D5C55}" destId="{CE2439BA-DC35-4659-86F4-1D416DB12F00}" srcOrd="0" destOrd="0" presId="urn:microsoft.com/office/officeart/2005/8/layout/bProcess3"/>
    <dgm:cxn modelId="{39D56390-14FA-4FDD-A140-B3A054DD8481}" type="presParOf" srcId="{BBD629EF-0AA8-468C-80A4-DEB8E07755B2}" destId="{5FAAC098-6F27-4F72-A9F9-63B996FACEDE}" srcOrd="2" destOrd="0" presId="urn:microsoft.com/office/officeart/2005/8/layout/bProcess3"/>
    <dgm:cxn modelId="{FB2BCDBF-4836-4EFD-B4EA-00A0955C7D49}" type="presParOf" srcId="{BBD629EF-0AA8-468C-80A4-DEB8E07755B2}" destId="{D0202412-9624-405C-9D2D-433AFF0CC2BC}" srcOrd="3" destOrd="0" presId="urn:microsoft.com/office/officeart/2005/8/layout/bProcess3"/>
    <dgm:cxn modelId="{D627ACE0-4216-4C69-908C-8F18F7A17E1A}" type="presParOf" srcId="{D0202412-9624-405C-9D2D-433AFF0CC2BC}" destId="{3D04A83A-998E-4133-A2D2-05F5FE51FB6E}" srcOrd="0" destOrd="0" presId="urn:microsoft.com/office/officeart/2005/8/layout/bProcess3"/>
    <dgm:cxn modelId="{EB5D1004-B78B-4DB3-A4DD-DA6FA9B9EB6E}" type="presParOf" srcId="{BBD629EF-0AA8-468C-80A4-DEB8E07755B2}" destId="{155FF4E5-205B-4B3C-857A-ED1898E9CCE0}" srcOrd="4" destOrd="0" presId="urn:microsoft.com/office/officeart/2005/8/layout/bProcess3"/>
    <dgm:cxn modelId="{C76C5A66-1B45-4BC3-87A9-1FE78A3A1690}" type="presParOf" srcId="{BBD629EF-0AA8-468C-80A4-DEB8E07755B2}" destId="{263D1939-616B-40FE-833F-441D32F83099}" srcOrd="5" destOrd="0" presId="urn:microsoft.com/office/officeart/2005/8/layout/bProcess3"/>
    <dgm:cxn modelId="{1B9D359B-6C30-4498-86B1-AD231A00A3DB}" type="presParOf" srcId="{263D1939-616B-40FE-833F-441D32F83099}" destId="{57E38C6B-A47F-4FA6-883A-618EAAF4646F}" srcOrd="0" destOrd="0" presId="urn:microsoft.com/office/officeart/2005/8/layout/bProcess3"/>
    <dgm:cxn modelId="{38F833F7-866F-44D3-9EB6-313634BB3A6E}" type="presParOf" srcId="{BBD629EF-0AA8-468C-80A4-DEB8E07755B2}" destId="{A40C44CD-6204-4DA8-B2C0-396C677EA12D}" srcOrd="6" destOrd="0" presId="urn:microsoft.com/office/officeart/2005/8/layout/bProcess3"/>
    <dgm:cxn modelId="{7CB77E05-37B7-42DB-9709-611470C46416}" type="presParOf" srcId="{BBD629EF-0AA8-468C-80A4-DEB8E07755B2}" destId="{62F04AE2-83F6-42BB-96E0-851434697398}" srcOrd="7" destOrd="0" presId="urn:microsoft.com/office/officeart/2005/8/layout/bProcess3"/>
    <dgm:cxn modelId="{1F138A45-299D-4ADB-B6EF-1B9077D85877}" type="presParOf" srcId="{62F04AE2-83F6-42BB-96E0-851434697398}" destId="{88AB8A85-E47A-4933-ACF5-5B0FDB072AA1}" srcOrd="0" destOrd="0" presId="urn:microsoft.com/office/officeart/2005/8/layout/bProcess3"/>
    <dgm:cxn modelId="{6FC6B1B7-CC41-4959-866E-BF33F09C0DC1}" type="presParOf" srcId="{BBD629EF-0AA8-468C-80A4-DEB8E07755B2}" destId="{7475369C-A7F6-4BC4-9292-DF4800C88B0B}" srcOrd="8" destOrd="0" presId="urn:microsoft.com/office/officeart/2005/8/layout/bProcess3"/>
    <dgm:cxn modelId="{09AD56CA-7CA8-4576-883D-A5FB3A2AACC2}" type="presParOf" srcId="{BBD629EF-0AA8-468C-80A4-DEB8E07755B2}" destId="{5715BDC6-5DFF-4811-813A-9E382D233845}" srcOrd="9" destOrd="0" presId="urn:microsoft.com/office/officeart/2005/8/layout/bProcess3"/>
    <dgm:cxn modelId="{7737632C-8D6C-4A79-A423-DD18550EF3C4}" type="presParOf" srcId="{5715BDC6-5DFF-4811-813A-9E382D233845}" destId="{E599450D-9643-43F7-948F-0067E14FCDF5}" srcOrd="0" destOrd="0" presId="urn:microsoft.com/office/officeart/2005/8/layout/bProcess3"/>
    <dgm:cxn modelId="{C7C79326-4286-4339-B979-0DC5739BC6A9}" type="presParOf" srcId="{BBD629EF-0AA8-468C-80A4-DEB8E07755B2}" destId="{9799546E-F4D0-4471-AB77-2C6BD3CDF59F}" srcOrd="10" destOrd="0" presId="urn:microsoft.com/office/officeart/2005/8/layout/bProcess3"/>
    <dgm:cxn modelId="{8E6E5423-D9E0-4172-962B-3C6B2A55D73C}" type="presParOf" srcId="{BBD629EF-0AA8-468C-80A4-DEB8E07755B2}" destId="{B982535E-B345-4CC1-BBAA-93E67F6C21C0}" srcOrd="11" destOrd="0" presId="urn:microsoft.com/office/officeart/2005/8/layout/bProcess3"/>
    <dgm:cxn modelId="{5A708733-53FE-4AAB-9B4F-978BDB4F9295}" type="presParOf" srcId="{B982535E-B345-4CC1-BBAA-93E67F6C21C0}" destId="{903B200B-FFBE-4CA9-8813-CCF79CC4E3FF}" srcOrd="0" destOrd="0" presId="urn:microsoft.com/office/officeart/2005/8/layout/bProcess3"/>
    <dgm:cxn modelId="{B44D2146-1204-4537-8AF1-637C0CFEA4E5}" type="presParOf" srcId="{BBD629EF-0AA8-468C-80A4-DEB8E07755B2}" destId="{8F2ED221-BBCA-48BA-A717-B493A1C58949}" srcOrd="12" destOrd="0" presId="urn:microsoft.com/office/officeart/2005/8/layout/bProcess3"/>
    <dgm:cxn modelId="{7B0562BE-621F-497C-AC0D-B199BF115C8A}" type="presParOf" srcId="{BBD629EF-0AA8-468C-80A4-DEB8E07755B2}" destId="{119351A0-D4A3-4574-A28F-8F93BF06312C}" srcOrd="13" destOrd="0" presId="urn:microsoft.com/office/officeart/2005/8/layout/bProcess3"/>
    <dgm:cxn modelId="{C251D9D8-955A-49AB-B0ED-49643D9FD097}" type="presParOf" srcId="{119351A0-D4A3-4574-A28F-8F93BF06312C}" destId="{A852888F-B038-4EEB-BE61-FCB07A1A8374}" srcOrd="0" destOrd="0" presId="urn:microsoft.com/office/officeart/2005/8/layout/bProcess3"/>
    <dgm:cxn modelId="{91BE915D-FF29-44F7-B3B4-4C17081A1AB8}" type="presParOf" srcId="{BBD629EF-0AA8-468C-80A4-DEB8E07755B2}" destId="{5C239E0A-2AB8-48D4-A68E-71FD308F711F}"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C8552-897D-4B00-9F1F-4C53D47D5C55}">
      <dsp:nvSpPr>
        <dsp:cNvPr id="0" name=""/>
        <dsp:cNvSpPr/>
      </dsp:nvSpPr>
      <dsp:spPr>
        <a:xfrm>
          <a:off x="2404067" y="664384"/>
          <a:ext cx="511672" cy="91440"/>
        </a:xfrm>
        <a:custGeom>
          <a:avLst/>
          <a:gdLst/>
          <a:ahLst/>
          <a:cxnLst/>
          <a:rect l="0" t="0" r="0" b="0"/>
          <a:pathLst>
            <a:path>
              <a:moveTo>
                <a:pt x="0" y="45720"/>
              </a:moveTo>
              <a:lnTo>
                <a:pt x="511672" y="45720"/>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p>
      </dsp:txBody>
      <dsp:txXfrm>
        <a:off x="2646346" y="707393"/>
        <a:ext cx="27113" cy="5422"/>
      </dsp:txXfrm>
    </dsp:sp>
    <dsp:sp modelId="{B35EF6F7-6332-4C86-972C-52E1FA382439}">
      <dsp:nvSpPr>
        <dsp:cNvPr id="0" name=""/>
        <dsp:cNvSpPr/>
      </dsp:nvSpPr>
      <dsp:spPr>
        <a:xfrm>
          <a:off x="48161" y="2792"/>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1 &amp; 2</a:t>
          </a:r>
          <a:endParaRPr lang="en-AE" sz="1800" kern="1200" dirty="0"/>
        </a:p>
        <a:p>
          <a:pPr marL="114300" lvl="1" indent="-114300" algn="l" defTabSz="622300">
            <a:lnSpc>
              <a:spcPct val="90000"/>
            </a:lnSpc>
            <a:spcBef>
              <a:spcPct val="0"/>
            </a:spcBef>
            <a:spcAft>
              <a:spcPct val="15000"/>
            </a:spcAft>
            <a:buChar char="•"/>
          </a:pPr>
          <a:r>
            <a:rPr lang="en-US" sz="1400" kern="1200" dirty="0"/>
            <a:t>Formed as a group</a:t>
          </a:r>
          <a:endParaRPr lang="en-AE" sz="1400" kern="1200" dirty="0"/>
        </a:p>
      </dsp:txBody>
      <dsp:txXfrm>
        <a:off x="48161" y="2792"/>
        <a:ext cx="2357705" cy="1414623"/>
      </dsp:txXfrm>
    </dsp:sp>
    <dsp:sp modelId="{D0202412-9624-405C-9D2D-433AFF0CC2BC}">
      <dsp:nvSpPr>
        <dsp:cNvPr id="0" name=""/>
        <dsp:cNvSpPr/>
      </dsp:nvSpPr>
      <dsp:spPr>
        <a:xfrm>
          <a:off x="5304044" y="664384"/>
          <a:ext cx="511672" cy="91440"/>
        </a:xfrm>
        <a:custGeom>
          <a:avLst/>
          <a:gdLst/>
          <a:ahLst/>
          <a:cxnLst/>
          <a:rect l="0" t="0" r="0" b="0"/>
          <a:pathLst>
            <a:path>
              <a:moveTo>
                <a:pt x="0" y="45720"/>
              </a:moveTo>
              <a:lnTo>
                <a:pt x="511672" y="45720"/>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p>
      </dsp:txBody>
      <dsp:txXfrm>
        <a:off x="5546324" y="707393"/>
        <a:ext cx="27113" cy="5422"/>
      </dsp:txXfrm>
    </dsp:sp>
    <dsp:sp modelId="{5FAAC098-6F27-4F72-A9F9-63B996FACEDE}">
      <dsp:nvSpPr>
        <dsp:cNvPr id="0" name=""/>
        <dsp:cNvSpPr/>
      </dsp:nvSpPr>
      <dsp:spPr>
        <a:xfrm>
          <a:off x="2948139" y="2792"/>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3 &amp; 4</a:t>
          </a:r>
          <a:endParaRPr lang="en-AE" sz="1800" kern="1200" dirty="0"/>
        </a:p>
        <a:p>
          <a:pPr marL="114300" lvl="1" indent="-114300" algn="l" defTabSz="622300">
            <a:lnSpc>
              <a:spcPct val="90000"/>
            </a:lnSpc>
            <a:spcBef>
              <a:spcPct val="0"/>
            </a:spcBef>
            <a:spcAft>
              <a:spcPct val="15000"/>
            </a:spcAft>
            <a:buChar char="•"/>
          </a:pPr>
          <a:r>
            <a:rPr lang="en-US" sz="1400" kern="1200" dirty="0"/>
            <a:t>Data set selection and presentation. MNIST dataset for CNN analysis was chosen</a:t>
          </a:r>
          <a:endParaRPr lang="en-AE" sz="1400" kern="1200" dirty="0"/>
        </a:p>
      </dsp:txBody>
      <dsp:txXfrm>
        <a:off x="2948139" y="2792"/>
        <a:ext cx="2357705" cy="1414623"/>
      </dsp:txXfrm>
    </dsp:sp>
    <dsp:sp modelId="{263D1939-616B-40FE-833F-441D32F83099}">
      <dsp:nvSpPr>
        <dsp:cNvPr id="0" name=""/>
        <dsp:cNvSpPr/>
      </dsp:nvSpPr>
      <dsp:spPr>
        <a:xfrm>
          <a:off x="1227014" y="1415616"/>
          <a:ext cx="5799955" cy="511672"/>
        </a:xfrm>
        <a:custGeom>
          <a:avLst/>
          <a:gdLst/>
          <a:ahLst/>
          <a:cxnLst/>
          <a:rect l="0" t="0" r="0" b="0"/>
          <a:pathLst>
            <a:path>
              <a:moveTo>
                <a:pt x="5799955" y="0"/>
              </a:moveTo>
              <a:lnTo>
                <a:pt x="5799955" y="272936"/>
              </a:lnTo>
              <a:lnTo>
                <a:pt x="0" y="272936"/>
              </a:lnTo>
              <a:lnTo>
                <a:pt x="0" y="511672"/>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p>
      </dsp:txBody>
      <dsp:txXfrm>
        <a:off x="3981360" y="1668740"/>
        <a:ext cx="291262" cy="5422"/>
      </dsp:txXfrm>
    </dsp:sp>
    <dsp:sp modelId="{155FF4E5-205B-4B3C-857A-ED1898E9CCE0}">
      <dsp:nvSpPr>
        <dsp:cNvPr id="0" name=""/>
        <dsp:cNvSpPr/>
      </dsp:nvSpPr>
      <dsp:spPr>
        <a:xfrm>
          <a:off x="5848116" y="2792"/>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5</a:t>
          </a:r>
          <a:endParaRPr lang="en-AE" sz="1800" kern="1200" dirty="0"/>
        </a:p>
        <a:p>
          <a:pPr marL="114300" lvl="1" indent="-114300" algn="l" defTabSz="622300">
            <a:lnSpc>
              <a:spcPct val="90000"/>
            </a:lnSpc>
            <a:spcBef>
              <a:spcPct val="0"/>
            </a:spcBef>
            <a:spcAft>
              <a:spcPct val="15000"/>
            </a:spcAft>
            <a:buChar char="•"/>
          </a:pPr>
          <a:r>
            <a:rPr lang="en-US" sz="1400" kern="1200" dirty="0"/>
            <a:t>Add. Data set for supervised learning added and presented. So we have 2 data set.</a:t>
          </a:r>
          <a:endParaRPr lang="en-AE" sz="1400" kern="1200" dirty="0"/>
        </a:p>
      </dsp:txBody>
      <dsp:txXfrm>
        <a:off x="5848116" y="2792"/>
        <a:ext cx="2357705" cy="1414623"/>
      </dsp:txXfrm>
    </dsp:sp>
    <dsp:sp modelId="{62F04AE2-83F6-42BB-96E0-851434697398}">
      <dsp:nvSpPr>
        <dsp:cNvPr id="0" name=""/>
        <dsp:cNvSpPr/>
      </dsp:nvSpPr>
      <dsp:spPr>
        <a:xfrm>
          <a:off x="2404067" y="2621280"/>
          <a:ext cx="499482" cy="91440"/>
        </a:xfrm>
        <a:custGeom>
          <a:avLst/>
          <a:gdLst/>
          <a:ahLst/>
          <a:cxnLst/>
          <a:rect l="0" t="0" r="0" b="0"/>
          <a:pathLst>
            <a:path>
              <a:moveTo>
                <a:pt x="0" y="45720"/>
              </a:moveTo>
              <a:lnTo>
                <a:pt x="499482" y="45720"/>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p>
      </dsp:txBody>
      <dsp:txXfrm>
        <a:off x="2640556" y="2664288"/>
        <a:ext cx="26504" cy="5422"/>
      </dsp:txXfrm>
    </dsp:sp>
    <dsp:sp modelId="{A40C44CD-6204-4DA8-B2C0-396C677EA12D}">
      <dsp:nvSpPr>
        <dsp:cNvPr id="0" name=""/>
        <dsp:cNvSpPr/>
      </dsp:nvSpPr>
      <dsp:spPr>
        <a:xfrm>
          <a:off x="48161" y="1959688"/>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6</a:t>
          </a:r>
          <a:endParaRPr lang="en-AE" sz="1800" kern="1200" dirty="0"/>
        </a:p>
        <a:p>
          <a:pPr marL="114300" lvl="1" indent="-114300" algn="l" defTabSz="622300">
            <a:lnSpc>
              <a:spcPct val="90000"/>
            </a:lnSpc>
            <a:spcBef>
              <a:spcPct val="0"/>
            </a:spcBef>
            <a:spcAft>
              <a:spcPct val="15000"/>
            </a:spcAft>
            <a:buChar char="•"/>
          </a:pPr>
          <a:r>
            <a:rPr lang="en-US" sz="1400" kern="1200" dirty="0"/>
            <a:t>R2 - EDA Analysis</a:t>
          </a:r>
          <a:endParaRPr lang="en-AE" sz="1400" kern="1200" dirty="0"/>
        </a:p>
        <a:p>
          <a:pPr marL="114300" lvl="1" indent="-114300" algn="l" defTabSz="622300">
            <a:lnSpc>
              <a:spcPct val="90000"/>
            </a:lnSpc>
            <a:spcBef>
              <a:spcPct val="0"/>
            </a:spcBef>
            <a:spcAft>
              <a:spcPct val="15000"/>
            </a:spcAft>
            <a:buChar char="•"/>
          </a:pPr>
          <a:r>
            <a:rPr lang="en-US" sz="1400" kern="1200" dirty="0"/>
            <a:t>Alternative Dataset Analysis</a:t>
          </a:r>
          <a:endParaRPr lang="en-AE" sz="1400" kern="1200" dirty="0"/>
        </a:p>
      </dsp:txBody>
      <dsp:txXfrm>
        <a:off x="48161" y="1959688"/>
        <a:ext cx="2357705" cy="1414623"/>
      </dsp:txXfrm>
    </dsp:sp>
    <dsp:sp modelId="{5715BDC6-5DFF-4811-813A-9E382D233845}">
      <dsp:nvSpPr>
        <dsp:cNvPr id="0" name=""/>
        <dsp:cNvSpPr/>
      </dsp:nvSpPr>
      <dsp:spPr>
        <a:xfrm>
          <a:off x="5291855" y="2621280"/>
          <a:ext cx="523861" cy="91440"/>
        </a:xfrm>
        <a:custGeom>
          <a:avLst/>
          <a:gdLst/>
          <a:ahLst/>
          <a:cxnLst/>
          <a:rect l="0" t="0" r="0" b="0"/>
          <a:pathLst>
            <a:path>
              <a:moveTo>
                <a:pt x="0" y="45720"/>
              </a:moveTo>
              <a:lnTo>
                <a:pt x="523861" y="45720"/>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p>
      </dsp:txBody>
      <dsp:txXfrm>
        <a:off x="5539924" y="2664288"/>
        <a:ext cx="27723" cy="5422"/>
      </dsp:txXfrm>
    </dsp:sp>
    <dsp:sp modelId="{7475369C-A7F6-4BC4-9292-DF4800C88B0B}">
      <dsp:nvSpPr>
        <dsp:cNvPr id="0" name=""/>
        <dsp:cNvSpPr/>
      </dsp:nvSpPr>
      <dsp:spPr>
        <a:xfrm>
          <a:off x="2935949" y="1959688"/>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7</a:t>
          </a:r>
          <a:endParaRPr lang="en-AE" sz="1800" kern="1200" dirty="0"/>
        </a:p>
        <a:p>
          <a:pPr marL="114300" lvl="1" indent="-114300" algn="l" defTabSz="622300">
            <a:lnSpc>
              <a:spcPct val="90000"/>
            </a:lnSpc>
            <a:spcBef>
              <a:spcPct val="0"/>
            </a:spcBef>
            <a:spcAft>
              <a:spcPct val="15000"/>
            </a:spcAft>
            <a:buChar char="•"/>
          </a:pPr>
          <a:r>
            <a:rPr lang="en-US" sz="1400" kern="1200" dirty="0"/>
            <a:t>R3 – Clustering, K-means clustering, Elbow Method and Silhouette Score</a:t>
          </a:r>
          <a:endParaRPr lang="en-AE" sz="1400" kern="1200" dirty="0"/>
        </a:p>
      </dsp:txBody>
      <dsp:txXfrm>
        <a:off x="2935949" y="1959688"/>
        <a:ext cx="2357705" cy="1414623"/>
      </dsp:txXfrm>
    </dsp:sp>
    <dsp:sp modelId="{B982535E-B345-4CC1-BBAA-93E67F6C21C0}">
      <dsp:nvSpPr>
        <dsp:cNvPr id="0" name=""/>
        <dsp:cNvSpPr/>
      </dsp:nvSpPr>
      <dsp:spPr>
        <a:xfrm>
          <a:off x="1227014" y="3372511"/>
          <a:ext cx="5799955" cy="511672"/>
        </a:xfrm>
        <a:custGeom>
          <a:avLst/>
          <a:gdLst/>
          <a:ahLst/>
          <a:cxnLst/>
          <a:rect l="0" t="0" r="0" b="0"/>
          <a:pathLst>
            <a:path>
              <a:moveTo>
                <a:pt x="5799955" y="0"/>
              </a:moveTo>
              <a:lnTo>
                <a:pt x="5799955" y="272936"/>
              </a:lnTo>
              <a:lnTo>
                <a:pt x="0" y="272936"/>
              </a:lnTo>
              <a:lnTo>
                <a:pt x="0" y="511672"/>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solidFill>
              <a:srgbClr val="FF0000"/>
            </a:solidFill>
            <a:highlight>
              <a:srgbClr val="FFFF00"/>
            </a:highlight>
          </a:endParaRPr>
        </a:p>
      </dsp:txBody>
      <dsp:txXfrm>
        <a:off x="3981360" y="3625636"/>
        <a:ext cx="291262" cy="5422"/>
      </dsp:txXfrm>
    </dsp:sp>
    <dsp:sp modelId="{9799546E-F4D0-4471-AB77-2C6BD3CDF59F}">
      <dsp:nvSpPr>
        <dsp:cNvPr id="0" name=""/>
        <dsp:cNvSpPr/>
      </dsp:nvSpPr>
      <dsp:spPr>
        <a:xfrm>
          <a:off x="5848116" y="1959688"/>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8</a:t>
          </a:r>
          <a:endParaRPr lang="en-AE" sz="1800" kern="1200" dirty="0"/>
        </a:p>
        <a:p>
          <a:pPr marL="114300" lvl="1" indent="-114300" algn="l" defTabSz="622300">
            <a:lnSpc>
              <a:spcPct val="90000"/>
            </a:lnSpc>
            <a:spcBef>
              <a:spcPct val="0"/>
            </a:spcBef>
            <a:spcAft>
              <a:spcPct val="15000"/>
            </a:spcAft>
            <a:buChar char="•"/>
          </a:pPr>
          <a:r>
            <a:rPr lang="en-US" sz="1400" kern="1200" dirty="0"/>
            <a:t>R4 – Decision Tree, Random Forest, </a:t>
          </a:r>
          <a:r>
            <a:rPr lang="en-US" sz="1400" kern="1200" dirty="0" err="1"/>
            <a:t>XGboost</a:t>
          </a:r>
          <a:endParaRPr lang="en-AE" sz="1400" kern="1200" dirty="0"/>
        </a:p>
      </dsp:txBody>
      <dsp:txXfrm>
        <a:off x="5848116" y="1959688"/>
        <a:ext cx="2357705" cy="1414623"/>
      </dsp:txXfrm>
    </dsp:sp>
    <dsp:sp modelId="{119351A0-D4A3-4574-A28F-8F93BF06312C}">
      <dsp:nvSpPr>
        <dsp:cNvPr id="0" name=""/>
        <dsp:cNvSpPr/>
      </dsp:nvSpPr>
      <dsp:spPr>
        <a:xfrm>
          <a:off x="2404067" y="4578175"/>
          <a:ext cx="511672" cy="91440"/>
        </a:xfrm>
        <a:custGeom>
          <a:avLst/>
          <a:gdLst/>
          <a:ahLst/>
          <a:cxnLst/>
          <a:rect l="0" t="0" r="0" b="0"/>
          <a:pathLst>
            <a:path>
              <a:moveTo>
                <a:pt x="0" y="45720"/>
              </a:moveTo>
              <a:lnTo>
                <a:pt x="511672" y="45720"/>
              </a:lnTo>
            </a:path>
          </a:pathLst>
        </a:custGeom>
        <a:noFill/>
        <a:ln w="28575" cap="rnd" cmpd="sng" algn="ctr">
          <a:solidFill>
            <a:schemeClr val="accent6"/>
          </a:solidFill>
          <a:prstDash val="solid"/>
          <a:tailEnd type="arrow"/>
        </a:ln>
        <a:effectLst>
          <a:innerShdw blurRad="25400" dist="12700" dir="13500000">
            <a:srgbClr val="000000">
              <a:alpha val="45000"/>
            </a:srgbClr>
          </a:innerShdw>
        </a:effectLst>
      </dsp:spPr>
      <dsp:style>
        <a:lnRef idx="3">
          <a:schemeClr val="accent6"/>
        </a:lnRef>
        <a:fillRef idx="0">
          <a:schemeClr val="accent6"/>
        </a:fillRef>
        <a:effectRef idx="2">
          <a:schemeClr val="accent6"/>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E" sz="500" kern="1200"/>
        </a:p>
      </dsp:txBody>
      <dsp:txXfrm>
        <a:off x="2646346" y="4621184"/>
        <a:ext cx="27113" cy="5422"/>
      </dsp:txXfrm>
    </dsp:sp>
    <dsp:sp modelId="{8F2ED221-BBCA-48BA-A717-B493A1C58949}">
      <dsp:nvSpPr>
        <dsp:cNvPr id="0" name=""/>
        <dsp:cNvSpPr/>
      </dsp:nvSpPr>
      <dsp:spPr>
        <a:xfrm>
          <a:off x="48161" y="3916583"/>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9</a:t>
          </a:r>
          <a:endParaRPr lang="en-AE" sz="1800" kern="1200" dirty="0"/>
        </a:p>
        <a:p>
          <a:pPr marL="114300" lvl="1" indent="-114300" algn="l" defTabSz="622300">
            <a:lnSpc>
              <a:spcPct val="90000"/>
            </a:lnSpc>
            <a:spcBef>
              <a:spcPct val="0"/>
            </a:spcBef>
            <a:spcAft>
              <a:spcPct val="15000"/>
            </a:spcAft>
            <a:buChar char="•"/>
          </a:pPr>
          <a:r>
            <a:rPr lang="en-US" sz="1400" kern="1200" dirty="0"/>
            <a:t>R5- MLP &amp; CNN for MNIST Dataset</a:t>
          </a:r>
          <a:endParaRPr lang="en-AE" sz="1400" kern="1200" dirty="0"/>
        </a:p>
      </dsp:txBody>
      <dsp:txXfrm>
        <a:off x="48161" y="3916583"/>
        <a:ext cx="2357705" cy="1414623"/>
      </dsp:txXfrm>
    </dsp:sp>
    <dsp:sp modelId="{5C239E0A-2AB8-48D4-A68E-71FD308F711F}">
      <dsp:nvSpPr>
        <dsp:cNvPr id="0" name=""/>
        <dsp:cNvSpPr/>
      </dsp:nvSpPr>
      <dsp:spPr>
        <a:xfrm>
          <a:off x="2948139" y="3916583"/>
          <a:ext cx="2357705" cy="1414623"/>
        </a:xfrm>
        <a:prstGeom prst="rect">
          <a:avLst/>
        </a:prstGeom>
        <a:solidFill>
          <a:schemeClr val="accent1">
            <a:hueOff val="0"/>
            <a:satOff val="0"/>
            <a:lumOff val="0"/>
            <a:alphaOff val="0"/>
          </a:schemeClr>
        </a:solidFill>
        <a:ln w="127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WEEK 10 &amp; 11</a:t>
          </a:r>
          <a:endParaRPr lang="en-AE" sz="1800" kern="1200" dirty="0"/>
        </a:p>
        <a:p>
          <a:pPr marL="114300" lvl="1" indent="-114300" algn="l" defTabSz="622300">
            <a:lnSpc>
              <a:spcPct val="90000"/>
            </a:lnSpc>
            <a:spcBef>
              <a:spcPct val="0"/>
            </a:spcBef>
            <a:spcAft>
              <a:spcPct val="15000"/>
            </a:spcAft>
            <a:buChar char="•"/>
          </a:pPr>
          <a:r>
            <a:rPr lang="en-US" sz="1400" kern="1200" dirty="0"/>
            <a:t>Code checking, report presentation and submission</a:t>
          </a:r>
          <a:endParaRPr lang="en-AE" sz="1400" kern="1200" dirty="0"/>
        </a:p>
      </dsp:txBody>
      <dsp:txXfrm>
        <a:off x="2948139" y="3916583"/>
        <a:ext cx="2357705" cy="141462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768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6585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9416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206524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65661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12367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7146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9385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012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4159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9620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097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658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633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4489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656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11/28/2024</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351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11/28/2024</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854681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086224" y="1380068"/>
            <a:ext cx="4541042" cy="2616199"/>
          </a:xfrm>
        </p:spPr>
        <p:txBody>
          <a:bodyPr>
            <a:normAutofit/>
          </a:bodyPr>
          <a:lstStyle/>
          <a:p>
            <a:r>
              <a:rPr lang="en-US" dirty="0">
                <a:solidFill>
                  <a:schemeClr val="bg1"/>
                </a:solidFill>
              </a:rPr>
              <a:t>Data Mining &amp; Machine Learning</a:t>
            </a:r>
          </a:p>
        </p:txBody>
      </p:sp>
      <p:sp>
        <p:nvSpPr>
          <p:cNvPr id="3" name="Subtitle 2"/>
          <p:cNvSpPr>
            <a:spLocks noGrp="1"/>
          </p:cNvSpPr>
          <p:nvPr>
            <p:ph type="subTitle" idx="1"/>
          </p:nvPr>
        </p:nvSpPr>
        <p:spPr>
          <a:xfrm>
            <a:off x="4752190" y="3996267"/>
            <a:ext cx="3875076" cy="932349"/>
          </a:xfrm>
        </p:spPr>
        <p:txBody>
          <a:bodyPr>
            <a:normAutofit/>
          </a:bodyPr>
          <a:lstStyle/>
          <a:p>
            <a:r>
              <a:rPr lang="en-US" dirty="0"/>
              <a:t>Coursework Presentation </a:t>
            </a:r>
            <a:r>
              <a:rPr lang="en-US" dirty="0" err="1"/>
              <a:t>Group_PG</a:t>
            </a:r>
            <a:r>
              <a:rPr lang="en-US" dirty="0"/>
              <a:t> 14</a:t>
            </a:r>
          </a:p>
        </p:txBody>
      </p:sp>
      <p:pic>
        <p:nvPicPr>
          <p:cNvPr id="5" name="Picture 4" descr="Illuminated server room panel">
            <a:extLst>
              <a:ext uri="{FF2B5EF4-FFF2-40B4-BE49-F238E27FC236}">
                <a16:creationId xmlns:a16="http://schemas.microsoft.com/office/drawing/2014/main" id="{3724AE54-F68C-EBA5-FDF9-572940E86130}"/>
              </a:ext>
            </a:extLst>
          </p:cNvPr>
          <p:cNvPicPr>
            <a:picLocks noChangeAspect="1"/>
          </p:cNvPicPr>
          <p:nvPr/>
        </p:nvPicPr>
        <p:blipFill>
          <a:blip r:embed="rId3"/>
          <a:srcRect l="32642" r="27585" b="-1"/>
          <a:stretch/>
        </p:blipFill>
        <p:spPr>
          <a:xfrm>
            <a:off x="20" y="10"/>
            <a:ext cx="4086205"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6456" y="173736"/>
            <a:ext cx="3039642" cy="1752599"/>
          </a:xfrm>
        </p:spPr>
        <p:txBody>
          <a:bodyPr>
            <a:normAutofit/>
          </a:bodyPr>
          <a:lstStyle/>
          <a:p>
            <a:pPr>
              <a:lnSpc>
                <a:spcPct val="90000"/>
              </a:lnSpc>
            </a:pPr>
            <a:r>
              <a:rPr lang="en-US" sz="2400" dirty="0"/>
              <a:t>Basic Classifiers (Decision Tree, Random Forest)</a:t>
            </a:r>
          </a:p>
        </p:txBody>
      </p:sp>
      <p:sp>
        <p:nvSpPr>
          <p:cNvPr id="3" name="Content Placeholder 2"/>
          <p:cNvSpPr>
            <a:spLocks noGrp="1"/>
          </p:cNvSpPr>
          <p:nvPr>
            <p:ph idx="1"/>
          </p:nvPr>
        </p:nvSpPr>
        <p:spPr>
          <a:xfrm>
            <a:off x="182880" y="1764792"/>
            <a:ext cx="3401567" cy="4791456"/>
          </a:xfrm>
        </p:spPr>
        <p:txBody>
          <a:bodyPr>
            <a:normAutofit/>
          </a:bodyPr>
          <a:lstStyle/>
          <a:p>
            <a:pPr>
              <a:lnSpc>
                <a:spcPct val="90000"/>
              </a:lnSpc>
            </a:pPr>
            <a:r>
              <a:rPr lang="en-US" sz="1800" dirty="0"/>
              <a:t>- Decision Tree: Initial model struggled with class imbalance.</a:t>
            </a:r>
          </a:p>
          <a:p>
            <a:pPr>
              <a:lnSpc>
                <a:spcPct val="90000"/>
              </a:lnSpc>
            </a:pPr>
            <a:r>
              <a:rPr lang="en-US" sz="1800" dirty="0"/>
              <a:t>- SMOTE improved minority class detection.</a:t>
            </a:r>
          </a:p>
          <a:p>
            <a:pPr>
              <a:lnSpc>
                <a:spcPct val="90000"/>
              </a:lnSpc>
            </a:pPr>
            <a:r>
              <a:rPr lang="en-US" sz="1800" dirty="0"/>
              <a:t>- Random Forest emerged as robust with high accuracy.</a:t>
            </a:r>
          </a:p>
          <a:p>
            <a:pPr>
              <a:lnSpc>
                <a:spcPct val="90000"/>
              </a:lnSpc>
            </a:pPr>
            <a:r>
              <a:rPr lang="en-US" sz="1800" dirty="0"/>
              <a:t>- Key features: Monthly Income, Debt Ratio.</a:t>
            </a:r>
          </a:p>
        </p:txBody>
      </p:sp>
      <p:pic>
        <p:nvPicPr>
          <p:cNvPr id="4098" name="Picture 2">
            <a:extLst>
              <a:ext uri="{FF2B5EF4-FFF2-40B4-BE49-F238E27FC236}">
                <a16:creationId xmlns:a16="http://schemas.microsoft.com/office/drawing/2014/main" id="{D43A4CC2-5295-BCAD-DBCE-5805B708EA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83572" y="384048"/>
            <a:ext cx="4678019" cy="24048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CC8094D-A297-386C-66C9-426C2CC8864A}"/>
              </a:ext>
            </a:extLst>
          </p:cNvPr>
          <p:cNvPicPr>
            <a:picLocks noChangeAspect="1"/>
          </p:cNvPicPr>
          <p:nvPr/>
        </p:nvPicPr>
        <p:blipFill>
          <a:blip r:embed="rId4"/>
          <a:stretch>
            <a:fillRect/>
          </a:stretch>
        </p:blipFill>
        <p:spPr>
          <a:xfrm>
            <a:off x="3989355" y="3265505"/>
            <a:ext cx="4866455" cy="26415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2AB3A-D8C3-8A63-BB6F-BFB9E2CC7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D9C259-A11C-1F1C-E464-B5DFC3F1AA60}"/>
              </a:ext>
            </a:extLst>
          </p:cNvPr>
          <p:cNvSpPr>
            <a:spLocks noGrp="1"/>
          </p:cNvSpPr>
          <p:nvPr>
            <p:ph type="title"/>
          </p:nvPr>
        </p:nvSpPr>
        <p:spPr>
          <a:xfrm>
            <a:off x="346456" y="173737"/>
            <a:ext cx="8587232" cy="1188720"/>
          </a:xfrm>
        </p:spPr>
        <p:txBody>
          <a:bodyPr>
            <a:normAutofit/>
          </a:bodyPr>
          <a:lstStyle/>
          <a:p>
            <a:pPr>
              <a:lnSpc>
                <a:spcPct val="90000"/>
              </a:lnSpc>
            </a:pPr>
            <a:r>
              <a:rPr lang="en-US" sz="2400" dirty="0"/>
              <a:t>RANDOM FOREST</a:t>
            </a:r>
          </a:p>
        </p:txBody>
      </p:sp>
      <p:pic>
        <p:nvPicPr>
          <p:cNvPr id="7" name="Picture 6">
            <a:extLst>
              <a:ext uri="{FF2B5EF4-FFF2-40B4-BE49-F238E27FC236}">
                <a16:creationId xmlns:a16="http://schemas.microsoft.com/office/drawing/2014/main" id="{8193B950-2094-7AAF-29E8-2572FCDD57E6}"/>
              </a:ext>
            </a:extLst>
          </p:cNvPr>
          <p:cNvPicPr>
            <a:picLocks noChangeAspect="1"/>
          </p:cNvPicPr>
          <p:nvPr/>
        </p:nvPicPr>
        <p:blipFill>
          <a:blip r:embed="rId2"/>
          <a:stretch>
            <a:fillRect/>
          </a:stretch>
        </p:blipFill>
        <p:spPr>
          <a:xfrm>
            <a:off x="780730" y="1097050"/>
            <a:ext cx="7582539" cy="5011142"/>
          </a:xfrm>
          <a:prstGeom prst="rect">
            <a:avLst/>
          </a:prstGeom>
        </p:spPr>
      </p:pic>
    </p:spTree>
    <p:extLst>
      <p:ext uri="{BB962C8B-B14F-4D97-AF65-F5344CB8AC3E}">
        <p14:creationId xmlns:p14="http://schemas.microsoft.com/office/powerpoint/2010/main" val="9765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094EC-D8DF-7CBC-92A9-B2450134F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A5983-EEFD-3814-BB46-F0CC90A5ACF9}"/>
              </a:ext>
            </a:extLst>
          </p:cNvPr>
          <p:cNvSpPr>
            <a:spLocks noGrp="1"/>
          </p:cNvSpPr>
          <p:nvPr>
            <p:ph type="title"/>
          </p:nvPr>
        </p:nvSpPr>
        <p:spPr>
          <a:xfrm>
            <a:off x="346456" y="173737"/>
            <a:ext cx="8587232" cy="1188720"/>
          </a:xfrm>
        </p:spPr>
        <p:txBody>
          <a:bodyPr>
            <a:normAutofit/>
          </a:bodyPr>
          <a:lstStyle/>
          <a:p>
            <a:pPr>
              <a:lnSpc>
                <a:spcPct val="90000"/>
              </a:lnSpc>
            </a:pPr>
            <a:r>
              <a:rPr lang="en-US" sz="2400" dirty="0"/>
              <a:t>RANDOM FOREST</a:t>
            </a:r>
          </a:p>
        </p:txBody>
      </p:sp>
      <p:pic>
        <p:nvPicPr>
          <p:cNvPr id="5" name="Picture 4">
            <a:extLst>
              <a:ext uri="{FF2B5EF4-FFF2-40B4-BE49-F238E27FC236}">
                <a16:creationId xmlns:a16="http://schemas.microsoft.com/office/drawing/2014/main" id="{F34C16DD-B2B3-3C82-1290-016CA35F41B4}"/>
              </a:ext>
            </a:extLst>
          </p:cNvPr>
          <p:cNvPicPr>
            <a:picLocks noChangeAspect="1"/>
          </p:cNvPicPr>
          <p:nvPr/>
        </p:nvPicPr>
        <p:blipFill>
          <a:blip r:embed="rId2"/>
          <a:stretch>
            <a:fillRect/>
          </a:stretch>
        </p:blipFill>
        <p:spPr>
          <a:xfrm>
            <a:off x="629862" y="1073533"/>
            <a:ext cx="7956354" cy="5341623"/>
          </a:xfrm>
          <a:prstGeom prst="rect">
            <a:avLst/>
          </a:prstGeom>
        </p:spPr>
      </p:pic>
    </p:spTree>
    <p:extLst>
      <p:ext uri="{BB962C8B-B14F-4D97-AF65-F5344CB8AC3E}">
        <p14:creationId xmlns:p14="http://schemas.microsoft.com/office/powerpoint/2010/main" val="381471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956A-D9D2-EF98-38F7-699E335E7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45F08-4D27-E1D2-A707-C5C8455D7400}"/>
              </a:ext>
            </a:extLst>
          </p:cNvPr>
          <p:cNvSpPr>
            <a:spLocks noGrp="1"/>
          </p:cNvSpPr>
          <p:nvPr>
            <p:ph type="title"/>
          </p:nvPr>
        </p:nvSpPr>
        <p:spPr>
          <a:xfrm>
            <a:off x="346456" y="173737"/>
            <a:ext cx="8587232" cy="1188720"/>
          </a:xfrm>
        </p:spPr>
        <p:txBody>
          <a:bodyPr>
            <a:normAutofit/>
          </a:bodyPr>
          <a:lstStyle/>
          <a:p>
            <a:pPr>
              <a:lnSpc>
                <a:spcPct val="90000"/>
              </a:lnSpc>
            </a:pPr>
            <a:r>
              <a:rPr lang="en-US" sz="2400" dirty="0"/>
              <a:t>RANDOM FOREST</a:t>
            </a:r>
          </a:p>
        </p:txBody>
      </p:sp>
      <p:pic>
        <p:nvPicPr>
          <p:cNvPr id="4" name="Picture 3">
            <a:extLst>
              <a:ext uri="{FF2B5EF4-FFF2-40B4-BE49-F238E27FC236}">
                <a16:creationId xmlns:a16="http://schemas.microsoft.com/office/drawing/2014/main" id="{FAEE317C-8F2A-CA93-C1BB-BEB9873B36F4}"/>
              </a:ext>
            </a:extLst>
          </p:cNvPr>
          <p:cNvPicPr>
            <a:picLocks noChangeAspect="1"/>
          </p:cNvPicPr>
          <p:nvPr/>
        </p:nvPicPr>
        <p:blipFill>
          <a:blip r:embed="rId2"/>
          <a:stretch>
            <a:fillRect/>
          </a:stretch>
        </p:blipFill>
        <p:spPr>
          <a:xfrm>
            <a:off x="553169" y="1152144"/>
            <a:ext cx="7868455" cy="4867573"/>
          </a:xfrm>
          <a:prstGeom prst="rect">
            <a:avLst/>
          </a:prstGeom>
        </p:spPr>
      </p:pic>
    </p:spTree>
    <p:extLst>
      <p:ext uri="{BB962C8B-B14F-4D97-AF65-F5344CB8AC3E}">
        <p14:creationId xmlns:p14="http://schemas.microsoft.com/office/powerpoint/2010/main" val="111213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799" y="685800"/>
            <a:ext cx="5509418" cy="1413933"/>
          </a:xfrm>
        </p:spPr>
        <p:txBody>
          <a:bodyPr>
            <a:normAutofit/>
          </a:bodyPr>
          <a:lstStyle/>
          <a:p>
            <a:r>
              <a:rPr dirty="0"/>
              <a:t>Neural Networks (MLP &amp; CNN)</a:t>
            </a:r>
          </a:p>
        </p:txBody>
      </p:sp>
      <p:sp>
        <p:nvSpPr>
          <p:cNvPr id="3" name="Content Placeholder 2"/>
          <p:cNvSpPr>
            <a:spLocks noGrp="1"/>
          </p:cNvSpPr>
          <p:nvPr>
            <p:ph idx="1"/>
          </p:nvPr>
        </p:nvSpPr>
        <p:spPr>
          <a:xfrm>
            <a:off x="2882900" y="2048933"/>
            <a:ext cx="5744367" cy="3742267"/>
          </a:xfrm>
        </p:spPr>
        <p:txBody>
          <a:bodyPr>
            <a:normAutofit lnSpcReduction="10000"/>
          </a:bodyPr>
          <a:lstStyle/>
          <a:p>
            <a:pPr marL="0" indent="0">
              <a:lnSpc>
                <a:spcPct val="90000"/>
              </a:lnSpc>
              <a:buNone/>
            </a:pPr>
            <a:r>
              <a:rPr lang="en-US" sz="2200" dirty="0"/>
              <a:t>MLP:</a:t>
            </a:r>
          </a:p>
          <a:p>
            <a:pPr>
              <a:lnSpc>
                <a:spcPct val="90000"/>
              </a:lnSpc>
            </a:pPr>
            <a:r>
              <a:rPr lang="en-US" sz="2200" dirty="0"/>
              <a:t>- Explored feasibility for hand sign classification.</a:t>
            </a:r>
          </a:p>
          <a:p>
            <a:pPr>
              <a:lnSpc>
                <a:spcPct val="90000"/>
              </a:lnSpc>
            </a:pPr>
            <a:endParaRPr lang="en-US" sz="2200" dirty="0"/>
          </a:p>
          <a:p>
            <a:pPr marL="0" indent="0">
              <a:lnSpc>
                <a:spcPct val="90000"/>
              </a:lnSpc>
              <a:buNone/>
            </a:pPr>
            <a:r>
              <a:rPr lang="en-US" sz="2200" dirty="0"/>
              <a:t>CNN:</a:t>
            </a:r>
          </a:p>
          <a:p>
            <a:pPr>
              <a:lnSpc>
                <a:spcPct val="90000"/>
              </a:lnSpc>
            </a:pPr>
            <a:r>
              <a:rPr lang="en-US" sz="2200" dirty="0"/>
              <a:t>- Outperformed MLP with high accuracy.</a:t>
            </a:r>
          </a:p>
          <a:p>
            <a:pPr>
              <a:lnSpc>
                <a:spcPct val="90000"/>
              </a:lnSpc>
            </a:pPr>
            <a:r>
              <a:rPr lang="en-US" sz="2200" dirty="0"/>
              <a:t>- Techniques: Data augmentation, </a:t>
            </a:r>
            <a:r>
              <a:rPr lang="en-US" sz="2200" dirty="0" err="1"/>
              <a:t>ReLU</a:t>
            </a:r>
            <a:r>
              <a:rPr lang="en-US" sz="2200" dirty="0"/>
              <a:t> activation.</a:t>
            </a:r>
          </a:p>
          <a:p>
            <a:pPr>
              <a:lnSpc>
                <a:spcPct val="90000"/>
              </a:lnSpc>
            </a:pPr>
            <a:r>
              <a:rPr lang="en-US" sz="2200" dirty="0"/>
              <a:t>- Robust against overfitting.</a:t>
            </a:r>
          </a:p>
        </p:txBody>
      </p:sp>
      <p:pic>
        <p:nvPicPr>
          <p:cNvPr id="5" name="Picture 4" descr="Floating chemistry structure">
            <a:extLst>
              <a:ext uri="{FF2B5EF4-FFF2-40B4-BE49-F238E27FC236}">
                <a16:creationId xmlns:a16="http://schemas.microsoft.com/office/drawing/2014/main" id="{6DAF3DBC-A68F-3AD2-540A-5F1223E13648}"/>
              </a:ext>
            </a:extLst>
          </p:cNvPr>
          <p:cNvPicPr>
            <a:picLocks noChangeAspect="1"/>
          </p:cNvPicPr>
          <p:nvPr/>
        </p:nvPicPr>
        <p:blipFill>
          <a:blip r:embed="rId3"/>
          <a:srcRect l="37223" r="36769" b="-366"/>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2D7FD-D0B1-06F5-56D7-4C8E5E295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C010E-FA03-BA05-29DB-80FE3ED8C389}"/>
              </a:ext>
            </a:extLst>
          </p:cNvPr>
          <p:cNvSpPr>
            <a:spLocks noGrp="1"/>
          </p:cNvSpPr>
          <p:nvPr>
            <p:ph type="title"/>
          </p:nvPr>
        </p:nvSpPr>
        <p:spPr>
          <a:xfrm>
            <a:off x="422831" y="137161"/>
            <a:ext cx="8298337" cy="1097280"/>
          </a:xfrm>
        </p:spPr>
        <p:txBody>
          <a:bodyPr>
            <a:normAutofit/>
          </a:bodyPr>
          <a:lstStyle/>
          <a:p>
            <a:r>
              <a:rPr lang="en-US" dirty="0"/>
              <a:t>MLP</a:t>
            </a:r>
            <a:endParaRPr dirty="0"/>
          </a:p>
        </p:txBody>
      </p:sp>
      <p:pic>
        <p:nvPicPr>
          <p:cNvPr id="8" name="Picture 7">
            <a:extLst>
              <a:ext uri="{FF2B5EF4-FFF2-40B4-BE49-F238E27FC236}">
                <a16:creationId xmlns:a16="http://schemas.microsoft.com/office/drawing/2014/main" id="{F6DBFB05-CB26-2B5F-0BA7-44F3B90D3A07}"/>
              </a:ext>
            </a:extLst>
          </p:cNvPr>
          <p:cNvPicPr>
            <a:picLocks noChangeAspect="1"/>
          </p:cNvPicPr>
          <p:nvPr/>
        </p:nvPicPr>
        <p:blipFill>
          <a:blip r:embed="rId2"/>
          <a:stretch>
            <a:fillRect/>
          </a:stretch>
        </p:blipFill>
        <p:spPr>
          <a:xfrm>
            <a:off x="580820" y="1071109"/>
            <a:ext cx="7982360" cy="4991363"/>
          </a:xfrm>
          <a:prstGeom prst="rect">
            <a:avLst/>
          </a:prstGeom>
        </p:spPr>
      </p:pic>
    </p:spTree>
    <p:extLst>
      <p:ext uri="{BB962C8B-B14F-4D97-AF65-F5344CB8AC3E}">
        <p14:creationId xmlns:p14="http://schemas.microsoft.com/office/powerpoint/2010/main" val="161034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937E4-BB4D-D7A2-DA17-CD7ED185F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7C4F3-16D0-5FAC-DCBF-D85074160B1C}"/>
              </a:ext>
            </a:extLst>
          </p:cNvPr>
          <p:cNvSpPr>
            <a:spLocks noGrp="1"/>
          </p:cNvSpPr>
          <p:nvPr>
            <p:ph type="title"/>
          </p:nvPr>
        </p:nvSpPr>
        <p:spPr>
          <a:xfrm>
            <a:off x="422831" y="137161"/>
            <a:ext cx="8298337" cy="1097280"/>
          </a:xfrm>
        </p:spPr>
        <p:txBody>
          <a:bodyPr>
            <a:normAutofit/>
          </a:bodyPr>
          <a:lstStyle/>
          <a:p>
            <a:r>
              <a:rPr lang="en-US" dirty="0"/>
              <a:t>MLP</a:t>
            </a:r>
            <a:endParaRPr dirty="0"/>
          </a:p>
        </p:txBody>
      </p:sp>
      <p:pic>
        <p:nvPicPr>
          <p:cNvPr id="4" name="Picture 3">
            <a:extLst>
              <a:ext uri="{FF2B5EF4-FFF2-40B4-BE49-F238E27FC236}">
                <a16:creationId xmlns:a16="http://schemas.microsoft.com/office/drawing/2014/main" id="{948E9F26-5C60-1B36-4820-2A4AA47DC6C4}"/>
              </a:ext>
            </a:extLst>
          </p:cNvPr>
          <p:cNvPicPr>
            <a:picLocks noChangeAspect="1"/>
          </p:cNvPicPr>
          <p:nvPr/>
        </p:nvPicPr>
        <p:blipFill>
          <a:blip r:embed="rId2"/>
          <a:stretch>
            <a:fillRect/>
          </a:stretch>
        </p:blipFill>
        <p:spPr>
          <a:xfrm>
            <a:off x="1301581" y="1636777"/>
            <a:ext cx="6540836" cy="1417319"/>
          </a:xfrm>
          <a:prstGeom prst="rect">
            <a:avLst/>
          </a:prstGeom>
        </p:spPr>
      </p:pic>
      <p:pic>
        <p:nvPicPr>
          <p:cNvPr id="6" name="Picture 5">
            <a:extLst>
              <a:ext uri="{FF2B5EF4-FFF2-40B4-BE49-F238E27FC236}">
                <a16:creationId xmlns:a16="http://schemas.microsoft.com/office/drawing/2014/main" id="{4CADB3A3-8919-79E6-182F-357B04BB6F5A}"/>
              </a:ext>
            </a:extLst>
          </p:cNvPr>
          <p:cNvPicPr>
            <a:picLocks noChangeAspect="1"/>
          </p:cNvPicPr>
          <p:nvPr/>
        </p:nvPicPr>
        <p:blipFill>
          <a:blip r:embed="rId3"/>
          <a:stretch>
            <a:fillRect/>
          </a:stretch>
        </p:blipFill>
        <p:spPr>
          <a:xfrm>
            <a:off x="496910" y="3428999"/>
            <a:ext cx="4075089" cy="2597283"/>
          </a:xfrm>
          <a:prstGeom prst="rect">
            <a:avLst/>
          </a:prstGeom>
        </p:spPr>
      </p:pic>
      <p:pic>
        <p:nvPicPr>
          <p:cNvPr id="9" name="Picture 8">
            <a:extLst>
              <a:ext uri="{FF2B5EF4-FFF2-40B4-BE49-F238E27FC236}">
                <a16:creationId xmlns:a16="http://schemas.microsoft.com/office/drawing/2014/main" id="{A4134F1E-639E-0843-B93A-4B8E6420A6FE}"/>
              </a:ext>
            </a:extLst>
          </p:cNvPr>
          <p:cNvPicPr>
            <a:picLocks noChangeAspect="1"/>
          </p:cNvPicPr>
          <p:nvPr/>
        </p:nvPicPr>
        <p:blipFill>
          <a:blip r:embed="rId4"/>
          <a:stretch>
            <a:fillRect/>
          </a:stretch>
        </p:blipFill>
        <p:spPr>
          <a:xfrm>
            <a:off x="4873752" y="3428998"/>
            <a:ext cx="3963647" cy="2597283"/>
          </a:xfrm>
          <a:prstGeom prst="rect">
            <a:avLst/>
          </a:prstGeom>
        </p:spPr>
      </p:pic>
    </p:spTree>
    <p:extLst>
      <p:ext uri="{BB962C8B-B14F-4D97-AF65-F5344CB8AC3E}">
        <p14:creationId xmlns:p14="http://schemas.microsoft.com/office/powerpoint/2010/main" val="1719756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7E40E-94DC-E6FD-A0A9-3F1B7AEE1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56907-6422-CFAC-1BAC-2087358BEB98}"/>
              </a:ext>
            </a:extLst>
          </p:cNvPr>
          <p:cNvSpPr>
            <a:spLocks noGrp="1"/>
          </p:cNvSpPr>
          <p:nvPr>
            <p:ph type="title"/>
          </p:nvPr>
        </p:nvSpPr>
        <p:spPr>
          <a:xfrm>
            <a:off x="422831" y="137161"/>
            <a:ext cx="8298337" cy="1097280"/>
          </a:xfrm>
        </p:spPr>
        <p:txBody>
          <a:bodyPr>
            <a:normAutofit/>
          </a:bodyPr>
          <a:lstStyle/>
          <a:p>
            <a:r>
              <a:rPr lang="en-US" dirty="0"/>
              <a:t>CNN</a:t>
            </a:r>
            <a:endParaRPr dirty="0"/>
          </a:p>
        </p:txBody>
      </p:sp>
      <p:pic>
        <p:nvPicPr>
          <p:cNvPr id="5" name="Picture 4">
            <a:extLst>
              <a:ext uri="{FF2B5EF4-FFF2-40B4-BE49-F238E27FC236}">
                <a16:creationId xmlns:a16="http://schemas.microsoft.com/office/drawing/2014/main" id="{CC575C78-77C2-046B-653C-07B7FFEC9DFF}"/>
              </a:ext>
            </a:extLst>
          </p:cNvPr>
          <p:cNvPicPr>
            <a:picLocks noChangeAspect="1"/>
          </p:cNvPicPr>
          <p:nvPr/>
        </p:nvPicPr>
        <p:blipFill>
          <a:blip r:embed="rId2"/>
          <a:stretch>
            <a:fillRect/>
          </a:stretch>
        </p:blipFill>
        <p:spPr>
          <a:xfrm>
            <a:off x="215675" y="1153082"/>
            <a:ext cx="8013925" cy="4397325"/>
          </a:xfrm>
          <a:prstGeom prst="rect">
            <a:avLst/>
          </a:prstGeom>
        </p:spPr>
      </p:pic>
    </p:spTree>
    <p:extLst>
      <p:ext uri="{BB962C8B-B14F-4D97-AF65-F5344CB8AC3E}">
        <p14:creationId xmlns:p14="http://schemas.microsoft.com/office/powerpoint/2010/main" val="3506382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0A6F-B761-5F95-03F9-443E65089C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83060-CDA0-3ED9-DF56-F1B0783887ED}"/>
              </a:ext>
            </a:extLst>
          </p:cNvPr>
          <p:cNvSpPr>
            <a:spLocks noGrp="1"/>
          </p:cNvSpPr>
          <p:nvPr>
            <p:ph type="title"/>
          </p:nvPr>
        </p:nvSpPr>
        <p:spPr>
          <a:xfrm>
            <a:off x="422831" y="137161"/>
            <a:ext cx="8298337" cy="1097280"/>
          </a:xfrm>
        </p:spPr>
        <p:txBody>
          <a:bodyPr>
            <a:normAutofit/>
          </a:bodyPr>
          <a:lstStyle/>
          <a:p>
            <a:r>
              <a:rPr lang="en-US" dirty="0"/>
              <a:t>CNN</a:t>
            </a:r>
            <a:endParaRPr dirty="0"/>
          </a:p>
        </p:txBody>
      </p:sp>
      <p:pic>
        <p:nvPicPr>
          <p:cNvPr id="8" name="Picture 7">
            <a:extLst>
              <a:ext uri="{FF2B5EF4-FFF2-40B4-BE49-F238E27FC236}">
                <a16:creationId xmlns:a16="http://schemas.microsoft.com/office/drawing/2014/main" id="{16F234DE-BBD1-BF32-E2B7-DC22C7306C08}"/>
              </a:ext>
            </a:extLst>
          </p:cNvPr>
          <p:cNvPicPr>
            <a:picLocks noChangeAspect="1"/>
          </p:cNvPicPr>
          <p:nvPr/>
        </p:nvPicPr>
        <p:blipFill>
          <a:blip r:embed="rId2"/>
          <a:stretch>
            <a:fillRect/>
          </a:stretch>
        </p:blipFill>
        <p:spPr>
          <a:xfrm>
            <a:off x="184288" y="969381"/>
            <a:ext cx="3967087" cy="4910211"/>
          </a:xfrm>
          <a:prstGeom prst="rect">
            <a:avLst/>
          </a:prstGeom>
        </p:spPr>
      </p:pic>
      <p:pic>
        <p:nvPicPr>
          <p:cNvPr id="4" name="Picture 3">
            <a:extLst>
              <a:ext uri="{FF2B5EF4-FFF2-40B4-BE49-F238E27FC236}">
                <a16:creationId xmlns:a16="http://schemas.microsoft.com/office/drawing/2014/main" id="{9AF7FA18-89BD-69FA-A078-C0544FF20946}"/>
              </a:ext>
            </a:extLst>
          </p:cNvPr>
          <p:cNvPicPr>
            <a:picLocks noChangeAspect="1"/>
          </p:cNvPicPr>
          <p:nvPr/>
        </p:nvPicPr>
        <p:blipFill>
          <a:blip r:embed="rId3"/>
          <a:stretch>
            <a:fillRect/>
          </a:stretch>
        </p:blipFill>
        <p:spPr>
          <a:xfrm>
            <a:off x="4389918" y="969381"/>
            <a:ext cx="4439205" cy="2285883"/>
          </a:xfrm>
          <a:prstGeom prst="rect">
            <a:avLst/>
          </a:prstGeom>
        </p:spPr>
      </p:pic>
      <p:pic>
        <p:nvPicPr>
          <p:cNvPr id="7" name="Picture 6">
            <a:extLst>
              <a:ext uri="{FF2B5EF4-FFF2-40B4-BE49-F238E27FC236}">
                <a16:creationId xmlns:a16="http://schemas.microsoft.com/office/drawing/2014/main" id="{17861B5C-2B8B-0DA5-91C6-1B218EA084B6}"/>
              </a:ext>
            </a:extLst>
          </p:cNvPr>
          <p:cNvPicPr>
            <a:picLocks noChangeAspect="1"/>
          </p:cNvPicPr>
          <p:nvPr/>
        </p:nvPicPr>
        <p:blipFill>
          <a:blip r:embed="rId4"/>
          <a:stretch>
            <a:fillRect/>
          </a:stretch>
        </p:blipFill>
        <p:spPr>
          <a:xfrm>
            <a:off x="4384591" y="3494286"/>
            <a:ext cx="4388076" cy="2385305"/>
          </a:xfrm>
          <a:prstGeom prst="rect">
            <a:avLst/>
          </a:prstGeom>
        </p:spPr>
      </p:pic>
      <p:pic>
        <p:nvPicPr>
          <p:cNvPr id="10" name="Picture 9">
            <a:extLst>
              <a:ext uri="{FF2B5EF4-FFF2-40B4-BE49-F238E27FC236}">
                <a16:creationId xmlns:a16="http://schemas.microsoft.com/office/drawing/2014/main" id="{D6B962A0-3D25-7785-44CE-E966942CA1D5}"/>
              </a:ext>
            </a:extLst>
          </p:cNvPr>
          <p:cNvPicPr>
            <a:picLocks noChangeAspect="1"/>
          </p:cNvPicPr>
          <p:nvPr/>
        </p:nvPicPr>
        <p:blipFill>
          <a:blip r:embed="rId5"/>
          <a:stretch>
            <a:fillRect/>
          </a:stretch>
        </p:blipFill>
        <p:spPr>
          <a:xfrm>
            <a:off x="615958" y="6025779"/>
            <a:ext cx="6946130" cy="690927"/>
          </a:xfrm>
          <a:prstGeom prst="rect">
            <a:avLst/>
          </a:prstGeom>
        </p:spPr>
      </p:pic>
    </p:spTree>
    <p:extLst>
      <p:ext uri="{BB962C8B-B14F-4D97-AF65-F5344CB8AC3E}">
        <p14:creationId xmlns:p14="http://schemas.microsoft.com/office/powerpoint/2010/main" val="327907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00585"/>
            <a:ext cx="7704667" cy="877823"/>
          </a:xfrm>
        </p:spPr>
        <p:txBody>
          <a:bodyPr/>
          <a:lstStyle/>
          <a:p>
            <a:r>
              <a:rPr dirty="0"/>
              <a:t>Conclusion</a:t>
            </a:r>
          </a:p>
        </p:txBody>
      </p:sp>
      <p:sp>
        <p:nvSpPr>
          <p:cNvPr id="3" name="Content Placeholder 2"/>
          <p:cNvSpPr>
            <a:spLocks noGrp="1"/>
          </p:cNvSpPr>
          <p:nvPr>
            <p:ph idx="1"/>
          </p:nvPr>
        </p:nvSpPr>
        <p:spPr>
          <a:xfrm>
            <a:off x="982133" y="978407"/>
            <a:ext cx="7704667" cy="5779007"/>
          </a:xfrm>
        </p:spPr>
        <p:txBody>
          <a:bodyPr>
            <a:normAutofit fontScale="92500" lnSpcReduction="10000"/>
          </a:bodyPr>
          <a:lstStyle/>
          <a:p>
            <a:pPr marL="0" indent="0">
              <a:buNone/>
            </a:pPr>
            <a:r>
              <a:rPr b="1" dirty="0"/>
              <a:t>Dataset 1:</a:t>
            </a:r>
          </a:p>
          <a:p>
            <a:pPr marL="0" indent="0" rtl="0">
              <a:buNone/>
            </a:pPr>
            <a:r>
              <a:rPr lang="en-US" b="1" dirty="0"/>
              <a:t>How does monthly income affect financial distress?</a:t>
            </a:r>
          </a:p>
          <a:p>
            <a:pPr rtl="0"/>
            <a:r>
              <a:rPr lang="en-US" dirty="0"/>
              <a:t>Analysis revealed that </a:t>
            </a:r>
            <a:r>
              <a:rPr lang="en-US" b="1" dirty="0"/>
              <a:t>Monthly Income</a:t>
            </a:r>
            <a:r>
              <a:rPr lang="en-US" dirty="0"/>
              <a:t> is a key determinant of financial distress, with individuals earning lower incomes being more likely to experience delinquency. Techniques such as </a:t>
            </a:r>
            <a:r>
              <a:rPr lang="en-US" b="1" dirty="0"/>
              <a:t>median imputation</a:t>
            </a:r>
            <a:r>
              <a:rPr lang="en-US" dirty="0"/>
              <a:t> preserved the integrity of this feature despite missing values. Furthermore, </a:t>
            </a:r>
            <a:r>
              <a:rPr lang="en-US" u="sng" dirty="0"/>
              <a:t>feature importance analysis in </a:t>
            </a:r>
            <a:r>
              <a:rPr lang="en-US" b="1" u="sng" dirty="0"/>
              <a:t>Random Forest</a:t>
            </a:r>
            <a:r>
              <a:rPr lang="en-US" u="sng" dirty="0"/>
              <a:t> and </a:t>
            </a:r>
            <a:r>
              <a:rPr lang="en-US" b="1" u="sng" dirty="0" err="1"/>
              <a:t>XGBoost</a:t>
            </a:r>
            <a:r>
              <a:rPr lang="en-US" u="sng" dirty="0"/>
              <a:t> confirmed Monthly Income as one of the top predictors of financial risk</a:t>
            </a:r>
            <a:r>
              <a:rPr lang="en-US" dirty="0"/>
              <a:t>.</a:t>
            </a:r>
          </a:p>
          <a:p>
            <a:pPr marL="0" indent="0" rtl="0">
              <a:buNone/>
            </a:pPr>
            <a:r>
              <a:rPr lang="en-US" b="1" dirty="0"/>
              <a:t>Can clustering techniques such as K-Means be applied to segment individuals?</a:t>
            </a:r>
          </a:p>
          <a:p>
            <a:pPr rtl="0"/>
            <a:r>
              <a:rPr lang="en-US" dirty="0"/>
              <a:t>Clustering with </a:t>
            </a:r>
            <a:r>
              <a:rPr lang="en-US" b="1" dirty="0"/>
              <a:t>K-Means</a:t>
            </a:r>
            <a:r>
              <a:rPr lang="en-US" dirty="0"/>
              <a:t> proved effective in segmenting individuals based on their financial attributes. Using the </a:t>
            </a:r>
            <a:r>
              <a:rPr lang="en-US" b="1" dirty="0"/>
              <a:t>Elbow Method</a:t>
            </a:r>
            <a:r>
              <a:rPr lang="en-US" dirty="0"/>
              <a:t> and </a:t>
            </a:r>
            <a:r>
              <a:rPr lang="en-US" b="1" dirty="0"/>
              <a:t>Silhouette Scores</a:t>
            </a:r>
            <a:r>
              <a:rPr lang="en-US" dirty="0"/>
              <a:t>, we identified </a:t>
            </a:r>
            <a:r>
              <a:rPr lang="en-US" u="sng" dirty="0"/>
              <a:t>four optimal clusters</a:t>
            </a:r>
            <a:r>
              <a:rPr lang="en-US" dirty="0"/>
              <a:t> representing distinct financial profiles, such as low-income, high-debt individuals and high-income, low-debt customers.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EFBF3CD0-1F86-1612-9649-4C5374DE29D5}"/>
            </a:ext>
          </a:extLst>
        </p:cNvPr>
        <p:cNvGrpSpPr/>
        <p:nvPr/>
      </p:nvGrpSpPr>
      <p:grpSpPr>
        <a:xfrm>
          <a:off x="0" y="0"/>
          <a:ext cx="0" cy="0"/>
          <a:chOff x="0" y="0"/>
          <a:chExt cx="0" cy="0"/>
        </a:xfrm>
      </p:grpSpPr>
      <p:grpSp>
        <p:nvGrpSpPr>
          <p:cNvPr id="6155" name="Group 6154">
            <a:extLst>
              <a:ext uri="{FF2B5EF4-FFF2-40B4-BE49-F238E27FC236}">
                <a16:creationId xmlns:a16="http://schemas.microsoft.com/office/drawing/2014/main" id="{2103B461-323C-4912-BFFD-C375826620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05229" y="2963333"/>
            <a:ext cx="2236395" cy="3208867"/>
            <a:chOff x="9206969" y="2963333"/>
            <a:chExt cx="2981858" cy="3208867"/>
          </a:xfrm>
        </p:grpSpPr>
        <p:cxnSp>
          <p:nvCxnSpPr>
            <p:cNvPr id="6156" name="Straight Connector 6155">
              <a:extLst>
                <a:ext uri="{FF2B5EF4-FFF2-40B4-BE49-F238E27FC236}">
                  <a16:creationId xmlns:a16="http://schemas.microsoft.com/office/drawing/2014/main" id="{FBC21318-F4F4-4524-95D1-6B7FE0A78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57" name="Straight Connector 6156">
              <a:extLst>
                <a:ext uri="{FF2B5EF4-FFF2-40B4-BE49-F238E27FC236}">
                  <a16:creationId xmlns:a16="http://schemas.microsoft.com/office/drawing/2014/main" id="{D9FFA8E5-974F-409E-89C6-E185BD9093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58" name="Straight Connector 6157">
              <a:extLst>
                <a:ext uri="{FF2B5EF4-FFF2-40B4-BE49-F238E27FC236}">
                  <a16:creationId xmlns:a16="http://schemas.microsoft.com/office/drawing/2014/main" id="{C384E2B1-7008-45EE-9F2E-FEF3A08978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59" name="Straight Connector 6158">
              <a:extLst>
                <a:ext uri="{FF2B5EF4-FFF2-40B4-BE49-F238E27FC236}">
                  <a16:creationId xmlns:a16="http://schemas.microsoft.com/office/drawing/2014/main" id="{D4563410-7FE9-4955-89C6-0FB9326CD3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60" name="Straight Connector 6159">
              <a:extLst>
                <a:ext uri="{FF2B5EF4-FFF2-40B4-BE49-F238E27FC236}">
                  <a16:creationId xmlns:a16="http://schemas.microsoft.com/office/drawing/2014/main" id="{3AD14C0E-D5DF-4BDC-BD92-642CFF180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6162" name="Rectangle 6161">
            <a:extLst>
              <a:ext uri="{FF2B5EF4-FFF2-40B4-BE49-F238E27FC236}">
                <a16:creationId xmlns:a16="http://schemas.microsoft.com/office/drawing/2014/main" id="{B1ECD48A-A6CE-48F3-8E89-3399C9938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4" name="Rectangle: Single Corner Snipped 6163">
            <a:extLst>
              <a:ext uri="{FF2B5EF4-FFF2-40B4-BE49-F238E27FC236}">
                <a16:creationId xmlns:a16="http://schemas.microsoft.com/office/drawing/2014/main" id="{0A3F7A1B-3080-4A65-A240-2E1A6EF84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5"/>
            <a:ext cx="9141714" cy="5571071"/>
          </a:xfrm>
          <a:prstGeom prst="snip1Rect">
            <a:avLst>
              <a:gd name="adj" fmla="val 0"/>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6">
            <a:extLst>
              <a:ext uri="{FF2B5EF4-FFF2-40B4-BE49-F238E27FC236}">
                <a16:creationId xmlns:a16="http://schemas.microsoft.com/office/drawing/2014/main" id="{AD88D4CA-D5BE-331F-E967-4F6FEF6A65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1285" y="270683"/>
            <a:ext cx="8461429" cy="602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603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13E39-1BAC-53C1-9FFA-6055E315A9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FC634-0C4D-5DDD-DA5E-19AB83D90861}"/>
              </a:ext>
            </a:extLst>
          </p:cNvPr>
          <p:cNvSpPr>
            <a:spLocks noGrp="1"/>
          </p:cNvSpPr>
          <p:nvPr>
            <p:ph type="title"/>
          </p:nvPr>
        </p:nvSpPr>
        <p:spPr>
          <a:xfrm>
            <a:off x="982133" y="100585"/>
            <a:ext cx="7704667" cy="877823"/>
          </a:xfrm>
        </p:spPr>
        <p:txBody>
          <a:bodyPr/>
          <a:lstStyle/>
          <a:p>
            <a:r>
              <a:rPr dirty="0"/>
              <a:t>Conclusion</a:t>
            </a:r>
          </a:p>
        </p:txBody>
      </p:sp>
      <p:sp>
        <p:nvSpPr>
          <p:cNvPr id="3" name="Content Placeholder 2">
            <a:extLst>
              <a:ext uri="{FF2B5EF4-FFF2-40B4-BE49-F238E27FC236}">
                <a16:creationId xmlns:a16="http://schemas.microsoft.com/office/drawing/2014/main" id="{1D311A86-814C-BDCC-C427-151CBD493937}"/>
              </a:ext>
            </a:extLst>
          </p:cNvPr>
          <p:cNvSpPr>
            <a:spLocks noGrp="1"/>
          </p:cNvSpPr>
          <p:nvPr>
            <p:ph idx="1"/>
          </p:nvPr>
        </p:nvSpPr>
        <p:spPr>
          <a:xfrm>
            <a:off x="982133" y="841248"/>
            <a:ext cx="7997275" cy="5788152"/>
          </a:xfrm>
        </p:spPr>
        <p:txBody>
          <a:bodyPr>
            <a:normAutofit fontScale="92500" lnSpcReduction="10000"/>
          </a:bodyPr>
          <a:lstStyle/>
          <a:p>
            <a:pPr marL="0" indent="0">
              <a:buNone/>
            </a:pPr>
            <a:r>
              <a:rPr b="1" dirty="0"/>
              <a:t>Dataset </a:t>
            </a:r>
            <a:r>
              <a:rPr lang="en-US" b="1" dirty="0"/>
              <a:t>2</a:t>
            </a:r>
            <a:r>
              <a:rPr b="1" dirty="0"/>
              <a:t>:</a:t>
            </a:r>
          </a:p>
          <a:p>
            <a:pPr marL="0" indent="0" rtl="0">
              <a:buNone/>
            </a:pPr>
            <a:r>
              <a:rPr lang="en-US" b="1" dirty="0"/>
              <a:t>How can sign language recognition models generalize across different individuals with varying hand shapes, speeds, and styles?</a:t>
            </a:r>
          </a:p>
          <a:p>
            <a:pPr rtl="0"/>
            <a:r>
              <a:rPr lang="en-US" dirty="0"/>
              <a:t>Generalization was achieved by employing </a:t>
            </a:r>
            <a:r>
              <a:rPr lang="en-US" b="1" dirty="0"/>
              <a:t>data augmentation</a:t>
            </a:r>
            <a:r>
              <a:rPr lang="en-US" dirty="0"/>
              <a:t> techniques, such as rotations, flips, and zooms, to simulate real-world variations in hand gestures. </a:t>
            </a:r>
            <a:r>
              <a:rPr lang="en-US" b="1" u="sng" dirty="0"/>
              <a:t>Convolutional Neural Networks (CNNs)</a:t>
            </a:r>
            <a:r>
              <a:rPr lang="en-US" u="sng" dirty="0"/>
              <a:t> demonstrated superior performance in recognizing diverse hand shapes and styles, achieving high accuracy with minimal overfitting. </a:t>
            </a:r>
            <a:r>
              <a:rPr lang="en-US" dirty="0"/>
              <a:t>This approach ensures robustness across different user profiles, paving the way for broader adoption.</a:t>
            </a:r>
          </a:p>
          <a:p>
            <a:pPr marL="0" indent="0" rtl="0">
              <a:buNone/>
            </a:pPr>
            <a:r>
              <a:rPr lang="en-US" b="1" dirty="0"/>
              <a:t>Can a unified machine learning model be trained to recognize signs from multiple sign languages and differentiate between them?</a:t>
            </a:r>
          </a:p>
          <a:p>
            <a:pPr rtl="0"/>
            <a:r>
              <a:rPr lang="en-US" dirty="0"/>
              <a:t>While this dataset focused on American Sign Language (ASL), the results suggest that </a:t>
            </a:r>
            <a:r>
              <a:rPr lang="en-US" b="1" dirty="0"/>
              <a:t>CNNs</a:t>
            </a:r>
            <a:r>
              <a:rPr lang="en-US" dirty="0"/>
              <a:t>, combined with </a:t>
            </a:r>
            <a:r>
              <a:rPr lang="en-US" b="1" dirty="0"/>
              <a:t>transfer learning</a:t>
            </a:r>
            <a:r>
              <a:rPr lang="en-US" dirty="0"/>
              <a:t> from pre-trained models, could be extended to recognize signs from multiple languages</a:t>
            </a:r>
          </a:p>
        </p:txBody>
      </p:sp>
    </p:spTree>
    <p:extLst>
      <p:ext uri="{BB962C8B-B14F-4D97-AF65-F5344CB8AC3E}">
        <p14:creationId xmlns:p14="http://schemas.microsoft.com/office/powerpoint/2010/main" val="3040028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7F66-E6AD-CCAA-1503-BA3547FAC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63DBF-A03C-F746-E423-EAEDCB3D528C}"/>
              </a:ext>
            </a:extLst>
          </p:cNvPr>
          <p:cNvSpPr>
            <a:spLocks noGrp="1"/>
          </p:cNvSpPr>
          <p:nvPr>
            <p:ph type="title"/>
          </p:nvPr>
        </p:nvSpPr>
        <p:spPr>
          <a:xfrm>
            <a:off x="982133" y="100585"/>
            <a:ext cx="7704667" cy="877823"/>
          </a:xfrm>
        </p:spPr>
        <p:txBody>
          <a:bodyPr/>
          <a:lstStyle/>
          <a:p>
            <a:r>
              <a:rPr lang="en-US" dirty="0"/>
              <a:t>Best Solution</a:t>
            </a:r>
            <a:endParaRPr dirty="0"/>
          </a:p>
        </p:txBody>
      </p:sp>
      <p:sp>
        <p:nvSpPr>
          <p:cNvPr id="3" name="Content Placeholder 2">
            <a:extLst>
              <a:ext uri="{FF2B5EF4-FFF2-40B4-BE49-F238E27FC236}">
                <a16:creationId xmlns:a16="http://schemas.microsoft.com/office/drawing/2014/main" id="{0223C1BE-DEE1-38C9-1D6A-F594243CB23D}"/>
              </a:ext>
            </a:extLst>
          </p:cNvPr>
          <p:cNvSpPr>
            <a:spLocks noGrp="1"/>
          </p:cNvSpPr>
          <p:nvPr>
            <p:ph idx="1"/>
          </p:nvPr>
        </p:nvSpPr>
        <p:spPr>
          <a:xfrm>
            <a:off x="982133" y="841248"/>
            <a:ext cx="7997275" cy="5788152"/>
          </a:xfrm>
        </p:spPr>
        <p:txBody>
          <a:bodyPr>
            <a:normAutofit/>
          </a:bodyPr>
          <a:lstStyle/>
          <a:p>
            <a:pPr marL="0" indent="0" rtl="0">
              <a:buNone/>
            </a:pPr>
            <a:r>
              <a:rPr lang="en-US" b="1" dirty="0"/>
              <a:t>For Dataset 1 (Financial Distress Prediction):</a:t>
            </a:r>
          </a:p>
          <a:p>
            <a:pPr rtl="0"/>
            <a:r>
              <a:rPr lang="en-US" dirty="0"/>
              <a:t>The </a:t>
            </a:r>
            <a:r>
              <a:rPr lang="en-US" b="1" dirty="0"/>
              <a:t>Random Forest</a:t>
            </a:r>
            <a:r>
              <a:rPr lang="en-US" dirty="0"/>
              <a:t> and </a:t>
            </a:r>
            <a:r>
              <a:rPr lang="en-US" b="1" dirty="0" err="1"/>
              <a:t>XGBoost</a:t>
            </a:r>
            <a:r>
              <a:rPr lang="en-US" b="1" dirty="0"/>
              <a:t> models</a:t>
            </a:r>
            <a:r>
              <a:rPr lang="en-US" dirty="0"/>
              <a:t>, optimized with </a:t>
            </a:r>
            <a:r>
              <a:rPr lang="en-US" b="1" dirty="0"/>
              <a:t>SMOTE</a:t>
            </a:r>
            <a:r>
              <a:rPr lang="en-US" dirty="0"/>
              <a:t> to address class imbalance, emerged as the best classifiers. These models achieved high accuracy, precision, and AUC-ROC scores, effectively predicting delinquency while handling imbalanced datasets. Feature importance analysis provided actionable insights, identifying </a:t>
            </a:r>
            <a:r>
              <a:rPr lang="en-US" b="1" dirty="0"/>
              <a:t>NumberOfTimes90DaysLate</a:t>
            </a:r>
            <a:r>
              <a:rPr lang="en-US" dirty="0"/>
              <a:t> and </a:t>
            </a:r>
            <a:r>
              <a:rPr lang="en-US" b="1" dirty="0" err="1"/>
              <a:t>DebtRatio</a:t>
            </a:r>
            <a:r>
              <a:rPr lang="en-US" dirty="0"/>
              <a:t> as other key predictors alongside </a:t>
            </a:r>
            <a:r>
              <a:rPr lang="en-US" b="1" dirty="0"/>
              <a:t>Monthly Income</a:t>
            </a:r>
            <a:r>
              <a:rPr lang="en-US" dirty="0"/>
              <a:t>.</a:t>
            </a:r>
          </a:p>
          <a:p>
            <a:pPr marL="0" indent="0" rtl="0">
              <a:buNone/>
            </a:pPr>
            <a:r>
              <a:rPr lang="en-US" b="1" dirty="0"/>
              <a:t>For Dataset 2 (Sign Language Recognition):</a:t>
            </a:r>
          </a:p>
          <a:p>
            <a:pPr rtl="0"/>
            <a:r>
              <a:rPr lang="en-US" dirty="0"/>
              <a:t>The </a:t>
            </a:r>
            <a:r>
              <a:rPr lang="en-US" b="1" dirty="0"/>
              <a:t>CNN architecture</a:t>
            </a:r>
            <a:r>
              <a:rPr lang="en-US" dirty="0"/>
              <a:t>, with </a:t>
            </a:r>
            <a:r>
              <a:rPr lang="en-US" b="1" dirty="0"/>
              <a:t>data augmentation</a:t>
            </a:r>
            <a:r>
              <a:rPr lang="en-US" dirty="0"/>
              <a:t> and </a:t>
            </a:r>
            <a:r>
              <a:rPr lang="en-US" b="1" dirty="0" err="1"/>
              <a:t>ReLU</a:t>
            </a:r>
            <a:r>
              <a:rPr lang="en-US" b="1" dirty="0"/>
              <a:t> activation</a:t>
            </a:r>
            <a:r>
              <a:rPr lang="en-US" dirty="0"/>
              <a:t>, delivered the best results for sign language classification. This model achieved high accuracy on both training and test sets while maintaining robustness against overfitting.</a:t>
            </a:r>
          </a:p>
        </p:txBody>
      </p:sp>
    </p:spTree>
    <p:extLst>
      <p:ext uri="{BB962C8B-B14F-4D97-AF65-F5344CB8AC3E}">
        <p14:creationId xmlns:p14="http://schemas.microsoft.com/office/powerpoint/2010/main" val="3420878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8E848-3542-1B46-E0D5-8A0C9C54C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A5307-2EB9-B22B-9050-94F6494B949B}"/>
              </a:ext>
            </a:extLst>
          </p:cNvPr>
          <p:cNvSpPr>
            <a:spLocks noGrp="1"/>
          </p:cNvSpPr>
          <p:nvPr>
            <p:ph type="title"/>
          </p:nvPr>
        </p:nvSpPr>
        <p:spPr>
          <a:xfrm>
            <a:off x="982133" y="100585"/>
            <a:ext cx="7704667" cy="877823"/>
          </a:xfrm>
        </p:spPr>
        <p:txBody>
          <a:bodyPr/>
          <a:lstStyle/>
          <a:p>
            <a:r>
              <a:rPr lang="en-US" dirty="0"/>
              <a:t>WEEKLY PROGRESS</a:t>
            </a:r>
            <a:endParaRPr dirty="0"/>
          </a:p>
        </p:txBody>
      </p:sp>
      <p:graphicFrame>
        <p:nvGraphicFramePr>
          <p:cNvPr id="11" name="Content Placeholder 8">
            <a:extLst>
              <a:ext uri="{FF2B5EF4-FFF2-40B4-BE49-F238E27FC236}">
                <a16:creationId xmlns:a16="http://schemas.microsoft.com/office/drawing/2014/main" id="{AF17197C-5E3C-B66D-7675-02A3521FE03D}"/>
              </a:ext>
            </a:extLst>
          </p:cNvPr>
          <p:cNvGraphicFramePr>
            <a:graphicFrameLocks/>
          </p:cNvGraphicFramePr>
          <p:nvPr>
            <p:extLst>
              <p:ext uri="{D42A27DB-BD31-4B8C-83A1-F6EECF244321}">
                <p14:modId xmlns:p14="http://schemas.microsoft.com/office/powerpoint/2010/main" val="1303634071"/>
              </p:ext>
            </p:extLst>
          </p:nvPr>
        </p:nvGraphicFramePr>
        <p:xfrm>
          <a:off x="457200" y="1188720"/>
          <a:ext cx="8253984"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932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71799" y="685800"/>
            <a:ext cx="5509418" cy="1413933"/>
          </a:xfrm>
        </p:spPr>
        <p:txBody>
          <a:bodyPr>
            <a:normAutofit/>
          </a:bodyPr>
          <a:lstStyle/>
          <a:p>
            <a:r>
              <a:rPr dirty="0">
                <a:solidFill>
                  <a:schemeClr val="bg1"/>
                </a:solidFill>
              </a:rPr>
              <a:t>Introduction - Project Topics</a:t>
            </a:r>
          </a:p>
        </p:txBody>
      </p:sp>
      <p:sp>
        <p:nvSpPr>
          <p:cNvPr id="3" name="Content Placeholder 2"/>
          <p:cNvSpPr>
            <a:spLocks noGrp="1"/>
          </p:cNvSpPr>
          <p:nvPr>
            <p:ph idx="1"/>
          </p:nvPr>
        </p:nvSpPr>
        <p:spPr>
          <a:xfrm>
            <a:off x="2882900" y="2048933"/>
            <a:ext cx="5744367" cy="3742267"/>
          </a:xfrm>
        </p:spPr>
        <p:txBody>
          <a:bodyPr>
            <a:normAutofit/>
          </a:bodyPr>
          <a:lstStyle/>
          <a:p>
            <a:pPr marL="0" indent="0">
              <a:buNone/>
            </a:pPr>
            <a:r>
              <a:rPr dirty="0"/>
              <a:t>Exploring advanced machine learning techniques on:</a:t>
            </a:r>
          </a:p>
          <a:p>
            <a:r>
              <a:rPr dirty="0"/>
              <a:t>1. Financial distress prediction dataset.</a:t>
            </a:r>
          </a:p>
          <a:p>
            <a:r>
              <a:rPr dirty="0"/>
              <a:t>2. Sign Language MNIST dataset for gesture recognition.</a:t>
            </a:r>
            <a:endParaRPr lang="en-US" dirty="0"/>
          </a:p>
          <a:p>
            <a:r>
              <a:rPr lang="en-AE" dirty="0"/>
              <a:t>Alternative Data Set: Loan Dataset</a:t>
            </a:r>
            <a:endParaRPr dirty="0"/>
          </a:p>
        </p:txBody>
      </p:sp>
      <p:pic>
        <p:nvPicPr>
          <p:cNvPr id="5" name="Picture 4" descr="Digital financial graph">
            <a:extLst>
              <a:ext uri="{FF2B5EF4-FFF2-40B4-BE49-F238E27FC236}">
                <a16:creationId xmlns:a16="http://schemas.microsoft.com/office/drawing/2014/main" id="{4C662BBF-9703-DBC2-9391-A4FC35E00418}"/>
              </a:ext>
            </a:extLst>
          </p:cNvPr>
          <p:cNvPicPr>
            <a:picLocks noChangeAspect="1"/>
          </p:cNvPicPr>
          <p:nvPr/>
        </p:nvPicPr>
        <p:blipFill>
          <a:blip r:embed="rId3"/>
          <a:srcRect l="47004" r="31717"/>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A97CF1E-84BD-02CB-4D0B-1A4C154C2C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0" y="109728"/>
            <a:ext cx="4369241" cy="3694176"/>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1030" name="Picture 6">
            <a:extLst>
              <a:ext uri="{FF2B5EF4-FFF2-40B4-BE49-F238E27FC236}">
                <a16:creationId xmlns:a16="http://schemas.microsoft.com/office/drawing/2014/main" id="{7A4A1C57-3951-6CB7-FB20-5DD20917016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7591" y="4035108"/>
            <a:ext cx="8748818" cy="255050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600D139-CCBF-D6A0-F93B-C0524A6FB119}"/>
              </a:ext>
            </a:extLst>
          </p:cNvPr>
          <p:cNvSpPr txBox="1"/>
          <p:nvPr/>
        </p:nvSpPr>
        <p:spPr>
          <a:xfrm>
            <a:off x="348176" y="3160216"/>
            <a:ext cx="3739192" cy="646331"/>
          </a:xfrm>
          <a:prstGeom prst="rect">
            <a:avLst/>
          </a:prstGeom>
          <a:noFill/>
        </p:spPr>
        <p:txBody>
          <a:bodyPr wrap="square">
            <a:spAutoFit/>
          </a:bodyPr>
          <a:lstStyle/>
          <a:p>
            <a:pPr rtl="0"/>
            <a:r>
              <a:rPr lang="en-US" dirty="0">
                <a:solidFill>
                  <a:schemeClr val="bg1"/>
                </a:solidFill>
              </a:rPr>
              <a:t>Binary and fairly complex dataset</a:t>
            </a:r>
            <a:r>
              <a:rPr lang="en-US" b="1" u="sng" dirty="0">
                <a:solidFill>
                  <a:schemeClr val="bg1"/>
                </a:solidFill>
              </a:rPr>
              <a:t>.</a:t>
            </a:r>
            <a:endParaRPr lang="en-US" b="1" dirty="0">
              <a:solidFill>
                <a:schemeClr val="bg1"/>
              </a:solidFill>
            </a:endParaRPr>
          </a:p>
        </p:txBody>
      </p:sp>
      <p:sp>
        <p:nvSpPr>
          <p:cNvPr id="3" name="TextBox 2">
            <a:extLst>
              <a:ext uri="{FF2B5EF4-FFF2-40B4-BE49-F238E27FC236}">
                <a16:creationId xmlns:a16="http://schemas.microsoft.com/office/drawing/2014/main" id="{9B8097DC-333B-37C5-5470-14C8A4BBF2EE}"/>
              </a:ext>
            </a:extLst>
          </p:cNvPr>
          <p:cNvSpPr txBox="1"/>
          <p:nvPr/>
        </p:nvSpPr>
        <p:spPr>
          <a:xfrm>
            <a:off x="348176" y="343689"/>
            <a:ext cx="3839776" cy="2585323"/>
          </a:xfrm>
          <a:prstGeom prst="rect">
            <a:avLst/>
          </a:prstGeom>
          <a:noFill/>
        </p:spPr>
        <p:txBody>
          <a:bodyPr wrap="square">
            <a:spAutoFit/>
          </a:bodyPr>
          <a:lstStyle/>
          <a:p>
            <a:pPr rtl="0"/>
            <a:r>
              <a:rPr lang="en-US" dirty="0">
                <a:solidFill>
                  <a:schemeClr val="bg1"/>
                </a:solidFill>
              </a:rPr>
              <a:t>The aim of this dataset is to predict whether a person is likely to experience a serious financial delinquency in the range of two years. This enables financial institutions to evaluate the creditworthiness of each customer and make informed loaning decisions.</a:t>
            </a:r>
            <a:endParaRPr lang="en-US"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6B6A2-1390-299B-5AAF-C0A46B1DD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5235D-D57D-92BA-F622-3CBE2EA35D0F}"/>
              </a:ext>
            </a:extLst>
          </p:cNvPr>
          <p:cNvSpPr>
            <a:spLocks noGrp="1"/>
          </p:cNvSpPr>
          <p:nvPr>
            <p:ph type="title"/>
          </p:nvPr>
        </p:nvSpPr>
        <p:spPr>
          <a:xfrm>
            <a:off x="2770631" y="100584"/>
            <a:ext cx="5509418" cy="1413933"/>
          </a:xfrm>
        </p:spPr>
        <p:txBody>
          <a:bodyPr>
            <a:normAutofit/>
          </a:bodyPr>
          <a:lstStyle/>
          <a:p>
            <a:r>
              <a:rPr dirty="0">
                <a:solidFill>
                  <a:schemeClr val="bg1"/>
                </a:solidFill>
              </a:rPr>
              <a:t>Introduction - Project Topics</a:t>
            </a:r>
          </a:p>
        </p:txBody>
      </p:sp>
      <p:sp>
        <p:nvSpPr>
          <p:cNvPr id="3" name="Content Placeholder 2">
            <a:extLst>
              <a:ext uri="{FF2B5EF4-FFF2-40B4-BE49-F238E27FC236}">
                <a16:creationId xmlns:a16="http://schemas.microsoft.com/office/drawing/2014/main" id="{AFB5C4AF-268C-0AED-000B-4747AD82E730}"/>
              </a:ext>
            </a:extLst>
          </p:cNvPr>
          <p:cNvSpPr>
            <a:spLocks noGrp="1"/>
          </p:cNvSpPr>
          <p:nvPr>
            <p:ph idx="1"/>
          </p:nvPr>
        </p:nvSpPr>
        <p:spPr>
          <a:xfrm>
            <a:off x="2770631" y="1326557"/>
            <a:ext cx="5744367" cy="611971"/>
          </a:xfrm>
        </p:spPr>
        <p:txBody>
          <a:bodyPr>
            <a:normAutofit/>
          </a:bodyPr>
          <a:lstStyle/>
          <a:p>
            <a:r>
              <a:rPr dirty="0"/>
              <a:t>1. Financial distress prediction dataset.</a:t>
            </a:r>
          </a:p>
        </p:txBody>
      </p:sp>
      <p:pic>
        <p:nvPicPr>
          <p:cNvPr id="5" name="Picture 4" descr="Digital financial graph">
            <a:extLst>
              <a:ext uri="{FF2B5EF4-FFF2-40B4-BE49-F238E27FC236}">
                <a16:creationId xmlns:a16="http://schemas.microsoft.com/office/drawing/2014/main" id="{7B6C2375-E631-8974-5E42-3DF991DA97DD}"/>
              </a:ext>
            </a:extLst>
          </p:cNvPr>
          <p:cNvPicPr>
            <a:picLocks noChangeAspect="1"/>
          </p:cNvPicPr>
          <p:nvPr/>
        </p:nvPicPr>
        <p:blipFill>
          <a:blip r:embed="rId2"/>
          <a:srcRect l="47004" r="31717"/>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pic>
        <p:nvPicPr>
          <p:cNvPr id="6" name="Picture 5">
            <a:extLst>
              <a:ext uri="{FF2B5EF4-FFF2-40B4-BE49-F238E27FC236}">
                <a16:creationId xmlns:a16="http://schemas.microsoft.com/office/drawing/2014/main" id="{A0468821-A27F-181E-63FB-254477BA9B23}"/>
              </a:ext>
            </a:extLst>
          </p:cNvPr>
          <p:cNvPicPr>
            <a:picLocks noChangeAspect="1"/>
          </p:cNvPicPr>
          <p:nvPr/>
        </p:nvPicPr>
        <p:blipFill>
          <a:blip r:embed="rId3"/>
          <a:stretch>
            <a:fillRect/>
          </a:stretch>
        </p:blipFill>
        <p:spPr>
          <a:xfrm>
            <a:off x="2304288" y="1938528"/>
            <a:ext cx="6586444" cy="4370832"/>
          </a:xfrm>
          <a:prstGeom prst="rect">
            <a:avLst/>
          </a:prstGeom>
        </p:spPr>
      </p:pic>
    </p:spTree>
    <p:extLst>
      <p:ext uri="{BB962C8B-B14F-4D97-AF65-F5344CB8AC3E}">
        <p14:creationId xmlns:p14="http://schemas.microsoft.com/office/powerpoint/2010/main" val="416120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7CC8C-DCB8-DFD8-E79E-48A9892121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580E4F-A724-FB80-FC0E-41B67E955143}"/>
              </a:ext>
            </a:extLst>
          </p:cNvPr>
          <p:cNvSpPr>
            <a:spLocks noGrp="1"/>
          </p:cNvSpPr>
          <p:nvPr>
            <p:ph idx="1"/>
          </p:nvPr>
        </p:nvSpPr>
        <p:spPr>
          <a:xfrm>
            <a:off x="475487" y="156501"/>
            <a:ext cx="5744367" cy="611971"/>
          </a:xfrm>
        </p:spPr>
        <p:txBody>
          <a:bodyPr>
            <a:normAutofit/>
          </a:bodyPr>
          <a:lstStyle/>
          <a:p>
            <a:r>
              <a:rPr dirty="0"/>
              <a:t>1. Financial distress prediction dataset.</a:t>
            </a:r>
          </a:p>
        </p:txBody>
      </p:sp>
      <p:sp>
        <p:nvSpPr>
          <p:cNvPr id="7" name="TextBox 6">
            <a:extLst>
              <a:ext uri="{FF2B5EF4-FFF2-40B4-BE49-F238E27FC236}">
                <a16:creationId xmlns:a16="http://schemas.microsoft.com/office/drawing/2014/main" id="{D532693B-35E0-4917-0B9D-106D18A04197}"/>
              </a:ext>
            </a:extLst>
          </p:cNvPr>
          <p:cNvSpPr txBox="1"/>
          <p:nvPr/>
        </p:nvSpPr>
        <p:spPr>
          <a:xfrm>
            <a:off x="475487" y="4303699"/>
            <a:ext cx="4581144" cy="646331"/>
          </a:xfrm>
          <a:prstGeom prst="rect">
            <a:avLst/>
          </a:prstGeom>
          <a:noFill/>
        </p:spPr>
        <p:txBody>
          <a:bodyPr wrap="square">
            <a:spAutoFit/>
          </a:bodyPr>
          <a:lstStyle/>
          <a:p>
            <a:r>
              <a:rPr lang="en-US" b="0" i="0" dirty="0">
                <a:effectLst/>
                <a:latin typeface="Courier New" panose="02070309020205020404" pitchFamily="49" charset="0"/>
              </a:rPr>
              <a:t>Number of records after removing outliers: 108262</a:t>
            </a:r>
            <a:endParaRPr lang="en-AE" dirty="0"/>
          </a:p>
        </p:txBody>
      </p:sp>
      <p:pic>
        <p:nvPicPr>
          <p:cNvPr id="9" name="Picture 8">
            <a:extLst>
              <a:ext uri="{FF2B5EF4-FFF2-40B4-BE49-F238E27FC236}">
                <a16:creationId xmlns:a16="http://schemas.microsoft.com/office/drawing/2014/main" id="{53B2D95C-75D6-7E12-CB16-17F48CF731D5}"/>
              </a:ext>
            </a:extLst>
          </p:cNvPr>
          <p:cNvPicPr>
            <a:picLocks noChangeAspect="1"/>
          </p:cNvPicPr>
          <p:nvPr/>
        </p:nvPicPr>
        <p:blipFill>
          <a:blip r:embed="rId2"/>
          <a:stretch>
            <a:fillRect/>
          </a:stretch>
        </p:blipFill>
        <p:spPr>
          <a:xfrm>
            <a:off x="475487" y="844634"/>
            <a:ext cx="6031485" cy="3142150"/>
          </a:xfrm>
          <a:prstGeom prst="rect">
            <a:avLst/>
          </a:prstGeom>
        </p:spPr>
      </p:pic>
    </p:spTree>
    <p:extLst>
      <p:ext uri="{BB962C8B-B14F-4D97-AF65-F5344CB8AC3E}">
        <p14:creationId xmlns:p14="http://schemas.microsoft.com/office/powerpoint/2010/main" val="197813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225295"/>
          </a:xfrm>
        </p:spPr>
        <p:txBody>
          <a:bodyPr/>
          <a:lstStyle/>
          <a:p>
            <a:r>
              <a:rPr dirty="0"/>
              <a:t>Dataset 2: Sign Language MNIST</a:t>
            </a:r>
          </a:p>
        </p:txBody>
      </p:sp>
      <p:sp>
        <p:nvSpPr>
          <p:cNvPr id="6" name="Content Placeholder 2">
            <a:extLst>
              <a:ext uri="{FF2B5EF4-FFF2-40B4-BE49-F238E27FC236}">
                <a16:creationId xmlns:a16="http://schemas.microsoft.com/office/drawing/2014/main" id="{3AE38582-5E1F-CE84-3CEF-67D890D200E1}"/>
              </a:ext>
            </a:extLst>
          </p:cNvPr>
          <p:cNvSpPr>
            <a:spLocks noGrp="1"/>
          </p:cNvSpPr>
          <p:nvPr>
            <p:ph idx="1"/>
          </p:nvPr>
        </p:nvSpPr>
        <p:spPr>
          <a:xfrm>
            <a:off x="274533" y="3679603"/>
            <a:ext cx="8412268" cy="2139696"/>
          </a:xfrm>
        </p:spPr>
        <p:txBody>
          <a:bodyPr>
            <a:normAutofit/>
          </a:bodyPr>
          <a:lstStyle/>
          <a:p>
            <a:pPr marL="0" indent="0" rtl="0">
              <a:buNone/>
            </a:pPr>
            <a:r>
              <a:rPr lang="en-US" dirty="0"/>
              <a:t>Alternative Dataset: Loan Dataset </a:t>
            </a:r>
          </a:p>
          <a:p>
            <a:pPr rtl="0"/>
            <a:r>
              <a:rPr lang="en-US" dirty="0"/>
              <a:t>Similar to our main data set we applied the similar methods as we use median values for each feature to replace the missing values. Using median skewed the distribution and caused less distortion with skewness or outliers, preserving the central tendency closer to the actual "middle" of the data.</a:t>
            </a:r>
          </a:p>
        </p:txBody>
      </p:sp>
      <p:pic>
        <p:nvPicPr>
          <p:cNvPr id="2050" name="Picture 2">
            <a:extLst>
              <a:ext uri="{FF2B5EF4-FFF2-40B4-BE49-F238E27FC236}">
                <a16:creationId xmlns:a16="http://schemas.microsoft.com/office/drawing/2014/main" id="{9A2A823F-BB0D-DC71-1496-8F4ECCBBB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32" y="1814227"/>
            <a:ext cx="8594936" cy="1364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448" y="145714"/>
            <a:ext cx="2882719" cy="3206300"/>
          </a:xfrm>
        </p:spPr>
        <p:txBody>
          <a:bodyPr>
            <a:normAutofit/>
          </a:bodyPr>
          <a:lstStyle/>
          <a:p>
            <a:r>
              <a:rPr lang="en-US" sz="3100" dirty="0"/>
              <a:t>Clustering Analysis</a:t>
            </a:r>
          </a:p>
        </p:txBody>
      </p:sp>
      <p:sp>
        <p:nvSpPr>
          <p:cNvPr id="3" name="Content Placeholder 2"/>
          <p:cNvSpPr>
            <a:spLocks noGrp="1"/>
          </p:cNvSpPr>
          <p:nvPr>
            <p:ph idx="1"/>
          </p:nvPr>
        </p:nvSpPr>
        <p:spPr>
          <a:xfrm>
            <a:off x="2971800" y="145713"/>
            <a:ext cx="5928851" cy="3206300"/>
          </a:xfrm>
        </p:spPr>
        <p:txBody>
          <a:bodyPr>
            <a:normAutofit/>
          </a:bodyPr>
          <a:lstStyle/>
          <a:p>
            <a:pPr marL="0" indent="0">
              <a:lnSpc>
                <a:spcPct val="90000"/>
              </a:lnSpc>
              <a:buNone/>
            </a:pPr>
            <a:r>
              <a:rPr lang="en-US" sz="2000" b="1" dirty="0"/>
              <a:t>Methods:</a:t>
            </a:r>
          </a:p>
          <a:p>
            <a:pPr>
              <a:lnSpc>
                <a:spcPct val="90000"/>
              </a:lnSpc>
            </a:pPr>
            <a:r>
              <a:rPr lang="en-US" sz="2000" dirty="0"/>
              <a:t>- K-Means with PCA for dimensionality reduction.</a:t>
            </a:r>
          </a:p>
          <a:p>
            <a:pPr>
              <a:lnSpc>
                <a:spcPct val="90000"/>
              </a:lnSpc>
            </a:pPr>
            <a:r>
              <a:rPr lang="en-US" sz="2000" dirty="0"/>
              <a:t>- Metrics: Elbow Method, Silhouette Score.</a:t>
            </a:r>
          </a:p>
          <a:p>
            <a:pPr marL="0" indent="0">
              <a:lnSpc>
                <a:spcPct val="90000"/>
              </a:lnSpc>
              <a:buNone/>
            </a:pPr>
            <a:r>
              <a:rPr lang="en-US" sz="2000" b="1" dirty="0"/>
              <a:t>Key Findings:</a:t>
            </a:r>
          </a:p>
          <a:p>
            <a:pPr>
              <a:lnSpc>
                <a:spcPct val="90000"/>
              </a:lnSpc>
            </a:pPr>
            <a:r>
              <a:rPr lang="en-US" sz="2000" dirty="0"/>
              <a:t>- Optimal clusters: 4.</a:t>
            </a:r>
          </a:p>
          <a:p>
            <a:pPr>
              <a:lnSpc>
                <a:spcPct val="90000"/>
              </a:lnSpc>
            </a:pPr>
            <a:r>
              <a:rPr lang="en-US" sz="2000" dirty="0"/>
              <a:t>- Distinct customer segmentation for targeted insights.</a:t>
            </a:r>
          </a:p>
        </p:txBody>
      </p:sp>
      <p:pic>
        <p:nvPicPr>
          <p:cNvPr id="3074" name="Picture 2">
            <a:extLst>
              <a:ext uri="{FF2B5EF4-FFF2-40B4-BE49-F238E27FC236}">
                <a16:creationId xmlns:a16="http://schemas.microsoft.com/office/drawing/2014/main" id="{FB3AF3CE-2D5F-C182-665A-19878E6CECB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3465" y="3359092"/>
            <a:ext cx="8421623" cy="3353194"/>
          </a:xfrm>
          <a:prstGeom prst="roundRect">
            <a:avLst>
              <a:gd name="adj" fmla="val 4380"/>
            </a:avLst>
          </a:prstGeom>
          <a:no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D18AC-E51C-5BB3-3E91-7F653EDE8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4C203A-39F1-8C06-9C8C-D798AE1C8E2E}"/>
              </a:ext>
            </a:extLst>
          </p:cNvPr>
          <p:cNvSpPr>
            <a:spLocks noGrp="1"/>
          </p:cNvSpPr>
          <p:nvPr>
            <p:ph type="title"/>
          </p:nvPr>
        </p:nvSpPr>
        <p:spPr>
          <a:xfrm>
            <a:off x="155448" y="145714"/>
            <a:ext cx="7854696" cy="850982"/>
          </a:xfrm>
        </p:spPr>
        <p:txBody>
          <a:bodyPr>
            <a:normAutofit/>
          </a:bodyPr>
          <a:lstStyle/>
          <a:p>
            <a:r>
              <a:rPr lang="en-US" sz="3100" dirty="0"/>
              <a:t>Clustering Analysis</a:t>
            </a:r>
          </a:p>
        </p:txBody>
      </p:sp>
      <p:pic>
        <p:nvPicPr>
          <p:cNvPr id="7" name="Picture 6">
            <a:extLst>
              <a:ext uri="{FF2B5EF4-FFF2-40B4-BE49-F238E27FC236}">
                <a16:creationId xmlns:a16="http://schemas.microsoft.com/office/drawing/2014/main" id="{31D222DA-ADD6-6A6A-8C05-89883D8455F4}"/>
              </a:ext>
            </a:extLst>
          </p:cNvPr>
          <p:cNvPicPr>
            <a:picLocks noChangeAspect="1"/>
          </p:cNvPicPr>
          <p:nvPr/>
        </p:nvPicPr>
        <p:blipFill>
          <a:blip r:embed="rId2"/>
          <a:stretch>
            <a:fillRect/>
          </a:stretch>
        </p:blipFill>
        <p:spPr>
          <a:xfrm>
            <a:off x="231030" y="3539318"/>
            <a:ext cx="8639296" cy="3118379"/>
          </a:xfrm>
          <a:prstGeom prst="rect">
            <a:avLst/>
          </a:prstGeom>
        </p:spPr>
      </p:pic>
      <p:pic>
        <p:nvPicPr>
          <p:cNvPr id="11" name="Picture 10">
            <a:extLst>
              <a:ext uri="{FF2B5EF4-FFF2-40B4-BE49-F238E27FC236}">
                <a16:creationId xmlns:a16="http://schemas.microsoft.com/office/drawing/2014/main" id="{F70A516C-95E5-CC02-641F-6D13C869E60C}"/>
              </a:ext>
            </a:extLst>
          </p:cNvPr>
          <p:cNvPicPr>
            <a:picLocks noChangeAspect="1"/>
          </p:cNvPicPr>
          <p:nvPr/>
        </p:nvPicPr>
        <p:blipFill>
          <a:blip r:embed="rId3"/>
          <a:stretch>
            <a:fillRect/>
          </a:stretch>
        </p:blipFill>
        <p:spPr>
          <a:xfrm>
            <a:off x="4656585" y="888869"/>
            <a:ext cx="4213741" cy="2521080"/>
          </a:xfrm>
          <a:prstGeom prst="rect">
            <a:avLst/>
          </a:prstGeom>
        </p:spPr>
      </p:pic>
      <p:pic>
        <p:nvPicPr>
          <p:cNvPr id="13" name="Picture 12">
            <a:extLst>
              <a:ext uri="{FF2B5EF4-FFF2-40B4-BE49-F238E27FC236}">
                <a16:creationId xmlns:a16="http://schemas.microsoft.com/office/drawing/2014/main" id="{842BD4B9-5D17-D683-8339-E7D33DBB26DF}"/>
              </a:ext>
            </a:extLst>
          </p:cNvPr>
          <p:cNvPicPr>
            <a:picLocks noChangeAspect="1"/>
          </p:cNvPicPr>
          <p:nvPr/>
        </p:nvPicPr>
        <p:blipFill>
          <a:blip r:embed="rId4"/>
          <a:stretch>
            <a:fillRect/>
          </a:stretch>
        </p:blipFill>
        <p:spPr>
          <a:xfrm>
            <a:off x="231030" y="914270"/>
            <a:ext cx="4349974" cy="2514729"/>
          </a:xfrm>
          <a:prstGeom prst="rect">
            <a:avLst/>
          </a:prstGeom>
        </p:spPr>
      </p:pic>
    </p:spTree>
    <p:extLst>
      <p:ext uri="{BB962C8B-B14F-4D97-AF65-F5344CB8AC3E}">
        <p14:creationId xmlns:p14="http://schemas.microsoft.com/office/powerpoint/2010/main" val="303962447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167</TotalTime>
  <Words>813</Words>
  <Application>Microsoft Office PowerPoint</Application>
  <PresentationFormat>On-screen Show (4:3)</PresentationFormat>
  <Paragraphs>79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Century Gothic</vt:lpstr>
      <vt:lpstr>Courier New</vt:lpstr>
      <vt:lpstr>Wingdings 3</vt:lpstr>
      <vt:lpstr>Slice</vt:lpstr>
      <vt:lpstr>Data Mining &amp; Machine Learning</vt:lpstr>
      <vt:lpstr>PowerPoint Presentation</vt:lpstr>
      <vt:lpstr>Introduction - Project Topics</vt:lpstr>
      <vt:lpstr>PowerPoint Presentation</vt:lpstr>
      <vt:lpstr>Introduction - Project Topics</vt:lpstr>
      <vt:lpstr>PowerPoint Presentation</vt:lpstr>
      <vt:lpstr>Dataset 2: Sign Language MNIST</vt:lpstr>
      <vt:lpstr>Clustering Analysis</vt:lpstr>
      <vt:lpstr>Clustering Analysis</vt:lpstr>
      <vt:lpstr>Basic Classifiers (Decision Tree, Random Forest)</vt:lpstr>
      <vt:lpstr>RANDOM FOREST</vt:lpstr>
      <vt:lpstr>RANDOM FOREST</vt:lpstr>
      <vt:lpstr>RANDOM FOREST</vt:lpstr>
      <vt:lpstr>Neural Networks (MLP &amp; CNN)</vt:lpstr>
      <vt:lpstr>MLP</vt:lpstr>
      <vt:lpstr>MLP</vt:lpstr>
      <vt:lpstr>CNN</vt:lpstr>
      <vt:lpstr>CNN</vt:lpstr>
      <vt:lpstr>Conclusion</vt:lpstr>
      <vt:lpstr>Conclusion</vt:lpstr>
      <vt:lpstr>Best Solution</vt:lpstr>
      <vt:lpstr>WEEKLY PROGRESS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Goktug Peker</dc:creator>
  <cp:keywords/>
  <dc:description>generated using python-pptx</dc:description>
  <cp:lastModifiedBy>Goktug Peker</cp:lastModifiedBy>
  <cp:revision>11</cp:revision>
  <dcterms:created xsi:type="dcterms:W3CDTF">2013-01-27T09:14:16Z</dcterms:created>
  <dcterms:modified xsi:type="dcterms:W3CDTF">2024-11-28T16:00:52Z</dcterms:modified>
  <cp:category/>
</cp:coreProperties>
</file>