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5" r:id="rId4"/>
    <p:sldId id="264" r:id="rId5"/>
    <p:sldId id="261" r:id="rId6"/>
    <p:sldId id="257" r:id="rId7"/>
    <p:sldId id="267" r:id="rId8"/>
    <p:sldId id="266" r:id="rId9"/>
    <p:sldId id="271" r:id="rId10"/>
    <p:sldId id="270" r:id="rId11"/>
    <p:sldId id="263" r:id="rId12"/>
    <p:sldId id="262"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40" d="100"/>
          <a:sy n="140" d="100"/>
        </p:scale>
        <p:origin x="941"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31/12/2020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18446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31/12/2020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7235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31/12/2020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0189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31/12/2020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06862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00FA0-B492-4D1F-BF84-417E3DB33B84}" type="datetimeFigureOut">
              <a:rPr lang="en-AU" smtClean="0"/>
              <a:t>31/12/2020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776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8000FA0-B492-4D1F-BF84-417E3DB33B84}" type="datetimeFigureOut">
              <a:rPr lang="en-AU" smtClean="0"/>
              <a:t>31/12/2020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996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8000FA0-B492-4D1F-BF84-417E3DB33B84}" type="datetimeFigureOut">
              <a:rPr lang="en-AU" smtClean="0"/>
              <a:t>31/12/2020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5186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8000FA0-B492-4D1F-BF84-417E3DB33B84}" type="datetimeFigureOut">
              <a:rPr lang="en-AU" smtClean="0"/>
              <a:t>31/12/2020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40421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00FA0-B492-4D1F-BF84-417E3DB33B84}" type="datetimeFigureOut">
              <a:rPr lang="en-AU" smtClean="0"/>
              <a:t>31/12/2020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7980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31/12/2020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453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31/12/2020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27318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00FA0-B492-4D1F-BF84-417E3DB33B84}" type="datetimeFigureOut">
              <a:rPr lang="en-AU" smtClean="0"/>
              <a:t>31/12/2020</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DDDE0-6D9E-4DAF-BD88-2F18C1A0F13F}" type="slidenum">
              <a:rPr lang="en-AU" smtClean="0"/>
              <a:t>‹#›</a:t>
            </a:fld>
            <a:endParaRPr lang="en-AU"/>
          </a:p>
        </p:txBody>
      </p:sp>
    </p:spTree>
    <p:extLst>
      <p:ext uri="{BB962C8B-B14F-4D97-AF65-F5344CB8AC3E}">
        <p14:creationId xmlns:p14="http://schemas.microsoft.com/office/powerpoint/2010/main" val="43770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 y="2149642"/>
            <a:ext cx="12007516" cy="2677656"/>
          </a:xfrm>
          <a:prstGeom prst="rect">
            <a:avLst/>
          </a:prstGeom>
          <a:noFill/>
        </p:spPr>
        <p:txBody>
          <a:bodyPr wrap="square" rtlCol="0">
            <a:spAutoFit/>
          </a:bodyPr>
          <a:lstStyle/>
          <a:p>
            <a:r>
              <a:rPr lang="en-AU" sz="2800" b="1" dirty="0" smtClean="0"/>
              <a:t>Figure 1. </a:t>
            </a:r>
            <a:r>
              <a:rPr lang="en-AU" sz="2800" dirty="0" smtClean="0"/>
              <a:t>Distribution map of the specimens used for this study. Labelled are </a:t>
            </a:r>
            <a:r>
              <a:rPr lang="en-AU" sz="2800" i="1" dirty="0" smtClean="0"/>
              <a:t>A. stuartii</a:t>
            </a:r>
            <a:r>
              <a:rPr lang="en-AU" sz="2800" dirty="0" smtClean="0"/>
              <a:t> south, </a:t>
            </a:r>
            <a:r>
              <a:rPr lang="en-AU" sz="2800" i="1" dirty="0" smtClean="0"/>
              <a:t>A. stuartii</a:t>
            </a:r>
            <a:r>
              <a:rPr lang="en-AU" sz="2800" dirty="0" smtClean="0"/>
              <a:t> north, </a:t>
            </a:r>
            <a:r>
              <a:rPr lang="en-AU" sz="2800" i="1" dirty="0" smtClean="0"/>
              <a:t>A. subtropicus</a:t>
            </a:r>
            <a:r>
              <a:rPr lang="en-AU" sz="2800" dirty="0" smtClean="0"/>
              <a:t>, specimens of unknown identity </a:t>
            </a:r>
            <a:r>
              <a:rPr lang="en-AU" sz="2800" dirty="0" smtClean="0"/>
              <a:t>within the </a:t>
            </a:r>
            <a:r>
              <a:rPr lang="en-AU" sz="2800" i="1" dirty="0" smtClean="0"/>
              <a:t>A. stuartii</a:t>
            </a:r>
            <a:r>
              <a:rPr lang="en-AU" sz="2800" dirty="0" smtClean="0"/>
              <a:t> - </a:t>
            </a:r>
            <a:r>
              <a:rPr lang="en-AU" sz="2800" i="1" dirty="0" smtClean="0"/>
              <a:t>A. subtropicus</a:t>
            </a:r>
            <a:r>
              <a:rPr lang="en-AU" sz="2800" dirty="0" smtClean="0"/>
              <a:t> species complex, the holotype of </a:t>
            </a:r>
            <a:r>
              <a:rPr lang="en-AU" sz="2800" i="1" dirty="0" smtClean="0"/>
              <a:t>A. subtropicus</a:t>
            </a:r>
            <a:r>
              <a:rPr lang="en-AU" sz="2800" dirty="0" smtClean="0"/>
              <a:t> and th</a:t>
            </a:r>
            <a:r>
              <a:rPr lang="en-AU" sz="2800" dirty="0" smtClean="0"/>
              <a:t>e </a:t>
            </a:r>
            <a:r>
              <a:rPr lang="en-AU" sz="2800" dirty="0" err="1" smtClean="0"/>
              <a:t>neotype</a:t>
            </a:r>
            <a:r>
              <a:rPr lang="en-AU" sz="2800" dirty="0" smtClean="0"/>
              <a:t> of </a:t>
            </a:r>
            <a:r>
              <a:rPr lang="en-AU" sz="2800" i="1" dirty="0" smtClean="0"/>
              <a:t>A. stuartii</a:t>
            </a:r>
            <a:r>
              <a:rPr lang="en-AU" sz="2800" dirty="0" smtClean="0"/>
              <a:t>. All figures in this paper are labelled: </a:t>
            </a:r>
            <a:r>
              <a:rPr lang="en-AU" sz="2800" i="1" dirty="0" smtClean="0"/>
              <a:t>A. stuartii</a:t>
            </a:r>
            <a:r>
              <a:rPr lang="en-AU" sz="2800" dirty="0" smtClean="0"/>
              <a:t> south in blue, </a:t>
            </a:r>
            <a:r>
              <a:rPr lang="en-AU" sz="2800" i="1" dirty="0" smtClean="0"/>
              <a:t>A. stuartii</a:t>
            </a:r>
            <a:r>
              <a:rPr lang="en-AU" sz="2800" dirty="0" smtClean="0"/>
              <a:t> north in red and </a:t>
            </a:r>
            <a:r>
              <a:rPr lang="en-AU" sz="2800" i="1" dirty="0" smtClean="0"/>
              <a:t>A. subtropicus</a:t>
            </a:r>
            <a:r>
              <a:rPr lang="en-AU" sz="2800" dirty="0" smtClean="0"/>
              <a:t> in green. The phylogeny is adapted from Mutton et al. (2019). </a:t>
            </a:r>
            <a:r>
              <a:rPr lang="en-AU" sz="2800" dirty="0" smtClean="0"/>
              <a:t> </a:t>
            </a:r>
            <a:endParaRPr lang="en-AU" sz="2800" b="1" dirty="0"/>
          </a:p>
        </p:txBody>
      </p:sp>
    </p:spTree>
    <p:extLst>
      <p:ext uri="{BB962C8B-B14F-4D97-AF65-F5344CB8AC3E}">
        <p14:creationId xmlns:p14="http://schemas.microsoft.com/office/powerpoint/2010/main" val="1298691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83484920"/>
              </p:ext>
            </p:extLst>
          </p:nvPr>
        </p:nvGraphicFramePr>
        <p:xfrm>
          <a:off x="555170" y="1175656"/>
          <a:ext cx="10801230" cy="4365448"/>
        </p:xfrm>
        <a:graphic>
          <a:graphicData uri="http://schemas.openxmlformats.org/drawingml/2006/table">
            <a:tbl>
              <a:tblPr firstRow="1" bandRow="1">
                <a:tableStyleId>{073A0DAA-6AF3-43AB-8588-CEC1D06C72B9}</a:tableStyleId>
              </a:tblPr>
              <a:tblGrid>
                <a:gridCol w="912533">
                  <a:extLst>
                    <a:ext uri="{9D8B030D-6E8A-4147-A177-3AD203B41FA5}">
                      <a16:colId xmlns:a16="http://schemas.microsoft.com/office/drawing/2014/main" val="2711196303"/>
                    </a:ext>
                  </a:extLst>
                </a:gridCol>
                <a:gridCol w="1837510">
                  <a:extLst>
                    <a:ext uri="{9D8B030D-6E8A-4147-A177-3AD203B41FA5}">
                      <a16:colId xmlns:a16="http://schemas.microsoft.com/office/drawing/2014/main" val="2947115366"/>
                    </a:ext>
                  </a:extLst>
                </a:gridCol>
                <a:gridCol w="1837510">
                  <a:extLst>
                    <a:ext uri="{9D8B030D-6E8A-4147-A177-3AD203B41FA5}">
                      <a16:colId xmlns:a16="http://schemas.microsoft.com/office/drawing/2014/main" val="139636049"/>
                    </a:ext>
                  </a:extLst>
                </a:gridCol>
                <a:gridCol w="366569">
                  <a:extLst>
                    <a:ext uri="{9D8B030D-6E8A-4147-A177-3AD203B41FA5}">
                      <a16:colId xmlns:a16="http://schemas.microsoft.com/office/drawing/2014/main" val="2839672499"/>
                    </a:ext>
                  </a:extLst>
                </a:gridCol>
                <a:gridCol w="532279">
                  <a:extLst>
                    <a:ext uri="{9D8B030D-6E8A-4147-A177-3AD203B41FA5}">
                      <a16:colId xmlns:a16="http://schemas.microsoft.com/office/drawing/2014/main" val="2217433333"/>
                    </a:ext>
                  </a:extLst>
                </a:gridCol>
                <a:gridCol w="942965">
                  <a:extLst>
                    <a:ext uri="{9D8B030D-6E8A-4147-A177-3AD203B41FA5}">
                      <a16:colId xmlns:a16="http://schemas.microsoft.com/office/drawing/2014/main" val="1979396412"/>
                    </a:ext>
                  </a:extLst>
                </a:gridCol>
                <a:gridCol w="1047340">
                  <a:extLst>
                    <a:ext uri="{9D8B030D-6E8A-4147-A177-3AD203B41FA5}">
                      <a16:colId xmlns:a16="http://schemas.microsoft.com/office/drawing/2014/main" val="3976895357"/>
                    </a:ext>
                  </a:extLst>
                </a:gridCol>
                <a:gridCol w="1662262">
                  <a:extLst>
                    <a:ext uri="{9D8B030D-6E8A-4147-A177-3AD203B41FA5}">
                      <a16:colId xmlns:a16="http://schemas.microsoft.com/office/drawing/2014/main" val="766828127"/>
                    </a:ext>
                  </a:extLst>
                </a:gridCol>
                <a:gridCol w="1662262">
                  <a:extLst>
                    <a:ext uri="{9D8B030D-6E8A-4147-A177-3AD203B41FA5}">
                      <a16:colId xmlns:a16="http://schemas.microsoft.com/office/drawing/2014/main" val="2104845284"/>
                    </a:ext>
                  </a:extLst>
                </a:gridCol>
              </a:tblGrid>
              <a:tr h="315758">
                <a:tc>
                  <a:txBody>
                    <a:bodyPr/>
                    <a:lstStyle/>
                    <a:p>
                      <a:pPr algn="ctr">
                        <a:lnSpc>
                          <a:spcPct val="107000"/>
                        </a:lnSpc>
                        <a:spcAft>
                          <a:spcPts val="1200"/>
                        </a:spcAft>
                      </a:pPr>
                      <a:r>
                        <a:rPr lang="en-AU" sz="1000" cap="all" dirty="0">
                          <a:effectLst/>
                        </a:rPr>
                        <a:t>Response Variable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cap="all">
                          <a:effectLst/>
                        </a:rPr>
                        <a:t>Predictor Variable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Question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d. 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SS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dirty="0">
                          <a:effectLst/>
                        </a:rPr>
                        <a:t>R²</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P</a:t>
                      </a:r>
                      <a:r>
                        <a:rPr lang="en-US" sz="1000">
                          <a:effectLst/>
                        </a:rPr>
                        <a:t>r</a:t>
                      </a:r>
                      <a:r>
                        <a:rPr lang="en-US" sz="1000" cap="all">
                          <a:effectLst/>
                        </a:rPr>
                        <a:t>(&gt;F)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Interpretation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492981897"/>
                  </a:ext>
                </a:extLst>
              </a:tr>
              <a:tr h="386879">
                <a:tc rowSpan="2">
                  <a:txBody>
                    <a:bodyPr/>
                    <a:lstStyle/>
                    <a:p>
                      <a:pPr algn="ctr">
                        <a:lnSpc>
                          <a:spcPct val="107000"/>
                        </a:lnSpc>
                        <a:spcAft>
                          <a:spcPts val="1200"/>
                        </a:spcAft>
                      </a:pPr>
                      <a:r>
                        <a:rPr lang="en-AU" sz="1000" dirty="0">
                          <a:effectLst/>
                        </a:rPr>
                        <a:t> </a:t>
                      </a:r>
                      <a:endParaRPr lang="en-AU" sz="1200" dirty="0">
                        <a:effectLst/>
                      </a:endParaRPr>
                    </a:p>
                    <a:p>
                      <a:pPr algn="ctr">
                        <a:lnSpc>
                          <a:spcPct val="107000"/>
                        </a:lnSpc>
                        <a:spcAft>
                          <a:spcPts val="1200"/>
                        </a:spcAft>
                      </a:pPr>
                      <a:r>
                        <a:rPr lang="en-AU" sz="1000" dirty="0">
                          <a:effectLst/>
                        </a:rPr>
                        <a:t>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5104.8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33.925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61967006"/>
                  </a:ext>
                </a:extLst>
              </a:tr>
              <a:tr h="539497">
                <a:tc vMerge="1">
                  <a:txBody>
                    <a:bodyPr/>
                    <a:lstStyle/>
                    <a:p>
                      <a:endParaRPr lang="en-AU"/>
                    </a:p>
                  </a:txBody>
                  <a:tcPr/>
                </a:tc>
                <a:tc>
                  <a:txBody>
                    <a:bodyPr/>
                    <a:lstStyle/>
                    <a:p>
                      <a:pPr>
                        <a:lnSpc>
                          <a:spcPct val="107000"/>
                        </a:lnSpc>
                        <a:spcAft>
                          <a:spcPts val="1200"/>
                        </a:spcAft>
                      </a:pPr>
                      <a:r>
                        <a:rPr lang="en-AU" sz="1000">
                          <a:effectLst/>
                        </a:rPr>
                        <a:t>Sex</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a:effectLst/>
                        </a:rPr>
                        <a:t>Are sexes different in 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5184.7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0.352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71.46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&lt; 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28512790"/>
                  </a:ext>
                </a:extLst>
              </a:tr>
              <a:tr h="240358">
                <a:tc rowSpan="7">
                  <a:txBody>
                    <a:bodyPr/>
                    <a:lstStyle/>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Shape</a:t>
                      </a:r>
                      <a:endParaRPr lang="en-AU" sz="1200" dirty="0">
                        <a:effectLst/>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US"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0.143</a:t>
                      </a:r>
                    </a:p>
                    <a:p>
                      <a:pPr algn="ctr">
                        <a:lnSpc>
                          <a:spcPct val="107000"/>
                        </a:lnSpc>
                        <a:spcAft>
                          <a:spcPts val="1200"/>
                        </a:spcAft>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11.080</a:t>
                      </a:r>
                      <a:endParaRPr lang="en-AU" sz="1200" dirty="0">
                        <a:effectLst/>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1527026995"/>
                  </a:ext>
                </a:extLst>
              </a:tr>
              <a:tr h="315758">
                <a:tc vMerge="1">
                  <a:txBody>
                    <a:bodyPr/>
                    <a:lstStyle/>
                    <a:p>
                      <a:endParaRPr lang="en-AU"/>
                    </a:p>
                  </a:txBody>
                  <a:tcPr/>
                </a:tc>
                <a:tc>
                  <a:txBody>
                    <a:bodyPr/>
                    <a:lstStyle/>
                    <a:p>
                      <a:pPr>
                        <a:lnSpc>
                          <a:spcPct val="107000"/>
                        </a:lnSpc>
                        <a:spcAft>
                          <a:spcPts val="1200"/>
                        </a:spcAft>
                      </a:pPr>
                      <a:r>
                        <a:rPr lang="en-US" sz="1000">
                          <a:effectLst/>
                        </a:rPr>
                        <a:t>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Is there allometry?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22.364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745639285"/>
                  </a:ext>
                </a:extLst>
              </a:tr>
              <a:tr h="157879">
                <a:tc vMerge="1">
                  <a:txBody>
                    <a:bodyPr/>
                    <a:lstStyle/>
                    <a:p>
                      <a:endParaRPr lang="en-AU"/>
                    </a:p>
                  </a:txBody>
                  <a:tcPr/>
                </a:tc>
                <a:tc>
                  <a:txBody>
                    <a:bodyPr/>
                    <a:lstStyle/>
                    <a:p>
                      <a:pPr>
                        <a:lnSpc>
                          <a:spcPct val="107000"/>
                        </a:lnSpc>
                        <a:spcAft>
                          <a:spcPts val="1200"/>
                        </a:spcAft>
                      </a:pPr>
                      <a:r>
                        <a:rPr lang="en-US" sz="1000" dirty="0">
                          <a:effectLst/>
                        </a:rPr>
                        <a:t>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sexes 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5.051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Low effect sizes</a:t>
                      </a:r>
                      <a:r>
                        <a:rPr lang="en-US" sz="1000" baseline="0" dirty="0" smtClean="0">
                          <a:effectLst/>
                        </a:rPr>
                        <a:t>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706392023"/>
                  </a:ext>
                </a:extLst>
              </a:tr>
              <a:tr h="41701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As there is sexual dimorphism and allometry, do sexes differ in allometric slopes?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0.907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0.587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 </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86720507"/>
                  </a:ext>
                </a:extLst>
              </a:tr>
              <a:tr h="45756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Adjusting for size, are sexes different in shape?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0.013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1.946</a:t>
                      </a:r>
                      <a:endParaRPr lang="en-AU" sz="1200" dirty="0">
                        <a:effectLst/>
                      </a:endParaRPr>
                    </a:p>
                  </a:txBody>
                  <a:tcPr marL="54543" marR="54543" marT="0" marB="0"/>
                </a:tc>
                <a:tc>
                  <a:txBody>
                    <a:bodyPr/>
                    <a:lstStyle/>
                    <a:p>
                      <a:pPr algn="ctr">
                        <a:lnSpc>
                          <a:spcPct val="107000"/>
                        </a:lnSpc>
                        <a:spcAft>
                          <a:spcPts val="1200"/>
                        </a:spcAft>
                      </a:pPr>
                      <a:r>
                        <a:rPr lang="en-AU"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a:effectLst/>
                        </a:rPr>
                        <a:t>Low effect sizes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831251066"/>
                  </a:ext>
                </a:extLst>
              </a:tr>
              <a:tr h="489857">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Do </a:t>
                      </a:r>
                      <a:r>
                        <a:rPr lang="en-AU" sz="1000" dirty="0" smtClean="0">
                          <a:effectLst/>
                        </a:rPr>
                        <a:t>clades </a:t>
                      </a:r>
                      <a:r>
                        <a:rPr lang="en-AU" sz="1000" dirty="0">
                          <a:effectLst/>
                        </a:rPr>
                        <a:t>differ in allometric slopes?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1.014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0.433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51456550"/>
                  </a:ext>
                </a:extLst>
              </a:tr>
              <a:tr h="523243">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Adjusting for size, 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0.085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7.175</a:t>
                      </a:r>
                      <a:endParaRPr lang="en-AU" sz="1200" dirty="0">
                        <a:effectLst/>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183332852"/>
                  </a:ext>
                </a:extLst>
              </a:tr>
            </a:tbl>
          </a:graphicData>
        </a:graphic>
      </p:graphicFrame>
    </p:spTree>
    <p:extLst>
      <p:ext uri="{BB962C8B-B14F-4D97-AF65-F5344CB8AC3E}">
        <p14:creationId xmlns:p14="http://schemas.microsoft.com/office/powerpoint/2010/main" val="153681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2. </a:t>
            </a:r>
            <a:r>
              <a:rPr lang="en-AU" sz="2800" dirty="0" smtClean="0"/>
              <a:t>Analyses of Variance on geographic sources of size and shape variation of the entire </a:t>
            </a:r>
            <a:r>
              <a:rPr lang="en-AU" sz="2800" i="1" dirty="0" smtClean="0"/>
              <a:t>A. stuartii</a:t>
            </a:r>
            <a:r>
              <a:rPr lang="en-AU" sz="2800" dirty="0"/>
              <a:t> </a:t>
            </a:r>
            <a:r>
              <a:rPr lang="en-AU" sz="2800" dirty="0" smtClean="0"/>
              <a:t>- </a:t>
            </a:r>
            <a:r>
              <a:rPr lang="en-AU" sz="2800" i="1" dirty="0" smtClean="0"/>
              <a:t>A. subtropicus</a:t>
            </a:r>
            <a:r>
              <a:rPr lang="en-AU" sz="2800" dirty="0" smtClean="0"/>
              <a:t> species complex and within each clade.</a:t>
            </a:r>
            <a:endParaRPr lang="en-AU" sz="2800" b="1" dirty="0"/>
          </a:p>
        </p:txBody>
      </p:sp>
    </p:spTree>
    <p:extLst>
      <p:ext uri="{BB962C8B-B14F-4D97-AF65-F5344CB8AC3E}">
        <p14:creationId xmlns:p14="http://schemas.microsoft.com/office/powerpoint/2010/main" val="173614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29804621"/>
              </p:ext>
            </p:extLst>
          </p:nvPr>
        </p:nvGraphicFramePr>
        <p:xfrm>
          <a:off x="521369" y="242636"/>
          <a:ext cx="10653484" cy="6288405"/>
        </p:xfrm>
        <a:graphic>
          <a:graphicData uri="http://schemas.openxmlformats.org/drawingml/2006/table">
            <a:tbl>
              <a:tblPr firstRow="1" bandRow="1">
                <a:tableStyleId>{073A0DAA-6AF3-43AB-8588-CEC1D06C72B9}</a:tableStyleId>
              </a:tblPr>
              <a:tblGrid>
                <a:gridCol w="1052032">
                  <a:extLst>
                    <a:ext uri="{9D8B030D-6E8A-4147-A177-3AD203B41FA5}">
                      <a16:colId xmlns:a16="http://schemas.microsoft.com/office/drawing/2014/main" val="3378704898"/>
                    </a:ext>
                  </a:extLst>
                </a:gridCol>
                <a:gridCol w="1611336">
                  <a:extLst>
                    <a:ext uri="{9D8B030D-6E8A-4147-A177-3AD203B41FA5}">
                      <a16:colId xmlns:a16="http://schemas.microsoft.com/office/drawing/2014/main" val="2077954709"/>
                    </a:ext>
                  </a:extLst>
                </a:gridCol>
                <a:gridCol w="1331686">
                  <a:extLst>
                    <a:ext uri="{9D8B030D-6E8A-4147-A177-3AD203B41FA5}">
                      <a16:colId xmlns:a16="http://schemas.microsoft.com/office/drawing/2014/main" val="1015310314"/>
                    </a:ext>
                  </a:extLst>
                </a:gridCol>
                <a:gridCol w="1331686">
                  <a:extLst>
                    <a:ext uri="{9D8B030D-6E8A-4147-A177-3AD203B41FA5}">
                      <a16:colId xmlns:a16="http://schemas.microsoft.com/office/drawing/2014/main" val="22889607"/>
                    </a:ext>
                  </a:extLst>
                </a:gridCol>
                <a:gridCol w="1331686">
                  <a:extLst>
                    <a:ext uri="{9D8B030D-6E8A-4147-A177-3AD203B41FA5}">
                      <a16:colId xmlns:a16="http://schemas.microsoft.com/office/drawing/2014/main" val="3901130202"/>
                    </a:ext>
                  </a:extLst>
                </a:gridCol>
                <a:gridCol w="1331686">
                  <a:extLst>
                    <a:ext uri="{9D8B030D-6E8A-4147-A177-3AD203B41FA5}">
                      <a16:colId xmlns:a16="http://schemas.microsoft.com/office/drawing/2014/main" val="2613656554"/>
                    </a:ext>
                  </a:extLst>
                </a:gridCol>
                <a:gridCol w="1331686">
                  <a:extLst>
                    <a:ext uri="{9D8B030D-6E8A-4147-A177-3AD203B41FA5}">
                      <a16:colId xmlns:a16="http://schemas.microsoft.com/office/drawing/2014/main" val="3354934323"/>
                    </a:ext>
                  </a:extLst>
                </a:gridCol>
                <a:gridCol w="1331686">
                  <a:extLst>
                    <a:ext uri="{9D8B030D-6E8A-4147-A177-3AD203B41FA5}">
                      <a16:colId xmlns:a16="http://schemas.microsoft.com/office/drawing/2014/main" val="1079930870"/>
                    </a:ext>
                  </a:extLst>
                </a:gridCol>
              </a:tblGrid>
              <a:tr h="537932">
                <a:tc>
                  <a:txBody>
                    <a:bodyPr/>
                    <a:lstStyle/>
                    <a:p>
                      <a:pPr algn="ctr"/>
                      <a:r>
                        <a:rPr lang="en-AU" sz="1050" dirty="0" smtClean="0"/>
                        <a:t>Response variable</a:t>
                      </a:r>
                      <a:endParaRPr lang="en-AU" sz="1050" dirty="0"/>
                    </a:p>
                  </a:txBody>
                  <a:tcPr/>
                </a:tc>
                <a:tc>
                  <a:txBody>
                    <a:bodyPr/>
                    <a:lstStyle/>
                    <a:p>
                      <a:pPr algn="ctr"/>
                      <a:r>
                        <a:rPr lang="en-AU" sz="1050" dirty="0" smtClean="0"/>
                        <a:t>Predictor</a:t>
                      </a:r>
                      <a:r>
                        <a:rPr lang="en-AU" sz="1050" baseline="0" dirty="0" smtClean="0"/>
                        <a:t> variable</a:t>
                      </a:r>
                      <a:endParaRPr lang="en-AU" sz="1050" dirty="0"/>
                    </a:p>
                  </a:txBody>
                  <a:tcPr/>
                </a:tc>
                <a:tc>
                  <a:txBody>
                    <a:bodyPr/>
                    <a:lstStyle/>
                    <a:p>
                      <a:pPr algn="ctr"/>
                      <a:r>
                        <a:rPr lang="en-AU" sz="1050" dirty="0" smtClean="0"/>
                        <a:t>Question</a:t>
                      </a:r>
                      <a:endParaRPr lang="en-AU" sz="1050" dirty="0"/>
                    </a:p>
                  </a:txBody>
                  <a:tcPr/>
                </a:tc>
                <a:tc>
                  <a:txBody>
                    <a:bodyPr/>
                    <a:lstStyle/>
                    <a:p>
                      <a:pPr algn="ctr"/>
                      <a:r>
                        <a:rPr lang="en-AU" sz="1050" dirty="0" smtClean="0"/>
                        <a:t>SS</a:t>
                      </a:r>
                      <a:endParaRPr lang="en-AU" sz="1050" dirty="0"/>
                    </a:p>
                  </a:txBody>
                  <a:tcPr/>
                </a:tc>
                <a:tc>
                  <a:txBody>
                    <a:bodyPr/>
                    <a:lstStyle/>
                    <a:p>
                      <a:pPr algn="ctr"/>
                      <a:r>
                        <a:rPr lang="en-AU" sz="1050" dirty="0" smtClean="0"/>
                        <a:t>R</a:t>
                      </a:r>
                      <a:r>
                        <a:rPr lang="en-AU" sz="1050" baseline="30000" dirty="0" smtClean="0"/>
                        <a:t>2</a:t>
                      </a:r>
                      <a:endParaRPr lang="en-AU" sz="1050" dirty="0"/>
                    </a:p>
                  </a:txBody>
                  <a:tcPr/>
                </a:tc>
                <a:tc>
                  <a:txBody>
                    <a:bodyPr/>
                    <a:lstStyle/>
                    <a:p>
                      <a:pPr algn="ctr"/>
                      <a:r>
                        <a:rPr lang="en-AU" sz="1050" dirty="0" smtClean="0"/>
                        <a:t>F</a:t>
                      </a:r>
                      <a:endParaRPr lang="en-AU" sz="1050" dirty="0"/>
                    </a:p>
                  </a:txBody>
                  <a:tcPr/>
                </a:tc>
                <a:tc>
                  <a:txBody>
                    <a:bodyPr/>
                    <a:lstStyle/>
                    <a:p>
                      <a:pPr algn="ctr"/>
                      <a:r>
                        <a:rPr lang="en-AU" sz="1050" dirty="0" err="1" smtClean="0"/>
                        <a:t>Pr</a:t>
                      </a:r>
                      <a:r>
                        <a:rPr lang="en-AU" sz="1050" dirty="0" smtClean="0"/>
                        <a:t> (&gt;F)</a:t>
                      </a:r>
                      <a:endParaRPr lang="en-AU" sz="1050" dirty="0"/>
                    </a:p>
                  </a:txBody>
                  <a:tcPr/>
                </a:tc>
                <a:tc>
                  <a:txBody>
                    <a:bodyPr/>
                    <a:lstStyle/>
                    <a:p>
                      <a:pPr algn="ctr"/>
                      <a:r>
                        <a:rPr lang="en-AU" sz="1050" dirty="0" smtClean="0"/>
                        <a:t>Interpretation</a:t>
                      </a:r>
                      <a:endParaRPr lang="en-AU" sz="1050" dirty="0"/>
                    </a:p>
                  </a:txBody>
                  <a:tcPr/>
                </a:tc>
                <a:extLst>
                  <a:ext uri="{0D108BD9-81ED-4DB2-BD59-A6C34878D82A}">
                    <a16:rowId xmlns:a16="http://schemas.microsoft.com/office/drawing/2014/main" val="1505301397"/>
                  </a:ext>
                </a:extLst>
              </a:tr>
              <a:tr h="614593">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Size</a:t>
                      </a:r>
                      <a:endParaRPr lang="en-AU" sz="1050" dirty="0"/>
                    </a:p>
                  </a:txBody>
                  <a:tcPr/>
                </a:tc>
                <a:tc>
                  <a:txBody>
                    <a:bodyPr/>
                    <a:lstStyle/>
                    <a:p>
                      <a:pPr algn="ctr"/>
                      <a:r>
                        <a:rPr lang="en-AU" sz="1050" dirty="0" smtClean="0"/>
                        <a:t>Latitude</a:t>
                      </a:r>
                      <a:endParaRPr lang="en-AU" sz="1050" b="1" dirty="0"/>
                    </a:p>
                  </a:txBody>
                  <a:tcPr/>
                </a:tc>
                <a:tc>
                  <a:txBody>
                    <a:bodyPr/>
                    <a:lstStyle/>
                    <a:p>
                      <a:pPr algn="ctr"/>
                      <a:r>
                        <a:rPr lang="en-AU" sz="1050" dirty="0" smtClean="0"/>
                        <a:t>Is latitude </a:t>
                      </a:r>
                      <a:r>
                        <a:rPr lang="en-AU" sz="1050" dirty="0" err="1" smtClean="0"/>
                        <a:t>covarying</a:t>
                      </a:r>
                      <a:r>
                        <a:rPr lang="en-AU" sz="1050" dirty="0" smtClean="0"/>
                        <a:t> with size in this dataset?</a:t>
                      </a:r>
                      <a:endParaRPr lang="en-AU" sz="1050" dirty="0"/>
                    </a:p>
                  </a:txBody>
                  <a:tcPr/>
                </a:tc>
                <a:tc>
                  <a:txBody>
                    <a:bodyPr/>
                    <a:lstStyle/>
                    <a:p>
                      <a:pPr algn="ctr"/>
                      <a:r>
                        <a:rPr lang="en-AU" sz="1050" dirty="0" smtClean="0"/>
                        <a:t>3735.5</a:t>
                      </a:r>
                      <a:endParaRPr lang="en-AU" sz="1050" dirty="0"/>
                    </a:p>
                  </a:txBody>
                  <a:tcPr/>
                </a:tc>
                <a:tc>
                  <a:txBody>
                    <a:bodyPr/>
                    <a:lstStyle/>
                    <a:p>
                      <a:pPr algn="ctr"/>
                      <a:r>
                        <a:rPr lang="en-AU" sz="1050" dirty="0" smtClean="0"/>
                        <a:t>0.195</a:t>
                      </a:r>
                      <a:endParaRPr lang="en-AU" sz="1050" dirty="0"/>
                    </a:p>
                  </a:txBody>
                  <a:tcPr/>
                </a:tc>
                <a:tc>
                  <a:txBody>
                    <a:bodyPr/>
                    <a:lstStyle/>
                    <a:p>
                      <a:pPr algn="ctr"/>
                      <a:r>
                        <a:rPr lang="en-AU" sz="1050" dirty="0" smtClean="0"/>
                        <a:t>40.29</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50386167"/>
                  </a:ext>
                </a:extLst>
              </a:tr>
              <a:tr h="634923">
                <a:tc vMerge="1">
                  <a:txBody>
                    <a:bodyPr/>
                    <a:lstStyle/>
                    <a:p>
                      <a:endParaRPr lang="en-AU"/>
                    </a:p>
                  </a:txBody>
                  <a:tcPr/>
                </a:tc>
                <a:tc>
                  <a:txBody>
                    <a:bodyPr/>
                    <a:lstStyle/>
                    <a:p>
                      <a:pPr algn="ctr"/>
                      <a:r>
                        <a:rPr lang="en-AU" sz="1050" dirty="0" smtClean="0"/>
                        <a:t>Latitude within each </a:t>
                      </a:r>
                      <a:r>
                        <a:rPr lang="en-AU" sz="1050" dirty="0" smtClean="0"/>
                        <a:t>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size within each</a:t>
                      </a:r>
                      <a:r>
                        <a:rPr lang="en-AU" sz="1050" baseline="0" dirty="0" smtClean="0"/>
                        <a:t> </a:t>
                      </a:r>
                      <a:r>
                        <a:rPr lang="en-AU" sz="1050" baseline="0" dirty="0" smtClean="0"/>
                        <a:t>clade?</a:t>
                      </a:r>
                      <a:endParaRPr lang="en-AU" sz="1050" dirty="0"/>
                    </a:p>
                  </a:txBody>
                  <a:tcPr/>
                </a:tc>
                <a:tc>
                  <a:txBody>
                    <a:bodyPr/>
                    <a:lstStyle/>
                    <a:p>
                      <a:pPr algn="ctr"/>
                      <a:r>
                        <a:rPr lang="en-AU" sz="1050" dirty="0" smtClean="0"/>
                        <a:t>South: 104.32 </a:t>
                      </a:r>
                    </a:p>
                    <a:p>
                      <a:pPr algn="ctr"/>
                      <a:r>
                        <a:rPr lang="en-AU" sz="1050" dirty="0" smtClean="0"/>
                        <a:t>North: 303.04</a:t>
                      </a:r>
                    </a:p>
                    <a:p>
                      <a:pPr algn="ctr"/>
                      <a:r>
                        <a:rPr lang="en-AU" sz="1050" dirty="0" smtClean="0"/>
                        <a:t>Sub: 4.7</a:t>
                      </a:r>
                      <a:endParaRPr lang="en-AU" sz="1050" dirty="0"/>
                    </a:p>
                  </a:txBody>
                  <a:tcPr/>
                </a:tc>
                <a:tc>
                  <a:txBody>
                    <a:bodyPr/>
                    <a:lstStyle/>
                    <a:p>
                      <a:pPr algn="ctr"/>
                      <a:r>
                        <a:rPr lang="en-AU" sz="1050" dirty="0" smtClean="0"/>
                        <a:t>South: 0.035</a:t>
                      </a:r>
                    </a:p>
                    <a:p>
                      <a:pPr algn="ctr"/>
                      <a:r>
                        <a:rPr lang="en-AU" sz="1050" dirty="0" smtClean="0"/>
                        <a:t>North: 0.111</a:t>
                      </a:r>
                    </a:p>
                    <a:p>
                      <a:pPr algn="ctr"/>
                      <a:r>
                        <a:rPr lang="en-AU" sz="1050" dirty="0" smtClean="0"/>
                        <a:t>Sub: 0.001</a:t>
                      </a:r>
                      <a:endParaRPr lang="en-AU" sz="1050" dirty="0"/>
                    </a:p>
                  </a:txBody>
                  <a:tcPr/>
                </a:tc>
                <a:tc>
                  <a:txBody>
                    <a:bodyPr/>
                    <a:lstStyle/>
                    <a:p>
                      <a:pPr algn="ctr"/>
                      <a:r>
                        <a:rPr lang="en-AU" sz="1050" dirty="0" smtClean="0"/>
                        <a:t>South:</a:t>
                      </a:r>
                      <a:r>
                        <a:rPr lang="en-AU" sz="1050" baseline="0" dirty="0" smtClean="0"/>
                        <a:t> 1.311</a:t>
                      </a:r>
                    </a:p>
                    <a:p>
                      <a:pPr algn="ctr"/>
                      <a:r>
                        <a:rPr lang="en-AU" sz="1050" baseline="0" dirty="0" smtClean="0"/>
                        <a:t>North: 1.08</a:t>
                      </a:r>
                    </a:p>
                    <a:p>
                      <a:pPr algn="ctr"/>
                      <a:r>
                        <a:rPr lang="en-AU" sz="1050" baseline="0" dirty="0" smtClean="0"/>
                        <a:t>Sub: 0.073</a:t>
                      </a:r>
                      <a:endParaRPr lang="en-AU" sz="1050" dirty="0" smtClean="0"/>
                    </a:p>
                  </a:txBody>
                  <a:tcPr/>
                </a:tc>
                <a:tc>
                  <a:txBody>
                    <a:bodyPr/>
                    <a:lstStyle/>
                    <a:p>
                      <a:pPr algn="ctr"/>
                      <a:r>
                        <a:rPr lang="en-AU" sz="1050" dirty="0" smtClean="0"/>
                        <a:t>South:</a:t>
                      </a:r>
                      <a:r>
                        <a:rPr lang="en-AU" sz="1050" baseline="0" dirty="0" smtClean="0"/>
                        <a:t> </a:t>
                      </a:r>
                      <a:r>
                        <a:rPr lang="en-AU" sz="1050" dirty="0" smtClean="0"/>
                        <a:t>0.261</a:t>
                      </a:r>
                    </a:p>
                    <a:p>
                      <a:pPr algn="ctr"/>
                      <a:r>
                        <a:rPr lang="en-AU" sz="1050" dirty="0" smtClean="0"/>
                        <a:t>North: 0.061</a:t>
                      </a:r>
                    </a:p>
                    <a:p>
                      <a:pPr algn="ctr"/>
                      <a:r>
                        <a:rPr lang="en-AU" sz="1050" dirty="0" smtClean="0"/>
                        <a:t>Sub: 0.813</a:t>
                      </a:r>
                      <a:endParaRPr lang="en-AU" sz="1050" dirty="0"/>
                    </a:p>
                  </a:txBody>
                  <a:tcPr/>
                </a:tc>
                <a:tc>
                  <a:txBody>
                    <a:bodyPr/>
                    <a:lstStyle/>
                    <a:p>
                      <a:pPr algn="ctr"/>
                      <a:r>
                        <a:rPr lang="en-AU" sz="1050" dirty="0" smtClean="0"/>
                        <a:t>No clear</a:t>
                      </a:r>
                      <a:r>
                        <a:rPr lang="en-AU" sz="1050" baseline="0" dirty="0" smtClean="0"/>
                        <a:t> effect.</a:t>
                      </a:r>
                      <a:endParaRPr lang="en-AU" sz="1050" dirty="0"/>
                    </a:p>
                  </a:txBody>
                  <a:tcPr/>
                </a:tc>
                <a:extLst>
                  <a:ext uri="{0D108BD9-81ED-4DB2-BD59-A6C34878D82A}">
                    <a16:rowId xmlns:a16="http://schemas.microsoft.com/office/drawing/2014/main" val="38614025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size in this dataset?</a:t>
                      </a:r>
                    </a:p>
                    <a:p>
                      <a:pPr algn="ctr"/>
                      <a:endParaRPr lang="en-AU" sz="1050" dirty="0"/>
                    </a:p>
                  </a:txBody>
                  <a:tcPr/>
                </a:tc>
                <a:tc>
                  <a:txBody>
                    <a:bodyPr/>
                    <a:lstStyle/>
                    <a:p>
                      <a:pPr algn="ctr"/>
                      <a:r>
                        <a:rPr lang="en-AU" sz="1050" dirty="0" smtClean="0"/>
                        <a:t>3428.9</a:t>
                      </a:r>
                      <a:endParaRPr lang="en-AU" sz="1050" dirty="0"/>
                    </a:p>
                  </a:txBody>
                  <a:tcPr/>
                </a:tc>
                <a:tc>
                  <a:txBody>
                    <a:bodyPr/>
                    <a:lstStyle/>
                    <a:p>
                      <a:pPr algn="ctr"/>
                      <a:r>
                        <a:rPr lang="en-AU" sz="1050" dirty="0" smtClean="0"/>
                        <a:t>0.179</a:t>
                      </a:r>
                      <a:endParaRPr lang="en-AU" sz="1050" dirty="0"/>
                    </a:p>
                  </a:txBody>
                  <a:tcPr/>
                </a:tc>
                <a:tc>
                  <a:txBody>
                    <a:bodyPr/>
                    <a:lstStyle/>
                    <a:p>
                      <a:pPr algn="ctr"/>
                      <a:r>
                        <a:rPr lang="en-AU" sz="1050" dirty="0" smtClean="0"/>
                        <a:t>36.261</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77222116"/>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r>
                        <a:rPr lang="en-AU" sz="1050" baseline="0" dirty="0" smtClean="0"/>
                        <a:t> within each </a:t>
                      </a:r>
                      <a:r>
                        <a:rPr lang="en-AU" sz="1050" baseline="0" dirty="0" smtClean="0"/>
                        <a:t>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size within each</a:t>
                      </a:r>
                      <a:r>
                        <a:rPr lang="en-AU" sz="1050" baseline="0" dirty="0" smtClean="0"/>
                        <a:t> </a:t>
                      </a:r>
                      <a:r>
                        <a:rPr lang="en-AU" sz="1050" baseline="0" dirty="0" smtClean="0"/>
                        <a:t>clade?</a:t>
                      </a:r>
                      <a:endParaRPr lang="en-AU" sz="1050" dirty="0"/>
                    </a:p>
                  </a:txBody>
                  <a:tcPr/>
                </a:tc>
                <a:tc>
                  <a:txBody>
                    <a:bodyPr/>
                    <a:lstStyle/>
                    <a:p>
                      <a:pPr algn="ctr"/>
                      <a:r>
                        <a:rPr lang="en-AU" sz="1050" dirty="0" smtClean="0"/>
                        <a:t>South: 21.16 </a:t>
                      </a:r>
                    </a:p>
                    <a:p>
                      <a:pPr algn="ctr"/>
                      <a:r>
                        <a:rPr lang="en-AU" sz="1050" dirty="0" smtClean="0"/>
                        <a:t>North: 485.53</a:t>
                      </a:r>
                    </a:p>
                    <a:p>
                      <a:pPr algn="ctr"/>
                      <a:r>
                        <a:rPr lang="en-AU" sz="1050" dirty="0" smtClean="0"/>
                        <a:t>Sub: 31</a:t>
                      </a:r>
                      <a:endParaRPr lang="en-AU" sz="1050" dirty="0"/>
                    </a:p>
                  </a:txBody>
                  <a:tcPr/>
                </a:tc>
                <a:tc>
                  <a:txBody>
                    <a:bodyPr/>
                    <a:lstStyle/>
                    <a:p>
                      <a:pPr algn="ctr"/>
                      <a:r>
                        <a:rPr lang="en-AU" sz="1050" dirty="0" smtClean="0"/>
                        <a:t>South: 0.007</a:t>
                      </a:r>
                    </a:p>
                    <a:p>
                      <a:pPr algn="ctr"/>
                      <a:r>
                        <a:rPr lang="en-AU" sz="1050" dirty="0" smtClean="0"/>
                        <a:t>North: 0.178</a:t>
                      </a:r>
                    </a:p>
                    <a:p>
                      <a:pPr algn="ctr"/>
                      <a:r>
                        <a:rPr lang="en-AU" sz="1050" dirty="0" smtClean="0"/>
                        <a:t>Sub: 0.007</a:t>
                      </a:r>
                      <a:endParaRPr lang="en-AU" sz="1050" dirty="0"/>
                    </a:p>
                  </a:txBody>
                  <a:tcPr/>
                </a:tc>
                <a:tc>
                  <a:txBody>
                    <a:bodyPr/>
                    <a:lstStyle/>
                    <a:p>
                      <a:pPr algn="ctr"/>
                      <a:r>
                        <a:rPr lang="en-AU" sz="1050" dirty="0" smtClean="0"/>
                        <a:t>South:</a:t>
                      </a:r>
                      <a:r>
                        <a:rPr lang="en-AU" sz="1050" baseline="0" dirty="0" smtClean="0"/>
                        <a:t> 0.258</a:t>
                      </a:r>
                    </a:p>
                    <a:p>
                      <a:pPr algn="ctr"/>
                      <a:r>
                        <a:rPr lang="en-AU" sz="1050" baseline="0" dirty="0" smtClean="0"/>
                        <a:t>North: 6.07</a:t>
                      </a:r>
                    </a:p>
                    <a:p>
                      <a:pPr algn="ctr"/>
                      <a:r>
                        <a:rPr lang="en-AU" sz="1050" baseline="0" dirty="0" smtClean="0"/>
                        <a:t>Sub: 0.478</a:t>
                      </a:r>
                      <a:endParaRPr lang="en-AU" sz="1050" dirty="0" smtClean="0"/>
                    </a:p>
                  </a:txBody>
                  <a:tcPr/>
                </a:tc>
                <a:tc>
                  <a:txBody>
                    <a:bodyPr/>
                    <a:lstStyle/>
                    <a:p>
                      <a:pPr algn="ctr"/>
                      <a:r>
                        <a:rPr lang="en-AU" sz="1050" dirty="0" smtClean="0"/>
                        <a:t>South:</a:t>
                      </a:r>
                      <a:r>
                        <a:rPr lang="en-AU" sz="1050" baseline="0" dirty="0" smtClean="0"/>
                        <a:t> </a:t>
                      </a:r>
                      <a:r>
                        <a:rPr lang="en-AU" sz="1050" dirty="0" smtClean="0"/>
                        <a:t>0.629</a:t>
                      </a:r>
                    </a:p>
                    <a:p>
                      <a:pPr algn="ctr"/>
                      <a:r>
                        <a:rPr lang="en-AU" sz="1050" dirty="0" smtClean="0"/>
                        <a:t>North: 0.027</a:t>
                      </a:r>
                    </a:p>
                    <a:p>
                      <a:pPr algn="ctr"/>
                      <a:r>
                        <a:rPr lang="en-AU" sz="1050" dirty="0" smtClean="0"/>
                        <a:t>Sub: 0.461</a:t>
                      </a:r>
                      <a:endParaRPr lang="en-AU" sz="1050" dirty="0"/>
                    </a:p>
                  </a:txBody>
                  <a:tcPr/>
                </a:tc>
                <a:tc>
                  <a:txBody>
                    <a:bodyPr/>
                    <a:lstStyle/>
                    <a:p>
                      <a:pPr algn="ctr"/>
                      <a:r>
                        <a:rPr lang="en-AU" sz="1050" dirty="0" smtClean="0"/>
                        <a:t>No clear effect. North might have a biased</a:t>
                      </a:r>
                      <a:r>
                        <a:rPr lang="en-AU" sz="1050" baseline="0" dirty="0" smtClean="0"/>
                        <a:t> sample.</a:t>
                      </a:r>
                      <a:endParaRPr lang="en-AU" sz="1050" dirty="0"/>
                    </a:p>
                  </a:txBody>
                  <a:tcPr/>
                </a:tc>
                <a:extLst>
                  <a:ext uri="{0D108BD9-81ED-4DB2-BD59-A6C34878D82A}">
                    <a16:rowId xmlns:a16="http://schemas.microsoft.com/office/drawing/2014/main" val="3312394547"/>
                  </a:ext>
                </a:extLst>
              </a:tr>
              <a:tr h="683337">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Shape</a:t>
                      </a:r>
                      <a:endParaRPr lang="en-AU" sz="1050" dirty="0"/>
                    </a:p>
                  </a:txBody>
                  <a:tcPr/>
                </a:tc>
                <a:tc>
                  <a:txBody>
                    <a:bodyPr/>
                    <a:lstStyle/>
                    <a:p>
                      <a:pPr algn="ctr"/>
                      <a:r>
                        <a:rPr lang="en-AU" sz="1050" dirty="0" smtClean="0"/>
                        <a:t>Latitude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in this dataset?</a:t>
                      </a:r>
                      <a:endParaRPr lang="en-AU" sz="1050" dirty="0"/>
                    </a:p>
                  </a:txBody>
                  <a:tcPr/>
                </a:tc>
                <a:tc>
                  <a:txBody>
                    <a:bodyPr/>
                    <a:lstStyle/>
                    <a:p>
                      <a:pPr algn="ctr"/>
                      <a:r>
                        <a:rPr lang="en-AU" sz="1050" dirty="0" smtClean="0"/>
                        <a:t>0.014</a:t>
                      </a:r>
                      <a:endParaRPr lang="en-AU" sz="1050" dirty="0"/>
                    </a:p>
                  </a:txBody>
                  <a:tcPr/>
                </a:tc>
                <a:tc>
                  <a:txBody>
                    <a:bodyPr/>
                    <a:lstStyle/>
                    <a:p>
                      <a:pPr algn="ctr"/>
                      <a:r>
                        <a:rPr lang="en-AU" sz="1050" dirty="0" smtClean="0"/>
                        <a:t>0.093</a:t>
                      </a:r>
                      <a:endParaRPr lang="en-AU" sz="1050" dirty="0"/>
                    </a:p>
                  </a:txBody>
                  <a:tcPr/>
                </a:tc>
                <a:tc>
                  <a:txBody>
                    <a:bodyPr/>
                    <a:lstStyle/>
                    <a:p>
                      <a:pPr algn="ctr"/>
                      <a:r>
                        <a:rPr lang="en-AU" sz="1050" dirty="0" smtClean="0"/>
                        <a:t>17.054</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4182212597"/>
                  </a:ext>
                </a:extLst>
              </a:tr>
              <a:tr h="657225">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Latitude</a:t>
                      </a:r>
                      <a:r>
                        <a:rPr lang="en-AU" sz="1050" baseline="0" dirty="0" smtClean="0"/>
                        <a:t> within each </a:t>
                      </a:r>
                      <a:r>
                        <a:rPr lang="en-AU" sz="1050" baseline="0" dirty="0" smtClean="0"/>
                        <a:t>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within each</a:t>
                      </a:r>
                      <a:r>
                        <a:rPr lang="en-AU" sz="1050" baseline="0" dirty="0" smtClean="0"/>
                        <a:t> </a:t>
                      </a:r>
                      <a:r>
                        <a:rPr lang="en-AU" sz="1050" baseline="0" dirty="0" smtClean="0"/>
                        <a:t>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0.07</a:t>
                      </a:r>
                    </a:p>
                    <a:p>
                      <a:pPr algn="ctr"/>
                      <a:r>
                        <a:rPr lang="en-AU" sz="1050" dirty="0" smtClean="0"/>
                        <a:t>North: 0.052</a:t>
                      </a:r>
                    </a:p>
                    <a:p>
                      <a:pPr algn="ctr"/>
                      <a:r>
                        <a:rPr lang="en-AU" sz="1050" dirty="0" smtClean="0"/>
                        <a:t>Sub: 0.025</a:t>
                      </a:r>
                      <a:endParaRPr lang="en-AU" sz="1050" dirty="0"/>
                    </a:p>
                  </a:txBody>
                  <a:tcPr/>
                </a:tc>
                <a:tc>
                  <a:txBody>
                    <a:bodyPr/>
                    <a:lstStyle/>
                    <a:p>
                      <a:pPr algn="ctr"/>
                      <a:r>
                        <a:rPr lang="en-AU" sz="1050" dirty="0" smtClean="0"/>
                        <a:t>South:</a:t>
                      </a:r>
                      <a:r>
                        <a:rPr lang="en-AU" sz="1050" baseline="0" dirty="0" smtClean="0"/>
                        <a:t> 2.705</a:t>
                      </a:r>
                    </a:p>
                    <a:p>
                      <a:pPr algn="ctr"/>
                      <a:r>
                        <a:rPr lang="en-AU" sz="1050" baseline="0" dirty="0" smtClean="0"/>
                        <a:t>North: 1.543</a:t>
                      </a:r>
                    </a:p>
                    <a:p>
                      <a:pPr algn="ctr"/>
                      <a:r>
                        <a:rPr lang="en-AU" sz="1050" baseline="0" dirty="0" smtClean="0"/>
                        <a:t>Sub: 1.667</a:t>
                      </a:r>
                      <a:endParaRPr lang="en-AU" sz="1050" dirty="0" smtClean="0"/>
                    </a:p>
                  </a:txBody>
                  <a:tcPr/>
                </a:tc>
                <a:tc>
                  <a:txBody>
                    <a:bodyPr/>
                    <a:lstStyle/>
                    <a:p>
                      <a:pPr algn="ctr"/>
                      <a:r>
                        <a:rPr lang="en-AU" sz="1050" dirty="0" smtClean="0"/>
                        <a:t>South:</a:t>
                      </a:r>
                      <a:r>
                        <a:rPr lang="en-AU" sz="1050" baseline="0" dirty="0" smtClean="0"/>
                        <a:t> </a:t>
                      </a:r>
                      <a:r>
                        <a:rPr lang="en-AU" sz="1050" dirty="0" smtClean="0"/>
                        <a:t>0.001</a:t>
                      </a:r>
                    </a:p>
                    <a:p>
                      <a:pPr algn="ctr"/>
                      <a:r>
                        <a:rPr lang="en-AU" sz="1050" dirty="0" smtClean="0"/>
                        <a:t>North: 0.058</a:t>
                      </a:r>
                    </a:p>
                    <a:p>
                      <a:pPr algn="ctr"/>
                      <a:r>
                        <a:rPr lang="en-AU" sz="1050" dirty="0" smtClean="0"/>
                        <a:t>Sub: 0.039</a:t>
                      </a:r>
                      <a:endParaRPr lang="en-AU" sz="1050" dirty="0"/>
                    </a:p>
                  </a:txBody>
                  <a:tcPr/>
                </a:tc>
                <a:tc>
                  <a:txBody>
                    <a:bodyPr/>
                    <a:lstStyle/>
                    <a:p>
                      <a:pPr algn="ctr"/>
                      <a:r>
                        <a:rPr lang="en-AU" sz="1050" dirty="0" smtClean="0"/>
                        <a:t>Only south stuartii is varying</a:t>
                      </a:r>
                      <a:r>
                        <a:rPr lang="en-AU" sz="1050" baseline="0" dirty="0" smtClean="0"/>
                        <a:t> </a:t>
                      </a:r>
                      <a:r>
                        <a:rPr lang="en-AU" sz="1050" baseline="0" dirty="0" err="1" smtClean="0"/>
                        <a:t>latitudinally</a:t>
                      </a:r>
                      <a:r>
                        <a:rPr lang="en-AU" sz="1050" baseline="0" dirty="0" smtClean="0"/>
                        <a:t> in shape with low effect.</a:t>
                      </a:r>
                      <a:endParaRPr lang="en-AU" sz="1050" dirty="0"/>
                    </a:p>
                  </a:txBody>
                  <a:tcPr/>
                </a:tc>
                <a:extLst>
                  <a:ext uri="{0D108BD9-81ED-4DB2-BD59-A6C34878D82A}">
                    <a16:rowId xmlns:a16="http://schemas.microsoft.com/office/drawing/2014/main" val="4219532560"/>
                  </a:ext>
                </a:extLst>
              </a:tr>
              <a:tr h="609600">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shape in this dataset?</a:t>
                      </a:r>
                    </a:p>
                    <a:p>
                      <a:pPr algn="ctr"/>
                      <a:endParaRPr lang="en-AU" sz="1050" dirty="0"/>
                    </a:p>
                  </a:txBody>
                  <a:tcPr/>
                </a:tc>
                <a:tc>
                  <a:txBody>
                    <a:bodyPr/>
                    <a:lstStyle/>
                    <a:p>
                      <a:pPr algn="ctr"/>
                      <a:r>
                        <a:rPr lang="en-AU" sz="1050" dirty="0" smtClean="0"/>
                        <a:t>0.012</a:t>
                      </a:r>
                      <a:endParaRPr lang="en-AU" sz="1050" dirty="0"/>
                    </a:p>
                  </a:txBody>
                  <a:tcPr/>
                </a:tc>
                <a:tc>
                  <a:txBody>
                    <a:bodyPr/>
                    <a:lstStyle/>
                    <a:p>
                      <a:pPr algn="ctr"/>
                      <a:r>
                        <a:rPr lang="en-AU" sz="1050" dirty="0" smtClean="0"/>
                        <a:t>0.081</a:t>
                      </a:r>
                      <a:endParaRPr lang="en-AU" sz="1050" dirty="0"/>
                    </a:p>
                  </a:txBody>
                  <a:tcPr/>
                </a:tc>
                <a:tc>
                  <a:txBody>
                    <a:bodyPr/>
                    <a:lstStyle/>
                    <a:p>
                      <a:pPr algn="ctr"/>
                      <a:r>
                        <a:rPr lang="en-AU" sz="1050" dirty="0" smtClean="0"/>
                        <a:t>14.645</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12985904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AU" sz="1050" dirty="0" smtClean="0"/>
                        <a:t>Longitude</a:t>
                      </a:r>
                      <a:r>
                        <a:rPr lang="en-AU" sz="1050" baseline="0" dirty="0" smtClean="0"/>
                        <a:t> within each </a:t>
                      </a:r>
                      <a:r>
                        <a:rPr lang="en-AU" sz="1050" baseline="0" dirty="0" smtClean="0"/>
                        <a:t>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shape within each</a:t>
                      </a:r>
                      <a:r>
                        <a:rPr lang="en-AU" sz="1050" baseline="0" dirty="0" smtClean="0"/>
                        <a:t> </a:t>
                      </a:r>
                      <a:r>
                        <a:rPr lang="en-AU" sz="1050" baseline="0" dirty="0" smtClean="0"/>
                        <a:t>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0.066</a:t>
                      </a:r>
                    </a:p>
                    <a:p>
                      <a:pPr algn="ctr"/>
                      <a:r>
                        <a:rPr lang="en-AU" sz="1050" dirty="0" smtClean="0"/>
                        <a:t>North: 0.051</a:t>
                      </a:r>
                    </a:p>
                    <a:p>
                      <a:pPr algn="ctr"/>
                      <a:r>
                        <a:rPr lang="en-AU" sz="1050" dirty="0" smtClean="0"/>
                        <a:t>Sub: 0.022</a:t>
                      </a:r>
                      <a:endParaRPr lang="en-AU" sz="1050" dirty="0"/>
                    </a:p>
                  </a:txBody>
                  <a:tcPr/>
                </a:tc>
                <a:tc>
                  <a:txBody>
                    <a:bodyPr/>
                    <a:lstStyle/>
                    <a:p>
                      <a:pPr algn="ctr"/>
                      <a:r>
                        <a:rPr lang="en-AU" sz="1050" dirty="0" smtClean="0"/>
                        <a:t>South:</a:t>
                      </a:r>
                      <a:r>
                        <a:rPr lang="en-AU" sz="1050" baseline="0" dirty="0" smtClean="0"/>
                        <a:t> 2.554</a:t>
                      </a:r>
                    </a:p>
                    <a:p>
                      <a:pPr algn="ctr"/>
                      <a:r>
                        <a:rPr lang="en-AU" sz="1050" baseline="0" dirty="0" smtClean="0"/>
                        <a:t>North: 1.494</a:t>
                      </a:r>
                    </a:p>
                    <a:p>
                      <a:pPr algn="ctr"/>
                      <a:r>
                        <a:rPr lang="en-AU" sz="1050" baseline="0" dirty="0" smtClean="0"/>
                        <a:t>Sub: 1.461</a:t>
                      </a:r>
                      <a:endParaRPr lang="en-AU" sz="1050" dirty="0" smtClean="0"/>
                    </a:p>
                  </a:txBody>
                  <a:tcPr/>
                </a:tc>
                <a:tc>
                  <a:txBody>
                    <a:bodyPr/>
                    <a:lstStyle/>
                    <a:p>
                      <a:pPr algn="ctr"/>
                      <a:r>
                        <a:rPr lang="en-AU" sz="1050" dirty="0" smtClean="0"/>
                        <a:t>South:</a:t>
                      </a:r>
                      <a:r>
                        <a:rPr lang="en-AU" sz="1050" baseline="0" dirty="0" smtClean="0"/>
                        <a:t> </a:t>
                      </a:r>
                      <a:r>
                        <a:rPr lang="en-AU" sz="1050" dirty="0" smtClean="0"/>
                        <a:t>0.003</a:t>
                      </a:r>
                    </a:p>
                    <a:p>
                      <a:pPr algn="ctr"/>
                      <a:r>
                        <a:rPr lang="en-AU" sz="1050" dirty="0" smtClean="0"/>
                        <a:t>North: 0.09</a:t>
                      </a:r>
                    </a:p>
                    <a:p>
                      <a:pPr algn="ctr"/>
                      <a:r>
                        <a:rPr lang="en-AU" sz="1050" dirty="0" smtClean="0"/>
                        <a:t>Sub: 0.117</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Only south stuartii is varying</a:t>
                      </a:r>
                      <a:r>
                        <a:rPr lang="en-AU" sz="1050" baseline="0" dirty="0" smtClean="0"/>
                        <a:t> longitudinally in shape with low effect.</a:t>
                      </a:r>
                      <a:endParaRPr lang="en-AU" sz="1050" dirty="0" smtClean="0"/>
                    </a:p>
                    <a:p>
                      <a:pPr algn="ctr"/>
                      <a:endParaRPr lang="en-AU" sz="1050" dirty="0"/>
                    </a:p>
                  </a:txBody>
                  <a:tcPr/>
                </a:tc>
                <a:extLst>
                  <a:ext uri="{0D108BD9-81ED-4DB2-BD59-A6C34878D82A}">
                    <a16:rowId xmlns:a16="http://schemas.microsoft.com/office/drawing/2014/main" val="2563493004"/>
                  </a:ext>
                </a:extLst>
              </a:tr>
            </a:tbl>
          </a:graphicData>
        </a:graphic>
      </p:graphicFrame>
    </p:spTree>
    <p:extLst>
      <p:ext uri="{BB962C8B-B14F-4D97-AF65-F5344CB8AC3E}">
        <p14:creationId xmlns:p14="http://schemas.microsoft.com/office/powerpoint/2010/main" val="271921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3. </a:t>
            </a:r>
            <a:r>
              <a:rPr lang="en-AU" sz="2800" dirty="0" smtClean="0"/>
              <a:t>ANOVA on climatic predictors of size variation and Procrustes ANOVA on climatic predictors of shape variation.</a:t>
            </a:r>
            <a:endParaRPr lang="en-AU" sz="2800" b="1" dirty="0"/>
          </a:p>
        </p:txBody>
      </p:sp>
    </p:spTree>
    <p:extLst>
      <p:ext uri="{BB962C8B-B14F-4D97-AF65-F5344CB8AC3E}">
        <p14:creationId xmlns:p14="http://schemas.microsoft.com/office/powerpoint/2010/main" val="27640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61673381"/>
              </p:ext>
            </p:extLst>
          </p:nvPr>
        </p:nvGraphicFramePr>
        <p:xfrm>
          <a:off x="851234" y="2346238"/>
          <a:ext cx="10515600" cy="2524578"/>
        </p:xfrm>
        <a:graphic>
          <a:graphicData uri="http://schemas.openxmlformats.org/drawingml/2006/table">
            <a:tbl>
              <a:tblPr firstRow="1" bandRow="1"/>
              <a:tblGrid>
                <a:gridCol w="1051560">
                  <a:extLst>
                    <a:ext uri="{9D8B030D-6E8A-4147-A177-3AD203B41FA5}">
                      <a16:colId xmlns:a16="http://schemas.microsoft.com/office/drawing/2014/main" val="3669242250"/>
                    </a:ext>
                  </a:extLst>
                </a:gridCol>
                <a:gridCol w="1051560">
                  <a:extLst>
                    <a:ext uri="{9D8B030D-6E8A-4147-A177-3AD203B41FA5}">
                      <a16:colId xmlns:a16="http://schemas.microsoft.com/office/drawing/2014/main" val="2663061561"/>
                    </a:ext>
                  </a:extLst>
                </a:gridCol>
                <a:gridCol w="1051560">
                  <a:extLst>
                    <a:ext uri="{9D8B030D-6E8A-4147-A177-3AD203B41FA5}">
                      <a16:colId xmlns:a16="http://schemas.microsoft.com/office/drawing/2014/main" val="3908713895"/>
                    </a:ext>
                  </a:extLst>
                </a:gridCol>
                <a:gridCol w="1051560">
                  <a:extLst>
                    <a:ext uri="{9D8B030D-6E8A-4147-A177-3AD203B41FA5}">
                      <a16:colId xmlns:a16="http://schemas.microsoft.com/office/drawing/2014/main" val="1889486698"/>
                    </a:ext>
                  </a:extLst>
                </a:gridCol>
                <a:gridCol w="1051560">
                  <a:extLst>
                    <a:ext uri="{9D8B030D-6E8A-4147-A177-3AD203B41FA5}">
                      <a16:colId xmlns:a16="http://schemas.microsoft.com/office/drawing/2014/main" val="4163781837"/>
                    </a:ext>
                  </a:extLst>
                </a:gridCol>
                <a:gridCol w="1051560">
                  <a:extLst>
                    <a:ext uri="{9D8B030D-6E8A-4147-A177-3AD203B41FA5}">
                      <a16:colId xmlns:a16="http://schemas.microsoft.com/office/drawing/2014/main" val="3108963802"/>
                    </a:ext>
                  </a:extLst>
                </a:gridCol>
                <a:gridCol w="1051560">
                  <a:extLst>
                    <a:ext uri="{9D8B030D-6E8A-4147-A177-3AD203B41FA5}">
                      <a16:colId xmlns:a16="http://schemas.microsoft.com/office/drawing/2014/main" val="235715043"/>
                    </a:ext>
                  </a:extLst>
                </a:gridCol>
                <a:gridCol w="1051560">
                  <a:extLst>
                    <a:ext uri="{9D8B030D-6E8A-4147-A177-3AD203B41FA5}">
                      <a16:colId xmlns:a16="http://schemas.microsoft.com/office/drawing/2014/main" val="2992303858"/>
                    </a:ext>
                  </a:extLst>
                </a:gridCol>
                <a:gridCol w="1051560">
                  <a:extLst>
                    <a:ext uri="{9D8B030D-6E8A-4147-A177-3AD203B41FA5}">
                      <a16:colId xmlns:a16="http://schemas.microsoft.com/office/drawing/2014/main" val="3673210949"/>
                    </a:ext>
                  </a:extLst>
                </a:gridCol>
                <a:gridCol w="1051560">
                  <a:extLst>
                    <a:ext uri="{9D8B030D-6E8A-4147-A177-3AD203B41FA5}">
                      <a16:colId xmlns:a16="http://schemas.microsoft.com/office/drawing/2014/main" val="1355477056"/>
                    </a:ext>
                  </a:extLst>
                </a:gridCol>
              </a:tblGrid>
              <a:tr h="239729">
                <a:tc>
                  <a:txBody>
                    <a:bodyPr/>
                    <a:lstStyle/>
                    <a:p>
                      <a:pP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A5A5A5"/>
                      </a:solidFill>
                      <a:prstDash val="solid"/>
                      <a:round/>
                      <a:headEnd type="none" w="med" len="med"/>
                      <a:tailEnd type="none" w="med" len="med"/>
                    </a:lnB>
                  </a:tcPr>
                </a:tc>
                <a:tc gridSpan="4">
                  <a:txBody>
                    <a:bodyPr/>
                    <a:lstStyle/>
                    <a:p>
                      <a:pPr algn="ctr">
                        <a:lnSpc>
                          <a:spcPct val="107000"/>
                        </a:lnSpc>
                        <a:spcAft>
                          <a:spcPts val="1200"/>
                        </a:spcAft>
                      </a:pPr>
                      <a:r>
                        <a:rPr lang="en-US" sz="11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Size</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a:lnSpc>
                          <a:spcPct val="107000"/>
                        </a:lnSpc>
                        <a:spcAft>
                          <a:spcPts val="1200"/>
                        </a:spcAft>
                      </a:pPr>
                      <a:r>
                        <a:rPr lang="en-US"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Shape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919391223"/>
                  </a:ext>
                </a:extLst>
              </a:tr>
              <a:tr h="239729">
                <a:tc>
                  <a:txBody>
                    <a:bodyPr/>
                    <a:lstStyle/>
                    <a:p>
                      <a:endParaRPr lang="en-AU" sz="1100">
                        <a:effectLst/>
                        <a:latin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d. 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a:noFill/>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Arial" panose="020B0604020202020204" pitchFamily="34" charset="0"/>
                        </a:rPr>
                        <a:t>F</a:t>
                      </a: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P</a:t>
                      </a:r>
                      <a:r>
                        <a:rPr lang="en-US" sz="1100" cap="all" dirty="0" err="1" smtClean="0">
                          <a:effectLst/>
                          <a:latin typeface="Arial" panose="020B0604020202020204" pitchFamily="34" charset="0"/>
                          <a:ea typeface="Calibri" panose="020F0502020204030204" pitchFamily="34" charset="0"/>
                          <a:cs typeface="Times New Roman" panose="02020603050405020304" pitchFamily="18" charset="0"/>
                        </a:rPr>
                        <a:t>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(&gt;</a:t>
                      </a:r>
                      <a:r>
                        <a:rPr lang="en-US" sz="1100" dirty="0">
                          <a:effectLst/>
                          <a:latin typeface="Arial" panose="020B0604020202020204" pitchFamily="34" charset="0"/>
                          <a:ea typeface="Calibri" panose="020F0502020204030204" pitchFamily="34" charset="0"/>
                          <a:cs typeface="Times New Roman" panose="02020603050405020304" pitchFamily="18" charset="0"/>
                        </a:rPr>
                        <a:t>F)</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a:effectLst/>
                          <a:latin typeface="Arial" panose="020B0604020202020204" pitchFamily="34" charset="0"/>
                          <a:ea typeface="Calibri" panose="020F0502020204030204" pitchFamily="34" charset="0"/>
                          <a:cs typeface="Times New Roman" panose="02020603050405020304" pitchFamily="18" charset="0"/>
                        </a:rPr>
                        <a:t>P</a:t>
                      </a:r>
                      <a:r>
                        <a:rPr lang="en-US" sz="1100" cap="all">
                          <a:effectLst/>
                          <a:latin typeface="Arial" panose="020B0604020202020204" pitchFamily="34" charset="0"/>
                          <a:ea typeface="Calibri" panose="020F0502020204030204" pitchFamily="34" charset="0"/>
                          <a:cs typeface="Times New Roman" panose="02020603050405020304" pitchFamily="18" charset="0"/>
                        </a:rPr>
                        <a:t>r</a:t>
                      </a:r>
                      <a:r>
                        <a:rPr lang="en-US" sz="1100">
                          <a:effectLst/>
                          <a:latin typeface="Arial" panose="020B0604020202020204" pitchFamily="34" charset="0"/>
                          <a:ea typeface="Calibri" panose="020F0502020204030204" pitchFamily="34" charset="0"/>
                          <a:cs typeface="Times New Roman" panose="02020603050405020304" pitchFamily="18" charset="0"/>
                        </a:rPr>
                        <a:t>(&gt;F)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70354967"/>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Precipitation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47625"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345.1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0.023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3.132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0.079</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306198672"/>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Precipitation</a:t>
                      </a:r>
                      <a:r>
                        <a:rPr lang="en-AU" sz="1100" baseline="0" dirty="0" smtClean="0">
                          <a:effectLst/>
                          <a:latin typeface="Arial" panose="020B0604020202020204" pitchFamily="34" charset="0"/>
                          <a:ea typeface="Calibri" panose="020F0502020204030204" pitchFamily="34" charset="0"/>
                          <a:cs typeface="Arial" panose="020B0604020202020204" pitchFamily="34" charset="0"/>
                        </a:rPr>
                        <a:t>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2968.6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0.196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32.76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15.044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16685310"/>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Temperature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4117.7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0.273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50.19</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&lt;0.001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0.098</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14.476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29231164"/>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Temperature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1325.4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12.88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0.015</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2.068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72762613"/>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Elevation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60.87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0.022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2.888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0.092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448596777"/>
                  </a:ext>
                </a:extLst>
              </a:tr>
            </a:tbl>
          </a:graphicData>
        </a:graphic>
      </p:graphicFrame>
    </p:spTree>
    <p:extLst>
      <p:ext uri="{BB962C8B-B14F-4D97-AF65-F5344CB8AC3E}">
        <p14:creationId xmlns:p14="http://schemas.microsoft.com/office/powerpoint/2010/main" val="3447618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15" y="87001"/>
            <a:ext cx="11895221" cy="6586515"/>
            <a:chOff x="120315" y="87001"/>
            <a:chExt cx="11895221" cy="6586515"/>
          </a:xfrm>
        </p:grpSpPr>
        <p:pic>
          <p:nvPicPr>
            <p:cNvPr id="11" name="Picture 10"/>
            <p:cNvPicPr>
              <a:picLocks noChangeAspect="1"/>
            </p:cNvPicPr>
            <p:nvPr/>
          </p:nvPicPr>
          <p:blipFill>
            <a:blip r:embed="rId2"/>
            <a:stretch>
              <a:fillRect/>
            </a:stretch>
          </p:blipFill>
          <p:spPr>
            <a:xfrm>
              <a:off x="120315" y="87001"/>
              <a:ext cx="11895221" cy="6586515"/>
            </a:xfrm>
            <a:prstGeom prst="rect">
              <a:avLst/>
            </a:prstGeom>
          </p:spPr>
        </p:pic>
        <p:grpSp>
          <p:nvGrpSpPr>
            <p:cNvPr id="4" name="Group 3"/>
            <p:cNvGrpSpPr/>
            <p:nvPr/>
          </p:nvGrpSpPr>
          <p:grpSpPr>
            <a:xfrm>
              <a:off x="7924803" y="406267"/>
              <a:ext cx="2565508" cy="5475519"/>
              <a:chOff x="7924800" y="518556"/>
              <a:chExt cx="2565508" cy="5475519"/>
            </a:xfrm>
          </p:grpSpPr>
          <p:cxnSp>
            <p:nvCxnSpPr>
              <p:cNvPr id="79" name="Straight Connector 78"/>
              <p:cNvCxnSpPr/>
              <p:nvPr/>
            </p:nvCxnSpPr>
            <p:spPr>
              <a:xfrm>
                <a:off x="10059410" y="591936"/>
                <a:ext cx="2890" cy="5402139"/>
              </a:xfrm>
              <a:prstGeom prst="line">
                <a:avLst/>
              </a:prstGeom>
              <a:ln w="571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7924800" y="1162050"/>
                <a:ext cx="2439410" cy="3000374"/>
                <a:chOff x="7924800" y="1162050"/>
                <a:chExt cx="2439410" cy="3000374"/>
              </a:xfrm>
            </p:grpSpPr>
            <p:grpSp>
              <p:nvGrpSpPr>
                <p:cNvPr id="85" name="Group 84"/>
                <p:cNvGrpSpPr/>
                <p:nvPr/>
              </p:nvGrpSpPr>
              <p:grpSpPr>
                <a:xfrm>
                  <a:off x="7924800" y="1162050"/>
                  <a:ext cx="1933575" cy="3000374"/>
                  <a:chOff x="7924800" y="1162050"/>
                  <a:chExt cx="1933575" cy="3000374"/>
                </a:xfrm>
              </p:grpSpPr>
              <p:cxnSp>
                <p:nvCxnSpPr>
                  <p:cNvPr id="3" name="Elbow Connector 2"/>
                  <p:cNvCxnSpPr/>
                  <p:nvPr/>
                </p:nvCxnSpPr>
                <p:spPr>
                  <a:xfrm>
                    <a:off x="7924800" y="1162050"/>
                    <a:ext cx="1291016" cy="419100"/>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7924800" y="1581150"/>
                    <a:ext cx="1291016" cy="466726"/>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7924800" y="2943228"/>
                    <a:ext cx="1933575" cy="1219196"/>
                  </a:xfrm>
                  <a:prstGeom prst="bentConnector3">
                    <a:avLst>
                      <a:gd name="adj1" fmla="val 653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87241" y="1562100"/>
                    <a:ext cx="0" cy="1404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a:off x="9693076" y="2947353"/>
                  <a:ext cx="6711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10028643" y="518556"/>
                <a:ext cx="461665" cy="2206715"/>
              </a:xfrm>
              <a:prstGeom prst="rect">
                <a:avLst/>
              </a:prstGeom>
              <a:noFill/>
            </p:spPr>
            <p:txBody>
              <a:bodyPr vert="vert" wrap="square" rtlCol="0">
                <a:spAutoFit/>
              </a:bodyPr>
              <a:lstStyle/>
              <a:p>
                <a:r>
                  <a:rPr lang="en-AU" dirty="0"/>
                  <a:t>Pleistocene (2.6 Mya)</a:t>
                </a:r>
                <a:endParaRPr lang="en-AU" dirty="0"/>
              </a:p>
            </p:txBody>
          </p:sp>
        </p:grpSp>
      </p:grpSp>
    </p:spTree>
    <p:extLst>
      <p:ext uri="{BB962C8B-B14F-4D97-AF65-F5344CB8AC3E}">
        <p14:creationId xmlns:p14="http://schemas.microsoft.com/office/powerpoint/2010/main" val="54741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2. </a:t>
            </a:r>
            <a:r>
              <a:rPr lang="en-AU" sz="2800" dirty="0" smtClean="0"/>
              <a:t>a) Box plot and dot plot of centroid </a:t>
            </a:r>
            <a:r>
              <a:rPr lang="en-AU" sz="2800" dirty="0"/>
              <a:t>s</a:t>
            </a:r>
            <a:r>
              <a:rPr lang="en-AU" sz="2800" dirty="0" smtClean="0"/>
              <a:t>ize labelling each clade as per Figure 1. b) Allometry plot labelling each clade as per Figure 1, consisting of centroid sizes versus shape scores obtained from the regression of shape on size (Drake &amp; Klingenberg, 2008). </a:t>
            </a:r>
            <a:endParaRPr lang="en-AU" sz="2800" b="1" dirty="0"/>
          </a:p>
        </p:txBody>
      </p:sp>
    </p:spTree>
    <p:extLst>
      <p:ext uri="{BB962C8B-B14F-4D97-AF65-F5344CB8AC3E}">
        <p14:creationId xmlns:p14="http://schemas.microsoft.com/office/powerpoint/2010/main" val="330277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05559"/>
            <a:ext cx="6225592" cy="3447178"/>
          </a:xfrm>
          <a:prstGeom prst="rect">
            <a:avLst/>
          </a:prstGeom>
        </p:spPr>
      </p:pic>
      <p:grpSp>
        <p:nvGrpSpPr>
          <p:cNvPr id="5" name="Group 4"/>
          <p:cNvGrpSpPr/>
          <p:nvPr/>
        </p:nvGrpSpPr>
        <p:grpSpPr>
          <a:xfrm>
            <a:off x="6040330" y="1243487"/>
            <a:ext cx="6769287" cy="3748230"/>
            <a:chOff x="5486881" y="1243487"/>
            <a:chExt cx="6769287" cy="3748230"/>
          </a:xfrm>
        </p:grpSpPr>
        <p:pic>
          <p:nvPicPr>
            <p:cNvPr id="2" name="Picture 1"/>
            <p:cNvPicPr>
              <a:picLocks noChangeAspect="1"/>
            </p:cNvPicPr>
            <p:nvPr/>
          </p:nvPicPr>
          <p:blipFill>
            <a:blip r:embed="rId3"/>
            <a:stretch>
              <a:fillRect/>
            </a:stretch>
          </p:blipFill>
          <p:spPr>
            <a:xfrm>
              <a:off x="5486881" y="1243487"/>
              <a:ext cx="6769287" cy="3748230"/>
            </a:xfrm>
            <a:prstGeom prst="rect">
              <a:avLst/>
            </a:prstGeom>
          </p:spPr>
        </p:pic>
        <p:sp>
          <p:nvSpPr>
            <p:cNvPr id="4" name="Rectangle 3"/>
            <p:cNvSpPr/>
            <p:nvPr/>
          </p:nvSpPr>
          <p:spPr>
            <a:xfrm>
              <a:off x="11455018" y="2422358"/>
              <a:ext cx="736982" cy="1106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TextBox 5"/>
          <p:cNvSpPr txBox="1"/>
          <p:nvPr/>
        </p:nvSpPr>
        <p:spPr>
          <a:xfrm>
            <a:off x="-59377" y="1212872"/>
            <a:ext cx="420324" cy="369332"/>
          </a:xfrm>
          <a:prstGeom prst="rect">
            <a:avLst/>
          </a:prstGeom>
          <a:noFill/>
        </p:spPr>
        <p:txBody>
          <a:bodyPr wrap="square" rtlCol="0">
            <a:spAutoFit/>
          </a:bodyPr>
          <a:lstStyle/>
          <a:p>
            <a:r>
              <a:rPr lang="en-AU" dirty="0" smtClean="0"/>
              <a:t>a)</a:t>
            </a:r>
            <a:endParaRPr lang="en-AU" dirty="0"/>
          </a:p>
        </p:txBody>
      </p:sp>
      <p:sp>
        <p:nvSpPr>
          <p:cNvPr id="7" name="TextBox 6"/>
          <p:cNvSpPr txBox="1"/>
          <p:nvPr/>
        </p:nvSpPr>
        <p:spPr>
          <a:xfrm>
            <a:off x="5914026" y="1244355"/>
            <a:ext cx="420324" cy="369332"/>
          </a:xfrm>
          <a:prstGeom prst="rect">
            <a:avLst/>
          </a:prstGeom>
          <a:noFill/>
        </p:spPr>
        <p:txBody>
          <a:bodyPr wrap="square" rtlCol="0">
            <a:spAutoFit/>
          </a:bodyPr>
          <a:lstStyle/>
          <a:p>
            <a:r>
              <a:rPr lang="en-AU" dirty="0"/>
              <a:t>b</a:t>
            </a:r>
            <a:r>
              <a:rPr lang="en-AU" dirty="0" smtClean="0"/>
              <a:t>)</a:t>
            </a:r>
            <a:endParaRPr lang="en-AU" dirty="0"/>
          </a:p>
        </p:txBody>
      </p:sp>
    </p:spTree>
    <p:extLst>
      <p:ext uri="{BB962C8B-B14F-4D97-AF65-F5344CB8AC3E}">
        <p14:creationId xmlns:p14="http://schemas.microsoft.com/office/powerpoint/2010/main" val="338965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47" y="1540042"/>
            <a:ext cx="12007516" cy="3970318"/>
          </a:xfrm>
          <a:prstGeom prst="rect">
            <a:avLst/>
          </a:prstGeom>
          <a:noFill/>
        </p:spPr>
        <p:txBody>
          <a:bodyPr wrap="square" rtlCol="0">
            <a:spAutoFit/>
          </a:bodyPr>
          <a:lstStyle/>
          <a:p>
            <a:r>
              <a:rPr lang="en-AU" sz="2800" b="1" dirty="0" smtClean="0"/>
              <a:t>Figure 3. </a:t>
            </a:r>
            <a:r>
              <a:rPr lang="en-AU" sz="2800" dirty="0" smtClean="0"/>
              <a:t>Pairwise comparisons between mean shapes of each clade (</a:t>
            </a:r>
            <a:r>
              <a:rPr lang="en-AU" sz="2800" i="1" dirty="0" smtClean="0"/>
              <a:t>A. stuartii </a:t>
            </a:r>
            <a:r>
              <a:rPr lang="en-AU" sz="2800" dirty="0" smtClean="0"/>
              <a:t>south vs </a:t>
            </a:r>
            <a:r>
              <a:rPr lang="en-AU" sz="2800" i="1" dirty="0" smtClean="0"/>
              <a:t>A. stuartii </a:t>
            </a:r>
            <a:r>
              <a:rPr lang="en-AU" sz="2800" dirty="0" smtClean="0"/>
              <a:t>north, p = 0.001; </a:t>
            </a:r>
            <a:r>
              <a:rPr lang="en-AU" sz="2800" i="1" dirty="0" smtClean="0"/>
              <a:t>A. stuartii </a:t>
            </a:r>
            <a:r>
              <a:rPr lang="en-AU" sz="2800" dirty="0" smtClean="0"/>
              <a:t>north vs </a:t>
            </a:r>
            <a:r>
              <a:rPr lang="en-AU" sz="2800" i="1" dirty="0" smtClean="0"/>
              <a:t>A. subtropicus</a:t>
            </a:r>
            <a:r>
              <a:rPr lang="en-AU" sz="2800" dirty="0" smtClean="0"/>
              <a:t>, p = 0.001; </a:t>
            </a:r>
            <a:r>
              <a:rPr lang="en-AU" sz="2800" i="1" dirty="0" smtClean="0"/>
              <a:t>A. stuartii </a:t>
            </a:r>
            <a:r>
              <a:rPr lang="en-AU" sz="2800" dirty="0" smtClean="0"/>
              <a:t>south vs </a:t>
            </a:r>
            <a:r>
              <a:rPr lang="en-AU" sz="2800" i="1" dirty="0" smtClean="0"/>
              <a:t>A. subtropicus</a:t>
            </a:r>
            <a:r>
              <a:rPr lang="en-AU" sz="2800" dirty="0" smtClean="0"/>
              <a:t>, p = 0.001). The 3D images are the specimen closest to the mean warped correspondingly to the mean shapes of each clade. For each comparison, we label the best differentiator diagnostic; i.e., the size of the major palatine foramina for differentiating </a:t>
            </a:r>
            <a:r>
              <a:rPr lang="en-AU" sz="2800" i="1" dirty="0" smtClean="0"/>
              <a:t>A. stuartii</a:t>
            </a:r>
            <a:r>
              <a:rPr lang="en-AU" sz="2800" dirty="0" smtClean="0"/>
              <a:t> south and </a:t>
            </a:r>
            <a:r>
              <a:rPr lang="en-AU" sz="2800" i="1" dirty="0" smtClean="0"/>
              <a:t>A. stuartii</a:t>
            </a:r>
            <a:r>
              <a:rPr lang="en-AU" sz="2800" dirty="0" smtClean="0"/>
              <a:t> north, the size of the incisive foramina for differentiating </a:t>
            </a:r>
            <a:r>
              <a:rPr lang="en-AU" sz="2800" i="1" dirty="0" smtClean="0"/>
              <a:t>A. stuartii</a:t>
            </a:r>
            <a:r>
              <a:rPr lang="en-AU" sz="2800" dirty="0" smtClean="0"/>
              <a:t> north and </a:t>
            </a:r>
            <a:r>
              <a:rPr lang="en-AU" sz="2800" i="1" dirty="0" smtClean="0"/>
              <a:t>A. subtropicus</a:t>
            </a:r>
            <a:r>
              <a:rPr lang="en-AU" sz="2800" dirty="0" smtClean="0"/>
              <a:t>, and the </a:t>
            </a:r>
            <a:r>
              <a:rPr lang="en-AU" sz="2800" dirty="0" err="1" smtClean="0"/>
              <a:t>interpalatal</a:t>
            </a:r>
            <a:r>
              <a:rPr lang="en-AU" sz="2800" dirty="0" smtClean="0"/>
              <a:t> difference for differentiating between the three clades. Clades are consistently labelled as per Figure 1.</a:t>
            </a:r>
            <a:endParaRPr lang="en-AU" sz="2800" b="1" dirty="0"/>
          </a:p>
        </p:txBody>
      </p:sp>
    </p:spTree>
    <p:extLst>
      <p:ext uri="{BB962C8B-B14F-4D97-AF65-F5344CB8AC3E}">
        <p14:creationId xmlns:p14="http://schemas.microsoft.com/office/powerpoint/2010/main" val="147375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76922" y="40570"/>
            <a:ext cx="12250733" cy="6669753"/>
            <a:chOff x="-76922" y="40570"/>
            <a:chExt cx="12250733" cy="6669753"/>
          </a:xfrm>
        </p:grpSpPr>
        <p:grpSp>
          <p:nvGrpSpPr>
            <p:cNvPr id="59" name="Group 58"/>
            <p:cNvGrpSpPr/>
            <p:nvPr/>
          </p:nvGrpSpPr>
          <p:grpSpPr>
            <a:xfrm>
              <a:off x="-76922" y="1119757"/>
              <a:ext cx="11521895" cy="5590566"/>
              <a:chOff x="132426" y="1134997"/>
              <a:chExt cx="11521895" cy="5590566"/>
            </a:xfrm>
          </p:grpSpPr>
          <p:grpSp>
            <p:nvGrpSpPr>
              <p:cNvPr id="54" name="Group 53"/>
              <p:cNvGrpSpPr/>
              <p:nvPr/>
            </p:nvGrpSpPr>
            <p:grpSpPr>
              <a:xfrm>
                <a:off x="132426" y="1134997"/>
                <a:ext cx="10816321" cy="5590566"/>
                <a:chOff x="485350" y="1134997"/>
                <a:chExt cx="10816321" cy="5590566"/>
              </a:xfrm>
            </p:grpSpPr>
            <p:grpSp>
              <p:nvGrpSpPr>
                <p:cNvPr id="25" name="Group 24"/>
                <p:cNvGrpSpPr/>
                <p:nvPr/>
              </p:nvGrpSpPr>
              <p:grpSpPr>
                <a:xfrm>
                  <a:off x="485350" y="1134997"/>
                  <a:ext cx="10816321" cy="5590566"/>
                  <a:chOff x="878381" y="337176"/>
                  <a:chExt cx="10816321" cy="5590566"/>
                </a:xfrm>
              </p:grpSpPr>
              <p:pic>
                <p:nvPicPr>
                  <p:cNvPr id="4" name="Picture 3"/>
                  <p:cNvPicPr>
                    <a:picLocks noChangeAspect="1"/>
                  </p:cNvPicPr>
                  <p:nvPr/>
                </p:nvPicPr>
                <p:blipFill rotWithShape="1">
                  <a:blip r:embed="rId2"/>
                  <a:srcRect l="49315" t="4440" r="34354" b="44316"/>
                  <a:stretch/>
                </p:blipFill>
                <p:spPr>
                  <a:xfrm>
                    <a:off x="2595113" y="537339"/>
                    <a:ext cx="1680116" cy="5189693"/>
                  </a:xfrm>
                  <a:prstGeom prst="rect">
                    <a:avLst/>
                  </a:prstGeom>
                </p:spPr>
              </p:pic>
              <p:pic>
                <p:nvPicPr>
                  <p:cNvPr id="2" name="Picture 1"/>
                  <p:cNvPicPr>
                    <a:picLocks noChangeAspect="1"/>
                  </p:cNvPicPr>
                  <p:nvPr/>
                </p:nvPicPr>
                <p:blipFill rotWithShape="1">
                  <a:blip r:embed="rId3"/>
                  <a:srcRect l="49436" t="4377" r="36169" b="46775"/>
                  <a:stretch/>
                </p:blipFill>
                <p:spPr>
                  <a:xfrm flipH="1">
                    <a:off x="947861" y="449184"/>
                    <a:ext cx="1541771" cy="5150033"/>
                  </a:xfrm>
                  <a:prstGeom prst="rect">
                    <a:avLst/>
                  </a:prstGeom>
                </p:spPr>
              </p:pic>
              <p:sp>
                <p:nvSpPr>
                  <p:cNvPr id="3" name="TextBox 2"/>
                  <p:cNvSpPr txBox="1"/>
                  <p:nvPr/>
                </p:nvSpPr>
                <p:spPr>
                  <a:xfrm>
                    <a:off x="2525631" y="5558410"/>
                    <a:ext cx="1680731" cy="369332"/>
                  </a:xfrm>
                  <a:prstGeom prst="rect">
                    <a:avLst/>
                  </a:prstGeom>
                  <a:noFill/>
                </p:spPr>
                <p:txBody>
                  <a:bodyPr wrap="square" rtlCol="0">
                    <a:spAutoFit/>
                  </a:bodyPr>
                  <a:lstStyle/>
                  <a:p>
                    <a:r>
                      <a:rPr lang="en-AU" i="1" dirty="0"/>
                      <a:t>A. stuartii</a:t>
                    </a:r>
                    <a:r>
                      <a:rPr lang="en-AU" dirty="0"/>
                      <a:t> north</a:t>
                    </a:r>
                    <a:endParaRPr lang="en-AU" i="1" dirty="0"/>
                  </a:p>
                </p:txBody>
              </p:sp>
              <p:pic>
                <p:nvPicPr>
                  <p:cNvPr id="5" name="Picture 4"/>
                  <p:cNvPicPr>
                    <a:picLocks noChangeAspect="1"/>
                  </p:cNvPicPr>
                  <p:nvPr/>
                </p:nvPicPr>
                <p:blipFill rotWithShape="1">
                  <a:blip r:embed="rId4"/>
                  <a:srcRect l="49125" t="4540" r="34750" b="46444"/>
                  <a:stretch/>
                </p:blipFill>
                <p:spPr>
                  <a:xfrm>
                    <a:off x="6211389" y="465150"/>
                    <a:ext cx="1683715" cy="5038093"/>
                  </a:xfrm>
                  <a:prstGeom prst="rect">
                    <a:avLst/>
                  </a:prstGeom>
                </p:spPr>
              </p:pic>
              <p:sp>
                <p:nvSpPr>
                  <p:cNvPr id="6" name="TextBox 5"/>
                  <p:cNvSpPr txBox="1"/>
                  <p:nvPr/>
                </p:nvSpPr>
                <p:spPr>
                  <a:xfrm>
                    <a:off x="878381" y="5550390"/>
                    <a:ext cx="1680731" cy="369332"/>
                  </a:xfrm>
                  <a:prstGeom prst="rect">
                    <a:avLst/>
                  </a:prstGeom>
                  <a:noFill/>
                </p:spPr>
                <p:txBody>
                  <a:bodyPr wrap="square" rtlCol="0">
                    <a:spAutoFit/>
                  </a:bodyPr>
                  <a:lstStyle/>
                  <a:p>
                    <a:r>
                      <a:rPr lang="en-AU" i="1" dirty="0"/>
                      <a:t>A. stuartii</a:t>
                    </a:r>
                    <a:r>
                      <a:rPr lang="en-AU" dirty="0"/>
                      <a:t> south</a:t>
                    </a:r>
                    <a:endParaRPr lang="en-AU" i="1" dirty="0"/>
                  </a:p>
                </p:txBody>
              </p:sp>
              <p:pic>
                <p:nvPicPr>
                  <p:cNvPr id="7" name="Picture 6"/>
                  <p:cNvPicPr>
                    <a:picLocks noChangeAspect="1"/>
                  </p:cNvPicPr>
                  <p:nvPr/>
                </p:nvPicPr>
                <p:blipFill rotWithShape="1">
                  <a:blip r:embed="rId2"/>
                  <a:srcRect l="49315" t="4440" r="34354" b="44316"/>
                  <a:stretch/>
                </p:blipFill>
                <p:spPr>
                  <a:xfrm flipH="1">
                    <a:off x="4473827" y="505077"/>
                    <a:ext cx="1654263" cy="5109835"/>
                  </a:xfrm>
                  <a:prstGeom prst="rect">
                    <a:avLst/>
                  </a:prstGeom>
                </p:spPr>
              </p:pic>
              <p:sp>
                <p:nvSpPr>
                  <p:cNvPr id="8" name="TextBox 7"/>
                  <p:cNvSpPr txBox="1"/>
                  <p:nvPr/>
                </p:nvSpPr>
                <p:spPr>
                  <a:xfrm>
                    <a:off x="4460589" y="5542186"/>
                    <a:ext cx="1680731" cy="369332"/>
                  </a:xfrm>
                  <a:prstGeom prst="rect">
                    <a:avLst/>
                  </a:prstGeom>
                  <a:noFill/>
                </p:spPr>
                <p:txBody>
                  <a:bodyPr wrap="square" rtlCol="0">
                    <a:spAutoFit/>
                  </a:bodyPr>
                  <a:lstStyle/>
                  <a:p>
                    <a:r>
                      <a:rPr lang="en-AU" i="1" dirty="0"/>
                      <a:t>A. stuartii</a:t>
                    </a:r>
                    <a:r>
                      <a:rPr lang="en-AU" dirty="0"/>
                      <a:t> north</a:t>
                    </a:r>
                    <a:endParaRPr lang="en-AU" i="1" dirty="0"/>
                  </a:p>
                </p:txBody>
              </p:sp>
              <p:sp>
                <p:nvSpPr>
                  <p:cNvPr id="9" name="TextBox 8"/>
                  <p:cNvSpPr txBox="1"/>
                  <p:nvPr/>
                </p:nvSpPr>
                <p:spPr>
                  <a:xfrm>
                    <a:off x="6245593" y="5542183"/>
                    <a:ext cx="1680731" cy="369332"/>
                  </a:xfrm>
                  <a:prstGeom prst="rect">
                    <a:avLst/>
                  </a:prstGeom>
                  <a:noFill/>
                </p:spPr>
                <p:txBody>
                  <a:bodyPr wrap="square" rtlCol="0">
                    <a:spAutoFit/>
                  </a:bodyPr>
                  <a:lstStyle/>
                  <a:p>
                    <a:r>
                      <a:rPr lang="en-AU" i="1" dirty="0"/>
                      <a:t>A. subtropicus</a:t>
                    </a:r>
                  </a:p>
                </p:txBody>
              </p:sp>
              <p:pic>
                <p:nvPicPr>
                  <p:cNvPr id="10" name="Picture 9"/>
                  <p:cNvPicPr>
                    <a:picLocks noChangeAspect="1"/>
                  </p:cNvPicPr>
                  <p:nvPr/>
                </p:nvPicPr>
                <p:blipFill rotWithShape="1">
                  <a:blip r:embed="rId4"/>
                  <a:srcRect l="49125" t="4540" r="34750" b="46444"/>
                  <a:stretch/>
                </p:blipFill>
                <p:spPr>
                  <a:xfrm>
                    <a:off x="9979767" y="379829"/>
                    <a:ext cx="1714935" cy="5131511"/>
                  </a:xfrm>
                  <a:prstGeom prst="rect">
                    <a:avLst/>
                  </a:prstGeom>
                </p:spPr>
              </p:pic>
              <p:sp>
                <p:nvSpPr>
                  <p:cNvPr id="11" name="TextBox 10"/>
                  <p:cNvSpPr txBox="1"/>
                  <p:nvPr/>
                </p:nvSpPr>
                <p:spPr>
                  <a:xfrm>
                    <a:off x="10013967" y="5526214"/>
                    <a:ext cx="1680731" cy="369332"/>
                  </a:xfrm>
                  <a:prstGeom prst="rect">
                    <a:avLst/>
                  </a:prstGeom>
                  <a:noFill/>
                </p:spPr>
                <p:txBody>
                  <a:bodyPr wrap="square" rtlCol="0">
                    <a:spAutoFit/>
                  </a:bodyPr>
                  <a:lstStyle/>
                  <a:p>
                    <a:r>
                      <a:rPr lang="en-AU" i="1" dirty="0"/>
                      <a:t>A. subtropicus</a:t>
                    </a:r>
                  </a:p>
                </p:txBody>
              </p:sp>
              <p:pic>
                <p:nvPicPr>
                  <p:cNvPr id="12" name="Picture 11"/>
                  <p:cNvPicPr>
                    <a:picLocks noChangeAspect="1"/>
                  </p:cNvPicPr>
                  <p:nvPr/>
                </p:nvPicPr>
                <p:blipFill rotWithShape="1">
                  <a:blip r:embed="rId3"/>
                  <a:srcRect l="49436" t="4377" r="36169" b="46775"/>
                  <a:stretch/>
                </p:blipFill>
                <p:spPr>
                  <a:xfrm flipH="1">
                    <a:off x="8365961" y="337176"/>
                    <a:ext cx="1546571" cy="5166067"/>
                  </a:xfrm>
                  <a:prstGeom prst="rect">
                    <a:avLst/>
                  </a:prstGeom>
                </p:spPr>
              </p:pic>
              <p:sp>
                <p:nvSpPr>
                  <p:cNvPr id="13" name="TextBox 12"/>
                  <p:cNvSpPr txBox="1"/>
                  <p:nvPr/>
                </p:nvSpPr>
                <p:spPr>
                  <a:xfrm>
                    <a:off x="8301281" y="5518587"/>
                    <a:ext cx="1680731" cy="369332"/>
                  </a:xfrm>
                  <a:prstGeom prst="rect">
                    <a:avLst/>
                  </a:prstGeom>
                  <a:noFill/>
                </p:spPr>
                <p:txBody>
                  <a:bodyPr wrap="square" rtlCol="0">
                    <a:spAutoFit/>
                  </a:bodyPr>
                  <a:lstStyle/>
                  <a:p>
                    <a:r>
                      <a:rPr lang="en-AU" i="1" dirty="0"/>
                      <a:t>A. stuartii</a:t>
                    </a:r>
                    <a:r>
                      <a:rPr lang="en-AU" dirty="0"/>
                      <a:t> south</a:t>
                    </a:r>
                    <a:endParaRPr lang="en-AU" i="1" dirty="0"/>
                  </a:p>
                </p:txBody>
              </p:sp>
            </p:grpSp>
            <p:cxnSp>
              <p:nvCxnSpPr>
                <p:cNvPr id="15" name="Straight Arrow Connector 14"/>
                <p:cNvCxnSpPr/>
                <p:nvPr/>
              </p:nvCxnSpPr>
              <p:spPr>
                <a:xfrm>
                  <a:off x="2258229" y="2558863"/>
                  <a:ext cx="0" cy="102669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040347" y="2687053"/>
                  <a:ext cx="11124" cy="89850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46560" y="1483895"/>
                  <a:ext cx="1729" cy="6096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63392" y="1522512"/>
                  <a:ext cx="8021" cy="779530"/>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702717" y="2147228"/>
                  <a:ext cx="1" cy="411635"/>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387152" y="1984413"/>
                  <a:ext cx="10773" cy="65458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10083258" y="2393442"/>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smtClean="0"/>
                  <a:t>Interpalatal</a:t>
                </a:r>
                <a:r>
                  <a:rPr lang="en-AU" sz="1400" dirty="0" smtClean="0"/>
                  <a:t> distance</a:t>
                </a:r>
                <a:endParaRPr lang="en-AU" sz="1400" dirty="0"/>
              </a:p>
            </p:txBody>
          </p:sp>
          <p:grpSp>
            <p:nvGrpSpPr>
              <p:cNvPr id="55" name="Group 54"/>
              <p:cNvGrpSpPr/>
              <p:nvPr/>
            </p:nvGrpSpPr>
            <p:grpSpPr>
              <a:xfrm>
                <a:off x="2716546" y="1677783"/>
                <a:ext cx="1571063" cy="1177713"/>
                <a:chOff x="3045407" y="1677783"/>
                <a:chExt cx="1571063" cy="1177713"/>
              </a:xfrm>
            </p:grpSpPr>
            <p:sp>
              <p:nvSpPr>
                <p:cNvPr id="23" name="Rounded Rectangle 22"/>
                <p:cNvSpPr/>
                <p:nvPr/>
              </p:nvSpPr>
              <p:spPr>
                <a:xfrm>
                  <a:off x="3045407" y="2406608"/>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major palatine foramina</a:t>
                  </a:r>
                  <a:endParaRPr lang="en-AU" sz="1400" dirty="0"/>
                </a:p>
              </p:txBody>
            </p:sp>
            <p:sp>
              <p:nvSpPr>
                <p:cNvPr id="24" name="Up Arrow 23"/>
                <p:cNvSpPr/>
                <p:nvPr/>
              </p:nvSpPr>
              <p:spPr>
                <a:xfrm>
                  <a:off x="3558577" y="16777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p:cNvGrpSpPr/>
              <p:nvPr/>
            </p:nvGrpSpPr>
            <p:grpSpPr>
              <a:xfrm>
                <a:off x="6307291" y="1654183"/>
                <a:ext cx="1571063" cy="1177250"/>
                <a:chOff x="6644173" y="1654183"/>
                <a:chExt cx="1571063" cy="1177250"/>
              </a:xfrm>
            </p:grpSpPr>
            <p:sp>
              <p:nvSpPr>
                <p:cNvPr id="42" name="Rounded Rectangle 41"/>
                <p:cNvSpPr/>
                <p:nvPr/>
              </p:nvSpPr>
              <p:spPr>
                <a:xfrm>
                  <a:off x="6644173" y="2382545"/>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incisive foramina</a:t>
                  </a:r>
                  <a:endParaRPr lang="en-AU" sz="1400" dirty="0"/>
                </a:p>
              </p:txBody>
            </p:sp>
            <p:sp>
              <p:nvSpPr>
                <p:cNvPr id="43" name="Up Arrow 42"/>
                <p:cNvSpPr/>
                <p:nvPr/>
              </p:nvSpPr>
              <p:spPr>
                <a:xfrm>
                  <a:off x="7165594" y="16541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7" name="Up Arrow 56"/>
              <p:cNvSpPr/>
              <p:nvPr/>
            </p:nvSpPr>
            <p:spPr>
              <a:xfrm>
                <a:off x="10570367" y="1668995"/>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66" name="Picture 65"/>
            <p:cNvPicPr>
              <a:picLocks noChangeAspect="1"/>
            </p:cNvPicPr>
            <p:nvPr/>
          </p:nvPicPr>
          <p:blipFill>
            <a:blip r:embed="rId5"/>
            <a:stretch>
              <a:fillRect/>
            </a:stretch>
          </p:blipFill>
          <p:spPr>
            <a:xfrm>
              <a:off x="2012183" y="84483"/>
              <a:ext cx="2617878" cy="1449547"/>
            </a:xfrm>
            <a:prstGeom prst="rect">
              <a:avLst/>
            </a:prstGeom>
          </p:spPr>
        </p:pic>
        <p:pic>
          <p:nvPicPr>
            <p:cNvPr id="68" name="Picture 67"/>
            <p:cNvPicPr>
              <a:picLocks noChangeAspect="1"/>
            </p:cNvPicPr>
            <p:nvPr/>
          </p:nvPicPr>
          <p:blipFill>
            <a:blip r:embed="rId6"/>
            <a:stretch>
              <a:fillRect/>
            </a:stretch>
          </p:blipFill>
          <p:spPr>
            <a:xfrm>
              <a:off x="5640767" y="51596"/>
              <a:ext cx="2764666" cy="1530826"/>
            </a:xfrm>
            <a:prstGeom prst="rect">
              <a:avLst/>
            </a:prstGeom>
          </p:spPr>
        </p:pic>
        <p:pic>
          <p:nvPicPr>
            <p:cNvPr id="70" name="Picture 69"/>
            <p:cNvPicPr>
              <a:picLocks noChangeAspect="1"/>
            </p:cNvPicPr>
            <p:nvPr/>
          </p:nvPicPr>
          <p:blipFill>
            <a:blip r:embed="rId7"/>
            <a:stretch>
              <a:fillRect/>
            </a:stretch>
          </p:blipFill>
          <p:spPr>
            <a:xfrm>
              <a:off x="9409145" y="40570"/>
              <a:ext cx="2764666" cy="1530826"/>
            </a:xfrm>
            <a:prstGeom prst="rect">
              <a:avLst/>
            </a:prstGeom>
          </p:spPr>
        </p:pic>
      </p:grpSp>
    </p:spTree>
    <p:extLst>
      <p:ext uri="{BB962C8B-B14F-4D97-AF65-F5344CB8AC3E}">
        <p14:creationId xmlns:p14="http://schemas.microsoft.com/office/powerpoint/2010/main" val="10622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4. </a:t>
            </a:r>
            <a:r>
              <a:rPr lang="en-AU" sz="2800" dirty="0" smtClean="0"/>
              <a:t>Venn diagrams illustrating variation partitioning analyses. Each individual fraction for each factor contributing to the model is shown in every set. Circle sizes and white space out of the circles representing the unexplained variation are schematic and not to scale. </a:t>
            </a:r>
            <a:endParaRPr lang="en-AU" sz="2800" b="1" dirty="0"/>
          </a:p>
        </p:txBody>
      </p:sp>
    </p:spTree>
    <p:extLst>
      <p:ext uri="{BB962C8B-B14F-4D97-AF65-F5344CB8AC3E}">
        <p14:creationId xmlns:p14="http://schemas.microsoft.com/office/powerpoint/2010/main" val="68474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216235" y="103440"/>
            <a:ext cx="5794394" cy="6554034"/>
            <a:chOff x="3208214" y="47293"/>
            <a:chExt cx="5794394" cy="6554034"/>
          </a:xfrm>
        </p:grpSpPr>
        <p:pic>
          <p:nvPicPr>
            <p:cNvPr id="11" name="Picture 10"/>
            <p:cNvPicPr>
              <a:picLocks noChangeAspect="1"/>
            </p:cNvPicPr>
            <p:nvPr/>
          </p:nvPicPr>
          <p:blipFill>
            <a:blip r:embed="rId2"/>
            <a:stretch>
              <a:fillRect/>
            </a:stretch>
          </p:blipFill>
          <p:spPr>
            <a:xfrm>
              <a:off x="3208214" y="3392907"/>
              <a:ext cx="5794394" cy="3208420"/>
            </a:xfrm>
            <a:prstGeom prst="rect">
              <a:avLst/>
            </a:prstGeom>
          </p:spPr>
        </p:pic>
        <p:pic>
          <p:nvPicPr>
            <p:cNvPr id="9" name="Picture 8"/>
            <p:cNvPicPr>
              <a:picLocks noChangeAspect="1"/>
            </p:cNvPicPr>
            <p:nvPr/>
          </p:nvPicPr>
          <p:blipFill>
            <a:blip r:embed="rId3"/>
            <a:stretch>
              <a:fillRect/>
            </a:stretch>
          </p:blipFill>
          <p:spPr>
            <a:xfrm>
              <a:off x="3229049" y="47293"/>
              <a:ext cx="5773559" cy="3196883"/>
            </a:xfrm>
            <a:prstGeom prst="rect">
              <a:avLst/>
            </a:prstGeom>
          </p:spPr>
        </p:pic>
        <p:sp>
          <p:nvSpPr>
            <p:cNvPr id="5" name="Right Arrow 4"/>
            <p:cNvSpPr/>
            <p:nvPr/>
          </p:nvSpPr>
          <p:spPr>
            <a:xfrm rot="5400000">
              <a:off x="5563592" y="2823695"/>
              <a:ext cx="1199963" cy="66152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1348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1. </a:t>
            </a:r>
            <a:r>
              <a:rPr lang="en-AU" sz="2800" dirty="0" smtClean="0"/>
              <a:t>ANOVA on predictors of size variation and Procrustes ANOVA on predictors of shape variation.</a:t>
            </a:r>
            <a:endParaRPr lang="en-AU" sz="2800" b="1" dirty="0"/>
          </a:p>
        </p:txBody>
      </p:sp>
    </p:spTree>
    <p:extLst>
      <p:ext uri="{BB962C8B-B14F-4D97-AF65-F5344CB8AC3E}">
        <p14:creationId xmlns:p14="http://schemas.microsoft.com/office/powerpoint/2010/main" val="418390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7310</TotalTime>
  <Words>1045</Words>
  <Application>Microsoft Office PowerPoint</Application>
  <PresentationFormat>Widescreen</PresentationFormat>
  <Paragraphs>284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Viacava</dc:creator>
  <cp:lastModifiedBy>Pietro Viacava</cp:lastModifiedBy>
  <cp:revision>30</cp:revision>
  <dcterms:created xsi:type="dcterms:W3CDTF">2020-12-30T19:22:19Z</dcterms:created>
  <dcterms:modified xsi:type="dcterms:W3CDTF">2021-01-04T21:13:01Z</dcterms:modified>
</cp:coreProperties>
</file>