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13"/>
  </p:notesMasterIdLst>
  <p:sldIdLst>
    <p:sldId id="256" r:id="rId3"/>
    <p:sldId id="257" r:id="rId4"/>
    <p:sldId id="258" r:id="rId5"/>
    <p:sldId id="262" r:id="rId6"/>
    <p:sldId id="263" r:id="rId7"/>
    <p:sldId id="264" r:id="rId8"/>
    <p:sldId id="268" r:id="rId9"/>
    <p:sldId id="265" r:id="rId10"/>
    <p:sldId id="266" r:id="rId11"/>
    <p:sldId id="267" r:id="rId12"/>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79025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25596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10523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51446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78340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90210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54429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75042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2111123"/>
            <a:ext cx="7772400" cy="1546474"/>
          </a:xfrm>
          <a:prstGeom prst="rect">
            <a:avLst/>
          </a:prstGeom>
          <a:noFill/>
          <a:ln>
            <a:noFill/>
          </a:ln>
        </p:spPr>
        <p:txBody>
          <a:bodyPr lIns="91425" tIns="91425" rIns="91425" bIns="91425" anchor="b" anchorCtr="0"/>
          <a:lstStyle>
            <a:lvl1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1pPr>
            <a:lvl2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2pPr>
            <a:lvl3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3pPr>
            <a:lvl4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4pPr>
            <a:lvl5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5pPr>
            <a:lvl6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6pPr>
            <a:lvl7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7pPr>
            <a:lvl8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8pPr>
            <a:lvl9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9" name="Shape 9"/>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37"/>
        <p:cNvGrpSpPr/>
        <p:nvPr/>
      </p:nvGrpSpPr>
      <p:grpSpPr>
        <a:xfrm>
          <a:off x="0" y="0"/>
          <a:ext cx="0" cy="0"/>
          <a:chOff x="0" y="0"/>
          <a:chExt cx="0" cy="0"/>
        </a:xfrm>
      </p:grpSpPr>
      <p:sp>
        <p:nvSpPr>
          <p:cNvPr id="38" name="Shape 38"/>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algn="ctr" rtl="0">
              <a:lnSpc>
                <a:spcPct val="100000"/>
              </a:lnSpc>
              <a:spcBef>
                <a:spcPts val="360"/>
              </a:spcBef>
              <a:spcAft>
                <a:spcPts val="0"/>
              </a:spcAft>
              <a:buClr>
                <a:schemeClr val="dk1"/>
              </a:buClr>
              <a:buSzPct val="100000"/>
              <a:buFont typeface="Arial"/>
              <a:buChar char="●"/>
              <a:defRPr sz="1800">
                <a:solidFill>
                  <a:schemeClr val="dk1"/>
                </a:solidFill>
              </a:defRPr>
            </a:lvl1pPr>
            <a:lvl2pPr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algn="ctr" rtl="0">
              <a:lnSpc>
                <a:spcPct val="100000"/>
              </a:lnSpc>
              <a:spcBef>
                <a:spcPts val="360"/>
              </a:spcBef>
              <a:spcAft>
                <a:spcPts val="0"/>
              </a:spcAft>
              <a:buClr>
                <a:schemeClr val="dk1"/>
              </a:buClr>
              <a:buSzPct val="100000"/>
              <a:buFont typeface="Wingdings"/>
              <a:buChar char="§"/>
              <a:defRPr sz="1800">
                <a:solidFill>
                  <a:schemeClr val="dk1"/>
                </a:solidFill>
              </a:defRPr>
            </a:lvl3pPr>
            <a:lvl4pPr algn="ctr" rtl="0">
              <a:lnSpc>
                <a:spcPct val="100000"/>
              </a:lnSpc>
              <a:spcBef>
                <a:spcPts val="360"/>
              </a:spcBef>
              <a:spcAft>
                <a:spcPts val="0"/>
              </a:spcAft>
              <a:buClr>
                <a:schemeClr val="dk1"/>
              </a:buClr>
              <a:buSzPct val="100000"/>
              <a:buFont typeface="Arial"/>
              <a:buChar char="●"/>
              <a:defRPr sz="1800">
                <a:solidFill>
                  <a:schemeClr val="dk1"/>
                </a:solidFill>
              </a:defRPr>
            </a:lvl4pPr>
            <a:lvl5pPr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algn="ctr" rtl="0">
              <a:lnSpc>
                <a:spcPct val="100000"/>
              </a:lnSpc>
              <a:spcBef>
                <a:spcPts val="360"/>
              </a:spcBef>
              <a:spcAft>
                <a:spcPts val="0"/>
              </a:spcAft>
              <a:buClr>
                <a:schemeClr val="dk1"/>
              </a:buClr>
              <a:buSzPct val="100000"/>
              <a:buFont typeface="Wingdings"/>
              <a:buChar char="§"/>
              <a:defRPr sz="1800">
                <a:solidFill>
                  <a:schemeClr val="dk1"/>
                </a:solidFill>
              </a:defRPr>
            </a:lvl6pPr>
            <a:lvl7pPr algn="ctr" rtl="0">
              <a:lnSpc>
                <a:spcPct val="100000"/>
              </a:lnSpc>
              <a:spcBef>
                <a:spcPts val="360"/>
              </a:spcBef>
              <a:spcAft>
                <a:spcPts val="0"/>
              </a:spcAft>
              <a:buClr>
                <a:schemeClr val="dk1"/>
              </a:buClr>
              <a:buSzPct val="100000"/>
              <a:buFont typeface="Arial"/>
              <a:buChar char="●"/>
              <a:defRPr sz="1800">
                <a:solidFill>
                  <a:schemeClr val="dk1"/>
                </a:solidFill>
              </a:defRPr>
            </a:lvl7pPr>
            <a:lvl8pPr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600200"/>
            <a:ext cx="3994525"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16" name="Shape 16"/>
          <p:cNvSpPr txBox="1">
            <a:spLocks noGrp="1"/>
          </p:cNvSpPr>
          <p:nvPr>
            <p:ph type="body" idx="2"/>
          </p:nvPr>
        </p:nvSpPr>
        <p:spPr>
          <a:xfrm>
            <a:off x="4692273" y="1600200"/>
            <a:ext cx="3994525"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693"/>
          </a:xfrm>
          <a:prstGeom prst="rect">
            <a:avLst/>
          </a:prstGeom>
          <a:noFill/>
          <a:ln>
            <a:noFill/>
          </a:ln>
        </p:spPr>
        <p:txBody>
          <a:bodyPr lIns="91425" tIns="91425" rIns="91425" bIns="91425" anchor="t" anchorCtr="0"/>
          <a:lstStyle>
            <a:lvl1pPr algn="ctr" rtl="0">
              <a:lnSpc>
                <a:spcPct val="100000"/>
              </a:lnSpc>
              <a:spcBef>
                <a:spcPts val="360"/>
              </a:spcBef>
              <a:spcAft>
                <a:spcPts val="0"/>
              </a:spcAft>
              <a:buClr>
                <a:schemeClr val="dk1"/>
              </a:buClr>
              <a:buSzPct val="100000"/>
              <a:buFont typeface="Arial"/>
              <a:buChar char="●"/>
              <a:defRPr sz="1800">
                <a:solidFill>
                  <a:schemeClr val="dk1"/>
                </a:solidFill>
              </a:defRPr>
            </a:lvl1pPr>
            <a:lvl2pPr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algn="ctr" rtl="0">
              <a:lnSpc>
                <a:spcPct val="100000"/>
              </a:lnSpc>
              <a:spcBef>
                <a:spcPts val="360"/>
              </a:spcBef>
              <a:spcAft>
                <a:spcPts val="0"/>
              </a:spcAft>
              <a:buClr>
                <a:schemeClr val="dk1"/>
              </a:buClr>
              <a:buSzPct val="100000"/>
              <a:buFont typeface="Wingdings"/>
              <a:buChar char="§"/>
              <a:defRPr sz="1800">
                <a:solidFill>
                  <a:schemeClr val="dk1"/>
                </a:solidFill>
              </a:defRPr>
            </a:lvl3pPr>
            <a:lvl4pPr algn="ctr" rtl="0">
              <a:lnSpc>
                <a:spcPct val="100000"/>
              </a:lnSpc>
              <a:spcBef>
                <a:spcPts val="360"/>
              </a:spcBef>
              <a:spcAft>
                <a:spcPts val="0"/>
              </a:spcAft>
              <a:buClr>
                <a:schemeClr val="dk1"/>
              </a:buClr>
              <a:buSzPct val="100000"/>
              <a:buFont typeface="Arial"/>
              <a:buChar char="●"/>
              <a:defRPr sz="1800">
                <a:solidFill>
                  <a:schemeClr val="dk1"/>
                </a:solidFill>
              </a:defRPr>
            </a:lvl4pPr>
            <a:lvl5pPr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algn="ctr" rtl="0">
              <a:lnSpc>
                <a:spcPct val="100000"/>
              </a:lnSpc>
              <a:spcBef>
                <a:spcPts val="360"/>
              </a:spcBef>
              <a:spcAft>
                <a:spcPts val="0"/>
              </a:spcAft>
              <a:buClr>
                <a:schemeClr val="dk1"/>
              </a:buClr>
              <a:buSzPct val="100000"/>
              <a:buFont typeface="Wingdings"/>
              <a:buChar char="§"/>
              <a:defRPr sz="1800">
                <a:solidFill>
                  <a:schemeClr val="dk1"/>
                </a:solidFill>
              </a:defRPr>
            </a:lvl6pPr>
            <a:lvl7pPr algn="ctr" rtl="0">
              <a:lnSpc>
                <a:spcPct val="100000"/>
              </a:lnSpc>
              <a:spcBef>
                <a:spcPts val="360"/>
              </a:spcBef>
              <a:spcAft>
                <a:spcPts val="0"/>
              </a:spcAft>
              <a:buClr>
                <a:schemeClr val="dk1"/>
              </a:buClr>
              <a:buSzPct val="100000"/>
              <a:buFont typeface="Arial"/>
              <a:buChar char="●"/>
              <a:defRPr sz="1800">
                <a:solidFill>
                  <a:schemeClr val="dk1"/>
                </a:solidFill>
              </a:defRPr>
            </a:lvl7pPr>
            <a:lvl8pPr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5"/>
        <p:cNvGrpSpPr/>
        <p:nvPr/>
      </p:nvGrpSpPr>
      <p:grpSpPr>
        <a:xfrm>
          <a:off x="0" y="0"/>
          <a:ext cx="0" cy="0"/>
          <a:chOff x="0" y="0"/>
          <a:chExt cx="0" cy="0"/>
        </a:xfrm>
      </p:grpSpPr>
      <p:sp>
        <p:nvSpPr>
          <p:cNvPr id="26" name="Shape 26"/>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lstStyle>
            <a:lvl1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1pPr>
            <a:lvl2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2pPr>
            <a:lvl3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3pPr>
            <a:lvl4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4pPr>
            <a:lvl5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5pPr>
            <a:lvl6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6pPr>
            <a:lvl7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7pPr>
            <a:lvl8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8pPr>
            <a:lvl9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27" name="Shape 27"/>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lstStyle>
            <a:lvl1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30" name="Shape 30"/>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33" name="Shape 33"/>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34" name="Shape 34"/>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algn="l" rtl="0">
              <a:spcBef>
                <a:spcPts val="600"/>
              </a:spcBef>
              <a:buClr>
                <a:schemeClr val="dk1"/>
              </a:buClr>
              <a:buSzPct val="100000"/>
              <a:buFont typeface="Arial"/>
              <a:buChar char="●"/>
              <a:defRPr sz="3000" b="0" i="0" u="none" strike="noStrike" cap="none" baseline="0">
                <a:solidFill>
                  <a:schemeClr val="dk1"/>
                </a:solidFill>
                <a:latin typeface="Arial"/>
                <a:ea typeface="Arial"/>
                <a:cs typeface="Arial"/>
                <a:sym typeface="Arial"/>
              </a:defRPr>
            </a:lvl1pPr>
            <a:lvl2pPr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4pPr>
            <a:lvl5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7pPr>
            <a:lvl8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24" name="Shape 24"/>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lgn="l" rtl="0">
              <a:spcBef>
                <a:spcPts val="600"/>
              </a:spcBef>
              <a:buClr>
                <a:schemeClr val="dk1"/>
              </a:buClr>
              <a:buSzPct val="100000"/>
              <a:buFont typeface="Arial"/>
              <a:buChar char="●"/>
              <a:defRPr sz="3000" b="0" i="0" u="none" strike="noStrike" cap="none" baseline="0">
                <a:solidFill>
                  <a:schemeClr val="dk1"/>
                </a:solidFill>
                <a:latin typeface="Arial"/>
                <a:ea typeface="Arial"/>
                <a:cs typeface="Arial"/>
                <a:sym typeface="Arial"/>
              </a:defRPr>
            </a:lvl1pPr>
            <a:lvl2pPr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4pPr>
            <a:lvl5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7pPr>
            <a:lvl8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pdos.csail.mit.edu/papers/ton:chord/paper-ton.pdf"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pic>
        <p:nvPicPr>
          <p:cNvPr id="41" name="Shape 41"/>
          <p:cNvPicPr preferRelativeResize="0"/>
          <p:nvPr/>
        </p:nvPicPr>
        <p:blipFill>
          <a:blip r:embed="rId3">
            <a:alphaModFix/>
          </a:blip>
          <a:stretch>
            <a:fillRect/>
          </a:stretch>
        </p:blipFill>
        <p:spPr>
          <a:xfrm>
            <a:off x="0" y="-2"/>
            <a:ext cx="9144000" cy="5020056"/>
          </a:xfrm>
          <a:prstGeom prst="rect">
            <a:avLst/>
          </a:prstGeom>
          <a:noFill/>
          <a:ln>
            <a:noFill/>
          </a:ln>
        </p:spPr>
      </p:pic>
      <p:sp>
        <p:nvSpPr>
          <p:cNvPr id="42" name="Shape 42"/>
          <p:cNvSpPr txBox="1">
            <a:spLocks noGrp="1"/>
          </p:cNvSpPr>
          <p:nvPr>
            <p:ph type="ctrTitle"/>
          </p:nvPr>
        </p:nvSpPr>
        <p:spPr>
          <a:xfrm>
            <a:off x="2196711" y="3810905"/>
            <a:ext cx="6034499" cy="818399"/>
          </a:xfrm>
          <a:prstGeom prst="rect">
            <a:avLst/>
          </a:prstGeom>
        </p:spPr>
        <p:txBody>
          <a:bodyPr lIns="91425" tIns="91425" rIns="91425" bIns="91425" anchor="b" anchorCtr="0">
            <a:noAutofit/>
          </a:bodyPr>
          <a:lstStyle/>
          <a:p>
            <a:pPr lvl="0" indent="457200" rtl="0">
              <a:spcBef>
                <a:spcPts val="0"/>
              </a:spcBef>
              <a:buNone/>
            </a:pPr>
            <a:r>
              <a:rPr lang="en-US" b="0" dirty="0">
                <a:solidFill>
                  <a:srgbClr val="003366"/>
                </a:solidFill>
              </a:rPr>
              <a:t>Chord Protocol Lib</a:t>
            </a:r>
            <a:endParaRPr b="0" dirty="0">
              <a:solidFill>
                <a:srgbClr val="003366"/>
              </a:solidFill>
            </a:endParaRPr>
          </a:p>
        </p:txBody>
      </p:sp>
      <p:sp>
        <p:nvSpPr>
          <p:cNvPr id="43" name="Shape 43"/>
          <p:cNvSpPr txBox="1">
            <a:spLocks noGrp="1"/>
          </p:cNvSpPr>
          <p:nvPr>
            <p:ph type="subTitle" idx="1"/>
          </p:nvPr>
        </p:nvSpPr>
        <p:spPr>
          <a:xfrm>
            <a:off x="2886099" y="4977215"/>
            <a:ext cx="5692800" cy="778200"/>
          </a:xfrm>
          <a:prstGeom prst="rect">
            <a:avLst/>
          </a:prstGeom>
        </p:spPr>
        <p:txBody>
          <a:bodyPr lIns="91425" tIns="91425" rIns="91425" bIns="91425" anchor="t" anchorCtr="0">
            <a:noAutofit/>
          </a:bodyPr>
          <a:lstStyle/>
          <a:p>
            <a:pPr lvl="0" algn="l" rtl="0">
              <a:spcBef>
                <a:spcPts val="0"/>
              </a:spcBef>
              <a:buNone/>
            </a:pPr>
            <a:r>
              <a:rPr lang="en-US" sz="2400" dirty="0">
                <a:solidFill>
                  <a:srgbClr val="003366"/>
                </a:solidFill>
              </a:rPr>
              <a:t>Pietro Daverio</a:t>
            </a:r>
          </a:p>
          <a:p>
            <a:pPr lvl="0" algn="l" rtl="0">
              <a:spcBef>
                <a:spcPts val="0"/>
              </a:spcBef>
              <a:buNone/>
            </a:pPr>
            <a:r>
              <a:rPr lang="en-US" sz="2400" dirty="0">
                <a:solidFill>
                  <a:srgbClr val="003366"/>
                </a:solidFill>
              </a:rPr>
              <a:t>Luca </a:t>
            </a:r>
            <a:r>
              <a:rPr lang="en-US" sz="2400" dirty="0" err="1">
                <a:solidFill>
                  <a:srgbClr val="003366"/>
                </a:solidFill>
              </a:rPr>
              <a:t>Lagni</a:t>
            </a:r>
            <a:endParaRPr lang="en-US" sz="2400" dirty="0">
              <a:solidFill>
                <a:srgbClr val="003366"/>
              </a:solidFill>
            </a:endParaRPr>
          </a:p>
        </p:txBody>
      </p:sp>
      <p:sp>
        <p:nvSpPr>
          <p:cNvPr id="44" name="Shape 44"/>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45" name="Shape 45"/>
          <p:cNvPicPr preferRelativeResize="0"/>
          <p:nvPr/>
        </p:nvPicPr>
        <p:blipFill>
          <a:blip r:embed="rId4">
            <a:alphaModFix/>
          </a:blip>
          <a:stretch>
            <a:fillRect/>
          </a:stretch>
        </p:blipFill>
        <p:spPr>
          <a:xfrm>
            <a:off x="0" y="6571225"/>
            <a:ext cx="9144000" cy="286775"/>
          </a:xfrm>
          <a:prstGeom prst="rect">
            <a:avLst/>
          </a:prstGeom>
          <a:noFill/>
          <a:ln>
            <a:noFill/>
          </a:ln>
        </p:spPr>
      </p:pic>
      <p:sp>
        <p:nvSpPr>
          <p:cNvPr id="46" name="Shape 46"/>
          <p:cNvSpPr txBox="1">
            <a:spLocks noGrp="1"/>
          </p:cNvSpPr>
          <p:nvPr>
            <p:ph type="ctrTitle" idx="2"/>
          </p:nvPr>
        </p:nvSpPr>
        <p:spPr>
          <a:xfrm>
            <a:off x="1794025" y="6531000"/>
            <a:ext cx="3238799" cy="424199"/>
          </a:xfrm>
          <a:prstGeom prst="rect">
            <a:avLst/>
          </a:prstGeom>
        </p:spPr>
        <p:txBody>
          <a:bodyPr lIns="91425" tIns="91425" rIns="91425" bIns="91425" anchor="ctr" anchorCtr="0">
            <a:noAutofit/>
          </a:bodyPr>
          <a:lstStyle/>
          <a:p>
            <a:pPr lvl="0" indent="457200" rtl="0">
              <a:lnSpc>
                <a:spcPct val="115000"/>
              </a:lnSpc>
              <a:spcBef>
                <a:spcPts val="0"/>
              </a:spcBef>
              <a:buNone/>
            </a:pPr>
            <a:r>
              <a:rPr lang="en-US" sz="1300" dirty="0">
                <a:solidFill>
                  <a:srgbClr val="003366"/>
                </a:solidFill>
              </a:rPr>
              <a:t>Daverio - </a:t>
            </a:r>
            <a:r>
              <a:rPr lang="en-US" sz="1300" dirty="0" err="1">
                <a:solidFill>
                  <a:srgbClr val="003366"/>
                </a:solidFill>
              </a:rPr>
              <a:t>Lagni</a:t>
            </a:r>
            <a:endParaRPr sz="1300" dirty="0">
              <a:solidFill>
                <a:srgbClr val="003366"/>
              </a:solidFil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a:r>
              <a:rPr lang="en-US" sz="3000" dirty="0">
                <a:solidFill>
                  <a:srgbClr val="003366"/>
                </a:solidFill>
              </a:rPr>
              <a:t>Periodic Routines </a:t>
            </a:r>
            <a:endParaRPr sz="3000" dirty="0">
              <a:solidFill>
                <a:srgbClr val="003366"/>
              </a:solidFill>
            </a:endParaRPr>
          </a:p>
        </p:txBody>
      </p:sp>
      <p:sp>
        <p:nvSpPr>
          <p:cNvPr id="52" name="Shape 52"/>
          <p:cNvSpPr txBox="1">
            <a:spLocks noGrp="1"/>
          </p:cNvSpPr>
          <p:nvPr>
            <p:ph type="body" idx="1"/>
          </p:nvPr>
        </p:nvSpPr>
        <p:spPr>
          <a:xfrm>
            <a:off x="457200" y="766050"/>
            <a:ext cx="8229600" cy="5325900"/>
          </a:xfrm>
          <a:prstGeom prst="rect">
            <a:avLst/>
          </a:prstGeom>
        </p:spPr>
        <p:txBody>
          <a:bodyPr lIns="91425" tIns="91425" rIns="91425" bIns="91425" anchor="ctr" anchorCtr="0">
            <a:noAutofit/>
          </a:bodyPr>
          <a:lstStyle/>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sz="1800" dirty="0">
              <a:solidFill>
                <a:srgbClr val="003366"/>
              </a:solidFill>
            </a:endParaRPr>
          </a:p>
        </p:txBody>
      </p:sp>
      <p:pic>
        <p:nvPicPr>
          <p:cNvPr id="53" name="Shape 53"/>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2"/>
          </p:nvPr>
        </p:nvSpPr>
        <p:spPr>
          <a:xfrm>
            <a:off x="2196425" y="6531000"/>
            <a:ext cx="3238799" cy="424199"/>
          </a:xfrm>
          <a:prstGeom prst="rect">
            <a:avLst/>
          </a:prstGeom>
        </p:spPr>
        <p:txBody>
          <a:bodyPr lIns="91425" tIns="91425" rIns="91425" bIns="91425" anchor="ctr" anchorCtr="0">
            <a:noAutofit/>
          </a:bodyPr>
          <a:lstStyle/>
          <a:p>
            <a:pPr lvl="0" indent="457200">
              <a:lnSpc>
                <a:spcPct val="115000"/>
              </a:lnSpc>
            </a:pPr>
            <a:r>
              <a:rPr lang="en-US" sz="1300" dirty="0">
                <a:solidFill>
                  <a:srgbClr val="003366"/>
                </a:solidFill>
              </a:rPr>
              <a:t>Daverio - </a:t>
            </a:r>
            <a:r>
              <a:rPr lang="en-US" sz="1300" dirty="0" err="1">
                <a:solidFill>
                  <a:srgbClr val="003366"/>
                </a:solidFill>
              </a:rPr>
              <a:t>Lagni</a:t>
            </a:r>
            <a:endParaRPr sz="1300" dirty="0">
              <a:solidFill>
                <a:srgbClr val="003366"/>
              </a:solidFill>
            </a:endParaRPr>
          </a:p>
        </p:txBody>
      </p:sp>
      <p:sp>
        <p:nvSpPr>
          <p:cNvPr id="4" name="TextBox 3">
            <a:extLst>
              <a:ext uri="{FF2B5EF4-FFF2-40B4-BE49-F238E27FC236}">
                <a16:creationId xmlns:a16="http://schemas.microsoft.com/office/drawing/2014/main" id="{DE476B49-5586-4269-B142-362EF3367ED2}"/>
              </a:ext>
            </a:extLst>
          </p:cNvPr>
          <p:cNvSpPr txBox="1"/>
          <p:nvPr/>
        </p:nvSpPr>
        <p:spPr>
          <a:xfrm>
            <a:off x="7155402" y="3879542"/>
            <a:ext cx="219932" cy="553998"/>
          </a:xfrm>
          <a:prstGeom prst="rect">
            <a:avLst/>
          </a:prstGeom>
          <a:noFill/>
        </p:spPr>
        <p:txBody>
          <a:bodyPr wrap="none" rtlCol="0">
            <a:spAutoFit/>
          </a:bodyPr>
          <a:lstStyle/>
          <a:p>
            <a:r>
              <a:rPr lang="en-US" sz="1000" dirty="0"/>
              <a:t>.</a:t>
            </a:r>
          </a:p>
          <a:p>
            <a:r>
              <a:rPr lang="en-US" sz="1000" dirty="0"/>
              <a:t>.</a:t>
            </a:r>
          </a:p>
          <a:p>
            <a:r>
              <a:rPr lang="en-US" sz="1000" dirty="0"/>
              <a:t>.</a:t>
            </a:r>
            <a:endParaRPr lang="it-IT" sz="1000" dirty="0"/>
          </a:p>
        </p:txBody>
      </p:sp>
      <p:pic>
        <p:nvPicPr>
          <p:cNvPr id="2" name="Picture 1">
            <a:extLst>
              <a:ext uri="{FF2B5EF4-FFF2-40B4-BE49-F238E27FC236}">
                <a16:creationId xmlns:a16="http://schemas.microsoft.com/office/drawing/2014/main" id="{DFC9E849-D37B-4B44-AA42-87D12C29E407}"/>
              </a:ext>
            </a:extLst>
          </p:cNvPr>
          <p:cNvPicPr>
            <a:picLocks noChangeAspect="1"/>
          </p:cNvPicPr>
          <p:nvPr/>
        </p:nvPicPr>
        <p:blipFill>
          <a:blip r:embed="rId6"/>
          <a:stretch>
            <a:fillRect/>
          </a:stretch>
        </p:blipFill>
        <p:spPr>
          <a:xfrm>
            <a:off x="233362" y="1362075"/>
            <a:ext cx="8677275" cy="4133850"/>
          </a:xfrm>
          <a:prstGeom prst="rect">
            <a:avLst/>
          </a:prstGeom>
        </p:spPr>
      </p:pic>
    </p:spTree>
    <p:extLst>
      <p:ext uri="{BB962C8B-B14F-4D97-AF65-F5344CB8AC3E}">
        <p14:creationId xmlns:p14="http://schemas.microsoft.com/office/powerpoint/2010/main" val="2632793552"/>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rtl="0">
              <a:spcBef>
                <a:spcPts val="0"/>
              </a:spcBef>
              <a:buNone/>
            </a:pPr>
            <a:r>
              <a:rPr lang="en-US" sz="3000" dirty="0">
                <a:solidFill>
                  <a:srgbClr val="003366"/>
                </a:solidFill>
              </a:rPr>
              <a:t>Objectives and Constraints </a:t>
            </a:r>
            <a:endParaRPr sz="3000" dirty="0">
              <a:solidFill>
                <a:srgbClr val="003366"/>
              </a:solidFill>
            </a:endParaRPr>
          </a:p>
        </p:txBody>
      </p:sp>
      <p:sp>
        <p:nvSpPr>
          <p:cNvPr id="52" name="Shape 52"/>
          <p:cNvSpPr txBox="1">
            <a:spLocks noGrp="1"/>
          </p:cNvSpPr>
          <p:nvPr>
            <p:ph type="body" idx="1"/>
          </p:nvPr>
        </p:nvSpPr>
        <p:spPr>
          <a:xfrm>
            <a:off x="457200" y="766049"/>
            <a:ext cx="8229600" cy="4684839"/>
          </a:xfrm>
          <a:prstGeom prst="rect">
            <a:avLst/>
          </a:prstGeom>
        </p:spPr>
        <p:txBody>
          <a:bodyPr lIns="91425" tIns="91425" rIns="91425" bIns="91425" anchor="ctr" anchorCtr="0">
            <a:noAutofit/>
          </a:bodyPr>
          <a:lstStyle/>
          <a:p>
            <a:pPr marL="342900" indent="-342900"/>
            <a:r>
              <a:rPr lang="en-US" sz="1800" dirty="0">
                <a:solidFill>
                  <a:srgbClr val="003366"/>
                </a:solidFill>
              </a:rPr>
              <a:t>Implementation of Chord Library as described in paper:</a:t>
            </a:r>
            <a:br>
              <a:rPr lang="en-US" sz="1800" dirty="0">
                <a:solidFill>
                  <a:srgbClr val="003366"/>
                </a:solidFill>
              </a:rPr>
            </a:br>
            <a:r>
              <a:rPr lang="en-US" sz="1800" dirty="0">
                <a:hlinkClick r:id="rId3"/>
              </a:rPr>
              <a:t>Chord: A Scalable Peer-to-peer Lookup Protocol for Internet Applications</a:t>
            </a:r>
            <a:endParaRPr lang="en-US" sz="1800" dirty="0"/>
          </a:p>
          <a:p>
            <a:pPr marL="342900" indent="-342900"/>
            <a:endParaRPr lang="en-US" sz="1200" dirty="0"/>
          </a:p>
          <a:p>
            <a:pPr marL="342900" indent="-342900"/>
            <a:endParaRPr lang="en-US" sz="1200" dirty="0"/>
          </a:p>
          <a:p>
            <a:pPr marL="342900" indent="-342900"/>
            <a:r>
              <a:rPr lang="it-IT" sz="1800" dirty="0" err="1"/>
              <a:t>Implementation</a:t>
            </a:r>
            <a:r>
              <a:rPr lang="it-IT" sz="1800" dirty="0"/>
              <a:t> of an </a:t>
            </a:r>
            <a:r>
              <a:rPr lang="it-IT" sz="1800" dirty="0" err="1"/>
              <a:t>application</a:t>
            </a:r>
            <a:r>
              <a:rPr lang="it-IT" sz="1800" dirty="0"/>
              <a:t> sample </a:t>
            </a:r>
            <a:r>
              <a:rPr lang="it-IT" sz="1800" dirty="0" err="1"/>
              <a:t>that</a:t>
            </a:r>
            <a:r>
              <a:rPr lang="it-IT" sz="1800" dirty="0"/>
              <a:t> </a:t>
            </a:r>
            <a:r>
              <a:rPr lang="it-IT" sz="1800" dirty="0" err="1"/>
              <a:t>uses</a:t>
            </a:r>
            <a:r>
              <a:rPr lang="it-IT" sz="1800" dirty="0"/>
              <a:t> </a:t>
            </a:r>
            <a:r>
              <a:rPr lang="it-IT" sz="1800" dirty="0" err="1"/>
              <a:t>chord</a:t>
            </a:r>
            <a:r>
              <a:rPr lang="it-IT" sz="1800" dirty="0"/>
              <a:t> Library</a:t>
            </a:r>
          </a:p>
          <a:p>
            <a:pPr marL="342900" lvl="1" indent="-342900"/>
            <a:endParaRPr lang="en-US" sz="1800" dirty="0">
              <a:solidFill>
                <a:srgbClr val="003366"/>
              </a:solidFill>
            </a:endParaRPr>
          </a:p>
          <a:p>
            <a:pPr marL="342900" indent="-342900"/>
            <a:r>
              <a:rPr lang="en-US" sz="1800" dirty="0">
                <a:solidFill>
                  <a:srgbClr val="003366"/>
                </a:solidFill>
              </a:rPr>
              <a:t>Language: Java</a:t>
            </a: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sz="1800" dirty="0">
              <a:solidFill>
                <a:srgbClr val="003366"/>
              </a:solidFill>
            </a:endParaRPr>
          </a:p>
        </p:txBody>
      </p:sp>
      <p:pic>
        <p:nvPicPr>
          <p:cNvPr id="53" name="Shape 53"/>
          <p:cNvPicPr preferRelativeResize="0"/>
          <p:nvPr/>
        </p:nvPicPr>
        <p:blipFill>
          <a:blip r:embed="rId4">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5">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6">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2"/>
          </p:nvPr>
        </p:nvSpPr>
        <p:spPr>
          <a:xfrm>
            <a:off x="2196425" y="6531000"/>
            <a:ext cx="3238799" cy="424199"/>
          </a:xfrm>
          <a:prstGeom prst="rect">
            <a:avLst/>
          </a:prstGeom>
        </p:spPr>
        <p:txBody>
          <a:bodyPr lIns="91425" tIns="91425" rIns="91425" bIns="91425" anchor="ctr" anchorCtr="0">
            <a:noAutofit/>
          </a:bodyPr>
          <a:lstStyle/>
          <a:p>
            <a:pPr lvl="0" indent="457200">
              <a:lnSpc>
                <a:spcPct val="115000"/>
              </a:lnSpc>
            </a:pPr>
            <a:r>
              <a:rPr lang="en-US" sz="1300" dirty="0">
                <a:solidFill>
                  <a:srgbClr val="003366"/>
                </a:solidFill>
              </a:rPr>
              <a:t>Daverio - </a:t>
            </a:r>
            <a:r>
              <a:rPr lang="en-US" sz="1300" dirty="0" err="1">
                <a:solidFill>
                  <a:srgbClr val="003366"/>
                </a:solidFill>
              </a:rPr>
              <a:t>Lagni</a:t>
            </a:r>
            <a:endParaRPr sz="1300" dirty="0">
              <a:solidFill>
                <a:srgbClr val="003366"/>
              </a:solidFill>
            </a:endParaRPr>
          </a:p>
        </p:txBody>
      </p:sp>
      <p:sp>
        <p:nvSpPr>
          <p:cNvPr id="2" name="TextBox 1">
            <a:extLst>
              <a:ext uri="{FF2B5EF4-FFF2-40B4-BE49-F238E27FC236}">
                <a16:creationId xmlns:a16="http://schemas.microsoft.com/office/drawing/2014/main" id="{A766BFB4-CDFD-4B1D-8929-F59209F9F041}"/>
              </a:ext>
            </a:extLst>
          </p:cNvPr>
          <p:cNvSpPr txBox="1"/>
          <p:nvPr/>
        </p:nvSpPr>
        <p:spPr>
          <a:xfrm>
            <a:off x="1553592" y="3462894"/>
            <a:ext cx="5823751" cy="2677656"/>
          </a:xfrm>
          <a:prstGeom prst="rect">
            <a:avLst/>
          </a:prstGeom>
          <a:noFill/>
        </p:spPr>
        <p:txBody>
          <a:bodyPr wrap="square" rtlCol="0">
            <a:spAutoFit/>
          </a:bodyPr>
          <a:lstStyle/>
          <a:p>
            <a:r>
              <a:rPr lang="en-US" i="1" dirty="0"/>
              <a:t>“	Abstract— A fundamental problem that confronts peer-to-peer applications is the efficient location of the node that stores a desired data item. This paper presents Chord, a distributed lookup protocol that addresses this problem. Chord provides support for just one operation: given a key, it maps the key onto a node. Data location can be easily implemented on top of Chord by associating a key with each data item, and storing the key/data pair at the node to which the key maps. Chord adapts efficiently as nodes join and leave the system, and can answer queries even if the system is continuously changing. Results from theoretical analysis and simulations show that Chord is scalable: communication cost and the state maintained by each node scale logarithmically with the number of Chord nodes.	“</a:t>
            </a:r>
            <a:endParaRPr lang="it-IT" i="1" dirty="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rtl="0">
              <a:spcBef>
                <a:spcPts val="0"/>
              </a:spcBef>
              <a:buNone/>
            </a:pPr>
            <a:r>
              <a:rPr lang="en-US" sz="3000" dirty="0">
                <a:solidFill>
                  <a:srgbClr val="003366"/>
                </a:solidFill>
              </a:rPr>
              <a:t>Components and interfaces</a:t>
            </a:r>
            <a:endParaRPr sz="3000" dirty="0">
              <a:solidFill>
                <a:srgbClr val="003366"/>
              </a:solidFill>
            </a:endParaRPr>
          </a:p>
        </p:txBody>
      </p:sp>
      <p:sp>
        <p:nvSpPr>
          <p:cNvPr id="52" name="Shape 52"/>
          <p:cNvSpPr txBox="1">
            <a:spLocks noGrp="1"/>
          </p:cNvSpPr>
          <p:nvPr>
            <p:ph type="body" idx="1"/>
          </p:nvPr>
        </p:nvSpPr>
        <p:spPr>
          <a:xfrm>
            <a:off x="457200" y="766050"/>
            <a:ext cx="8229600" cy="5325900"/>
          </a:xfrm>
          <a:prstGeom prst="rect">
            <a:avLst/>
          </a:prstGeom>
        </p:spPr>
        <p:txBody>
          <a:bodyPr lIns="91425" tIns="91425" rIns="91425" bIns="91425" anchor="ctr" anchorCtr="0">
            <a:noAutofit/>
          </a:bodyPr>
          <a:lstStyle/>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sz="1800" dirty="0">
              <a:solidFill>
                <a:srgbClr val="003366"/>
              </a:solidFill>
            </a:endParaRPr>
          </a:p>
        </p:txBody>
      </p:sp>
      <p:pic>
        <p:nvPicPr>
          <p:cNvPr id="53" name="Shape 53"/>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2"/>
          </p:nvPr>
        </p:nvSpPr>
        <p:spPr>
          <a:xfrm>
            <a:off x="2196425" y="6531000"/>
            <a:ext cx="3238799" cy="424199"/>
          </a:xfrm>
          <a:prstGeom prst="rect">
            <a:avLst/>
          </a:prstGeom>
        </p:spPr>
        <p:txBody>
          <a:bodyPr lIns="91425" tIns="91425" rIns="91425" bIns="91425" anchor="ctr" anchorCtr="0">
            <a:noAutofit/>
          </a:bodyPr>
          <a:lstStyle/>
          <a:p>
            <a:pPr lvl="0" indent="457200">
              <a:lnSpc>
                <a:spcPct val="115000"/>
              </a:lnSpc>
            </a:pPr>
            <a:r>
              <a:rPr lang="en-US" sz="1300" dirty="0">
                <a:solidFill>
                  <a:srgbClr val="003366"/>
                </a:solidFill>
              </a:rPr>
              <a:t>Daverio - </a:t>
            </a:r>
            <a:r>
              <a:rPr lang="en-US" sz="1300" dirty="0" err="1">
                <a:solidFill>
                  <a:srgbClr val="003366"/>
                </a:solidFill>
              </a:rPr>
              <a:t>Lagni</a:t>
            </a:r>
            <a:endParaRPr sz="1300" dirty="0">
              <a:solidFill>
                <a:srgbClr val="003366"/>
              </a:solidFill>
            </a:endParaRPr>
          </a:p>
        </p:txBody>
      </p:sp>
      <p:pic>
        <p:nvPicPr>
          <p:cNvPr id="3" name="Picture 2">
            <a:extLst>
              <a:ext uri="{FF2B5EF4-FFF2-40B4-BE49-F238E27FC236}">
                <a16:creationId xmlns:a16="http://schemas.microsoft.com/office/drawing/2014/main" id="{A95289D7-8CD5-4619-8FC7-B598889EAB8D}"/>
              </a:ext>
            </a:extLst>
          </p:cNvPr>
          <p:cNvPicPr>
            <a:picLocks noChangeAspect="1"/>
          </p:cNvPicPr>
          <p:nvPr/>
        </p:nvPicPr>
        <p:blipFill>
          <a:blip r:embed="rId6"/>
          <a:stretch>
            <a:fillRect/>
          </a:stretch>
        </p:blipFill>
        <p:spPr>
          <a:xfrm>
            <a:off x="372504" y="1659061"/>
            <a:ext cx="8398990" cy="3745718"/>
          </a:xfrm>
          <a:prstGeom prst="rect">
            <a:avLst/>
          </a:prstGeom>
        </p:spPr>
      </p:pic>
      <p:sp>
        <p:nvSpPr>
          <p:cNvPr id="4" name="TextBox 3">
            <a:extLst>
              <a:ext uri="{FF2B5EF4-FFF2-40B4-BE49-F238E27FC236}">
                <a16:creationId xmlns:a16="http://schemas.microsoft.com/office/drawing/2014/main" id="{DE476B49-5586-4269-B142-362EF3367ED2}"/>
              </a:ext>
            </a:extLst>
          </p:cNvPr>
          <p:cNvSpPr txBox="1"/>
          <p:nvPr/>
        </p:nvSpPr>
        <p:spPr>
          <a:xfrm>
            <a:off x="7155402" y="3879542"/>
            <a:ext cx="219932" cy="553998"/>
          </a:xfrm>
          <a:prstGeom prst="rect">
            <a:avLst/>
          </a:prstGeom>
          <a:noFill/>
        </p:spPr>
        <p:txBody>
          <a:bodyPr wrap="none" rtlCol="0">
            <a:spAutoFit/>
          </a:bodyPr>
          <a:lstStyle/>
          <a:p>
            <a:r>
              <a:rPr lang="en-US" sz="1000" dirty="0"/>
              <a:t>.</a:t>
            </a:r>
          </a:p>
          <a:p>
            <a:r>
              <a:rPr lang="en-US" sz="1000" dirty="0"/>
              <a:t>.</a:t>
            </a:r>
          </a:p>
          <a:p>
            <a:r>
              <a:rPr lang="en-US" sz="1000" dirty="0"/>
              <a:t>.</a:t>
            </a:r>
            <a:endParaRPr lang="it-IT" sz="1000" dirty="0"/>
          </a:p>
        </p:txBody>
      </p:sp>
      <p:sp>
        <p:nvSpPr>
          <p:cNvPr id="5" name="TextBox 4">
            <a:extLst>
              <a:ext uri="{FF2B5EF4-FFF2-40B4-BE49-F238E27FC236}">
                <a16:creationId xmlns:a16="http://schemas.microsoft.com/office/drawing/2014/main" id="{E8DF9DD4-D957-4618-AB4C-BC019E009E1B}"/>
              </a:ext>
            </a:extLst>
          </p:cNvPr>
          <p:cNvSpPr txBox="1"/>
          <p:nvPr/>
        </p:nvSpPr>
        <p:spPr>
          <a:xfrm>
            <a:off x="372504" y="1447060"/>
            <a:ext cx="6620723" cy="307777"/>
          </a:xfrm>
          <a:prstGeom prst="rect">
            <a:avLst/>
          </a:prstGeom>
          <a:noFill/>
        </p:spPr>
        <p:txBody>
          <a:bodyPr wrap="none" rtlCol="0">
            <a:spAutoFit/>
          </a:bodyPr>
          <a:lstStyle/>
          <a:p>
            <a:r>
              <a:rPr lang="en-US" dirty="0"/>
              <a:t>Overview of components interactions on an host and connections between nodes</a:t>
            </a:r>
            <a:endParaRPr lang="it-IT" dirty="0"/>
          </a:p>
        </p:txBody>
      </p:sp>
    </p:spTree>
    <p:extLst>
      <p:ext uri="{BB962C8B-B14F-4D97-AF65-F5344CB8AC3E}">
        <p14:creationId xmlns:p14="http://schemas.microsoft.com/office/powerpoint/2010/main" val="194904288"/>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a:r>
              <a:rPr lang="en-US" sz="3000" dirty="0">
                <a:solidFill>
                  <a:srgbClr val="003366"/>
                </a:solidFill>
              </a:rPr>
              <a:t>Successors and Fingers Example</a:t>
            </a:r>
            <a:endParaRPr sz="3000" dirty="0">
              <a:solidFill>
                <a:srgbClr val="003366"/>
              </a:solidFill>
            </a:endParaRPr>
          </a:p>
        </p:txBody>
      </p:sp>
      <p:sp>
        <p:nvSpPr>
          <p:cNvPr id="52" name="Shape 52"/>
          <p:cNvSpPr txBox="1">
            <a:spLocks noGrp="1"/>
          </p:cNvSpPr>
          <p:nvPr>
            <p:ph type="body" idx="1"/>
          </p:nvPr>
        </p:nvSpPr>
        <p:spPr>
          <a:xfrm>
            <a:off x="457200" y="766050"/>
            <a:ext cx="8229600" cy="5325900"/>
          </a:xfrm>
          <a:prstGeom prst="rect">
            <a:avLst/>
          </a:prstGeom>
        </p:spPr>
        <p:txBody>
          <a:bodyPr lIns="91425" tIns="91425" rIns="91425" bIns="91425" anchor="ctr" anchorCtr="0">
            <a:noAutofit/>
          </a:bodyPr>
          <a:lstStyle/>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sz="1800" dirty="0">
              <a:solidFill>
                <a:srgbClr val="003366"/>
              </a:solidFill>
            </a:endParaRPr>
          </a:p>
        </p:txBody>
      </p:sp>
      <p:pic>
        <p:nvPicPr>
          <p:cNvPr id="53" name="Shape 53"/>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2"/>
          </p:nvPr>
        </p:nvSpPr>
        <p:spPr>
          <a:xfrm>
            <a:off x="2196425" y="6531000"/>
            <a:ext cx="3238799" cy="424199"/>
          </a:xfrm>
          <a:prstGeom prst="rect">
            <a:avLst/>
          </a:prstGeom>
        </p:spPr>
        <p:txBody>
          <a:bodyPr lIns="91425" tIns="91425" rIns="91425" bIns="91425" anchor="ctr" anchorCtr="0">
            <a:noAutofit/>
          </a:bodyPr>
          <a:lstStyle/>
          <a:p>
            <a:pPr lvl="0" indent="457200">
              <a:lnSpc>
                <a:spcPct val="115000"/>
              </a:lnSpc>
            </a:pPr>
            <a:r>
              <a:rPr lang="en-US" sz="1300" dirty="0">
                <a:solidFill>
                  <a:srgbClr val="003366"/>
                </a:solidFill>
              </a:rPr>
              <a:t>Daverio - </a:t>
            </a:r>
            <a:r>
              <a:rPr lang="en-US" sz="1300" dirty="0" err="1">
                <a:solidFill>
                  <a:srgbClr val="003366"/>
                </a:solidFill>
              </a:rPr>
              <a:t>Lagni</a:t>
            </a:r>
            <a:endParaRPr sz="1300" dirty="0">
              <a:solidFill>
                <a:srgbClr val="003366"/>
              </a:solidFill>
            </a:endParaRPr>
          </a:p>
        </p:txBody>
      </p:sp>
      <p:sp>
        <p:nvSpPr>
          <p:cNvPr id="4" name="TextBox 3">
            <a:extLst>
              <a:ext uri="{FF2B5EF4-FFF2-40B4-BE49-F238E27FC236}">
                <a16:creationId xmlns:a16="http://schemas.microsoft.com/office/drawing/2014/main" id="{DE476B49-5586-4269-B142-362EF3367ED2}"/>
              </a:ext>
            </a:extLst>
          </p:cNvPr>
          <p:cNvSpPr txBox="1"/>
          <p:nvPr/>
        </p:nvSpPr>
        <p:spPr>
          <a:xfrm>
            <a:off x="7155402" y="3879542"/>
            <a:ext cx="219932" cy="553998"/>
          </a:xfrm>
          <a:prstGeom prst="rect">
            <a:avLst/>
          </a:prstGeom>
          <a:noFill/>
        </p:spPr>
        <p:txBody>
          <a:bodyPr wrap="none" rtlCol="0">
            <a:spAutoFit/>
          </a:bodyPr>
          <a:lstStyle/>
          <a:p>
            <a:r>
              <a:rPr lang="en-US" sz="1000" dirty="0"/>
              <a:t>.</a:t>
            </a:r>
          </a:p>
          <a:p>
            <a:r>
              <a:rPr lang="en-US" sz="1000" dirty="0"/>
              <a:t>.</a:t>
            </a:r>
          </a:p>
          <a:p>
            <a:r>
              <a:rPr lang="en-US" sz="1000" dirty="0"/>
              <a:t>.</a:t>
            </a:r>
            <a:endParaRPr lang="it-IT" sz="1000" dirty="0"/>
          </a:p>
        </p:txBody>
      </p:sp>
      <p:pic>
        <p:nvPicPr>
          <p:cNvPr id="13" name="Picture 12">
            <a:extLst>
              <a:ext uri="{FF2B5EF4-FFF2-40B4-BE49-F238E27FC236}">
                <a16:creationId xmlns:a16="http://schemas.microsoft.com/office/drawing/2014/main" id="{AD9FDC8D-6A04-4AB1-86E0-3C6A59536F5B}"/>
              </a:ext>
            </a:extLst>
          </p:cNvPr>
          <p:cNvPicPr>
            <a:picLocks noChangeAspect="1"/>
          </p:cNvPicPr>
          <p:nvPr/>
        </p:nvPicPr>
        <p:blipFill>
          <a:blip r:embed="rId6"/>
          <a:stretch>
            <a:fillRect/>
          </a:stretch>
        </p:blipFill>
        <p:spPr>
          <a:xfrm>
            <a:off x="1290822" y="1825075"/>
            <a:ext cx="6562355" cy="4022766"/>
          </a:xfrm>
          <a:prstGeom prst="rect">
            <a:avLst/>
          </a:prstGeom>
        </p:spPr>
      </p:pic>
    </p:spTree>
    <p:extLst>
      <p:ext uri="{BB962C8B-B14F-4D97-AF65-F5344CB8AC3E}">
        <p14:creationId xmlns:p14="http://schemas.microsoft.com/office/powerpoint/2010/main" val="3488261349"/>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a:r>
              <a:rPr lang="en-US" sz="3000" dirty="0" err="1">
                <a:solidFill>
                  <a:srgbClr val="003366"/>
                </a:solidFill>
              </a:rPr>
              <a:t>ChordLib</a:t>
            </a:r>
            <a:r>
              <a:rPr lang="en-US" sz="3000" dirty="0">
                <a:solidFill>
                  <a:srgbClr val="003366"/>
                </a:solidFill>
              </a:rPr>
              <a:t> class diagram</a:t>
            </a:r>
            <a:endParaRPr sz="3000" dirty="0">
              <a:solidFill>
                <a:srgbClr val="003366"/>
              </a:solidFill>
            </a:endParaRPr>
          </a:p>
        </p:txBody>
      </p:sp>
      <p:sp>
        <p:nvSpPr>
          <p:cNvPr id="52" name="Shape 52"/>
          <p:cNvSpPr txBox="1">
            <a:spLocks noGrp="1"/>
          </p:cNvSpPr>
          <p:nvPr>
            <p:ph type="body" idx="1"/>
          </p:nvPr>
        </p:nvSpPr>
        <p:spPr>
          <a:xfrm>
            <a:off x="457200" y="766050"/>
            <a:ext cx="8229600" cy="5325900"/>
          </a:xfrm>
          <a:prstGeom prst="rect">
            <a:avLst/>
          </a:prstGeom>
        </p:spPr>
        <p:txBody>
          <a:bodyPr lIns="91425" tIns="91425" rIns="91425" bIns="91425" anchor="ctr" anchorCtr="0">
            <a:noAutofit/>
          </a:bodyPr>
          <a:lstStyle/>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sz="1800" dirty="0">
              <a:solidFill>
                <a:srgbClr val="003366"/>
              </a:solidFill>
            </a:endParaRPr>
          </a:p>
        </p:txBody>
      </p:sp>
      <p:pic>
        <p:nvPicPr>
          <p:cNvPr id="53" name="Shape 53"/>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2"/>
          </p:nvPr>
        </p:nvSpPr>
        <p:spPr>
          <a:xfrm>
            <a:off x="2196425" y="6531000"/>
            <a:ext cx="3238799" cy="424199"/>
          </a:xfrm>
          <a:prstGeom prst="rect">
            <a:avLst/>
          </a:prstGeom>
        </p:spPr>
        <p:txBody>
          <a:bodyPr lIns="91425" tIns="91425" rIns="91425" bIns="91425" anchor="ctr" anchorCtr="0">
            <a:noAutofit/>
          </a:bodyPr>
          <a:lstStyle/>
          <a:p>
            <a:pPr lvl="0" indent="457200">
              <a:lnSpc>
                <a:spcPct val="115000"/>
              </a:lnSpc>
            </a:pPr>
            <a:r>
              <a:rPr lang="en-US" sz="1300" dirty="0">
                <a:solidFill>
                  <a:srgbClr val="003366"/>
                </a:solidFill>
              </a:rPr>
              <a:t>Daverio - </a:t>
            </a:r>
            <a:r>
              <a:rPr lang="en-US" sz="1300" dirty="0" err="1">
                <a:solidFill>
                  <a:srgbClr val="003366"/>
                </a:solidFill>
              </a:rPr>
              <a:t>Lagni</a:t>
            </a:r>
            <a:endParaRPr sz="1300" dirty="0">
              <a:solidFill>
                <a:srgbClr val="003366"/>
              </a:solidFill>
            </a:endParaRPr>
          </a:p>
        </p:txBody>
      </p:sp>
      <p:sp>
        <p:nvSpPr>
          <p:cNvPr id="4" name="TextBox 3">
            <a:extLst>
              <a:ext uri="{FF2B5EF4-FFF2-40B4-BE49-F238E27FC236}">
                <a16:creationId xmlns:a16="http://schemas.microsoft.com/office/drawing/2014/main" id="{DE476B49-5586-4269-B142-362EF3367ED2}"/>
              </a:ext>
            </a:extLst>
          </p:cNvPr>
          <p:cNvSpPr txBox="1"/>
          <p:nvPr/>
        </p:nvSpPr>
        <p:spPr>
          <a:xfrm>
            <a:off x="7155402" y="3879542"/>
            <a:ext cx="219932" cy="553998"/>
          </a:xfrm>
          <a:prstGeom prst="rect">
            <a:avLst/>
          </a:prstGeom>
          <a:noFill/>
        </p:spPr>
        <p:txBody>
          <a:bodyPr wrap="none" rtlCol="0">
            <a:spAutoFit/>
          </a:bodyPr>
          <a:lstStyle/>
          <a:p>
            <a:r>
              <a:rPr lang="en-US" sz="1000" dirty="0"/>
              <a:t>.</a:t>
            </a:r>
          </a:p>
          <a:p>
            <a:r>
              <a:rPr lang="en-US" sz="1000" dirty="0"/>
              <a:t>.</a:t>
            </a:r>
          </a:p>
          <a:p>
            <a:r>
              <a:rPr lang="en-US" sz="1000" dirty="0"/>
              <a:t>.</a:t>
            </a:r>
            <a:endParaRPr lang="it-IT" sz="1000" dirty="0"/>
          </a:p>
        </p:txBody>
      </p:sp>
      <p:sp>
        <p:nvSpPr>
          <p:cNvPr id="14" name="TextBox 13">
            <a:extLst>
              <a:ext uri="{FF2B5EF4-FFF2-40B4-BE49-F238E27FC236}">
                <a16:creationId xmlns:a16="http://schemas.microsoft.com/office/drawing/2014/main" id="{2FF1DF81-487A-42E2-8444-E5F2DB61A64D}"/>
              </a:ext>
            </a:extLst>
          </p:cNvPr>
          <p:cNvSpPr txBox="1"/>
          <p:nvPr/>
        </p:nvSpPr>
        <p:spPr>
          <a:xfrm>
            <a:off x="678075" y="1221722"/>
            <a:ext cx="6620723" cy="307777"/>
          </a:xfrm>
          <a:prstGeom prst="rect">
            <a:avLst/>
          </a:prstGeom>
          <a:noFill/>
        </p:spPr>
        <p:txBody>
          <a:bodyPr wrap="none" rtlCol="0">
            <a:spAutoFit/>
          </a:bodyPr>
          <a:lstStyle/>
          <a:p>
            <a:r>
              <a:rPr lang="en-US" dirty="0"/>
              <a:t>Overview of main classes and interfaces (only elements in </a:t>
            </a:r>
            <a:r>
              <a:rPr lang="en-US" i="1" dirty="0" err="1"/>
              <a:t>chordLib</a:t>
            </a:r>
            <a:r>
              <a:rPr lang="en-US" dirty="0"/>
              <a:t> are exposed)</a:t>
            </a:r>
            <a:endParaRPr lang="it-IT" dirty="0"/>
          </a:p>
        </p:txBody>
      </p:sp>
      <p:pic>
        <p:nvPicPr>
          <p:cNvPr id="3" name="Picture 2">
            <a:extLst>
              <a:ext uri="{FF2B5EF4-FFF2-40B4-BE49-F238E27FC236}">
                <a16:creationId xmlns:a16="http://schemas.microsoft.com/office/drawing/2014/main" id="{AA4EB0BC-D221-4BC7-B753-ACA82E4BAFFB}"/>
              </a:ext>
            </a:extLst>
          </p:cNvPr>
          <p:cNvPicPr>
            <a:picLocks noChangeAspect="1"/>
          </p:cNvPicPr>
          <p:nvPr/>
        </p:nvPicPr>
        <p:blipFill>
          <a:blip r:embed="rId6"/>
          <a:stretch>
            <a:fillRect/>
          </a:stretch>
        </p:blipFill>
        <p:spPr>
          <a:xfrm>
            <a:off x="347661" y="1645936"/>
            <a:ext cx="8448675" cy="4581525"/>
          </a:xfrm>
          <a:prstGeom prst="rect">
            <a:avLst/>
          </a:prstGeom>
        </p:spPr>
      </p:pic>
      <p:sp>
        <p:nvSpPr>
          <p:cNvPr id="5" name="Rectangle 4">
            <a:extLst>
              <a:ext uri="{FF2B5EF4-FFF2-40B4-BE49-F238E27FC236}">
                <a16:creationId xmlns:a16="http://schemas.microsoft.com/office/drawing/2014/main" id="{EA54BFBC-9FD8-4593-BB3D-C1D0D918990F}"/>
              </a:ext>
            </a:extLst>
          </p:cNvPr>
          <p:cNvSpPr/>
          <p:nvPr/>
        </p:nvSpPr>
        <p:spPr>
          <a:xfrm>
            <a:off x="7563775" y="3018408"/>
            <a:ext cx="1038687" cy="1988598"/>
          </a:xfrm>
          <a:prstGeom prst="rect">
            <a:avLst/>
          </a:prstGeom>
          <a:noFill/>
          <a:ln w="38100" cap="rnd" cmpd="dbl">
            <a:solidFill>
              <a:srgbClr val="FF0000">
                <a:alpha val="12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15845741"/>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a:r>
              <a:rPr lang="en-US" sz="3000" dirty="0">
                <a:solidFill>
                  <a:srgbClr val="003366"/>
                </a:solidFill>
              </a:rPr>
              <a:t>Implementation choices</a:t>
            </a:r>
            <a:endParaRPr sz="3000" dirty="0">
              <a:solidFill>
                <a:srgbClr val="003366"/>
              </a:solidFill>
            </a:endParaRPr>
          </a:p>
        </p:txBody>
      </p:sp>
      <p:sp>
        <p:nvSpPr>
          <p:cNvPr id="52" name="Shape 52"/>
          <p:cNvSpPr txBox="1">
            <a:spLocks noGrp="1"/>
          </p:cNvSpPr>
          <p:nvPr>
            <p:ph type="body" idx="1"/>
          </p:nvPr>
        </p:nvSpPr>
        <p:spPr>
          <a:xfrm>
            <a:off x="457200" y="766050"/>
            <a:ext cx="8229600" cy="5325900"/>
          </a:xfrm>
          <a:prstGeom prst="rect">
            <a:avLst/>
          </a:prstGeom>
        </p:spPr>
        <p:txBody>
          <a:bodyPr lIns="91425" tIns="91425" rIns="91425" bIns="91425" anchor="ctr" anchorCtr="0">
            <a:noAutofit/>
          </a:bodyPr>
          <a:lstStyle/>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sz="1800" dirty="0">
              <a:solidFill>
                <a:srgbClr val="003366"/>
              </a:solidFill>
            </a:endParaRPr>
          </a:p>
        </p:txBody>
      </p:sp>
      <p:pic>
        <p:nvPicPr>
          <p:cNvPr id="53" name="Shape 53"/>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2"/>
          </p:nvPr>
        </p:nvSpPr>
        <p:spPr>
          <a:xfrm>
            <a:off x="2196425" y="6531000"/>
            <a:ext cx="3238799" cy="424199"/>
          </a:xfrm>
          <a:prstGeom prst="rect">
            <a:avLst/>
          </a:prstGeom>
        </p:spPr>
        <p:txBody>
          <a:bodyPr lIns="91425" tIns="91425" rIns="91425" bIns="91425" anchor="ctr" anchorCtr="0">
            <a:noAutofit/>
          </a:bodyPr>
          <a:lstStyle/>
          <a:p>
            <a:pPr lvl="0" indent="457200">
              <a:lnSpc>
                <a:spcPct val="115000"/>
              </a:lnSpc>
            </a:pPr>
            <a:r>
              <a:rPr lang="en-US" sz="1300" dirty="0">
                <a:solidFill>
                  <a:srgbClr val="003366"/>
                </a:solidFill>
              </a:rPr>
              <a:t>Daverio - </a:t>
            </a:r>
            <a:r>
              <a:rPr lang="en-US" sz="1300" dirty="0" err="1">
                <a:solidFill>
                  <a:srgbClr val="003366"/>
                </a:solidFill>
              </a:rPr>
              <a:t>Lagni</a:t>
            </a:r>
            <a:endParaRPr sz="1300" dirty="0">
              <a:solidFill>
                <a:srgbClr val="003366"/>
              </a:solidFill>
            </a:endParaRPr>
          </a:p>
        </p:txBody>
      </p:sp>
      <p:sp>
        <p:nvSpPr>
          <p:cNvPr id="4" name="TextBox 3">
            <a:extLst>
              <a:ext uri="{FF2B5EF4-FFF2-40B4-BE49-F238E27FC236}">
                <a16:creationId xmlns:a16="http://schemas.microsoft.com/office/drawing/2014/main" id="{DE476B49-5586-4269-B142-362EF3367ED2}"/>
              </a:ext>
            </a:extLst>
          </p:cNvPr>
          <p:cNvSpPr txBox="1"/>
          <p:nvPr/>
        </p:nvSpPr>
        <p:spPr>
          <a:xfrm>
            <a:off x="7155402" y="3879542"/>
            <a:ext cx="219932" cy="553998"/>
          </a:xfrm>
          <a:prstGeom prst="rect">
            <a:avLst/>
          </a:prstGeom>
          <a:noFill/>
        </p:spPr>
        <p:txBody>
          <a:bodyPr wrap="none" rtlCol="0">
            <a:spAutoFit/>
          </a:bodyPr>
          <a:lstStyle/>
          <a:p>
            <a:r>
              <a:rPr lang="en-US" sz="1000" dirty="0"/>
              <a:t>.</a:t>
            </a:r>
          </a:p>
          <a:p>
            <a:r>
              <a:rPr lang="en-US" sz="1000" dirty="0"/>
              <a:t>.</a:t>
            </a:r>
          </a:p>
          <a:p>
            <a:r>
              <a:rPr lang="en-US" sz="1000" dirty="0"/>
              <a:t>.</a:t>
            </a:r>
            <a:endParaRPr lang="it-IT" sz="1000" dirty="0"/>
          </a:p>
        </p:txBody>
      </p:sp>
      <p:sp>
        <p:nvSpPr>
          <p:cNvPr id="13" name="Text Placeholder 2">
            <a:extLst>
              <a:ext uri="{FF2B5EF4-FFF2-40B4-BE49-F238E27FC236}">
                <a16:creationId xmlns:a16="http://schemas.microsoft.com/office/drawing/2014/main" id="{77403991-CCC9-4965-9B33-3E48C38640F9}"/>
              </a:ext>
            </a:extLst>
          </p:cNvPr>
          <p:cNvSpPr txBox="1">
            <a:spLocks/>
          </p:cNvSpPr>
          <p:nvPr/>
        </p:nvSpPr>
        <p:spPr>
          <a:xfrm>
            <a:off x="457200" y="1259761"/>
            <a:ext cx="8229600" cy="4967700"/>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Arial"/>
              <a:buChar char="●"/>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Font typeface="Courier New"/>
              <a:buChar char="o"/>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Font typeface="Wingdings"/>
              <a:buChar char="§"/>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Font typeface="Arial"/>
              <a:buChar char="●"/>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Font typeface="Courier New"/>
              <a:buChar char="o"/>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Font typeface="Wingdings"/>
              <a:buChar char="§"/>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Font typeface="Arial"/>
              <a:buChar char="●"/>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Font typeface="Courier New"/>
              <a:buChar char="o"/>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Font typeface="Wingdings"/>
              <a:buChar char="§"/>
              <a:defRPr sz="1800" b="0" i="0" u="none" strike="noStrike" cap="none" baseline="0">
                <a:solidFill>
                  <a:schemeClr val="dk1"/>
                </a:solidFill>
                <a:latin typeface="Arial"/>
                <a:ea typeface="Arial"/>
                <a:cs typeface="Arial"/>
                <a:sym typeface="Arial"/>
                <a:rtl val="0"/>
              </a:defRPr>
            </a:lvl9pPr>
          </a:lstStyle>
          <a:p>
            <a:r>
              <a:rPr lang="en-US" sz="1800" dirty="0"/>
              <a:t>Number of successors and fingers are parametrized</a:t>
            </a:r>
          </a:p>
          <a:p>
            <a:endParaRPr lang="en-US" sz="1800" dirty="0"/>
          </a:p>
          <a:p>
            <a:r>
              <a:rPr lang="en-US" sz="1800" dirty="0"/>
              <a:t>Can be set the number of Lookup retrial to mask transient faults</a:t>
            </a:r>
          </a:p>
          <a:p>
            <a:endParaRPr lang="en-US" sz="1800" dirty="0"/>
          </a:p>
          <a:p>
            <a:r>
              <a:rPr lang="en-US" sz="1800" dirty="0"/>
              <a:t>Period for routines is parametrized</a:t>
            </a:r>
          </a:p>
          <a:p>
            <a:endParaRPr lang="en-US" sz="1800" dirty="0"/>
          </a:p>
          <a:p>
            <a:r>
              <a:rPr lang="en-US" sz="1800" dirty="0"/>
              <a:t>Efficient handling in case of voluntary node departure</a:t>
            </a:r>
          </a:p>
          <a:p>
            <a:endParaRPr lang="en-US" sz="1800" dirty="0"/>
          </a:p>
          <a:p>
            <a:r>
              <a:rPr lang="en-US" sz="1800" dirty="0"/>
              <a:t>Fault tolerant up to </a:t>
            </a:r>
            <a:r>
              <a:rPr lang="en-US" sz="1800" dirty="0" err="1"/>
              <a:t>nSuccessors</a:t>
            </a:r>
            <a:r>
              <a:rPr lang="en-US" sz="1800" dirty="0"/>
              <a:t> </a:t>
            </a:r>
            <a:r>
              <a:rPr lang="en-US" sz="1800" dirty="0" err="1"/>
              <a:t>adiacent</a:t>
            </a:r>
            <a:r>
              <a:rPr lang="en-US" sz="1800" dirty="0"/>
              <a:t> faults</a:t>
            </a:r>
          </a:p>
          <a:p>
            <a:endParaRPr lang="en-US" sz="1800" dirty="0"/>
          </a:p>
          <a:p>
            <a:r>
              <a:rPr lang="en-US" sz="1800" dirty="0"/>
              <a:t>In case of a node fault, correctness is not guaranteed before the next execution of routine actions: chord will return the IP of faulted node (if it was responsible for the key)</a:t>
            </a:r>
            <a:endParaRPr lang="en-US" sz="1800" i="1" dirty="0"/>
          </a:p>
        </p:txBody>
      </p:sp>
    </p:spTree>
    <p:extLst>
      <p:ext uri="{BB962C8B-B14F-4D97-AF65-F5344CB8AC3E}">
        <p14:creationId xmlns:p14="http://schemas.microsoft.com/office/powerpoint/2010/main" val="4005803419"/>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a:r>
              <a:rPr lang="en-US" sz="3000" dirty="0">
                <a:solidFill>
                  <a:srgbClr val="003366"/>
                </a:solidFill>
              </a:rPr>
              <a:t>Implementation choices</a:t>
            </a:r>
            <a:endParaRPr sz="3000" dirty="0">
              <a:solidFill>
                <a:srgbClr val="003366"/>
              </a:solidFill>
            </a:endParaRPr>
          </a:p>
        </p:txBody>
      </p:sp>
      <p:sp>
        <p:nvSpPr>
          <p:cNvPr id="52" name="Shape 52"/>
          <p:cNvSpPr txBox="1">
            <a:spLocks noGrp="1"/>
          </p:cNvSpPr>
          <p:nvPr>
            <p:ph type="body" idx="1"/>
          </p:nvPr>
        </p:nvSpPr>
        <p:spPr>
          <a:xfrm>
            <a:off x="457200" y="766050"/>
            <a:ext cx="8229600" cy="5325900"/>
          </a:xfrm>
          <a:prstGeom prst="rect">
            <a:avLst/>
          </a:prstGeom>
        </p:spPr>
        <p:txBody>
          <a:bodyPr lIns="91425" tIns="91425" rIns="91425" bIns="91425" anchor="ctr" anchorCtr="0">
            <a:noAutofit/>
          </a:bodyPr>
          <a:lstStyle/>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sz="1800" dirty="0">
              <a:solidFill>
                <a:srgbClr val="003366"/>
              </a:solidFill>
            </a:endParaRPr>
          </a:p>
        </p:txBody>
      </p:sp>
      <p:pic>
        <p:nvPicPr>
          <p:cNvPr id="53" name="Shape 53"/>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2"/>
          </p:nvPr>
        </p:nvSpPr>
        <p:spPr>
          <a:xfrm>
            <a:off x="2196425" y="6531000"/>
            <a:ext cx="3238799" cy="424199"/>
          </a:xfrm>
          <a:prstGeom prst="rect">
            <a:avLst/>
          </a:prstGeom>
        </p:spPr>
        <p:txBody>
          <a:bodyPr lIns="91425" tIns="91425" rIns="91425" bIns="91425" anchor="ctr" anchorCtr="0">
            <a:noAutofit/>
          </a:bodyPr>
          <a:lstStyle/>
          <a:p>
            <a:pPr lvl="0" indent="457200">
              <a:lnSpc>
                <a:spcPct val="115000"/>
              </a:lnSpc>
            </a:pPr>
            <a:r>
              <a:rPr lang="en-US" sz="1300" dirty="0">
                <a:solidFill>
                  <a:srgbClr val="003366"/>
                </a:solidFill>
              </a:rPr>
              <a:t>Daverio - </a:t>
            </a:r>
            <a:r>
              <a:rPr lang="en-US" sz="1300" dirty="0" err="1">
                <a:solidFill>
                  <a:srgbClr val="003366"/>
                </a:solidFill>
              </a:rPr>
              <a:t>Lagni</a:t>
            </a:r>
            <a:endParaRPr sz="1300" dirty="0">
              <a:solidFill>
                <a:srgbClr val="003366"/>
              </a:solidFill>
            </a:endParaRPr>
          </a:p>
        </p:txBody>
      </p:sp>
      <p:sp>
        <p:nvSpPr>
          <p:cNvPr id="4" name="TextBox 3">
            <a:extLst>
              <a:ext uri="{FF2B5EF4-FFF2-40B4-BE49-F238E27FC236}">
                <a16:creationId xmlns:a16="http://schemas.microsoft.com/office/drawing/2014/main" id="{DE476B49-5586-4269-B142-362EF3367ED2}"/>
              </a:ext>
            </a:extLst>
          </p:cNvPr>
          <p:cNvSpPr txBox="1"/>
          <p:nvPr/>
        </p:nvSpPr>
        <p:spPr>
          <a:xfrm>
            <a:off x="7155402" y="3879542"/>
            <a:ext cx="219932" cy="553998"/>
          </a:xfrm>
          <a:prstGeom prst="rect">
            <a:avLst/>
          </a:prstGeom>
          <a:noFill/>
        </p:spPr>
        <p:txBody>
          <a:bodyPr wrap="none" rtlCol="0">
            <a:spAutoFit/>
          </a:bodyPr>
          <a:lstStyle/>
          <a:p>
            <a:r>
              <a:rPr lang="en-US" sz="1000" dirty="0"/>
              <a:t>.</a:t>
            </a:r>
          </a:p>
          <a:p>
            <a:r>
              <a:rPr lang="en-US" sz="1000" dirty="0"/>
              <a:t>.</a:t>
            </a:r>
          </a:p>
          <a:p>
            <a:r>
              <a:rPr lang="en-US" sz="1000" dirty="0"/>
              <a:t>.</a:t>
            </a:r>
            <a:endParaRPr lang="it-IT" sz="1000" dirty="0"/>
          </a:p>
        </p:txBody>
      </p:sp>
      <p:sp>
        <p:nvSpPr>
          <p:cNvPr id="13" name="Text Placeholder 2">
            <a:extLst>
              <a:ext uri="{FF2B5EF4-FFF2-40B4-BE49-F238E27FC236}">
                <a16:creationId xmlns:a16="http://schemas.microsoft.com/office/drawing/2014/main" id="{77403991-CCC9-4965-9B33-3E48C38640F9}"/>
              </a:ext>
            </a:extLst>
          </p:cNvPr>
          <p:cNvSpPr txBox="1">
            <a:spLocks/>
          </p:cNvSpPr>
          <p:nvPr/>
        </p:nvSpPr>
        <p:spPr>
          <a:xfrm>
            <a:off x="457200" y="1259761"/>
            <a:ext cx="8229600" cy="4967700"/>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Arial"/>
              <a:buChar char="●"/>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Font typeface="Courier New"/>
              <a:buChar char="o"/>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Font typeface="Wingdings"/>
              <a:buChar char="§"/>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Font typeface="Arial"/>
              <a:buChar char="●"/>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Font typeface="Courier New"/>
              <a:buChar char="o"/>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Font typeface="Wingdings"/>
              <a:buChar char="§"/>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Font typeface="Arial"/>
              <a:buChar char="●"/>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Font typeface="Courier New"/>
              <a:buChar char="o"/>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Font typeface="Wingdings"/>
              <a:buChar char="§"/>
              <a:defRPr sz="1800" b="0" i="0" u="none" strike="noStrike" cap="none" baseline="0">
                <a:solidFill>
                  <a:schemeClr val="dk1"/>
                </a:solidFill>
                <a:latin typeface="Arial"/>
                <a:ea typeface="Arial"/>
                <a:cs typeface="Arial"/>
                <a:sym typeface="Arial"/>
                <a:rtl val="0"/>
              </a:defRPr>
            </a:lvl9pPr>
          </a:lstStyle>
          <a:p>
            <a:r>
              <a:rPr lang="en-US" sz="1800" dirty="0"/>
              <a:t>Invocations on </a:t>
            </a:r>
            <a:r>
              <a:rPr lang="en-US" sz="1800" dirty="0" err="1"/>
              <a:t>ChordLib</a:t>
            </a:r>
            <a:r>
              <a:rPr lang="en-US" sz="1800" dirty="0"/>
              <a:t> component (Chord interface) are synchronous </a:t>
            </a:r>
            <a:br>
              <a:rPr lang="en-US" sz="1800" dirty="0"/>
            </a:br>
            <a:r>
              <a:rPr lang="en-US" sz="1800" dirty="0"/>
              <a:t>(Caller is suspended until response is returned or error arise)</a:t>
            </a:r>
          </a:p>
          <a:p>
            <a:endParaRPr lang="en-US" sz="1800" dirty="0"/>
          </a:p>
          <a:p>
            <a:r>
              <a:rPr lang="en-US" sz="1800" dirty="0" err="1"/>
              <a:t>ChordLib</a:t>
            </a:r>
            <a:r>
              <a:rPr lang="en-US" sz="1800" dirty="0"/>
              <a:t> can handle multiple lookup at the same time, requests are processed in parallel and run out of order</a:t>
            </a:r>
          </a:p>
          <a:p>
            <a:endParaRPr lang="en-US" sz="1800" dirty="0"/>
          </a:p>
          <a:p>
            <a:r>
              <a:rPr lang="en-US" sz="1800" dirty="0" err="1"/>
              <a:t>ChordLib</a:t>
            </a:r>
            <a:r>
              <a:rPr lang="en-US" sz="1800" dirty="0"/>
              <a:t> is configured to run both on a LAN or internet </a:t>
            </a:r>
            <a:br>
              <a:rPr lang="en-US" sz="1800" dirty="0"/>
            </a:br>
            <a:r>
              <a:rPr lang="en-US" sz="1800" dirty="0"/>
              <a:t>(configuring Port Forwarding for incoming connections)</a:t>
            </a:r>
          </a:p>
          <a:p>
            <a:endParaRPr lang="en-US" sz="1800" dirty="0"/>
          </a:p>
          <a:p>
            <a:r>
              <a:rPr lang="en-US" sz="1800" dirty="0" err="1"/>
              <a:t>ChordLib</a:t>
            </a:r>
            <a:r>
              <a:rPr lang="en-US" sz="1800" dirty="0"/>
              <a:t> can handle multiple </a:t>
            </a:r>
            <a:r>
              <a:rPr lang="en-US" sz="1800" dirty="0" err="1"/>
              <a:t>ChordNetworks</a:t>
            </a:r>
            <a:r>
              <a:rPr lang="en-US" sz="1800" dirty="0"/>
              <a:t> on different </a:t>
            </a:r>
            <a:r>
              <a:rPr lang="en-US" sz="1800" dirty="0" err="1"/>
              <a:t>socketPorts</a:t>
            </a:r>
            <a:endParaRPr lang="en-US" sz="1800" dirty="0"/>
          </a:p>
          <a:p>
            <a:endParaRPr lang="en-US" sz="1800" dirty="0"/>
          </a:p>
          <a:p>
            <a:r>
              <a:rPr lang="en-US" sz="1800" dirty="0"/>
              <a:t>Communication via TCP Sockets, other communication mechanisms can be added extending interfaces defined in </a:t>
            </a:r>
            <a:r>
              <a:rPr lang="en-US" sz="1800" i="1" dirty="0"/>
              <a:t>communication</a:t>
            </a:r>
            <a:r>
              <a:rPr lang="en-US" sz="1800" dirty="0"/>
              <a:t> package</a:t>
            </a:r>
          </a:p>
          <a:p>
            <a:endParaRPr lang="en-US" sz="1800" dirty="0"/>
          </a:p>
          <a:p>
            <a:r>
              <a:rPr lang="it-IT" sz="1800" dirty="0"/>
              <a:t>SHA-1 </a:t>
            </a:r>
            <a:r>
              <a:rPr lang="it-IT" sz="1800" dirty="0" err="1"/>
              <a:t>hashing</a:t>
            </a:r>
            <a:r>
              <a:rPr lang="it-IT" sz="1800" dirty="0"/>
              <a:t> for keys, </a:t>
            </a:r>
            <a:r>
              <a:rPr lang="it-IT" sz="1800" dirty="0" err="1"/>
              <a:t>other</a:t>
            </a:r>
            <a:r>
              <a:rPr lang="it-IT" sz="1800" dirty="0"/>
              <a:t> </a:t>
            </a:r>
            <a:r>
              <a:rPr lang="en-US" sz="1800" dirty="0"/>
              <a:t>mechanisms can be added extending </a:t>
            </a:r>
            <a:r>
              <a:rPr lang="en-US" sz="1800" i="1" dirty="0" err="1"/>
              <a:t>chordLib</a:t>
            </a:r>
            <a:r>
              <a:rPr lang="en-US" sz="1800" i="1" dirty="0"/>
              <a:t>/</a:t>
            </a:r>
            <a:r>
              <a:rPr lang="en-US" sz="1800" i="1" dirty="0" err="1"/>
              <a:t>chordCore</a:t>
            </a:r>
            <a:r>
              <a:rPr lang="en-US" sz="1800" i="1" dirty="0"/>
              <a:t>/</a:t>
            </a:r>
            <a:r>
              <a:rPr lang="en-US" sz="1800" i="1" dirty="0" err="1"/>
              <a:t>HashFunction</a:t>
            </a:r>
            <a:r>
              <a:rPr lang="en-US" sz="1800" i="1" dirty="0"/>
              <a:t> class</a:t>
            </a:r>
          </a:p>
        </p:txBody>
      </p:sp>
    </p:spTree>
    <p:extLst>
      <p:ext uri="{BB962C8B-B14F-4D97-AF65-F5344CB8AC3E}">
        <p14:creationId xmlns:p14="http://schemas.microsoft.com/office/powerpoint/2010/main" val="1086942715"/>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a:r>
              <a:rPr lang="en-US" sz="3000" dirty="0">
                <a:solidFill>
                  <a:srgbClr val="003366"/>
                </a:solidFill>
              </a:rPr>
              <a:t>Join operation</a:t>
            </a:r>
            <a:endParaRPr sz="3000" dirty="0">
              <a:solidFill>
                <a:srgbClr val="003366"/>
              </a:solidFill>
            </a:endParaRPr>
          </a:p>
        </p:txBody>
      </p:sp>
      <p:sp>
        <p:nvSpPr>
          <p:cNvPr id="52" name="Shape 52"/>
          <p:cNvSpPr txBox="1">
            <a:spLocks noGrp="1"/>
          </p:cNvSpPr>
          <p:nvPr>
            <p:ph type="body" idx="1"/>
          </p:nvPr>
        </p:nvSpPr>
        <p:spPr>
          <a:xfrm>
            <a:off x="457200" y="766050"/>
            <a:ext cx="8229600" cy="5325900"/>
          </a:xfrm>
          <a:prstGeom prst="rect">
            <a:avLst/>
          </a:prstGeom>
        </p:spPr>
        <p:txBody>
          <a:bodyPr lIns="91425" tIns="91425" rIns="91425" bIns="91425" anchor="ctr" anchorCtr="0">
            <a:noAutofit/>
          </a:bodyPr>
          <a:lstStyle/>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sz="1800" dirty="0">
              <a:solidFill>
                <a:srgbClr val="003366"/>
              </a:solidFill>
            </a:endParaRPr>
          </a:p>
        </p:txBody>
      </p:sp>
      <p:pic>
        <p:nvPicPr>
          <p:cNvPr id="53" name="Shape 53"/>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2"/>
          </p:nvPr>
        </p:nvSpPr>
        <p:spPr>
          <a:xfrm>
            <a:off x="2196425" y="6531000"/>
            <a:ext cx="3238799" cy="424199"/>
          </a:xfrm>
          <a:prstGeom prst="rect">
            <a:avLst/>
          </a:prstGeom>
        </p:spPr>
        <p:txBody>
          <a:bodyPr lIns="91425" tIns="91425" rIns="91425" bIns="91425" anchor="ctr" anchorCtr="0">
            <a:noAutofit/>
          </a:bodyPr>
          <a:lstStyle/>
          <a:p>
            <a:pPr lvl="0" indent="457200">
              <a:lnSpc>
                <a:spcPct val="115000"/>
              </a:lnSpc>
            </a:pPr>
            <a:r>
              <a:rPr lang="en-US" sz="1300" dirty="0">
                <a:solidFill>
                  <a:srgbClr val="003366"/>
                </a:solidFill>
              </a:rPr>
              <a:t>Daverio - </a:t>
            </a:r>
            <a:r>
              <a:rPr lang="en-US" sz="1300" dirty="0" err="1">
                <a:solidFill>
                  <a:srgbClr val="003366"/>
                </a:solidFill>
              </a:rPr>
              <a:t>Lagni</a:t>
            </a:r>
            <a:endParaRPr sz="1300" dirty="0">
              <a:solidFill>
                <a:srgbClr val="003366"/>
              </a:solidFill>
            </a:endParaRPr>
          </a:p>
        </p:txBody>
      </p:sp>
      <p:sp>
        <p:nvSpPr>
          <p:cNvPr id="4" name="TextBox 3">
            <a:extLst>
              <a:ext uri="{FF2B5EF4-FFF2-40B4-BE49-F238E27FC236}">
                <a16:creationId xmlns:a16="http://schemas.microsoft.com/office/drawing/2014/main" id="{DE476B49-5586-4269-B142-362EF3367ED2}"/>
              </a:ext>
            </a:extLst>
          </p:cNvPr>
          <p:cNvSpPr txBox="1"/>
          <p:nvPr/>
        </p:nvSpPr>
        <p:spPr>
          <a:xfrm>
            <a:off x="7155402" y="3879542"/>
            <a:ext cx="219932" cy="553998"/>
          </a:xfrm>
          <a:prstGeom prst="rect">
            <a:avLst/>
          </a:prstGeom>
          <a:noFill/>
        </p:spPr>
        <p:txBody>
          <a:bodyPr wrap="none" rtlCol="0">
            <a:spAutoFit/>
          </a:bodyPr>
          <a:lstStyle/>
          <a:p>
            <a:r>
              <a:rPr lang="en-US" sz="1000" dirty="0"/>
              <a:t>.</a:t>
            </a:r>
          </a:p>
          <a:p>
            <a:r>
              <a:rPr lang="en-US" sz="1000" dirty="0"/>
              <a:t>.</a:t>
            </a:r>
          </a:p>
          <a:p>
            <a:r>
              <a:rPr lang="en-US" sz="1000" dirty="0"/>
              <a:t>.</a:t>
            </a:r>
            <a:endParaRPr lang="it-IT" sz="1000" dirty="0"/>
          </a:p>
        </p:txBody>
      </p:sp>
      <p:pic>
        <p:nvPicPr>
          <p:cNvPr id="2" name="Picture 1">
            <a:extLst>
              <a:ext uri="{FF2B5EF4-FFF2-40B4-BE49-F238E27FC236}">
                <a16:creationId xmlns:a16="http://schemas.microsoft.com/office/drawing/2014/main" id="{5296E864-3B17-4621-B53A-BB197C43FCE8}"/>
              </a:ext>
            </a:extLst>
          </p:cNvPr>
          <p:cNvPicPr>
            <a:picLocks noChangeAspect="1"/>
          </p:cNvPicPr>
          <p:nvPr/>
        </p:nvPicPr>
        <p:blipFill>
          <a:blip r:embed="rId6"/>
          <a:stretch>
            <a:fillRect/>
          </a:stretch>
        </p:blipFill>
        <p:spPr>
          <a:xfrm>
            <a:off x="581025" y="1423987"/>
            <a:ext cx="7981950" cy="4010025"/>
          </a:xfrm>
          <a:prstGeom prst="rect">
            <a:avLst/>
          </a:prstGeom>
        </p:spPr>
      </p:pic>
    </p:spTree>
    <p:extLst>
      <p:ext uri="{BB962C8B-B14F-4D97-AF65-F5344CB8AC3E}">
        <p14:creationId xmlns:p14="http://schemas.microsoft.com/office/powerpoint/2010/main" val="443925615"/>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a:r>
              <a:rPr lang="en-US" sz="3000" dirty="0">
                <a:solidFill>
                  <a:srgbClr val="003366"/>
                </a:solidFill>
              </a:rPr>
              <a:t>Lookup operation</a:t>
            </a:r>
            <a:endParaRPr sz="3000" dirty="0">
              <a:solidFill>
                <a:srgbClr val="003366"/>
              </a:solidFill>
            </a:endParaRPr>
          </a:p>
        </p:txBody>
      </p:sp>
      <p:sp>
        <p:nvSpPr>
          <p:cNvPr id="52" name="Shape 52"/>
          <p:cNvSpPr txBox="1">
            <a:spLocks noGrp="1"/>
          </p:cNvSpPr>
          <p:nvPr>
            <p:ph type="body" idx="1"/>
          </p:nvPr>
        </p:nvSpPr>
        <p:spPr>
          <a:xfrm>
            <a:off x="457200" y="766050"/>
            <a:ext cx="8229600" cy="5325900"/>
          </a:xfrm>
          <a:prstGeom prst="rect">
            <a:avLst/>
          </a:prstGeom>
        </p:spPr>
        <p:txBody>
          <a:bodyPr lIns="91425" tIns="91425" rIns="91425" bIns="91425" anchor="ctr" anchorCtr="0">
            <a:noAutofit/>
          </a:bodyPr>
          <a:lstStyle/>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lang="en-US" sz="1800" dirty="0">
              <a:solidFill>
                <a:srgbClr val="003366"/>
              </a:solidFill>
            </a:endParaRPr>
          </a:p>
          <a:p>
            <a:pPr marL="342900" indent="-342900"/>
            <a:endParaRPr sz="1800" dirty="0">
              <a:solidFill>
                <a:srgbClr val="003366"/>
              </a:solidFill>
            </a:endParaRPr>
          </a:p>
        </p:txBody>
      </p:sp>
      <p:pic>
        <p:nvPicPr>
          <p:cNvPr id="53" name="Shape 53"/>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2"/>
          </p:nvPr>
        </p:nvSpPr>
        <p:spPr>
          <a:xfrm>
            <a:off x="2196425" y="6531000"/>
            <a:ext cx="3238799" cy="424199"/>
          </a:xfrm>
          <a:prstGeom prst="rect">
            <a:avLst/>
          </a:prstGeom>
        </p:spPr>
        <p:txBody>
          <a:bodyPr lIns="91425" tIns="91425" rIns="91425" bIns="91425" anchor="ctr" anchorCtr="0">
            <a:noAutofit/>
          </a:bodyPr>
          <a:lstStyle/>
          <a:p>
            <a:pPr lvl="0" indent="457200">
              <a:lnSpc>
                <a:spcPct val="115000"/>
              </a:lnSpc>
            </a:pPr>
            <a:r>
              <a:rPr lang="en-US" sz="1300" dirty="0">
                <a:solidFill>
                  <a:srgbClr val="003366"/>
                </a:solidFill>
              </a:rPr>
              <a:t>Daverio - </a:t>
            </a:r>
            <a:r>
              <a:rPr lang="en-US" sz="1300" dirty="0" err="1">
                <a:solidFill>
                  <a:srgbClr val="003366"/>
                </a:solidFill>
              </a:rPr>
              <a:t>Lagni</a:t>
            </a:r>
            <a:endParaRPr sz="1300" dirty="0">
              <a:solidFill>
                <a:srgbClr val="003366"/>
              </a:solidFill>
            </a:endParaRPr>
          </a:p>
        </p:txBody>
      </p:sp>
      <p:sp>
        <p:nvSpPr>
          <p:cNvPr id="4" name="TextBox 3">
            <a:extLst>
              <a:ext uri="{FF2B5EF4-FFF2-40B4-BE49-F238E27FC236}">
                <a16:creationId xmlns:a16="http://schemas.microsoft.com/office/drawing/2014/main" id="{DE476B49-5586-4269-B142-362EF3367ED2}"/>
              </a:ext>
            </a:extLst>
          </p:cNvPr>
          <p:cNvSpPr txBox="1"/>
          <p:nvPr/>
        </p:nvSpPr>
        <p:spPr>
          <a:xfrm>
            <a:off x="7155402" y="3879542"/>
            <a:ext cx="219932" cy="553998"/>
          </a:xfrm>
          <a:prstGeom prst="rect">
            <a:avLst/>
          </a:prstGeom>
          <a:noFill/>
        </p:spPr>
        <p:txBody>
          <a:bodyPr wrap="none" rtlCol="0">
            <a:spAutoFit/>
          </a:bodyPr>
          <a:lstStyle/>
          <a:p>
            <a:r>
              <a:rPr lang="en-US" sz="1000" dirty="0"/>
              <a:t>.</a:t>
            </a:r>
          </a:p>
          <a:p>
            <a:r>
              <a:rPr lang="en-US" sz="1000" dirty="0"/>
              <a:t>.</a:t>
            </a:r>
          </a:p>
          <a:p>
            <a:r>
              <a:rPr lang="en-US" sz="1000" dirty="0"/>
              <a:t>.</a:t>
            </a:r>
            <a:endParaRPr lang="it-IT" sz="1000" dirty="0"/>
          </a:p>
        </p:txBody>
      </p:sp>
      <p:pic>
        <p:nvPicPr>
          <p:cNvPr id="8" name="Picture 7">
            <a:extLst>
              <a:ext uri="{FF2B5EF4-FFF2-40B4-BE49-F238E27FC236}">
                <a16:creationId xmlns:a16="http://schemas.microsoft.com/office/drawing/2014/main" id="{60814EA4-D0BD-4D02-A266-11160F6B7564}"/>
              </a:ext>
            </a:extLst>
          </p:cNvPr>
          <p:cNvPicPr>
            <a:picLocks noChangeAspect="1"/>
          </p:cNvPicPr>
          <p:nvPr/>
        </p:nvPicPr>
        <p:blipFill>
          <a:blip r:embed="rId6"/>
          <a:stretch>
            <a:fillRect/>
          </a:stretch>
        </p:blipFill>
        <p:spPr>
          <a:xfrm>
            <a:off x="0" y="1357369"/>
            <a:ext cx="9144000" cy="4143262"/>
          </a:xfrm>
          <a:prstGeom prst="rect">
            <a:avLst/>
          </a:prstGeom>
        </p:spPr>
      </p:pic>
      <p:cxnSp>
        <p:nvCxnSpPr>
          <p:cNvPr id="6" name="Straight Connector 5">
            <a:extLst>
              <a:ext uri="{FF2B5EF4-FFF2-40B4-BE49-F238E27FC236}">
                <a16:creationId xmlns:a16="http://schemas.microsoft.com/office/drawing/2014/main" id="{2B080C12-884F-4B2B-81E6-A856134E9151}"/>
              </a:ext>
            </a:extLst>
          </p:cNvPr>
          <p:cNvCxnSpPr>
            <a:cxnSpLocks/>
          </p:cNvCxnSpPr>
          <p:nvPr/>
        </p:nvCxnSpPr>
        <p:spPr>
          <a:xfrm>
            <a:off x="5302059" y="1388499"/>
            <a:ext cx="0" cy="4106901"/>
          </a:xfrm>
          <a:prstGeom prst="line">
            <a:avLst/>
          </a:prstGeom>
          <a:ln w="19050" cap="flat" cmpd="sng" algn="ctr">
            <a:solidFill>
              <a:srgbClr val="FF0000">
                <a:alpha val="50196"/>
              </a:srgb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49275474"/>
      </p:ext>
    </p:extLst>
  </p:cSld>
  <p:clrMapOvr>
    <a:masterClrMapping/>
  </p:clrMapOvr>
  <p:transition spd="slow">
    <p:cut/>
  </p:transition>
</p:sld>
</file>

<file path=ppt/theme/theme1.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2036</TotalTime>
  <Words>234</Words>
  <Application>Microsoft Office PowerPoint</Application>
  <PresentationFormat>On-screen Show (4:3)</PresentationFormat>
  <Paragraphs>150</Paragraphs>
  <Slides>10</Slides>
  <Notes>10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Courier New</vt:lpstr>
      <vt:lpstr>Wingdings</vt:lpstr>
      <vt:lpstr>Custom Theme</vt:lpstr>
      <vt:lpstr>Custom Theme</vt:lpstr>
      <vt:lpstr>Chord Protocol Lib</vt:lpstr>
      <vt:lpstr>Objectives and Constraints </vt:lpstr>
      <vt:lpstr>Components and interfaces</vt:lpstr>
      <vt:lpstr>Successors and Fingers Example</vt:lpstr>
      <vt:lpstr>ChordLib class diagram</vt:lpstr>
      <vt:lpstr>Implementation choices</vt:lpstr>
      <vt:lpstr>Implementation choices</vt:lpstr>
      <vt:lpstr>Join operation</vt:lpstr>
      <vt:lpstr>Lookup operation</vt:lpstr>
      <vt:lpstr>Periodic Routines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Chord Protocol Lib</dc:title>
  <cp:lastModifiedBy>Pietro Daverio</cp:lastModifiedBy>
  <cp:revision>21</cp:revision>
  <dcterms:modified xsi:type="dcterms:W3CDTF">2019-06-01T15:39:20Z</dcterms:modified>
</cp:coreProperties>
</file>