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4" r:id="rId6"/>
    <p:sldId id="263" r:id="rId7"/>
    <p:sldId id="258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lysis and Settings" id="{360FA84B-93E4-4542-AA1F-BB0F209638EE}">
          <p14:sldIdLst>
            <p14:sldId id="256"/>
            <p14:sldId id="257"/>
          </p14:sldIdLst>
        </p14:section>
        <p14:section name="Self-designed Network" id="{C6A44BF5-BDF6-4678-8322-347CC95C368E}">
          <p14:sldIdLst>
            <p14:sldId id="260"/>
            <p14:sldId id="259"/>
            <p14:sldId id="264"/>
          </p14:sldIdLst>
        </p14:section>
        <p14:section name="Random Over Sampler" id="{999A0C46-ABD3-443B-9D7B-CC41A604866C}">
          <p14:sldIdLst>
            <p14:sldId id="263"/>
            <p14:sldId id="258"/>
          </p14:sldIdLst>
        </p14:section>
        <p14:section name="albumentations" id="{F5A14F4A-B6AE-4FA0-B111-E09C68EB1403}">
          <p14:sldIdLst>
            <p14:sldId id="261"/>
            <p14:sldId id="262"/>
          </p14:sldIdLst>
        </p14:section>
        <p14:section name="AveragePool2D" id="{58A3E76F-B974-4399-BC31-4513819568B4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90D7A-80C3-3E02-F273-4683C5F0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98839-6D7B-5BBA-8303-51D7A1BA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D6B03-0294-D79C-DC4E-B54AB32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E11A1-6EC7-B016-7975-1A5D415A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D35CC-CBD0-2F32-43D7-9119349C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7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AC29D-CB24-7282-6B61-6C1561C6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5B718-7173-39B6-4B45-BA8D5CF0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7DED0-F376-A36D-9B0F-683C9FC2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7B6CD-50F4-BA24-7CDB-21FBB1A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3CEA1-4D79-4F85-6E51-F4F0A7D0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6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F558A1-4F8F-109B-99BF-368F5AD5A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CA1F5-A78B-BEF4-2AD0-641F218E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D42DD-759D-0DF5-020A-79680759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CF61-942E-005D-2BCB-7B9FCE6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C7432-547D-4A8F-8A41-387142C2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A9F5-0BB0-904E-9587-7D2A6027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6BBC9-8141-6F8F-7E1C-221F71AF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6636D-4936-4800-7E38-E3C00B03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D3654-7A1B-D203-206F-71E5765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55B2E-3CC2-18F6-198E-202053EE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0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1FAC-9D14-D2DA-994B-AC982DF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0A624-94CA-B972-C13E-5F03A3F7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87570-62F2-4884-82A3-933A1053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A720-5C1A-040D-A1D4-F2712A97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7A97D-EABC-412F-2BEF-20061E3D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8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86E9-3DF2-87D3-FCB3-B50173FA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1F9B4-8302-B6BE-BBA9-C0005B93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0C94A-203D-2B9A-EC43-8D8DEF67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847F7-2DB5-A1F8-9FDF-E2575AB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77A2E-DF75-C2B9-2E92-21D3A82E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CD6CC-45F2-CD41-DB8D-AF92CED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4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7F396-3F5F-606A-8B25-27EF97CB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6B106-2F9B-5F3C-55A3-E1BAFBFD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EDC51-533E-A815-CF99-3869B49F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9EFC8D-C2F6-33A7-501E-200D330B1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DF3B4-0DD9-CEB6-6D33-A1CA5B5D1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78BD3-3FEE-0DEA-6233-C4115873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BE282-ACB8-847B-C162-6DFDFAE2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581ABA-3FC2-62F7-F4EE-F691DE06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547A0-BB65-B48C-7931-9E338FE3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2EAA28-7371-C77A-D9B9-5A1B52A3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61FC08-B9AF-E183-F048-7E78D342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16ABA6-3967-ABD9-168B-552DA535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7BB591-F811-133F-939E-9FEC8407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7D5A9E-5F5B-08C2-F66B-A5010DAF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C9280-9EBD-15CC-3297-5A1B56BA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05199-3AB2-0FE2-FF42-852F73B8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ECD47-82A4-F857-6CEF-FB00BF9E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20B6F-E8A0-F432-AD9D-CA43F20D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52B84-AA86-C874-29B8-DCF9D924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283C8-705C-33B5-DC80-6E31BD5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E240F-B015-C504-3FAD-3110C036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B705-B0A1-B509-F0DA-597BE64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A511C0-4AD6-5F90-F434-B54AA7C6C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61390-2561-6C20-987E-85DC8906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67B14-A8AD-9A04-029E-E24B8EB5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658D1-E415-EDB0-9E1E-E01BE6E3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DA989-5B33-B47B-61CB-673BC8D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0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F4912E-5EB9-B625-F9E9-EA154ED9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7892A-D2DD-4D9D-ABE1-20574B14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A9AA5-DAAB-988F-AFF5-84F6EA732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A660F-8CD6-4CAF-BF91-6B6340BF296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3C0E-8B1D-62E7-17CA-A20F4451F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495F2-6D54-B99F-20EF-B034CE160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94DF-392F-4BE2-A1DD-9EC842E2E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8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11" Type="http://schemas.openxmlformats.org/officeDocument/2006/relationships/image" Target="../media/image56.jpg"/><Relationship Id="rId5" Type="http://schemas.openxmlformats.org/officeDocument/2006/relationships/image" Target="../media/image50.jpg"/><Relationship Id="rId10" Type="http://schemas.openxmlformats.org/officeDocument/2006/relationships/image" Target="../media/image55.jpg"/><Relationship Id="rId4" Type="http://schemas.openxmlformats.org/officeDocument/2006/relationships/image" Target="../media/image49.jpg"/><Relationship Id="rId9" Type="http://schemas.openxmlformats.org/officeDocument/2006/relationships/image" Target="../media/image5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jpg"/><Relationship Id="rId4" Type="http://schemas.openxmlformats.org/officeDocument/2006/relationships/image" Target="../media/image26.jpg"/><Relationship Id="rId9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108A12-7BF9-2CFB-E08A-9A9C7621FDA1}"/>
              </a:ext>
            </a:extLst>
          </p:cNvPr>
          <p:cNvSpPr txBox="1"/>
          <p:nvPr/>
        </p:nvSpPr>
        <p:spPr>
          <a:xfrm>
            <a:off x="0" y="12503"/>
            <a:ext cx="2758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763664-A00A-A5A1-31E0-5402ABE6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00" y="455649"/>
            <a:ext cx="4457143" cy="19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F6F944-A33D-9068-B62B-1082B784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096" y="455649"/>
            <a:ext cx="4447619" cy="1933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3B9848-5917-C8AD-B39A-5E1CB78A561B}"/>
              </a:ext>
            </a:extLst>
          </p:cNvPr>
          <p:cNvSpPr txBox="1"/>
          <p:nvPr/>
        </p:nvSpPr>
        <p:spPr>
          <a:xfrm>
            <a:off x="1666625" y="2319447"/>
            <a:ext cx="17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8C3AB4-7E70-C35C-0998-1AF76ECDA641}"/>
              </a:ext>
            </a:extLst>
          </p:cNvPr>
          <p:cNvSpPr txBox="1"/>
          <p:nvPr/>
        </p:nvSpPr>
        <p:spPr>
          <a:xfrm>
            <a:off x="6532552" y="2335079"/>
            <a:ext cx="1917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BB2982-5B72-5505-1063-9D73C31B92EA}"/>
              </a:ext>
            </a:extLst>
          </p:cNvPr>
          <p:cNvSpPr txBox="1"/>
          <p:nvPr/>
        </p:nvSpPr>
        <p:spPr>
          <a:xfrm>
            <a:off x="4459078" y="2335079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: 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D1A23D-4905-E816-C8C9-C27ABF0EB684}"/>
              </a:ext>
            </a:extLst>
          </p:cNvPr>
          <p:cNvSpPr txBox="1"/>
          <p:nvPr/>
        </p:nvSpPr>
        <p:spPr>
          <a:xfrm>
            <a:off x="419000" y="3640272"/>
            <a:ext cx="11464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Zero-padding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sure each image have the same width and height.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channels image transform into single channel grayscale image 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PIL.Image.new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(‘L’) function.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423219-AF7D-DF9E-F738-652E8A5AB685}"/>
              </a:ext>
            </a:extLst>
          </p:cNvPr>
          <p:cNvSpPr txBox="1"/>
          <p:nvPr/>
        </p:nvSpPr>
        <p:spPr>
          <a:xfrm>
            <a:off x="393590" y="2819661"/>
            <a:ext cx="480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max_width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max_height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1ADB98-D725-A7E3-ABD2-96ECEB982C7F}"/>
              </a:ext>
            </a:extLst>
          </p:cNvPr>
          <p:cNvSpPr txBox="1"/>
          <p:nvPr/>
        </p:nvSpPr>
        <p:spPr>
          <a:xfrm>
            <a:off x="393590" y="429954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[width, height] = [200, 168]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510AC5-FAEE-875D-BB97-999D03EFD5AF}"/>
              </a:ext>
            </a:extLst>
          </p:cNvPr>
          <p:cNvSpPr txBox="1"/>
          <p:nvPr/>
        </p:nvSpPr>
        <p:spPr>
          <a:xfrm>
            <a:off x="217599" y="5349820"/>
            <a:ext cx="727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on the training set (prevent overfitting).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selecting the highest-accuracy of each fold, save the model’s checkpoint.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testing on the validation set.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0003C5-6C6E-7356-80DB-F0C561545C79}"/>
              </a:ext>
            </a:extLst>
          </p:cNvPr>
          <p:cNvSpPr txBox="1"/>
          <p:nvPr/>
        </p:nvSpPr>
        <p:spPr>
          <a:xfrm>
            <a:off x="0" y="4753155"/>
            <a:ext cx="244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BD77C40-6C70-4DD5-B512-2A2ED9D01754}"/>
              </a:ext>
            </a:extLst>
          </p:cNvPr>
          <p:cNvCxnSpPr/>
          <p:nvPr/>
        </p:nvCxnSpPr>
        <p:spPr>
          <a:xfrm>
            <a:off x="0" y="475315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19617C8-54E3-EF12-3571-DC883F134A3B}"/>
              </a:ext>
            </a:extLst>
          </p:cNvPr>
          <p:cNvSpPr txBox="1"/>
          <p:nvPr/>
        </p:nvSpPr>
        <p:spPr>
          <a:xfrm>
            <a:off x="8177841" y="5537893"/>
            <a:ext cx="33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the ‘Validation’ as ‘Test’.</a:t>
            </a:r>
          </a:p>
        </p:txBody>
      </p:sp>
    </p:spTree>
    <p:extLst>
      <p:ext uri="{BB962C8B-B14F-4D97-AF65-F5344CB8AC3E}">
        <p14:creationId xmlns:p14="http://schemas.microsoft.com/office/powerpoint/2010/main" val="106197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4E2494-87D4-DB95-0FE0-2375F2B7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6" y="593381"/>
            <a:ext cx="4752975" cy="36416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BDB46E-BD8B-4AEB-F6A4-EA2F36E7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93381"/>
            <a:ext cx="4397552" cy="363797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E0BDE30-36C7-7BF2-4DFA-5560BC9FEF9D}"/>
              </a:ext>
            </a:extLst>
          </p:cNvPr>
          <p:cNvSpPr/>
          <p:nvPr/>
        </p:nvSpPr>
        <p:spPr>
          <a:xfrm>
            <a:off x="5781674" y="2412369"/>
            <a:ext cx="97155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4CF23F-5AEC-0BD3-A482-4765BDD430C8}"/>
              </a:ext>
            </a:extLst>
          </p:cNvPr>
          <p:cNvSpPr txBox="1"/>
          <p:nvPr/>
        </p:nvSpPr>
        <p:spPr>
          <a:xfrm>
            <a:off x="771525" y="4678824"/>
            <a:ext cx="8496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MaxPooling2D with the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AveragePooling2D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experimental shows, max-pool can always brought the information loss after computation (but can extract the most important information from the edge).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the average pool will preserve the information (extract information more smoothly) from the kernel scale.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61D01C-ADB9-FD37-541F-DE8D9B39B96F}"/>
              </a:ext>
            </a:extLst>
          </p:cNvPr>
          <p:cNvSpPr txBox="1"/>
          <p:nvPr/>
        </p:nvSpPr>
        <p:spPr>
          <a:xfrm>
            <a:off x="0" y="0"/>
            <a:ext cx="221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AveragePool2D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9C14AE-82C6-F6F3-999B-4BAD087F223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683125"/>
          <a:ext cx="6096001" cy="21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18">
                  <a:extLst>
                    <a:ext uri="{9D8B030D-6E8A-4147-A177-3AD203B41FA5}">
                      <a16:colId xmlns:a16="http://schemas.microsoft.com/office/drawing/2014/main" val="1245375721"/>
                    </a:ext>
                  </a:extLst>
                </a:gridCol>
                <a:gridCol w="1235533">
                  <a:extLst>
                    <a:ext uri="{9D8B030D-6E8A-4147-A177-3AD203B41FA5}">
                      <a16:colId xmlns:a16="http://schemas.microsoft.com/office/drawing/2014/main" val="1749557074"/>
                    </a:ext>
                  </a:extLst>
                </a:gridCol>
                <a:gridCol w="1200147">
                  <a:extLst>
                    <a:ext uri="{9D8B030D-6E8A-4147-A177-3AD203B41FA5}">
                      <a16:colId xmlns:a16="http://schemas.microsoft.com/office/drawing/2014/main" val="4032268035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332996130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63140520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3618099150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Fold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Val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Epoch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Loss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Mean Acc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35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0.9589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0.9580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60367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0.9594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32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0.1796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0.9573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4582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0.9583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1896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0.9563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9576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E6945940-8B35-93BE-CDF6-7884580F1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5" t="2690" r="5664" b="2257"/>
          <a:stretch/>
        </p:blipFill>
        <p:spPr>
          <a:xfrm>
            <a:off x="4137660" y="0"/>
            <a:ext cx="2011363" cy="1724025"/>
          </a:xfrm>
          <a:prstGeom prst="rect">
            <a:avLst/>
          </a:prstGeom>
        </p:spPr>
      </p:pic>
      <p:pic>
        <p:nvPicPr>
          <p:cNvPr id="8" name="图片 7" descr="图形用户界面, 图表&#10;&#10;AI 生成的内容可能不正确。">
            <a:extLst>
              <a:ext uri="{FF2B5EF4-FFF2-40B4-BE49-F238E27FC236}">
                <a16:creationId xmlns:a16="http://schemas.microsoft.com/office/drawing/2014/main" id="{CB07E7F5-5CBA-52A0-AF90-7897A6677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4137660" cy="1724025"/>
          </a:xfrm>
          <a:prstGeom prst="rect">
            <a:avLst/>
          </a:prstGeom>
        </p:spPr>
      </p:pic>
      <p:pic>
        <p:nvPicPr>
          <p:cNvPr id="10" name="图片 9" descr="图表, 散点图&#10;&#10;AI 生成的内容可能不正确。">
            <a:extLst>
              <a:ext uri="{FF2B5EF4-FFF2-40B4-BE49-F238E27FC236}">
                <a16:creationId xmlns:a16="http://schemas.microsoft.com/office/drawing/2014/main" id="{627CED51-16F6-53C2-36F9-522998B3E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0" t="2496" r="4752" b="2886"/>
          <a:stretch/>
        </p:blipFill>
        <p:spPr>
          <a:xfrm>
            <a:off x="4178009" y="2251253"/>
            <a:ext cx="2011363" cy="1696236"/>
          </a:xfrm>
          <a:prstGeom prst="rect">
            <a:avLst/>
          </a:prstGeom>
        </p:spPr>
      </p:pic>
      <p:pic>
        <p:nvPicPr>
          <p:cNvPr id="12" name="图片 11" descr="图形用户界面, 图表&#10;&#10;AI 生成的内容可能不正确。">
            <a:extLst>
              <a:ext uri="{FF2B5EF4-FFF2-40B4-BE49-F238E27FC236}">
                <a16:creationId xmlns:a16="http://schemas.microsoft.com/office/drawing/2014/main" id="{4F1E6B3D-8ACB-2E83-B817-9DB94DC02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" y="2237359"/>
            <a:ext cx="4137660" cy="1724025"/>
          </a:xfrm>
          <a:prstGeom prst="rect">
            <a:avLst/>
          </a:prstGeom>
        </p:spPr>
      </p:pic>
      <p:pic>
        <p:nvPicPr>
          <p:cNvPr id="14" name="图片 13" descr="图表, 散点图&#10;&#10;AI 生成的内容可能不正确。">
            <a:extLst>
              <a:ext uri="{FF2B5EF4-FFF2-40B4-BE49-F238E27FC236}">
                <a16:creationId xmlns:a16="http://schemas.microsoft.com/office/drawing/2014/main" id="{9481B3D6-F357-62A2-E12F-F1F4553D4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2756" r="5886" b="2843"/>
          <a:stretch/>
        </p:blipFill>
        <p:spPr>
          <a:xfrm>
            <a:off x="4179570" y="4546999"/>
            <a:ext cx="1916430" cy="1641038"/>
          </a:xfrm>
          <a:prstGeom prst="rect">
            <a:avLst/>
          </a:prstGeom>
        </p:spPr>
      </p:pic>
      <p:pic>
        <p:nvPicPr>
          <p:cNvPr id="16" name="图片 15" descr="直方图&#10;&#10;AI 生成的内容可能不正确。">
            <a:extLst>
              <a:ext uri="{FF2B5EF4-FFF2-40B4-BE49-F238E27FC236}">
                <a16:creationId xmlns:a16="http://schemas.microsoft.com/office/drawing/2014/main" id="{CDFBEB04-B18C-A00A-D37A-AED84C04C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5506"/>
            <a:ext cx="4137660" cy="1724025"/>
          </a:xfrm>
          <a:prstGeom prst="rect">
            <a:avLst/>
          </a:prstGeom>
        </p:spPr>
      </p:pic>
      <p:pic>
        <p:nvPicPr>
          <p:cNvPr id="18" name="图片 17" descr="图表, 散点图&#10;&#10;AI 生成的内容可能不正确。">
            <a:extLst>
              <a:ext uri="{FF2B5EF4-FFF2-40B4-BE49-F238E27FC236}">
                <a16:creationId xmlns:a16="http://schemas.microsoft.com/office/drawing/2014/main" id="{761DE6A1-DC44-5FB7-45B0-C463E6ACC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3125" r="5860" b="3125"/>
          <a:stretch/>
        </p:blipFill>
        <p:spPr>
          <a:xfrm>
            <a:off x="9962076" y="0"/>
            <a:ext cx="2229924" cy="1896313"/>
          </a:xfrm>
          <a:prstGeom prst="rect">
            <a:avLst/>
          </a:prstGeom>
        </p:spPr>
      </p:pic>
      <p:pic>
        <p:nvPicPr>
          <p:cNvPr id="20" name="图片 19" descr="图形用户界面, 图表&#10;&#10;AI 生成的内容可能不正确。">
            <a:extLst>
              <a:ext uri="{FF2B5EF4-FFF2-40B4-BE49-F238E27FC236}">
                <a16:creationId xmlns:a16="http://schemas.microsoft.com/office/drawing/2014/main" id="{968AA421-5A4B-C936-4783-AF00E69721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63" y="0"/>
            <a:ext cx="3655713" cy="1523214"/>
          </a:xfrm>
          <a:prstGeom prst="rect">
            <a:avLst/>
          </a:prstGeom>
        </p:spPr>
      </p:pic>
      <p:pic>
        <p:nvPicPr>
          <p:cNvPr id="22" name="图片 21" descr="图表&#10;&#10;AI 生成的内容可能不正确。">
            <a:extLst>
              <a:ext uri="{FF2B5EF4-FFF2-40B4-BE49-F238E27FC236}">
                <a16:creationId xmlns:a16="http://schemas.microsoft.com/office/drawing/2014/main" id="{F8D738CB-9155-B2EE-F7A4-02C561B234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2646" r="5613" b="2954"/>
          <a:stretch/>
        </p:blipFill>
        <p:spPr>
          <a:xfrm>
            <a:off x="9962076" y="2020213"/>
            <a:ext cx="2243276" cy="1913382"/>
          </a:xfrm>
          <a:prstGeom prst="rect">
            <a:avLst/>
          </a:prstGeom>
        </p:spPr>
      </p:pic>
      <p:pic>
        <p:nvPicPr>
          <p:cNvPr id="24" name="图片 23" descr="图表&#10;&#10;AI 生成的内容可能不正确。">
            <a:extLst>
              <a:ext uri="{FF2B5EF4-FFF2-40B4-BE49-F238E27FC236}">
                <a16:creationId xmlns:a16="http://schemas.microsoft.com/office/drawing/2014/main" id="{FAC4FC35-F575-3B69-F641-CB2D99BF52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60" y="2033618"/>
            <a:ext cx="3655716" cy="15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形用户界面, 图表&#10;&#10;AI 生成的内容可能不正确。">
            <a:extLst>
              <a:ext uri="{FF2B5EF4-FFF2-40B4-BE49-F238E27FC236}">
                <a16:creationId xmlns:a16="http://schemas.microsoft.com/office/drawing/2014/main" id="{45CB62F0-B20F-AEBE-1A47-5C11FA186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11" y="2020019"/>
            <a:ext cx="4848045" cy="202001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61DF67F-83DA-1ED3-117A-6A2182F15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88845"/>
              </p:ext>
            </p:extLst>
          </p:nvPr>
        </p:nvGraphicFramePr>
        <p:xfrm>
          <a:off x="7016262" y="4070784"/>
          <a:ext cx="5089471" cy="175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56">
                  <a:extLst>
                    <a:ext uri="{9D8B030D-6E8A-4147-A177-3AD203B41FA5}">
                      <a16:colId xmlns:a16="http://schemas.microsoft.com/office/drawing/2014/main" val="731543389"/>
                    </a:ext>
                  </a:extLst>
                </a:gridCol>
                <a:gridCol w="872912">
                  <a:extLst>
                    <a:ext uri="{9D8B030D-6E8A-4147-A177-3AD203B41FA5}">
                      <a16:colId xmlns:a16="http://schemas.microsoft.com/office/drawing/2014/main" val="3603723962"/>
                    </a:ext>
                  </a:extLst>
                </a:gridCol>
                <a:gridCol w="1166390">
                  <a:extLst>
                    <a:ext uri="{9D8B030D-6E8A-4147-A177-3AD203B41FA5}">
                      <a16:colId xmlns:a16="http://schemas.microsoft.com/office/drawing/2014/main" val="3492692678"/>
                    </a:ext>
                  </a:extLst>
                </a:gridCol>
                <a:gridCol w="1475419">
                  <a:extLst>
                    <a:ext uri="{9D8B030D-6E8A-4147-A177-3AD203B41FA5}">
                      <a16:colId xmlns:a16="http://schemas.microsoft.com/office/drawing/2014/main" val="2491777893"/>
                    </a:ext>
                  </a:extLst>
                </a:gridCol>
                <a:gridCol w="1017894">
                  <a:extLst>
                    <a:ext uri="{9D8B030D-6E8A-4147-A177-3AD203B41FA5}">
                      <a16:colId xmlns:a16="http://schemas.microsoft.com/office/drawing/2014/main" val="136897269"/>
                    </a:ext>
                  </a:extLst>
                </a:gridCol>
              </a:tblGrid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Loss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Val Acc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Epoch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86812"/>
                  </a:ext>
                </a:extLst>
              </a:tr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0.3706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971"/>
                  </a:ext>
                </a:extLst>
              </a:tr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0.9557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0.9740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07285"/>
                  </a:ext>
                </a:extLst>
              </a:tr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0.2979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0.9589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0.9753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52345"/>
                  </a:ext>
                </a:extLst>
              </a:tr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0.2757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85494"/>
                  </a:ext>
                </a:extLst>
              </a:tr>
              <a:tr h="29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0.9701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888270"/>
                  </a:ext>
                </a:extLst>
              </a:tr>
            </a:tbl>
          </a:graphicData>
        </a:graphic>
      </p:graphicFrame>
      <p:pic>
        <p:nvPicPr>
          <p:cNvPr id="8" name="图片 7" descr="图片包含 图示&#10;&#10;AI 生成的内容可能不正确。">
            <a:extLst>
              <a:ext uri="{FF2B5EF4-FFF2-40B4-BE49-F238E27FC236}">
                <a16:creationId xmlns:a16="http://schemas.microsoft.com/office/drawing/2014/main" id="{36FF327C-2188-148B-736F-D226E911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010"/>
            <a:ext cx="4848044" cy="2020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F7F874-84D5-AF9A-FAAE-7CE03AA85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40634"/>
            <a:ext cx="4848044" cy="2020019"/>
          </a:xfrm>
          <a:prstGeom prst="rect">
            <a:avLst/>
          </a:prstGeom>
        </p:spPr>
      </p:pic>
      <p:pic>
        <p:nvPicPr>
          <p:cNvPr id="12" name="图片 11" descr="图形用户界面, 图表&#10;&#10;AI 生成的内容可能不正确。">
            <a:extLst>
              <a:ext uri="{FF2B5EF4-FFF2-40B4-BE49-F238E27FC236}">
                <a16:creationId xmlns:a16="http://schemas.microsoft.com/office/drawing/2014/main" id="{61B55296-8E46-2174-F61F-0E7756F38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9971"/>
            <a:ext cx="4848045" cy="2020019"/>
          </a:xfrm>
          <a:prstGeom prst="rect">
            <a:avLst/>
          </a:prstGeom>
        </p:spPr>
      </p:pic>
      <p:pic>
        <p:nvPicPr>
          <p:cNvPr id="14" name="图片 13" descr="图形用户界面&#10;&#10;AI 生成的内容可能不正确。">
            <a:extLst>
              <a:ext uri="{FF2B5EF4-FFF2-40B4-BE49-F238E27FC236}">
                <a16:creationId xmlns:a16="http://schemas.microsoft.com/office/drawing/2014/main" id="{B4D73EFA-3BD7-E693-AD90-C5060AE4A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56" y="0"/>
            <a:ext cx="4848044" cy="20200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E3A54A-4E0F-6A40-F060-0E2E68E1F9D5}"/>
              </a:ext>
            </a:extLst>
          </p:cNvPr>
          <p:cNvSpPr txBox="1"/>
          <p:nvPr/>
        </p:nvSpPr>
        <p:spPr>
          <a:xfrm>
            <a:off x="301924" y="77804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ResNet-50[1], without pre-trained weights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916864-737F-6076-6D8D-C2FFD885A087}"/>
              </a:ext>
            </a:extLst>
          </p:cNvPr>
          <p:cNvSpPr txBox="1"/>
          <p:nvPr/>
        </p:nvSpPr>
        <p:spPr>
          <a:xfrm>
            <a:off x="1" y="6621516"/>
            <a:ext cx="8299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He,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 al. "Deep residual learning for image recognition." </a:t>
            </a:r>
            <a:r>
              <a:rPr lang="en-US" altLang="zh-CN" sz="10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2016.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01BEC7-0954-19A3-2DDC-240598A5FCB2}"/>
              </a:ext>
            </a:extLst>
          </p:cNvPr>
          <p:cNvSpPr txBox="1"/>
          <p:nvPr/>
        </p:nvSpPr>
        <p:spPr>
          <a:xfrm>
            <a:off x="5750169" y="5968873"/>
            <a:ext cx="6458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 easily, due to the large amount of weight and training parameters.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48E6B9-2A1C-FB1A-63EF-1F2A88DE093E}"/>
              </a:ext>
            </a:extLst>
          </p:cNvPr>
          <p:cNvSpPr txBox="1"/>
          <p:nvPr/>
        </p:nvSpPr>
        <p:spPr>
          <a:xfrm>
            <a:off x="422695" y="824917"/>
            <a:ext cx="667684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Self-designed shallow network with few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 (works well on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Imbalanced-Learn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Random_Over_Sampler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library)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(augmentation layer/python library)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Prevent-Overfitting: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1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736067-93A0-4A7D-A0EC-3CAD10E4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6" y="1128035"/>
            <a:ext cx="5562770" cy="4601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E17FCF5-1EE8-D22E-B5CB-A533C277624E}"/>
              </a:ext>
            </a:extLst>
          </p:cNvPr>
          <p:cNvSpPr txBox="1"/>
          <p:nvPr/>
        </p:nvSpPr>
        <p:spPr>
          <a:xfrm>
            <a:off x="305784" y="175819"/>
            <a:ext cx="609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Network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16FEBF-E4FD-150F-EE63-97AC5B11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783" y="1200377"/>
            <a:ext cx="4189535" cy="10091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75DC8E-CF80-96E4-6FEA-CD7D7C17059D}"/>
              </a:ext>
            </a:extLst>
          </p:cNvPr>
          <p:cNvSpPr txBox="1"/>
          <p:nvPr/>
        </p:nvSpPr>
        <p:spPr>
          <a:xfrm>
            <a:off x="7084403" y="332778"/>
            <a:ext cx="434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to monitor the best validation accuracy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CC4E91-18C7-F34A-C3D1-10D3FB0494E5}"/>
              </a:ext>
            </a:extLst>
          </p:cNvPr>
          <p:cNvSpPr txBox="1"/>
          <p:nvPr/>
        </p:nvSpPr>
        <p:spPr>
          <a:xfrm>
            <a:off x="7323826" y="3936210"/>
            <a:ext cx="391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(with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A0E9447-E238-52D1-7E20-64CAF578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826" y="4399555"/>
            <a:ext cx="3771900" cy="952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0A81ECC-2143-89FE-A624-2AD969C87110}"/>
              </a:ext>
            </a:extLst>
          </p:cNvPr>
          <p:cNvSpPr txBox="1"/>
          <p:nvPr/>
        </p:nvSpPr>
        <p:spPr>
          <a:xfrm>
            <a:off x="7323826" y="3380532"/>
            <a:ext cx="3036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Dataset: </a:t>
            </a:r>
          </a:p>
        </p:txBody>
      </p:sp>
    </p:spTree>
    <p:extLst>
      <p:ext uri="{BB962C8B-B14F-4D97-AF65-F5344CB8AC3E}">
        <p14:creationId xmlns:p14="http://schemas.microsoft.com/office/powerpoint/2010/main" val="320176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940644-34AF-7B6B-83CB-49ED38165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09339"/>
              </p:ext>
            </p:extLst>
          </p:nvPr>
        </p:nvGraphicFramePr>
        <p:xfrm>
          <a:off x="6464062" y="4339087"/>
          <a:ext cx="5727938" cy="251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50">
                  <a:extLst>
                    <a:ext uri="{9D8B030D-6E8A-4147-A177-3AD203B41FA5}">
                      <a16:colId xmlns:a16="http://schemas.microsoft.com/office/drawing/2014/main" val="3390597975"/>
                    </a:ext>
                  </a:extLst>
                </a:gridCol>
                <a:gridCol w="1127308">
                  <a:extLst>
                    <a:ext uri="{9D8B030D-6E8A-4147-A177-3AD203B41FA5}">
                      <a16:colId xmlns:a16="http://schemas.microsoft.com/office/drawing/2014/main" val="4064869550"/>
                    </a:ext>
                  </a:extLst>
                </a:gridCol>
                <a:gridCol w="1112072">
                  <a:extLst>
                    <a:ext uri="{9D8B030D-6E8A-4147-A177-3AD203B41FA5}">
                      <a16:colId xmlns:a16="http://schemas.microsoft.com/office/drawing/2014/main" val="2677070768"/>
                    </a:ext>
                  </a:extLst>
                </a:gridCol>
                <a:gridCol w="1005436">
                  <a:extLst>
                    <a:ext uri="{9D8B030D-6E8A-4147-A177-3AD203B41FA5}">
                      <a16:colId xmlns:a16="http://schemas.microsoft.com/office/drawing/2014/main" val="2759114294"/>
                    </a:ext>
                  </a:extLst>
                </a:gridCol>
                <a:gridCol w="959736">
                  <a:extLst>
                    <a:ext uri="{9D8B030D-6E8A-4147-A177-3AD203B41FA5}">
                      <a16:colId xmlns:a16="http://schemas.microsoft.com/office/drawing/2014/main" val="1805043199"/>
                    </a:ext>
                  </a:extLst>
                </a:gridCol>
                <a:gridCol w="959736">
                  <a:extLst>
                    <a:ext uri="{9D8B030D-6E8A-4147-A177-3AD203B41FA5}">
                      <a16:colId xmlns:a16="http://schemas.microsoft.com/office/drawing/2014/main" val="2540046286"/>
                    </a:ext>
                  </a:extLst>
                </a:gridCol>
              </a:tblGrid>
              <a:tr h="4150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Val Acc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Epoch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Loss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Acc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317"/>
                  </a:ext>
                </a:extLst>
              </a:tr>
              <a:tr h="420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3.5158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0.8530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0.8077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95703"/>
                  </a:ext>
                </a:extLst>
              </a:tr>
              <a:tr h="420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0.9538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31530"/>
                  </a:ext>
                </a:extLst>
              </a:tr>
              <a:tr h="420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2.8009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31762"/>
                  </a:ext>
                </a:extLst>
              </a:tr>
              <a:tr h="420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0.7656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30095"/>
                  </a:ext>
                </a:extLst>
              </a:tr>
              <a:tr h="420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0.5407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1.6399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0.6118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37390"/>
                  </a:ext>
                </a:extLst>
              </a:tr>
            </a:tbl>
          </a:graphicData>
        </a:graphic>
      </p:graphicFrame>
      <p:pic>
        <p:nvPicPr>
          <p:cNvPr id="10" name="图片 9" descr="图表&#10;&#10;AI 生成的内容可能不正确。">
            <a:extLst>
              <a:ext uri="{FF2B5EF4-FFF2-40B4-BE49-F238E27FC236}">
                <a16:creationId xmlns:a16="http://schemas.microsoft.com/office/drawing/2014/main" id="{12091855-2F66-26CC-AC11-2CF5A25C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3968151" cy="1653396"/>
          </a:xfrm>
          <a:prstGeom prst="rect">
            <a:avLst/>
          </a:prstGeom>
        </p:spPr>
      </p:pic>
      <p:pic>
        <p:nvPicPr>
          <p:cNvPr id="12" name="图片 11" descr="图表&#10;&#10;AI 生成的内容可能不正确。">
            <a:extLst>
              <a:ext uri="{FF2B5EF4-FFF2-40B4-BE49-F238E27FC236}">
                <a16:creationId xmlns:a16="http://schemas.microsoft.com/office/drawing/2014/main" id="{A4AE336B-D004-E5B6-C6B0-F721F2C1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9" y="0"/>
            <a:ext cx="2288879" cy="1716659"/>
          </a:xfrm>
          <a:prstGeom prst="rect">
            <a:avLst/>
          </a:prstGeom>
        </p:spPr>
      </p:pic>
      <p:pic>
        <p:nvPicPr>
          <p:cNvPr id="14" name="图片 13" descr="图示&#10;&#10;AI 生成的内容可能不正确。">
            <a:extLst>
              <a:ext uri="{FF2B5EF4-FFF2-40B4-BE49-F238E27FC236}">
                <a16:creationId xmlns:a16="http://schemas.microsoft.com/office/drawing/2014/main" id="{0DF289DA-3539-0509-C283-43BF105E6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3397"/>
            <a:ext cx="3968151" cy="1653396"/>
          </a:xfrm>
          <a:prstGeom prst="rect">
            <a:avLst/>
          </a:prstGeom>
        </p:spPr>
      </p:pic>
      <p:pic>
        <p:nvPicPr>
          <p:cNvPr id="16" name="图片 15" descr="图片包含 图表&#10;&#10;AI 生成的内容可能不正确。">
            <a:extLst>
              <a:ext uri="{FF2B5EF4-FFF2-40B4-BE49-F238E27FC236}">
                <a16:creationId xmlns:a16="http://schemas.microsoft.com/office/drawing/2014/main" id="{E1FE1042-0C44-8C99-829E-D95117196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506" y="1653397"/>
            <a:ext cx="2204528" cy="1653396"/>
          </a:xfrm>
          <a:prstGeom prst="rect">
            <a:avLst/>
          </a:prstGeom>
        </p:spPr>
      </p:pic>
      <p:pic>
        <p:nvPicPr>
          <p:cNvPr id="18" name="图片 17" descr="图表, 直方图&#10;&#10;AI 生成的内容可能不正确。">
            <a:extLst>
              <a:ext uri="{FF2B5EF4-FFF2-40B4-BE49-F238E27FC236}">
                <a16:creationId xmlns:a16="http://schemas.microsoft.com/office/drawing/2014/main" id="{68232A2D-DA95-9DD6-1E39-32466FB10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6794"/>
            <a:ext cx="3968150" cy="1653396"/>
          </a:xfrm>
          <a:prstGeom prst="rect">
            <a:avLst/>
          </a:prstGeom>
        </p:spPr>
      </p:pic>
      <p:pic>
        <p:nvPicPr>
          <p:cNvPr id="20" name="图片 19" descr="图表&#10;&#10;AI 生成的内容可能不正确。">
            <a:extLst>
              <a:ext uri="{FF2B5EF4-FFF2-40B4-BE49-F238E27FC236}">
                <a16:creationId xmlns:a16="http://schemas.microsoft.com/office/drawing/2014/main" id="{DD29EC47-8E57-900B-694B-9C74AA25B5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78" y="3370056"/>
            <a:ext cx="1988676" cy="1491507"/>
          </a:xfrm>
          <a:prstGeom prst="rect">
            <a:avLst/>
          </a:prstGeom>
        </p:spPr>
      </p:pic>
      <p:pic>
        <p:nvPicPr>
          <p:cNvPr id="22" name="图片 21" descr="图表, 折线图, 直方图&#10;&#10;AI 生成的内容可能不正确。">
            <a:extLst>
              <a:ext uri="{FF2B5EF4-FFF2-40B4-BE49-F238E27FC236}">
                <a16:creationId xmlns:a16="http://schemas.microsoft.com/office/drawing/2014/main" id="{D249D437-8FBF-7A79-82ED-846BB13F2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960189"/>
            <a:ext cx="3968151" cy="1653396"/>
          </a:xfrm>
          <a:prstGeom prst="rect">
            <a:avLst/>
          </a:prstGeom>
        </p:spPr>
      </p:pic>
      <p:pic>
        <p:nvPicPr>
          <p:cNvPr id="24" name="图片 23" descr="图表&#10;&#10;AI 生成的内容可能不正确。">
            <a:extLst>
              <a:ext uri="{FF2B5EF4-FFF2-40B4-BE49-F238E27FC236}">
                <a16:creationId xmlns:a16="http://schemas.microsoft.com/office/drawing/2014/main" id="{7BD9CB1F-8ABA-FF31-0B8E-C5FC1DE49E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578" y="5204603"/>
            <a:ext cx="1809055" cy="1356791"/>
          </a:xfrm>
          <a:prstGeom prst="rect">
            <a:avLst/>
          </a:prstGeom>
        </p:spPr>
      </p:pic>
      <p:pic>
        <p:nvPicPr>
          <p:cNvPr id="26" name="图片 25" descr="图表, 折线图&#10;&#10;AI 生成的内容可能不正确。">
            <a:extLst>
              <a:ext uri="{FF2B5EF4-FFF2-40B4-BE49-F238E27FC236}">
                <a16:creationId xmlns:a16="http://schemas.microsoft.com/office/drawing/2014/main" id="{5A75BBE5-6DFE-D403-AA3C-3A8365A1B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0"/>
            <a:ext cx="4937760" cy="2057400"/>
          </a:xfrm>
          <a:prstGeom prst="rect">
            <a:avLst/>
          </a:prstGeom>
        </p:spPr>
      </p:pic>
      <p:pic>
        <p:nvPicPr>
          <p:cNvPr id="28" name="图片 27" descr="图表, 散点图&#10;&#10;AI 生成的内容可能不正确。">
            <a:extLst>
              <a:ext uri="{FF2B5EF4-FFF2-40B4-BE49-F238E27FC236}">
                <a16:creationId xmlns:a16="http://schemas.microsoft.com/office/drawing/2014/main" id="{CC4D001A-34D9-FE5F-7399-B7F16859C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392" y="2142082"/>
            <a:ext cx="2631636" cy="19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28D9F492-A827-55E9-1AF4-188A9756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32" y="4915779"/>
            <a:ext cx="7293770" cy="7991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E6EFDC-000F-263B-6923-38A8AF0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32" y="1541550"/>
            <a:ext cx="5614468" cy="29236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B0EE47-F921-FA80-0B75-BE8D760F5D17}"/>
              </a:ext>
            </a:extLst>
          </p:cNvPr>
          <p:cNvSpPr txBox="1"/>
          <p:nvPr/>
        </p:nvSpPr>
        <p:spPr>
          <a:xfrm>
            <a:off x="381173" y="322056"/>
            <a:ext cx="502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Learning Library (random-over-sampler)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2797F7-EF7A-AAF4-ADCF-F379593A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25" y="724057"/>
            <a:ext cx="1733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EE2ECA7-39E4-046B-3D3C-39B2AE363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67137"/>
              </p:ext>
            </p:extLst>
          </p:nvPr>
        </p:nvGraphicFramePr>
        <p:xfrm>
          <a:off x="5730815" y="4632960"/>
          <a:ext cx="64611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99">
                  <a:extLst>
                    <a:ext uri="{9D8B030D-6E8A-4147-A177-3AD203B41FA5}">
                      <a16:colId xmlns:a16="http://schemas.microsoft.com/office/drawing/2014/main" val="1245375721"/>
                    </a:ext>
                  </a:extLst>
                </a:gridCol>
                <a:gridCol w="1185249">
                  <a:extLst>
                    <a:ext uri="{9D8B030D-6E8A-4147-A177-3AD203B41FA5}">
                      <a16:colId xmlns:a16="http://schemas.microsoft.com/office/drawing/2014/main" val="1749557074"/>
                    </a:ext>
                  </a:extLst>
                </a:gridCol>
                <a:gridCol w="1396342">
                  <a:extLst>
                    <a:ext uri="{9D8B030D-6E8A-4147-A177-3AD203B41FA5}">
                      <a16:colId xmlns:a16="http://schemas.microsoft.com/office/drawing/2014/main" val="4032268035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3332996130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263140520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361809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Fold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Val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Epoch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Loss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Mean Acc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4.5902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0.8662</a:t>
                      </a:r>
                      <a:endParaRPr lang="en-US" altLang="zh-CN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0.8705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60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0.7919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11.7136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0.7891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0.9196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4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7.3150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0.8774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1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2.5530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0.9004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95764"/>
                  </a:ext>
                </a:extLst>
              </a:tr>
            </a:tbl>
          </a:graphicData>
        </a:graphic>
      </p:graphicFrame>
      <p:pic>
        <p:nvPicPr>
          <p:cNvPr id="23" name="图片 22" descr="图表&#10;&#10;AI 生成的内容可能不正确。">
            <a:extLst>
              <a:ext uri="{FF2B5EF4-FFF2-40B4-BE49-F238E27FC236}">
                <a16:creationId xmlns:a16="http://schemas.microsoft.com/office/drawing/2014/main" id="{92D85C6E-2F3D-1C3F-8C1B-BFB99B29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9" y="82700"/>
            <a:ext cx="2257650" cy="1693238"/>
          </a:xfrm>
          <a:prstGeom prst="rect">
            <a:avLst/>
          </a:prstGeom>
        </p:spPr>
      </p:pic>
      <p:pic>
        <p:nvPicPr>
          <p:cNvPr id="25" name="图片 24" descr="图表&#10;&#10;AI 生成的内容可能不正确。">
            <a:extLst>
              <a:ext uri="{FF2B5EF4-FFF2-40B4-BE49-F238E27FC236}">
                <a16:creationId xmlns:a16="http://schemas.microsoft.com/office/drawing/2014/main" id="{BECBD24B-9B36-979F-457B-1F8E7ED1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5209" cy="1589671"/>
          </a:xfrm>
          <a:prstGeom prst="rect">
            <a:avLst/>
          </a:prstGeom>
        </p:spPr>
      </p:pic>
      <p:pic>
        <p:nvPicPr>
          <p:cNvPr id="27" name="图片 26" descr="图表&#10;&#10;AI 生成的内容可能不正确。">
            <a:extLst>
              <a:ext uri="{FF2B5EF4-FFF2-40B4-BE49-F238E27FC236}">
                <a16:creationId xmlns:a16="http://schemas.microsoft.com/office/drawing/2014/main" id="{0464A82E-44EE-4ED9-A64B-75D24CEDDE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9" y="2341305"/>
            <a:ext cx="2119562" cy="1589671"/>
          </a:xfrm>
          <a:prstGeom prst="rect">
            <a:avLst/>
          </a:prstGeom>
        </p:spPr>
      </p:pic>
      <p:pic>
        <p:nvPicPr>
          <p:cNvPr id="29" name="图片 28" descr="图表&#10;&#10;AI 生成的内容可能不正确。">
            <a:extLst>
              <a:ext uri="{FF2B5EF4-FFF2-40B4-BE49-F238E27FC236}">
                <a16:creationId xmlns:a16="http://schemas.microsoft.com/office/drawing/2014/main" id="{AC4DD9D8-5302-B774-8732-4E54B12E7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092"/>
            <a:ext cx="3815210" cy="1589671"/>
          </a:xfrm>
          <a:prstGeom prst="rect">
            <a:avLst/>
          </a:prstGeom>
        </p:spPr>
      </p:pic>
      <p:pic>
        <p:nvPicPr>
          <p:cNvPr id="31" name="图片 30" descr="图片包含 图表&#10;&#10;AI 生成的内容可能不正确。">
            <a:extLst>
              <a:ext uri="{FF2B5EF4-FFF2-40B4-BE49-F238E27FC236}">
                <a16:creationId xmlns:a16="http://schemas.microsoft.com/office/drawing/2014/main" id="{31117BA3-B701-7045-90A1-1EE1E093C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63" y="4313908"/>
            <a:ext cx="2257652" cy="1693238"/>
          </a:xfrm>
          <a:prstGeom prst="rect">
            <a:avLst/>
          </a:prstGeom>
        </p:spPr>
      </p:pic>
      <p:pic>
        <p:nvPicPr>
          <p:cNvPr id="33" name="图片 32" descr="图表, 直方图&#10;&#10;AI 生成的内容可能不正确。">
            <a:extLst>
              <a:ext uri="{FF2B5EF4-FFF2-40B4-BE49-F238E27FC236}">
                <a16:creationId xmlns:a16="http://schemas.microsoft.com/office/drawing/2014/main" id="{7E923151-6AC3-7BC6-A5E7-5F62EED68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" y="4295078"/>
            <a:ext cx="3753485" cy="1563952"/>
          </a:xfrm>
          <a:prstGeom prst="rect">
            <a:avLst/>
          </a:prstGeom>
        </p:spPr>
      </p:pic>
      <p:pic>
        <p:nvPicPr>
          <p:cNvPr id="35" name="图片 34" descr="图表&#10;&#10;AI 生成的内容可能不正确。">
            <a:extLst>
              <a:ext uri="{FF2B5EF4-FFF2-40B4-BE49-F238E27FC236}">
                <a16:creationId xmlns:a16="http://schemas.microsoft.com/office/drawing/2014/main" id="{96525397-F61E-31B3-D503-2AE779B46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19" y="0"/>
            <a:ext cx="2008281" cy="1506211"/>
          </a:xfrm>
          <a:prstGeom prst="rect">
            <a:avLst/>
          </a:prstGeom>
        </p:spPr>
      </p:pic>
      <p:pic>
        <p:nvPicPr>
          <p:cNvPr id="37" name="图片 36" descr="图片包含 图表&#10;&#10;AI 生成的内容可能不正确。">
            <a:extLst>
              <a:ext uri="{FF2B5EF4-FFF2-40B4-BE49-F238E27FC236}">
                <a16:creationId xmlns:a16="http://schemas.microsoft.com/office/drawing/2014/main" id="{1F8CA0FB-C4F6-2EC6-012B-E2E326F27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15" y="10440"/>
            <a:ext cx="4038718" cy="1682799"/>
          </a:xfrm>
          <a:prstGeom prst="rect">
            <a:avLst/>
          </a:prstGeom>
        </p:spPr>
      </p:pic>
      <p:pic>
        <p:nvPicPr>
          <p:cNvPr id="39" name="图片 38" descr="图表&#10;&#10;AI 生成的内容可能不正确。">
            <a:extLst>
              <a:ext uri="{FF2B5EF4-FFF2-40B4-BE49-F238E27FC236}">
                <a16:creationId xmlns:a16="http://schemas.microsoft.com/office/drawing/2014/main" id="{ED848972-018D-FF51-3D2B-91644458EB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70" y="1876772"/>
            <a:ext cx="3873607" cy="1614003"/>
          </a:xfrm>
          <a:prstGeom prst="rect">
            <a:avLst/>
          </a:prstGeom>
        </p:spPr>
      </p:pic>
      <p:pic>
        <p:nvPicPr>
          <p:cNvPr id="41" name="图片 40" descr="图片包含 图表&#10;&#10;AI 生成的内容可能不正确。">
            <a:extLst>
              <a:ext uri="{FF2B5EF4-FFF2-40B4-BE49-F238E27FC236}">
                <a16:creationId xmlns:a16="http://schemas.microsoft.com/office/drawing/2014/main" id="{4CCAA6D9-F20B-78B8-F5A2-6DA1E22CE6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507" y="1874351"/>
            <a:ext cx="2038743" cy="15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6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4465F5-C4F5-6FC0-C680-8CD1247D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93" y="293297"/>
            <a:ext cx="8132404" cy="25879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A4BF2C-08F8-D60B-CCBF-265BB83061CF}"/>
              </a:ext>
            </a:extLst>
          </p:cNvPr>
          <p:cNvSpPr txBox="1"/>
          <p:nvPr/>
        </p:nvSpPr>
        <p:spPr>
          <a:xfrm>
            <a:off x="415437" y="4593786"/>
            <a:ext cx="465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(implemented by using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albumentations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CE9551-6580-C50F-BDCB-7C6E3C69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95" y="4226390"/>
            <a:ext cx="3581400" cy="13811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C32A02-B7A8-A913-FDCE-EE893129EA9C}"/>
              </a:ext>
            </a:extLst>
          </p:cNvPr>
          <p:cNvSpPr txBox="1"/>
          <p:nvPr/>
        </p:nvSpPr>
        <p:spPr>
          <a:xfrm>
            <a:off x="415437" y="293298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Dataset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131ACB-CB25-F49D-BFBC-EF37D680FBC8}"/>
              </a:ext>
            </a:extLst>
          </p:cNvPr>
          <p:cNvSpPr txBox="1"/>
          <p:nvPr/>
        </p:nvSpPr>
        <p:spPr>
          <a:xfrm>
            <a:off x="380560" y="1160502"/>
            <a:ext cx="333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Red Blood Cell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Flip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 + Vertical Flip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9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999278F-A19F-515D-FCF2-E00063C0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11100"/>
              </p:ext>
            </p:extLst>
          </p:nvPr>
        </p:nvGraphicFramePr>
        <p:xfrm>
          <a:off x="5730815" y="4632960"/>
          <a:ext cx="64611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99">
                  <a:extLst>
                    <a:ext uri="{9D8B030D-6E8A-4147-A177-3AD203B41FA5}">
                      <a16:colId xmlns:a16="http://schemas.microsoft.com/office/drawing/2014/main" val="1245375721"/>
                    </a:ext>
                  </a:extLst>
                </a:gridCol>
                <a:gridCol w="1185249">
                  <a:extLst>
                    <a:ext uri="{9D8B030D-6E8A-4147-A177-3AD203B41FA5}">
                      <a16:colId xmlns:a16="http://schemas.microsoft.com/office/drawing/2014/main" val="1749557074"/>
                    </a:ext>
                  </a:extLst>
                </a:gridCol>
                <a:gridCol w="1396342">
                  <a:extLst>
                    <a:ext uri="{9D8B030D-6E8A-4147-A177-3AD203B41FA5}">
                      <a16:colId xmlns:a16="http://schemas.microsoft.com/office/drawing/2014/main" val="4032268035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3332996130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263140520"/>
                    </a:ext>
                  </a:extLst>
                </a:gridCol>
                <a:gridCol w="1076865">
                  <a:extLst>
                    <a:ext uri="{9D8B030D-6E8A-4147-A177-3AD203B41FA5}">
                      <a16:colId xmlns:a16="http://schemas.microsoft.com/office/drawing/2014/main" val="361809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Fold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Val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Best Epoch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Loss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Test Acc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Mean Acc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33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6.3802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0.8516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0.8682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60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0.7884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3.8606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0.8979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44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4.7643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0.8833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18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8.7475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0.8115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895764"/>
                  </a:ext>
                </a:extLst>
              </a:tr>
            </a:tbl>
          </a:graphicData>
        </a:graphic>
      </p:graphicFrame>
      <p:pic>
        <p:nvPicPr>
          <p:cNvPr id="6" name="图片 5" descr="图片包含 图表&#10;&#10;AI 生成的内容可能不正确。">
            <a:extLst>
              <a:ext uri="{FF2B5EF4-FFF2-40B4-BE49-F238E27FC236}">
                <a16:creationId xmlns:a16="http://schemas.microsoft.com/office/drawing/2014/main" id="{55616050-BFB7-8B81-4DA4-C3753BA7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08" y="0"/>
            <a:ext cx="2086823" cy="1565117"/>
          </a:xfrm>
          <a:prstGeom prst="rect">
            <a:avLst/>
          </a:prstGeom>
        </p:spPr>
      </p:pic>
      <p:pic>
        <p:nvPicPr>
          <p:cNvPr id="8" name="图片 7" descr="图表&#10;&#10;AI 生成的内容可能不正确。">
            <a:extLst>
              <a:ext uri="{FF2B5EF4-FFF2-40B4-BE49-F238E27FC236}">
                <a16:creationId xmlns:a16="http://schemas.microsoft.com/office/drawing/2014/main" id="{ED4E9A38-CE5D-0C31-A227-1662DB20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756282" cy="1565117"/>
          </a:xfrm>
          <a:prstGeom prst="rect">
            <a:avLst/>
          </a:prstGeom>
        </p:spPr>
      </p:pic>
      <p:pic>
        <p:nvPicPr>
          <p:cNvPr id="10" name="图片 9" descr="图片包含 图表&#10;&#10;AI 生成的内容可能不正确。">
            <a:extLst>
              <a:ext uri="{FF2B5EF4-FFF2-40B4-BE49-F238E27FC236}">
                <a16:creationId xmlns:a16="http://schemas.microsoft.com/office/drawing/2014/main" id="{2FA2E422-4CA9-C531-F2A3-C6C7134AE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36" y="2581409"/>
            <a:ext cx="2086823" cy="1565116"/>
          </a:xfrm>
          <a:prstGeom prst="rect">
            <a:avLst/>
          </a:prstGeom>
        </p:spPr>
      </p:pic>
      <p:pic>
        <p:nvPicPr>
          <p:cNvPr id="12" name="图片 11" descr="图表, 直方图&#10;&#10;AI 生成的内容可能不正确。">
            <a:extLst>
              <a:ext uri="{FF2B5EF4-FFF2-40B4-BE49-F238E27FC236}">
                <a16:creationId xmlns:a16="http://schemas.microsoft.com/office/drawing/2014/main" id="{AA33F14C-5FB1-F13C-183B-6075315EE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1148"/>
            <a:ext cx="3763464" cy="1568110"/>
          </a:xfrm>
          <a:prstGeom prst="rect">
            <a:avLst/>
          </a:prstGeom>
        </p:spPr>
      </p:pic>
      <p:pic>
        <p:nvPicPr>
          <p:cNvPr id="14" name="图片 13" descr="图表&#10;&#10;AI 生成的内容可能不正确。">
            <a:extLst>
              <a:ext uri="{FF2B5EF4-FFF2-40B4-BE49-F238E27FC236}">
                <a16:creationId xmlns:a16="http://schemas.microsoft.com/office/drawing/2014/main" id="{80270357-AFBC-0E4C-EFEF-C66902E37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74" y="5235324"/>
            <a:ext cx="1977667" cy="1483250"/>
          </a:xfrm>
          <a:prstGeom prst="rect">
            <a:avLst/>
          </a:prstGeom>
        </p:spPr>
      </p:pic>
      <p:pic>
        <p:nvPicPr>
          <p:cNvPr id="16" name="图片 15" descr="直方图&#10;&#10;AI 生成的内容可能不正确。">
            <a:extLst>
              <a:ext uri="{FF2B5EF4-FFF2-40B4-BE49-F238E27FC236}">
                <a16:creationId xmlns:a16="http://schemas.microsoft.com/office/drawing/2014/main" id="{B7475561-408A-418F-5FEB-B308B21CC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057"/>
            <a:ext cx="3732590" cy="1555246"/>
          </a:xfrm>
          <a:prstGeom prst="rect">
            <a:avLst/>
          </a:prstGeom>
        </p:spPr>
      </p:pic>
      <p:pic>
        <p:nvPicPr>
          <p:cNvPr id="18" name="图片 17" descr="图表&#10;&#10;AI 生成的内容可能不正确。">
            <a:extLst>
              <a:ext uri="{FF2B5EF4-FFF2-40B4-BE49-F238E27FC236}">
                <a16:creationId xmlns:a16="http://schemas.microsoft.com/office/drawing/2014/main" id="{78CA5501-FB76-14DC-E392-C48A9145F7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71" y="-1"/>
            <a:ext cx="2449903" cy="1837427"/>
          </a:xfrm>
          <a:prstGeom prst="rect">
            <a:avLst/>
          </a:prstGeom>
        </p:spPr>
      </p:pic>
      <p:pic>
        <p:nvPicPr>
          <p:cNvPr id="20" name="图片 19" descr="图表, 直方图&#10;&#10;AI 生成的内容可能不正确。">
            <a:extLst>
              <a:ext uri="{FF2B5EF4-FFF2-40B4-BE49-F238E27FC236}">
                <a16:creationId xmlns:a16="http://schemas.microsoft.com/office/drawing/2014/main" id="{E41158E9-DC7D-D152-1D37-A60850E4F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57" y="0"/>
            <a:ext cx="4081485" cy="1700619"/>
          </a:xfrm>
          <a:prstGeom prst="rect">
            <a:avLst/>
          </a:prstGeom>
        </p:spPr>
      </p:pic>
      <p:pic>
        <p:nvPicPr>
          <p:cNvPr id="22" name="图片 21" descr="图表&#10;&#10;AI 生成的内容可能不正确。">
            <a:extLst>
              <a:ext uri="{FF2B5EF4-FFF2-40B4-BE49-F238E27FC236}">
                <a16:creationId xmlns:a16="http://schemas.microsoft.com/office/drawing/2014/main" id="{C71F3274-8002-0D30-E9B1-5B3385D91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78" y="2137913"/>
            <a:ext cx="2313796" cy="1735347"/>
          </a:xfrm>
          <a:prstGeom prst="rect">
            <a:avLst/>
          </a:prstGeom>
        </p:spPr>
      </p:pic>
      <p:pic>
        <p:nvPicPr>
          <p:cNvPr id="24" name="图片 23" descr="图表, 直方图&#10;&#10;AI 生成的内容可能不正确。">
            <a:extLst>
              <a:ext uri="{FF2B5EF4-FFF2-40B4-BE49-F238E27FC236}">
                <a16:creationId xmlns:a16="http://schemas.microsoft.com/office/drawing/2014/main" id="{0872F8DB-C373-E30C-432E-D6FED2A724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39" y="2137913"/>
            <a:ext cx="4081488" cy="17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0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553</Words>
  <Application>Microsoft Office PowerPoint</Application>
  <PresentationFormat>宽屏</PresentationFormat>
  <Paragraphs>202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Jiang</dc:creator>
  <cp:lastModifiedBy>Hai Jiang</cp:lastModifiedBy>
  <cp:revision>133</cp:revision>
  <dcterms:created xsi:type="dcterms:W3CDTF">2025-07-16T03:44:45Z</dcterms:created>
  <dcterms:modified xsi:type="dcterms:W3CDTF">2025-07-28T12:00:01Z</dcterms:modified>
</cp:coreProperties>
</file>