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6" r:id="rId7"/>
    <p:sldId id="258" r:id="rId8"/>
    <p:sldId id="259" r:id="rId9"/>
    <p:sldId id="260" r:id="rId10"/>
    <p:sldId id="261" r:id="rId11"/>
    <p:sldId id="275" r:id="rId12"/>
    <p:sldId id="276" r:id="rId13"/>
    <p:sldId id="270" r:id="rId14"/>
    <p:sldId id="269" r:id="rId15"/>
    <p:sldId id="277" r:id="rId16"/>
    <p:sldId id="278" r:id="rId17"/>
    <p:sldId id="272" r:id="rId18"/>
    <p:sldId id="271" r:id="rId19"/>
    <p:sldId id="273" r:id="rId20"/>
    <p:sldId id="263" r:id="rId21"/>
    <p:sldId id="264" r:id="rId22"/>
    <p:sldId id="265" r:id="rId23"/>
    <p:sldId id="267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D6579F-77B7-C0ED-00E7-526F4F5E34A5}" v="687" dt="2025-06-09T11:30:46.234"/>
    <p1510:client id="{3DE1300D-19AB-B497-FCD6-D15A9061503A}" v="3" dt="2025-06-09T04:31:12.703"/>
    <p1510:client id="{8545DAEC-32EB-C6AE-D1F5-515D0A4186E6}" v="16" dt="2025-06-09T05:56:03.354"/>
    <p1510:client id="{8F82B569-F773-5C73-FB48-2A04F24804B1}" v="28" dt="2025-06-09T04:38:12.772"/>
    <p1510:client id="{AC7587BA-E9DE-3F94-F3E4-6D53D96A698F}" v="1470" dt="2025-06-09T11:08:52.198"/>
    <p1510:client id="{DFC46441-F25C-47B6-8B4C-93DAFE0AC0A1}" v="1178" dt="2025-06-09T11:30:56.0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1" d="100"/>
          <a:sy n="161" d="100"/>
        </p:scale>
        <p:origin x="174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351122-8FDE-B996-19C5-EFCE300EC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C337E5-3A4D-3B7B-4DCC-910F8551F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C1C248-8387-1B0F-6F87-0DDE461EA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019E-E438-49E7-B894-8A85B2AE5397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BAE1DE-FEB7-1E79-0B49-EB54FA78B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C8CA84-1247-E0F2-3CDC-535F83C98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9836-3497-4219-9BC9-696FAA0FC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596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63189-C001-70F6-0820-3083D694C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42BAE4-357D-1CB2-228E-31E5C1ECF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45B88C-B545-280F-1718-D86E7A1DA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019E-E438-49E7-B894-8A85B2AE5397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D98B73-EF2A-934D-3539-A564C853B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9F83C-FAE7-A72D-D0C6-BEC5067CB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9836-3497-4219-9BC9-696FAA0FC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229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A088E2-8848-E14C-AEA6-C69548FCED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027A75-DCDB-788D-30C4-7EFABEA42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486DA0-B5BA-F2D4-347A-0854B4821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019E-E438-49E7-B894-8A85B2AE5397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BF6150-BF22-3AD0-2129-E61410B1B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32E18E-BB34-153E-72F9-D63218ECA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9836-3497-4219-9BC9-696FAA0FC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794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49E04F-A46E-E39E-2116-7D42A8C7E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DF5A52-0AD0-776E-9AA8-6FDBA0C9B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7B2234-9D38-DACF-E537-CF47BA067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019E-E438-49E7-B894-8A85B2AE5397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E36F10-2430-31EA-2ED7-600604329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D41D01-2C1D-BBD0-34D7-897E8952B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9836-3497-4219-9BC9-696FAA0FC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711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5D9A1A-77C6-BF0F-C6DF-325B7153C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D09D2D-2C85-09B2-B7E7-70413A4AE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ADA717-C990-5E23-1F11-2A4C9CDEA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019E-E438-49E7-B894-8A85B2AE5397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43DD2F-AC0F-7888-383F-101586B9B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46836D-C544-B7D8-2709-169E104A3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9836-3497-4219-9BC9-696FAA0FC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793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679FF-A52C-79D9-3386-C118D0FFC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46F716-BBA0-F35A-EED8-B2F1280AA8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A428F5-F1E3-181D-1F65-8F3B4CAC1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665EA3-3C6E-0E91-2123-778B68107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019E-E438-49E7-B894-8A85B2AE5397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33165F-3A24-6DD2-4B58-BD16F6BC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0F4C99-6F20-D11F-A82E-A3300BF0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9836-3497-4219-9BC9-696FAA0FC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447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A01B01-6727-F68F-C1C0-AFDDCC36E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9BA0CF-2C6D-6E6A-0695-CC10E83EF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077712-842E-E92A-C3D0-4B65D4A1B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B719DF-94F0-DB97-E205-59A2010A23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154BDE-8DE5-FBB7-9959-64E715C243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E94BB9-F389-4A39-F334-1549127AB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019E-E438-49E7-B894-8A85B2AE5397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F7D002-3C21-BE37-FA0A-5642AB5E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65BC77-45ED-6DDE-7679-AD26D2F7F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9836-3497-4219-9BC9-696FAA0FC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178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E0AFE7-B873-06E5-1A5D-DFBBBA9EC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CF6494-8396-2E5D-B4F2-66348D099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019E-E438-49E7-B894-8A85B2AE5397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5C9736-824A-A7CF-B871-51E77A0BC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AEF2C8-BEBC-0E1E-F6C0-90C4B90C2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9836-3497-4219-9BC9-696FAA0FC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68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DD7CFF-1D72-3814-6F36-FBC47B728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019E-E438-49E7-B894-8A85B2AE5397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1F7DBD-2192-F7FF-66FF-0BEA9A846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C5022A-F3A8-C3A0-9388-F3DE438F2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9836-3497-4219-9BC9-696FAA0FC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62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73B7E-577B-3E5A-3DB2-4EBD47F46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B95C92-7048-BBA2-703F-FA282548A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0EFCA7-05E9-BC45-4FD8-4971229EB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638EEB-156D-8F93-0259-2D567D483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019E-E438-49E7-B894-8A85B2AE5397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D06DB0-F9C1-F28D-250D-FCD20E08C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FDFB7C-9BE8-2450-D10D-F6DECB902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9836-3497-4219-9BC9-696FAA0FC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681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8918A-3524-CAC1-F5A8-E26A1CED4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3547B3-0FEC-B37F-1004-65BD843EBF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379C62-0E35-4B4E-18FD-62286CB69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98AA4B-3623-E831-A053-31BC47ED4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0019E-E438-49E7-B894-8A85B2AE5397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270982-0DF0-A91A-4F7C-C1D4ABFB7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169D80-117E-050E-A5FE-02A948C7E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79836-3497-4219-9BC9-696FAA0FC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391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D5DEBF-EC92-0C43-E2CD-64B91EB66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5FD842-1088-2D71-AD22-D034DEB62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0F0828-393F-C31E-E898-6613D1DE9C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40019E-E438-49E7-B894-8A85B2AE5397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7D4413-83B0-D068-F557-9B1613A9AD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BA60D5-D62C-30EA-722D-944A92F4E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779836-3497-4219-9BC9-696FAA0FC5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445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3201BF-FCE1-E302-1FD7-76AD4616B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4889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5400">
                <a:latin typeface="나눔고딕 ExtraBold"/>
                <a:ea typeface="나눔고딕 ExtraBold"/>
              </a:rPr>
              <a:t>Minimal Move Timetable</a:t>
            </a:r>
            <a:endParaRPr lang="en-US" altLang="ko-KR" sz="54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23C69E-0525-5535-06B5-7AE02D8A6C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sz="2000">
                <a:latin typeface="나눔고딕"/>
                <a:ea typeface="나눔고딕"/>
              </a:rPr>
              <a:t>1203 </a:t>
            </a:r>
            <a:r>
              <a:rPr lang="ko-KR" altLang="en-US" sz="2000">
                <a:latin typeface="나눔고딕"/>
                <a:ea typeface="나눔고딕"/>
              </a:rPr>
              <a:t>김도현</a:t>
            </a:r>
            <a:r>
              <a:rPr lang="en-US" altLang="ko-KR" sz="2000">
                <a:latin typeface="나눔고딕"/>
                <a:ea typeface="나눔고딕"/>
              </a:rPr>
              <a:t>, 1212 </a:t>
            </a:r>
            <a:r>
              <a:rPr lang="ko-KR" altLang="en-US" sz="2000" err="1">
                <a:latin typeface="나눔고딕"/>
                <a:ea typeface="나눔고딕"/>
              </a:rPr>
              <a:t>이현승</a:t>
            </a:r>
            <a:r>
              <a:rPr lang="en-US" altLang="ko-KR" sz="2000">
                <a:latin typeface="나눔고딕"/>
                <a:ea typeface="나눔고딕"/>
              </a:rPr>
              <a:t>, 1213 </a:t>
            </a:r>
            <a:r>
              <a:rPr lang="ko-KR" altLang="en-US" sz="2000">
                <a:latin typeface="나눔고딕"/>
                <a:ea typeface="나눔고딕"/>
              </a:rPr>
              <a:t>정진희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58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371B8-D28C-4FE9-F3A8-0E7FE2372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맑은 고딕"/>
              </a:rPr>
              <a:t>graph_utils.py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2FD20-D110-565C-60E2-2C46FD3F4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맑은 고딕" panose="02110004020202020204"/>
              </a:rPr>
              <a:t>build_graph(locations) : </a:t>
            </a:r>
            <a:r>
              <a:rPr lang="ko-KR" altLang="en-US">
                <a:ea typeface="맑은 고딕" panose="02110004020202020204"/>
              </a:rPr>
              <a:t>교실</a:t>
            </a:r>
            <a:r>
              <a:rPr lang="en-US">
                <a:ea typeface="맑은 고딕" panose="02110004020202020204"/>
              </a:rPr>
              <a:t> </a:t>
            </a:r>
            <a:r>
              <a:rPr lang="ko-KR" altLang="en-US">
                <a:ea typeface="맑은 고딕" panose="02110004020202020204"/>
              </a:rPr>
              <a:t>번호</a:t>
            </a:r>
            <a:r>
              <a:rPr lang="en-US">
                <a:ea typeface="맑은 고딕" panose="02110004020202020204"/>
              </a:rPr>
              <a:t>, </a:t>
            </a:r>
            <a:r>
              <a:rPr lang="ko-KR" altLang="en-US">
                <a:ea typeface="맑은 고딕" panose="02110004020202020204"/>
              </a:rPr>
              <a:t>건물</a:t>
            </a:r>
            <a:r>
              <a:rPr lang="en-US">
                <a:ea typeface="맑은 고딕" panose="02110004020202020204"/>
              </a:rPr>
              <a:t>, </a:t>
            </a:r>
            <a:r>
              <a:rPr lang="ko-KR" altLang="en-US">
                <a:ea typeface="맑은 고딕" panose="02110004020202020204"/>
              </a:rPr>
              <a:t>층</a:t>
            </a:r>
            <a:r>
              <a:rPr lang="en-US">
                <a:ea typeface="맑은 고딕" panose="02110004020202020204"/>
              </a:rPr>
              <a:t>, </a:t>
            </a:r>
            <a:r>
              <a:rPr lang="ko-KR" altLang="en-US">
                <a:ea typeface="맑은 고딕" panose="02110004020202020204"/>
              </a:rPr>
              <a:t>좌표를</a:t>
            </a:r>
            <a:r>
              <a:rPr lang="en-US">
                <a:ea typeface="맑은 고딕" panose="02110004020202020204"/>
              </a:rPr>
              <a:t> </a:t>
            </a:r>
            <a:r>
              <a:rPr lang="ko-KR" altLang="en-US">
                <a:ea typeface="맑은 고딕" panose="02110004020202020204"/>
              </a:rPr>
              <a:t>노드</a:t>
            </a:r>
            <a:r>
              <a:rPr lang="en-US">
                <a:ea typeface="맑은 고딕" panose="02110004020202020204"/>
              </a:rPr>
              <a:t> </a:t>
            </a:r>
            <a:r>
              <a:rPr lang="ko-KR" altLang="en-US">
                <a:ea typeface="맑은 고딕" panose="02110004020202020204"/>
              </a:rPr>
              <a:t>속성으로 저장한 후 가중치 계산</a:t>
            </a:r>
          </a:p>
          <a:p>
            <a:pPr marL="0" indent="0">
              <a:buNone/>
            </a:pPr>
            <a:r>
              <a:rPr lang="ko-KR" altLang="en-US">
                <a:ea typeface="맑은 고딕" panose="02110004020202020204"/>
              </a:rPr>
              <a:t>shortest_path(G, start, end) : 누적 가중치 최소 경로 계산</a:t>
            </a:r>
          </a:p>
        </p:txBody>
      </p:sp>
    </p:spTree>
    <p:extLst>
      <p:ext uri="{BB962C8B-B14F-4D97-AF65-F5344CB8AC3E}">
        <p14:creationId xmlns:p14="http://schemas.microsoft.com/office/powerpoint/2010/main" val="689352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D5669-9893-1709-9F1B-9D203E125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맑은 고딕"/>
              </a:rPr>
              <a:t>gui.py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602AA-7581-FF7C-0585-F47FD0F59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4396"/>
            <a:ext cx="11027763" cy="43825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err="1">
                <a:ea typeface="맑은 고딕" panose="02110004020202020204"/>
              </a:rPr>
              <a:t>create_main_tab</a:t>
            </a:r>
            <a:r>
              <a:rPr lang="en-US">
                <a:ea typeface="맑은 고딕" panose="02110004020202020204"/>
              </a:rPr>
              <a:t>(self) : </a:t>
            </a:r>
            <a:r>
              <a:rPr lang="ko-KR" altLang="en-US">
                <a:ea typeface="맑은 고딕" panose="02110004020202020204"/>
              </a:rPr>
              <a:t>메인</a:t>
            </a:r>
            <a:r>
              <a:rPr lang="en-US">
                <a:ea typeface="맑은 고딕" panose="02110004020202020204"/>
              </a:rPr>
              <a:t> 탭 </a:t>
            </a:r>
            <a:r>
              <a:rPr lang="ko-KR" altLang="en-US">
                <a:ea typeface="맑은 고딕" panose="02110004020202020204"/>
              </a:rPr>
              <a:t>안에</a:t>
            </a:r>
            <a:r>
              <a:rPr lang="en-US">
                <a:ea typeface="맑은 고딕" panose="02110004020202020204"/>
              </a:rPr>
              <a:t> </a:t>
            </a:r>
            <a:r>
              <a:rPr lang="ko-KR" altLang="en-US">
                <a:ea typeface="맑은 고딕" panose="02110004020202020204"/>
              </a:rPr>
              <a:t>들어갈</a:t>
            </a:r>
            <a:r>
              <a:rPr lang="en-US">
                <a:ea typeface="맑은 고딕" panose="02110004020202020204"/>
              </a:rPr>
              <a:t> </a:t>
            </a:r>
            <a:r>
              <a:rPr lang="ko-KR" altLang="en-US">
                <a:ea typeface="맑은 고딕" panose="02110004020202020204"/>
              </a:rPr>
              <a:t>위젯</a:t>
            </a:r>
            <a:r>
              <a:rPr lang="en-US">
                <a:ea typeface="맑은 고딕" panose="02110004020202020204"/>
              </a:rPr>
              <a:t> </a:t>
            </a:r>
            <a:r>
              <a:rPr lang="ko-KR" altLang="en-US">
                <a:ea typeface="맑은 고딕" panose="02110004020202020204"/>
              </a:rPr>
              <a:t>레이아웃</a:t>
            </a:r>
            <a:r>
              <a:rPr lang="en-US">
                <a:ea typeface="맑은 고딕" panose="02110004020202020204"/>
              </a:rPr>
              <a:t> </a:t>
            </a:r>
            <a:r>
              <a:rPr lang="ko-KR" altLang="en-US">
                <a:ea typeface="맑은 고딕" panose="02110004020202020204"/>
              </a:rPr>
              <a:t>구성</a:t>
            </a:r>
            <a:endParaRPr lang="en-US">
              <a:ea typeface="맑은 고딕" panose="02110004020202020204"/>
            </a:endParaRPr>
          </a:p>
          <a:p>
            <a:pPr marL="0" indent="0">
              <a:buNone/>
            </a:pPr>
            <a:r>
              <a:rPr lang="en-US" err="1">
                <a:ea typeface="맑은 고딕" panose="02110004020202020204"/>
              </a:rPr>
              <a:t>show_timetable</a:t>
            </a:r>
            <a:r>
              <a:rPr lang="en-US">
                <a:ea typeface="맑은 고딕" panose="02110004020202020204"/>
              </a:rPr>
              <a:t>(self) : </a:t>
            </a:r>
            <a:r>
              <a:rPr lang="ko-KR" altLang="en-US" err="1">
                <a:ea typeface="맑은 고딕" panose="02110004020202020204"/>
              </a:rPr>
              <a:t>반별로</a:t>
            </a:r>
            <a:r>
              <a:rPr lang="en-US">
                <a:ea typeface="맑은 고딕" panose="02110004020202020204"/>
              </a:rPr>
              <a:t> </a:t>
            </a:r>
            <a:r>
              <a:rPr lang="en-US" err="1">
                <a:ea typeface="맑은 고딕" panose="02110004020202020204"/>
              </a:rPr>
              <a:t>전체</a:t>
            </a:r>
            <a:r>
              <a:rPr lang="en-US">
                <a:ea typeface="맑은 고딕" panose="02110004020202020204"/>
              </a:rPr>
              <a:t> </a:t>
            </a:r>
            <a:r>
              <a:rPr lang="ko-KR" altLang="en-US">
                <a:ea typeface="맑은 고딕" panose="02110004020202020204"/>
              </a:rPr>
              <a:t>시간표</a:t>
            </a:r>
            <a:r>
              <a:rPr lang="en-US">
                <a:ea typeface="맑은 고딕" panose="02110004020202020204"/>
              </a:rPr>
              <a:t> </a:t>
            </a:r>
            <a:r>
              <a:rPr lang="en-US" err="1">
                <a:ea typeface="맑은 고딕" panose="02110004020202020204"/>
              </a:rPr>
              <a:t>생성</a:t>
            </a:r>
            <a:endParaRPr lang="en-US" altLang="ko-KR">
              <a:ea typeface="맑은 고딕" panose="02110004020202020204"/>
            </a:endParaRPr>
          </a:p>
          <a:p>
            <a:pPr marL="0" indent="0">
              <a:buNone/>
            </a:pPr>
            <a:r>
              <a:rPr lang="en-US" err="1">
                <a:ea typeface="맑은 고딕" panose="02110004020202020204"/>
              </a:rPr>
              <a:t>on_class_select</a:t>
            </a:r>
            <a:r>
              <a:rPr lang="en-US">
                <a:ea typeface="맑은 고딕" panose="02110004020202020204"/>
              </a:rPr>
              <a:t>(self, </a:t>
            </a:r>
            <a:r>
              <a:rPr lang="en-US" err="1">
                <a:ea typeface="맑은 고딕" panose="02110004020202020204"/>
              </a:rPr>
              <a:t>selected_class</a:t>
            </a:r>
            <a:r>
              <a:rPr lang="en-US">
                <a:ea typeface="맑은 고딕" panose="02110004020202020204"/>
              </a:rPr>
              <a:t>) : </a:t>
            </a:r>
            <a:r>
              <a:rPr lang="ko-KR" altLang="en-US">
                <a:ea typeface="맑은 고딕" panose="02110004020202020204"/>
              </a:rPr>
              <a:t>반</a:t>
            </a:r>
            <a:r>
              <a:rPr lang="en-US">
                <a:ea typeface="맑은 고딕" panose="02110004020202020204"/>
              </a:rPr>
              <a:t> </a:t>
            </a:r>
            <a:r>
              <a:rPr lang="ko-KR" altLang="en-US">
                <a:ea typeface="맑은 고딕" panose="02110004020202020204"/>
              </a:rPr>
              <a:t>변경을</a:t>
            </a:r>
            <a:r>
              <a:rPr lang="en-US">
                <a:ea typeface="맑은 고딕" panose="02110004020202020204"/>
              </a:rPr>
              <a:t> </a:t>
            </a:r>
            <a:r>
              <a:rPr lang="ko-KR" altLang="en-US">
                <a:ea typeface="맑은 고딕" panose="02110004020202020204"/>
              </a:rPr>
              <a:t>실제</a:t>
            </a:r>
            <a:r>
              <a:rPr lang="en-US">
                <a:ea typeface="맑은 고딕" panose="02110004020202020204"/>
              </a:rPr>
              <a:t> </a:t>
            </a:r>
            <a:r>
              <a:rPr lang="ko-KR" altLang="en-US">
                <a:ea typeface="맑은 고딕" panose="02110004020202020204"/>
              </a:rPr>
              <a:t>화면에</a:t>
            </a:r>
            <a:r>
              <a:rPr lang="en-US">
                <a:ea typeface="맑은 고딕" panose="02110004020202020204"/>
              </a:rPr>
              <a:t> </a:t>
            </a:r>
            <a:r>
              <a:rPr lang="ko-KR" altLang="en-US">
                <a:ea typeface="맑은 고딕" panose="02110004020202020204"/>
              </a:rPr>
              <a:t>반영</a:t>
            </a:r>
            <a:endParaRPr lang="en-US">
              <a:ea typeface="맑은 고딕" panose="02110004020202020204"/>
            </a:endParaRPr>
          </a:p>
          <a:p>
            <a:pPr marL="0" indent="0">
              <a:buNone/>
            </a:pPr>
            <a:r>
              <a:rPr lang="en-US" err="1">
                <a:ea typeface="맑은 고딕" panose="02110004020202020204"/>
              </a:rPr>
              <a:t>display_timetable</a:t>
            </a:r>
            <a:r>
              <a:rPr lang="en-US">
                <a:ea typeface="맑은 고딕" panose="02110004020202020204"/>
              </a:rPr>
              <a:t>(self, class)_num) : </a:t>
            </a:r>
            <a:r>
              <a:rPr lang="ko-KR" altLang="en-US">
                <a:ea typeface="맑은 고딕" panose="02110004020202020204"/>
              </a:rPr>
              <a:t>시간표를</a:t>
            </a:r>
            <a:r>
              <a:rPr lang="en-US">
                <a:ea typeface="맑은 고딕" panose="02110004020202020204"/>
              </a:rPr>
              <a:t> </a:t>
            </a:r>
            <a:r>
              <a:rPr lang="ko-KR" altLang="en-US">
                <a:ea typeface="맑은 고딕" panose="02110004020202020204"/>
              </a:rPr>
              <a:t>한글</a:t>
            </a:r>
            <a:r>
              <a:rPr lang="en-US">
                <a:ea typeface="맑은 고딕" panose="02110004020202020204"/>
              </a:rPr>
              <a:t> </a:t>
            </a:r>
            <a:r>
              <a:rPr lang="ko-KR" altLang="en-US">
                <a:ea typeface="맑은 고딕" panose="02110004020202020204"/>
              </a:rPr>
              <a:t>문자열로</a:t>
            </a:r>
            <a:r>
              <a:rPr lang="en-US" altLang="ko-KR">
                <a:ea typeface="맑은 고딕" panose="02110004020202020204"/>
              </a:rPr>
              <a:t> </a:t>
            </a:r>
            <a:r>
              <a:rPr lang="en-US" altLang="ko-KR" err="1">
                <a:ea typeface="맑은 고딕" panose="02110004020202020204"/>
              </a:rPr>
              <a:t>출력</a:t>
            </a:r>
            <a:endParaRPr lang="en-US" altLang="ko-KR">
              <a:ea typeface="맑은 고딕" panose="02110004020202020204"/>
            </a:endParaRPr>
          </a:p>
          <a:p>
            <a:pPr marL="0" indent="0">
              <a:buNone/>
            </a:pPr>
            <a:r>
              <a:rPr lang="en-US" altLang="ko-KR" err="1">
                <a:ea typeface="맑은 고딕" panose="02110004020202020204"/>
              </a:rPr>
              <a:t>visualize_selected_timetable</a:t>
            </a:r>
            <a:r>
              <a:rPr lang="en-US" altLang="ko-KR">
                <a:ea typeface="맑은 고딕" panose="02110004020202020204"/>
              </a:rPr>
              <a:t>(self) : 반 </a:t>
            </a:r>
            <a:r>
              <a:rPr lang="en-US" altLang="ko-KR" err="1">
                <a:ea typeface="맑은 고딕" panose="02110004020202020204"/>
              </a:rPr>
              <a:t>시간표</a:t>
            </a:r>
            <a:r>
              <a:rPr lang="en-US" altLang="ko-KR">
                <a:ea typeface="맑은 고딕" panose="02110004020202020204"/>
              </a:rPr>
              <a:t> </a:t>
            </a:r>
            <a:r>
              <a:rPr lang="en-US" altLang="ko-KR" err="1">
                <a:ea typeface="맑은 고딕" panose="02110004020202020204"/>
              </a:rPr>
              <a:t>호출</a:t>
            </a:r>
            <a:endParaRPr lang="en-US" altLang="ko-KR">
              <a:ea typeface="맑은 고딕" panose="02110004020202020204"/>
            </a:endParaRPr>
          </a:p>
          <a:p>
            <a:pPr marL="0" indent="0">
              <a:buNone/>
            </a:pPr>
            <a:endParaRPr lang="en-US" altLang="ko-KR">
              <a:ea typeface="맑은 고딕" panose="021100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765979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223A1-44E7-9432-E331-3297CB256F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AD19-9EB0-DFFC-3C5D-BA0527229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main.py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3ACED-8AB6-6E08-6D30-396218A72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97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>
                <a:ea typeface="맑은 고딕" panose="02110004020202020204"/>
              </a:rPr>
              <a:t>만든 모듈들을 불러와서 앱을 실행시킨다</a:t>
            </a:r>
            <a:r>
              <a:rPr lang="en-US" altLang="ko-KR">
                <a:ea typeface="맑은 고딕" panose="02110004020202020204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43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45C64-5373-D211-9077-CA48F4B54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models.py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1B669-9860-FF50-4BEC-7CDC2B1B3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err="1">
                <a:ea typeface="맑은 고딕" panose="02110004020202020204"/>
              </a:rPr>
              <a:t>모듈들에서</a:t>
            </a:r>
            <a:r>
              <a:rPr lang="ko-KR" altLang="en-US">
                <a:ea typeface="맑은 고딕" panose="02110004020202020204"/>
              </a:rPr>
              <a:t> 사용하는 변수를 적합한 type 정의</a:t>
            </a:r>
          </a:p>
        </p:txBody>
      </p:sp>
    </p:spTree>
    <p:extLst>
      <p:ext uri="{BB962C8B-B14F-4D97-AF65-F5344CB8AC3E}">
        <p14:creationId xmlns:p14="http://schemas.microsoft.com/office/powerpoint/2010/main" val="2897237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7518C-CB45-5AF7-7E38-1C8EEF9D2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맑은 고딕"/>
              </a:rPr>
              <a:t>scheduler.py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ECF2B-24E4-8AE5-DAB8-8E20A06FF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err="1">
                <a:ea typeface="맑은 고딕" panose="02110004020202020204"/>
              </a:rPr>
              <a:t>Get_subjects</a:t>
            </a:r>
            <a:r>
              <a:rPr lang="en-US">
                <a:ea typeface="맑은 고딕" panose="02110004020202020204"/>
              </a:rPr>
              <a:t>() : </a:t>
            </a:r>
            <a:r>
              <a:rPr lang="en-US" err="1">
                <a:ea typeface="맑은 고딕" panose="02110004020202020204"/>
              </a:rPr>
              <a:t>school_data</a:t>
            </a:r>
            <a:r>
              <a:rPr lang="ko-KR" altLang="en-US">
                <a:ea typeface="맑은 고딕" panose="02110004020202020204"/>
              </a:rPr>
              <a:t>에서</a:t>
            </a:r>
            <a:r>
              <a:rPr lang="en-US">
                <a:ea typeface="맑은 고딕" panose="02110004020202020204"/>
              </a:rPr>
              <a:t> </a:t>
            </a:r>
            <a:r>
              <a:rPr lang="ko-KR" altLang="en-US">
                <a:ea typeface="맑은 고딕" panose="02110004020202020204"/>
              </a:rPr>
              <a:t>과목을</a:t>
            </a:r>
            <a:r>
              <a:rPr lang="en-US">
                <a:ea typeface="맑은 고딕" panose="02110004020202020204"/>
              </a:rPr>
              <a:t> </a:t>
            </a:r>
            <a:r>
              <a:rPr lang="ko-KR" altLang="en-US">
                <a:ea typeface="맑은 고딕" panose="02110004020202020204"/>
              </a:rPr>
              <a:t>모아</a:t>
            </a:r>
            <a:r>
              <a:rPr lang="en-US">
                <a:ea typeface="맑은 고딕" panose="02110004020202020204"/>
              </a:rPr>
              <a:t> </a:t>
            </a:r>
            <a:r>
              <a:rPr lang="ko-KR" altLang="en-US">
                <a:ea typeface="맑은 고딕" panose="02110004020202020204"/>
              </a:rPr>
              <a:t>리스트로</a:t>
            </a:r>
            <a:r>
              <a:rPr lang="en-US" altLang="ko-KR">
                <a:ea typeface="맑은 고딕" panose="02110004020202020204"/>
              </a:rPr>
              <a:t> </a:t>
            </a:r>
            <a:r>
              <a:rPr lang="en-US" altLang="ko-KR" err="1">
                <a:ea typeface="맑은 고딕" panose="02110004020202020204"/>
              </a:rPr>
              <a:t>리턴</a:t>
            </a:r>
            <a:endParaRPr lang="en-US" altLang="ko-KR">
              <a:ea typeface="맑은 고딕" panose="02110004020202020204"/>
            </a:endParaRPr>
          </a:p>
          <a:p>
            <a:pPr marL="0" indent="0">
              <a:buNone/>
            </a:pPr>
            <a:r>
              <a:rPr lang="en-US" altLang="ko-KR" err="1">
                <a:ea typeface="맑은 고딕" panose="02110004020202020204"/>
              </a:rPr>
              <a:t>Get_classes</a:t>
            </a:r>
            <a:r>
              <a:rPr lang="en-US" altLang="ko-KR">
                <a:ea typeface="맑은 고딕" panose="02110004020202020204"/>
              </a:rPr>
              <a:t>() : </a:t>
            </a:r>
            <a:r>
              <a:rPr lang="en-US" altLang="ko-KR" err="1">
                <a:ea typeface="맑은 고딕" panose="02110004020202020204"/>
              </a:rPr>
              <a:t>담당</a:t>
            </a:r>
            <a:r>
              <a:rPr lang="en-US" altLang="ko-KR">
                <a:ea typeface="맑은 고딕" panose="02110004020202020204"/>
              </a:rPr>
              <a:t> 반 </a:t>
            </a:r>
            <a:r>
              <a:rPr lang="en-US" altLang="ko-KR" err="1">
                <a:ea typeface="맑은 고딕" panose="02110004020202020204"/>
              </a:rPr>
              <a:t>문자열을</a:t>
            </a:r>
            <a:r>
              <a:rPr lang="en-US" altLang="ko-KR">
                <a:ea typeface="맑은 고딕" panose="02110004020202020204"/>
              </a:rPr>
              <a:t> </a:t>
            </a:r>
            <a:r>
              <a:rPr lang="en-US" altLang="ko-KR" err="1">
                <a:ea typeface="맑은 고딕" panose="02110004020202020204"/>
              </a:rPr>
              <a:t>정렬</a:t>
            </a:r>
            <a:endParaRPr lang="en-US" altLang="ko-KR">
              <a:ea typeface="맑은 고딕" panose="02110004020202020204"/>
            </a:endParaRPr>
          </a:p>
          <a:p>
            <a:pPr marL="0" indent="0">
              <a:buNone/>
            </a:pPr>
            <a:r>
              <a:rPr lang="en-US" altLang="ko-KR" err="1">
                <a:ea typeface="맑은 고딕" panose="02110004020202020204"/>
              </a:rPr>
              <a:t>Calc_total_move</a:t>
            </a:r>
            <a:r>
              <a:rPr lang="en-US" altLang="ko-KR">
                <a:ea typeface="맑은 고딕" panose="02110004020202020204"/>
              </a:rPr>
              <a:t>(</a:t>
            </a:r>
            <a:r>
              <a:rPr lang="en-US" altLang="ko-KR" err="1">
                <a:ea typeface="맑은 고딕" panose="02110004020202020204"/>
              </a:rPr>
              <a:t>room_assignments</a:t>
            </a:r>
            <a:r>
              <a:rPr lang="en-US" altLang="ko-KR">
                <a:ea typeface="맑은 고딕" panose="02110004020202020204"/>
              </a:rPr>
              <a:t>, </a:t>
            </a:r>
            <a:r>
              <a:rPr lang="en-US" altLang="ko-KR" err="1">
                <a:ea typeface="맑은 고딕" panose="02110004020202020204"/>
              </a:rPr>
              <a:t>teacher_assignments</a:t>
            </a:r>
            <a:r>
              <a:rPr lang="en-US" altLang="ko-KR">
                <a:ea typeface="맑은 고딕" panose="02110004020202020204"/>
              </a:rPr>
              <a:t>) : </a:t>
            </a:r>
            <a:r>
              <a:rPr lang="en-US" altLang="ko-KR" err="1">
                <a:ea typeface="맑은 고딕" panose="02110004020202020204"/>
              </a:rPr>
              <a:t>하루</a:t>
            </a:r>
            <a:r>
              <a:rPr lang="en-US" altLang="ko-KR">
                <a:ea typeface="맑은 고딕" panose="02110004020202020204"/>
              </a:rPr>
              <a:t> </a:t>
            </a:r>
            <a:r>
              <a:rPr lang="en-US" altLang="ko-KR" err="1">
                <a:ea typeface="맑은 고딕" panose="02110004020202020204"/>
              </a:rPr>
              <a:t>동안</a:t>
            </a:r>
            <a:r>
              <a:rPr lang="en-US" altLang="ko-KR">
                <a:ea typeface="맑은 고딕" panose="02110004020202020204"/>
              </a:rPr>
              <a:t> </a:t>
            </a:r>
            <a:r>
              <a:rPr lang="en-US" altLang="ko-KR" err="1">
                <a:ea typeface="맑은 고딕" panose="02110004020202020204"/>
              </a:rPr>
              <a:t>이동한</a:t>
            </a:r>
            <a:r>
              <a:rPr lang="en-US" altLang="ko-KR">
                <a:ea typeface="맑은 고딕" panose="02110004020202020204"/>
              </a:rPr>
              <a:t> </a:t>
            </a:r>
            <a:r>
              <a:rPr lang="en-US" altLang="ko-KR" err="1">
                <a:ea typeface="맑은 고딕" panose="02110004020202020204"/>
              </a:rPr>
              <a:t>거리</a:t>
            </a:r>
            <a:r>
              <a:rPr lang="en-US" altLang="ko-KR">
                <a:ea typeface="맑은 고딕" panose="02110004020202020204"/>
              </a:rPr>
              <a:t> </a:t>
            </a:r>
            <a:r>
              <a:rPr lang="en-US" altLang="ko-KR" err="1">
                <a:ea typeface="맑은 고딕" panose="02110004020202020204"/>
              </a:rPr>
              <a:t>계산</a:t>
            </a:r>
            <a:endParaRPr lang="en-US" altLang="ko-KR">
              <a:ea typeface="맑은 고딕" panose="02110004020202020204"/>
            </a:endParaRPr>
          </a:p>
          <a:p>
            <a:pPr marL="0" indent="0">
              <a:buNone/>
            </a:pPr>
            <a:r>
              <a:rPr lang="en-US" altLang="ko-KR">
                <a:ea typeface="맑은 고딕" panose="02110004020202020204"/>
              </a:rPr>
              <a:t>Generate(trials=100) : </a:t>
            </a:r>
            <a:r>
              <a:rPr lang="en-US" altLang="ko-KR" err="1">
                <a:ea typeface="맑은 고딕" panose="02110004020202020204"/>
              </a:rPr>
              <a:t>시간표</a:t>
            </a:r>
            <a:r>
              <a:rPr lang="en-US" altLang="ko-KR">
                <a:ea typeface="맑은 고딕" panose="02110004020202020204"/>
              </a:rPr>
              <a:t> </a:t>
            </a:r>
            <a:r>
              <a:rPr lang="en-US" altLang="ko-KR" err="1">
                <a:ea typeface="맑은 고딕" panose="02110004020202020204"/>
              </a:rPr>
              <a:t>배정</a:t>
            </a:r>
            <a:endParaRPr lang="en-US" altLang="ko-KR">
              <a:ea typeface="맑은 고딕" panose="021100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678554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E51F4-3D49-16CF-5402-44F000A4C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routeOptimizer.py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2CA5B-FE37-43AF-CA84-CEA5E01C9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3739"/>
            <a:ext cx="10918166" cy="44232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err="1">
                <a:ea typeface="맑은 고딕" panose="02110004020202020204"/>
              </a:rPr>
              <a:t>create_graph</a:t>
            </a:r>
            <a:r>
              <a:rPr lang="en-US">
                <a:ea typeface="맑은 고딕" panose="02110004020202020204"/>
              </a:rPr>
              <a:t>(self, locations) : </a:t>
            </a:r>
            <a:r>
              <a:rPr lang="ko-KR" altLang="en-US">
                <a:ea typeface="맑은 고딕" panose="02110004020202020204"/>
              </a:rPr>
              <a:t>엘리베이터 유무 저장, 2D 유클리드 거리 계산, 연결</a:t>
            </a:r>
            <a:endParaRPr lang="en-US"/>
          </a:p>
          <a:p>
            <a:pPr marL="0" indent="0">
              <a:buNone/>
            </a:pPr>
            <a:r>
              <a:rPr lang="en-US" altLang="ko-KR">
                <a:ea typeface="맑은 고딕" panose="02110004020202020204"/>
              </a:rPr>
              <a:t>s</a:t>
            </a:r>
            <a:r>
              <a:rPr lang="ko-KR" altLang="en-US" err="1">
                <a:ea typeface="맑은 고딕" panose="02110004020202020204"/>
              </a:rPr>
              <a:t>hortest_path</a:t>
            </a:r>
            <a:r>
              <a:rPr lang="ko-KR" altLang="en-US">
                <a:ea typeface="맑은 고딕" panose="02110004020202020204"/>
              </a:rPr>
              <a:t>(</a:t>
            </a:r>
            <a:r>
              <a:rPr lang="ko-KR" altLang="en-US" err="1">
                <a:ea typeface="맑은 고딕" panose="02110004020202020204"/>
              </a:rPr>
              <a:t>self</a:t>
            </a:r>
            <a:r>
              <a:rPr lang="ko-KR" altLang="en-US">
                <a:ea typeface="맑은 고딕" panose="02110004020202020204"/>
              </a:rPr>
              <a:t>, </a:t>
            </a:r>
            <a:r>
              <a:rPr lang="ko-KR" altLang="en-US" err="1">
                <a:ea typeface="맑은 고딕" panose="02110004020202020204"/>
              </a:rPr>
              <a:t>start</a:t>
            </a:r>
            <a:r>
              <a:rPr lang="ko-KR" altLang="en-US">
                <a:ea typeface="맑은 고딕" panose="02110004020202020204"/>
              </a:rPr>
              <a:t>, </a:t>
            </a:r>
            <a:r>
              <a:rPr lang="ko-KR" altLang="en-US" err="1">
                <a:ea typeface="맑은 고딕" panose="02110004020202020204"/>
              </a:rPr>
              <a:t>end</a:t>
            </a:r>
            <a:r>
              <a:rPr lang="ko-KR" altLang="en-US">
                <a:ea typeface="맑은 고딕" panose="02110004020202020204"/>
              </a:rPr>
              <a:t>) : 교시 간 최단 이동 경로</a:t>
            </a:r>
          </a:p>
          <a:p>
            <a:pPr marL="0" indent="0">
              <a:buNone/>
            </a:pPr>
            <a:r>
              <a:rPr lang="en-US" altLang="ko-KR">
                <a:ea typeface="맑은 고딕" panose="02110004020202020204"/>
              </a:rPr>
              <a:t>c</a:t>
            </a:r>
            <a:r>
              <a:rPr lang="ko-KR" altLang="en-US" err="1">
                <a:ea typeface="맑은 고딕" panose="02110004020202020204"/>
              </a:rPr>
              <a:t>alculate_distance</a:t>
            </a:r>
            <a:r>
              <a:rPr lang="ko-KR" altLang="en-US">
                <a:ea typeface="맑은 고딕" panose="02110004020202020204"/>
              </a:rPr>
              <a:t>(loc1, loc2) : 2D 피타고라스 거리 계산</a:t>
            </a:r>
          </a:p>
          <a:p>
            <a:pPr marL="0" indent="0">
              <a:buNone/>
            </a:pPr>
            <a:r>
              <a:rPr lang="en-US" altLang="ko-KR">
                <a:ea typeface="맑은 고딕" panose="02110004020202020204"/>
              </a:rPr>
              <a:t>f</a:t>
            </a:r>
            <a:r>
              <a:rPr lang="ko-KR" altLang="en-US" err="1">
                <a:ea typeface="맑은 고딕" panose="02110004020202020204"/>
              </a:rPr>
              <a:t>ind_nearest_location</a:t>
            </a:r>
            <a:r>
              <a:rPr lang="ko-KR" altLang="en-US">
                <a:ea typeface="맑은 고딕" panose="02110004020202020204"/>
              </a:rPr>
              <a:t>(</a:t>
            </a:r>
            <a:r>
              <a:rPr lang="ko-KR" altLang="en-US" err="1">
                <a:ea typeface="맑은 고딕" panose="02110004020202020204"/>
              </a:rPr>
              <a:t>self</a:t>
            </a:r>
            <a:r>
              <a:rPr lang="ko-KR" altLang="en-US">
                <a:ea typeface="맑은 고딕" panose="02110004020202020204"/>
              </a:rPr>
              <a:t>, </a:t>
            </a:r>
            <a:r>
              <a:rPr lang="ko-KR" altLang="en-US" err="1">
                <a:ea typeface="맑은 고딕" panose="02110004020202020204"/>
              </a:rPr>
              <a:t>current_loc</a:t>
            </a:r>
            <a:r>
              <a:rPr lang="ko-KR" altLang="en-US">
                <a:ea typeface="맑은 고딕" panose="02110004020202020204"/>
              </a:rPr>
              <a:t>, </a:t>
            </a:r>
            <a:r>
              <a:rPr lang="ko-KR" altLang="en-US" err="1">
                <a:ea typeface="맑은 고딕" panose="02110004020202020204"/>
              </a:rPr>
              <a:t>targets</a:t>
            </a:r>
            <a:r>
              <a:rPr lang="ko-KR" altLang="en-US">
                <a:ea typeface="맑은 고딕" panose="02110004020202020204"/>
              </a:rPr>
              <a:t>) : 가장 가까운 위치</a:t>
            </a:r>
          </a:p>
          <a:p>
            <a:pPr marL="0" indent="0">
              <a:buNone/>
            </a:pPr>
            <a:r>
              <a:rPr lang="en-US" altLang="ko-KR">
                <a:ea typeface="맑은 고딕" panose="02110004020202020204"/>
              </a:rPr>
              <a:t>o</a:t>
            </a:r>
            <a:r>
              <a:rPr lang="ko-KR" altLang="en-US" err="1">
                <a:ea typeface="맑은 고딕" panose="02110004020202020204"/>
              </a:rPr>
              <a:t>ptimize_route</a:t>
            </a:r>
            <a:r>
              <a:rPr lang="ko-KR" altLang="en-US">
                <a:ea typeface="맑은 고딕" panose="02110004020202020204"/>
              </a:rPr>
              <a:t>(</a:t>
            </a:r>
            <a:r>
              <a:rPr lang="ko-KR" altLang="en-US" err="1">
                <a:ea typeface="맑은 고딕" panose="02110004020202020204"/>
              </a:rPr>
              <a:t>self</a:t>
            </a:r>
            <a:r>
              <a:rPr lang="ko-KR" altLang="en-US">
                <a:ea typeface="맑은 고딕" panose="02110004020202020204"/>
              </a:rPr>
              <a:t>, </a:t>
            </a:r>
            <a:r>
              <a:rPr lang="ko-KR" altLang="en-US" err="1">
                <a:ea typeface="맑은 고딕" panose="02110004020202020204"/>
              </a:rPr>
              <a:t>start_location</a:t>
            </a:r>
            <a:r>
              <a:rPr lang="ko-KR" altLang="en-US">
                <a:ea typeface="맑은 고딕" panose="02110004020202020204"/>
              </a:rPr>
              <a:t>, </a:t>
            </a:r>
            <a:r>
              <a:rPr lang="ko-KR" altLang="en-US" err="1">
                <a:ea typeface="맑은 고딕" panose="02110004020202020204"/>
              </a:rPr>
              <a:t>target_locations</a:t>
            </a:r>
            <a:r>
              <a:rPr lang="ko-KR" altLang="en-US">
                <a:ea typeface="맑은 고딕" panose="02110004020202020204"/>
              </a:rPr>
              <a:t>) : 가장 쉬운 순회 경로 산출</a:t>
            </a:r>
          </a:p>
        </p:txBody>
      </p:sp>
    </p:spTree>
    <p:extLst>
      <p:ext uri="{BB962C8B-B14F-4D97-AF65-F5344CB8AC3E}">
        <p14:creationId xmlns:p14="http://schemas.microsoft.com/office/powerpoint/2010/main" val="284574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3E6F72-6AD5-5898-64D7-6FD502D33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1D538-15B7-5698-712B-B5B5CF361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맑은 고딕"/>
              </a:rPr>
              <a:t>visualizer.py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7995D-D7FF-7E01-FA54-B408DE9B9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3739"/>
            <a:ext cx="11105071" cy="44232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ko-KR">
                <a:ea typeface="맑은 고딕" panose="02110004020202020204"/>
              </a:rPr>
              <a:t>Setup_korean_font() : 폰트</a:t>
            </a:r>
          </a:p>
          <a:p>
            <a:pPr marL="0" indent="0">
              <a:buNone/>
            </a:pPr>
            <a:r>
              <a:rPr lang="en-US" altLang="ko-KR">
                <a:ea typeface="맑은 고딕" panose="02110004020202020204"/>
              </a:rPr>
              <a:t>Calc_daily_moves(timetable, graph) : 요일별 이동 거리 합계 계산</a:t>
            </a:r>
          </a:p>
          <a:p>
            <a:pPr marL="0" indent="0">
              <a:buNone/>
            </a:pPr>
            <a:r>
              <a:rPr lang="en-US" altLang="ko-KR">
                <a:ea typeface="맑은 고딕" panose="02110004020202020204"/>
              </a:rPr>
              <a:t>Plot_timetable(timetable, class_name, graph, save_path) : 시간표를  표 형태로 제작, JPG 저장</a:t>
            </a:r>
          </a:p>
          <a:p>
            <a:pPr marL="0" indent="0">
              <a:buNone/>
            </a:pPr>
            <a:r>
              <a:rPr lang="en-US" altLang="ko-KR">
                <a:ea typeface="맑은 고딕" panose="02110004020202020204"/>
              </a:rPr>
              <a:t>Plot_route(graph, path) : 특정 이동 경로 시각화</a:t>
            </a:r>
          </a:p>
        </p:txBody>
      </p:sp>
    </p:spTree>
    <p:extLst>
      <p:ext uri="{BB962C8B-B14F-4D97-AF65-F5344CB8AC3E}">
        <p14:creationId xmlns:p14="http://schemas.microsoft.com/office/powerpoint/2010/main" val="3454133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57CA2-EDF5-2F45-0D07-792A5B4E0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C6FD00-453D-0DDA-E621-850F429CC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기대 효과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377A2D-7241-E434-6893-F008A133E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2400">
                <a:latin typeface="나눔고딕"/>
                <a:ea typeface="나눔고딕"/>
              </a:rPr>
              <a:t>이 시스템을 도입하면 </a:t>
            </a:r>
            <a:endParaRPr lang="en-US" altLang="ko-KR"/>
          </a:p>
          <a:p>
            <a:pPr marL="0" indent="0">
              <a:lnSpc>
                <a:spcPct val="100000"/>
              </a:lnSpc>
              <a:buNone/>
            </a:pPr>
            <a:r>
              <a:rPr lang="ko-KR" sz="1800">
                <a:latin typeface="Calibri"/>
                <a:ea typeface="나눔고딕"/>
                <a:cs typeface="Calibri"/>
              </a:rPr>
              <a:t>• </a:t>
            </a:r>
            <a:r>
              <a:rPr lang="ko-KR" altLang="en-US" sz="2400">
                <a:latin typeface="나눔고딕"/>
                <a:ea typeface="나눔고딕"/>
              </a:rPr>
              <a:t>학생들의 이동 시간 단축</a:t>
            </a:r>
            <a:endParaRPr lang="en-US">
              <a:latin typeface="맑은 고딕" panose="02110004020202020204"/>
              <a:ea typeface="맑은 고딕" panose="02110004020202020204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sz="1800">
                <a:latin typeface="Calibri"/>
                <a:ea typeface="나눔고딕"/>
                <a:cs typeface="Calibri"/>
              </a:rPr>
              <a:t>• </a:t>
            </a:r>
            <a:r>
              <a:rPr lang="ko-KR" altLang="en-US" sz="2400">
                <a:latin typeface="나눔고딕"/>
                <a:ea typeface="나눔고딕"/>
              </a:rPr>
              <a:t>시간표의 효율성 증가</a:t>
            </a:r>
            <a:endParaRPr lang="en-US">
              <a:latin typeface="맑은 고딕" panose="02110004020202020204"/>
              <a:ea typeface="맑은 고딕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sz="1800">
                <a:latin typeface="Calibri"/>
                <a:ea typeface="나눔고딕"/>
                <a:cs typeface="Calibri"/>
              </a:rPr>
              <a:t>• </a:t>
            </a:r>
            <a:r>
              <a:rPr lang="ko-KR" altLang="en-US" sz="2400">
                <a:latin typeface="나눔고딕"/>
                <a:ea typeface="나눔고딕"/>
              </a:rPr>
              <a:t>학습 환경 개선 및 피로도 감소</a:t>
            </a:r>
            <a:endParaRPr lang="en-US">
              <a:latin typeface="맑은 고딕" panose="02110004020202020204"/>
              <a:ea typeface="맑은 고딕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>
                <a:latin typeface="나눔고딕"/>
                <a:ea typeface="나눔고딕"/>
              </a:rPr>
              <a:t>등의 효과를 얻을 수 있다.</a:t>
            </a:r>
            <a:endParaRPr lang="en-US" altLang="ko-KR">
              <a:latin typeface="맑은 고딕" panose="02110004020202020204"/>
              <a:ea typeface="맑은 고딕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>
                <a:latin typeface="나눔고딕"/>
                <a:ea typeface="나눔고딕"/>
              </a:rPr>
              <a:t>교사는 사용하기 편한 </a:t>
            </a:r>
            <a:r>
              <a:rPr lang="en-US" altLang="ko-KR" sz="2400">
                <a:latin typeface="나눔고딕"/>
                <a:ea typeface="나눔고딕"/>
              </a:rPr>
              <a:t>GUI</a:t>
            </a:r>
            <a:r>
              <a:rPr lang="ko-KR" altLang="en-US" sz="2400">
                <a:latin typeface="나눔고딕"/>
                <a:ea typeface="나눔고딕"/>
              </a:rPr>
              <a:t>를 통해 시간표를 직관적으로 관리할 수 있어 손쉽게 시간표를 배정할 수 있을 것이며,</a:t>
            </a:r>
            <a:r>
              <a:rPr lang="en-US" altLang="ko-KR" sz="2400">
                <a:latin typeface="나눔고딕"/>
                <a:ea typeface="나눔고딕"/>
              </a:rPr>
              <a:t> </a:t>
            </a:r>
            <a:r>
              <a:rPr lang="ko-KR" altLang="en-US" sz="2400">
                <a:latin typeface="나눔고딕"/>
                <a:ea typeface="나눔고딕"/>
              </a:rPr>
              <a:t>또한</a:t>
            </a:r>
            <a:r>
              <a:rPr lang="en-US" altLang="ko-KR" sz="2400">
                <a:latin typeface="나눔고딕"/>
                <a:ea typeface="나눔고딕"/>
              </a:rPr>
              <a:t>, </a:t>
            </a:r>
            <a:r>
              <a:rPr lang="ko-KR" altLang="en-US" sz="2400">
                <a:latin typeface="나눔고딕"/>
                <a:ea typeface="나눔고딕"/>
              </a:rPr>
              <a:t>교내 강의실 데이터만 확보하면 다른 학교에서도 손쉽게 적용 가능하다</a:t>
            </a:r>
            <a:r>
              <a:rPr lang="en-US" altLang="ko-KR" sz="2400">
                <a:latin typeface="나눔고딕"/>
                <a:ea typeface="나눔고딕"/>
              </a:rPr>
              <a:t>.</a:t>
            </a:r>
            <a:endParaRPr 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49961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590125-D1CF-1FAF-EA90-246A28CF2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8BE92-E670-AC7F-D3CA-0D9241D7E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역할 분담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375241C-603D-DAEC-E8D7-92B6728920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1819719"/>
              </p:ext>
            </p:extLst>
          </p:nvPr>
        </p:nvGraphicFramePr>
        <p:xfrm>
          <a:off x="838200" y="1825625"/>
          <a:ext cx="10515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258232610"/>
                    </a:ext>
                  </a:extLst>
                </a:gridCol>
                <a:gridCol w="9410700">
                  <a:extLst>
                    <a:ext uri="{9D8B030D-6E8A-4147-A177-3AD203B41FA5}">
                      <a16:colId xmlns:a16="http://schemas.microsoft.com/office/drawing/2014/main" val="40017170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팀원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0">
                          <a:solidFill>
                            <a:sysClr val="windowText" lastClr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역할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5959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0">
                          <a:solidFill>
                            <a:sysClr val="windowText" lastClr="000000"/>
                          </a:solidFill>
                          <a:latin typeface="나눔고딕"/>
                          <a:ea typeface="나눔고딕"/>
                        </a:rPr>
                        <a:t>김도현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0">
                          <a:solidFill>
                            <a:sysClr val="windowText" lastClr="000000"/>
                          </a:solidFill>
                          <a:latin typeface="나눔고딕"/>
                          <a:ea typeface="나눔고딕"/>
                        </a:rPr>
                        <a:t>시간표 알고리즘 구현, 데이터 입출력 통합 테스트</a:t>
                      </a:r>
                      <a:endParaRPr lang="ko-KR" altLang="en-US" sz="2400" b="0">
                        <a:solidFill>
                          <a:sysClr val="windowText" lastClr="000000"/>
                        </a:solidFill>
                        <a:latin typeface="나눔고딕" panose="020D0604000000000000" pitchFamily="2" charset="-127"/>
                        <a:ea typeface="나눔고딕" panose="020D0604000000000000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8976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0">
                          <a:solidFill>
                            <a:sysClr val="windowText" lastClr="000000"/>
                          </a:solidFill>
                          <a:latin typeface="나눔고딕"/>
                          <a:ea typeface="나눔고딕"/>
                        </a:rPr>
                        <a:t>이현승</a:t>
                      </a:r>
                      <a:endParaRPr lang="ko-KR" altLang="en-US" sz="2400" b="0" err="1">
                        <a:solidFill>
                          <a:sysClr val="windowText" lastClr="000000"/>
                        </a:solidFill>
                        <a:latin typeface="나눔고딕"/>
                        <a:ea typeface="나눔고딕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0">
                          <a:solidFill>
                            <a:sysClr val="windowText" lastClr="000000"/>
                          </a:solidFill>
                          <a:latin typeface="나눔고딕"/>
                          <a:ea typeface="나눔고딕"/>
                        </a:rPr>
                        <a:t>데이터 구조 설계&amp;수정</a:t>
                      </a:r>
                      <a:r>
                        <a:rPr lang="en-US" altLang="ko-KR" sz="2400" b="0">
                          <a:solidFill>
                            <a:sysClr val="windowText" lastClr="000000"/>
                          </a:solidFill>
                          <a:latin typeface="나눔고딕"/>
                          <a:ea typeface="나눔고딕"/>
                        </a:rPr>
                        <a:t>, GUI 구성, </a:t>
                      </a:r>
                      <a:r>
                        <a:rPr lang="ko-KR" altLang="en-US" sz="2400" b="0">
                          <a:solidFill>
                            <a:sysClr val="windowText" lastClr="000000"/>
                          </a:solidFill>
                          <a:latin typeface="나눔고딕"/>
                          <a:ea typeface="나눔고딕"/>
                        </a:rPr>
                        <a:t>문서화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54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0">
                          <a:solidFill>
                            <a:sysClr val="windowText" lastClr="000000"/>
                          </a:solidFill>
                          <a:latin typeface="나눔고딕" panose="020D0604000000000000" pitchFamily="2" charset="-127"/>
                          <a:ea typeface="나눔고딕" panose="020D0604000000000000" pitchFamily="2" charset="-127"/>
                        </a:rPr>
                        <a:t>정진희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0">
                          <a:solidFill>
                            <a:sysClr val="windowText" lastClr="000000"/>
                          </a:solidFill>
                          <a:latin typeface="나눔고딕"/>
                          <a:ea typeface="나눔고딕"/>
                        </a:rPr>
                        <a:t>아이디어 제공, Dijkstra 모듈 구현, 사용자 조건 반영 및 테스트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2565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779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6C635E-FEEA-5839-0A5E-0FB76A6C6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3A465-984C-29F6-C6F1-48E8AD49F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나눔고딕 ExtraBold"/>
                <a:ea typeface="나눔고딕 ExtraBold"/>
              </a:rPr>
              <a:t>한계점</a:t>
            </a:r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82802E-F3B7-CD31-8628-75D5ADF06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2400">
                <a:latin typeface="나눔고딕"/>
                <a:ea typeface="나눔고딕"/>
              </a:rPr>
              <a:t>코드를 실행하여 작동시킬 때마다 모든 데이터를 </a:t>
            </a:r>
            <a:r>
              <a:rPr lang="ko-KR" altLang="en-US" sz="2400" err="1">
                <a:latin typeface="나눔고딕"/>
                <a:ea typeface="나눔고딕"/>
              </a:rPr>
              <a:t>input하여야</a:t>
            </a:r>
            <a:r>
              <a:rPr lang="ko-KR" altLang="en-US" sz="2400">
                <a:latin typeface="나눔고딕"/>
                <a:ea typeface="나눔고딕"/>
              </a:rPr>
              <a:t> 한다는 귀찮음이 있다.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>
                <a:latin typeface="나눔고딕"/>
                <a:ea typeface="나눔고딕"/>
              </a:rPr>
              <a:t>모든 지점의 거리를 실제경로가 아닌 직선거리로 계산했으며 건물 내의 같은 층 강의실 사이의 이동은 무시했다.</a:t>
            </a:r>
            <a:endParaRPr lang="en-US" altLang="ko-KR" sz="2400">
              <a:latin typeface="나눔고딕"/>
              <a:ea typeface="나눔고딕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>
                <a:latin typeface="나눔고딕"/>
                <a:ea typeface="나눔고딕"/>
              </a:rPr>
              <a:t>완전히 최적화된 시간표를 만들기에는 어려웠다</a:t>
            </a:r>
            <a:r>
              <a:rPr lang="en-US" altLang="ko-KR" sz="2400">
                <a:latin typeface="나눔고딕"/>
                <a:ea typeface="나눔고딕"/>
              </a:rPr>
              <a:t>. </a:t>
            </a:r>
            <a:r>
              <a:rPr lang="ko-KR" altLang="en-US" sz="2400">
                <a:latin typeface="나눔고딕"/>
                <a:ea typeface="나눔고딕"/>
              </a:rPr>
              <a:t>완벽한 알고리즘을 사용하지 않아 생기는 교시 중복 문제로 인해 어쩔 수 없이 경로가 긴 요일이 발생할 수 있게 되었다</a:t>
            </a:r>
            <a:r>
              <a:rPr lang="en-US" altLang="ko-KR" sz="2400">
                <a:latin typeface="나눔고딕"/>
                <a:ea typeface="나눔고딕"/>
              </a:rPr>
              <a:t>. </a:t>
            </a:r>
            <a:r>
              <a:rPr lang="ko-KR" altLang="en-US" sz="2400">
                <a:latin typeface="나눔고딕"/>
                <a:ea typeface="나눔고딕"/>
              </a:rPr>
              <a:t>또한</a:t>
            </a:r>
            <a:r>
              <a:rPr lang="en-US" altLang="ko-KR" sz="2400">
                <a:latin typeface="나눔고딕"/>
                <a:ea typeface="나눔고딕"/>
              </a:rPr>
              <a:t>, </a:t>
            </a:r>
            <a:r>
              <a:rPr lang="ko-KR" altLang="en-US" sz="2400">
                <a:latin typeface="나눔고딕"/>
                <a:ea typeface="나눔고딕"/>
              </a:rPr>
              <a:t>경로를 탐색할 때 완벽한 최단 경로를 찾을 수 없었고</a:t>
            </a:r>
            <a:r>
              <a:rPr lang="en-US" altLang="ko-KR" sz="2400">
                <a:latin typeface="나눔고딕"/>
                <a:ea typeface="나눔고딕"/>
              </a:rPr>
              <a:t>, </a:t>
            </a:r>
            <a:r>
              <a:rPr lang="ko-KR" altLang="en-US" sz="2400">
                <a:latin typeface="나눔고딕"/>
                <a:ea typeface="나눔고딕"/>
              </a:rPr>
              <a:t>이로 인해 경로 탐색에 오류가 있는 일부 공간도 있었다</a:t>
            </a:r>
            <a:r>
              <a:rPr lang="en-US" altLang="ko-KR" sz="2400">
                <a:latin typeface="나눔고딕"/>
                <a:ea typeface="나눔고딕"/>
              </a:rPr>
              <a:t>.</a:t>
            </a:r>
            <a:endParaRPr lang="ko-KR" altLang="en-US" sz="2400">
              <a:latin typeface="나눔고딕"/>
              <a:ea typeface="나눔고딕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sz="2400">
              <a:latin typeface="나눔고딕"/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165897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ED3B7-E48F-5284-3317-75D05AF46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나눔고딕 ExtraBold"/>
                <a:ea typeface="나눔고딕 ExtraBold"/>
              </a:rPr>
              <a:t>프로그램 주제</a:t>
            </a:r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B2FA74-C973-E19F-F3E2-0B15F09CD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2400">
                <a:latin typeface="나눔고딕"/>
                <a:ea typeface="나눔고딕"/>
              </a:rPr>
              <a:t>학생들의 강의실 간 이동거리 최소화 시간표 &amp; 경로 생성 도우미</a:t>
            </a:r>
          </a:p>
          <a:p>
            <a:pPr marL="0" indent="0">
              <a:lnSpc>
                <a:spcPct val="100000"/>
              </a:lnSpc>
              <a:buNone/>
            </a:pPr>
            <a:endParaRPr lang="ko-KR" altLang="en-US" sz="2400">
              <a:latin typeface="나눔고딕" panose="020D0604000000000000" pitchFamily="2" charset="-127"/>
              <a:ea typeface="나눔고딕" panose="020D0604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1061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B0FA35-CD6E-9BD4-1142-F224075FA9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E68EC2-C688-EE67-A97F-9356B1E0B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느낀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A2B645-E99B-0032-CAD9-E0B80DC7F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2400">
                <a:latin typeface="나눔고딕"/>
                <a:ea typeface="나눔고딕"/>
              </a:rPr>
              <a:t>이번 프로젝트를 통해 실생활의 문제점을 해결하는 데 정보라는 기술을 적용하는 법을 알게 되었다</a:t>
            </a:r>
            <a:r>
              <a:rPr lang="en-US" altLang="ko-KR" sz="2400">
                <a:latin typeface="나눔고딕"/>
                <a:ea typeface="나눔고딕"/>
              </a:rPr>
              <a:t>. </a:t>
            </a:r>
            <a:r>
              <a:rPr lang="ko-KR" altLang="en-US" sz="2400">
                <a:latin typeface="나눔고딕"/>
                <a:ea typeface="나눔고딕"/>
              </a:rPr>
              <a:t>복잡한 시간표 배정 문제를 해결하기 위해 알고리즘을 활용하면서 문제 해결 능력을 기를 수 있었고</a:t>
            </a:r>
            <a:r>
              <a:rPr lang="en-US" altLang="ko-KR" sz="2400">
                <a:latin typeface="나눔고딕"/>
                <a:ea typeface="나눔고딕"/>
              </a:rPr>
              <a:t>, GUI </a:t>
            </a:r>
            <a:r>
              <a:rPr lang="ko-KR" altLang="en-US" sz="2400">
                <a:latin typeface="나눔고딕"/>
                <a:ea typeface="나눔고딕"/>
              </a:rPr>
              <a:t>구현과 시각화를 통해 사용자 친화적인 시스템을 설계하는 경험도 쌓게 되었다</a:t>
            </a:r>
            <a:r>
              <a:rPr lang="en-US" altLang="ko-KR" sz="2400">
                <a:latin typeface="나눔고딕"/>
                <a:ea typeface="나눔고딕"/>
              </a:rPr>
              <a:t>. </a:t>
            </a:r>
            <a:r>
              <a:rPr lang="ko-KR" altLang="en-US" sz="2400">
                <a:latin typeface="나눔고딕"/>
                <a:ea typeface="나눔고딕"/>
              </a:rPr>
              <a:t>무엇보다도 </a:t>
            </a:r>
            <a:r>
              <a:rPr lang="ko-KR" altLang="en-US" sz="2400" err="1">
                <a:latin typeface="나눔고딕"/>
                <a:ea typeface="나눔고딕"/>
              </a:rPr>
              <a:t>팀원들과의</a:t>
            </a:r>
            <a:r>
              <a:rPr lang="ko-KR" altLang="en-US" sz="2400">
                <a:latin typeface="나눔고딕"/>
                <a:ea typeface="나눔고딕"/>
              </a:rPr>
              <a:t> 협업을 통해 역할을 분담하고 함께 완성도 높은 결과물을 만들 수 있었다는 것이 큰 도움이 되었던 것 같다. 프로젝트를 통해 협동심과 프로그래밍 실력을 동시에 함양할 수 있는 좋은 기회였던 것 같다.</a:t>
            </a:r>
          </a:p>
        </p:txBody>
      </p:sp>
    </p:spTree>
    <p:extLst>
      <p:ext uri="{BB962C8B-B14F-4D97-AF65-F5344CB8AC3E}">
        <p14:creationId xmlns:p14="http://schemas.microsoft.com/office/powerpoint/2010/main" val="155635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F77A5-513A-0BBC-8614-88116BE83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나눔고딕 ExtraBold"/>
                <a:ea typeface="나눔고딕 ExtraBold"/>
              </a:rPr>
              <a:t>선정 이유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5FEFF3A-A25F-3C61-4BF0-447083DD31DC}"/>
              </a:ext>
            </a:extLst>
          </p:cNvPr>
          <p:cNvSpPr txBox="1">
            <a:spLocks/>
          </p:cNvSpPr>
          <p:nvPr/>
        </p:nvSpPr>
        <p:spPr>
          <a:xfrm>
            <a:off x="846945" y="169696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2400">
                <a:latin typeface="나눔고딕"/>
                <a:ea typeface="나눔고딕"/>
              </a:rPr>
              <a:t>학생들의 이동 거리 및 층간 이동을 줄여 체력 소모와 비효율을 최소화</a:t>
            </a:r>
            <a:endParaRPr lang="ko-KR" altLang="en-US" sz="2400">
              <a:latin typeface="나눔고딕" panose="020D0604000000000000" pitchFamily="2" charset="-127"/>
              <a:ea typeface="나눔고딕" panose="020D0604000000000000" pitchFamily="2" charset="-127"/>
            </a:endParaRPr>
          </a:p>
        </p:txBody>
      </p:sp>
      <p:pic>
        <p:nvPicPr>
          <p:cNvPr id="4" name="Picture 3" descr="서울과학고등학교/시설">
            <a:extLst>
              <a:ext uri="{FF2B5EF4-FFF2-40B4-BE49-F238E27FC236}">
                <a16:creationId xmlns:a16="http://schemas.microsoft.com/office/drawing/2014/main" id="{B3AE484F-354A-3FDC-F421-F271197A9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586" y="2263295"/>
            <a:ext cx="4741506" cy="434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7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D93CB-D4BA-DB5E-489D-4920ADEFF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F6C7B7-5E32-135A-CB8A-CF1DEE0D9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나눔고딕 ExtraBold"/>
                <a:ea typeface="나눔고딕 ExtraBold"/>
              </a:rPr>
              <a:t>해결 목표</a:t>
            </a:r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3F4B2C-E182-E88E-95AE-545E17FA1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2400">
                <a:latin typeface="나눔고딕" panose="020D0604000000000000" pitchFamily="2" charset="-127"/>
                <a:ea typeface="나눔고딕" panose="020D0604000000000000" pitchFamily="2" charset="-127"/>
              </a:rPr>
              <a:t>교실 간 이동 시 계단 이동 수</a:t>
            </a:r>
            <a:r>
              <a:rPr lang="en-US" altLang="ko-KR" sz="2400">
                <a:latin typeface="나눔고딕" panose="020D0604000000000000" pitchFamily="2" charset="-127"/>
                <a:ea typeface="나눔고딕" panose="020D0604000000000000" pitchFamily="2" charset="-127"/>
              </a:rPr>
              <a:t>(</a:t>
            </a:r>
            <a:r>
              <a:rPr lang="ko-KR" altLang="en-US" sz="2400">
                <a:latin typeface="나눔고딕" panose="020D0604000000000000" pitchFamily="2" charset="-127"/>
                <a:ea typeface="나눔고딕" panose="020D0604000000000000" pitchFamily="2" charset="-127"/>
              </a:rPr>
              <a:t>층간 이동</a:t>
            </a:r>
            <a:r>
              <a:rPr lang="en-US" altLang="ko-KR" sz="2400">
                <a:latin typeface="나눔고딕" panose="020D0604000000000000" pitchFamily="2" charset="-127"/>
                <a:ea typeface="나눔고딕" panose="020D0604000000000000" pitchFamily="2" charset="-127"/>
              </a:rPr>
              <a:t>) + </a:t>
            </a:r>
            <a:r>
              <a:rPr lang="ko-KR" altLang="en-US" sz="2400">
                <a:latin typeface="나눔고딕" panose="020D0604000000000000" pitchFamily="2" charset="-127"/>
                <a:ea typeface="나눔고딕" panose="020D0604000000000000" pitchFamily="2" charset="-127"/>
              </a:rPr>
              <a:t>수평 거리를 최소화</a:t>
            </a:r>
            <a:endParaRPr lang="en-US" altLang="ko-KR" sz="2400">
              <a:latin typeface="나눔고딕" panose="020D0604000000000000" pitchFamily="2" charset="-127"/>
              <a:ea typeface="나눔고딕" panose="020D0604000000000000" pitchFamily="2" charset="-127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2400">
                <a:latin typeface="나눔고딕" panose="020D0604000000000000" pitchFamily="2" charset="-127"/>
                <a:ea typeface="나눔고딕" panose="020D0604000000000000" pitchFamily="2" charset="-127"/>
              </a:rPr>
              <a:t>강의 겹침 없이 수업 배치</a:t>
            </a:r>
            <a:endParaRPr lang="en-US" altLang="ko-KR" sz="2400">
              <a:latin typeface="나눔고딕" panose="020D0604000000000000" pitchFamily="2" charset="-127"/>
              <a:ea typeface="나눔고딕" panose="020D0604000000000000" pitchFamily="2" charset="-127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2400">
                <a:latin typeface="나눔고딕"/>
                <a:ea typeface="나눔고딕"/>
              </a:rPr>
              <a:t>사용자 조건</a:t>
            </a:r>
            <a:r>
              <a:rPr lang="en-US" altLang="ko-KR" sz="2400">
                <a:latin typeface="나눔고딕"/>
                <a:ea typeface="나눔고딕"/>
              </a:rPr>
              <a:t>(</a:t>
            </a:r>
            <a:r>
              <a:rPr lang="ko-KR" altLang="en-US" sz="2400">
                <a:latin typeface="나눔고딕"/>
                <a:ea typeface="나눔고딕"/>
              </a:rPr>
              <a:t>예 </a:t>
            </a:r>
            <a:r>
              <a:rPr lang="en-US" altLang="ko-KR" sz="2400">
                <a:latin typeface="나눔고딕"/>
                <a:ea typeface="나눔고딕"/>
              </a:rPr>
              <a:t>: </a:t>
            </a:r>
            <a:r>
              <a:rPr lang="ko-KR" altLang="en-US" sz="2400">
                <a:latin typeface="나눔고딕"/>
                <a:ea typeface="나눔고딕"/>
              </a:rPr>
              <a:t>휠체어, 목발</a:t>
            </a:r>
            <a:r>
              <a:rPr lang="en-US" altLang="ko-KR" sz="2400">
                <a:latin typeface="나눔고딕"/>
                <a:ea typeface="나눔고딕"/>
              </a:rPr>
              <a:t>) </a:t>
            </a:r>
            <a:r>
              <a:rPr lang="ko-KR" altLang="en-US" sz="2400">
                <a:latin typeface="나눔고딕"/>
                <a:ea typeface="나눔고딕"/>
              </a:rPr>
              <a:t>반영</a:t>
            </a:r>
            <a:endParaRPr lang="en-US" altLang="ko-KR" sz="2400">
              <a:latin typeface="나눔고딕"/>
              <a:ea typeface="나눔고딕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2400">
                <a:latin typeface="나눔고딕"/>
                <a:ea typeface="나눔고딕"/>
              </a:rPr>
              <a:t>매점</a:t>
            </a:r>
            <a:r>
              <a:rPr lang="en-US" altLang="ko-KR" sz="2400">
                <a:latin typeface="나눔고딕"/>
                <a:ea typeface="나눔고딕"/>
              </a:rPr>
              <a:t>/</a:t>
            </a:r>
            <a:r>
              <a:rPr lang="ko-KR" altLang="en-US" sz="2400">
                <a:latin typeface="나눔고딕"/>
                <a:ea typeface="나눔고딕"/>
              </a:rPr>
              <a:t>기숙사 경유 최적 경로 제안 및 표시</a:t>
            </a:r>
            <a:endParaRPr lang="en-US" altLang="ko-KR" sz="2400">
              <a:latin typeface="나눔고딕" panose="020D0604000000000000" pitchFamily="2" charset="-127"/>
              <a:ea typeface="나눔고딕" panose="020D0604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7321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037F8-68F8-2A28-DD1A-49DD82239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121E37-B0F5-244D-F28B-B69DD08E4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나눔고딕 ExtraBold"/>
                <a:ea typeface="나눔고딕 ExtraBold"/>
              </a:rPr>
              <a:t>핵심 아이디어 및 차별화된 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697B6D-3E9C-9493-0D0F-A11BB49AA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AutoNum type="arabicPeriod"/>
            </a:pPr>
            <a:r>
              <a:rPr lang="ko-KR" altLang="en-US" sz="2400">
                <a:latin typeface="나눔고딕" panose="020D0604000000000000" pitchFamily="2" charset="-127"/>
                <a:ea typeface="나눔고딕" panose="020D0604000000000000" pitchFamily="2" charset="-127"/>
              </a:rPr>
              <a:t>최단 경로 계산 </a:t>
            </a:r>
            <a:r>
              <a:rPr lang="en-US" altLang="ko-KR" sz="2400">
                <a:latin typeface="나눔고딕" panose="020D0604000000000000" pitchFamily="2" charset="-127"/>
                <a:ea typeface="나눔고딕" panose="020D0604000000000000" pitchFamily="2" charset="-127"/>
              </a:rPr>
              <a:t>: </a:t>
            </a:r>
            <a:r>
              <a:rPr lang="ko-KR" altLang="en-US" sz="2400">
                <a:latin typeface="나눔고딕" panose="020D0604000000000000" pitchFamily="2" charset="-127"/>
                <a:ea typeface="나눔고딕" panose="020D0604000000000000" pitchFamily="2" charset="-127"/>
              </a:rPr>
              <a:t>알고리즘 기반</a:t>
            </a:r>
            <a:endParaRPr lang="en-US" altLang="ko-KR" sz="2400">
              <a:latin typeface="나눔고딕" panose="020D0604000000000000" pitchFamily="2" charset="-127"/>
              <a:ea typeface="나눔고딕" panose="020D0604000000000000" pitchFamily="2" charset="-127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ko-KR" altLang="en-US" sz="2400">
                <a:latin typeface="나눔고딕" panose="020D0604000000000000" pitchFamily="2" charset="-127"/>
                <a:ea typeface="나눔고딕" panose="020D0604000000000000" pitchFamily="2" charset="-127"/>
              </a:rPr>
              <a:t>거리 계산 방식 </a:t>
            </a:r>
            <a:r>
              <a:rPr lang="en-US" altLang="ko-KR" sz="2400">
                <a:latin typeface="나눔고딕" panose="020D0604000000000000" pitchFamily="2" charset="-127"/>
                <a:ea typeface="나눔고딕" panose="020D0604000000000000" pitchFamily="2" charset="-127"/>
              </a:rPr>
              <a:t>: </a:t>
            </a:r>
            <a:r>
              <a:rPr lang="ko-KR" altLang="en-US" sz="2400">
                <a:latin typeface="나눔고딕" panose="020D0604000000000000" pitchFamily="2" charset="-127"/>
                <a:ea typeface="나눔고딕" panose="020D0604000000000000" pitchFamily="2" charset="-127"/>
              </a:rPr>
              <a:t>수평 거리 </a:t>
            </a:r>
            <a:r>
              <a:rPr lang="en-US" altLang="ko-KR" sz="2400">
                <a:latin typeface="나눔고딕" panose="020D0604000000000000" pitchFamily="2" charset="-127"/>
                <a:ea typeface="나눔고딕" panose="020D0604000000000000" pitchFamily="2" charset="-127"/>
              </a:rPr>
              <a:t>+ </a:t>
            </a:r>
            <a:r>
              <a:rPr lang="ko-KR" altLang="en-US" sz="2400">
                <a:latin typeface="나눔고딕" panose="020D0604000000000000" pitchFamily="2" charset="-127"/>
                <a:ea typeface="나눔고딕" panose="020D0604000000000000" pitchFamily="2" charset="-127"/>
              </a:rPr>
              <a:t>층간 이동에 가중치 부여</a:t>
            </a:r>
            <a:endParaRPr lang="en-US" altLang="ko-KR" sz="2400">
              <a:latin typeface="나눔고딕" panose="020D0604000000000000" pitchFamily="2" charset="-127"/>
              <a:ea typeface="나눔고딕" panose="020D0604000000000000" pitchFamily="2" charset="-127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ko-KR" altLang="en-US" sz="2400">
                <a:latin typeface="나눔고딕" panose="020D0604000000000000" pitchFamily="2" charset="-127"/>
                <a:ea typeface="나눔고딕" panose="020D0604000000000000" pitchFamily="2" charset="-127"/>
              </a:rPr>
              <a:t>시간표 최적화 </a:t>
            </a:r>
            <a:r>
              <a:rPr lang="en-US" altLang="ko-KR" sz="2400">
                <a:latin typeface="나눔고딕" panose="020D0604000000000000" pitchFamily="2" charset="-127"/>
                <a:ea typeface="나눔고딕" panose="020D0604000000000000" pitchFamily="2" charset="-127"/>
              </a:rPr>
              <a:t>: </a:t>
            </a:r>
            <a:r>
              <a:rPr lang="ko-KR" altLang="en-US" sz="2400">
                <a:latin typeface="나눔고딕" panose="020D0604000000000000" pitchFamily="2" charset="-127"/>
                <a:ea typeface="나눔고딕" panose="020D0604000000000000" pitchFamily="2" charset="-127"/>
              </a:rPr>
              <a:t>이동 거리 최소화</a:t>
            </a:r>
            <a:r>
              <a:rPr lang="en-US" altLang="ko-KR" sz="2400">
                <a:latin typeface="나눔고딕" panose="020D0604000000000000" pitchFamily="2" charset="-127"/>
                <a:ea typeface="나눔고딕" panose="020D0604000000000000" pitchFamily="2" charset="-127"/>
              </a:rPr>
              <a:t> + </a:t>
            </a:r>
            <a:r>
              <a:rPr lang="ko-KR" altLang="en-US" sz="2400">
                <a:latin typeface="나눔고딕" panose="020D0604000000000000" pitchFamily="2" charset="-127"/>
                <a:ea typeface="나눔고딕" panose="020D0604000000000000" pitchFamily="2" charset="-127"/>
              </a:rPr>
              <a:t>선생님 수업 중복 배정 방지</a:t>
            </a:r>
            <a:endParaRPr lang="en-US" altLang="ko-KR" sz="2400">
              <a:latin typeface="나눔고딕" panose="020D0604000000000000" pitchFamily="2" charset="-127"/>
              <a:ea typeface="나눔고딕" panose="020D0604000000000000" pitchFamily="2" charset="-127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ko-KR" altLang="en-US" sz="2400">
                <a:latin typeface="나눔고딕" panose="020D0604000000000000" pitchFamily="2" charset="-127"/>
                <a:ea typeface="나눔고딕" panose="020D0604000000000000" pitchFamily="2" charset="-127"/>
              </a:rPr>
              <a:t>이동 경로 최적화 </a:t>
            </a:r>
            <a:r>
              <a:rPr lang="en-US" altLang="ko-KR" sz="2400">
                <a:latin typeface="나눔고딕" panose="020D0604000000000000" pitchFamily="2" charset="-127"/>
                <a:ea typeface="나눔고딕" panose="020D0604000000000000" pitchFamily="2" charset="-127"/>
              </a:rPr>
              <a:t>: </a:t>
            </a:r>
            <a:r>
              <a:rPr lang="ko-KR" altLang="en-US" sz="2400">
                <a:latin typeface="나눔고딕" panose="020D0604000000000000" pitchFamily="2" charset="-127"/>
                <a:ea typeface="나눔고딕" panose="020D0604000000000000" pitchFamily="2" charset="-127"/>
              </a:rPr>
              <a:t>쉬는 시간 매점</a:t>
            </a:r>
            <a:r>
              <a:rPr lang="en-US" altLang="ko-KR" sz="2400">
                <a:latin typeface="나눔고딕" panose="020D0604000000000000" pitchFamily="2" charset="-127"/>
                <a:ea typeface="나눔고딕" panose="020D0604000000000000" pitchFamily="2" charset="-127"/>
              </a:rPr>
              <a:t> </a:t>
            </a:r>
            <a:r>
              <a:rPr lang="ko-KR" altLang="en-US" sz="2400">
                <a:latin typeface="나눔고딕" panose="020D0604000000000000" pitchFamily="2" charset="-127"/>
                <a:ea typeface="나눔고딕" panose="020D0604000000000000" pitchFamily="2" charset="-127"/>
              </a:rPr>
              <a:t>경로 자동 추천</a:t>
            </a:r>
            <a:endParaRPr lang="en-US" altLang="ko-KR" sz="2400">
              <a:latin typeface="나눔고딕" panose="020D0604000000000000" pitchFamily="2" charset="-127"/>
              <a:ea typeface="나눔고딕" panose="020D0604000000000000" pitchFamily="2" charset="-127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altLang="ko-KR" sz="2400">
                <a:latin typeface="나눔고딕" panose="020D0604000000000000" pitchFamily="2" charset="-127"/>
                <a:ea typeface="나눔고딕" panose="020D0604000000000000" pitchFamily="2" charset="-127"/>
              </a:rPr>
              <a:t>GUI </a:t>
            </a:r>
            <a:r>
              <a:rPr lang="ko-KR" altLang="en-US" sz="2400">
                <a:latin typeface="나눔고딕" panose="020D0604000000000000" pitchFamily="2" charset="-127"/>
                <a:ea typeface="나눔고딕" panose="020D0604000000000000" pitchFamily="2" charset="-127"/>
              </a:rPr>
              <a:t>지원 </a:t>
            </a:r>
            <a:r>
              <a:rPr lang="en-US" altLang="ko-KR" sz="2400">
                <a:latin typeface="나눔고딕" panose="020D0604000000000000" pitchFamily="2" charset="-127"/>
                <a:ea typeface="나눔고딕" panose="020D0604000000000000" pitchFamily="2" charset="-127"/>
              </a:rPr>
              <a:t>: </a:t>
            </a:r>
            <a:r>
              <a:rPr lang="en-US" altLang="ko-KR" sz="2400" err="1">
                <a:latin typeface="나눔고딕" panose="020D0604000000000000" pitchFamily="2" charset="-127"/>
                <a:ea typeface="나눔고딕" panose="020D0604000000000000" pitchFamily="2" charset="-127"/>
              </a:rPr>
              <a:t>customtkinter</a:t>
            </a:r>
            <a:r>
              <a:rPr lang="en-US" altLang="ko-KR" sz="2400">
                <a:latin typeface="나눔고딕" panose="020D0604000000000000" pitchFamily="2" charset="-127"/>
                <a:ea typeface="나눔고딕" panose="020D0604000000000000" pitchFamily="2" charset="-127"/>
              </a:rPr>
              <a:t> </a:t>
            </a:r>
            <a:r>
              <a:rPr lang="ko-KR" altLang="en-US" sz="2400">
                <a:latin typeface="나눔고딕" panose="020D0604000000000000" pitchFamily="2" charset="-127"/>
                <a:ea typeface="나눔고딕" panose="020D0604000000000000" pitchFamily="2" charset="-127"/>
              </a:rPr>
              <a:t>기반의 사용자 친화형 인터페이스</a:t>
            </a:r>
            <a:endParaRPr lang="en-US" altLang="ko-KR" sz="2400">
              <a:latin typeface="나눔고딕" panose="020D0604000000000000" pitchFamily="2" charset="-127"/>
              <a:ea typeface="나눔고딕" panose="020D0604000000000000" pitchFamily="2" charset="-127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ko-KR" altLang="en-US" sz="2400">
                <a:latin typeface="나눔고딕" panose="020D0604000000000000" pitchFamily="2" charset="-127"/>
                <a:ea typeface="나눔고딕" panose="020D0604000000000000" pitchFamily="2" charset="-127"/>
              </a:rPr>
              <a:t>시각화 </a:t>
            </a:r>
            <a:r>
              <a:rPr lang="en-US" altLang="ko-KR" sz="2400">
                <a:latin typeface="나눔고딕" panose="020D0604000000000000" pitchFamily="2" charset="-127"/>
                <a:ea typeface="나눔고딕" panose="020D0604000000000000" pitchFamily="2" charset="-127"/>
              </a:rPr>
              <a:t>: </a:t>
            </a:r>
            <a:r>
              <a:rPr lang="ko-KR" altLang="en-US" sz="2400">
                <a:latin typeface="나눔고딕" panose="020D0604000000000000" pitchFamily="2" charset="-127"/>
                <a:ea typeface="나눔고딕" panose="020D0604000000000000" pitchFamily="2" charset="-127"/>
              </a:rPr>
              <a:t>시간표</a:t>
            </a:r>
            <a:r>
              <a:rPr lang="en-US" altLang="ko-KR" sz="2400">
                <a:latin typeface="나눔고딕" panose="020D0604000000000000" pitchFamily="2" charset="-127"/>
                <a:ea typeface="나눔고딕" panose="020D0604000000000000" pitchFamily="2" charset="-127"/>
              </a:rPr>
              <a:t>, </a:t>
            </a:r>
            <a:r>
              <a:rPr lang="ko-KR" altLang="en-US" sz="2400">
                <a:latin typeface="나눔고딕" panose="020D0604000000000000" pitchFamily="2" charset="-127"/>
                <a:ea typeface="나눔고딕" panose="020D0604000000000000" pitchFamily="2" charset="-127"/>
              </a:rPr>
              <a:t>이동 경로의 시각적 분석 제공</a:t>
            </a:r>
            <a:endParaRPr lang="en-US" altLang="ko-KR" sz="2400">
              <a:latin typeface="나눔고딕" panose="020D0604000000000000" pitchFamily="2" charset="-127"/>
              <a:ea typeface="나눔고딕" panose="020D0604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1792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74AD95-7152-480C-9317-085F1803F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37D99-6B89-5593-0C70-93A8B8EDF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시스템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B6FEA-C694-F854-6837-E065F278D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400">
                <a:latin typeface="나눔고딕"/>
                <a:ea typeface="나눔고딕"/>
              </a:rPr>
              <a:t>data_loader.py :  </a:t>
            </a:r>
            <a:r>
              <a:rPr lang="en-US" altLang="ko-KR" sz="2400" err="1">
                <a:latin typeface="나눔고딕"/>
                <a:ea typeface="나눔고딕"/>
              </a:rPr>
              <a:t>데이터를</a:t>
            </a:r>
            <a:r>
              <a:rPr lang="en-US" altLang="ko-KR" sz="2400">
                <a:latin typeface="나눔고딕"/>
                <a:ea typeface="나눔고딕"/>
              </a:rPr>
              <a:t> 쓸 수 </a:t>
            </a:r>
            <a:r>
              <a:rPr lang="en-US" altLang="ko-KR" sz="2400" err="1">
                <a:latin typeface="나눔고딕"/>
                <a:ea typeface="나눔고딕"/>
              </a:rPr>
              <a:t>있는</a:t>
            </a:r>
            <a:r>
              <a:rPr lang="en-US" altLang="ko-KR" sz="2400">
                <a:latin typeface="나눔고딕"/>
                <a:ea typeface="나눔고딕"/>
              </a:rPr>
              <a:t> </a:t>
            </a:r>
            <a:r>
              <a:rPr lang="en-US" altLang="ko-KR" sz="2400" err="1">
                <a:latin typeface="나눔고딕"/>
                <a:ea typeface="나눔고딕"/>
              </a:rPr>
              <a:t>형태로</a:t>
            </a:r>
            <a:r>
              <a:rPr lang="en-US" altLang="ko-KR" sz="2400">
                <a:latin typeface="나눔고딕"/>
                <a:ea typeface="나눔고딕"/>
              </a:rPr>
              <a:t> </a:t>
            </a:r>
            <a:r>
              <a:rPr lang="en-US" altLang="ko-KR" sz="2400" err="1">
                <a:latin typeface="나눔고딕"/>
                <a:ea typeface="나눔고딕"/>
              </a:rPr>
              <a:t>만들어주는</a:t>
            </a:r>
            <a:r>
              <a:rPr lang="en-US" altLang="ko-KR" sz="2400">
                <a:latin typeface="나눔고딕"/>
                <a:ea typeface="나눔고딕"/>
              </a:rPr>
              <a:t> 곳</a:t>
            </a:r>
          </a:p>
          <a:p>
            <a:pPr>
              <a:lnSpc>
                <a:spcPct val="100000"/>
              </a:lnSpc>
            </a:pPr>
            <a:r>
              <a:rPr lang="en-US" altLang="ko-KR" sz="2400">
                <a:latin typeface="나눔고딕"/>
                <a:ea typeface="나눔고딕"/>
              </a:rPr>
              <a:t>data_manager_gui.py :</a:t>
            </a:r>
            <a:r>
              <a:rPr lang="en-US" altLang="ko-KR" sz="2400" err="1">
                <a:latin typeface="나눔고딕"/>
                <a:ea typeface="나눔고딕"/>
              </a:rPr>
              <a:t>학교</a:t>
            </a:r>
            <a:r>
              <a:rPr lang="en-US" altLang="ko-KR" sz="2400">
                <a:latin typeface="나눔고딕"/>
                <a:ea typeface="나눔고딕"/>
              </a:rPr>
              <a:t> </a:t>
            </a:r>
            <a:r>
              <a:rPr lang="en-US" altLang="ko-KR" sz="2400" err="1">
                <a:latin typeface="나눔고딕"/>
                <a:ea typeface="나눔고딕"/>
              </a:rPr>
              <a:t>데이터를</a:t>
            </a:r>
            <a:r>
              <a:rPr lang="en-US" altLang="ko-KR" sz="2400">
                <a:latin typeface="나눔고딕"/>
                <a:ea typeface="나눔고딕"/>
              </a:rPr>
              <a:t> </a:t>
            </a:r>
            <a:r>
              <a:rPr lang="en-US" altLang="ko-KR" sz="2400" err="1">
                <a:latin typeface="나눔고딕"/>
                <a:ea typeface="나눔고딕"/>
              </a:rPr>
              <a:t>관리하고</a:t>
            </a:r>
            <a:r>
              <a:rPr lang="en-US" altLang="ko-KR" sz="2400">
                <a:latin typeface="나눔고딕"/>
                <a:ea typeface="나눔고딕"/>
              </a:rPr>
              <a:t> </a:t>
            </a:r>
            <a:r>
              <a:rPr lang="en-US" altLang="ko-KR" sz="2400" err="1">
                <a:latin typeface="나눔고딕"/>
                <a:ea typeface="나눔고딕"/>
              </a:rPr>
              <a:t>수정하는</a:t>
            </a:r>
            <a:r>
              <a:rPr lang="en-US" altLang="ko-KR" sz="2400">
                <a:latin typeface="나눔고딕"/>
                <a:ea typeface="나눔고딕"/>
              </a:rPr>
              <a:t> 곳</a:t>
            </a:r>
          </a:p>
          <a:p>
            <a:pPr>
              <a:lnSpc>
                <a:spcPct val="100000"/>
              </a:lnSpc>
            </a:pPr>
            <a:r>
              <a:rPr lang="en-US" altLang="ko-KR" sz="2400">
                <a:latin typeface="나눔고딕"/>
                <a:ea typeface="나눔고딕"/>
              </a:rPr>
              <a:t>graph_util.py :</a:t>
            </a:r>
            <a:r>
              <a:rPr lang="en-US" altLang="ko-KR" sz="2400" err="1">
                <a:latin typeface="나눔고딕"/>
                <a:ea typeface="나눔고딕"/>
              </a:rPr>
              <a:t>가중치고려</a:t>
            </a:r>
            <a:r>
              <a:rPr lang="en-US" altLang="ko-KR" sz="2400">
                <a:latin typeface="나눔고딕"/>
                <a:ea typeface="나눔고딕"/>
              </a:rPr>
              <a:t> </a:t>
            </a:r>
            <a:r>
              <a:rPr lang="en-US" altLang="ko-KR" sz="2400" err="1">
                <a:latin typeface="나눔고딕"/>
                <a:ea typeface="나눔고딕"/>
              </a:rPr>
              <a:t>최단경로길이</a:t>
            </a:r>
            <a:r>
              <a:rPr lang="en-US" altLang="ko-KR" sz="2400">
                <a:latin typeface="나눔고딕"/>
                <a:ea typeface="나눔고딕"/>
              </a:rPr>
              <a:t> </a:t>
            </a:r>
            <a:r>
              <a:rPr lang="en-US" altLang="ko-KR" sz="2400" err="1">
                <a:latin typeface="나눔고딕"/>
                <a:ea typeface="나눔고딕"/>
              </a:rPr>
              <a:t>부여하고</a:t>
            </a:r>
            <a:r>
              <a:rPr lang="en-US" altLang="ko-KR" sz="2400">
                <a:latin typeface="나눔고딕"/>
                <a:ea typeface="나눔고딕"/>
              </a:rPr>
              <a:t> </a:t>
            </a:r>
            <a:r>
              <a:rPr lang="en-US" altLang="ko-KR" sz="2400" err="1">
                <a:latin typeface="나눔고딕"/>
                <a:ea typeface="나눔고딕"/>
              </a:rPr>
              <a:t>계산해</a:t>
            </a:r>
            <a:r>
              <a:rPr lang="en-US" altLang="ko-KR" sz="2400">
                <a:latin typeface="나눔고딕"/>
                <a:ea typeface="나눔고딕"/>
              </a:rPr>
              <a:t> </a:t>
            </a:r>
            <a:r>
              <a:rPr lang="en-US" altLang="ko-KR" sz="2400" err="1">
                <a:latin typeface="나눔고딕"/>
                <a:ea typeface="나눔고딕"/>
              </a:rPr>
              <a:t>도출하는</a:t>
            </a:r>
            <a:r>
              <a:rPr lang="en-US" altLang="ko-KR" sz="2400">
                <a:latin typeface="나눔고딕"/>
                <a:ea typeface="나눔고딕"/>
              </a:rPr>
              <a:t> 곳</a:t>
            </a:r>
            <a:endParaRPr lang="en-US" altLang="ko-KR" sz="2400">
              <a:latin typeface="나눔고딕" panose="020D0604000000000000" pitchFamily="2" charset="-127"/>
              <a:ea typeface="나눔고딕" panose="020D0604000000000000" pitchFamily="2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400">
                <a:latin typeface="나눔고딕"/>
                <a:ea typeface="나눔고딕"/>
              </a:rPr>
              <a:t>gui.py :visualizer</a:t>
            </a:r>
            <a:r>
              <a:rPr lang="en-US" sz="2400">
                <a:latin typeface="나눔고딕"/>
                <a:ea typeface="나눔고딕"/>
              </a:rPr>
              <a:t> 가 </a:t>
            </a:r>
            <a:r>
              <a:rPr lang="en-US" sz="2400" err="1">
                <a:latin typeface="나눔고딕"/>
                <a:ea typeface="나눔고딕"/>
              </a:rPr>
              <a:t>시각화한</a:t>
            </a:r>
            <a:r>
              <a:rPr lang="en-US" sz="2400">
                <a:latin typeface="나눔고딕"/>
                <a:ea typeface="나눔고딕"/>
              </a:rPr>
              <a:t> </a:t>
            </a:r>
            <a:r>
              <a:rPr lang="en-US" sz="2400" err="1">
                <a:latin typeface="나눔고딕"/>
                <a:ea typeface="나눔고딕"/>
              </a:rPr>
              <a:t>정보를</a:t>
            </a:r>
            <a:r>
              <a:rPr lang="en-US" sz="2400">
                <a:latin typeface="나눔고딕"/>
                <a:ea typeface="나눔고딕"/>
              </a:rPr>
              <a:t> </a:t>
            </a:r>
            <a:r>
              <a:rPr lang="en-US" sz="2400" err="1">
                <a:latin typeface="나눔고딕"/>
                <a:ea typeface="나눔고딕"/>
              </a:rPr>
              <a:t>화면에</a:t>
            </a:r>
            <a:r>
              <a:rPr lang="en-US" sz="2400">
                <a:latin typeface="나눔고딕"/>
                <a:ea typeface="나눔고딕"/>
              </a:rPr>
              <a:t> </a:t>
            </a:r>
            <a:r>
              <a:rPr lang="en-US" sz="2400" err="1">
                <a:latin typeface="나눔고딕"/>
                <a:ea typeface="나눔고딕"/>
              </a:rPr>
              <a:t>표시하는</a:t>
            </a:r>
            <a:r>
              <a:rPr lang="en-US" sz="2400">
                <a:latin typeface="나눔고딕"/>
                <a:ea typeface="나눔고딕"/>
              </a:rPr>
              <a:t> 곳</a:t>
            </a:r>
            <a:endParaRPr lang="en-US" altLang="ko-KR" sz="2400">
              <a:latin typeface="나눔고딕" panose="020D0604000000000000" pitchFamily="2" charset="-127"/>
              <a:ea typeface="나눔고딕" panose="020D0604000000000000" pitchFamily="2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400">
                <a:latin typeface="나눔고딕"/>
                <a:ea typeface="나눔고딕"/>
              </a:rPr>
              <a:t>main.py : </a:t>
            </a:r>
            <a:r>
              <a:rPr lang="en-US" altLang="ko-KR" sz="2400" err="1">
                <a:latin typeface="나눔고딕"/>
                <a:ea typeface="나눔고딕"/>
              </a:rPr>
              <a:t>코드를</a:t>
            </a:r>
            <a:r>
              <a:rPr lang="en-US" altLang="ko-KR" sz="2400">
                <a:latin typeface="나눔고딕"/>
                <a:ea typeface="나눔고딕"/>
              </a:rPr>
              <a:t> 짠 </a:t>
            </a:r>
            <a:r>
              <a:rPr lang="en-US" altLang="ko-KR" sz="2400" err="1">
                <a:latin typeface="나눔고딕"/>
                <a:ea typeface="나눔고딕"/>
              </a:rPr>
              <a:t>모듈들을</a:t>
            </a:r>
            <a:r>
              <a:rPr lang="en-US" altLang="ko-KR" sz="2400">
                <a:latin typeface="나눔고딕"/>
                <a:ea typeface="나눔고딕"/>
              </a:rPr>
              <a:t> </a:t>
            </a:r>
            <a:r>
              <a:rPr lang="en-US" altLang="ko-KR" sz="2400" err="1">
                <a:latin typeface="나눔고딕"/>
                <a:ea typeface="나눔고딕"/>
              </a:rPr>
              <a:t>불러오는</a:t>
            </a:r>
            <a:r>
              <a:rPr lang="en-US" altLang="ko-KR" sz="2400">
                <a:latin typeface="나눔고딕"/>
                <a:ea typeface="나눔고딕"/>
              </a:rPr>
              <a:t> 곳</a:t>
            </a:r>
            <a:endParaRPr lang="en-US" altLang="ko-KR" sz="2400">
              <a:latin typeface="나눔고딕" panose="020D0604000000000000" pitchFamily="2" charset="-127"/>
              <a:ea typeface="나눔고딕" panose="020D0604000000000000" pitchFamily="2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400">
                <a:latin typeface="나눔고딕"/>
                <a:ea typeface="나눔고딕"/>
              </a:rPr>
              <a:t>models.py : </a:t>
            </a:r>
            <a:r>
              <a:rPr lang="en-US" altLang="ko-KR" sz="2400" err="1">
                <a:latin typeface="나눔고딕"/>
                <a:ea typeface="나눔고딕"/>
              </a:rPr>
              <a:t>변수들의</a:t>
            </a:r>
            <a:r>
              <a:rPr lang="en-US" altLang="ko-KR" sz="2400">
                <a:latin typeface="나눔고딕"/>
                <a:ea typeface="나눔고딕"/>
              </a:rPr>
              <a:t> type 를 </a:t>
            </a:r>
            <a:r>
              <a:rPr lang="en-US" altLang="ko-KR" sz="2400" err="1">
                <a:latin typeface="나눔고딕"/>
                <a:ea typeface="나눔고딕"/>
              </a:rPr>
              <a:t>결정하는</a:t>
            </a:r>
            <a:r>
              <a:rPr lang="en-US" altLang="ko-KR" sz="2400">
                <a:latin typeface="나눔고딕"/>
                <a:ea typeface="나눔고딕"/>
              </a:rPr>
              <a:t> 곳</a:t>
            </a:r>
          </a:p>
          <a:p>
            <a:pPr>
              <a:lnSpc>
                <a:spcPct val="100000"/>
              </a:lnSpc>
            </a:pPr>
            <a:r>
              <a:rPr lang="en-US" altLang="ko-KR" sz="2400">
                <a:latin typeface="나눔고딕"/>
                <a:ea typeface="나눔고딕"/>
              </a:rPr>
              <a:t>scheduler.py : </a:t>
            </a:r>
            <a:r>
              <a:rPr lang="en-US" altLang="ko-KR" sz="2400" err="1">
                <a:latin typeface="나눔고딕"/>
                <a:ea typeface="나눔고딕"/>
              </a:rPr>
              <a:t>경로를</a:t>
            </a:r>
            <a:r>
              <a:rPr lang="en-US" altLang="ko-KR" sz="2400">
                <a:latin typeface="나눔고딕"/>
                <a:ea typeface="나눔고딕"/>
              </a:rPr>
              <a:t> </a:t>
            </a:r>
            <a:r>
              <a:rPr lang="en-US" altLang="ko-KR" sz="2400" err="1">
                <a:latin typeface="나눔고딕"/>
                <a:ea typeface="나눔고딕"/>
              </a:rPr>
              <a:t>셀에</a:t>
            </a:r>
            <a:r>
              <a:rPr lang="en-US" altLang="ko-KR" sz="2400">
                <a:latin typeface="나눔고딕"/>
                <a:ea typeface="나눔고딕"/>
              </a:rPr>
              <a:t> </a:t>
            </a:r>
            <a:r>
              <a:rPr lang="en-US" altLang="ko-KR" sz="2400" err="1">
                <a:latin typeface="나눔고딕"/>
                <a:ea typeface="나눔고딕"/>
              </a:rPr>
              <a:t>입력</a:t>
            </a:r>
            <a:r>
              <a:rPr lang="en-US" altLang="ko-KR" sz="2400">
                <a:latin typeface="나눔고딕"/>
                <a:ea typeface="나눔고딕"/>
              </a:rPr>
              <a:t> 후 visualizer 로 </a:t>
            </a:r>
            <a:r>
              <a:rPr lang="en-US" altLang="ko-KR" sz="2400" err="1">
                <a:latin typeface="나눔고딕"/>
                <a:ea typeface="나눔고딕"/>
              </a:rPr>
              <a:t>보내는</a:t>
            </a:r>
            <a:r>
              <a:rPr lang="en-US" altLang="ko-KR" sz="2400">
                <a:latin typeface="나눔고딕"/>
                <a:ea typeface="나눔고딕"/>
              </a:rPr>
              <a:t> 곳</a:t>
            </a:r>
          </a:p>
          <a:p>
            <a:pPr>
              <a:lnSpc>
                <a:spcPct val="100000"/>
              </a:lnSpc>
            </a:pPr>
            <a:r>
              <a:rPr lang="en-US" altLang="ko-KR" sz="2400">
                <a:latin typeface="나눔고딕"/>
                <a:ea typeface="나눔고딕"/>
              </a:rPr>
              <a:t>route_optimizer.py : </a:t>
            </a:r>
            <a:r>
              <a:rPr lang="en-US" altLang="ko-KR" sz="2400" err="1">
                <a:latin typeface="나눔고딕"/>
                <a:ea typeface="나눔고딕"/>
              </a:rPr>
              <a:t>엘베</a:t>
            </a:r>
            <a:r>
              <a:rPr lang="en-US" altLang="ko-KR" sz="2400">
                <a:latin typeface="나눔고딕"/>
                <a:ea typeface="나눔고딕"/>
              </a:rPr>
              <a:t>, </a:t>
            </a:r>
            <a:r>
              <a:rPr lang="en-US" altLang="ko-KR" sz="2400" err="1">
                <a:latin typeface="나눔고딕"/>
                <a:ea typeface="나눔고딕"/>
              </a:rPr>
              <a:t>매점</a:t>
            </a:r>
            <a:r>
              <a:rPr lang="en-US" altLang="ko-KR" sz="2400">
                <a:latin typeface="나눔고딕"/>
                <a:ea typeface="나눔고딕"/>
              </a:rPr>
              <a:t> </a:t>
            </a:r>
            <a:r>
              <a:rPr lang="en-US" altLang="ko-KR" sz="2400" err="1">
                <a:latin typeface="나눔고딕"/>
                <a:ea typeface="나눔고딕"/>
              </a:rPr>
              <a:t>경로</a:t>
            </a:r>
            <a:r>
              <a:rPr lang="en-US" altLang="ko-KR" sz="2400">
                <a:latin typeface="나눔고딕"/>
                <a:ea typeface="나눔고딕"/>
              </a:rPr>
              <a:t> </a:t>
            </a:r>
            <a:r>
              <a:rPr lang="en-US" altLang="ko-KR" sz="2400" err="1">
                <a:latin typeface="나눔고딕"/>
                <a:ea typeface="나눔고딕"/>
              </a:rPr>
              <a:t>포함</a:t>
            </a:r>
            <a:r>
              <a:rPr lang="en-US" altLang="ko-KR" sz="2400">
                <a:latin typeface="나눔고딕"/>
                <a:ea typeface="나눔고딕"/>
              </a:rPr>
              <a:t> </a:t>
            </a:r>
            <a:r>
              <a:rPr lang="en-US" altLang="ko-KR" sz="2400" err="1">
                <a:latin typeface="나눔고딕"/>
                <a:ea typeface="나눔고딕"/>
              </a:rPr>
              <a:t>정보로</a:t>
            </a:r>
            <a:r>
              <a:rPr lang="en-US" altLang="ko-KR" sz="2400">
                <a:latin typeface="나눔고딕"/>
                <a:ea typeface="나눔고딕"/>
              </a:rPr>
              <a:t> </a:t>
            </a:r>
            <a:r>
              <a:rPr lang="en-US" altLang="ko-KR" sz="2400" err="1">
                <a:latin typeface="나눔고딕"/>
                <a:ea typeface="나눔고딕"/>
              </a:rPr>
              <a:t>최단경로를</a:t>
            </a:r>
            <a:r>
              <a:rPr lang="en-US" altLang="ko-KR" sz="2400">
                <a:latin typeface="나눔고딕"/>
                <a:ea typeface="나눔고딕"/>
              </a:rPr>
              <a:t> </a:t>
            </a:r>
            <a:r>
              <a:rPr lang="en-US" altLang="ko-KR" sz="2400" err="1">
                <a:latin typeface="나눔고딕"/>
                <a:ea typeface="나눔고딕"/>
              </a:rPr>
              <a:t>정하는</a:t>
            </a:r>
            <a:r>
              <a:rPr lang="en-US" altLang="ko-KR" sz="2400">
                <a:latin typeface="나눔고딕"/>
                <a:ea typeface="나눔고딕"/>
              </a:rPr>
              <a:t> 곳</a:t>
            </a:r>
          </a:p>
          <a:p>
            <a:pPr>
              <a:lnSpc>
                <a:spcPct val="100000"/>
              </a:lnSpc>
            </a:pPr>
            <a:r>
              <a:rPr lang="en-US" altLang="ko-KR" sz="2400">
                <a:latin typeface="나눔고딕"/>
                <a:ea typeface="나눔고딕"/>
              </a:rPr>
              <a:t>visualizer.py : </a:t>
            </a:r>
            <a:r>
              <a:rPr lang="ko-KR" altLang="en-US" sz="2400">
                <a:latin typeface="나눔고딕"/>
                <a:ea typeface="나눔고딕"/>
              </a:rPr>
              <a:t>받은</a:t>
            </a:r>
            <a:r>
              <a:rPr lang="en-US" sz="2400">
                <a:latin typeface="나눔고딕"/>
                <a:ea typeface="나눔고딕"/>
              </a:rPr>
              <a:t> </a:t>
            </a:r>
            <a:r>
              <a:rPr lang="en-US" sz="2400" err="1">
                <a:latin typeface="나눔고딕"/>
                <a:ea typeface="나눔고딕"/>
              </a:rPr>
              <a:t>경로를</a:t>
            </a:r>
            <a:r>
              <a:rPr lang="en-US" sz="2400">
                <a:latin typeface="나눔고딕"/>
                <a:ea typeface="나눔고딕"/>
              </a:rPr>
              <a:t> </a:t>
            </a:r>
            <a:r>
              <a:rPr lang="ko-KR" altLang="en-US" sz="2400">
                <a:latin typeface="나눔고딕"/>
                <a:ea typeface="나눔고딕"/>
              </a:rPr>
              <a:t>시각화하고 gui로 보내는</a:t>
            </a:r>
            <a:r>
              <a:rPr lang="en-US" sz="2400">
                <a:latin typeface="나눔고딕"/>
                <a:ea typeface="나눔고딕"/>
              </a:rPr>
              <a:t> 곳</a:t>
            </a:r>
          </a:p>
        </p:txBody>
      </p:sp>
    </p:spTree>
    <p:extLst>
      <p:ext uri="{BB962C8B-B14F-4D97-AF65-F5344CB8AC3E}">
        <p14:creationId xmlns:p14="http://schemas.microsoft.com/office/powerpoint/2010/main" val="1756716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71B0B0-2303-AC2A-AB3B-2AC5F649B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3C5CCA-9914-9AED-B5F7-CEBEB59EE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주요 구현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4D6D1C-2C62-63CD-7118-BCB53181C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2400">
                <a:latin typeface="나눔고딕" panose="020D0604000000000000" pitchFamily="2" charset="-127"/>
                <a:ea typeface="나눔고딕" panose="020D0604000000000000" pitchFamily="2" charset="-127"/>
              </a:rPr>
              <a:t>알고리즘 </a:t>
            </a:r>
            <a:r>
              <a:rPr lang="en-US" altLang="ko-KR" sz="2400">
                <a:latin typeface="나눔고딕" panose="020D0604000000000000" pitchFamily="2" charset="-127"/>
                <a:ea typeface="나눔고딕" panose="020D0604000000000000" pitchFamily="2" charset="-127"/>
              </a:rPr>
              <a:t>: Greedy, Backtracking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>
                <a:latin typeface="나눔고딕" panose="020D0604000000000000" pitchFamily="2" charset="-127"/>
                <a:ea typeface="나눔고딕" panose="020D0604000000000000" pitchFamily="2" charset="-127"/>
              </a:rPr>
              <a:t>데이터 시각화 </a:t>
            </a:r>
            <a:r>
              <a:rPr lang="en-US" altLang="ko-KR" sz="2400">
                <a:latin typeface="나눔고딕" panose="020D0604000000000000" pitchFamily="2" charset="-127"/>
                <a:ea typeface="나눔고딕" panose="020D0604000000000000" pitchFamily="2" charset="-127"/>
              </a:rPr>
              <a:t>: matplotlib, </a:t>
            </a:r>
            <a:r>
              <a:rPr lang="en-US" altLang="ko-KR" sz="2400" err="1">
                <a:latin typeface="나눔고딕" panose="020D0604000000000000" pitchFamily="2" charset="-127"/>
                <a:ea typeface="나눔고딕" panose="020D0604000000000000" pitchFamily="2" charset="-127"/>
              </a:rPr>
              <a:t>networkx</a:t>
            </a:r>
            <a:endParaRPr lang="en-US" altLang="ko-KR" sz="2400">
              <a:latin typeface="나눔고딕" panose="020D0604000000000000" pitchFamily="2" charset="-127"/>
              <a:ea typeface="나눔고딕" panose="020D0604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>
                <a:latin typeface="나눔고딕" panose="020D0604000000000000" pitchFamily="2" charset="-127"/>
                <a:ea typeface="나눔고딕" panose="020D0604000000000000" pitchFamily="2" charset="-127"/>
              </a:rPr>
              <a:t>GUI : </a:t>
            </a:r>
            <a:r>
              <a:rPr lang="en-US" altLang="ko-KR" sz="2400" err="1">
                <a:latin typeface="나눔고딕" panose="020D0604000000000000" pitchFamily="2" charset="-127"/>
                <a:ea typeface="나눔고딕" panose="020D0604000000000000" pitchFamily="2" charset="-127"/>
              </a:rPr>
              <a:t>customtkinter</a:t>
            </a:r>
            <a:endParaRPr lang="en-US" altLang="ko-KR" sz="2400">
              <a:latin typeface="나눔고딕" panose="020D0604000000000000" pitchFamily="2" charset="-127"/>
              <a:ea typeface="나눔고딕" panose="020D0604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>
                <a:latin typeface="나눔고딕" panose="020D0604000000000000" pitchFamily="2" charset="-127"/>
                <a:ea typeface="나눔고딕" panose="020D0604000000000000" pitchFamily="2" charset="-127"/>
              </a:rPr>
              <a:t>데이터 처리 </a:t>
            </a:r>
            <a:r>
              <a:rPr lang="en-US" altLang="ko-KR" sz="2400">
                <a:latin typeface="나눔고딕" panose="020D0604000000000000" pitchFamily="2" charset="-127"/>
                <a:ea typeface="나눔고딕" panose="020D0604000000000000" pitchFamily="2" charset="-127"/>
              </a:rPr>
              <a:t>: pandas, </a:t>
            </a:r>
            <a:r>
              <a:rPr lang="en-US" altLang="ko-KR" sz="2400" err="1">
                <a:latin typeface="나눔고딕" panose="020D0604000000000000" pitchFamily="2" charset="-127"/>
                <a:ea typeface="나눔고딕" panose="020D0604000000000000" pitchFamily="2" charset="-127"/>
              </a:rPr>
              <a:t>numpy</a:t>
            </a:r>
            <a:endParaRPr lang="en-US" altLang="ko-KR" sz="2400">
              <a:latin typeface="나눔고딕" panose="020D0604000000000000" pitchFamily="2" charset="-127"/>
              <a:ea typeface="나눔고딕" panose="020D0604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>
                <a:latin typeface="나눔고딕" panose="020D0604000000000000" pitchFamily="2" charset="-127"/>
                <a:ea typeface="나눔고딕" panose="020D0604000000000000" pitchFamily="2" charset="-127"/>
              </a:rPr>
              <a:t>데이터 구조 </a:t>
            </a:r>
            <a:r>
              <a:rPr lang="en-US" altLang="ko-KR" sz="2400">
                <a:latin typeface="나눔고딕" panose="020D0604000000000000" pitchFamily="2" charset="-127"/>
                <a:ea typeface="나눔고딕" panose="020D0604000000000000" pitchFamily="2" charset="-127"/>
              </a:rPr>
              <a:t>: csv </a:t>
            </a:r>
            <a:r>
              <a:rPr lang="ko-KR" altLang="en-US" sz="2400">
                <a:latin typeface="나눔고딕" panose="020D0604000000000000" pitchFamily="2" charset="-127"/>
                <a:ea typeface="나눔고딕" panose="020D0604000000000000" pitchFamily="2" charset="-127"/>
              </a:rPr>
              <a:t>기반</a:t>
            </a:r>
            <a:r>
              <a:rPr lang="en-US" altLang="ko-KR" sz="2400">
                <a:latin typeface="나눔고딕" panose="020D0604000000000000" pitchFamily="2" charset="-127"/>
                <a:ea typeface="나눔고딕" panose="020D0604000000000000" pitchFamily="2" charset="-127"/>
              </a:rPr>
              <a:t>(</a:t>
            </a:r>
            <a:r>
              <a:rPr lang="ko-KR" altLang="en-US" sz="2400">
                <a:latin typeface="나눔고딕" panose="020D0604000000000000" pitchFamily="2" charset="-127"/>
                <a:ea typeface="나눔고딕" panose="020D0604000000000000" pitchFamily="2" charset="-127"/>
              </a:rPr>
              <a:t>가독성 고려</a:t>
            </a:r>
            <a:r>
              <a:rPr lang="en-US" altLang="ko-KR" sz="2400">
                <a:latin typeface="나눔고딕" panose="020D0604000000000000" pitchFamily="2" charset="-127"/>
                <a:ea typeface="나눔고딕" panose="020D0604000000000000" pitchFamily="2" charset="-127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400">
              <a:latin typeface="나눔고딕" panose="020D0604000000000000" pitchFamily="2" charset="-127"/>
              <a:ea typeface="나눔고딕" panose="020D0604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4637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1E6605-3130-E520-98A9-465BB88344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CC3C3-1C3F-F3D3-8615-F9AF5C8FB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data_loader.py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2B3E3-1CF4-AD7D-55E2-E8C4926BD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8116"/>
            <a:ext cx="11421373" cy="49991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ko-KR" err="1">
                <a:ea typeface="맑은 고딕" panose="02110004020202020204"/>
              </a:rPr>
              <a:t>데이터를</a:t>
            </a:r>
            <a:r>
              <a:rPr lang="en-US" altLang="ko-KR">
                <a:ea typeface="맑은 고딕" panose="02110004020202020204"/>
              </a:rPr>
              <a:t> </a:t>
            </a:r>
            <a:r>
              <a:rPr lang="en-US" altLang="ko-KR" err="1">
                <a:ea typeface="맑은 고딕" panose="02110004020202020204"/>
              </a:rPr>
              <a:t>받아</a:t>
            </a:r>
            <a:r>
              <a:rPr lang="en-US" altLang="ko-KR">
                <a:ea typeface="맑은 고딕" panose="02110004020202020204"/>
              </a:rPr>
              <a:t> </a:t>
            </a:r>
            <a:r>
              <a:rPr lang="en-US" altLang="ko-KR" err="1">
                <a:ea typeface="맑은 고딕" panose="02110004020202020204"/>
              </a:rPr>
              <a:t>변환하는</a:t>
            </a:r>
            <a:r>
              <a:rPr lang="en-US" altLang="ko-KR">
                <a:ea typeface="맑은 고딕" panose="02110004020202020204"/>
              </a:rPr>
              <a:t> 곳</a:t>
            </a:r>
          </a:p>
          <a:p>
            <a:pPr marL="0" indent="0">
              <a:buNone/>
            </a:pPr>
            <a:r>
              <a:rPr lang="en-US" altLang="ko-KR" err="1">
                <a:ea typeface="맑은 고딕" panose="02110004020202020204"/>
              </a:rPr>
              <a:t>load_school_data</a:t>
            </a:r>
            <a:r>
              <a:rPr lang="en-US" altLang="ko-KR">
                <a:ea typeface="맑은 고딕" panose="02110004020202020204"/>
              </a:rPr>
              <a:t>: </a:t>
            </a:r>
            <a:r>
              <a:rPr lang="en-US" altLang="ko-KR" err="1">
                <a:ea typeface="맑은 고딕" panose="02110004020202020204"/>
              </a:rPr>
              <a:t>Dataframe</a:t>
            </a:r>
            <a:r>
              <a:rPr lang="en-US" altLang="ko-KR">
                <a:ea typeface="맑은 고딕" panose="02110004020202020204"/>
              </a:rPr>
              <a:t> 을 </a:t>
            </a:r>
            <a:r>
              <a:rPr lang="en-US" altLang="ko-KR" err="1">
                <a:ea typeface="맑은 고딕" panose="02110004020202020204"/>
              </a:rPr>
              <a:t>딕셔너리로</a:t>
            </a:r>
            <a:r>
              <a:rPr lang="en-US" altLang="ko-KR">
                <a:ea typeface="맑은 고딕" panose="02110004020202020204"/>
              </a:rPr>
              <a:t> </a:t>
            </a:r>
            <a:r>
              <a:rPr lang="en-US" altLang="ko-KR" err="1">
                <a:ea typeface="맑은 고딕" panose="02110004020202020204"/>
              </a:rPr>
              <a:t>반환</a:t>
            </a:r>
            <a:endParaRPr lang="en-US" altLang="ko-KR">
              <a:ea typeface="맑은 고딕" panose="02110004020202020204"/>
            </a:endParaRPr>
          </a:p>
          <a:p>
            <a:pPr marL="0" indent="0">
              <a:buNone/>
            </a:pPr>
            <a:r>
              <a:rPr lang="en-US" altLang="ko-KR" err="1">
                <a:ea typeface="맑은 고딕" panose="02110004020202020204"/>
              </a:rPr>
              <a:t>load_teachers</a:t>
            </a:r>
            <a:r>
              <a:rPr lang="en-US" altLang="ko-KR">
                <a:ea typeface="맑은 고딕" panose="02110004020202020204"/>
              </a:rPr>
              <a:t>: school_data.csv 를 </a:t>
            </a:r>
            <a:r>
              <a:rPr lang="en-US" altLang="ko-KR" err="1">
                <a:ea typeface="맑은 고딕" panose="02110004020202020204"/>
              </a:rPr>
              <a:t>읽어</a:t>
            </a:r>
            <a:r>
              <a:rPr lang="en-US" altLang="ko-KR">
                <a:ea typeface="맑은 고딕" panose="02110004020202020204"/>
              </a:rPr>
              <a:t> Teacher 를 </a:t>
            </a:r>
            <a:r>
              <a:rPr lang="en-US" altLang="ko-KR" err="1">
                <a:ea typeface="맑은 고딕" panose="02110004020202020204"/>
              </a:rPr>
              <a:t>리스트로</a:t>
            </a:r>
            <a:r>
              <a:rPr lang="en-US" altLang="ko-KR">
                <a:ea typeface="맑은 고딕" panose="02110004020202020204"/>
              </a:rPr>
              <a:t> </a:t>
            </a:r>
            <a:r>
              <a:rPr lang="en-US" altLang="ko-KR" err="1">
                <a:ea typeface="맑은 고딕" panose="02110004020202020204"/>
              </a:rPr>
              <a:t>만듦</a:t>
            </a:r>
            <a:endParaRPr lang="en-US" altLang="ko-KR">
              <a:ea typeface="맑은 고딕" panose="02110004020202020204"/>
            </a:endParaRPr>
          </a:p>
          <a:p>
            <a:pPr marL="0" indent="0">
              <a:buNone/>
            </a:pPr>
            <a:r>
              <a:rPr lang="en-US" altLang="ko-KR" err="1">
                <a:ea typeface="맑은 고딕" panose="02110004020202020204"/>
              </a:rPr>
              <a:t>load_locations</a:t>
            </a:r>
            <a:r>
              <a:rPr lang="en-US" altLang="ko-KR">
                <a:ea typeface="맑은 고딕" panose="02110004020202020204"/>
              </a:rPr>
              <a:t>: </a:t>
            </a:r>
            <a:r>
              <a:rPr lang="en-US" altLang="ko-KR" err="1">
                <a:ea typeface="맑은 고딕" panose="02110004020202020204"/>
              </a:rPr>
              <a:t>위와</a:t>
            </a:r>
            <a:r>
              <a:rPr lang="en-US" altLang="ko-KR">
                <a:ea typeface="맑은 고딕" panose="02110004020202020204"/>
              </a:rPr>
              <a:t> </a:t>
            </a:r>
            <a:r>
              <a:rPr lang="en-US" altLang="ko-KR" err="1">
                <a:ea typeface="맑은 고딕" panose="02110004020202020204"/>
              </a:rPr>
              <a:t>마찬가지로</a:t>
            </a:r>
            <a:r>
              <a:rPr lang="en-US" altLang="ko-KR">
                <a:ea typeface="맑은 고딕" panose="02110004020202020204"/>
              </a:rPr>
              <a:t> location </a:t>
            </a:r>
            <a:r>
              <a:rPr lang="en-US" altLang="ko-KR" err="1">
                <a:ea typeface="맑은 고딕" panose="02110004020202020204"/>
              </a:rPr>
              <a:t>정보</a:t>
            </a:r>
            <a:r>
              <a:rPr lang="en-US" altLang="ko-KR">
                <a:ea typeface="맑은 고딕" panose="02110004020202020204"/>
              </a:rPr>
              <a:t> </a:t>
            </a:r>
            <a:r>
              <a:rPr lang="en-US" altLang="ko-KR" err="1">
                <a:ea typeface="맑은 고딕" panose="02110004020202020204"/>
              </a:rPr>
              <a:t>읽음</a:t>
            </a:r>
            <a:endParaRPr lang="en-US" altLang="ko-KR">
              <a:ea typeface="맑은 고딕" panose="02110004020202020204"/>
            </a:endParaRPr>
          </a:p>
          <a:p>
            <a:pPr marL="0" indent="0">
              <a:buNone/>
            </a:pPr>
            <a:r>
              <a:rPr lang="en-US" altLang="ko-KR" err="1">
                <a:ea typeface="맑은 고딕" panose="02110004020202020204"/>
              </a:rPr>
              <a:t>load_csv</a:t>
            </a:r>
            <a:r>
              <a:rPr lang="en-US" altLang="ko-KR">
                <a:ea typeface="맑은 고딕" panose="02110004020202020204"/>
              </a:rPr>
              <a:t>, </a:t>
            </a:r>
            <a:r>
              <a:rPr lang="en-US" altLang="ko-KR" err="1">
                <a:ea typeface="맑은 고딕" panose="02110004020202020204"/>
              </a:rPr>
              <a:t>load_json</a:t>
            </a:r>
            <a:r>
              <a:rPr lang="en-US" altLang="ko-KR">
                <a:ea typeface="맑은 고딕" panose="02110004020202020204"/>
              </a:rPr>
              <a:t>: name 을 </a:t>
            </a:r>
            <a:r>
              <a:rPr lang="en-US" altLang="ko-KR" err="1">
                <a:ea typeface="맑은 고딕" panose="02110004020202020204"/>
              </a:rPr>
              <a:t>데이터로</a:t>
            </a:r>
            <a:r>
              <a:rPr lang="en-US" altLang="ko-KR">
                <a:ea typeface="맑은 고딕" panose="02110004020202020204"/>
              </a:rPr>
              <a:t> </a:t>
            </a:r>
            <a:r>
              <a:rPr lang="en-US" altLang="ko-KR" err="1">
                <a:ea typeface="맑은 고딕" panose="02110004020202020204"/>
              </a:rPr>
              <a:t>반환</a:t>
            </a:r>
            <a:endParaRPr lang="en-US" altLang="ko-KR">
              <a:ea typeface="맑은 고딕" panose="021100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609694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C5EFED-9335-5A3C-0DCC-6EB39C110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C2016-DDB7-0D78-E191-FFFF72F4F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data_manager_gui.py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66087-4E00-296E-8882-B0FBFCA38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97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ko-KR" err="1">
                <a:ea typeface="맑은 고딕" panose="02110004020202020204"/>
              </a:rPr>
              <a:t>create_locations_tab</a:t>
            </a:r>
            <a:r>
              <a:rPr lang="en-US" altLang="ko-KR">
                <a:ea typeface="맑은 고딕" panose="02110004020202020204"/>
              </a:rPr>
              <a:t>() : </a:t>
            </a:r>
            <a:r>
              <a:rPr lang="en-US" altLang="ko-KR" err="1">
                <a:ea typeface="맑은 고딕" panose="02110004020202020204"/>
              </a:rPr>
              <a:t>건물</a:t>
            </a:r>
            <a:r>
              <a:rPr lang="en-US" altLang="ko-KR">
                <a:ea typeface="맑은 고딕" panose="02110004020202020204"/>
              </a:rPr>
              <a:t>, 층, </a:t>
            </a:r>
            <a:r>
              <a:rPr lang="en-US" altLang="ko-KR" err="1">
                <a:ea typeface="맑은 고딕" panose="02110004020202020204"/>
              </a:rPr>
              <a:t>호수</a:t>
            </a:r>
            <a:r>
              <a:rPr lang="en-US" altLang="ko-KR">
                <a:ea typeface="맑은 고딕" panose="02110004020202020204"/>
              </a:rPr>
              <a:t>, x, y </a:t>
            </a:r>
            <a:r>
              <a:rPr lang="en-US" altLang="ko-KR" err="1">
                <a:ea typeface="맑은 고딕" panose="02110004020202020204"/>
              </a:rPr>
              <a:t>입력창</a:t>
            </a:r>
            <a:endParaRPr lang="en-US" altLang="ko-KR">
              <a:ea typeface="맑은 고딕" panose="02110004020202020204"/>
            </a:endParaRPr>
          </a:p>
          <a:p>
            <a:pPr marL="0" indent="0">
              <a:buNone/>
            </a:pPr>
            <a:r>
              <a:rPr lang="en-US" altLang="ko-KR" err="1">
                <a:ea typeface="맑은 고딕" panose="02110004020202020204"/>
              </a:rPr>
              <a:t>create_subjects_tab</a:t>
            </a:r>
            <a:r>
              <a:rPr lang="en-US" altLang="ko-KR">
                <a:ea typeface="맑은 고딕" panose="02110004020202020204"/>
              </a:rPr>
              <a:t>() : </a:t>
            </a:r>
            <a:r>
              <a:rPr lang="en-US" altLang="ko-KR" err="1">
                <a:ea typeface="맑은 고딕" panose="02110004020202020204"/>
              </a:rPr>
              <a:t>과목명</a:t>
            </a:r>
            <a:r>
              <a:rPr lang="en-US" altLang="ko-KR">
                <a:ea typeface="맑은 고딕" panose="02110004020202020204"/>
              </a:rPr>
              <a:t>, </a:t>
            </a:r>
            <a:r>
              <a:rPr lang="en-US" altLang="ko-KR" err="1">
                <a:ea typeface="맑은 고딕" panose="02110004020202020204"/>
              </a:rPr>
              <a:t>담당교사</a:t>
            </a:r>
            <a:r>
              <a:rPr lang="en-US" altLang="ko-KR">
                <a:ea typeface="맑은 고딕" panose="02110004020202020204"/>
              </a:rPr>
              <a:t>, </a:t>
            </a:r>
            <a:r>
              <a:rPr lang="en-US" altLang="ko-KR" err="1">
                <a:ea typeface="맑은 고딕" panose="02110004020202020204"/>
              </a:rPr>
              <a:t>담당반</a:t>
            </a:r>
            <a:r>
              <a:rPr lang="en-US" altLang="ko-KR">
                <a:ea typeface="맑은 고딕" panose="02110004020202020204"/>
              </a:rPr>
              <a:t> </a:t>
            </a:r>
            <a:r>
              <a:rPr lang="en-US" altLang="ko-KR" err="1">
                <a:ea typeface="맑은 고딕" panose="02110004020202020204"/>
              </a:rPr>
              <a:t>입력창</a:t>
            </a:r>
            <a:endParaRPr lang="en-US" altLang="ko-KR">
              <a:ea typeface="맑은 고딕" panose="02110004020202020204"/>
            </a:endParaRPr>
          </a:p>
          <a:p>
            <a:pPr marL="0" indent="0">
              <a:buNone/>
            </a:pPr>
            <a:r>
              <a:rPr lang="en-US" altLang="ko-KR" err="1">
                <a:ea typeface="맑은 고딕" panose="02110004020202020204"/>
              </a:rPr>
              <a:t>create_school_data_tab</a:t>
            </a:r>
            <a:r>
              <a:rPr lang="en-US" altLang="ko-KR">
                <a:ea typeface="맑은 고딕" panose="02110004020202020204"/>
              </a:rPr>
              <a:t>() : </a:t>
            </a:r>
            <a:r>
              <a:rPr lang="en-US" altLang="ko-KR" err="1">
                <a:ea typeface="맑은 고딕" panose="02110004020202020204"/>
              </a:rPr>
              <a:t>교사</a:t>
            </a:r>
            <a:r>
              <a:rPr lang="en-US" altLang="ko-KR">
                <a:ea typeface="맑은 고딕" panose="02110004020202020204"/>
              </a:rPr>
              <a:t>, </a:t>
            </a:r>
            <a:r>
              <a:rPr lang="en-US" altLang="ko-KR" err="1">
                <a:ea typeface="맑은 고딕" panose="02110004020202020204"/>
              </a:rPr>
              <a:t>과목</a:t>
            </a:r>
            <a:r>
              <a:rPr lang="en-US" altLang="ko-KR">
                <a:ea typeface="맑은 고딕" panose="02110004020202020204"/>
              </a:rPr>
              <a:t>, </a:t>
            </a:r>
            <a:r>
              <a:rPr lang="en-US" altLang="ko-KR" err="1">
                <a:ea typeface="맑은 고딕" panose="02110004020202020204"/>
              </a:rPr>
              <a:t>교실</a:t>
            </a:r>
            <a:r>
              <a:rPr lang="en-US" altLang="ko-KR">
                <a:ea typeface="맑은 고딕" panose="02110004020202020204"/>
              </a:rPr>
              <a:t>, 반 </a:t>
            </a:r>
            <a:r>
              <a:rPr lang="en-US" altLang="ko-KR" err="1">
                <a:ea typeface="맑은 고딕" panose="02110004020202020204"/>
              </a:rPr>
              <a:t>입력창</a:t>
            </a:r>
            <a:endParaRPr lang="en-US" altLang="ko-KR">
              <a:ea typeface="맑은 고딕" panose="02110004020202020204"/>
            </a:endParaRPr>
          </a:p>
          <a:p>
            <a:pPr marL="0" indent="0">
              <a:buNone/>
            </a:pPr>
            <a:r>
              <a:rPr lang="en-US" altLang="ko-KR" err="1">
                <a:ea typeface="맑은 고딕" panose="02110004020202020204"/>
              </a:rPr>
              <a:t>add_location</a:t>
            </a:r>
            <a:r>
              <a:rPr lang="en-US" altLang="ko-KR">
                <a:ea typeface="맑은 고딕" panose="02110004020202020204"/>
              </a:rPr>
              <a:t>() : </a:t>
            </a:r>
            <a:r>
              <a:rPr lang="en-US" altLang="ko-KR" err="1">
                <a:ea typeface="맑은 고딕" panose="02110004020202020204"/>
              </a:rPr>
              <a:t>위치</a:t>
            </a:r>
            <a:r>
              <a:rPr lang="en-US" altLang="ko-KR">
                <a:ea typeface="맑은 고딕" panose="02110004020202020204"/>
              </a:rPr>
              <a:t> </a:t>
            </a:r>
            <a:r>
              <a:rPr lang="en-US" altLang="ko-KR" err="1">
                <a:ea typeface="맑은 고딕" panose="02110004020202020204"/>
              </a:rPr>
              <a:t>입력값을</a:t>
            </a:r>
            <a:r>
              <a:rPr lang="en-US" altLang="ko-KR">
                <a:ea typeface="맑은 고딕" panose="02110004020202020204"/>
              </a:rPr>
              <a:t> data/</a:t>
            </a:r>
            <a:r>
              <a:rPr lang="en-US" altLang="ko-KR" err="1">
                <a:ea typeface="맑은 고딕" panose="02110004020202020204"/>
              </a:rPr>
              <a:t>locations.csv에</a:t>
            </a:r>
            <a:r>
              <a:rPr lang="en-US" altLang="ko-KR">
                <a:ea typeface="맑은 고딕" panose="02110004020202020204"/>
              </a:rPr>
              <a:t> </a:t>
            </a:r>
            <a:r>
              <a:rPr lang="en-US" altLang="ko-KR" err="1">
                <a:ea typeface="맑은 고딕" panose="02110004020202020204"/>
              </a:rPr>
              <a:t>추가</a:t>
            </a:r>
            <a:endParaRPr lang="en-US" altLang="ko-KR">
              <a:ea typeface="맑은 고딕" panose="02110004020202020204"/>
            </a:endParaRPr>
          </a:p>
          <a:p>
            <a:pPr marL="0" indent="0">
              <a:buNone/>
            </a:pPr>
            <a:r>
              <a:rPr lang="en-US" altLang="ko-KR" err="1">
                <a:ea typeface="맑은 고딕" panose="02110004020202020204"/>
              </a:rPr>
              <a:t>add_subject</a:t>
            </a:r>
            <a:r>
              <a:rPr lang="en-US" altLang="ko-KR">
                <a:ea typeface="맑은 고딕" panose="02110004020202020204"/>
              </a:rPr>
              <a:t>() : </a:t>
            </a:r>
            <a:r>
              <a:rPr lang="en-US" altLang="ko-KR" err="1">
                <a:ea typeface="맑은 고딕" panose="02110004020202020204"/>
              </a:rPr>
              <a:t>과목명</a:t>
            </a:r>
            <a:r>
              <a:rPr lang="en-US" altLang="ko-KR">
                <a:ea typeface="맑은 고딕" panose="02110004020202020204"/>
              </a:rPr>
              <a:t>, </a:t>
            </a:r>
            <a:r>
              <a:rPr lang="en-US" altLang="ko-KR" err="1">
                <a:ea typeface="맑은 고딕" panose="02110004020202020204"/>
              </a:rPr>
              <a:t>교사</a:t>
            </a:r>
            <a:r>
              <a:rPr lang="en-US" altLang="ko-KR">
                <a:ea typeface="맑은 고딕" panose="02110004020202020204"/>
              </a:rPr>
              <a:t>, </a:t>
            </a:r>
            <a:r>
              <a:rPr lang="en-US" altLang="ko-KR" err="1">
                <a:ea typeface="맑은 고딕" panose="02110004020202020204"/>
              </a:rPr>
              <a:t>반을</a:t>
            </a:r>
            <a:r>
              <a:rPr lang="en-US" altLang="ko-KR">
                <a:ea typeface="맑은 고딕" panose="02110004020202020204"/>
              </a:rPr>
              <a:t> </a:t>
            </a:r>
            <a:r>
              <a:rPr lang="en-US" altLang="ko-KR" err="1">
                <a:ea typeface="맑은 고딕" panose="02110004020202020204"/>
              </a:rPr>
              <a:t>school_data.csv에</a:t>
            </a:r>
            <a:r>
              <a:rPr lang="en-US" altLang="ko-KR">
                <a:ea typeface="맑은 고딕" panose="02110004020202020204"/>
              </a:rPr>
              <a:t> </a:t>
            </a:r>
            <a:r>
              <a:rPr lang="en-US" altLang="ko-KR" err="1">
                <a:ea typeface="맑은 고딕" panose="02110004020202020204"/>
              </a:rPr>
              <a:t>추가</a:t>
            </a:r>
            <a:endParaRPr lang="en-US" altLang="ko-KR">
              <a:ea typeface="맑은 고딕" panose="02110004020202020204"/>
            </a:endParaRPr>
          </a:p>
          <a:p>
            <a:pPr marL="0" indent="0">
              <a:buNone/>
            </a:pPr>
            <a:r>
              <a:rPr lang="en-US" altLang="ko-KR">
                <a:ea typeface="맑은 고딕" panose="02110004020202020204"/>
              </a:rPr>
              <a:t>update_*_list() : </a:t>
            </a:r>
            <a:r>
              <a:rPr lang="en-US" altLang="ko-KR" err="1">
                <a:ea typeface="맑은 고딕" panose="02110004020202020204"/>
              </a:rPr>
              <a:t>해당</a:t>
            </a:r>
            <a:r>
              <a:rPr lang="en-US" altLang="ko-KR">
                <a:ea typeface="맑은 고딕" panose="02110004020202020204"/>
              </a:rPr>
              <a:t> </a:t>
            </a:r>
            <a:r>
              <a:rPr lang="en-US" altLang="ko-KR" err="1">
                <a:ea typeface="맑은 고딕" panose="02110004020202020204"/>
              </a:rPr>
              <a:t>csv를</a:t>
            </a:r>
            <a:r>
              <a:rPr lang="en-US" altLang="ko-KR">
                <a:ea typeface="맑은 고딕" panose="02110004020202020204"/>
              </a:rPr>
              <a:t> </a:t>
            </a:r>
            <a:r>
              <a:rPr lang="en-US" altLang="ko-KR" err="1">
                <a:ea typeface="맑은 고딕" panose="02110004020202020204"/>
              </a:rPr>
              <a:t>읽어</a:t>
            </a:r>
            <a:r>
              <a:rPr lang="en-US" altLang="ko-KR">
                <a:ea typeface="맑은 고딕" panose="02110004020202020204"/>
              </a:rPr>
              <a:t> textbox </a:t>
            </a:r>
            <a:r>
              <a:rPr lang="en-US" altLang="ko-KR" err="1">
                <a:ea typeface="맑은 고딕" panose="02110004020202020204"/>
              </a:rPr>
              <a:t>전체</a:t>
            </a:r>
            <a:r>
              <a:rPr lang="en-US" altLang="ko-KR">
                <a:ea typeface="맑은 고딕" panose="02110004020202020204"/>
              </a:rPr>
              <a:t> </a:t>
            </a:r>
            <a:r>
              <a:rPr lang="en-US" altLang="ko-KR" err="1">
                <a:ea typeface="맑은 고딕" panose="02110004020202020204"/>
              </a:rPr>
              <a:t>교체</a:t>
            </a:r>
            <a:endParaRPr lang="en-US" altLang="ko-KR">
              <a:ea typeface="맑은 고딕" panose="02110004020202020204"/>
            </a:endParaRPr>
          </a:p>
          <a:p>
            <a:pPr marL="0" indent="0">
              <a:buNone/>
            </a:pPr>
            <a:r>
              <a:rPr lang="en-US" altLang="ko-KR">
                <a:ea typeface="맑은 고딕" panose="02110004020202020204"/>
              </a:rPr>
              <a:t>clear_*_inputs() : </a:t>
            </a:r>
            <a:r>
              <a:rPr lang="en-US" altLang="ko-KR" err="1">
                <a:ea typeface="맑은 고딕" panose="02110004020202020204"/>
              </a:rPr>
              <a:t>입력창</a:t>
            </a:r>
            <a:r>
              <a:rPr lang="en-US" altLang="ko-KR">
                <a:ea typeface="맑은 고딕" panose="02110004020202020204"/>
              </a:rPr>
              <a:t> </a:t>
            </a:r>
            <a:r>
              <a:rPr lang="en-US" altLang="ko-KR" err="1">
                <a:ea typeface="맑은 고딕" panose="02110004020202020204"/>
              </a:rPr>
              <a:t>초기화</a:t>
            </a:r>
            <a:endParaRPr lang="en-US" altLang="ko-KR">
              <a:ea typeface="맑은 고딕" panose="021100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00440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2548B740B50544F99273E2FEBC4683E" ma:contentTypeVersion="13" ma:contentTypeDescription="새 문서를 만듭니다." ma:contentTypeScope="" ma:versionID="2a28850683edb1ad1a975f39b214d8c1">
  <xsd:schema xmlns:xsd="http://www.w3.org/2001/XMLSchema" xmlns:xs="http://www.w3.org/2001/XMLSchema" xmlns:p="http://schemas.microsoft.com/office/2006/metadata/properties" xmlns:ns3="fa9577f7-28c6-4a51-a3ab-9d4e494b718a" xmlns:ns4="3d593089-f64e-413b-970c-2a9ca55f4ecf" targetNamespace="http://schemas.microsoft.com/office/2006/metadata/properties" ma:root="true" ma:fieldsID="ac54b4900b42b5c8b0fc477865ee65b7" ns3:_="" ns4:_="">
    <xsd:import namespace="fa9577f7-28c6-4a51-a3ab-9d4e494b718a"/>
    <xsd:import namespace="3d593089-f64e-413b-970c-2a9ca55f4ecf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9577f7-28c6-4a51-a3ab-9d4e494b718a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593089-f64e-413b-970c-2a9ca55f4ecf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a9577f7-28c6-4a51-a3ab-9d4e494b718a" xsi:nil="true"/>
  </documentManagement>
</p:properties>
</file>

<file path=customXml/itemProps1.xml><?xml version="1.0" encoding="utf-8"?>
<ds:datastoreItem xmlns:ds="http://schemas.openxmlformats.org/officeDocument/2006/customXml" ds:itemID="{293B5293-DFE2-485C-BDE9-E216D8E5849D}">
  <ds:schemaRefs>
    <ds:schemaRef ds:uri="3d593089-f64e-413b-970c-2a9ca55f4ecf"/>
    <ds:schemaRef ds:uri="fa9577f7-28c6-4a51-a3ab-9d4e494b718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A03A8B3-D94B-4224-AA20-7634D27F61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73C326-9B87-494E-8A4F-482FDAC5E979}">
  <ds:schemaRefs>
    <ds:schemaRef ds:uri="http://schemas.microsoft.com/office/2006/documentManagement/types"/>
    <ds:schemaRef ds:uri="http://www.w3.org/XML/1998/namespace"/>
    <ds:schemaRef ds:uri="3d593089-f64e-413b-970c-2a9ca55f4ecf"/>
    <ds:schemaRef ds:uri="http://schemas.microsoft.com/office/2006/metadata/properties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fa9577f7-28c6-4a51-a3ab-9d4e494b718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1030</Words>
  <Application>Microsoft Office PowerPoint</Application>
  <PresentationFormat>와이드스크린</PresentationFormat>
  <Paragraphs>99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나눔고딕</vt:lpstr>
      <vt:lpstr>나눔고딕 ExtraBold</vt:lpstr>
      <vt:lpstr>맑은 고딕</vt:lpstr>
      <vt:lpstr>Arial</vt:lpstr>
      <vt:lpstr>Calibri</vt:lpstr>
      <vt:lpstr>Office 테마</vt:lpstr>
      <vt:lpstr>Minimal Move Timetable</vt:lpstr>
      <vt:lpstr>프로그램 주제</vt:lpstr>
      <vt:lpstr>선정 이유</vt:lpstr>
      <vt:lpstr>해결 목표</vt:lpstr>
      <vt:lpstr>핵심 아이디어 및 차별화된 요소</vt:lpstr>
      <vt:lpstr>시스템 구조</vt:lpstr>
      <vt:lpstr>주요 구현 알고리즘</vt:lpstr>
      <vt:lpstr>data_loader.py</vt:lpstr>
      <vt:lpstr>data_manager_gui.py</vt:lpstr>
      <vt:lpstr>graph_utils.py</vt:lpstr>
      <vt:lpstr>gui.py</vt:lpstr>
      <vt:lpstr>main.py</vt:lpstr>
      <vt:lpstr>models.py</vt:lpstr>
      <vt:lpstr>scheduler.py</vt:lpstr>
      <vt:lpstr>routeOptimizer.py</vt:lpstr>
      <vt:lpstr>visualizer.py</vt:lpstr>
      <vt:lpstr>기대 효과</vt:lpstr>
      <vt:lpstr>역할 분담</vt:lpstr>
      <vt:lpstr>한계점</vt:lpstr>
      <vt:lpstr>느낀 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김도현</dc:creator>
  <cp:lastModifiedBy>김도현</cp:lastModifiedBy>
  <cp:revision>2</cp:revision>
  <dcterms:created xsi:type="dcterms:W3CDTF">2025-06-06T04:48:26Z</dcterms:created>
  <dcterms:modified xsi:type="dcterms:W3CDTF">2025-06-09T23:27:14Z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0x01010092548B740B50544F99273E2FEBC4683E</vt:lpwstr>
  </property>
</Properties>
</file>