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448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2547-41AB-954E-9427-6F53197CEF8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C1A5-E07F-0D47-ACE9-76FE0CD8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Smoke Detector</a:t>
            </a:r>
            <a:endParaRPr lang="en-US" dirty="0"/>
          </a:p>
        </p:txBody>
      </p:sp>
      <p:pic>
        <p:nvPicPr>
          <p:cNvPr id="6" name="Picture 5" descr="pwlogo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44" y="409154"/>
            <a:ext cx="542056" cy="6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59" y="1046757"/>
            <a:ext cx="7535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the Analysis: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dentify the periods where the drawdown is over 10%.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dentify the max drawdown and the period in which this event occurs.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 the Moving Averages (MA).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Implement a cross-over cash-index (COCI) trading strategy.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 COCI returns to the base index over the entire period.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 COCI volatility to the base index.</a:t>
            </a:r>
          </a:p>
        </p:txBody>
      </p:sp>
    </p:spTree>
    <p:extLst>
      <p:ext uri="{BB962C8B-B14F-4D97-AF65-F5344CB8AC3E}">
        <p14:creationId xmlns:p14="http://schemas.microsoft.com/office/powerpoint/2010/main" val="298540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59" y="1046757"/>
            <a:ext cx="7535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Assumptions: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sufficient liquidity at the close</a:t>
            </a:r>
            <a:r>
              <a:rPr lang="en-US" dirty="0"/>
              <a:t> </a:t>
            </a:r>
            <a:r>
              <a:rPr lang="en-US" dirty="0" smtClean="0"/>
              <a:t>of the first trading session of each month to transfer cash to an index or vice </a:t>
            </a:r>
            <a:r>
              <a:rPr lang="en-US" dirty="0"/>
              <a:t>v</a:t>
            </a:r>
            <a:r>
              <a:rPr lang="en-US" dirty="0" smtClean="0"/>
              <a:t>ersa.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portfolio starts in a cash position.</a:t>
            </a:r>
          </a:p>
        </p:txBody>
      </p:sp>
    </p:spTree>
    <p:extLst>
      <p:ext uri="{BB962C8B-B14F-4D97-AF65-F5344CB8AC3E}">
        <p14:creationId xmlns:p14="http://schemas.microsoft.com/office/powerpoint/2010/main" val="31080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59" y="1046757"/>
            <a:ext cx="7535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use a 10 month MA.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MA is calculated on the first trading day of the month, based on the last trading day from the previous month.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S&amp;P will be the index.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consider a 90 year time frame and a 30 year time frame.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Prices on the 90 year time frame run from 12/31/1929 to 4/24/2020.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Prices on the </a:t>
            </a:r>
            <a:r>
              <a:rPr lang="en-US" dirty="0" smtClean="0"/>
              <a:t>30 </a:t>
            </a:r>
            <a:r>
              <a:rPr lang="en-US" dirty="0"/>
              <a:t>year </a:t>
            </a:r>
            <a:r>
              <a:rPr lang="en-US" dirty="0" smtClean="0"/>
              <a:t>time </a:t>
            </a:r>
            <a:r>
              <a:rPr lang="en-US" dirty="0"/>
              <a:t>frame run from 12</a:t>
            </a:r>
            <a:r>
              <a:rPr lang="en-US" dirty="0" smtClean="0"/>
              <a:t>/29/1989 </a:t>
            </a:r>
            <a:r>
              <a:rPr lang="en-US" dirty="0"/>
              <a:t>to 4/24/2020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0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59" y="1046757"/>
            <a:ext cx="7535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Algorithm: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use a 10 month MA.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Calculation of the MA occurs on the first trading day of the month.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0.0 is the value of the 10 month MA until the 11</a:t>
            </a:r>
            <a:r>
              <a:rPr lang="en-US" baseline="30000" dirty="0" smtClean="0"/>
              <a:t>th</a:t>
            </a:r>
            <a:r>
              <a:rPr lang="en-US" dirty="0" smtClean="0"/>
              <a:t> month.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Initially the portfolio is 100% cash in an interest bearing account, and remains cash until at least the 1</a:t>
            </a:r>
            <a:r>
              <a:rPr lang="en-US" baseline="30000" dirty="0" smtClean="0"/>
              <a:t>st</a:t>
            </a:r>
            <a:r>
              <a:rPr lang="en-US" dirty="0" smtClean="0"/>
              <a:t> MA is calculated.</a:t>
            </a:r>
          </a:p>
        </p:txBody>
      </p:sp>
    </p:spTree>
    <p:extLst>
      <p:ext uri="{BB962C8B-B14F-4D97-AF65-F5344CB8AC3E}">
        <p14:creationId xmlns:p14="http://schemas.microsoft.com/office/powerpoint/2010/main" val="186734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05-19 at 12.50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" y="266558"/>
            <a:ext cx="7911324" cy="62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4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59" y="1046757"/>
            <a:ext cx="7535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29464"/>
              </p:ext>
            </p:extLst>
          </p:nvPr>
        </p:nvGraphicFramePr>
        <p:xfrm>
          <a:off x="1060578" y="1634265"/>
          <a:ext cx="7047264" cy="454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88"/>
                <a:gridCol w="2349088"/>
                <a:gridCol w="2349088"/>
              </a:tblGrid>
              <a:tr h="909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 year model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9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Volatility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9.8%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17.7%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9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Annual Yield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9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Maximum Drawdown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14.4%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56.78%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9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$100,000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$834,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$874,400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46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59" y="1046757"/>
            <a:ext cx="7535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38747"/>
              </p:ext>
            </p:extLst>
          </p:nvPr>
        </p:nvGraphicFramePr>
        <p:xfrm>
          <a:off x="1649595" y="1745919"/>
          <a:ext cx="6096000" cy="4227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056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 year model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56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Annual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Volatility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56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Annual Yield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5.8%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5.7%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56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$15,860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$14,410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1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59" y="1046757"/>
            <a:ext cx="75356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endParaRPr lang="en-US" dirty="0"/>
          </a:p>
          <a:p>
            <a:r>
              <a:rPr lang="en-US" dirty="0" smtClean="0"/>
              <a:t>M. Faber, “A Quantitative </a:t>
            </a:r>
            <a:r>
              <a:rPr lang="en-US" dirty="0"/>
              <a:t>Approach to Tactical Asset </a:t>
            </a:r>
            <a:r>
              <a:rPr lang="en-US" dirty="0" smtClean="0"/>
              <a:t>Allocation”, </a:t>
            </a:r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The Journal of Wealth </a:t>
            </a:r>
            <a:r>
              <a:rPr lang="en-US" i="1" dirty="0" smtClean="0"/>
              <a:t>Management, </a:t>
            </a:r>
            <a:r>
              <a:rPr lang="en-US" dirty="0" smtClean="0"/>
              <a:t>(2007, 2009, 2013).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361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Smoke Detector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Equities - A Smokescreen</dc:title>
  <dc:creator>Thomas Morrisey</dc:creator>
  <cp:lastModifiedBy>Thomas Morrisey</cp:lastModifiedBy>
  <cp:revision>40</cp:revision>
  <dcterms:created xsi:type="dcterms:W3CDTF">2020-04-28T15:18:38Z</dcterms:created>
  <dcterms:modified xsi:type="dcterms:W3CDTF">2020-05-19T16:54:13Z</dcterms:modified>
</cp:coreProperties>
</file>