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29C-7987-475E-ACFD-D7CBD5A6E65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D33D-2E9F-48EA-A2F0-7F7E0BD2B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7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29C-7987-475E-ACFD-D7CBD5A6E65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D33D-2E9F-48EA-A2F0-7F7E0BD2B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63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29C-7987-475E-ACFD-D7CBD5A6E65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D33D-2E9F-48EA-A2F0-7F7E0BD2B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8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29C-7987-475E-ACFD-D7CBD5A6E65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D33D-2E9F-48EA-A2F0-7F7E0BD2B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0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29C-7987-475E-ACFD-D7CBD5A6E65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D33D-2E9F-48EA-A2F0-7F7E0BD2B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1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29C-7987-475E-ACFD-D7CBD5A6E65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D33D-2E9F-48EA-A2F0-7F7E0BD2B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4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29C-7987-475E-ACFD-D7CBD5A6E65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D33D-2E9F-48EA-A2F0-7F7E0BD2B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6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29C-7987-475E-ACFD-D7CBD5A6E65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D33D-2E9F-48EA-A2F0-7F7E0BD2B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97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29C-7987-475E-ACFD-D7CBD5A6E65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D33D-2E9F-48EA-A2F0-7F7E0BD2B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5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29C-7987-475E-ACFD-D7CBD5A6E65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D33D-2E9F-48EA-A2F0-7F7E0BD2B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2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29C-7987-475E-ACFD-D7CBD5A6E65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D33D-2E9F-48EA-A2F0-7F7E0BD2B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7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EA29C-7987-475E-ACFD-D7CBD5A6E65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BD33D-2E9F-48EA-A2F0-7F7E0BD2B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11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emf"/><Relationship Id="rId7" Type="http://schemas.openxmlformats.org/officeDocument/2006/relationships/image" Target="../media/image35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jpeg"/><Relationship Id="rId9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8757" y="782594"/>
            <a:ext cx="1087394" cy="1087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88757" y="2045043"/>
            <a:ext cx="1087394" cy="1087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8757" y="3307492"/>
            <a:ext cx="1087394" cy="1087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01622" y="1068611"/>
            <a:ext cx="255373" cy="2553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33965" y="2045043"/>
            <a:ext cx="1087394" cy="1087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01622" y="2331060"/>
            <a:ext cx="255373" cy="2553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01622" y="3593509"/>
            <a:ext cx="255373" cy="2553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7" idx="3"/>
            <a:endCxn id="26" idx="2"/>
          </p:cNvCxnSpPr>
          <p:nvPr/>
        </p:nvCxnSpPr>
        <p:spPr>
          <a:xfrm>
            <a:off x="2156995" y="1196298"/>
            <a:ext cx="1774756" cy="12717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1" idx="3"/>
            <a:endCxn id="26" idx="2"/>
          </p:cNvCxnSpPr>
          <p:nvPr/>
        </p:nvCxnSpPr>
        <p:spPr>
          <a:xfrm>
            <a:off x="2156995" y="2458747"/>
            <a:ext cx="1774756" cy="9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3" idx="3"/>
            <a:endCxn id="26" idx="2"/>
          </p:cNvCxnSpPr>
          <p:nvPr/>
        </p:nvCxnSpPr>
        <p:spPr>
          <a:xfrm flipV="1">
            <a:off x="2156995" y="2468011"/>
            <a:ext cx="1774756" cy="1253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931751" y="2413573"/>
            <a:ext cx="108875" cy="10887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>
            <a:off x="5515569" y="805559"/>
            <a:ext cx="1031357" cy="1031357"/>
          </a:xfrm>
          <a:prstGeom prst="cube">
            <a:avLst>
              <a:gd name="adj" fmla="val 22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立方体 30"/>
          <p:cNvSpPr/>
          <p:nvPr/>
        </p:nvSpPr>
        <p:spPr>
          <a:xfrm>
            <a:off x="5689235" y="1192191"/>
            <a:ext cx="223158" cy="223158"/>
          </a:xfrm>
          <a:prstGeom prst="cube">
            <a:avLst>
              <a:gd name="adj" fmla="val 2236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立方体 35"/>
          <p:cNvSpPr/>
          <p:nvPr/>
        </p:nvSpPr>
        <p:spPr>
          <a:xfrm>
            <a:off x="5515569" y="2056894"/>
            <a:ext cx="1031357" cy="1031357"/>
          </a:xfrm>
          <a:prstGeom prst="cube">
            <a:avLst>
              <a:gd name="adj" fmla="val 22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立方体 36"/>
          <p:cNvSpPr/>
          <p:nvPr/>
        </p:nvSpPr>
        <p:spPr>
          <a:xfrm>
            <a:off x="5689235" y="2443526"/>
            <a:ext cx="223158" cy="223158"/>
          </a:xfrm>
          <a:prstGeom prst="cube">
            <a:avLst>
              <a:gd name="adj" fmla="val 2236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立方体 37"/>
          <p:cNvSpPr/>
          <p:nvPr/>
        </p:nvSpPr>
        <p:spPr>
          <a:xfrm>
            <a:off x="5515569" y="3326670"/>
            <a:ext cx="1031357" cy="1031357"/>
          </a:xfrm>
          <a:prstGeom prst="cube">
            <a:avLst>
              <a:gd name="adj" fmla="val 22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立方体 38"/>
          <p:cNvSpPr/>
          <p:nvPr/>
        </p:nvSpPr>
        <p:spPr>
          <a:xfrm>
            <a:off x="5689235" y="3713302"/>
            <a:ext cx="223158" cy="223158"/>
          </a:xfrm>
          <a:prstGeom prst="cube">
            <a:avLst>
              <a:gd name="adj" fmla="val 2236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立方体 39"/>
          <p:cNvSpPr/>
          <p:nvPr/>
        </p:nvSpPr>
        <p:spPr>
          <a:xfrm>
            <a:off x="7709421" y="2056894"/>
            <a:ext cx="1031357" cy="1031357"/>
          </a:xfrm>
          <a:prstGeom prst="cube">
            <a:avLst>
              <a:gd name="adj" fmla="val 22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944339" y="2518134"/>
            <a:ext cx="108875" cy="10887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31" idx="5"/>
            <a:endCxn id="41" idx="2"/>
          </p:cNvCxnSpPr>
          <p:nvPr/>
        </p:nvCxnSpPr>
        <p:spPr>
          <a:xfrm>
            <a:off x="5912393" y="1278812"/>
            <a:ext cx="2031946" cy="12937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7" idx="5"/>
            <a:endCxn id="41" idx="2"/>
          </p:cNvCxnSpPr>
          <p:nvPr/>
        </p:nvCxnSpPr>
        <p:spPr>
          <a:xfrm>
            <a:off x="5912393" y="2530147"/>
            <a:ext cx="2031946" cy="424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9" idx="5"/>
            <a:endCxn id="41" idx="2"/>
          </p:cNvCxnSpPr>
          <p:nvPr/>
        </p:nvCxnSpPr>
        <p:spPr>
          <a:xfrm flipV="1">
            <a:off x="5912393" y="2572572"/>
            <a:ext cx="2031946" cy="12273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444378" y="4517683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(a)</a:t>
            </a:r>
            <a:r>
              <a:rPr lang="zh-CN" altLang="en-US" sz="1400" dirty="0" smtClean="0"/>
              <a:t>多通道</a:t>
            </a:r>
            <a:r>
              <a:rPr lang="zh-CN" altLang="en-US" sz="1400" dirty="0"/>
              <a:t>二</a:t>
            </a:r>
            <a:r>
              <a:rPr lang="zh-CN" altLang="en-US" sz="1400" dirty="0" smtClean="0"/>
              <a:t>维卷积运算</a:t>
            </a:r>
            <a:endParaRPr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6167292" y="4512757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(b)</a:t>
            </a:r>
            <a:r>
              <a:rPr lang="zh-CN" altLang="en-US" sz="1400" dirty="0" smtClean="0"/>
              <a:t>多通道</a:t>
            </a:r>
            <a:r>
              <a:rPr lang="zh-CN" altLang="en-US" sz="1400" dirty="0"/>
              <a:t>三</a:t>
            </a:r>
            <a:r>
              <a:rPr lang="zh-CN" altLang="en-US" sz="1400" dirty="0" smtClean="0"/>
              <a:t>维卷积运算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396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立方体 242"/>
          <p:cNvSpPr/>
          <p:nvPr/>
        </p:nvSpPr>
        <p:spPr>
          <a:xfrm>
            <a:off x="2502084" y="5305046"/>
            <a:ext cx="234885" cy="753005"/>
          </a:xfrm>
          <a:prstGeom prst="cube">
            <a:avLst>
              <a:gd name="adj" fmla="val 9019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6" y="1877855"/>
            <a:ext cx="1577871" cy="886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5" y="856364"/>
            <a:ext cx="1577871" cy="8868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 rot="16200000">
            <a:off x="905133" y="3815942"/>
            <a:ext cx="3866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/>
              <a:t>…</a:t>
            </a:r>
            <a:endParaRPr lang="zh-CN" altLang="en-US" sz="3000" b="1" dirty="0"/>
          </a:p>
        </p:txBody>
      </p:sp>
      <p:sp>
        <p:nvSpPr>
          <p:cNvPr id="7" name="文本框 6"/>
          <p:cNvSpPr txBox="1"/>
          <p:nvPr/>
        </p:nvSpPr>
        <p:spPr>
          <a:xfrm rot="16200000">
            <a:off x="7701388" y="30756"/>
            <a:ext cx="3866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/>
              <a:t>…</a:t>
            </a:r>
            <a:endParaRPr lang="zh-CN" altLang="en-US" sz="3000" b="1" dirty="0"/>
          </a:p>
        </p:txBody>
      </p:sp>
      <p:sp>
        <p:nvSpPr>
          <p:cNvPr id="8" name="右箭头 7"/>
          <p:cNvSpPr/>
          <p:nvPr/>
        </p:nvSpPr>
        <p:spPr>
          <a:xfrm>
            <a:off x="2323812" y="1657322"/>
            <a:ext cx="385820" cy="326790"/>
          </a:xfrm>
          <a:prstGeom prst="rightArrow">
            <a:avLst>
              <a:gd name="adj1" fmla="val 50000"/>
              <a:gd name="adj2" fmla="val 59748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2723202" y="1256053"/>
            <a:ext cx="1070919" cy="1095632"/>
          </a:xfrm>
          <a:prstGeom prst="cube">
            <a:avLst>
              <a:gd name="adj" fmla="val 40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3468463" y="1256053"/>
            <a:ext cx="449225" cy="1102073"/>
            <a:chOff x="4020691" y="2038845"/>
            <a:chExt cx="449225" cy="1102073"/>
          </a:xfrm>
        </p:grpSpPr>
        <p:sp>
          <p:nvSpPr>
            <p:cNvPr id="23" name="流程图: 过程 22"/>
            <p:cNvSpPr/>
            <p:nvPr/>
          </p:nvSpPr>
          <p:spPr>
            <a:xfrm>
              <a:off x="4020691" y="2038845"/>
              <a:ext cx="449225" cy="110207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6683"/>
                <a:gd name="connsiteY0" fmla="*/ 3137 h 10000"/>
                <a:gd name="connsiteX1" fmla="*/ 16683 w 16683"/>
                <a:gd name="connsiteY1" fmla="*/ 0 h 10000"/>
                <a:gd name="connsiteX2" fmla="*/ 16683 w 16683"/>
                <a:gd name="connsiteY2" fmla="*/ 10000 h 10000"/>
                <a:gd name="connsiteX3" fmla="*/ 6683 w 16683"/>
                <a:gd name="connsiteY3" fmla="*/ 10000 h 10000"/>
                <a:gd name="connsiteX4" fmla="*/ 0 w 16683"/>
                <a:gd name="connsiteY4" fmla="*/ 3137 h 10000"/>
                <a:gd name="connsiteX0" fmla="*/ 0 w 16683"/>
                <a:gd name="connsiteY0" fmla="*/ 7042 h 13905"/>
                <a:gd name="connsiteX1" fmla="*/ 5628 w 16683"/>
                <a:gd name="connsiteY1" fmla="*/ 0 h 13905"/>
                <a:gd name="connsiteX2" fmla="*/ 16683 w 16683"/>
                <a:gd name="connsiteY2" fmla="*/ 13905 h 13905"/>
                <a:gd name="connsiteX3" fmla="*/ 6683 w 16683"/>
                <a:gd name="connsiteY3" fmla="*/ 13905 h 13905"/>
                <a:gd name="connsiteX4" fmla="*/ 0 w 16683"/>
                <a:gd name="connsiteY4" fmla="*/ 7042 h 13905"/>
                <a:gd name="connsiteX0" fmla="*/ 0 w 16683"/>
                <a:gd name="connsiteY0" fmla="*/ 7042 h 17746"/>
                <a:gd name="connsiteX1" fmla="*/ 5628 w 16683"/>
                <a:gd name="connsiteY1" fmla="*/ 0 h 17746"/>
                <a:gd name="connsiteX2" fmla="*/ 16683 w 16683"/>
                <a:gd name="connsiteY2" fmla="*/ 13905 h 17746"/>
                <a:gd name="connsiteX3" fmla="*/ 50 w 16683"/>
                <a:gd name="connsiteY3" fmla="*/ 17746 h 17746"/>
                <a:gd name="connsiteX4" fmla="*/ 0 w 16683"/>
                <a:gd name="connsiteY4" fmla="*/ 7042 h 17746"/>
                <a:gd name="connsiteX0" fmla="*/ 0 w 7588"/>
                <a:gd name="connsiteY0" fmla="*/ 7042 h 17746"/>
                <a:gd name="connsiteX1" fmla="*/ 5628 w 7588"/>
                <a:gd name="connsiteY1" fmla="*/ 0 h 17746"/>
                <a:gd name="connsiteX2" fmla="*/ 7588 w 7588"/>
                <a:gd name="connsiteY2" fmla="*/ 9872 h 17746"/>
                <a:gd name="connsiteX3" fmla="*/ 50 w 7588"/>
                <a:gd name="connsiteY3" fmla="*/ 17746 h 17746"/>
                <a:gd name="connsiteX4" fmla="*/ 0 w 7588"/>
                <a:gd name="connsiteY4" fmla="*/ 7042 h 17746"/>
                <a:gd name="connsiteX0" fmla="*/ 0 w 7483"/>
                <a:gd name="connsiteY0" fmla="*/ 3968 h 10000"/>
                <a:gd name="connsiteX1" fmla="*/ 7417 w 7483"/>
                <a:gd name="connsiteY1" fmla="*/ 0 h 10000"/>
                <a:gd name="connsiteX2" fmla="*/ 7483 w 7483"/>
                <a:gd name="connsiteY2" fmla="*/ 5238 h 10000"/>
                <a:gd name="connsiteX3" fmla="*/ 66 w 7483"/>
                <a:gd name="connsiteY3" fmla="*/ 10000 h 10000"/>
                <a:gd name="connsiteX4" fmla="*/ 0 w 7483"/>
                <a:gd name="connsiteY4" fmla="*/ 3968 h 10000"/>
                <a:gd name="connsiteX0" fmla="*/ 0 w 10000"/>
                <a:gd name="connsiteY0" fmla="*/ 3968 h 10000"/>
                <a:gd name="connsiteX1" fmla="*/ 9912 w 10000"/>
                <a:gd name="connsiteY1" fmla="*/ 0 h 10000"/>
                <a:gd name="connsiteX2" fmla="*/ 10000 w 10000"/>
                <a:gd name="connsiteY2" fmla="*/ 6068 h 10000"/>
                <a:gd name="connsiteX3" fmla="*/ 88 w 10000"/>
                <a:gd name="connsiteY3" fmla="*/ 10000 h 10000"/>
                <a:gd name="connsiteX4" fmla="*/ 0 w 10000"/>
                <a:gd name="connsiteY4" fmla="*/ 3968 h 10000"/>
                <a:gd name="connsiteX0" fmla="*/ 0 w 10000"/>
                <a:gd name="connsiteY0" fmla="*/ 3968 h 10000"/>
                <a:gd name="connsiteX1" fmla="*/ 9912 w 10000"/>
                <a:gd name="connsiteY1" fmla="*/ 0 h 10000"/>
                <a:gd name="connsiteX2" fmla="*/ 10000 w 10000"/>
                <a:gd name="connsiteY2" fmla="*/ 6104 h 10000"/>
                <a:gd name="connsiteX3" fmla="*/ 88 w 10000"/>
                <a:gd name="connsiteY3" fmla="*/ 10000 h 10000"/>
                <a:gd name="connsiteX4" fmla="*/ 0 w 10000"/>
                <a:gd name="connsiteY4" fmla="*/ 396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3968"/>
                  </a:moveTo>
                  <a:lnTo>
                    <a:pt x="9912" y="0"/>
                  </a:lnTo>
                  <a:cubicBezTo>
                    <a:pt x="9941" y="2023"/>
                    <a:pt x="9971" y="4081"/>
                    <a:pt x="10000" y="6104"/>
                  </a:cubicBezTo>
                  <a:lnTo>
                    <a:pt x="88" y="10000"/>
                  </a:lnTo>
                  <a:cubicBezTo>
                    <a:pt x="57" y="7989"/>
                    <a:pt x="29" y="5979"/>
                    <a:pt x="0" y="396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过程 22"/>
            <p:cNvSpPr/>
            <p:nvPr/>
          </p:nvSpPr>
          <p:spPr>
            <a:xfrm>
              <a:off x="4066038" y="2134027"/>
              <a:ext cx="372614" cy="91159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6683"/>
                <a:gd name="connsiteY0" fmla="*/ 3137 h 10000"/>
                <a:gd name="connsiteX1" fmla="*/ 16683 w 16683"/>
                <a:gd name="connsiteY1" fmla="*/ 0 h 10000"/>
                <a:gd name="connsiteX2" fmla="*/ 16683 w 16683"/>
                <a:gd name="connsiteY2" fmla="*/ 10000 h 10000"/>
                <a:gd name="connsiteX3" fmla="*/ 6683 w 16683"/>
                <a:gd name="connsiteY3" fmla="*/ 10000 h 10000"/>
                <a:gd name="connsiteX4" fmla="*/ 0 w 16683"/>
                <a:gd name="connsiteY4" fmla="*/ 3137 h 10000"/>
                <a:gd name="connsiteX0" fmla="*/ 0 w 16683"/>
                <a:gd name="connsiteY0" fmla="*/ 7042 h 13905"/>
                <a:gd name="connsiteX1" fmla="*/ 5628 w 16683"/>
                <a:gd name="connsiteY1" fmla="*/ 0 h 13905"/>
                <a:gd name="connsiteX2" fmla="*/ 16683 w 16683"/>
                <a:gd name="connsiteY2" fmla="*/ 13905 h 13905"/>
                <a:gd name="connsiteX3" fmla="*/ 6683 w 16683"/>
                <a:gd name="connsiteY3" fmla="*/ 13905 h 13905"/>
                <a:gd name="connsiteX4" fmla="*/ 0 w 16683"/>
                <a:gd name="connsiteY4" fmla="*/ 7042 h 13905"/>
                <a:gd name="connsiteX0" fmla="*/ 0 w 16683"/>
                <a:gd name="connsiteY0" fmla="*/ 7042 h 17746"/>
                <a:gd name="connsiteX1" fmla="*/ 5628 w 16683"/>
                <a:gd name="connsiteY1" fmla="*/ 0 h 17746"/>
                <a:gd name="connsiteX2" fmla="*/ 16683 w 16683"/>
                <a:gd name="connsiteY2" fmla="*/ 13905 h 17746"/>
                <a:gd name="connsiteX3" fmla="*/ 50 w 16683"/>
                <a:gd name="connsiteY3" fmla="*/ 17746 h 17746"/>
                <a:gd name="connsiteX4" fmla="*/ 0 w 16683"/>
                <a:gd name="connsiteY4" fmla="*/ 7042 h 17746"/>
                <a:gd name="connsiteX0" fmla="*/ 0 w 7588"/>
                <a:gd name="connsiteY0" fmla="*/ 7042 h 17746"/>
                <a:gd name="connsiteX1" fmla="*/ 5628 w 7588"/>
                <a:gd name="connsiteY1" fmla="*/ 0 h 17746"/>
                <a:gd name="connsiteX2" fmla="*/ 7588 w 7588"/>
                <a:gd name="connsiteY2" fmla="*/ 9872 h 17746"/>
                <a:gd name="connsiteX3" fmla="*/ 50 w 7588"/>
                <a:gd name="connsiteY3" fmla="*/ 17746 h 17746"/>
                <a:gd name="connsiteX4" fmla="*/ 0 w 7588"/>
                <a:gd name="connsiteY4" fmla="*/ 7042 h 17746"/>
                <a:gd name="connsiteX0" fmla="*/ 0 w 7483"/>
                <a:gd name="connsiteY0" fmla="*/ 3968 h 10000"/>
                <a:gd name="connsiteX1" fmla="*/ 7417 w 7483"/>
                <a:gd name="connsiteY1" fmla="*/ 0 h 10000"/>
                <a:gd name="connsiteX2" fmla="*/ 7483 w 7483"/>
                <a:gd name="connsiteY2" fmla="*/ 5238 h 10000"/>
                <a:gd name="connsiteX3" fmla="*/ 66 w 7483"/>
                <a:gd name="connsiteY3" fmla="*/ 10000 h 10000"/>
                <a:gd name="connsiteX4" fmla="*/ 0 w 7483"/>
                <a:gd name="connsiteY4" fmla="*/ 3968 h 10000"/>
                <a:gd name="connsiteX0" fmla="*/ 0 w 10000"/>
                <a:gd name="connsiteY0" fmla="*/ 3968 h 10000"/>
                <a:gd name="connsiteX1" fmla="*/ 9912 w 10000"/>
                <a:gd name="connsiteY1" fmla="*/ 0 h 10000"/>
                <a:gd name="connsiteX2" fmla="*/ 10000 w 10000"/>
                <a:gd name="connsiteY2" fmla="*/ 6068 h 10000"/>
                <a:gd name="connsiteX3" fmla="*/ 88 w 10000"/>
                <a:gd name="connsiteY3" fmla="*/ 10000 h 10000"/>
                <a:gd name="connsiteX4" fmla="*/ 0 w 10000"/>
                <a:gd name="connsiteY4" fmla="*/ 3968 h 10000"/>
                <a:gd name="connsiteX0" fmla="*/ 0 w 10000"/>
                <a:gd name="connsiteY0" fmla="*/ 3968 h 10000"/>
                <a:gd name="connsiteX1" fmla="*/ 9912 w 10000"/>
                <a:gd name="connsiteY1" fmla="*/ 0 h 10000"/>
                <a:gd name="connsiteX2" fmla="*/ 10000 w 10000"/>
                <a:gd name="connsiteY2" fmla="*/ 6104 h 10000"/>
                <a:gd name="connsiteX3" fmla="*/ 88 w 10000"/>
                <a:gd name="connsiteY3" fmla="*/ 10000 h 10000"/>
                <a:gd name="connsiteX4" fmla="*/ 0 w 10000"/>
                <a:gd name="connsiteY4" fmla="*/ 396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3968"/>
                  </a:moveTo>
                  <a:lnTo>
                    <a:pt x="9912" y="0"/>
                  </a:lnTo>
                  <a:cubicBezTo>
                    <a:pt x="9941" y="2023"/>
                    <a:pt x="9971" y="4081"/>
                    <a:pt x="10000" y="6104"/>
                  </a:cubicBezTo>
                  <a:lnTo>
                    <a:pt x="88" y="10000"/>
                  </a:lnTo>
                  <a:cubicBezTo>
                    <a:pt x="57" y="7989"/>
                    <a:pt x="29" y="5979"/>
                    <a:pt x="0" y="3968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过程 22"/>
            <p:cNvSpPr/>
            <p:nvPr/>
          </p:nvSpPr>
          <p:spPr>
            <a:xfrm>
              <a:off x="4114325" y="2259437"/>
              <a:ext cx="274505" cy="67343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6683"/>
                <a:gd name="connsiteY0" fmla="*/ 3137 h 10000"/>
                <a:gd name="connsiteX1" fmla="*/ 16683 w 16683"/>
                <a:gd name="connsiteY1" fmla="*/ 0 h 10000"/>
                <a:gd name="connsiteX2" fmla="*/ 16683 w 16683"/>
                <a:gd name="connsiteY2" fmla="*/ 10000 h 10000"/>
                <a:gd name="connsiteX3" fmla="*/ 6683 w 16683"/>
                <a:gd name="connsiteY3" fmla="*/ 10000 h 10000"/>
                <a:gd name="connsiteX4" fmla="*/ 0 w 16683"/>
                <a:gd name="connsiteY4" fmla="*/ 3137 h 10000"/>
                <a:gd name="connsiteX0" fmla="*/ 0 w 16683"/>
                <a:gd name="connsiteY0" fmla="*/ 7042 h 13905"/>
                <a:gd name="connsiteX1" fmla="*/ 5628 w 16683"/>
                <a:gd name="connsiteY1" fmla="*/ 0 h 13905"/>
                <a:gd name="connsiteX2" fmla="*/ 16683 w 16683"/>
                <a:gd name="connsiteY2" fmla="*/ 13905 h 13905"/>
                <a:gd name="connsiteX3" fmla="*/ 6683 w 16683"/>
                <a:gd name="connsiteY3" fmla="*/ 13905 h 13905"/>
                <a:gd name="connsiteX4" fmla="*/ 0 w 16683"/>
                <a:gd name="connsiteY4" fmla="*/ 7042 h 13905"/>
                <a:gd name="connsiteX0" fmla="*/ 0 w 16683"/>
                <a:gd name="connsiteY0" fmla="*/ 7042 h 17746"/>
                <a:gd name="connsiteX1" fmla="*/ 5628 w 16683"/>
                <a:gd name="connsiteY1" fmla="*/ 0 h 17746"/>
                <a:gd name="connsiteX2" fmla="*/ 16683 w 16683"/>
                <a:gd name="connsiteY2" fmla="*/ 13905 h 17746"/>
                <a:gd name="connsiteX3" fmla="*/ 50 w 16683"/>
                <a:gd name="connsiteY3" fmla="*/ 17746 h 17746"/>
                <a:gd name="connsiteX4" fmla="*/ 0 w 16683"/>
                <a:gd name="connsiteY4" fmla="*/ 7042 h 17746"/>
                <a:gd name="connsiteX0" fmla="*/ 0 w 7588"/>
                <a:gd name="connsiteY0" fmla="*/ 7042 h 17746"/>
                <a:gd name="connsiteX1" fmla="*/ 5628 w 7588"/>
                <a:gd name="connsiteY1" fmla="*/ 0 h 17746"/>
                <a:gd name="connsiteX2" fmla="*/ 7588 w 7588"/>
                <a:gd name="connsiteY2" fmla="*/ 9872 h 17746"/>
                <a:gd name="connsiteX3" fmla="*/ 50 w 7588"/>
                <a:gd name="connsiteY3" fmla="*/ 17746 h 17746"/>
                <a:gd name="connsiteX4" fmla="*/ 0 w 7588"/>
                <a:gd name="connsiteY4" fmla="*/ 7042 h 17746"/>
                <a:gd name="connsiteX0" fmla="*/ 0 w 7483"/>
                <a:gd name="connsiteY0" fmla="*/ 3968 h 10000"/>
                <a:gd name="connsiteX1" fmla="*/ 7417 w 7483"/>
                <a:gd name="connsiteY1" fmla="*/ 0 h 10000"/>
                <a:gd name="connsiteX2" fmla="*/ 7483 w 7483"/>
                <a:gd name="connsiteY2" fmla="*/ 5238 h 10000"/>
                <a:gd name="connsiteX3" fmla="*/ 66 w 7483"/>
                <a:gd name="connsiteY3" fmla="*/ 10000 h 10000"/>
                <a:gd name="connsiteX4" fmla="*/ 0 w 7483"/>
                <a:gd name="connsiteY4" fmla="*/ 3968 h 10000"/>
                <a:gd name="connsiteX0" fmla="*/ 0 w 10000"/>
                <a:gd name="connsiteY0" fmla="*/ 3968 h 10000"/>
                <a:gd name="connsiteX1" fmla="*/ 9912 w 10000"/>
                <a:gd name="connsiteY1" fmla="*/ 0 h 10000"/>
                <a:gd name="connsiteX2" fmla="*/ 10000 w 10000"/>
                <a:gd name="connsiteY2" fmla="*/ 6068 h 10000"/>
                <a:gd name="connsiteX3" fmla="*/ 88 w 10000"/>
                <a:gd name="connsiteY3" fmla="*/ 10000 h 10000"/>
                <a:gd name="connsiteX4" fmla="*/ 0 w 10000"/>
                <a:gd name="connsiteY4" fmla="*/ 3968 h 10000"/>
                <a:gd name="connsiteX0" fmla="*/ 0 w 10000"/>
                <a:gd name="connsiteY0" fmla="*/ 3968 h 10000"/>
                <a:gd name="connsiteX1" fmla="*/ 9912 w 10000"/>
                <a:gd name="connsiteY1" fmla="*/ 0 h 10000"/>
                <a:gd name="connsiteX2" fmla="*/ 10000 w 10000"/>
                <a:gd name="connsiteY2" fmla="*/ 6104 h 10000"/>
                <a:gd name="connsiteX3" fmla="*/ 88 w 10000"/>
                <a:gd name="connsiteY3" fmla="*/ 10000 h 10000"/>
                <a:gd name="connsiteX4" fmla="*/ 0 w 10000"/>
                <a:gd name="connsiteY4" fmla="*/ 396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3968"/>
                  </a:moveTo>
                  <a:lnTo>
                    <a:pt x="9912" y="0"/>
                  </a:lnTo>
                  <a:cubicBezTo>
                    <a:pt x="9941" y="2023"/>
                    <a:pt x="9971" y="4081"/>
                    <a:pt x="10000" y="6104"/>
                  </a:cubicBezTo>
                  <a:lnTo>
                    <a:pt x="88" y="10000"/>
                  </a:lnTo>
                  <a:cubicBezTo>
                    <a:pt x="57" y="7989"/>
                    <a:pt x="29" y="5979"/>
                    <a:pt x="0" y="3968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过程 22"/>
            <p:cNvSpPr/>
            <p:nvPr/>
          </p:nvSpPr>
          <p:spPr>
            <a:xfrm>
              <a:off x="4163343" y="2342648"/>
              <a:ext cx="191055" cy="46870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6683"/>
                <a:gd name="connsiteY0" fmla="*/ 3137 h 10000"/>
                <a:gd name="connsiteX1" fmla="*/ 16683 w 16683"/>
                <a:gd name="connsiteY1" fmla="*/ 0 h 10000"/>
                <a:gd name="connsiteX2" fmla="*/ 16683 w 16683"/>
                <a:gd name="connsiteY2" fmla="*/ 10000 h 10000"/>
                <a:gd name="connsiteX3" fmla="*/ 6683 w 16683"/>
                <a:gd name="connsiteY3" fmla="*/ 10000 h 10000"/>
                <a:gd name="connsiteX4" fmla="*/ 0 w 16683"/>
                <a:gd name="connsiteY4" fmla="*/ 3137 h 10000"/>
                <a:gd name="connsiteX0" fmla="*/ 0 w 16683"/>
                <a:gd name="connsiteY0" fmla="*/ 7042 h 13905"/>
                <a:gd name="connsiteX1" fmla="*/ 5628 w 16683"/>
                <a:gd name="connsiteY1" fmla="*/ 0 h 13905"/>
                <a:gd name="connsiteX2" fmla="*/ 16683 w 16683"/>
                <a:gd name="connsiteY2" fmla="*/ 13905 h 13905"/>
                <a:gd name="connsiteX3" fmla="*/ 6683 w 16683"/>
                <a:gd name="connsiteY3" fmla="*/ 13905 h 13905"/>
                <a:gd name="connsiteX4" fmla="*/ 0 w 16683"/>
                <a:gd name="connsiteY4" fmla="*/ 7042 h 13905"/>
                <a:gd name="connsiteX0" fmla="*/ 0 w 16683"/>
                <a:gd name="connsiteY0" fmla="*/ 7042 h 17746"/>
                <a:gd name="connsiteX1" fmla="*/ 5628 w 16683"/>
                <a:gd name="connsiteY1" fmla="*/ 0 h 17746"/>
                <a:gd name="connsiteX2" fmla="*/ 16683 w 16683"/>
                <a:gd name="connsiteY2" fmla="*/ 13905 h 17746"/>
                <a:gd name="connsiteX3" fmla="*/ 50 w 16683"/>
                <a:gd name="connsiteY3" fmla="*/ 17746 h 17746"/>
                <a:gd name="connsiteX4" fmla="*/ 0 w 16683"/>
                <a:gd name="connsiteY4" fmla="*/ 7042 h 17746"/>
                <a:gd name="connsiteX0" fmla="*/ 0 w 7588"/>
                <a:gd name="connsiteY0" fmla="*/ 7042 h 17746"/>
                <a:gd name="connsiteX1" fmla="*/ 5628 w 7588"/>
                <a:gd name="connsiteY1" fmla="*/ 0 h 17746"/>
                <a:gd name="connsiteX2" fmla="*/ 7588 w 7588"/>
                <a:gd name="connsiteY2" fmla="*/ 9872 h 17746"/>
                <a:gd name="connsiteX3" fmla="*/ 50 w 7588"/>
                <a:gd name="connsiteY3" fmla="*/ 17746 h 17746"/>
                <a:gd name="connsiteX4" fmla="*/ 0 w 7588"/>
                <a:gd name="connsiteY4" fmla="*/ 7042 h 17746"/>
                <a:gd name="connsiteX0" fmla="*/ 0 w 7483"/>
                <a:gd name="connsiteY0" fmla="*/ 3968 h 10000"/>
                <a:gd name="connsiteX1" fmla="*/ 7417 w 7483"/>
                <a:gd name="connsiteY1" fmla="*/ 0 h 10000"/>
                <a:gd name="connsiteX2" fmla="*/ 7483 w 7483"/>
                <a:gd name="connsiteY2" fmla="*/ 5238 h 10000"/>
                <a:gd name="connsiteX3" fmla="*/ 66 w 7483"/>
                <a:gd name="connsiteY3" fmla="*/ 10000 h 10000"/>
                <a:gd name="connsiteX4" fmla="*/ 0 w 7483"/>
                <a:gd name="connsiteY4" fmla="*/ 3968 h 10000"/>
                <a:gd name="connsiteX0" fmla="*/ 0 w 10000"/>
                <a:gd name="connsiteY0" fmla="*/ 3968 h 10000"/>
                <a:gd name="connsiteX1" fmla="*/ 9912 w 10000"/>
                <a:gd name="connsiteY1" fmla="*/ 0 h 10000"/>
                <a:gd name="connsiteX2" fmla="*/ 10000 w 10000"/>
                <a:gd name="connsiteY2" fmla="*/ 6068 h 10000"/>
                <a:gd name="connsiteX3" fmla="*/ 88 w 10000"/>
                <a:gd name="connsiteY3" fmla="*/ 10000 h 10000"/>
                <a:gd name="connsiteX4" fmla="*/ 0 w 10000"/>
                <a:gd name="connsiteY4" fmla="*/ 3968 h 10000"/>
                <a:gd name="connsiteX0" fmla="*/ 0 w 10000"/>
                <a:gd name="connsiteY0" fmla="*/ 3968 h 10000"/>
                <a:gd name="connsiteX1" fmla="*/ 9912 w 10000"/>
                <a:gd name="connsiteY1" fmla="*/ 0 h 10000"/>
                <a:gd name="connsiteX2" fmla="*/ 10000 w 10000"/>
                <a:gd name="connsiteY2" fmla="*/ 6104 h 10000"/>
                <a:gd name="connsiteX3" fmla="*/ 88 w 10000"/>
                <a:gd name="connsiteY3" fmla="*/ 10000 h 10000"/>
                <a:gd name="connsiteX4" fmla="*/ 0 w 10000"/>
                <a:gd name="connsiteY4" fmla="*/ 396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3968"/>
                  </a:moveTo>
                  <a:lnTo>
                    <a:pt x="9912" y="0"/>
                  </a:lnTo>
                  <a:cubicBezTo>
                    <a:pt x="9941" y="2023"/>
                    <a:pt x="9971" y="4081"/>
                    <a:pt x="10000" y="6104"/>
                  </a:cubicBezTo>
                  <a:lnTo>
                    <a:pt x="88" y="10000"/>
                  </a:lnTo>
                  <a:cubicBezTo>
                    <a:pt x="57" y="7989"/>
                    <a:pt x="29" y="5979"/>
                    <a:pt x="0" y="3968"/>
                  </a:cubicBezTo>
                  <a:close/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过程 22"/>
            <p:cNvSpPr/>
            <p:nvPr/>
          </p:nvSpPr>
          <p:spPr>
            <a:xfrm>
              <a:off x="4202437" y="2421974"/>
              <a:ext cx="124845" cy="30627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6683"/>
                <a:gd name="connsiteY0" fmla="*/ 3137 h 10000"/>
                <a:gd name="connsiteX1" fmla="*/ 16683 w 16683"/>
                <a:gd name="connsiteY1" fmla="*/ 0 h 10000"/>
                <a:gd name="connsiteX2" fmla="*/ 16683 w 16683"/>
                <a:gd name="connsiteY2" fmla="*/ 10000 h 10000"/>
                <a:gd name="connsiteX3" fmla="*/ 6683 w 16683"/>
                <a:gd name="connsiteY3" fmla="*/ 10000 h 10000"/>
                <a:gd name="connsiteX4" fmla="*/ 0 w 16683"/>
                <a:gd name="connsiteY4" fmla="*/ 3137 h 10000"/>
                <a:gd name="connsiteX0" fmla="*/ 0 w 16683"/>
                <a:gd name="connsiteY0" fmla="*/ 7042 h 13905"/>
                <a:gd name="connsiteX1" fmla="*/ 5628 w 16683"/>
                <a:gd name="connsiteY1" fmla="*/ 0 h 13905"/>
                <a:gd name="connsiteX2" fmla="*/ 16683 w 16683"/>
                <a:gd name="connsiteY2" fmla="*/ 13905 h 13905"/>
                <a:gd name="connsiteX3" fmla="*/ 6683 w 16683"/>
                <a:gd name="connsiteY3" fmla="*/ 13905 h 13905"/>
                <a:gd name="connsiteX4" fmla="*/ 0 w 16683"/>
                <a:gd name="connsiteY4" fmla="*/ 7042 h 13905"/>
                <a:gd name="connsiteX0" fmla="*/ 0 w 16683"/>
                <a:gd name="connsiteY0" fmla="*/ 7042 h 17746"/>
                <a:gd name="connsiteX1" fmla="*/ 5628 w 16683"/>
                <a:gd name="connsiteY1" fmla="*/ 0 h 17746"/>
                <a:gd name="connsiteX2" fmla="*/ 16683 w 16683"/>
                <a:gd name="connsiteY2" fmla="*/ 13905 h 17746"/>
                <a:gd name="connsiteX3" fmla="*/ 50 w 16683"/>
                <a:gd name="connsiteY3" fmla="*/ 17746 h 17746"/>
                <a:gd name="connsiteX4" fmla="*/ 0 w 16683"/>
                <a:gd name="connsiteY4" fmla="*/ 7042 h 17746"/>
                <a:gd name="connsiteX0" fmla="*/ 0 w 7588"/>
                <a:gd name="connsiteY0" fmla="*/ 7042 h 17746"/>
                <a:gd name="connsiteX1" fmla="*/ 5628 w 7588"/>
                <a:gd name="connsiteY1" fmla="*/ 0 h 17746"/>
                <a:gd name="connsiteX2" fmla="*/ 7588 w 7588"/>
                <a:gd name="connsiteY2" fmla="*/ 9872 h 17746"/>
                <a:gd name="connsiteX3" fmla="*/ 50 w 7588"/>
                <a:gd name="connsiteY3" fmla="*/ 17746 h 17746"/>
                <a:gd name="connsiteX4" fmla="*/ 0 w 7588"/>
                <a:gd name="connsiteY4" fmla="*/ 7042 h 17746"/>
                <a:gd name="connsiteX0" fmla="*/ 0 w 7483"/>
                <a:gd name="connsiteY0" fmla="*/ 3968 h 10000"/>
                <a:gd name="connsiteX1" fmla="*/ 7417 w 7483"/>
                <a:gd name="connsiteY1" fmla="*/ 0 h 10000"/>
                <a:gd name="connsiteX2" fmla="*/ 7483 w 7483"/>
                <a:gd name="connsiteY2" fmla="*/ 5238 h 10000"/>
                <a:gd name="connsiteX3" fmla="*/ 66 w 7483"/>
                <a:gd name="connsiteY3" fmla="*/ 10000 h 10000"/>
                <a:gd name="connsiteX4" fmla="*/ 0 w 7483"/>
                <a:gd name="connsiteY4" fmla="*/ 3968 h 10000"/>
                <a:gd name="connsiteX0" fmla="*/ 0 w 10000"/>
                <a:gd name="connsiteY0" fmla="*/ 3968 h 10000"/>
                <a:gd name="connsiteX1" fmla="*/ 9912 w 10000"/>
                <a:gd name="connsiteY1" fmla="*/ 0 h 10000"/>
                <a:gd name="connsiteX2" fmla="*/ 10000 w 10000"/>
                <a:gd name="connsiteY2" fmla="*/ 6068 h 10000"/>
                <a:gd name="connsiteX3" fmla="*/ 88 w 10000"/>
                <a:gd name="connsiteY3" fmla="*/ 10000 h 10000"/>
                <a:gd name="connsiteX4" fmla="*/ 0 w 10000"/>
                <a:gd name="connsiteY4" fmla="*/ 3968 h 10000"/>
                <a:gd name="connsiteX0" fmla="*/ 0 w 10000"/>
                <a:gd name="connsiteY0" fmla="*/ 3968 h 10000"/>
                <a:gd name="connsiteX1" fmla="*/ 9912 w 10000"/>
                <a:gd name="connsiteY1" fmla="*/ 0 h 10000"/>
                <a:gd name="connsiteX2" fmla="*/ 10000 w 10000"/>
                <a:gd name="connsiteY2" fmla="*/ 6104 h 10000"/>
                <a:gd name="connsiteX3" fmla="*/ 88 w 10000"/>
                <a:gd name="connsiteY3" fmla="*/ 10000 h 10000"/>
                <a:gd name="connsiteX4" fmla="*/ 0 w 10000"/>
                <a:gd name="connsiteY4" fmla="*/ 396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3968"/>
                  </a:moveTo>
                  <a:lnTo>
                    <a:pt x="9912" y="0"/>
                  </a:lnTo>
                  <a:cubicBezTo>
                    <a:pt x="9941" y="2023"/>
                    <a:pt x="9971" y="4081"/>
                    <a:pt x="10000" y="6104"/>
                  </a:cubicBezTo>
                  <a:lnTo>
                    <a:pt x="88" y="10000"/>
                  </a:lnTo>
                  <a:cubicBezTo>
                    <a:pt x="57" y="7989"/>
                    <a:pt x="29" y="5979"/>
                    <a:pt x="0" y="3968"/>
                  </a:cubicBez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过程 22"/>
            <p:cNvSpPr/>
            <p:nvPr/>
          </p:nvSpPr>
          <p:spPr>
            <a:xfrm>
              <a:off x="4245304" y="2524367"/>
              <a:ext cx="45719" cy="11216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6683"/>
                <a:gd name="connsiteY0" fmla="*/ 3137 h 10000"/>
                <a:gd name="connsiteX1" fmla="*/ 16683 w 16683"/>
                <a:gd name="connsiteY1" fmla="*/ 0 h 10000"/>
                <a:gd name="connsiteX2" fmla="*/ 16683 w 16683"/>
                <a:gd name="connsiteY2" fmla="*/ 10000 h 10000"/>
                <a:gd name="connsiteX3" fmla="*/ 6683 w 16683"/>
                <a:gd name="connsiteY3" fmla="*/ 10000 h 10000"/>
                <a:gd name="connsiteX4" fmla="*/ 0 w 16683"/>
                <a:gd name="connsiteY4" fmla="*/ 3137 h 10000"/>
                <a:gd name="connsiteX0" fmla="*/ 0 w 16683"/>
                <a:gd name="connsiteY0" fmla="*/ 7042 h 13905"/>
                <a:gd name="connsiteX1" fmla="*/ 5628 w 16683"/>
                <a:gd name="connsiteY1" fmla="*/ 0 h 13905"/>
                <a:gd name="connsiteX2" fmla="*/ 16683 w 16683"/>
                <a:gd name="connsiteY2" fmla="*/ 13905 h 13905"/>
                <a:gd name="connsiteX3" fmla="*/ 6683 w 16683"/>
                <a:gd name="connsiteY3" fmla="*/ 13905 h 13905"/>
                <a:gd name="connsiteX4" fmla="*/ 0 w 16683"/>
                <a:gd name="connsiteY4" fmla="*/ 7042 h 13905"/>
                <a:gd name="connsiteX0" fmla="*/ 0 w 16683"/>
                <a:gd name="connsiteY0" fmla="*/ 7042 h 17746"/>
                <a:gd name="connsiteX1" fmla="*/ 5628 w 16683"/>
                <a:gd name="connsiteY1" fmla="*/ 0 h 17746"/>
                <a:gd name="connsiteX2" fmla="*/ 16683 w 16683"/>
                <a:gd name="connsiteY2" fmla="*/ 13905 h 17746"/>
                <a:gd name="connsiteX3" fmla="*/ 50 w 16683"/>
                <a:gd name="connsiteY3" fmla="*/ 17746 h 17746"/>
                <a:gd name="connsiteX4" fmla="*/ 0 w 16683"/>
                <a:gd name="connsiteY4" fmla="*/ 7042 h 17746"/>
                <a:gd name="connsiteX0" fmla="*/ 0 w 7588"/>
                <a:gd name="connsiteY0" fmla="*/ 7042 h 17746"/>
                <a:gd name="connsiteX1" fmla="*/ 5628 w 7588"/>
                <a:gd name="connsiteY1" fmla="*/ 0 h 17746"/>
                <a:gd name="connsiteX2" fmla="*/ 7588 w 7588"/>
                <a:gd name="connsiteY2" fmla="*/ 9872 h 17746"/>
                <a:gd name="connsiteX3" fmla="*/ 50 w 7588"/>
                <a:gd name="connsiteY3" fmla="*/ 17746 h 17746"/>
                <a:gd name="connsiteX4" fmla="*/ 0 w 7588"/>
                <a:gd name="connsiteY4" fmla="*/ 7042 h 17746"/>
                <a:gd name="connsiteX0" fmla="*/ 0 w 7483"/>
                <a:gd name="connsiteY0" fmla="*/ 3968 h 10000"/>
                <a:gd name="connsiteX1" fmla="*/ 7417 w 7483"/>
                <a:gd name="connsiteY1" fmla="*/ 0 h 10000"/>
                <a:gd name="connsiteX2" fmla="*/ 7483 w 7483"/>
                <a:gd name="connsiteY2" fmla="*/ 5238 h 10000"/>
                <a:gd name="connsiteX3" fmla="*/ 66 w 7483"/>
                <a:gd name="connsiteY3" fmla="*/ 10000 h 10000"/>
                <a:gd name="connsiteX4" fmla="*/ 0 w 7483"/>
                <a:gd name="connsiteY4" fmla="*/ 3968 h 10000"/>
                <a:gd name="connsiteX0" fmla="*/ 0 w 10000"/>
                <a:gd name="connsiteY0" fmla="*/ 3968 h 10000"/>
                <a:gd name="connsiteX1" fmla="*/ 9912 w 10000"/>
                <a:gd name="connsiteY1" fmla="*/ 0 h 10000"/>
                <a:gd name="connsiteX2" fmla="*/ 10000 w 10000"/>
                <a:gd name="connsiteY2" fmla="*/ 6068 h 10000"/>
                <a:gd name="connsiteX3" fmla="*/ 88 w 10000"/>
                <a:gd name="connsiteY3" fmla="*/ 10000 h 10000"/>
                <a:gd name="connsiteX4" fmla="*/ 0 w 10000"/>
                <a:gd name="connsiteY4" fmla="*/ 3968 h 10000"/>
                <a:gd name="connsiteX0" fmla="*/ 0 w 10000"/>
                <a:gd name="connsiteY0" fmla="*/ 3968 h 10000"/>
                <a:gd name="connsiteX1" fmla="*/ 9912 w 10000"/>
                <a:gd name="connsiteY1" fmla="*/ 0 h 10000"/>
                <a:gd name="connsiteX2" fmla="*/ 10000 w 10000"/>
                <a:gd name="connsiteY2" fmla="*/ 6104 h 10000"/>
                <a:gd name="connsiteX3" fmla="*/ 88 w 10000"/>
                <a:gd name="connsiteY3" fmla="*/ 10000 h 10000"/>
                <a:gd name="connsiteX4" fmla="*/ 0 w 10000"/>
                <a:gd name="connsiteY4" fmla="*/ 396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3968"/>
                  </a:moveTo>
                  <a:lnTo>
                    <a:pt x="9912" y="0"/>
                  </a:lnTo>
                  <a:cubicBezTo>
                    <a:pt x="9941" y="2023"/>
                    <a:pt x="9971" y="4081"/>
                    <a:pt x="10000" y="6104"/>
                  </a:cubicBezTo>
                  <a:lnTo>
                    <a:pt x="88" y="10000"/>
                  </a:lnTo>
                  <a:cubicBezTo>
                    <a:pt x="57" y="7989"/>
                    <a:pt x="29" y="5979"/>
                    <a:pt x="0" y="39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773466" y="897079"/>
            <a:ext cx="1337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ResNeXt</a:t>
            </a:r>
            <a:r>
              <a:rPr lang="en-US" altLang="zh-CN" sz="1400" dirty="0" smtClean="0"/>
              <a:t> + ASPP</a:t>
            </a:r>
            <a:endParaRPr lang="zh-CN" altLang="en-US" sz="1400" dirty="0"/>
          </a:p>
        </p:txBody>
      </p:sp>
      <p:sp>
        <p:nvSpPr>
          <p:cNvPr id="31" name="立方体 30"/>
          <p:cNvSpPr/>
          <p:nvPr/>
        </p:nvSpPr>
        <p:spPr>
          <a:xfrm>
            <a:off x="4444293" y="1460890"/>
            <a:ext cx="1070919" cy="791829"/>
          </a:xfrm>
          <a:prstGeom prst="cube">
            <a:avLst>
              <a:gd name="adj" fmla="val 31574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3977216" y="1664866"/>
            <a:ext cx="411234" cy="326790"/>
          </a:xfrm>
          <a:prstGeom prst="rightArrow">
            <a:avLst>
              <a:gd name="adj1" fmla="val 50000"/>
              <a:gd name="adj2" fmla="val 6849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立方体 34"/>
          <p:cNvSpPr/>
          <p:nvPr/>
        </p:nvSpPr>
        <p:spPr>
          <a:xfrm>
            <a:off x="6319453" y="1926565"/>
            <a:ext cx="797688" cy="757339"/>
          </a:xfrm>
          <a:prstGeom prst="cube">
            <a:avLst>
              <a:gd name="adj" fmla="val 2808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立方体 38"/>
          <p:cNvSpPr/>
          <p:nvPr/>
        </p:nvSpPr>
        <p:spPr>
          <a:xfrm>
            <a:off x="6319453" y="596013"/>
            <a:ext cx="797688" cy="757339"/>
          </a:xfrm>
          <a:prstGeom prst="cube">
            <a:avLst>
              <a:gd name="adj" fmla="val 2808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6702579" y="1755212"/>
            <a:ext cx="2" cy="1570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6616159" y="1563363"/>
            <a:ext cx="172841" cy="172841"/>
            <a:chOff x="1766528" y="6991433"/>
            <a:chExt cx="172841" cy="172841"/>
          </a:xfrm>
        </p:grpSpPr>
        <p:sp>
          <p:nvSpPr>
            <p:cNvPr id="46" name="椭圆 45"/>
            <p:cNvSpPr/>
            <p:nvPr/>
          </p:nvSpPr>
          <p:spPr>
            <a:xfrm>
              <a:off x="1766528" y="6991433"/>
              <a:ext cx="172841" cy="1728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加号 46"/>
            <p:cNvSpPr/>
            <p:nvPr/>
          </p:nvSpPr>
          <p:spPr>
            <a:xfrm>
              <a:off x="1799693" y="7024598"/>
              <a:ext cx="106510" cy="106510"/>
            </a:xfrm>
            <a:prstGeom prst="mathPlus">
              <a:avLst>
                <a:gd name="adj1" fmla="val 116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箭头连接符 48"/>
          <p:cNvCxnSpPr/>
          <p:nvPr/>
        </p:nvCxnSpPr>
        <p:spPr>
          <a:xfrm flipV="1">
            <a:off x="6702580" y="1406837"/>
            <a:ext cx="0" cy="137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立方体 32"/>
          <p:cNvSpPr/>
          <p:nvPr/>
        </p:nvSpPr>
        <p:spPr>
          <a:xfrm>
            <a:off x="8809949" y="1910367"/>
            <a:ext cx="234885" cy="753005"/>
          </a:xfrm>
          <a:prstGeom prst="cube">
            <a:avLst>
              <a:gd name="adj" fmla="val 9019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7648875" y="587485"/>
            <a:ext cx="797688" cy="757339"/>
          </a:xfrm>
          <a:prstGeom prst="cube">
            <a:avLst>
              <a:gd name="adj" fmla="val 28084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立方体 52"/>
          <p:cNvSpPr/>
          <p:nvPr/>
        </p:nvSpPr>
        <p:spPr>
          <a:xfrm>
            <a:off x="8298730" y="585345"/>
            <a:ext cx="234885" cy="753005"/>
          </a:xfrm>
          <a:prstGeom prst="cube">
            <a:avLst>
              <a:gd name="adj" fmla="val 9019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肘形连接符 56"/>
          <p:cNvCxnSpPr>
            <a:stCxn id="96" idx="0"/>
            <a:endCxn id="84" idx="3"/>
          </p:cNvCxnSpPr>
          <p:nvPr/>
        </p:nvCxnSpPr>
        <p:spPr>
          <a:xfrm rot="16200000" flipV="1">
            <a:off x="8599495" y="1508585"/>
            <a:ext cx="210860" cy="47826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7276582" y="894983"/>
            <a:ext cx="172841" cy="276999"/>
            <a:chOff x="7239547" y="1755514"/>
            <a:chExt cx="172841" cy="276999"/>
          </a:xfrm>
        </p:grpSpPr>
        <p:sp>
          <p:nvSpPr>
            <p:cNvPr id="64" name="椭圆 63"/>
            <p:cNvSpPr/>
            <p:nvPr/>
          </p:nvSpPr>
          <p:spPr>
            <a:xfrm>
              <a:off x="7239547" y="1818378"/>
              <a:ext cx="172841" cy="1728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 flipH="1">
              <a:off x="7269940" y="1755514"/>
              <a:ext cx="45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c</a:t>
              </a:r>
              <a:endParaRPr lang="zh-CN" altLang="en-US" sz="1200" dirty="0"/>
            </a:p>
          </p:txBody>
        </p:sp>
      </p:grpSp>
      <p:cxnSp>
        <p:nvCxnSpPr>
          <p:cNvPr id="74" name="直接箭头连接符 73"/>
          <p:cNvCxnSpPr>
            <a:endCxn id="64" idx="2"/>
          </p:cNvCxnSpPr>
          <p:nvPr/>
        </p:nvCxnSpPr>
        <p:spPr>
          <a:xfrm>
            <a:off x="7127167" y="1044268"/>
            <a:ext cx="1494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7459449" y="1044267"/>
            <a:ext cx="1494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7523469" y="1441552"/>
            <a:ext cx="942325" cy="401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</a:rPr>
              <a:t>Saliency Guided Block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7" name="肘形连接符 86"/>
          <p:cNvCxnSpPr>
            <a:stCxn id="84" idx="1"/>
            <a:endCxn id="64" idx="4"/>
          </p:cNvCxnSpPr>
          <p:nvPr/>
        </p:nvCxnSpPr>
        <p:spPr>
          <a:xfrm rot="10800000">
            <a:off x="7363003" y="1130688"/>
            <a:ext cx="160466" cy="51159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7266273" y="2105766"/>
            <a:ext cx="172841" cy="276999"/>
            <a:chOff x="7239547" y="1755514"/>
            <a:chExt cx="172841" cy="276999"/>
          </a:xfrm>
        </p:grpSpPr>
        <p:sp>
          <p:nvSpPr>
            <p:cNvPr id="91" name="椭圆 90"/>
            <p:cNvSpPr/>
            <p:nvPr/>
          </p:nvSpPr>
          <p:spPr>
            <a:xfrm>
              <a:off x="7239547" y="1818378"/>
              <a:ext cx="172841" cy="1728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 flipH="1">
              <a:off x="7269940" y="1755514"/>
              <a:ext cx="45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c</a:t>
              </a:r>
              <a:endParaRPr lang="zh-CN" altLang="en-US" sz="1200" dirty="0"/>
            </a:p>
          </p:txBody>
        </p:sp>
      </p:grpSp>
      <p:cxnSp>
        <p:nvCxnSpPr>
          <p:cNvPr id="93" name="直接箭头连接符 92"/>
          <p:cNvCxnSpPr>
            <a:endCxn id="91" idx="2"/>
          </p:cNvCxnSpPr>
          <p:nvPr/>
        </p:nvCxnSpPr>
        <p:spPr>
          <a:xfrm>
            <a:off x="7116858" y="2255051"/>
            <a:ext cx="1494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7449140" y="2255050"/>
            <a:ext cx="1494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流程图: 过程 95"/>
          <p:cNvSpPr/>
          <p:nvPr/>
        </p:nvSpPr>
        <p:spPr>
          <a:xfrm>
            <a:off x="8533615" y="1853146"/>
            <a:ext cx="820882" cy="879753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立方体 101"/>
          <p:cNvSpPr/>
          <p:nvPr/>
        </p:nvSpPr>
        <p:spPr>
          <a:xfrm>
            <a:off x="7610842" y="1926565"/>
            <a:ext cx="797688" cy="757339"/>
          </a:xfrm>
          <a:prstGeom prst="cube">
            <a:avLst>
              <a:gd name="adj" fmla="val 28084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立方体 102"/>
          <p:cNvSpPr/>
          <p:nvPr/>
        </p:nvSpPr>
        <p:spPr>
          <a:xfrm>
            <a:off x="8260697" y="1924425"/>
            <a:ext cx="234885" cy="753005"/>
          </a:xfrm>
          <a:prstGeom prst="cube">
            <a:avLst>
              <a:gd name="adj" fmla="val 9019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8585434" y="2285405"/>
            <a:ext cx="187993" cy="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立方体 105"/>
          <p:cNvSpPr/>
          <p:nvPr/>
        </p:nvSpPr>
        <p:spPr>
          <a:xfrm>
            <a:off x="8845043" y="573154"/>
            <a:ext cx="234885" cy="753005"/>
          </a:xfrm>
          <a:prstGeom prst="cube">
            <a:avLst>
              <a:gd name="adj" fmla="val 9019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8603132" y="949657"/>
            <a:ext cx="187993" cy="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图片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366" y="570112"/>
            <a:ext cx="1582255" cy="889324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39" y="1853146"/>
            <a:ext cx="1575492" cy="885523"/>
          </a:xfrm>
          <a:prstGeom prst="rect">
            <a:avLst/>
          </a:prstGeom>
        </p:spPr>
      </p:pic>
      <p:sp>
        <p:nvSpPr>
          <p:cNvPr id="123" name="左大括号 122"/>
          <p:cNvSpPr/>
          <p:nvPr/>
        </p:nvSpPr>
        <p:spPr>
          <a:xfrm>
            <a:off x="6057864" y="930926"/>
            <a:ext cx="167354" cy="2920162"/>
          </a:xfrm>
          <a:prstGeom prst="leftBrace">
            <a:avLst>
              <a:gd name="adj1" fmla="val 77046"/>
              <a:gd name="adj2" fmla="val 3090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右箭头 123"/>
          <p:cNvSpPr/>
          <p:nvPr/>
        </p:nvSpPr>
        <p:spPr>
          <a:xfrm>
            <a:off x="5602572" y="1662908"/>
            <a:ext cx="352983" cy="326790"/>
          </a:xfrm>
          <a:prstGeom prst="rightArrow">
            <a:avLst>
              <a:gd name="adj1" fmla="val 50000"/>
              <a:gd name="adj2" fmla="val 55376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箭头连接符 124"/>
          <p:cNvCxnSpPr/>
          <p:nvPr/>
        </p:nvCxnSpPr>
        <p:spPr>
          <a:xfrm>
            <a:off x="9171339" y="957847"/>
            <a:ext cx="45227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9125359" y="2298424"/>
            <a:ext cx="45500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图片 1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366" y="3240250"/>
            <a:ext cx="1575492" cy="885522"/>
          </a:xfrm>
          <a:prstGeom prst="rect">
            <a:avLst/>
          </a:prstGeom>
        </p:spPr>
      </p:pic>
      <p:pic>
        <p:nvPicPr>
          <p:cNvPr id="134" name="图片 1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7" y="2899346"/>
            <a:ext cx="1564943" cy="879593"/>
          </a:xfrm>
          <a:prstGeom prst="rect">
            <a:avLst/>
          </a:prstGeom>
        </p:spPr>
      </p:pic>
      <p:sp>
        <p:nvSpPr>
          <p:cNvPr id="135" name="立方体 134"/>
          <p:cNvSpPr/>
          <p:nvPr/>
        </p:nvSpPr>
        <p:spPr>
          <a:xfrm>
            <a:off x="6289666" y="3289853"/>
            <a:ext cx="797688" cy="757339"/>
          </a:xfrm>
          <a:prstGeom prst="cube">
            <a:avLst>
              <a:gd name="adj" fmla="val 2808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立方体 136"/>
          <p:cNvSpPr/>
          <p:nvPr/>
        </p:nvSpPr>
        <p:spPr>
          <a:xfrm>
            <a:off x="8783186" y="3294187"/>
            <a:ext cx="234885" cy="753005"/>
          </a:xfrm>
          <a:prstGeom prst="cube">
            <a:avLst>
              <a:gd name="adj" fmla="val 9019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8" name="组合 137"/>
          <p:cNvGrpSpPr/>
          <p:nvPr/>
        </p:nvGrpSpPr>
        <p:grpSpPr>
          <a:xfrm>
            <a:off x="7236486" y="3469054"/>
            <a:ext cx="172841" cy="276999"/>
            <a:chOff x="7239547" y="1755514"/>
            <a:chExt cx="172841" cy="276999"/>
          </a:xfrm>
        </p:grpSpPr>
        <p:sp>
          <p:nvSpPr>
            <p:cNvPr id="139" name="椭圆 138"/>
            <p:cNvSpPr/>
            <p:nvPr/>
          </p:nvSpPr>
          <p:spPr>
            <a:xfrm>
              <a:off x="7239547" y="1818378"/>
              <a:ext cx="172841" cy="1728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 flipH="1">
              <a:off x="7269940" y="1755514"/>
              <a:ext cx="45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c</a:t>
              </a:r>
              <a:endParaRPr lang="zh-CN" altLang="en-US" sz="1200" dirty="0"/>
            </a:p>
          </p:txBody>
        </p:sp>
      </p:grpSp>
      <p:cxnSp>
        <p:nvCxnSpPr>
          <p:cNvPr id="141" name="直接箭头连接符 140"/>
          <p:cNvCxnSpPr>
            <a:endCxn id="139" idx="2"/>
          </p:cNvCxnSpPr>
          <p:nvPr/>
        </p:nvCxnSpPr>
        <p:spPr>
          <a:xfrm>
            <a:off x="7087071" y="3618339"/>
            <a:ext cx="1494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7419353" y="3618338"/>
            <a:ext cx="1494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流程图: 过程 142"/>
          <p:cNvSpPr/>
          <p:nvPr/>
        </p:nvSpPr>
        <p:spPr>
          <a:xfrm>
            <a:off x="8534020" y="3224660"/>
            <a:ext cx="820882" cy="901112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立方体 143"/>
          <p:cNvSpPr/>
          <p:nvPr/>
        </p:nvSpPr>
        <p:spPr>
          <a:xfrm>
            <a:off x="7581055" y="3289853"/>
            <a:ext cx="797688" cy="757339"/>
          </a:xfrm>
          <a:prstGeom prst="cube">
            <a:avLst>
              <a:gd name="adj" fmla="val 28084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立方体 144"/>
          <p:cNvSpPr/>
          <p:nvPr/>
        </p:nvSpPr>
        <p:spPr>
          <a:xfrm>
            <a:off x="8230910" y="3287713"/>
            <a:ext cx="234885" cy="753005"/>
          </a:xfrm>
          <a:prstGeom prst="cube">
            <a:avLst>
              <a:gd name="adj" fmla="val 9019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6" name="直接箭头连接符 145"/>
          <p:cNvCxnSpPr/>
          <p:nvPr/>
        </p:nvCxnSpPr>
        <p:spPr>
          <a:xfrm>
            <a:off x="8555647" y="3648693"/>
            <a:ext cx="187993" cy="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9125358" y="3660919"/>
            <a:ext cx="45500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H="1" flipV="1">
            <a:off x="6681431" y="3094892"/>
            <a:ext cx="2" cy="1570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/>
          <p:cNvGrpSpPr/>
          <p:nvPr/>
        </p:nvGrpSpPr>
        <p:grpSpPr>
          <a:xfrm>
            <a:off x="6595011" y="2903043"/>
            <a:ext cx="172841" cy="172841"/>
            <a:chOff x="1766528" y="6991433"/>
            <a:chExt cx="172841" cy="172841"/>
          </a:xfrm>
        </p:grpSpPr>
        <p:sp>
          <p:nvSpPr>
            <p:cNvPr id="150" name="椭圆 149"/>
            <p:cNvSpPr/>
            <p:nvPr/>
          </p:nvSpPr>
          <p:spPr>
            <a:xfrm>
              <a:off x="1766528" y="6991433"/>
              <a:ext cx="172841" cy="1728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加号 150"/>
            <p:cNvSpPr/>
            <p:nvPr/>
          </p:nvSpPr>
          <p:spPr>
            <a:xfrm>
              <a:off x="1799693" y="7024598"/>
              <a:ext cx="106510" cy="106510"/>
            </a:xfrm>
            <a:prstGeom prst="mathPlus">
              <a:avLst>
                <a:gd name="adj1" fmla="val 116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2" name="直接箭头连接符 151"/>
          <p:cNvCxnSpPr/>
          <p:nvPr/>
        </p:nvCxnSpPr>
        <p:spPr>
          <a:xfrm flipV="1">
            <a:off x="6681432" y="2746517"/>
            <a:ext cx="0" cy="137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肘形连接符 152"/>
          <p:cNvCxnSpPr>
            <a:stCxn id="143" idx="0"/>
            <a:endCxn id="154" idx="3"/>
          </p:cNvCxnSpPr>
          <p:nvPr/>
        </p:nvCxnSpPr>
        <p:spPr>
          <a:xfrm rot="16200000" flipV="1">
            <a:off x="8588504" y="2868702"/>
            <a:ext cx="233248" cy="47866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7523470" y="2792999"/>
            <a:ext cx="942324" cy="39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Saliency Guided </a:t>
            </a:r>
            <a:r>
              <a:rPr lang="en-US" altLang="zh-CN" sz="1000" b="1" dirty="0" smtClean="0">
                <a:solidFill>
                  <a:schemeClr val="tx1"/>
                </a:solidFill>
              </a:rPr>
              <a:t>Block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5" name="肘形连接符 154"/>
          <p:cNvCxnSpPr>
            <a:stCxn id="154" idx="1"/>
            <a:endCxn id="91" idx="4"/>
          </p:cNvCxnSpPr>
          <p:nvPr/>
        </p:nvCxnSpPr>
        <p:spPr>
          <a:xfrm rot="10800000">
            <a:off x="7352694" y="2341472"/>
            <a:ext cx="170776" cy="64994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/>
              <p:cNvSpPr txBox="1"/>
              <p:nvPr/>
            </p:nvSpPr>
            <p:spPr>
              <a:xfrm>
                <a:off x="-52905" y="1175547"/>
                <a:ext cx="5715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905" y="1175547"/>
                <a:ext cx="571567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/>
              <p:cNvSpPr txBox="1"/>
              <p:nvPr/>
            </p:nvSpPr>
            <p:spPr>
              <a:xfrm>
                <a:off x="53292" y="2152008"/>
                <a:ext cx="376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8" name="文本框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2" y="2152008"/>
                <a:ext cx="376000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/>
              <p:cNvSpPr txBox="1"/>
              <p:nvPr/>
            </p:nvSpPr>
            <p:spPr>
              <a:xfrm>
                <a:off x="-74741" y="3177975"/>
                <a:ext cx="5715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9" name="文本框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741" y="3177975"/>
                <a:ext cx="571567" cy="3385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/>
              <p:cNvSpPr txBox="1"/>
              <p:nvPr/>
            </p:nvSpPr>
            <p:spPr>
              <a:xfrm>
                <a:off x="6288822" y="3607553"/>
                <a:ext cx="6677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0" name="文本框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822" y="3607553"/>
                <a:ext cx="667747" cy="33855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/>
              <p:cNvSpPr txBox="1"/>
              <p:nvPr/>
            </p:nvSpPr>
            <p:spPr>
              <a:xfrm>
                <a:off x="6413233" y="2236362"/>
                <a:ext cx="4721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1" name="文本框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233" y="2236362"/>
                <a:ext cx="472181" cy="3385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/>
              <p:cNvSpPr txBox="1"/>
              <p:nvPr/>
            </p:nvSpPr>
            <p:spPr>
              <a:xfrm>
                <a:off x="6328704" y="909433"/>
                <a:ext cx="6677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2" name="文本框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704" y="909433"/>
                <a:ext cx="667747" cy="33855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/>
              <p:cNvSpPr txBox="1"/>
              <p:nvPr/>
            </p:nvSpPr>
            <p:spPr>
              <a:xfrm>
                <a:off x="7697520" y="2211886"/>
                <a:ext cx="4266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520" y="2211886"/>
                <a:ext cx="426655" cy="3385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/>
              <p:cNvSpPr txBox="1"/>
              <p:nvPr/>
            </p:nvSpPr>
            <p:spPr>
              <a:xfrm>
                <a:off x="7606424" y="3607553"/>
                <a:ext cx="6222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4" name="文本框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24" y="3607553"/>
                <a:ext cx="622222" cy="3385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/>
              <p:cNvSpPr txBox="1"/>
              <p:nvPr/>
            </p:nvSpPr>
            <p:spPr>
              <a:xfrm>
                <a:off x="7679216" y="894983"/>
                <a:ext cx="6222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5" name="文本框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216" y="894983"/>
                <a:ext cx="622222" cy="33855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/>
              <p:cNvSpPr txBox="1"/>
              <p:nvPr/>
            </p:nvSpPr>
            <p:spPr>
              <a:xfrm>
                <a:off x="8730639" y="3538642"/>
                <a:ext cx="6222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639" y="3538642"/>
                <a:ext cx="622222" cy="33855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/>
              <p:cNvSpPr txBox="1"/>
              <p:nvPr/>
            </p:nvSpPr>
            <p:spPr>
              <a:xfrm>
                <a:off x="8763259" y="2143668"/>
                <a:ext cx="4140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7" name="文本框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259" y="2143668"/>
                <a:ext cx="414023" cy="33855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/>
              <p:cNvSpPr txBox="1"/>
              <p:nvPr/>
            </p:nvSpPr>
            <p:spPr>
              <a:xfrm>
                <a:off x="8775253" y="832949"/>
                <a:ext cx="6095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8" name="文本框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253" y="832949"/>
                <a:ext cx="609590" cy="33855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/>
              <p:cNvSpPr txBox="1"/>
              <p:nvPr/>
            </p:nvSpPr>
            <p:spPr>
              <a:xfrm>
                <a:off x="7020430" y="1183122"/>
                <a:ext cx="4392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9" name="文本框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430" y="1183122"/>
                <a:ext cx="439286" cy="33855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/>
              <p:cNvSpPr txBox="1"/>
              <p:nvPr/>
            </p:nvSpPr>
            <p:spPr>
              <a:xfrm>
                <a:off x="6850526" y="2634211"/>
                <a:ext cx="6348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80" name="文本框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526" y="2634211"/>
                <a:ext cx="634854" cy="33855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文本框 180"/>
          <p:cNvSpPr txBox="1"/>
          <p:nvPr/>
        </p:nvSpPr>
        <p:spPr>
          <a:xfrm>
            <a:off x="4238450" y="883157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Initial Motion Block</a:t>
            </a:r>
            <a:endParaRPr lang="zh-CN" altLang="en-US" sz="1400" dirty="0"/>
          </a:p>
        </p:txBody>
      </p:sp>
      <p:sp>
        <p:nvSpPr>
          <p:cNvPr id="183" name="文本框 182"/>
          <p:cNvSpPr txBox="1"/>
          <p:nvPr/>
        </p:nvSpPr>
        <p:spPr>
          <a:xfrm rot="16200000">
            <a:off x="7681283" y="4176906"/>
            <a:ext cx="3866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/>
              <a:t>…</a:t>
            </a:r>
            <a:endParaRPr lang="zh-CN" altLang="en-US" sz="3000" b="1" dirty="0"/>
          </a:p>
        </p:txBody>
      </p:sp>
      <p:sp>
        <p:nvSpPr>
          <p:cNvPr id="184" name="文本框 183"/>
          <p:cNvSpPr txBox="1"/>
          <p:nvPr/>
        </p:nvSpPr>
        <p:spPr>
          <a:xfrm rot="16200000">
            <a:off x="905133" y="333855"/>
            <a:ext cx="3866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/>
              <a:t>…</a:t>
            </a:r>
            <a:endParaRPr lang="zh-CN" altLang="en-US" sz="3000" b="1" dirty="0"/>
          </a:p>
        </p:txBody>
      </p:sp>
      <p:cxnSp>
        <p:nvCxnSpPr>
          <p:cNvPr id="185" name="直接箭头连接符 184"/>
          <p:cNvCxnSpPr>
            <a:endCxn id="139" idx="4"/>
          </p:cNvCxnSpPr>
          <p:nvPr/>
        </p:nvCxnSpPr>
        <p:spPr>
          <a:xfrm flipV="1">
            <a:off x="7322906" y="3704759"/>
            <a:ext cx="1" cy="640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/>
              <p:cNvSpPr txBox="1"/>
              <p:nvPr/>
            </p:nvSpPr>
            <p:spPr>
              <a:xfrm>
                <a:off x="6785038" y="3991256"/>
                <a:ext cx="6348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038" y="3991256"/>
                <a:ext cx="634854" cy="33855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 flipV="1">
            <a:off x="9041750" y="266633"/>
            <a:ext cx="2112" cy="277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/>
          <p:cNvSpPr txBox="1"/>
          <p:nvPr/>
        </p:nvSpPr>
        <p:spPr>
          <a:xfrm>
            <a:off x="6077908" y="224594"/>
            <a:ext cx="1814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Motion Enhancement </a:t>
            </a:r>
            <a:endParaRPr lang="zh-CN" altLang="en-US" sz="1400" dirty="0"/>
          </a:p>
        </p:txBody>
      </p:sp>
      <p:sp>
        <p:nvSpPr>
          <p:cNvPr id="193" name="流程图: 过程 192"/>
          <p:cNvSpPr/>
          <p:nvPr/>
        </p:nvSpPr>
        <p:spPr>
          <a:xfrm>
            <a:off x="2937715" y="2583821"/>
            <a:ext cx="2435192" cy="1218431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194" name="组合 193"/>
          <p:cNvGrpSpPr/>
          <p:nvPr/>
        </p:nvGrpSpPr>
        <p:grpSpPr>
          <a:xfrm>
            <a:off x="3127022" y="2685794"/>
            <a:ext cx="172841" cy="172841"/>
            <a:chOff x="1766528" y="6991433"/>
            <a:chExt cx="172841" cy="172841"/>
          </a:xfrm>
        </p:grpSpPr>
        <p:sp>
          <p:nvSpPr>
            <p:cNvPr id="195" name="椭圆 194"/>
            <p:cNvSpPr/>
            <p:nvPr/>
          </p:nvSpPr>
          <p:spPr>
            <a:xfrm>
              <a:off x="1766528" y="6991433"/>
              <a:ext cx="172841" cy="1728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6" name="加号 195"/>
            <p:cNvSpPr/>
            <p:nvPr/>
          </p:nvSpPr>
          <p:spPr>
            <a:xfrm>
              <a:off x="1799693" y="7024598"/>
              <a:ext cx="106510" cy="106510"/>
            </a:xfrm>
            <a:prstGeom prst="mathPlus">
              <a:avLst>
                <a:gd name="adj1" fmla="val 116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97" name="文本框 196"/>
          <p:cNvSpPr txBox="1"/>
          <p:nvPr/>
        </p:nvSpPr>
        <p:spPr>
          <a:xfrm>
            <a:off x="3358356" y="2623573"/>
            <a:ext cx="1937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Element-wise Multiplication</a:t>
            </a:r>
            <a:endParaRPr lang="zh-CN" altLang="en-US" sz="1200" dirty="0"/>
          </a:p>
        </p:txBody>
      </p:sp>
      <p:grpSp>
        <p:nvGrpSpPr>
          <p:cNvPr id="198" name="组合 197"/>
          <p:cNvGrpSpPr/>
          <p:nvPr/>
        </p:nvGrpSpPr>
        <p:grpSpPr>
          <a:xfrm>
            <a:off x="3127021" y="2951084"/>
            <a:ext cx="172841" cy="261610"/>
            <a:chOff x="7239547" y="1765040"/>
            <a:chExt cx="172841" cy="261610"/>
          </a:xfrm>
        </p:grpSpPr>
        <p:sp>
          <p:nvSpPr>
            <p:cNvPr id="199" name="椭圆 198"/>
            <p:cNvSpPr/>
            <p:nvPr/>
          </p:nvSpPr>
          <p:spPr>
            <a:xfrm>
              <a:off x="7239547" y="1818378"/>
              <a:ext cx="172841" cy="1728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0" name="文本框 199"/>
            <p:cNvSpPr txBox="1"/>
            <p:nvPr/>
          </p:nvSpPr>
          <p:spPr>
            <a:xfrm flipH="1">
              <a:off x="7274703" y="1765040"/>
              <a:ext cx="45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c</a:t>
              </a:r>
              <a:endParaRPr lang="zh-CN" altLang="en-US" sz="1100" dirty="0"/>
            </a:p>
          </p:txBody>
        </p:sp>
      </p:grpSp>
      <p:sp>
        <p:nvSpPr>
          <p:cNvPr id="201" name="文本框 200"/>
          <p:cNvSpPr txBox="1"/>
          <p:nvPr/>
        </p:nvSpPr>
        <p:spPr>
          <a:xfrm>
            <a:off x="3356030" y="2950291"/>
            <a:ext cx="1092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Concatenation</a:t>
            </a:r>
            <a:endParaRPr lang="zh-CN" altLang="en-US" sz="12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3078873" y="3376152"/>
            <a:ext cx="269364" cy="595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/>
        </p:nvSpPr>
        <p:spPr>
          <a:xfrm>
            <a:off x="3337999" y="3243602"/>
            <a:ext cx="1364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Saliency Prediction</a:t>
            </a:r>
            <a:endParaRPr lang="zh-CN" altLang="en-US" sz="1200" dirty="0"/>
          </a:p>
        </p:txBody>
      </p:sp>
      <p:cxnSp>
        <p:nvCxnSpPr>
          <p:cNvPr id="205" name="直接箭头连接符 204"/>
          <p:cNvCxnSpPr/>
          <p:nvPr/>
        </p:nvCxnSpPr>
        <p:spPr>
          <a:xfrm>
            <a:off x="3059823" y="3644335"/>
            <a:ext cx="33516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/>
          <p:cNvSpPr txBox="1"/>
          <p:nvPr/>
        </p:nvSpPr>
        <p:spPr>
          <a:xfrm>
            <a:off x="3364074" y="3504713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Loss Function</a:t>
            </a:r>
            <a:endParaRPr lang="zh-CN" altLang="en-US" sz="1200" dirty="0"/>
          </a:p>
        </p:txBody>
      </p:sp>
      <p:sp>
        <p:nvSpPr>
          <p:cNvPr id="211" name="左大括号 210"/>
          <p:cNvSpPr/>
          <p:nvPr/>
        </p:nvSpPr>
        <p:spPr>
          <a:xfrm rot="10800000">
            <a:off x="2065449" y="856668"/>
            <a:ext cx="167354" cy="2920162"/>
          </a:xfrm>
          <a:prstGeom prst="leftBrace">
            <a:avLst>
              <a:gd name="adj1" fmla="val 77046"/>
              <a:gd name="adj2" fmla="val 6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立方体 239"/>
          <p:cNvSpPr/>
          <p:nvPr/>
        </p:nvSpPr>
        <p:spPr>
          <a:xfrm>
            <a:off x="2639915" y="5305047"/>
            <a:ext cx="234885" cy="753005"/>
          </a:xfrm>
          <a:prstGeom prst="cube">
            <a:avLst>
              <a:gd name="adj" fmla="val 9019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立方体 240"/>
          <p:cNvSpPr/>
          <p:nvPr/>
        </p:nvSpPr>
        <p:spPr>
          <a:xfrm>
            <a:off x="2749198" y="5305047"/>
            <a:ext cx="234885" cy="753005"/>
          </a:xfrm>
          <a:prstGeom prst="cube">
            <a:avLst>
              <a:gd name="adj" fmla="val 9019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立方体 241"/>
          <p:cNvSpPr/>
          <p:nvPr/>
        </p:nvSpPr>
        <p:spPr>
          <a:xfrm>
            <a:off x="2878869" y="5305046"/>
            <a:ext cx="234885" cy="753005"/>
          </a:xfrm>
          <a:prstGeom prst="cube">
            <a:avLst>
              <a:gd name="adj" fmla="val 9019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立方体 243"/>
          <p:cNvSpPr/>
          <p:nvPr/>
        </p:nvSpPr>
        <p:spPr>
          <a:xfrm>
            <a:off x="1013964" y="5305046"/>
            <a:ext cx="234885" cy="753005"/>
          </a:xfrm>
          <a:prstGeom prst="cube">
            <a:avLst>
              <a:gd name="adj" fmla="val 9019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立方体 244"/>
          <p:cNvSpPr/>
          <p:nvPr/>
        </p:nvSpPr>
        <p:spPr>
          <a:xfrm>
            <a:off x="1151795" y="5305047"/>
            <a:ext cx="234885" cy="753005"/>
          </a:xfrm>
          <a:prstGeom prst="cube">
            <a:avLst>
              <a:gd name="adj" fmla="val 9019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立方体 245"/>
          <p:cNvSpPr/>
          <p:nvPr/>
        </p:nvSpPr>
        <p:spPr>
          <a:xfrm>
            <a:off x="1261078" y="5305047"/>
            <a:ext cx="234885" cy="753005"/>
          </a:xfrm>
          <a:prstGeom prst="cube">
            <a:avLst>
              <a:gd name="adj" fmla="val 9019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立方体 247"/>
          <p:cNvSpPr/>
          <p:nvPr/>
        </p:nvSpPr>
        <p:spPr>
          <a:xfrm>
            <a:off x="1910356" y="4602494"/>
            <a:ext cx="234885" cy="753005"/>
          </a:xfrm>
          <a:prstGeom prst="cube">
            <a:avLst>
              <a:gd name="adj" fmla="val 9019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9" name="组合 248"/>
          <p:cNvGrpSpPr/>
          <p:nvPr/>
        </p:nvGrpSpPr>
        <p:grpSpPr>
          <a:xfrm>
            <a:off x="1925696" y="5554514"/>
            <a:ext cx="172841" cy="261610"/>
            <a:chOff x="7239547" y="1759285"/>
            <a:chExt cx="172841" cy="261610"/>
          </a:xfrm>
        </p:grpSpPr>
        <p:sp>
          <p:nvSpPr>
            <p:cNvPr id="250" name="椭圆 249"/>
            <p:cNvSpPr/>
            <p:nvPr/>
          </p:nvSpPr>
          <p:spPr>
            <a:xfrm>
              <a:off x="7239547" y="1818378"/>
              <a:ext cx="172841" cy="1728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1" name="文本框 250"/>
            <p:cNvSpPr txBox="1"/>
            <p:nvPr/>
          </p:nvSpPr>
          <p:spPr>
            <a:xfrm flipH="1">
              <a:off x="7272130" y="1759285"/>
              <a:ext cx="45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c</a:t>
              </a:r>
              <a:endParaRPr lang="zh-CN" altLang="en-US" sz="1100" dirty="0"/>
            </a:p>
          </p:txBody>
        </p:sp>
      </p:grpSp>
      <p:cxnSp>
        <p:nvCxnSpPr>
          <p:cNvPr id="254" name="直接箭头连接符 253"/>
          <p:cNvCxnSpPr/>
          <p:nvPr/>
        </p:nvCxnSpPr>
        <p:spPr>
          <a:xfrm>
            <a:off x="2011256" y="5355499"/>
            <a:ext cx="861" cy="220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/>
          <p:nvPr/>
        </p:nvCxnSpPr>
        <p:spPr>
          <a:xfrm>
            <a:off x="1600003" y="5700027"/>
            <a:ext cx="24472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/>
          <p:nvPr/>
        </p:nvCxnSpPr>
        <p:spPr>
          <a:xfrm>
            <a:off x="2167153" y="5703076"/>
            <a:ext cx="24472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/>
              <p:cNvSpPr txBox="1"/>
              <p:nvPr/>
            </p:nvSpPr>
            <p:spPr>
              <a:xfrm>
                <a:off x="483984" y="6076534"/>
                <a:ext cx="138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Historical </a:t>
                </a:r>
                <a:r>
                  <a:rPr lang="en-US" altLang="zh-CN" sz="1200" dirty="0" smtClean="0"/>
                  <a:t>Prediction</a:t>
                </a:r>
              </a:p>
              <a:p>
                <a:pPr algn="ctr"/>
                <a:r>
                  <a:rPr lang="en-US" altLang="zh-CN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sz="1200" dirty="0" smtClean="0"/>
                  <a:t>)</a:t>
                </a:r>
                <a:endParaRPr lang="zh-CN" altLang="en-US" sz="1200" dirty="0"/>
              </a:p>
            </p:txBody>
          </p:sp>
        </mc:Choice>
        <mc:Fallback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84" y="6076534"/>
                <a:ext cx="1389675" cy="461665"/>
              </a:xfrm>
              <a:prstGeom prst="rect">
                <a:avLst/>
              </a:prstGeom>
              <a:blipFill rotWithShape="0">
                <a:blip r:embed="rId23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文本框 265"/>
              <p:cNvSpPr txBox="1"/>
              <p:nvPr/>
            </p:nvSpPr>
            <p:spPr>
              <a:xfrm>
                <a:off x="2116545" y="4761785"/>
                <a:ext cx="15316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New </a:t>
                </a:r>
                <a:r>
                  <a:rPr lang="en-US" altLang="zh-CN" sz="1200" dirty="0" smtClean="0"/>
                  <a:t>Prediction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200" dirty="0" smtClean="0"/>
                  <a:t>)</a:t>
                </a:r>
                <a:endParaRPr lang="zh-CN" altLang="en-US" sz="1100" dirty="0"/>
              </a:p>
            </p:txBody>
          </p:sp>
        </mc:Choice>
        <mc:Fallback>
          <p:sp>
            <p:nvSpPr>
              <p:cNvPr id="266" name="文本框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545" y="4761785"/>
                <a:ext cx="1531638" cy="276999"/>
              </a:xfrm>
              <a:prstGeom prst="rect">
                <a:avLst/>
              </a:prstGeom>
              <a:blipFill rotWithShape="0">
                <a:blip r:embed="rId2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7" name="直接箭头连接符 266"/>
          <p:cNvCxnSpPr/>
          <p:nvPr/>
        </p:nvCxnSpPr>
        <p:spPr>
          <a:xfrm flipV="1">
            <a:off x="3211660" y="5123066"/>
            <a:ext cx="552410" cy="436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流程图: 过程 268"/>
          <p:cNvSpPr/>
          <p:nvPr/>
        </p:nvSpPr>
        <p:spPr>
          <a:xfrm>
            <a:off x="3842147" y="5010654"/>
            <a:ext cx="74882" cy="22482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流程图: 过程 269"/>
          <p:cNvSpPr/>
          <p:nvPr/>
        </p:nvSpPr>
        <p:spPr>
          <a:xfrm>
            <a:off x="3918161" y="5010654"/>
            <a:ext cx="74882" cy="22482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流程图: 过程 270"/>
          <p:cNvSpPr/>
          <p:nvPr/>
        </p:nvSpPr>
        <p:spPr>
          <a:xfrm>
            <a:off x="3993043" y="5010654"/>
            <a:ext cx="74882" cy="22482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流程图: 过程 271"/>
          <p:cNvSpPr/>
          <p:nvPr/>
        </p:nvSpPr>
        <p:spPr>
          <a:xfrm>
            <a:off x="4066322" y="5010653"/>
            <a:ext cx="74882" cy="22482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流程图: 过程 274"/>
          <p:cNvSpPr/>
          <p:nvPr/>
        </p:nvSpPr>
        <p:spPr>
          <a:xfrm>
            <a:off x="4804175" y="5010654"/>
            <a:ext cx="74882" cy="224823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流程图: 过程 275"/>
          <p:cNvSpPr/>
          <p:nvPr/>
        </p:nvSpPr>
        <p:spPr>
          <a:xfrm>
            <a:off x="4880189" y="5010654"/>
            <a:ext cx="74882" cy="22482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流程图: 过程 276"/>
          <p:cNvSpPr/>
          <p:nvPr/>
        </p:nvSpPr>
        <p:spPr>
          <a:xfrm>
            <a:off x="4955071" y="5010654"/>
            <a:ext cx="74882" cy="22482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流程图: 过程 277"/>
          <p:cNvSpPr/>
          <p:nvPr/>
        </p:nvSpPr>
        <p:spPr>
          <a:xfrm>
            <a:off x="5028350" y="5010654"/>
            <a:ext cx="74882" cy="224823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1" name="直接箭头连接符 280"/>
          <p:cNvCxnSpPr/>
          <p:nvPr/>
        </p:nvCxnSpPr>
        <p:spPr>
          <a:xfrm>
            <a:off x="4230873" y="5123065"/>
            <a:ext cx="4993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/>
          <p:nvPr/>
        </p:nvCxnSpPr>
        <p:spPr>
          <a:xfrm flipH="1" flipV="1">
            <a:off x="5191076" y="5133791"/>
            <a:ext cx="552410" cy="4367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立方体 285"/>
          <p:cNvSpPr/>
          <p:nvPr/>
        </p:nvSpPr>
        <p:spPr>
          <a:xfrm>
            <a:off x="5792694" y="5299779"/>
            <a:ext cx="234885" cy="753005"/>
          </a:xfrm>
          <a:prstGeom prst="cube">
            <a:avLst>
              <a:gd name="adj" fmla="val 90199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立方体 286"/>
          <p:cNvSpPr/>
          <p:nvPr/>
        </p:nvSpPr>
        <p:spPr>
          <a:xfrm>
            <a:off x="5930525" y="5299780"/>
            <a:ext cx="234885" cy="753005"/>
          </a:xfrm>
          <a:prstGeom prst="cube">
            <a:avLst>
              <a:gd name="adj" fmla="val 90199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立方体 287"/>
          <p:cNvSpPr/>
          <p:nvPr/>
        </p:nvSpPr>
        <p:spPr>
          <a:xfrm>
            <a:off x="6039808" y="5299780"/>
            <a:ext cx="234885" cy="753005"/>
          </a:xfrm>
          <a:prstGeom prst="cube">
            <a:avLst>
              <a:gd name="adj" fmla="val 9019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立方体 288"/>
          <p:cNvSpPr/>
          <p:nvPr/>
        </p:nvSpPr>
        <p:spPr>
          <a:xfrm>
            <a:off x="6169479" y="5299779"/>
            <a:ext cx="234885" cy="753005"/>
          </a:xfrm>
          <a:prstGeom prst="cube">
            <a:avLst>
              <a:gd name="adj" fmla="val 9019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1" name="直接箭头连接符 290"/>
          <p:cNvCxnSpPr/>
          <p:nvPr/>
        </p:nvCxnSpPr>
        <p:spPr>
          <a:xfrm>
            <a:off x="3211660" y="5690634"/>
            <a:ext cx="25255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/>
          <p:cNvCxnSpPr/>
          <p:nvPr/>
        </p:nvCxnSpPr>
        <p:spPr>
          <a:xfrm>
            <a:off x="6497245" y="5697666"/>
            <a:ext cx="3500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组合 295"/>
          <p:cNvGrpSpPr/>
          <p:nvPr/>
        </p:nvGrpSpPr>
        <p:grpSpPr>
          <a:xfrm>
            <a:off x="6556910" y="5443531"/>
            <a:ext cx="172841" cy="261610"/>
            <a:chOff x="7239547" y="1773993"/>
            <a:chExt cx="172841" cy="261610"/>
          </a:xfrm>
        </p:grpSpPr>
        <p:sp>
          <p:nvSpPr>
            <p:cNvPr id="297" name="椭圆 296"/>
            <p:cNvSpPr/>
            <p:nvPr/>
          </p:nvSpPr>
          <p:spPr>
            <a:xfrm>
              <a:off x="7239547" y="1818378"/>
              <a:ext cx="172841" cy="1728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 flipH="1">
              <a:off x="7264782" y="1773993"/>
              <a:ext cx="611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1100" dirty="0" smtClean="0"/>
                <a:t>Σ</a:t>
              </a:r>
              <a:endParaRPr lang="zh-CN" altLang="en-US" sz="1100" dirty="0"/>
            </a:p>
          </p:txBody>
        </p:sp>
      </p:grpSp>
      <p:sp>
        <p:nvSpPr>
          <p:cNvPr id="299" name="立方体 298"/>
          <p:cNvSpPr/>
          <p:nvPr/>
        </p:nvSpPr>
        <p:spPr>
          <a:xfrm>
            <a:off x="6930251" y="5294079"/>
            <a:ext cx="234885" cy="753005"/>
          </a:xfrm>
          <a:prstGeom prst="cube">
            <a:avLst>
              <a:gd name="adj" fmla="val 90199"/>
            </a:avLst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文本框 299"/>
              <p:cNvSpPr txBox="1"/>
              <p:nvPr/>
            </p:nvSpPr>
            <p:spPr>
              <a:xfrm>
                <a:off x="3155300" y="5030419"/>
                <a:ext cx="577979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𝑠𝑞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(·)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00" name="文本框 2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300" y="5030419"/>
                <a:ext cx="577979" cy="291298"/>
              </a:xfrm>
              <a:prstGeom prst="rect">
                <a:avLst/>
              </a:prstGeom>
              <a:blipFill rotWithShape="0">
                <a:blip r:embed="rId2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文本框 300"/>
              <p:cNvSpPr txBox="1"/>
              <p:nvPr/>
            </p:nvSpPr>
            <p:spPr>
              <a:xfrm>
                <a:off x="4203459" y="4851599"/>
                <a:ext cx="5824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(·)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01" name="文本框 3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459" y="4851599"/>
                <a:ext cx="582403" cy="276999"/>
              </a:xfrm>
              <a:prstGeom prst="rect">
                <a:avLst/>
              </a:prstGeom>
              <a:blipFill rotWithShape="0">
                <a:blip r:embed="rId2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文本框 301"/>
              <p:cNvSpPr txBox="1"/>
              <p:nvPr/>
            </p:nvSpPr>
            <p:spPr>
              <a:xfrm>
                <a:off x="5160746" y="5439750"/>
                <a:ext cx="5095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(·)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02" name="文本框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746" y="5439750"/>
                <a:ext cx="509562" cy="276999"/>
              </a:xfrm>
              <a:prstGeom prst="rect">
                <a:avLst/>
              </a:prstGeom>
              <a:blipFill rotWithShape="0">
                <a:blip r:embed="rId2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" name="直接箭头连接符 302"/>
          <p:cNvCxnSpPr/>
          <p:nvPr/>
        </p:nvCxnSpPr>
        <p:spPr>
          <a:xfrm>
            <a:off x="7240490" y="5705141"/>
            <a:ext cx="3368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文本框 305"/>
              <p:cNvSpPr txBox="1"/>
              <p:nvPr/>
            </p:nvSpPr>
            <p:spPr>
              <a:xfrm>
                <a:off x="6799599" y="6076533"/>
                <a:ext cx="5243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06" name="文本框 3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599" y="6076533"/>
                <a:ext cx="524311" cy="276999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文本框 307"/>
              <p:cNvSpPr txBox="1"/>
              <p:nvPr/>
            </p:nvSpPr>
            <p:spPr>
              <a:xfrm>
                <a:off x="2337052" y="6081547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08" name="文本框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052" y="6081547"/>
                <a:ext cx="910827" cy="276999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文本框 308"/>
              <p:cNvSpPr txBox="1"/>
              <p:nvPr/>
            </p:nvSpPr>
            <p:spPr>
              <a:xfrm>
                <a:off x="5622495" y="6076534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09" name="文本框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495" y="6076534"/>
                <a:ext cx="910827" cy="276999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76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64898" y="3556116"/>
            <a:ext cx="1277641" cy="514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64, 64, 1×1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59327" y="2799540"/>
            <a:ext cx="1277641" cy="514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256, 64, 1×1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59326" y="4336029"/>
            <a:ext cx="1277641" cy="514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64, </a:t>
            </a:r>
            <a:r>
              <a:rPr lang="en-US" altLang="zh-CN" sz="1400" dirty="0" smtClean="0">
                <a:solidFill>
                  <a:schemeClr val="tx1"/>
                </a:solidFill>
              </a:rPr>
              <a:t>256, 1×1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2"/>
            <a:endCxn id="4" idx="0"/>
          </p:cNvCxnSpPr>
          <p:nvPr/>
        </p:nvCxnSpPr>
        <p:spPr>
          <a:xfrm>
            <a:off x="2798148" y="3313890"/>
            <a:ext cx="5571" cy="242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  <a:endCxn id="6" idx="0"/>
          </p:cNvCxnSpPr>
          <p:nvPr/>
        </p:nvCxnSpPr>
        <p:spPr>
          <a:xfrm flipH="1">
            <a:off x="2798147" y="4070466"/>
            <a:ext cx="5572" cy="265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803717" y="2371725"/>
            <a:ext cx="0" cy="440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</p:cNvCxnSpPr>
          <p:nvPr/>
        </p:nvCxnSpPr>
        <p:spPr>
          <a:xfrm>
            <a:off x="2798147" y="4850379"/>
            <a:ext cx="0" cy="242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639845" y="5092605"/>
            <a:ext cx="316602" cy="316602"/>
            <a:chOff x="1766528" y="6991433"/>
            <a:chExt cx="172841" cy="172841"/>
          </a:xfrm>
        </p:grpSpPr>
        <p:sp>
          <p:nvSpPr>
            <p:cNvPr id="12" name="椭圆 11"/>
            <p:cNvSpPr/>
            <p:nvPr/>
          </p:nvSpPr>
          <p:spPr>
            <a:xfrm>
              <a:off x="1766528" y="6991433"/>
              <a:ext cx="172841" cy="1728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加号 12"/>
            <p:cNvSpPr/>
            <p:nvPr/>
          </p:nvSpPr>
          <p:spPr>
            <a:xfrm>
              <a:off x="1799693" y="7024598"/>
              <a:ext cx="106510" cy="106510"/>
            </a:xfrm>
            <a:prstGeom prst="mathPlus">
              <a:avLst>
                <a:gd name="adj1" fmla="val 116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cxnSp>
        <p:nvCxnSpPr>
          <p:cNvPr id="14" name="直接箭头连接符 13"/>
          <p:cNvCxnSpPr/>
          <p:nvPr/>
        </p:nvCxnSpPr>
        <p:spPr>
          <a:xfrm>
            <a:off x="2798146" y="5409207"/>
            <a:ext cx="0" cy="242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648874" y="1856755"/>
            <a:ext cx="784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256-d in</a:t>
            </a:r>
            <a:endParaRPr lang="zh-CN" altLang="en-US" sz="1400" dirty="0"/>
          </a:p>
        </p:txBody>
      </p:sp>
      <p:cxnSp>
        <p:nvCxnSpPr>
          <p:cNvPr id="18" name="曲线连接符 17"/>
          <p:cNvCxnSpPr>
            <a:endCxn id="12" idx="6"/>
          </p:cNvCxnSpPr>
          <p:nvPr/>
        </p:nvCxnSpPr>
        <p:spPr>
          <a:xfrm rot="16200000" flipH="1">
            <a:off x="1523433" y="3817892"/>
            <a:ext cx="2707728" cy="158300"/>
          </a:xfrm>
          <a:prstGeom prst="curvedConnector4">
            <a:avLst>
              <a:gd name="adj1" fmla="val -61"/>
              <a:gd name="adj2" fmla="val 7498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956445" y="5304451"/>
            <a:ext cx="898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256-d out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4183944" y="3556116"/>
            <a:ext cx="1277641" cy="514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4, 4, 1×1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178373" y="2799540"/>
            <a:ext cx="1277641" cy="514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256, 4, 1×1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178372" y="4336029"/>
            <a:ext cx="1277641" cy="514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4, 256, 1×1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47" idx="2"/>
            <a:endCxn id="46" idx="0"/>
          </p:cNvCxnSpPr>
          <p:nvPr/>
        </p:nvCxnSpPr>
        <p:spPr>
          <a:xfrm>
            <a:off x="4817194" y="3313890"/>
            <a:ext cx="5571" cy="242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6" idx="2"/>
            <a:endCxn id="48" idx="0"/>
          </p:cNvCxnSpPr>
          <p:nvPr/>
        </p:nvCxnSpPr>
        <p:spPr>
          <a:xfrm flipH="1">
            <a:off x="4817193" y="4070466"/>
            <a:ext cx="5572" cy="265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5784144" y="3556116"/>
            <a:ext cx="1277641" cy="514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4, 4, 1×1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778573" y="2799540"/>
            <a:ext cx="1277641" cy="514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256, 4, 1×1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5778572" y="4336029"/>
            <a:ext cx="1277641" cy="514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4, 256, 1×1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52" idx="2"/>
            <a:endCxn id="51" idx="0"/>
          </p:cNvCxnSpPr>
          <p:nvPr/>
        </p:nvCxnSpPr>
        <p:spPr>
          <a:xfrm>
            <a:off x="6417394" y="3313890"/>
            <a:ext cx="5571" cy="242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1" idx="2"/>
            <a:endCxn id="53" idx="0"/>
          </p:cNvCxnSpPr>
          <p:nvPr/>
        </p:nvCxnSpPr>
        <p:spPr>
          <a:xfrm flipH="1">
            <a:off x="6417393" y="4070466"/>
            <a:ext cx="5572" cy="265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7160074" y="3345409"/>
            <a:ext cx="614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/>
              <a:t>….</a:t>
            </a:r>
            <a:endParaRPr lang="zh-CN" altLang="en-US" sz="3000" b="1" dirty="0"/>
          </a:p>
        </p:txBody>
      </p:sp>
      <p:sp>
        <p:nvSpPr>
          <p:cNvPr id="57" name="圆角矩形 56"/>
          <p:cNvSpPr/>
          <p:nvPr/>
        </p:nvSpPr>
        <p:spPr>
          <a:xfrm>
            <a:off x="7755619" y="3556116"/>
            <a:ext cx="1277641" cy="514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4, 4, 1×1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7750048" y="2799540"/>
            <a:ext cx="1277641" cy="514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256, 4, 1×1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7750047" y="4336029"/>
            <a:ext cx="1277641" cy="514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4, 256, 1×1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58" idx="2"/>
            <a:endCxn id="57" idx="0"/>
          </p:cNvCxnSpPr>
          <p:nvPr/>
        </p:nvCxnSpPr>
        <p:spPr>
          <a:xfrm>
            <a:off x="8388869" y="3313890"/>
            <a:ext cx="5571" cy="242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2"/>
            <a:endCxn id="59" idx="0"/>
          </p:cNvCxnSpPr>
          <p:nvPr/>
        </p:nvCxnSpPr>
        <p:spPr>
          <a:xfrm flipH="1">
            <a:off x="8388868" y="4070466"/>
            <a:ext cx="5572" cy="265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028122" y="3107846"/>
            <a:ext cx="761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Total 32</a:t>
            </a:r>
          </a:p>
          <a:p>
            <a:pPr algn="ctr"/>
            <a:r>
              <a:rPr lang="en-US" altLang="zh-CN" sz="1400" dirty="0" smtClean="0"/>
              <a:t>paths</a:t>
            </a:r>
            <a:endParaRPr lang="zh-CN" altLang="en-US" sz="1400" dirty="0"/>
          </a:p>
        </p:txBody>
      </p:sp>
      <p:cxnSp>
        <p:nvCxnSpPr>
          <p:cNvPr id="63" name="直接箭头连接符 62"/>
          <p:cNvCxnSpPr>
            <a:stCxn id="67" idx="2"/>
            <a:endCxn id="47" idx="0"/>
          </p:cNvCxnSpPr>
          <p:nvPr/>
        </p:nvCxnSpPr>
        <p:spPr>
          <a:xfrm rot="5400000">
            <a:off x="5541478" y="1391715"/>
            <a:ext cx="683541" cy="21321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6310481" y="1601649"/>
            <a:ext cx="1277641" cy="514350"/>
          </a:xfrm>
          <a:prstGeom prst="round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2"/>
          <p:cNvCxnSpPr>
            <a:stCxn id="67" idx="2"/>
            <a:endCxn id="52" idx="0"/>
          </p:cNvCxnSpPr>
          <p:nvPr/>
        </p:nvCxnSpPr>
        <p:spPr>
          <a:xfrm rot="5400000">
            <a:off x="6341578" y="2191815"/>
            <a:ext cx="683541" cy="5319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62"/>
          <p:cNvCxnSpPr>
            <a:stCxn id="67" idx="2"/>
            <a:endCxn id="58" idx="0"/>
          </p:cNvCxnSpPr>
          <p:nvPr/>
        </p:nvCxnSpPr>
        <p:spPr>
          <a:xfrm rot="16200000" flipH="1">
            <a:off x="7327315" y="1737985"/>
            <a:ext cx="683541" cy="14395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6946127" y="1957697"/>
            <a:ext cx="3174" cy="5029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6618765" y="5170806"/>
            <a:ext cx="316602" cy="316602"/>
            <a:chOff x="1766528" y="6991433"/>
            <a:chExt cx="172841" cy="172841"/>
          </a:xfrm>
        </p:grpSpPr>
        <p:sp>
          <p:nvSpPr>
            <p:cNvPr id="78" name="椭圆 77"/>
            <p:cNvSpPr/>
            <p:nvPr/>
          </p:nvSpPr>
          <p:spPr>
            <a:xfrm>
              <a:off x="1766528" y="6991433"/>
              <a:ext cx="172841" cy="1728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9" name="加号 78"/>
            <p:cNvSpPr/>
            <p:nvPr/>
          </p:nvSpPr>
          <p:spPr>
            <a:xfrm>
              <a:off x="1799693" y="7024598"/>
              <a:ext cx="106510" cy="106510"/>
            </a:xfrm>
            <a:prstGeom prst="mathPlus">
              <a:avLst>
                <a:gd name="adj1" fmla="val 116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cxnSp>
        <p:nvCxnSpPr>
          <p:cNvPr id="80" name="直接箭头连接符 62"/>
          <p:cNvCxnSpPr>
            <a:stCxn id="48" idx="2"/>
            <a:endCxn id="78" idx="0"/>
          </p:cNvCxnSpPr>
          <p:nvPr/>
        </p:nvCxnSpPr>
        <p:spPr>
          <a:xfrm rot="16200000" flipH="1">
            <a:off x="5636916" y="4030655"/>
            <a:ext cx="320427" cy="19598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62"/>
          <p:cNvCxnSpPr>
            <a:stCxn id="53" idx="2"/>
            <a:endCxn id="78" idx="0"/>
          </p:cNvCxnSpPr>
          <p:nvPr/>
        </p:nvCxnSpPr>
        <p:spPr>
          <a:xfrm rot="16200000" flipH="1">
            <a:off x="6437016" y="4830755"/>
            <a:ext cx="320427" cy="3596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62"/>
          <p:cNvCxnSpPr>
            <a:stCxn id="59" idx="2"/>
            <a:endCxn id="78" idx="0"/>
          </p:cNvCxnSpPr>
          <p:nvPr/>
        </p:nvCxnSpPr>
        <p:spPr>
          <a:xfrm rot="5400000">
            <a:off x="7422754" y="4204691"/>
            <a:ext cx="320427" cy="16118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6618765" y="5613870"/>
            <a:ext cx="316602" cy="316602"/>
            <a:chOff x="1766528" y="6991433"/>
            <a:chExt cx="172841" cy="172841"/>
          </a:xfrm>
        </p:grpSpPr>
        <p:sp>
          <p:nvSpPr>
            <p:cNvPr id="91" name="椭圆 90"/>
            <p:cNvSpPr/>
            <p:nvPr/>
          </p:nvSpPr>
          <p:spPr>
            <a:xfrm>
              <a:off x="1766528" y="6991433"/>
              <a:ext cx="172841" cy="1728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2" name="加号 91"/>
            <p:cNvSpPr/>
            <p:nvPr/>
          </p:nvSpPr>
          <p:spPr>
            <a:xfrm>
              <a:off x="1799693" y="7024598"/>
              <a:ext cx="106510" cy="106510"/>
            </a:xfrm>
            <a:prstGeom prst="mathPlus">
              <a:avLst>
                <a:gd name="adj1" fmla="val 116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cxnSp>
        <p:nvCxnSpPr>
          <p:cNvPr id="93" name="直接箭头连接符 92"/>
          <p:cNvCxnSpPr>
            <a:stCxn id="78" idx="4"/>
            <a:endCxn id="91" idx="0"/>
          </p:cNvCxnSpPr>
          <p:nvPr/>
        </p:nvCxnSpPr>
        <p:spPr>
          <a:xfrm>
            <a:off x="6777066" y="5487408"/>
            <a:ext cx="0" cy="1264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线连接符 95"/>
          <p:cNvCxnSpPr>
            <a:stCxn id="104" idx="3"/>
            <a:endCxn id="91" idx="6"/>
          </p:cNvCxnSpPr>
          <p:nvPr/>
        </p:nvCxnSpPr>
        <p:spPr>
          <a:xfrm flipH="1">
            <a:off x="6935367" y="2088551"/>
            <a:ext cx="3571" cy="3683620"/>
          </a:xfrm>
          <a:prstGeom prst="curvedConnector3">
            <a:avLst>
              <a:gd name="adj1" fmla="val -798915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流程图: 过程 103"/>
          <p:cNvSpPr/>
          <p:nvPr/>
        </p:nvSpPr>
        <p:spPr>
          <a:xfrm>
            <a:off x="6586865" y="2001354"/>
            <a:ext cx="352073" cy="174393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2956445" y="2277855"/>
            <a:ext cx="784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256-d in</a:t>
            </a:r>
            <a:endParaRPr lang="zh-CN" altLang="en-US" sz="1400" dirty="0"/>
          </a:p>
        </p:txBody>
      </p:sp>
      <p:sp>
        <p:nvSpPr>
          <p:cNvPr id="128" name="矩形 127"/>
          <p:cNvSpPr/>
          <p:nvPr/>
        </p:nvSpPr>
        <p:spPr>
          <a:xfrm>
            <a:off x="7016852" y="5329106"/>
            <a:ext cx="898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256-d out</a:t>
            </a:r>
            <a:endParaRPr lang="zh-CN" altLang="en-US" sz="14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1848755" y="5970732"/>
            <a:ext cx="2699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Convolutional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 of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750718" y="5970732"/>
            <a:ext cx="2839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Convolutional Block of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ResNeXt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1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52887" y="2725061"/>
            <a:ext cx="2390775" cy="7896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Atrous</a:t>
            </a:r>
            <a:r>
              <a:rPr lang="en-US" altLang="zh-CN" dirty="0">
                <a:solidFill>
                  <a:schemeClr val="tx1"/>
                </a:solidFill>
              </a:rPr>
              <a:t> Spatial Pyramid Pooling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ASPP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3838575" y="1319212"/>
            <a:ext cx="352425" cy="3690938"/>
          </a:xfrm>
          <a:prstGeom prst="leftBrace">
            <a:avLst>
              <a:gd name="adj1" fmla="val 86458"/>
              <a:gd name="adj2" fmla="val 489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267200" y="990599"/>
            <a:ext cx="1457325" cy="638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1×1 </a:t>
            </a:r>
            <a:r>
              <a:rPr lang="en-US" altLang="zh-CN" dirty="0" err="1" smtClean="0">
                <a:solidFill>
                  <a:schemeClr val="tx1"/>
                </a:solidFill>
              </a:rPr>
              <a:t>Conv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Dilation:1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67199" y="1904999"/>
            <a:ext cx="1457325" cy="638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3×3 </a:t>
            </a:r>
            <a:r>
              <a:rPr lang="en-US" altLang="zh-CN" dirty="0" err="1" smtClean="0">
                <a:solidFill>
                  <a:schemeClr val="tx1"/>
                </a:solidFill>
              </a:rPr>
              <a:t>Conv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Dilation:6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267198" y="2819399"/>
            <a:ext cx="1457325" cy="638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3×3 </a:t>
            </a:r>
            <a:r>
              <a:rPr lang="en-US" altLang="zh-CN" dirty="0" err="1" smtClean="0">
                <a:solidFill>
                  <a:schemeClr val="tx1"/>
                </a:solidFill>
              </a:rPr>
              <a:t>Conv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Dilation:12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267197" y="3733799"/>
            <a:ext cx="1457325" cy="638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3×3 </a:t>
            </a:r>
            <a:r>
              <a:rPr lang="en-US" altLang="zh-CN" dirty="0" err="1" smtClean="0">
                <a:solidFill>
                  <a:schemeClr val="tx1"/>
                </a:solidFill>
              </a:rPr>
              <a:t>Conv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Dilation:18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267196" y="4648199"/>
            <a:ext cx="1457325" cy="638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Image Pooling</a:t>
            </a:r>
          </a:p>
        </p:txBody>
      </p:sp>
      <p:sp>
        <p:nvSpPr>
          <p:cNvPr id="17" name="立方体 16"/>
          <p:cNvSpPr/>
          <p:nvPr/>
        </p:nvSpPr>
        <p:spPr>
          <a:xfrm>
            <a:off x="6431034" y="942709"/>
            <a:ext cx="360291" cy="753005"/>
          </a:xfrm>
          <a:prstGeom prst="cube">
            <a:avLst>
              <a:gd name="adj" fmla="val 7235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6431034" y="1790170"/>
            <a:ext cx="360291" cy="753005"/>
          </a:xfrm>
          <a:prstGeom prst="cube">
            <a:avLst>
              <a:gd name="adj" fmla="val 723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6431034" y="2637631"/>
            <a:ext cx="360291" cy="753005"/>
          </a:xfrm>
          <a:prstGeom prst="cube">
            <a:avLst>
              <a:gd name="adj" fmla="val 7235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431033" y="3618970"/>
            <a:ext cx="360291" cy="753005"/>
          </a:xfrm>
          <a:prstGeom prst="cube">
            <a:avLst>
              <a:gd name="adj" fmla="val 723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6431032" y="4590784"/>
            <a:ext cx="360291" cy="753005"/>
          </a:xfrm>
          <a:prstGeom prst="cube">
            <a:avLst>
              <a:gd name="adj" fmla="val 72352"/>
            </a:avLst>
          </a:prstGeom>
          <a:solidFill>
            <a:srgbClr val="ED8DF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 rot="10800000">
            <a:off x="6851587" y="1319212"/>
            <a:ext cx="352425" cy="3648074"/>
          </a:xfrm>
          <a:prstGeom prst="leftBrace">
            <a:avLst>
              <a:gd name="adj1" fmla="val 86458"/>
              <a:gd name="adj2" fmla="val 507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7308165" y="2713567"/>
            <a:ext cx="360291" cy="753005"/>
          </a:xfrm>
          <a:prstGeom prst="cube">
            <a:avLst>
              <a:gd name="adj" fmla="val 7235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7424020" y="2713567"/>
            <a:ext cx="360291" cy="753005"/>
          </a:xfrm>
          <a:prstGeom prst="cube">
            <a:avLst>
              <a:gd name="adj" fmla="val 723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7546238" y="2715947"/>
            <a:ext cx="360291" cy="753005"/>
          </a:xfrm>
          <a:prstGeom prst="cube">
            <a:avLst>
              <a:gd name="adj" fmla="val 7235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立方体 25"/>
          <p:cNvSpPr/>
          <p:nvPr/>
        </p:nvSpPr>
        <p:spPr>
          <a:xfrm>
            <a:off x="7668662" y="2713567"/>
            <a:ext cx="360291" cy="753005"/>
          </a:xfrm>
          <a:prstGeom prst="cube">
            <a:avLst>
              <a:gd name="adj" fmla="val 723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立方体 26"/>
          <p:cNvSpPr/>
          <p:nvPr/>
        </p:nvSpPr>
        <p:spPr>
          <a:xfrm>
            <a:off x="7790674" y="2713567"/>
            <a:ext cx="360291" cy="753005"/>
          </a:xfrm>
          <a:prstGeom prst="cube">
            <a:avLst>
              <a:gd name="adj" fmla="val 72352"/>
            </a:avLst>
          </a:prstGeom>
          <a:solidFill>
            <a:srgbClr val="ED8DF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8684883" y="2790031"/>
            <a:ext cx="943129" cy="638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1×1 </a:t>
            </a:r>
            <a:r>
              <a:rPr lang="en-US" altLang="zh-CN" dirty="0" err="1">
                <a:solidFill>
                  <a:schemeClr val="tx1"/>
                </a:solidFill>
              </a:rPr>
              <a:t>Conv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0351" y="293522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Input</a:t>
            </a:r>
            <a:endParaRPr lang="en-US" altLang="zh-CN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847725" y="3123866"/>
            <a:ext cx="409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867400" y="1319212"/>
            <a:ext cx="409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867400" y="2199941"/>
            <a:ext cx="409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867400" y="3104482"/>
            <a:ext cx="409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867400" y="4038266"/>
            <a:ext cx="409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867400" y="4990766"/>
            <a:ext cx="409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8210550" y="3104482"/>
            <a:ext cx="409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9705975" y="3104148"/>
            <a:ext cx="409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115887" y="2905403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Output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423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63" y="259104"/>
            <a:ext cx="1878226" cy="14093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63" y="1741914"/>
            <a:ext cx="1878226" cy="14093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364" y="259104"/>
            <a:ext cx="2500976" cy="14057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364" y="1741914"/>
            <a:ext cx="2500976" cy="140570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94560" y="3147615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85736" y="314761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3" y="3662543"/>
            <a:ext cx="2173806" cy="122181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259" y="3662543"/>
            <a:ext cx="2173805" cy="122181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41633" y="4879832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Frame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72029" y="4879832"/>
            <a:ext cx="636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DLVS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53" y="3662543"/>
            <a:ext cx="2173805" cy="122181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029723" y="487983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3" y="5184868"/>
            <a:ext cx="2170637" cy="122003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568320" y="6402155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283" y="5182606"/>
            <a:ext cx="2169781" cy="121954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872794" y="639263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53" y="5182607"/>
            <a:ext cx="2173805" cy="121002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079416" y="6383107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93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182</Words>
  <Application>Microsoft Office PowerPoint</Application>
  <PresentationFormat>宽屏</PresentationFormat>
  <Paragraphs>87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piggy</dc:creator>
  <cp:lastModifiedBy>piggy</cp:lastModifiedBy>
  <cp:revision>58</cp:revision>
  <dcterms:created xsi:type="dcterms:W3CDTF">2019-06-04T16:04:41Z</dcterms:created>
  <dcterms:modified xsi:type="dcterms:W3CDTF">2019-06-19T14:51:15Z</dcterms:modified>
</cp:coreProperties>
</file>