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Libre Franklin Thin"/>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wG4+TQ9P9dlghWbgyDg5Dwwcx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Thin-bold.fntdata"/><Relationship Id="rId14" Type="http://schemas.openxmlformats.org/officeDocument/2006/relationships/font" Target="fonts/LibreFranklinThin-regular.fntdata"/><Relationship Id="rId17" Type="http://schemas.openxmlformats.org/officeDocument/2006/relationships/font" Target="fonts/LibreFranklinThin-boldItalic.fntdata"/><Relationship Id="rId16" Type="http://schemas.openxmlformats.org/officeDocument/2006/relationships/font" Target="fonts/LibreFranklinThin-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txBox="1"/>
          <p:nvPr>
            <p:ph type="ctrTitle"/>
          </p:nvPr>
        </p:nvSpPr>
        <p:spPr>
          <a:xfrm>
            <a:off x="703275" y="41990"/>
            <a:ext cx="5402454" cy="25104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HEALTHKIT</a:t>
            </a:r>
            <a:br>
              <a:rPr lang="en-US"/>
            </a:br>
            <a:endParaRPr/>
          </a:p>
        </p:txBody>
      </p:sp>
      <p:sp>
        <p:nvSpPr>
          <p:cNvPr id="98" name="Google Shape;98;p1"/>
          <p:cNvSpPr txBox="1"/>
          <p:nvPr>
            <p:ph idx="1" type="subTitle"/>
          </p:nvPr>
        </p:nvSpPr>
        <p:spPr>
          <a:xfrm>
            <a:off x="703275" y="2616274"/>
            <a:ext cx="5185297" cy="35765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None/>
            </a:pPr>
            <a:r>
              <a:rPr b="1" i="1" lang="en-US" sz="2000"/>
              <a:t>Professoressa:</a:t>
            </a:r>
            <a:endParaRPr/>
          </a:p>
          <a:p>
            <a:pPr indent="0" lvl="0" marL="0" rtl="0" algn="ctr">
              <a:lnSpc>
                <a:spcPct val="100000"/>
              </a:lnSpc>
              <a:spcBef>
                <a:spcPts val="1000"/>
              </a:spcBef>
              <a:spcAft>
                <a:spcPts val="0"/>
              </a:spcAft>
              <a:buClr>
                <a:schemeClr val="dk1"/>
              </a:buClr>
              <a:buSzPts val="2000"/>
              <a:buNone/>
            </a:pPr>
            <a:r>
              <a:rPr b="1" lang="en-US" sz="2000"/>
              <a:t>Berardina De Carolis</a:t>
            </a:r>
            <a:endParaRPr/>
          </a:p>
          <a:p>
            <a:pPr indent="0" lvl="0" marL="0" rtl="0" algn="ctr">
              <a:lnSpc>
                <a:spcPct val="100000"/>
              </a:lnSpc>
              <a:spcBef>
                <a:spcPts val="1000"/>
              </a:spcBef>
              <a:spcAft>
                <a:spcPts val="0"/>
              </a:spcAft>
              <a:buClr>
                <a:schemeClr val="dk1"/>
              </a:buClr>
              <a:buSzPts val="2000"/>
              <a:buNone/>
            </a:pPr>
            <a:r>
              <a:t/>
            </a:r>
            <a:endParaRPr b="1" i="1" sz="2000"/>
          </a:p>
          <a:p>
            <a:pPr indent="0" lvl="0" marL="0" rtl="0" algn="ctr">
              <a:lnSpc>
                <a:spcPct val="100000"/>
              </a:lnSpc>
              <a:spcBef>
                <a:spcPts val="1000"/>
              </a:spcBef>
              <a:spcAft>
                <a:spcPts val="0"/>
              </a:spcAft>
              <a:buClr>
                <a:schemeClr val="dk1"/>
              </a:buClr>
              <a:buSzPts val="2000"/>
              <a:buNone/>
            </a:pPr>
            <a:r>
              <a:rPr b="1" i="1" lang="en-US" sz="2000"/>
              <a:t>Studenti:</a:t>
            </a:r>
            <a:endParaRPr b="1" sz="2000"/>
          </a:p>
          <a:p>
            <a:pPr indent="0" lvl="0" marL="0" rtl="0" algn="ctr">
              <a:lnSpc>
                <a:spcPct val="100000"/>
              </a:lnSpc>
              <a:spcBef>
                <a:spcPts val="1000"/>
              </a:spcBef>
              <a:spcAft>
                <a:spcPts val="0"/>
              </a:spcAft>
              <a:buClr>
                <a:schemeClr val="dk1"/>
              </a:buClr>
              <a:buSzPts val="2000"/>
              <a:buNone/>
            </a:pPr>
            <a:r>
              <a:rPr b="1" lang="en-US" sz="2000"/>
              <a:t>- Palladino Andrea Luigi</a:t>
            </a:r>
            <a:endParaRPr/>
          </a:p>
          <a:p>
            <a:pPr indent="0" lvl="0" marL="0" rtl="0" algn="ctr">
              <a:lnSpc>
                <a:spcPct val="100000"/>
              </a:lnSpc>
              <a:spcBef>
                <a:spcPts val="1000"/>
              </a:spcBef>
              <a:spcAft>
                <a:spcPts val="0"/>
              </a:spcAft>
              <a:buClr>
                <a:schemeClr val="dk1"/>
              </a:buClr>
              <a:buSzPts val="2000"/>
              <a:buNone/>
            </a:pPr>
            <a:r>
              <a:rPr b="1" lang="en-US" sz="2000"/>
              <a:t>- Sfregola Pierluigi</a:t>
            </a:r>
            <a:endParaRPr/>
          </a:p>
          <a:p>
            <a:pPr indent="0" lvl="0" marL="0" rtl="0" algn="ctr">
              <a:lnSpc>
                <a:spcPct val="100000"/>
              </a:lnSpc>
              <a:spcBef>
                <a:spcPts val="1000"/>
              </a:spcBef>
              <a:spcAft>
                <a:spcPts val="0"/>
              </a:spcAft>
              <a:buClr>
                <a:schemeClr val="dk1"/>
              </a:buClr>
              <a:buSzPts val="2000"/>
              <a:buNone/>
            </a:pPr>
            <a:r>
              <a:rPr b="1" lang="en-US" sz="2000"/>
              <a:t>- Selvaggi Angela Maria</a:t>
            </a:r>
            <a:endParaRPr/>
          </a:p>
          <a:p>
            <a:pPr indent="0" lvl="0" marL="0" rtl="0" algn="ctr">
              <a:lnSpc>
                <a:spcPct val="100000"/>
              </a:lnSpc>
              <a:spcBef>
                <a:spcPts val="1000"/>
              </a:spcBef>
              <a:spcAft>
                <a:spcPts val="0"/>
              </a:spcAft>
              <a:buClr>
                <a:schemeClr val="dk1"/>
              </a:buClr>
              <a:buSzPts val="2000"/>
              <a:buNone/>
            </a:pPr>
            <a:r>
              <a:rPr b="1" lang="en-US" sz="2000"/>
              <a:t>- Stimola Angelo</a:t>
            </a:r>
            <a:endParaRPr/>
          </a:p>
        </p:txBody>
      </p:sp>
      <p:pic>
        <p:nvPicPr>
          <p:cNvPr descr="Immagine che contiene testo, persona&#10;&#10;Descrizione generata automaticamente" id="99" name="Google Shape;99;p1"/>
          <p:cNvPicPr preferRelativeResize="0"/>
          <p:nvPr/>
        </p:nvPicPr>
        <p:blipFill rotWithShape="1">
          <a:blip r:embed="rId3">
            <a:alphaModFix/>
          </a:blip>
          <a:srcRect b="2" l="25783" r="1036" t="0"/>
          <a:stretch/>
        </p:blipFill>
        <p:spPr>
          <a:xfrm>
            <a:off x="6062050" y="-1554"/>
            <a:ext cx="6120571" cy="6857999"/>
          </a:xfrm>
          <a:custGeom>
            <a:rect b="b" l="l" r="r" t="t"/>
            <a:pathLst>
              <a:path extrusionOk="0" h="6861439" w="6129950">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a:noFill/>
          <a:ln>
            <a:noFill/>
          </a:ln>
        </p:spPr>
      </p:pic>
      <p:sp>
        <p:nvSpPr>
          <p:cNvPr id="100" name="Google Shape;100;p1"/>
          <p:cNvSpPr txBox="1"/>
          <p:nvPr/>
        </p:nvSpPr>
        <p:spPr>
          <a:xfrm>
            <a:off x="1262413" y="1583957"/>
            <a:ext cx="47128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Libre Franklin Thin"/>
                <a:ea typeface="Libre Franklin Thin"/>
                <a:cs typeface="Libre Franklin Thin"/>
                <a:sym typeface="Libre Franklin Thin"/>
              </a:rPr>
              <a:t>Progettazione </a:t>
            </a:r>
            <a:r>
              <a:rPr b="0" i="0" lang="en-US" sz="1600" u="none" cap="none" strike="noStrike">
                <a:solidFill>
                  <a:schemeClr val="dk1"/>
                </a:solidFill>
                <a:latin typeface="Libre Franklin Thin"/>
                <a:ea typeface="Libre Franklin Thin"/>
                <a:cs typeface="Libre Franklin Thin"/>
                <a:sym typeface="Libre Franklin Thin"/>
              </a:rPr>
              <a:t>dell'interazione</a:t>
            </a:r>
            <a:r>
              <a:rPr b="0" i="0" lang="en-US" sz="1800" u="none" cap="none" strike="noStrike">
                <a:solidFill>
                  <a:schemeClr val="dk1"/>
                </a:solidFill>
                <a:latin typeface="Libre Franklin Thin"/>
                <a:ea typeface="Libre Franklin Thin"/>
                <a:cs typeface="Libre Franklin Thin"/>
                <a:sym typeface="Libre Franklin Thin"/>
              </a:rPr>
              <a:t> con l'utente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6" name="Google Shape;106;p2"/>
          <p:cNvGrpSpPr/>
          <p:nvPr/>
        </p:nvGrpSpPr>
        <p:grpSpPr>
          <a:xfrm flipH="1">
            <a:off x="534368" y="563918"/>
            <a:ext cx="4119932" cy="5978614"/>
            <a:chOff x="7513372" y="803186"/>
            <a:chExt cx="4163968" cy="5978614"/>
          </a:xfrm>
        </p:grpSpPr>
        <p:sp>
          <p:nvSpPr>
            <p:cNvPr id="107" name="Google Shape;107;p2"/>
            <p:cNvSpPr/>
            <p:nvPr/>
          </p:nvSpPr>
          <p:spPr>
            <a:xfrm>
              <a:off x="10989586" y="1070835"/>
              <a:ext cx="687754"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a:off x="10988949" y="803186"/>
              <a:ext cx="409371"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p:nvPr/>
          </p:nvSpPr>
          <p:spPr>
            <a:xfrm>
              <a:off x="7513372" y="804101"/>
              <a:ext cx="388023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 name="Google Shape;110;p2"/>
          <p:cNvSpPr txBox="1"/>
          <p:nvPr>
            <p:ph type="title"/>
          </p:nvPr>
        </p:nvSpPr>
        <p:spPr>
          <a:xfrm>
            <a:off x="1098468" y="885651"/>
            <a:ext cx="3804896" cy="4624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Libre Franklin Thin"/>
              <a:buNone/>
            </a:pPr>
            <a:r>
              <a:rPr lang="en-US" sz="3700">
                <a:solidFill>
                  <a:srgbClr val="FFFFFF"/>
                </a:solidFill>
                <a:latin typeface="Libre Franklin Thin"/>
                <a:ea typeface="Libre Franklin Thin"/>
                <a:cs typeface="Libre Franklin Thin"/>
                <a:sym typeface="Libre Franklin Thin"/>
              </a:rPr>
              <a:t>INTRODUZIONE</a:t>
            </a:r>
            <a:endParaRPr>
              <a:latin typeface="Libre Franklin Thin"/>
              <a:ea typeface="Libre Franklin Thin"/>
              <a:cs typeface="Libre Franklin Thin"/>
              <a:sym typeface="Libre Franklin Thin"/>
            </a:endParaRPr>
          </a:p>
        </p:txBody>
      </p:sp>
      <p:sp>
        <p:nvSpPr>
          <p:cNvPr id="111" name="Google Shape;111;p2"/>
          <p:cNvSpPr txBox="1"/>
          <p:nvPr/>
        </p:nvSpPr>
        <p:spPr>
          <a:xfrm>
            <a:off x="4978708" y="885651"/>
            <a:ext cx="7200955" cy="527820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900"/>
              <a:buFont typeface="Arial"/>
              <a:buChar char="•"/>
            </a:pPr>
            <a:r>
              <a:rPr lang="en-US" sz="1900">
                <a:solidFill>
                  <a:schemeClr val="dk1"/>
                </a:solidFill>
                <a:latin typeface="Libre Franklin Thin"/>
                <a:ea typeface="Libre Franklin Thin"/>
                <a:cs typeface="Libre Franklin Thin"/>
                <a:sym typeface="Libre Franklin Thin"/>
              </a:rPr>
              <a:t>Prendersi cura di sé e migliorare il proprio stile di vita è diventato, al giorno d’oggi, parte fondamentale della nostra vita, ma per molte persone può risultare complicato per questioni di tempo e di organizzazione delle proprie attività quotidiane. L’idea di progettare questa applicazione è stata molto incoraggiata dai risultati ottenuti dalle Interviste e Questionari, dai quali è emerso che la maggioranza della gente sarebbe propensa ad allenarsi e seguire un piano alimentare comodamente da casa propria in modo da ritagliare spazi giornalieri nella propria routine da dedicare alla cura di sé e del proprio corpo. Il sistema sarà utilizzato da tre figure: il cliente, il personal trainer e il nutrizionista. Il cliente è colui che chiede consigli agli esperti per migliorare il proprio stile di vita, i coach (personal trainer e nutrizionista), invece, sono coloro che forniscono dei servizi ai clienti, tra cui la preparazione di piani personalizzati come </a:t>
            </a:r>
            <a:r>
              <a:rPr lang="en-US" sz="1900" u="sng">
                <a:solidFill>
                  <a:schemeClr val="dk1"/>
                </a:solidFill>
                <a:latin typeface="Libre Franklin Thin"/>
                <a:ea typeface="Libre Franklin Thin"/>
                <a:cs typeface="Libre Franklin Thin"/>
                <a:sym typeface="Libre Franklin Thin"/>
              </a:rPr>
              <a:t>allenamento e dieta </a:t>
            </a:r>
            <a:r>
              <a:rPr lang="en-US" sz="1900">
                <a:solidFill>
                  <a:schemeClr val="dk1"/>
                </a:solidFill>
                <a:latin typeface="Libre Franklin Thin"/>
                <a:ea typeface="Libre Franklin Thin"/>
                <a:cs typeface="Libre Franklin Thin"/>
                <a:sym typeface="Libre Franklin Thin"/>
              </a:rPr>
              <a:t>basati su dati e obiettivi personali immessi dai propri clienti.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4E79"/>
        </a:solidFill>
      </p:bgPr>
    </p:bg>
    <p:spTree>
      <p:nvGrpSpPr>
        <p:cNvPr id="115" name="Shape 115"/>
        <p:cNvGrpSpPr/>
        <p:nvPr/>
      </p:nvGrpSpPr>
      <p:grpSpPr>
        <a:xfrm>
          <a:off x="0" y="0"/>
          <a:ext cx="0" cy="0"/>
          <a:chOff x="0" y="0"/>
          <a:chExt cx="0" cy="0"/>
        </a:xfrm>
      </p:grpSpPr>
      <p:sp>
        <p:nvSpPr>
          <p:cNvPr id="116" name="Google Shape;116;p3"/>
          <p:cNvSpPr/>
          <p:nvPr/>
        </p:nvSpPr>
        <p:spPr>
          <a:xfrm>
            <a:off x="0" y="0"/>
            <a:ext cx="832385" cy="6858000"/>
          </a:xfrm>
          <a:prstGeom prst="rect">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17" name="Google Shape;117;p3"/>
          <p:cNvSpPr/>
          <p:nvPr/>
        </p:nvSpPr>
        <p:spPr>
          <a:xfrm>
            <a:off x="832385" y="0"/>
            <a:ext cx="3218914" cy="6858000"/>
          </a:xfrm>
          <a:prstGeom prst="rect">
            <a:avLst/>
          </a:prstGeom>
          <a:solidFill>
            <a:srgbClr val="2E75B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3"/>
          <p:cNvSpPr txBox="1"/>
          <p:nvPr>
            <p:ph type="title"/>
          </p:nvPr>
        </p:nvSpPr>
        <p:spPr>
          <a:xfrm>
            <a:off x="596549" y="415350"/>
            <a:ext cx="3219000" cy="17982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3200"/>
              <a:buFont typeface="Libre Franklin Thin"/>
              <a:buNone/>
            </a:pPr>
            <a:r>
              <a:rPr lang="en-US" sz="3200">
                <a:solidFill>
                  <a:srgbClr val="FFFFFF"/>
                </a:solidFill>
                <a:latin typeface="Libre Franklin Thin"/>
                <a:ea typeface="Libre Franklin Thin"/>
                <a:cs typeface="Libre Franklin Thin"/>
                <a:sym typeface="Libre Franklin Thin"/>
              </a:rPr>
              <a:t>ANALISI UTENZA POTENZIALE</a:t>
            </a:r>
            <a:endParaRPr/>
          </a:p>
        </p:txBody>
      </p:sp>
      <p:sp>
        <p:nvSpPr>
          <p:cNvPr id="119" name="Google Shape;119;p3"/>
          <p:cNvSpPr txBox="1"/>
          <p:nvPr>
            <p:ph idx="1" type="body"/>
          </p:nvPr>
        </p:nvSpPr>
        <p:spPr>
          <a:xfrm>
            <a:off x="4547698" y="1608667"/>
            <a:ext cx="3421958" cy="45011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700"/>
              <a:buChar char="•"/>
            </a:pPr>
            <a:r>
              <a:rPr lang="en-US" sz="1700">
                <a:latin typeface="Libre Franklin Thin"/>
                <a:ea typeface="Libre Franklin Thin"/>
                <a:cs typeface="Libre Franklin Thin"/>
                <a:sym typeface="Libre Franklin Thin"/>
              </a:rPr>
              <a:t>CLIENTI</a:t>
            </a:r>
            <a:endParaRPr/>
          </a:p>
          <a:p>
            <a:pPr indent="0" lvl="0" marL="0" rtl="0" algn="l">
              <a:lnSpc>
                <a:spcPct val="90000"/>
              </a:lnSpc>
              <a:spcBef>
                <a:spcPts val="1000"/>
              </a:spcBef>
              <a:spcAft>
                <a:spcPts val="0"/>
              </a:spcAft>
              <a:buClr>
                <a:schemeClr val="lt1"/>
              </a:buClr>
              <a:buSzPts val="1700"/>
              <a:buNone/>
            </a:pPr>
            <a:r>
              <a:rPr lang="en-US" sz="1700">
                <a:latin typeface="Libre Franklin Thin"/>
                <a:ea typeface="Libre Franklin Thin"/>
                <a:cs typeface="Libre Franklin Thin"/>
                <a:sym typeface="Libre Franklin Thin"/>
              </a:rPr>
              <a:t>Dall’analisi delle risposte dei Clienti è emerso che per la maggioranza di essi il rapporto con la tecnologia è da considerarsi buono e tutti praticano attività fisica, indipendentemente se seguiti da esperti o in autonomia. Inoltre, la maggioranza dei clienti apprezzerebbe l’utilizzo di un’applicazione tramite la quale il personal trainer e il nutrizionista possano seguirli soprattutto in vista del periodo di urgenza che stiamo vivendo. </a:t>
            </a:r>
            <a:endParaRPr sz="1700">
              <a:latin typeface="Libre Franklin Thin"/>
              <a:ea typeface="Libre Franklin Thin"/>
              <a:cs typeface="Libre Franklin Thin"/>
              <a:sym typeface="Libre Franklin Thin"/>
            </a:endParaRPr>
          </a:p>
        </p:txBody>
      </p:sp>
      <p:sp>
        <p:nvSpPr>
          <p:cNvPr id="120" name="Google Shape;120;p3"/>
          <p:cNvSpPr txBox="1"/>
          <p:nvPr>
            <p:ph idx="2" type="body"/>
          </p:nvPr>
        </p:nvSpPr>
        <p:spPr>
          <a:xfrm>
            <a:off x="8289696" y="1608667"/>
            <a:ext cx="3421957" cy="45011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700"/>
              <a:buChar char="•"/>
            </a:pPr>
            <a:r>
              <a:rPr lang="en-US" sz="1700">
                <a:latin typeface="Libre Franklin Thin"/>
                <a:ea typeface="Libre Franklin Thin"/>
                <a:cs typeface="Libre Franklin Thin"/>
                <a:sym typeface="Libre Franklin Thin"/>
              </a:rPr>
              <a:t>PROFESSIONISTI</a:t>
            </a:r>
            <a:endParaRPr/>
          </a:p>
          <a:p>
            <a:pPr indent="0" lvl="0" marL="0" rtl="0" algn="l">
              <a:lnSpc>
                <a:spcPct val="90000"/>
              </a:lnSpc>
              <a:spcBef>
                <a:spcPts val="1000"/>
              </a:spcBef>
              <a:spcAft>
                <a:spcPts val="0"/>
              </a:spcAft>
              <a:buClr>
                <a:schemeClr val="lt1"/>
              </a:buClr>
              <a:buSzPts val="1700"/>
              <a:buNone/>
            </a:pPr>
            <a:r>
              <a:rPr lang="en-US" sz="1700">
                <a:latin typeface="Libre Franklin Thin"/>
                <a:ea typeface="Libre Franklin Thin"/>
                <a:cs typeface="Libre Franklin Thin"/>
                <a:sym typeface="Libre Franklin Thin"/>
              </a:rPr>
              <a:t>Dall’analisi delle risposte che personal trainer e nutrizionisti hanno fornito alle nostre interviste, è emerso che la clientela è leggermente diminuita in vista della diffusione del covid-19. Inoltre, entrambe le categorie di esperti si sono adattate alla situazione utilizzando metodi innovativi per continuare il proprio lavoro nonostante le difficoltà, credendo nell’evoluzione della tecnologia e dell’aiuto che questa può fornire.</a:t>
            </a:r>
            <a:r>
              <a:rPr lang="en-US" sz="1700"/>
              <a:t> </a:t>
            </a:r>
            <a:endParaRPr sz="1700"/>
          </a:p>
        </p:txBody>
      </p:sp>
      <p:sp>
        <p:nvSpPr>
          <p:cNvPr id="121" name="Google Shape;121;p3"/>
          <p:cNvSpPr txBox="1"/>
          <p:nvPr/>
        </p:nvSpPr>
        <p:spPr>
          <a:xfrm>
            <a:off x="987645" y="2061032"/>
            <a:ext cx="313197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Libre Franklin Thin"/>
                <a:ea typeface="Libre Franklin Thin"/>
                <a:cs typeface="Libre Franklin Thin"/>
                <a:sym typeface="Libre Franklin Thin"/>
              </a:rPr>
              <a:t>L'analisi dell'utenza potenziale è stata eseguita attraverso interviste e questionari, eseguiti a distanza attraverso piattaforme come Zoom o Skype. Principalmente sono state raccolte informazioni riguardanti la vita quotidiana degli utenti, cercando di capire se praticano o meno attività fisica e/o una corretta alimentazione, per poi chiedere quanto sarebbero disposti ad utilizzare un applicazione che li aiuti in questo processo di benessere. Sulla base dei risultati ottenuti abbia</a:t>
            </a:r>
            <a:r>
              <a:rPr lang="en-US" sz="1400">
                <a:solidFill>
                  <a:schemeClr val="lt1"/>
                </a:solidFill>
                <a:latin typeface="Libre Franklin Thin"/>
                <a:ea typeface="Libre Franklin Thin"/>
                <a:cs typeface="Libre Franklin Thin"/>
                <a:sym typeface="Libre Franklin Thin"/>
              </a:rPr>
              <a:t>mo poi delineato le personas.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5EB0"/>
        </a:solidFill>
      </p:bgPr>
    </p:bg>
    <p:spTree>
      <p:nvGrpSpPr>
        <p:cNvPr id="125" name="Shape 125"/>
        <p:cNvGrpSpPr/>
        <p:nvPr/>
      </p:nvGrpSpPr>
      <p:grpSpPr>
        <a:xfrm>
          <a:off x="0" y="0"/>
          <a:ext cx="0" cy="0"/>
          <a:chOff x="0" y="0"/>
          <a:chExt cx="0" cy="0"/>
        </a:xfrm>
      </p:grpSpPr>
      <p:sp>
        <p:nvSpPr>
          <p:cNvPr id="126" name="Google Shape;126;p4"/>
          <p:cNvSpPr txBox="1"/>
          <p:nvPr>
            <p:ph type="title"/>
          </p:nvPr>
        </p:nvSpPr>
        <p:spPr>
          <a:xfrm>
            <a:off x="841248" y="365124"/>
            <a:ext cx="4929556"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Libre Franklin Thin"/>
              <a:buNone/>
            </a:pPr>
            <a:r>
              <a:rPr lang="en-US" sz="4000">
                <a:latin typeface="Libre Franklin Thin"/>
                <a:ea typeface="Libre Franklin Thin"/>
                <a:cs typeface="Libre Franklin Thin"/>
                <a:sym typeface="Libre Franklin Thin"/>
              </a:rPr>
              <a:t>ANALISI DELLA CONCORRENZA</a:t>
            </a:r>
            <a:endParaRPr/>
          </a:p>
        </p:txBody>
      </p:sp>
      <p:sp>
        <p:nvSpPr>
          <p:cNvPr id="127" name="Google Shape;127;p4"/>
          <p:cNvSpPr txBox="1"/>
          <p:nvPr/>
        </p:nvSpPr>
        <p:spPr>
          <a:xfrm>
            <a:off x="841248" y="2624962"/>
            <a:ext cx="4929556" cy="353809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000"/>
              <a:buFont typeface="Arial"/>
              <a:buChar char="•"/>
            </a:pPr>
            <a:r>
              <a:rPr lang="en-US" sz="2000">
                <a:solidFill>
                  <a:schemeClr val="lt1"/>
                </a:solidFill>
                <a:latin typeface="Libre Franklin Thin"/>
                <a:ea typeface="Libre Franklin Thin"/>
                <a:cs typeface="Libre Franklin Thin"/>
                <a:sym typeface="Libre Franklin Thin"/>
              </a:rPr>
              <a:t>Facendo un’analisi abbiamo notato l’esistenza di moltissime applicazioni che prevedono un piano di allenamento o di nutrizione, ma hanno il limite di non seguire il cliente in modo individuale. Perciò, la nostra applicazione ha una concorrenza limitata in quanto riduce tale limite associando ad ogni singolo cliente un coach esperto e/o nutrizionista, quindi vere persone che possano seguire coloro che utilizzano l’app, fornendo piani appositi in base a caratteristiche personali</a:t>
            </a:r>
            <a:endParaRPr sz="2000">
              <a:solidFill>
                <a:schemeClr val="lt1"/>
              </a:solidFill>
              <a:latin typeface="Libre Franklin Thin"/>
              <a:ea typeface="Libre Franklin Thin"/>
              <a:cs typeface="Libre Franklin Thin"/>
              <a:sym typeface="Libre Franklin Thin"/>
            </a:endParaRPr>
          </a:p>
        </p:txBody>
      </p:sp>
      <p:pic>
        <p:nvPicPr>
          <p:cNvPr id="128" name="Google Shape;128;p4"/>
          <p:cNvPicPr preferRelativeResize="0"/>
          <p:nvPr/>
        </p:nvPicPr>
        <p:blipFill rotWithShape="1">
          <a:blip r:embed="rId3">
            <a:alphaModFix/>
          </a:blip>
          <a:srcRect b="0" l="6593" r="6422" t="0"/>
          <a:stretch/>
        </p:blipFill>
        <p:spPr>
          <a:xfrm>
            <a:off x="6818278" y="343454"/>
            <a:ext cx="4853685" cy="2934000"/>
          </a:xfrm>
          <a:prstGeom prst="rect">
            <a:avLst/>
          </a:prstGeom>
          <a:noFill/>
          <a:ln>
            <a:noFill/>
          </a:ln>
        </p:spPr>
      </p:pic>
      <p:sp>
        <p:nvSpPr>
          <p:cNvPr id="129" name="Google Shape;129;p4"/>
          <p:cNvSpPr txBox="1"/>
          <p:nvPr/>
        </p:nvSpPr>
        <p:spPr>
          <a:xfrm>
            <a:off x="691056" y="1715814"/>
            <a:ext cx="7591095" cy="25239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30" name="Google Shape;130;p4"/>
          <p:cNvPicPr preferRelativeResize="0"/>
          <p:nvPr/>
        </p:nvPicPr>
        <p:blipFill rotWithShape="1">
          <a:blip r:embed="rId4">
            <a:alphaModFix/>
          </a:blip>
          <a:srcRect b="10420" l="0" r="2" t="29077"/>
          <a:stretch/>
        </p:blipFill>
        <p:spPr>
          <a:xfrm>
            <a:off x="6818278" y="3497242"/>
            <a:ext cx="4853685" cy="2979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5"/>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5"/>
          <p:cNvSpPr txBox="1"/>
          <p:nvPr>
            <p:ph type="title"/>
          </p:nvPr>
        </p:nvSpPr>
        <p:spPr>
          <a:xfrm>
            <a:off x="320615" y="265194"/>
            <a:ext cx="4474423" cy="1834571"/>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Libre Franklin Thin"/>
              <a:buNone/>
            </a:pPr>
            <a:r>
              <a:rPr lang="en-US" sz="4000">
                <a:solidFill>
                  <a:schemeClr val="lt1"/>
                </a:solidFill>
                <a:latin typeface="Libre Franklin Thin"/>
                <a:ea typeface="Libre Franklin Thin"/>
                <a:cs typeface="Libre Franklin Thin"/>
                <a:sym typeface="Libre Franklin Thin"/>
              </a:rPr>
              <a:t>PROTOTIPI A BASSA FEDELTÀ</a:t>
            </a:r>
            <a:endParaRPr/>
          </a:p>
        </p:txBody>
      </p:sp>
      <p:sp>
        <p:nvSpPr>
          <p:cNvPr id="137" name="Google Shape;137;p5"/>
          <p:cNvSpPr txBox="1"/>
          <p:nvPr>
            <p:ph idx="1" type="body"/>
          </p:nvPr>
        </p:nvSpPr>
        <p:spPr>
          <a:xfrm>
            <a:off x="1053850" y="2400475"/>
            <a:ext cx="4589400" cy="2134500"/>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solidFill>
                  <a:schemeClr val="dk1"/>
                </a:solidFill>
                <a:latin typeface="Libre Franklin Thin"/>
                <a:ea typeface="Libre Franklin Thin"/>
                <a:cs typeface="Libre Franklin Thin"/>
                <a:sym typeface="Libre Franklin Thin"/>
              </a:rPr>
              <a:t>Sulla base delle analisi effettuate, abbiamo sviluppato i prototipi a bassa fedeltà utilizzando Marvelapp.</a:t>
            </a:r>
            <a:r>
              <a:rPr lang="en-US" sz="2400">
                <a:solidFill>
                  <a:schemeClr val="dk1"/>
                </a:solidFill>
                <a:latin typeface="Calibri"/>
                <a:ea typeface="Calibri"/>
                <a:cs typeface="Calibri"/>
                <a:sym typeface="Calibri"/>
              </a:rPr>
              <a:t> </a:t>
            </a:r>
            <a:endParaRPr/>
          </a:p>
        </p:txBody>
      </p:sp>
      <p:pic>
        <p:nvPicPr>
          <p:cNvPr descr="Immagine che contiene testo, segnale&#10;&#10;Descrizione generata automaticamente" id="138" name="Google Shape;138;p5"/>
          <p:cNvPicPr preferRelativeResize="0"/>
          <p:nvPr/>
        </p:nvPicPr>
        <p:blipFill rotWithShape="1">
          <a:blip r:embed="rId3">
            <a:alphaModFix/>
          </a:blip>
          <a:srcRect b="0" l="0" r="0" t="0"/>
          <a:stretch/>
        </p:blipFill>
        <p:spPr>
          <a:xfrm>
            <a:off x="5715130" y="552741"/>
            <a:ext cx="2286723" cy="3350511"/>
          </a:xfrm>
          <a:prstGeom prst="rect">
            <a:avLst/>
          </a:prstGeom>
          <a:noFill/>
          <a:ln>
            <a:noFill/>
          </a:ln>
        </p:spPr>
      </p:pic>
      <p:pic>
        <p:nvPicPr>
          <p:cNvPr descr="Immagine che contiene testo&#10;&#10;Descrizione generata automaticamente" id="139" name="Google Shape;139;p5"/>
          <p:cNvPicPr preferRelativeResize="0"/>
          <p:nvPr/>
        </p:nvPicPr>
        <p:blipFill rotWithShape="1">
          <a:blip r:embed="rId4">
            <a:alphaModFix/>
          </a:blip>
          <a:srcRect b="0" l="0" r="0" t="0"/>
          <a:stretch/>
        </p:blipFill>
        <p:spPr>
          <a:xfrm>
            <a:off x="9070210" y="552741"/>
            <a:ext cx="2529635" cy="3350511"/>
          </a:xfrm>
          <a:prstGeom prst="rect">
            <a:avLst/>
          </a:prstGeom>
          <a:noFill/>
          <a:ln>
            <a:noFill/>
          </a:ln>
        </p:spPr>
      </p:pic>
      <p:pic>
        <p:nvPicPr>
          <p:cNvPr descr="Immagine che contiene lavagnabianca&#10;&#10;Descrizione generata automaticamente" id="140" name="Google Shape;140;p5"/>
          <p:cNvPicPr preferRelativeResize="0"/>
          <p:nvPr/>
        </p:nvPicPr>
        <p:blipFill rotWithShape="1">
          <a:blip r:embed="rId5">
            <a:alphaModFix/>
          </a:blip>
          <a:srcRect b="0" l="0" r="0" t="0"/>
          <a:stretch/>
        </p:blipFill>
        <p:spPr>
          <a:xfrm>
            <a:off x="5652893" y="4063564"/>
            <a:ext cx="1431124" cy="2587407"/>
          </a:xfrm>
          <a:prstGeom prst="rect">
            <a:avLst/>
          </a:prstGeom>
          <a:noFill/>
          <a:ln>
            <a:noFill/>
          </a:ln>
        </p:spPr>
      </p:pic>
      <p:pic>
        <p:nvPicPr>
          <p:cNvPr descr="Immagine che contiene testo&#10;&#10;Descrizione generata automaticamente" id="141" name="Google Shape;141;p5"/>
          <p:cNvPicPr preferRelativeResize="0"/>
          <p:nvPr/>
        </p:nvPicPr>
        <p:blipFill rotWithShape="1">
          <a:blip r:embed="rId6">
            <a:alphaModFix/>
          </a:blip>
          <a:srcRect b="0" l="0" r="0" t="0"/>
          <a:stretch/>
        </p:blipFill>
        <p:spPr>
          <a:xfrm>
            <a:off x="7885852" y="4061443"/>
            <a:ext cx="1681458" cy="2587407"/>
          </a:xfrm>
          <a:prstGeom prst="rect">
            <a:avLst/>
          </a:prstGeom>
          <a:noFill/>
          <a:ln>
            <a:noFill/>
          </a:ln>
        </p:spPr>
      </p:pic>
      <p:pic>
        <p:nvPicPr>
          <p:cNvPr descr="Immagine che contiene testo&#10;&#10;Descrizione generata automaticamente" id="142" name="Google Shape;142;p5"/>
          <p:cNvPicPr preferRelativeResize="0"/>
          <p:nvPr/>
        </p:nvPicPr>
        <p:blipFill rotWithShape="1">
          <a:blip r:embed="rId7">
            <a:alphaModFix/>
          </a:blip>
          <a:srcRect b="0" l="0" r="0" t="0"/>
          <a:stretch/>
        </p:blipFill>
        <p:spPr>
          <a:xfrm>
            <a:off x="10180575" y="4059309"/>
            <a:ext cx="1726017" cy="2587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6"/>
          <p:cNvSpPr txBox="1"/>
          <p:nvPr>
            <p:ph type="title"/>
          </p:nvPr>
        </p:nvSpPr>
        <p:spPr>
          <a:xfrm>
            <a:off x="838200" y="4194118"/>
            <a:ext cx="10515595" cy="7234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Libre Franklin Thin"/>
              <a:buNone/>
            </a:pPr>
            <a:r>
              <a:rPr lang="en-US" sz="4000">
                <a:solidFill>
                  <a:srgbClr val="2F5496"/>
                </a:solidFill>
                <a:latin typeface="Libre Franklin Thin"/>
                <a:ea typeface="Libre Franklin Thin"/>
                <a:cs typeface="Libre Franklin Thin"/>
                <a:sym typeface="Libre Franklin Thin"/>
              </a:rPr>
              <a:t>PROTOTIPI AD ALTA FEDELTÀ</a:t>
            </a:r>
            <a:endParaRPr/>
          </a:p>
        </p:txBody>
      </p:sp>
      <p:pic>
        <p:nvPicPr>
          <p:cNvPr descr="Immagine che contiene testo&#10;&#10;Descrizione generata automaticamente" id="148" name="Google Shape;148;p6"/>
          <p:cNvPicPr preferRelativeResize="0"/>
          <p:nvPr/>
        </p:nvPicPr>
        <p:blipFill rotWithShape="1">
          <a:blip r:embed="rId3">
            <a:alphaModFix/>
          </a:blip>
          <a:srcRect b="0" l="0" r="0" t="0"/>
          <a:stretch/>
        </p:blipFill>
        <p:spPr>
          <a:xfrm>
            <a:off x="696733" y="552354"/>
            <a:ext cx="1632925" cy="3318685"/>
          </a:xfrm>
          <a:prstGeom prst="rect">
            <a:avLst/>
          </a:prstGeom>
          <a:noFill/>
          <a:ln>
            <a:noFill/>
          </a:ln>
        </p:spPr>
      </p:pic>
      <p:pic>
        <p:nvPicPr>
          <p:cNvPr descr="Immagine che contiene testo, monitor&#10;&#10;Descrizione generata automaticamente" id="149" name="Google Shape;149;p6"/>
          <p:cNvPicPr preferRelativeResize="0"/>
          <p:nvPr/>
        </p:nvPicPr>
        <p:blipFill rotWithShape="1">
          <a:blip r:embed="rId4">
            <a:alphaModFix/>
          </a:blip>
          <a:srcRect b="0" l="0" r="0" t="0"/>
          <a:stretch/>
        </p:blipFill>
        <p:spPr>
          <a:xfrm>
            <a:off x="5327039" y="609863"/>
            <a:ext cx="1546661" cy="3189289"/>
          </a:xfrm>
          <a:prstGeom prst="rect">
            <a:avLst/>
          </a:prstGeom>
          <a:noFill/>
          <a:ln>
            <a:noFill/>
          </a:ln>
        </p:spPr>
      </p:pic>
      <p:pic>
        <p:nvPicPr>
          <p:cNvPr id="150" name="Google Shape;150;p6"/>
          <p:cNvPicPr preferRelativeResize="0"/>
          <p:nvPr/>
        </p:nvPicPr>
        <p:blipFill rotWithShape="1">
          <a:blip r:embed="rId5">
            <a:alphaModFix/>
          </a:blip>
          <a:srcRect b="0" l="0" r="0" t="0"/>
          <a:stretch/>
        </p:blipFill>
        <p:spPr>
          <a:xfrm>
            <a:off x="10173005" y="566732"/>
            <a:ext cx="1604170" cy="3318685"/>
          </a:xfrm>
          <a:prstGeom prst="rect">
            <a:avLst/>
          </a:prstGeom>
          <a:noFill/>
          <a:ln>
            <a:noFill/>
          </a:ln>
        </p:spPr>
      </p:pic>
      <p:pic>
        <p:nvPicPr>
          <p:cNvPr descr="Immagine che contiene testo, screenshot, esterni&#10;&#10;Descrizione generata automaticamente" id="151" name="Google Shape;151;p6"/>
          <p:cNvPicPr preferRelativeResize="0"/>
          <p:nvPr/>
        </p:nvPicPr>
        <p:blipFill rotWithShape="1">
          <a:blip r:embed="rId6">
            <a:alphaModFix/>
          </a:blip>
          <a:srcRect b="0" l="0" r="0" t="0"/>
          <a:stretch/>
        </p:blipFill>
        <p:spPr>
          <a:xfrm>
            <a:off x="7738802" y="566731"/>
            <a:ext cx="1672131" cy="3318685"/>
          </a:xfrm>
          <a:prstGeom prst="rect">
            <a:avLst/>
          </a:prstGeom>
          <a:noFill/>
          <a:ln>
            <a:noFill/>
          </a:ln>
        </p:spPr>
      </p:pic>
      <p:pic>
        <p:nvPicPr>
          <p:cNvPr id="152" name="Google Shape;152;p6"/>
          <p:cNvPicPr preferRelativeResize="0"/>
          <p:nvPr/>
        </p:nvPicPr>
        <p:blipFill rotWithShape="1">
          <a:blip r:embed="rId7">
            <a:alphaModFix/>
          </a:blip>
          <a:srcRect b="0" l="0" r="0" t="0"/>
          <a:stretch/>
        </p:blipFill>
        <p:spPr>
          <a:xfrm>
            <a:off x="2880053" y="566731"/>
            <a:ext cx="1643376" cy="3261176"/>
          </a:xfrm>
          <a:prstGeom prst="rect">
            <a:avLst/>
          </a:prstGeom>
          <a:noFill/>
          <a:ln>
            <a:noFill/>
          </a:ln>
        </p:spPr>
      </p:pic>
      <p:sp>
        <p:nvSpPr>
          <p:cNvPr id="153" name="Google Shape;153;p6"/>
          <p:cNvSpPr txBox="1"/>
          <p:nvPr/>
        </p:nvSpPr>
        <p:spPr>
          <a:xfrm>
            <a:off x="691147" y="4916780"/>
            <a:ext cx="10515595" cy="1493070"/>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400"/>
              <a:buFont typeface="Arial"/>
              <a:buChar char="•"/>
            </a:pPr>
            <a:r>
              <a:rPr lang="en-US" sz="2400">
                <a:solidFill>
                  <a:schemeClr val="lt1"/>
                </a:solidFill>
                <a:latin typeface="Libre Franklin Thin"/>
                <a:ea typeface="Libre Franklin Thin"/>
                <a:cs typeface="Libre Franklin Thin"/>
                <a:sym typeface="Libre Franklin Thin"/>
              </a:rPr>
              <a:t>Sulla base dei test effettuati e dei miglioramenti che sono stati ritenuti necessari, sono stati elaborati i prototipi ad alta fedeltà utilizzando Justinmind</a:t>
            </a:r>
            <a:r>
              <a:rPr lang="en-US" sz="1800">
                <a:solidFill>
                  <a:schemeClr val="lt1"/>
                </a:solidFill>
                <a:latin typeface="Libre Franklin Thin"/>
                <a:ea typeface="Libre Franklin Thin"/>
                <a:cs typeface="Libre Franklin Thin"/>
                <a:sym typeface="Libre Franklin Thi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7"/>
          <p:cNvSpPr/>
          <p:nvPr/>
        </p:nvSpPr>
        <p:spPr>
          <a:xfrm>
            <a:off x="4142164" y="900814"/>
            <a:ext cx="759618"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4144437" y="633165"/>
            <a:ext cx="482654"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34621" y="636723"/>
            <a:ext cx="4000062" cy="5257799"/>
          </a:xfrm>
          <a:custGeom>
            <a:rect b="b" l="l" r="r" t="t"/>
            <a:pathLst>
              <a:path extrusionOk="0" h="5257799" w="4634682">
                <a:moveTo>
                  <a:pt x="0" y="0"/>
                </a:moveTo>
                <a:lnTo>
                  <a:pt x="4634682" y="0"/>
                </a:lnTo>
                <a:lnTo>
                  <a:pt x="4634682" y="5257799"/>
                </a:lnTo>
                <a:lnTo>
                  <a:pt x="0" y="525779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7"/>
          <p:cNvSpPr txBox="1"/>
          <p:nvPr>
            <p:ph type="title"/>
          </p:nvPr>
        </p:nvSpPr>
        <p:spPr>
          <a:xfrm>
            <a:off x="934872" y="982272"/>
            <a:ext cx="3388419" cy="45609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Libre Franklin Thin"/>
              <a:buNone/>
            </a:pPr>
            <a:r>
              <a:rPr lang="en-US" sz="4000">
                <a:solidFill>
                  <a:srgbClr val="FFFFFF"/>
                </a:solidFill>
                <a:latin typeface="Libre Franklin Thin"/>
                <a:ea typeface="Libre Franklin Thin"/>
                <a:cs typeface="Libre Franklin Thin"/>
                <a:sym typeface="Libre Franklin Thin"/>
              </a:rPr>
              <a:t>TEST DI USABILITA'</a:t>
            </a:r>
            <a:endParaRPr/>
          </a:p>
        </p:txBody>
      </p:sp>
      <p:sp>
        <p:nvSpPr>
          <p:cNvPr id="163" name="Google Shape;163;p7"/>
          <p:cNvSpPr/>
          <p:nvPr/>
        </p:nvSpPr>
        <p:spPr>
          <a:xfrm>
            <a:off x="4901782" y="1352302"/>
            <a:ext cx="6655597"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idx="1" type="body"/>
          </p:nvPr>
        </p:nvSpPr>
        <p:spPr>
          <a:xfrm>
            <a:off x="5221862" y="1719618"/>
            <a:ext cx="5948831" cy="433462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FEFFFF"/>
              </a:buClr>
              <a:buSzPts val="2400"/>
              <a:buChar char="•"/>
            </a:pPr>
            <a:r>
              <a:rPr lang="en-US" sz="2400">
                <a:solidFill>
                  <a:srgbClr val="FEFFFF"/>
                </a:solidFill>
                <a:latin typeface="Libre Franklin Thin"/>
                <a:ea typeface="Libre Franklin Thin"/>
                <a:cs typeface="Libre Franklin Thin"/>
                <a:sym typeface="Libre Franklin Thin"/>
              </a:rPr>
              <a:t>Dopo aver condotto i test di usabilità sui prototipi a bassa fedeltà, li abbiamo condotti anche sui prototipi ad alta fedeltà. I risultati ottenuti sono stati molto positivi in quanto gli utenti che hanno testato il sistema hanno ritenuto che il sistema fosse usabile e hanno realizzato la maggior parte dei task senza l'ausilio del facilitatore. Il tasso di successo ottenuto infatti ha una media del 97% fra lato utente e lato coach. </a:t>
            </a:r>
            <a:endParaRPr sz="2400">
              <a:solidFill>
                <a:srgbClr val="FEFFFF"/>
              </a:solidFill>
              <a:latin typeface="Libre Franklin Thin"/>
              <a:ea typeface="Libre Franklin Thin"/>
              <a:cs typeface="Libre Franklin Thin"/>
              <a:sym typeface="Libre Franklin Th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8"/>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5400"/>
              <a:buFont typeface="Libre Franklin Thin"/>
              <a:buNone/>
            </a:pPr>
            <a:r>
              <a:rPr lang="en-US" sz="5400">
                <a:solidFill>
                  <a:schemeClr val="accent1"/>
                </a:solidFill>
                <a:latin typeface="Libre Franklin Thin"/>
                <a:ea typeface="Libre Franklin Thin"/>
                <a:cs typeface="Libre Franklin Thin"/>
                <a:sym typeface="Libre Franklin Thin"/>
              </a:rPr>
              <a:t>FINE</a:t>
            </a:r>
            <a:endParaRPr/>
          </a:p>
        </p:txBody>
      </p:sp>
      <p:sp>
        <p:nvSpPr>
          <p:cNvPr id="171" name="Google Shape;171;p8"/>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8"/>
          <p:cNvSpPr txBox="1"/>
          <p:nvPr/>
        </p:nvSpPr>
        <p:spPr>
          <a:xfrm>
            <a:off x="645313" y="2807208"/>
            <a:ext cx="4435415"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accent1"/>
                </a:solidFill>
                <a:latin typeface="Libre Franklin Thin"/>
                <a:ea typeface="Libre Franklin Thin"/>
                <a:cs typeface="Libre Franklin Thin"/>
                <a:sym typeface="Libre Franklin Thin"/>
              </a:rPr>
              <a:t>GRAZIE PER </a:t>
            </a:r>
            <a:endParaRPr sz="2200">
              <a:solidFill>
                <a:schemeClr val="accent1"/>
              </a:solidFill>
              <a:latin typeface="Libre Franklin Thin"/>
              <a:ea typeface="Libre Franklin Thin"/>
              <a:cs typeface="Libre Franklin Thin"/>
              <a:sym typeface="Libre Franklin Thin"/>
            </a:endParaRPr>
          </a:p>
          <a:p>
            <a:pPr indent="0" lvl="0" marL="0" marR="0" rtl="0" algn="l">
              <a:lnSpc>
                <a:spcPct val="90000"/>
              </a:lnSpc>
              <a:spcBef>
                <a:spcPts val="0"/>
              </a:spcBef>
              <a:spcAft>
                <a:spcPts val="0"/>
              </a:spcAft>
              <a:buNone/>
            </a:pPr>
            <a:r>
              <a:rPr lang="en-US" sz="2200">
                <a:solidFill>
                  <a:schemeClr val="accent1"/>
                </a:solidFill>
                <a:latin typeface="Libre Franklin Thin"/>
                <a:ea typeface="Libre Franklin Thin"/>
                <a:cs typeface="Libre Franklin Thin"/>
                <a:sym typeface="Libre Franklin Thin"/>
              </a:rPr>
              <a:t>L' ATTENZIONE</a:t>
            </a:r>
            <a:endParaRPr sz="2200">
              <a:solidFill>
                <a:schemeClr val="accent1"/>
              </a:solidFill>
              <a:latin typeface="Libre Franklin Thin"/>
              <a:ea typeface="Libre Franklin Thin"/>
              <a:cs typeface="Libre Franklin Thin"/>
              <a:sym typeface="Libre Franklin Thin"/>
            </a:endParaRPr>
          </a:p>
        </p:txBody>
      </p:sp>
      <p:pic>
        <p:nvPicPr>
          <p:cNvPr id="173" name="Google Shape;173;p8"/>
          <p:cNvPicPr preferRelativeResize="0"/>
          <p:nvPr>
            <p:ph idx="1" type="body"/>
          </p:nvPr>
        </p:nvPicPr>
        <p:blipFill rotWithShape="1">
          <a:blip r:embed="rId3">
            <a:alphaModFix/>
          </a:blip>
          <a:srcRect b="0" l="0" r="0" t="0"/>
          <a:stretch/>
        </p:blipFill>
        <p:spPr>
          <a:xfrm>
            <a:off x="4654296" y="1162531"/>
            <a:ext cx="6903720" cy="45329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2021-09-01T10:02:40Z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0x010100C42DD2D22F25B147B5DA295511FB12CA</vt:lpwstr>
  </property>
</Properties>
</file>