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0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28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dtoday.co.kr/news/view/1065602420834777" TargetMode="External"/><Relationship Id="rId3" Type="http://schemas.openxmlformats.org/officeDocument/2006/relationships/hyperlink" Target="https://ilyo.co.kr/?ac=article_view&amp;entry_id=454877" TargetMode="External"/><Relationship Id="rId7" Type="http://schemas.openxmlformats.org/officeDocument/2006/relationships/hyperlink" Target="https://www.yna.co.kr/view/AKR20230924000800005?input=1195m" TargetMode="External"/><Relationship Id="rId2" Type="http://schemas.openxmlformats.org/officeDocument/2006/relationships/hyperlink" Target="https://www.ichannela.com/news/main/news_detailPage.do?publishId=0000003535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ejonilbo.com/news/articleView.html?idxno=2089465" TargetMode="External"/><Relationship Id="rId5" Type="http://schemas.openxmlformats.org/officeDocument/2006/relationships/hyperlink" Target="https://view.asiae.co.kr/article/2023072818525334364" TargetMode="External"/><Relationship Id="rId10" Type="http://schemas.openxmlformats.org/officeDocument/2006/relationships/hyperlink" Target="https://www.khan.co.kr/economy/economy-general/article/202108221201001" TargetMode="External"/><Relationship Id="rId4" Type="http://schemas.openxmlformats.org/officeDocument/2006/relationships/hyperlink" Target="https://view.asiae.co.kr/article/2022122822585283457" TargetMode="External"/><Relationship Id="rId9" Type="http://schemas.openxmlformats.org/officeDocument/2006/relationships/hyperlink" Target="https://www.asiae.co.kr/article/202303021532176953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정보구조도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1422400"/>
            <a:ext cx="927100" cy="288667"/>
            <a:chOff x="304800" y="1422400"/>
            <a:chExt cx="927100" cy="288667"/>
          </a:xfrm>
        </p:grpSpPr>
        <p:sp>
          <p:nvSpPr>
            <p:cNvPr id="8" name="직사각형 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668" y="1434068"/>
              <a:ext cx="890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1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035" y="1841500"/>
            <a:ext cx="927100" cy="296111"/>
            <a:chOff x="304800" y="1422400"/>
            <a:chExt cx="927100" cy="296111"/>
          </a:xfrm>
        </p:grpSpPr>
        <p:sp>
          <p:nvSpPr>
            <p:cNvPr id="12" name="직사각형 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2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3035" y="2260600"/>
            <a:ext cx="927100" cy="288667"/>
            <a:chOff x="304800" y="1422400"/>
            <a:chExt cx="927100" cy="288667"/>
          </a:xfrm>
        </p:grpSpPr>
        <p:sp>
          <p:nvSpPr>
            <p:cNvPr id="15" name="직사각형 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3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3035" y="2683924"/>
            <a:ext cx="927100" cy="288667"/>
            <a:chOff x="304800" y="1422400"/>
            <a:chExt cx="927100" cy="288667"/>
          </a:xfrm>
        </p:grpSpPr>
        <p:sp>
          <p:nvSpPr>
            <p:cNvPr id="18" name="직사각형 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4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3035" y="3103024"/>
            <a:ext cx="927100" cy="288667"/>
            <a:chOff x="304800" y="1422400"/>
            <a:chExt cx="927100" cy="288667"/>
          </a:xfrm>
        </p:grpSpPr>
        <p:sp>
          <p:nvSpPr>
            <p:cNvPr id="21" name="직사각형 2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5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0000" y="2130167"/>
            <a:ext cx="1422400" cy="565425"/>
            <a:chOff x="304800" y="1422400"/>
            <a:chExt cx="927100" cy="288667"/>
          </a:xfrm>
        </p:grpSpPr>
        <p:sp>
          <p:nvSpPr>
            <p:cNvPr id="24" name="직사각형 23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234" y="1480183"/>
              <a:ext cx="890232" cy="16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Main page</a:t>
              </a:r>
              <a:endParaRPr lang="ko-KR" altLang="en-US" sz="1500" dirty="0"/>
            </a:p>
          </p:txBody>
        </p:sp>
      </p:grpSp>
      <p:cxnSp>
        <p:nvCxnSpPr>
          <p:cNvPr id="27" name="직선 연결선 26"/>
          <p:cNvCxnSpPr>
            <a:stCxn id="24" idx="2"/>
          </p:cNvCxnSpPr>
          <p:nvPr/>
        </p:nvCxnSpPr>
        <p:spPr>
          <a:xfrm flipH="1">
            <a:off x="5791199" y="2695592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83719" y="4521200"/>
            <a:ext cx="77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0837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24847" y="3369946"/>
            <a:ext cx="0" cy="5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497267" y="4686300"/>
            <a:ext cx="1172903" cy="296111"/>
            <a:chOff x="304800" y="1422400"/>
            <a:chExt cx="927100" cy="296111"/>
          </a:xfrm>
        </p:grpSpPr>
        <p:sp>
          <p:nvSpPr>
            <p:cNvPr id="37" name="직사각형 36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회사소개</a:t>
              </a:r>
              <a:endParaRPr lang="ko-KR" altLang="en-US" sz="1200" dirty="0"/>
            </a:p>
          </p:txBody>
        </p:sp>
      </p:grpSp>
      <p:cxnSp>
        <p:nvCxnSpPr>
          <p:cNvPr id="39" name="직선 연결선 38"/>
          <p:cNvCxnSpPr/>
          <p:nvPr/>
        </p:nvCxnSpPr>
        <p:spPr>
          <a:xfrm flipH="1">
            <a:off x="344284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856394" y="4686300"/>
            <a:ext cx="1172903" cy="296111"/>
            <a:chOff x="304800" y="1422400"/>
            <a:chExt cx="927100" cy="296111"/>
          </a:xfrm>
        </p:grpSpPr>
        <p:sp>
          <p:nvSpPr>
            <p:cNvPr id="41" name="직사각형 4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사업분야</a:t>
              </a:r>
              <a:endParaRPr lang="ko-KR" altLang="en-US" sz="1200" dirty="0"/>
            </a:p>
          </p:txBody>
        </p:sp>
      </p:grpSp>
      <p:cxnSp>
        <p:nvCxnSpPr>
          <p:cNvPr id="43" name="직선 연결선 42"/>
          <p:cNvCxnSpPr/>
          <p:nvPr/>
        </p:nvCxnSpPr>
        <p:spPr>
          <a:xfrm flipH="1">
            <a:off x="4801980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15528" y="4686300"/>
            <a:ext cx="1172903" cy="296111"/>
            <a:chOff x="304800" y="1422400"/>
            <a:chExt cx="927100" cy="296111"/>
          </a:xfrm>
        </p:grpSpPr>
        <p:sp>
          <p:nvSpPr>
            <p:cNvPr id="45" name="직사각형 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보유기술</a:t>
              </a:r>
              <a:endParaRPr lang="ko-KR" altLang="en-US" sz="12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H="1">
            <a:off x="71129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526467" y="4686300"/>
            <a:ext cx="1172903" cy="296111"/>
            <a:chOff x="304800" y="1422400"/>
            <a:chExt cx="927100" cy="296111"/>
          </a:xfrm>
        </p:grpSpPr>
        <p:sp>
          <p:nvSpPr>
            <p:cNvPr id="49" name="직사각형 4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제품소개</a:t>
              </a:r>
              <a:endParaRPr lang="ko-KR" altLang="en-US" sz="1200" dirty="0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H="1">
            <a:off x="844295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7856504" y="4686300"/>
            <a:ext cx="1172903" cy="296111"/>
            <a:chOff x="304800" y="1422400"/>
            <a:chExt cx="927100" cy="296111"/>
          </a:xfrm>
        </p:grpSpPr>
        <p:sp>
          <p:nvSpPr>
            <p:cNvPr id="53" name="직사각형 5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주요실적</a:t>
              </a:r>
              <a:endParaRPr lang="ko-KR" altLang="en-US" sz="1200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 flipH="1">
            <a:off x="9803473" y="4519991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9217021" y="4685091"/>
            <a:ext cx="1172903" cy="296111"/>
            <a:chOff x="304800" y="1422400"/>
            <a:chExt cx="927100" cy="296111"/>
          </a:xfrm>
        </p:grpSpPr>
        <p:sp>
          <p:nvSpPr>
            <p:cNvPr id="60" name="직사각형 5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Contact</a:t>
              </a:r>
              <a:endParaRPr lang="ko-KR" altLang="en-US" sz="12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 rot="16200000" flipH="1">
            <a:off x="4878395" y="2596108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549512" y="3070445"/>
            <a:ext cx="1545359" cy="859545"/>
            <a:chOff x="2549512" y="2714100"/>
            <a:chExt cx="1545359" cy="859545"/>
          </a:xfrm>
        </p:grpSpPr>
        <p:grpSp>
          <p:nvGrpSpPr>
            <p:cNvPr id="64" name="그룹 63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sitemap</a:t>
                </a:r>
                <a:endParaRPr lang="ko-KR" altLang="en-US" sz="12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개인정보처리방침</a:t>
                </a:r>
                <a:endParaRPr lang="ko-KR" altLang="en-US" sz="11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549512" y="3284978"/>
              <a:ext cx="1545359" cy="288667"/>
              <a:chOff x="219020" y="1422400"/>
              <a:chExt cx="1098658" cy="28866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20" y="1434499"/>
                <a:ext cx="10986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7612088" y="1983429"/>
            <a:ext cx="288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7622028" y="3224937"/>
            <a:ext cx="1304048" cy="567928"/>
            <a:chOff x="2670169" y="2714100"/>
            <a:chExt cx="1304048" cy="567928"/>
          </a:xfrm>
        </p:grpSpPr>
        <p:grpSp>
          <p:nvGrpSpPr>
            <p:cNvPr id="76" name="그룹 75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로그인</a:t>
                </a:r>
                <a:endParaRPr lang="ko-KR" altLang="en-US" sz="12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cxnSp>
        <p:nvCxnSpPr>
          <p:cNvPr id="86" name="직선 연결선 85"/>
          <p:cNvCxnSpPr/>
          <p:nvPr/>
        </p:nvCxnSpPr>
        <p:spPr>
          <a:xfrm>
            <a:off x="8915608" y="3369269"/>
            <a:ext cx="608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224847" y="3915031"/>
            <a:ext cx="298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9487022" y="3227003"/>
            <a:ext cx="1444214" cy="289555"/>
            <a:chOff x="268203" y="1422400"/>
            <a:chExt cx="1000295" cy="289555"/>
          </a:xfrm>
        </p:grpSpPr>
        <p:sp>
          <p:nvSpPr>
            <p:cNvPr id="93" name="직사각형 9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8203" y="1434956"/>
              <a:ext cx="100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관리자 모드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498679" y="3675354"/>
            <a:ext cx="1432557" cy="538180"/>
            <a:chOff x="9498679" y="3625476"/>
            <a:chExt cx="1000295" cy="538180"/>
          </a:xfrm>
        </p:grpSpPr>
        <p:grpSp>
          <p:nvGrpSpPr>
            <p:cNvPr id="97" name="그룹 96"/>
            <p:cNvGrpSpPr/>
            <p:nvPr/>
          </p:nvGrpSpPr>
          <p:grpSpPr>
            <a:xfrm>
              <a:off x="9498679" y="3625476"/>
              <a:ext cx="1000295" cy="289555"/>
              <a:chOff x="268203" y="1422400"/>
              <a:chExt cx="1000295" cy="28955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변경</a:t>
                </a:r>
                <a:endParaRPr lang="ko-KR" altLang="en-US" sz="12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498679" y="3874101"/>
              <a:ext cx="1000295" cy="289555"/>
              <a:chOff x="268203" y="1422400"/>
              <a:chExt cx="1000295" cy="28955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로그아웃</a:t>
                </a:r>
                <a:endParaRPr lang="ko-KR" altLang="en-US" sz="1200" dirty="0"/>
              </a:p>
            </p:txBody>
          </p:sp>
        </p:grpSp>
      </p:grpSp>
      <p:cxnSp>
        <p:nvCxnSpPr>
          <p:cNvPr id="104" name="직선 연결선 103"/>
          <p:cNvCxnSpPr/>
          <p:nvPr/>
        </p:nvCxnSpPr>
        <p:spPr>
          <a:xfrm>
            <a:off x="9987168" y="1985833"/>
            <a:ext cx="1" cy="12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10517871" y="1830289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9108954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7614329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7016848" y="1535568"/>
            <a:ext cx="1374788" cy="289555"/>
            <a:chOff x="241761" y="1422400"/>
            <a:chExt cx="1056623" cy="289555"/>
          </a:xfrm>
        </p:grpSpPr>
        <p:sp>
          <p:nvSpPr>
            <p:cNvPr id="112" name="직사각형 1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761" y="1436839"/>
              <a:ext cx="1056623" cy="27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사이트 설정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534824" y="1538622"/>
            <a:ext cx="1224318" cy="288667"/>
            <a:chOff x="304800" y="1422400"/>
            <a:chExt cx="939493" cy="288667"/>
          </a:xfrm>
        </p:grpSpPr>
        <p:sp>
          <p:nvSpPr>
            <p:cNvPr id="115" name="직사각형 1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" y="1436650"/>
              <a:ext cx="939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정보 설정</a:t>
              </a:r>
              <a:endParaRPr lang="ko-KR" altLang="en-US" sz="11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796557" y="1530900"/>
            <a:ext cx="1475501" cy="288667"/>
            <a:chOff x="214129" y="1422400"/>
            <a:chExt cx="1116724" cy="288667"/>
          </a:xfrm>
        </p:grpSpPr>
        <p:sp>
          <p:nvSpPr>
            <p:cNvPr id="118" name="직사각형 1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4129" y="1445152"/>
              <a:ext cx="1116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페이지 설정</a:t>
              </a:r>
              <a:endParaRPr lang="ko-KR" altLang="en-US" sz="11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017606" y="615971"/>
            <a:ext cx="1374788" cy="815591"/>
            <a:chOff x="241761" y="1422399"/>
            <a:chExt cx="1056623" cy="288667"/>
          </a:xfrm>
        </p:grpSpPr>
        <p:sp>
          <p:nvSpPr>
            <p:cNvPr id="123" name="직사각형 122"/>
            <p:cNvSpPr/>
            <p:nvPr/>
          </p:nvSpPr>
          <p:spPr>
            <a:xfrm>
              <a:off x="304800" y="1422399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웹사이트 기본정보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메인슬라이더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팝업 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회원관리</a:t>
              </a:r>
              <a:endParaRPr lang="ko-KR" altLang="en-US" sz="10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442955" y="624684"/>
            <a:ext cx="1374788" cy="815590"/>
            <a:chOff x="241761" y="1422400"/>
            <a:chExt cx="1056623" cy="288667"/>
          </a:xfrm>
        </p:grpSpPr>
        <p:sp>
          <p:nvSpPr>
            <p:cNvPr id="126" name="직사각형 12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회사연혁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기술진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특허정보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보유장비</a:t>
              </a:r>
              <a:r>
                <a:rPr lang="ko-KR" altLang="en-US" sz="1000" dirty="0" smtClean="0"/>
                <a:t> 정보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9840237" y="615969"/>
            <a:ext cx="1374788" cy="815590"/>
            <a:chOff x="241761" y="1422400"/>
            <a:chExt cx="1056623" cy="288667"/>
          </a:xfrm>
        </p:grpSpPr>
        <p:sp>
          <p:nvSpPr>
            <p:cNvPr id="130" name="직사각형 12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1761" y="1436839"/>
              <a:ext cx="1056623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사업분야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보유기술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제품소개</a:t>
              </a:r>
              <a:endParaRPr lang="ko-KR" altLang="en-US" sz="10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97267" y="5127371"/>
            <a:ext cx="1172903" cy="1581000"/>
            <a:chOff x="304800" y="1422400"/>
            <a:chExt cx="927100" cy="288667"/>
          </a:xfrm>
        </p:grpSpPr>
        <p:sp>
          <p:nvSpPr>
            <p:cNvPr id="133" name="직사각형 13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4800" y="1434068"/>
              <a:ext cx="927099" cy="1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회사연혁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연락처</a:t>
              </a:r>
              <a:endParaRPr lang="ko-KR" altLang="en-US" sz="11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856394" y="5127369"/>
            <a:ext cx="1172903" cy="1581002"/>
            <a:chOff x="304800" y="1422400"/>
            <a:chExt cx="927100" cy="288667"/>
          </a:xfrm>
        </p:grpSpPr>
        <p:sp>
          <p:nvSpPr>
            <p:cNvPr id="136" name="직사각형 13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04800" y="1434068"/>
              <a:ext cx="927099" cy="20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노면 </a:t>
              </a:r>
              <a:r>
                <a:rPr lang="ko-KR" altLang="en-US" sz="1100" dirty="0" err="1" smtClean="0"/>
                <a:t>트램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ERS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철도궤도</a:t>
              </a:r>
              <a:r>
                <a:rPr lang="ko-KR" altLang="en-US" sz="1100" dirty="0" smtClean="0"/>
                <a:t> 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유지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진동 제어</a:t>
              </a:r>
              <a:endParaRPr lang="ko-KR" altLang="en-US" sz="11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215527" y="5136397"/>
            <a:ext cx="1172903" cy="1571974"/>
            <a:chOff x="304800" y="1422400"/>
            <a:chExt cx="927100" cy="288667"/>
          </a:xfrm>
        </p:grpSpPr>
        <p:sp>
          <p:nvSpPr>
            <p:cNvPr id="139" name="직사각형 13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04800" y="1434068"/>
              <a:ext cx="927099" cy="23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설계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홈 시공법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Precast </a:t>
              </a:r>
              <a:r>
                <a:rPr lang="ko-KR" altLang="en-US" sz="1100" dirty="0" smtClean="0"/>
                <a:t>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침하복원공법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검측 및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엔지니어링</a:t>
              </a:r>
              <a:endParaRPr lang="ko-KR" altLang="en-US" sz="11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488886" y="5135550"/>
            <a:ext cx="1248061" cy="1572816"/>
            <a:chOff x="275095" y="1422400"/>
            <a:chExt cx="986507" cy="335470"/>
          </a:xfrm>
        </p:grpSpPr>
        <p:sp>
          <p:nvSpPr>
            <p:cNvPr id="142" name="직사각형 141"/>
            <p:cNvSpPr/>
            <p:nvPr/>
          </p:nvSpPr>
          <p:spPr>
            <a:xfrm>
              <a:off x="304800" y="1422400"/>
              <a:ext cx="927100" cy="335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5095" y="1424893"/>
              <a:ext cx="986507" cy="3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Polycork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err="1" smtClean="0"/>
                <a:t>Purailstrip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한국형 </a:t>
              </a:r>
              <a:r>
                <a:rPr lang="en-US" altLang="ko-KR" sz="1100" dirty="0" smtClean="0"/>
                <a:t>EPS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레일자켓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ko-KR" altLang="en-US" sz="1000" dirty="0" smtClean="0"/>
                <a:t>슬라이딩 </a:t>
              </a:r>
              <a:r>
                <a:rPr lang="en-US" altLang="ko-KR" sz="1000" dirty="0" smtClean="0"/>
                <a:t>ERS </a:t>
              </a:r>
              <a:r>
                <a:rPr lang="ko-KR" altLang="en-US" sz="1000" dirty="0" smtClean="0"/>
                <a:t>궤도</a:t>
              </a:r>
              <a:endParaRPr lang="en-US" altLang="ko-KR" sz="1000" dirty="0" smtClean="0"/>
            </a:p>
            <a:p>
              <a:pPr algn="ctr"/>
              <a:r>
                <a:rPr lang="ko-KR" altLang="en-US" sz="1100" dirty="0" err="1" smtClean="0"/>
                <a:t>테르밋</a:t>
              </a:r>
              <a:r>
                <a:rPr lang="ko-KR" altLang="en-US" sz="1100" dirty="0" smtClean="0"/>
                <a:t> 용접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차축검지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785731" y="5136396"/>
            <a:ext cx="1323223" cy="1571970"/>
            <a:chOff x="245391" y="1422400"/>
            <a:chExt cx="1045917" cy="288667"/>
          </a:xfrm>
        </p:grpSpPr>
        <p:sp>
          <p:nvSpPr>
            <p:cNvPr id="145" name="직사각형 1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철도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Crane </a:t>
              </a:r>
              <a:r>
                <a:rPr lang="ko-KR" altLang="en-US" sz="1100" dirty="0" smtClean="0"/>
                <a:t>궤도</a:t>
              </a:r>
              <a:endParaRPr lang="ko-KR" altLang="en-US" sz="11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9146983" y="5156646"/>
            <a:ext cx="1323223" cy="1551719"/>
            <a:chOff x="245391" y="1422400"/>
            <a:chExt cx="1045917" cy="288667"/>
          </a:xfrm>
        </p:grpSpPr>
        <p:sp>
          <p:nvSpPr>
            <p:cNvPr id="148" name="직사각형 14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문의하기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Q&amp;A</a:t>
              </a:r>
            </a:p>
            <a:p>
              <a:pPr algn="ctr"/>
              <a:r>
                <a:rPr lang="ko-KR" altLang="en-US" sz="1100" dirty="0" smtClean="0"/>
                <a:t>자료실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News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38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1">
                <a:alpha val="51000"/>
                <a:lumMod val="0"/>
              </a:schemeClr>
            </a:gs>
            <a:gs pos="63000">
              <a:schemeClr val="bg2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17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2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532"/>
          <p:cNvGrpSpPr/>
          <p:nvPr/>
        </p:nvGrpSpPr>
        <p:grpSpPr>
          <a:xfrm>
            <a:off x="926379" y="434941"/>
            <a:ext cx="9979833" cy="6268297"/>
            <a:chOff x="828169" y="192504"/>
            <a:chExt cx="9979833" cy="6268297"/>
          </a:xfrm>
        </p:grpSpPr>
        <p:grpSp>
          <p:nvGrpSpPr>
            <p:cNvPr id="7" name="그룹 6"/>
            <p:cNvGrpSpPr/>
            <p:nvPr/>
          </p:nvGrpSpPr>
          <p:grpSpPr>
            <a:xfrm>
              <a:off x="5627015" y="2948225"/>
              <a:ext cx="1142534" cy="769462"/>
              <a:chOff x="4688378" y="2360815"/>
              <a:chExt cx="2610197" cy="1662546"/>
            </a:xfrm>
            <a:solidFill>
              <a:srgbClr val="00B050"/>
            </a:solidFill>
          </p:grpSpPr>
          <p:sp>
            <p:nvSpPr>
              <p:cNvPr id="5" name="타원 4"/>
              <p:cNvSpPr/>
              <p:nvPr/>
            </p:nvSpPr>
            <p:spPr>
              <a:xfrm>
                <a:off x="4688378" y="2360815"/>
                <a:ext cx="2610197" cy="166254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13796" y="2847817"/>
                <a:ext cx="2359361" cy="6982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스마트폰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 flipH="1">
              <a:off x="3979844" y="3379618"/>
              <a:ext cx="482136" cy="49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445265" y="3025381"/>
              <a:ext cx="696005" cy="610224"/>
              <a:chOff x="4154979" y="2994505"/>
              <a:chExt cx="696005" cy="61022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78785" y="2994505"/>
                <a:ext cx="657926" cy="61022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4979" y="3164727"/>
                <a:ext cx="69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636240" y="2364510"/>
              <a:ext cx="668426" cy="521695"/>
              <a:chOff x="3345954" y="2333634"/>
              <a:chExt cx="668426" cy="52169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398929" y="2333634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5954" y="2478205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간편함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 flipH="1" flipV="1">
              <a:off x="5118100" y="3327400"/>
              <a:ext cx="502566" cy="5556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376501" y="3229007"/>
              <a:ext cx="668426" cy="521695"/>
              <a:chOff x="3086215" y="3198131"/>
              <a:chExt cx="668426" cy="52169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139190" y="3198131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86215" y="3342702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카메라</a:t>
                </a:r>
                <a:endParaRPr lang="ko-KR" altLang="en-US" sz="1100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689215" y="3920325"/>
              <a:ext cx="668426" cy="521695"/>
              <a:chOff x="3398929" y="3889449"/>
              <a:chExt cx="668426" cy="52169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51904" y="3889449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98929" y="4034020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인터넷</a:t>
                </a:r>
                <a:endParaRPr lang="ko-KR" altLang="en-US" sz="1100" dirty="0"/>
              </a:p>
            </p:txBody>
          </p:sp>
        </p:grpSp>
        <p:cxnSp>
          <p:nvCxnSpPr>
            <p:cNvPr id="53" name="직선 연결선 52"/>
            <p:cNvCxnSpPr>
              <a:stCxn id="26" idx="1"/>
              <a:endCxn id="29" idx="5"/>
            </p:cNvCxnSpPr>
            <p:nvPr/>
          </p:nvCxnSpPr>
          <p:spPr>
            <a:xfrm flipH="1" flipV="1">
              <a:off x="4169319" y="2809805"/>
              <a:ext cx="396103" cy="304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6" idx="3"/>
              <a:endCxn id="49" idx="7"/>
            </p:cNvCxnSpPr>
            <p:nvPr/>
          </p:nvCxnSpPr>
          <p:spPr>
            <a:xfrm flipH="1">
              <a:off x="4222294" y="3546240"/>
              <a:ext cx="343128" cy="4504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5" idx="4"/>
            </p:cNvCxnSpPr>
            <p:nvPr/>
          </p:nvCxnSpPr>
          <p:spPr>
            <a:xfrm flipH="1" flipV="1">
              <a:off x="6198282" y="3717687"/>
              <a:ext cx="10314" cy="406834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847663" y="4126297"/>
              <a:ext cx="657926" cy="610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2712" y="4292909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25507" y="4390804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6640" y="4523630"/>
              <a:ext cx="795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시력저하</a:t>
              </a:r>
              <a:endParaRPr lang="ko-KR" altLang="en-US" sz="11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44406" y="4724092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431" y="4868663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자세</a:t>
              </a:r>
              <a:endParaRPr lang="ko-KR" altLang="en-US" sz="11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784728" y="4999491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1753" y="5144062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전자파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7022254" y="4141053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7824" y="4285850"/>
              <a:ext cx="531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수면</a:t>
              </a:r>
              <a:endParaRPr lang="ko-KR" altLang="en-US" sz="1100" dirty="0"/>
            </a:p>
          </p:txBody>
        </p:sp>
        <p:cxnSp>
          <p:nvCxnSpPr>
            <p:cNvPr id="84" name="직선 연결선 83"/>
            <p:cNvCxnSpPr>
              <a:stCxn id="22" idx="2"/>
              <a:endCxn id="64" idx="6"/>
            </p:cNvCxnSpPr>
            <p:nvPr/>
          </p:nvCxnSpPr>
          <p:spPr>
            <a:xfrm flipH="1">
              <a:off x="5087985" y="4431409"/>
              <a:ext cx="759678" cy="2202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0" idx="0"/>
            </p:cNvCxnSpPr>
            <p:nvPr/>
          </p:nvCxnSpPr>
          <p:spPr>
            <a:xfrm>
              <a:off x="6062755" y="4714479"/>
              <a:ext cx="3212" cy="285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465548" y="4580192"/>
              <a:ext cx="189353" cy="191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2" idx="6"/>
              <a:endCxn id="73" idx="2"/>
            </p:cNvCxnSpPr>
            <p:nvPr/>
          </p:nvCxnSpPr>
          <p:spPr>
            <a:xfrm flipV="1">
              <a:off x="6505589" y="4401901"/>
              <a:ext cx="516664" cy="295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6964394" y="3111677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163900" y="2978070"/>
              <a:ext cx="657926" cy="6102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7267" y="3160580"/>
              <a:ext cx="68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보안성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255293" y="3403265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496" y="3557075"/>
              <a:ext cx="782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보이스피싱</a:t>
              </a:r>
              <a:endParaRPr lang="ko-KR" altLang="en-US" sz="8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7780228" y="3432322"/>
              <a:ext cx="481963" cy="2145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229724" y="2626104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16718" y="2756146"/>
              <a:ext cx="788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악성코드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433321" y="1897556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1634" y="2027598"/>
              <a:ext cx="805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ko-KR" altLang="en-US" sz="1100" dirty="0"/>
            </a:p>
          </p:txBody>
        </p:sp>
        <p:cxnSp>
          <p:nvCxnSpPr>
            <p:cNvPr id="128" name="직선 연결선 127"/>
            <p:cNvCxnSpPr>
              <a:stCxn id="18" idx="0"/>
              <a:endCxn id="111" idx="4"/>
            </p:cNvCxnSpPr>
            <p:nvPr/>
          </p:nvCxnSpPr>
          <p:spPr>
            <a:xfrm flipV="1">
              <a:off x="7492863" y="2419251"/>
              <a:ext cx="221697" cy="5588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8" idx="7"/>
            </p:cNvCxnSpPr>
            <p:nvPr/>
          </p:nvCxnSpPr>
          <p:spPr>
            <a:xfrm flipV="1">
              <a:off x="7725475" y="2952095"/>
              <a:ext cx="498509" cy="1153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185195" y="2543124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856232" y="1931124"/>
              <a:ext cx="657926" cy="6102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1281" y="2097736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중독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01489" y="1438713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83669" y="1557354"/>
              <a:ext cx="6052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게임</a:t>
              </a:r>
              <a:endParaRPr lang="ko-KR" altLang="en-US" sz="11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25303" y="1177866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98658" y="1307147"/>
              <a:ext cx="605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SNS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9037" y="1427312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09249" y="1582175"/>
              <a:ext cx="78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금단증상</a:t>
              </a:r>
              <a:endParaRPr lang="ko-KR" altLang="en-US" sz="1100" dirty="0"/>
            </a:p>
          </p:txBody>
        </p:sp>
        <p:cxnSp>
          <p:nvCxnSpPr>
            <p:cNvPr id="122" name="직선 연결선 121"/>
            <p:cNvCxnSpPr>
              <a:stCxn id="11" idx="2"/>
              <a:endCxn id="120" idx="5"/>
            </p:cNvCxnSpPr>
            <p:nvPr/>
          </p:nvCxnSpPr>
          <p:spPr>
            <a:xfrm flipH="1" flipV="1">
              <a:off x="5099141" y="1872607"/>
              <a:ext cx="757091" cy="3636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17" idx="4"/>
            </p:cNvCxnSpPr>
            <p:nvPr/>
          </p:nvCxnSpPr>
          <p:spPr>
            <a:xfrm flipH="1" flipV="1">
              <a:off x="5906542" y="1699561"/>
              <a:ext cx="140612" cy="2536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endCxn id="114" idx="3"/>
            </p:cNvCxnSpPr>
            <p:nvPr/>
          </p:nvCxnSpPr>
          <p:spPr>
            <a:xfrm flipV="1">
              <a:off x="6467828" y="1884008"/>
              <a:ext cx="316034" cy="1767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3647151" y="1359117"/>
              <a:ext cx="594336" cy="396473"/>
              <a:chOff x="3647151" y="1359117"/>
              <a:chExt cx="594336" cy="396473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730587" y="135911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647151" y="1428286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사용시간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증가</a:t>
                </a:r>
                <a:endParaRPr lang="ko-KR" altLang="en-US" sz="7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355376" y="395207"/>
              <a:ext cx="594336" cy="396473"/>
              <a:chOff x="4355376" y="395207"/>
              <a:chExt cx="594336" cy="396473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4438812" y="39520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55376" y="517425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의존성</a:t>
                </a:r>
                <a:endParaRPr lang="ko-KR" altLang="en-US" sz="700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6555291" y="254556"/>
              <a:ext cx="594336" cy="396473"/>
              <a:chOff x="6555291" y="254556"/>
              <a:chExt cx="594336" cy="396473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555291" y="366608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열등감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614260" y="390741"/>
              <a:ext cx="594336" cy="396473"/>
              <a:chOff x="5614260" y="390741"/>
              <a:chExt cx="594336" cy="396473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5697696" y="390741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14260" y="512959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자기과시</a:t>
                </a:r>
                <a:endParaRPr lang="ko-KR" altLang="en-US" sz="700" dirty="0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122078" y="485474"/>
              <a:ext cx="594336" cy="396473"/>
              <a:chOff x="3122078" y="485474"/>
              <a:chExt cx="594336" cy="396473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3205514" y="48547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2078" y="607692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불안증세</a:t>
                </a:r>
                <a:endParaRPr lang="ko-KR" altLang="en-US" sz="700" dirty="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029879" y="652657"/>
              <a:ext cx="594336" cy="396473"/>
              <a:chOff x="2029879" y="652657"/>
              <a:chExt cx="594336" cy="39647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2113314" y="65265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029879" y="71720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집중력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저하</a:t>
                </a:r>
                <a:endParaRPr lang="ko-KR" altLang="en-US" sz="7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1230002" y="192504"/>
              <a:ext cx="594336" cy="396473"/>
              <a:chOff x="1230002" y="192504"/>
              <a:chExt cx="594336" cy="396473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313438" y="19250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30002" y="263130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일상생활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문제</a:t>
                </a:r>
                <a:endParaRPr lang="ko-KR" altLang="en-US" sz="700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357192" y="320734"/>
              <a:ext cx="594336" cy="396473"/>
              <a:chOff x="6555292" y="254556"/>
              <a:chExt cx="594336" cy="396473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55292" y="33376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의사소통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단절</a:t>
                </a:r>
                <a:endParaRPr lang="ko-KR" altLang="en-US" sz="700" dirty="0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769971" y="910674"/>
              <a:ext cx="594336" cy="396473"/>
              <a:chOff x="6555292" y="254556"/>
              <a:chExt cx="594336" cy="39647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555292" y="32428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현실과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혼동</a:t>
                </a:r>
                <a:endParaRPr lang="ko-KR" altLang="en-US" sz="700" dirty="0"/>
              </a:p>
            </p:txBody>
          </p:sp>
        </p:grpSp>
        <p:cxnSp>
          <p:nvCxnSpPr>
            <p:cNvPr id="199" name="직선 연결선 198"/>
            <p:cNvCxnSpPr>
              <a:endCxn id="164" idx="3"/>
            </p:cNvCxnSpPr>
            <p:nvPr/>
          </p:nvCxnSpPr>
          <p:spPr>
            <a:xfrm flipH="1" flipV="1">
              <a:off x="4148667" y="1617133"/>
              <a:ext cx="474133" cy="508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4689476" y="793750"/>
              <a:ext cx="180974" cy="631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63" idx="1"/>
            </p:cNvCxnSpPr>
            <p:nvPr/>
          </p:nvCxnSpPr>
          <p:spPr>
            <a:xfrm flipH="1" flipV="1">
              <a:off x="3531902" y="828595"/>
              <a:ext cx="261286" cy="5885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2540000" y="762001"/>
              <a:ext cx="685800" cy="677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1659467" y="541867"/>
              <a:ext cx="470842" cy="2201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4832350" y="711201"/>
              <a:ext cx="831850" cy="5905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892800" y="792693"/>
              <a:ext cx="8467" cy="3809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17" idx="7"/>
              <a:endCxn id="170" idx="3"/>
            </p:cNvCxnSpPr>
            <p:nvPr/>
          </p:nvCxnSpPr>
          <p:spPr>
            <a:xfrm flipV="1">
              <a:off x="6105407" y="592967"/>
              <a:ext cx="595921" cy="661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7052733" y="685800"/>
              <a:ext cx="491067" cy="762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111" idx="7"/>
              <a:endCxn id="240" idx="3"/>
            </p:cNvCxnSpPr>
            <p:nvPr/>
          </p:nvCxnSpPr>
          <p:spPr>
            <a:xfrm flipV="1">
              <a:off x="7913425" y="1428354"/>
              <a:ext cx="625241" cy="54560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8392630" y="1089943"/>
              <a:ext cx="594336" cy="396473"/>
              <a:chOff x="8392630" y="1089943"/>
              <a:chExt cx="594336" cy="396473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smtClean="0"/>
                  <a:t>전화번호</a:t>
                </a:r>
                <a:endParaRPr lang="ko-KR" altLang="en-US" sz="7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9058551" y="617452"/>
              <a:ext cx="594336" cy="396473"/>
              <a:chOff x="8392630" y="1089943"/>
              <a:chExt cx="594336" cy="396473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대포통장</a:t>
                </a:r>
                <a:endParaRPr lang="ko-KR" altLang="en-US" sz="7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9216895" y="1398058"/>
              <a:ext cx="594336" cy="396473"/>
              <a:chOff x="8392630" y="1089943"/>
              <a:chExt cx="594336" cy="396473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계좌</a:t>
                </a:r>
                <a:endParaRPr lang="ko-KR" altLang="en-US" sz="7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9963691" y="936054"/>
              <a:ext cx="594336" cy="396473"/>
              <a:chOff x="8392630" y="1089943"/>
              <a:chExt cx="594336" cy="396473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범죄악용</a:t>
                </a:r>
                <a:endParaRPr lang="ko-KR" altLang="en-US" sz="7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9006297" y="2078635"/>
              <a:ext cx="594336" cy="396473"/>
              <a:chOff x="8401275" y="1089943"/>
              <a:chExt cx="594336" cy="396473"/>
            </a:xfrm>
          </p:grpSpPr>
          <p:sp>
            <p:nvSpPr>
              <p:cNvPr id="254" name="타원 253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01275" y="114260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배터리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err="1" smtClean="0"/>
                  <a:t>감소시간</a:t>
                </a:r>
                <a:endParaRPr lang="ko-KR" altLang="en-US" sz="7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9222394" y="2711824"/>
              <a:ext cx="594336" cy="396473"/>
              <a:chOff x="8392630" y="1089943"/>
              <a:chExt cx="594336" cy="396473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8392630" y="1188151"/>
                <a:ext cx="5943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문화상품권</a:t>
                </a:r>
                <a:endParaRPr lang="ko-KR" altLang="en-US" sz="600" dirty="0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10084510" y="2565802"/>
              <a:ext cx="594336" cy="396473"/>
              <a:chOff x="8392630" y="1089943"/>
              <a:chExt cx="594336" cy="396473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392630" y="1149498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인터넷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뱅킹</a:t>
                </a:r>
                <a:endParaRPr lang="en-US" altLang="ko-KR" sz="700" dirty="0" smtClean="0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9346761" y="3428839"/>
              <a:ext cx="594336" cy="396473"/>
              <a:chOff x="8392630" y="1089943"/>
              <a:chExt cx="594336" cy="396473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대출</a:t>
                </a:r>
                <a:endParaRPr lang="ko-KR" altLang="en-US" sz="700" dirty="0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8067139" y="4218418"/>
              <a:ext cx="594336" cy="396473"/>
              <a:chOff x="8067139" y="4218418"/>
              <a:chExt cx="594336" cy="396473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8150574" y="4218418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8067139" y="431662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장애</a:t>
                </a:r>
                <a:endParaRPr lang="ko-KR" altLang="en-US" sz="700" dirty="0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047813" y="4233173"/>
              <a:ext cx="594336" cy="396473"/>
              <a:chOff x="9047813" y="4233173"/>
              <a:chExt cx="594336" cy="396473"/>
            </a:xfrm>
          </p:grpSpPr>
          <p:sp>
            <p:nvSpPr>
              <p:cNvPr id="268" name="타원 26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부족</a:t>
                </a:r>
                <a:endParaRPr lang="ko-KR" altLang="en-US" sz="700" dirty="0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0028487" y="3926284"/>
              <a:ext cx="594336" cy="396473"/>
              <a:chOff x="9047813" y="4233173"/>
              <a:chExt cx="594336" cy="396473"/>
            </a:xfrm>
          </p:grpSpPr>
          <p:sp>
            <p:nvSpPr>
              <p:cNvPr id="273" name="타원 27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만성 피로</a:t>
                </a:r>
                <a:endParaRPr lang="ko-KR" altLang="en-US" sz="700" dirty="0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213666" y="4538284"/>
              <a:ext cx="594336" cy="396473"/>
              <a:chOff x="9047813" y="4233173"/>
              <a:chExt cx="594336" cy="396473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스트레스</a:t>
                </a:r>
                <a:endParaRPr lang="ko-KR" altLang="en-US" sz="700" dirty="0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9560494" y="4984174"/>
              <a:ext cx="594336" cy="396473"/>
              <a:chOff x="9047813" y="4233173"/>
              <a:chExt cx="594336" cy="396473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두통</a:t>
                </a:r>
                <a:endParaRPr lang="ko-KR" altLang="en-US" sz="700" dirty="0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8711493" y="5456259"/>
              <a:ext cx="594336" cy="396473"/>
              <a:chOff x="9047813" y="4233173"/>
              <a:chExt cx="594336" cy="396473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근육 긴장</a:t>
                </a:r>
                <a:endParaRPr lang="ko-KR" altLang="en-US" sz="700" dirty="0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838326" y="4980557"/>
              <a:ext cx="594336" cy="396473"/>
              <a:chOff x="9047813" y="4233173"/>
              <a:chExt cx="594336" cy="396473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거북목</a:t>
                </a:r>
                <a:endParaRPr lang="ko-KR" altLang="en-US" sz="7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7380393" y="5407390"/>
              <a:ext cx="594336" cy="396473"/>
              <a:chOff x="9047813" y="4233173"/>
              <a:chExt cx="594336" cy="396473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목디스크</a:t>
                </a:r>
                <a:endParaRPr lang="ko-KR" altLang="en-US" sz="700" dirty="0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6748426" y="5675828"/>
              <a:ext cx="594336" cy="396473"/>
              <a:chOff x="9041306" y="4233173"/>
              <a:chExt cx="594336" cy="396473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9041306" y="429309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터널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증후군</a:t>
                </a:r>
                <a:endParaRPr lang="ko-KR" altLang="en-US" sz="700" dirty="0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7881729" y="6023462"/>
              <a:ext cx="594336" cy="396473"/>
              <a:chOff x="9047813" y="4233173"/>
              <a:chExt cx="594336" cy="396473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손목 통증</a:t>
                </a:r>
                <a:endParaRPr lang="ko-KR" altLang="en-US" sz="700" dirty="0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6118880" y="5852732"/>
              <a:ext cx="594336" cy="396473"/>
              <a:chOff x="9047813" y="4233173"/>
              <a:chExt cx="594336" cy="396473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047813" y="4293823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블루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라이트</a:t>
                </a:r>
                <a:endParaRPr lang="ko-KR" altLang="en-US" sz="700" dirty="0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382512" y="5791433"/>
              <a:ext cx="594336" cy="396473"/>
              <a:chOff x="9047813" y="4233173"/>
              <a:chExt cx="594336" cy="396473"/>
            </a:xfrm>
          </p:grpSpPr>
          <p:sp>
            <p:nvSpPr>
              <p:cNvPr id="300" name="타원 299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안구암</a:t>
                </a:r>
                <a:endParaRPr lang="ko-KR" altLang="en-US" sz="700" dirty="0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4519652" y="5322949"/>
              <a:ext cx="594336" cy="396473"/>
              <a:chOff x="9055193" y="4233173"/>
              <a:chExt cx="594336" cy="396473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9055193" y="4353713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노안 증상</a:t>
                </a:r>
                <a:endParaRPr lang="ko-KR" altLang="en-US" sz="700" dirty="0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007498" y="6064328"/>
              <a:ext cx="594336" cy="396473"/>
              <a:chOff x="9047813" y="4233173"/>
              <a:chExt cx="594336" cy="396473"/>
            </a:xfrm>
          </p:grpSpPr>
          <p:sp>
            <p:nvSpPr>
              <p:cNvPr id="306" name="타원 30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백내장</a:t>
                </a:r>
                <a:endParaRPr lang="ko-KR" altLang="en-US" sz="700" dirty="0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3490079" y="5603340"/>
              <a:ext cx="594336" cy="396473"/>
              <a:chOff x="9047813" y="4233173"/>
              <a:chExt cx="594336" cy="396473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각막염</a:t>
                </a:r>
                <a:endParaRPr lang="ko-KR" altLang="en-US" sz="700" dirty="0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3290017" y="4641875"/>
              <a:ext cx="594336" cy="396473"/>
              <a:chOff x="9047813" y="4233173"/>
              <a:chExt cx="594336" cy="396473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9047813" y="428475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안구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건조증</a:t>
                </a:r>
                <a:endParaRPr lang="ko-KR" altLang="en-US" sz="700" dirty="0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2540000" y="5322949"/>
              <a:ext cx="594336" cy="396473"/>
              <a:chOff x="9047813" y="4233173"/>
              <a:chExt cx="594336" cy="396473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9047813" y="433630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근시</a:t>
                </a:r>
                <a:endParaRPr lang="ko-KR" altLang="en-US" sz="700" dirty="0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2411442" y="4141053"/>
              <a:ext cx="594336" cy="396473"/>
              <a:chOff x="2037755" y="4628226"/>
              <a:chExt cx="594336" cy="396473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연락용이</a:t>
                </a:r>
                <a:endParaRPr lang="ko-KR" altLang="en-US" sz="700" dirty="0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2260981" y="3588294"/>
              <a:ext cx="594336" cy="396473"/>
              <a:chOff x="2037755" y="4628226"/>
              <a:chExt cx="594336" cy="396473"/>
            </a:xfrm>
          </p:grpSpPr>
          <p:sp>
            <p:nvSpPr>
              <p:cNvPr id="324" name="타원 323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성능</a:t>
                </a:r>
                <a:endParaRPr lang="ko-KR" altLang="en-US" sz="700" dirty="0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1372231" y="4309454"/>
              <a:ext cx="594336" cy="396473"/>
              <a:chOff x="2037755" y="4628226"/>
              <a:chExt cx="594336" cy="396473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037755" y="470316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상시 연락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가능</a:t>
                </a:r>
                <a:endParaRPr lang="ko-KR" altLang="en-US" sz="700" dirty="0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828169" y="3688320"/>
              <a:ext cx="594336" cy="396473"/>
              <a:chOff x="2040553" y="4628226"/>
              <a:chExt cx="594336" cy="396473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2040553" y="469702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개인시간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감소</a:t>
                </a:r>
                <a:endParaRPr lang="ko-KR" altLang="en-US" sz="700" dirty="0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016270" y="3025335"/>
              <a:ext cx="594336" cy="396473"/>
              <a:chOff x="2037755" y="4628226"/>
              <a:chExt cx="594336" cy="396473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가격거품</a:t>
                </a:r>
                <a:endParaRPr lang="ko-KR" altLang="en-US" sz="700" dirty="0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1336272" y="2393653"/>
              <a:ext cx="594336" cy="396473"/>
              <a:chOff x="2037755" y="4628226"/>
              <a:chExt cx="594336" cy="396473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불법촬영</a:t>
                </a:r>
                <a:endParaRPr lang="ko-KR" altLang="en-US" sz="700" dirty="0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584937" y="2702842"/>
              <a:ext cx="594336" cy="396473"/>
              <a:chOff x="2037755" y="4628226"/>
              <a:chExt cx="594336" cy="396473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간소화</a:t>
                </a:r>
                <a:endParaRPr lang="ko-KR" altLang="en-US" sz="700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2029879" y="1873135"/>
              <a:ext cx="594336" cy="396473"/>
              <a:chOff x="2037755" y="4628226"/>
              <a:chExt cx="594336" cy="396473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이동성</a:t>
                </a:r>
                <a:endParaRPr lang="ko-KR" altLang="en-US" sz="700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223318" y="1291686"/>
              <a:ext cx="594336" cy="396473"/>
              <a:chOff x="2037755" y="4628226"/>
              <a:chExt cx="594336" cy="396473"/>
            </a:xfrm>
          </p:grpSpPr>
          <p:sp>
            <p:nvSpPr>
              <p:cNvPr id="345" name="타원 344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짐 간소화</a:t>
                </a:r>
                <a:endParaRPr lang="ko-KR" altLang="en-US" sz="700" dirty="0"/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>
              <a:off x="2905647" y="1728384"/>
              <a:ext cx="594336" cy="396473"/>
              <a:chOff x="2037755" y="4628226"/>
              <a:chExt cx="594336" cy="396473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정보전달</a:t>
                </a:r>
                <a:endParaRPr lang="ko-KR" altLang="en-US" sz="700" dirty="0"/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 flipV="1">
              <a:off x="7974729" y="1600200"/>
              <a:ext cx="1314051" cy="478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79" idx="7"/>
            </p:cNvCxnSpPr>
            <p:nvPr/>
          </p:nvCxnSpPr>
          <p:spPr>
            <a:xfrm flipV="1">
              <a:off x="8709828" y="2415401"/>
              <a:ext cx="432158" cy="2871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 flipV="1">
              <a:off x="8785559" y="2914650"/>
              <a:ext cx="523541" cy="35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8823960" y="3657600"/>
              <a:ext cx="61722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V="1">
              <a:off x="9547860" y="4152901"/>
              <a:ext cx="571500" cy="23621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8580120" y="4419600"/>
              <a:ext cx="548640" cy="304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7589520" y="4396740"/>
              <a:ext cx="571500" cy="228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67" idx="4"/>
              <a:endCxn id="291" idx="0"/>
            </p:cNvCxnSpPr>
            <p:nvPr/>
          </p:nvCxnSpPr>
          <p:spPr>
            <a:xfrm>
              <a:off x="6825645" y="5245787"/>
              <a:ext cx="226456" cy="4300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70" idx="5"/>
              <a:endCxn id="297" idx="0"/>
            </p:cNvCxnSpPr>
            <p:nvPr/>
          </p:nvCxnSpPr>
          <p:spPr>
            <a:xfrm>
              <a:off x="6264832" y="5444786"/>
              <a:ext cx="151216" cy="4079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>
              <a:stCxn id="70" idx="3"/>
              <a:endCxn id="300" idx="0"/>
            </p:cNvCxnSpPr>
            <p:nvPr/>
          </p:nvCxnSpPr>
          <p:spPr>
            <a:xfrm flipH="1">
              <a:off x="5679680" y="5444786"/>
              <a:ext cx="187421" cy="346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64" idx="4"/>
              <a:endCxn id="303" idx="0"/>
            </p:cNvCxnSpPr>
            <p:nvPr/>
          </p:nvCxnSpPr>
          <p:spPr>
            <a:xfrm>
              <a:off x="4806746" y="4912499"/>
              <a:ext cx="2694" cy="4104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303" idx="3"/>
              <a:endCxn id="306" idx="0"/>
            </p:cNvCxnSpPr>
            <p:nvPr/>
          </p:nvCxnSpPr>
          <p:spPr>
            <a:xfrm flipH="1">
              <a:off x="4304666" y="5661360"/>
              <a:ext cx="353642" cy="4029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>
              <a:stCxn id="64" idx="3"/>
              <a:endCxn id="309" idx="7"/>
            </p:cNvCxnSpPr>
            <p:nvPr/>
          </p:nvCxnSpPr>
          <p:spPr>
            <a:xfrm flipH="1">
              <a:off x="3938379" y="4836099"/>
              <a:ext cx="669501" cy="8253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 flipH="1">
              <a:off x="3800475" y="4643438"/>
              <a:ext cx="723900" cy="1666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 flipH="1">
              <a:off x="2990851" y="4933950"/>
              <a:ext cx="404812" cy="4429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 flipH="1">
              <a:off x="2924175" y="4200525"/>
              <a:ext cx="819151" cy="10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/>
            <p:cNvCxnSpPr>
              <a:stCxn id="46" idx="1"/>
              <a:endCxn id="339" idx="5"/>
            </p:cNvCxnSpPr>
            <p:nvPr/>
          </p:nvCxnSpPr>
          <p:spPr>
            <a:xfrm flipH="1" flipV="1">
              <a:off x="3033237" y="3041253"/>
              <a:ext cx="478612" cy="2641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/>
            <p:cNvCxnSpPr>
              <a:endCxn id="336" idx="5"/>
            </p:cNvCxnSpPr>
            <p:nvPr/>
          </p:nvCxnSpPr>
          <p:spPr>
            <a:xfrm flipH="1" flipV="1">
              <a:off x="1784572" y="2732064"/>
              <a:ext cx="1653953" cy="777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6" idx="3"/>
            </p:cNvCxnSpPr>
            <p:nvPr/>
          </p:nvCxnSpPr>
          <p:spPr>
            <a:xfrm flipH="1">
              <a:off x="2771775" y="3674302"/>
              <a:ext cx="740074" cy="1166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 flipH="1" flipV="1">
              <a:off x="1514475" y="3319462"/>
              <a:ext cx="833437" cy="4429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/>
            <p:cNvCxnSpPr/>
            <p:nvPr/>
          </p:nvCxnSpPr>
          <p:spPr>
            <a:xfrm flipH="1">
              <a:off x="1881188" y="4367214"/>
              <a:ext cx="628651" cy="119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327" idx="1"/>
              <a:endCxn id="330" idx="4"/>
            </p:cNvCxnSpPr>
            <p:nvPr/>
          </p:nvCxnSpPr>
          <p:spPr>
            <a:xfrm flipH="1" flipV="1">
              <a:off x="1122539" y="4084793"/>
              <a:ext cx="395728" cy="282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>
              <a:stCxn id="29" idx="1"/>
              <a:endCxn id="348" idx="5"/>
            </p:cNvCxnSpPr>
            <p:nvPr/>
          </p:nvCxnSpPr>
          <p:spPr>
            <a:xfrm flipH="1" flipV="1">
              <a:off x="3353947" y="2066795"/>
              <a:ext cx="417641" cy="3741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>
              <a:stCxn id="342" idx="1"/>
              <a:endCxn id="345" idx="5"/>
            </p:cNvCxnSpPr>
            <p:nvPr/>
          </p:nvCxnSpPr>
          <p:spPr>
            <a:xfrm flipH="1" flipV="1">
              <a:off x="1671618" y="1630097"/>
              <a:ext cx="504297" cy="301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39" idx="1"/>
              <a:endCxn id="342" idx="5"/>
            </p:cNvCxnSpPr>
            <p:nvPr/>
          </p:nvCxnSpPr>
          <p:spPr>
            <a:xfrm flipH="1" flipV="1">
              <a:off x="2478179" y="2211546"/>
              <a:ext cx="252794" cy="549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H="1" flipV="1">
              <a:off x="2538414" y="2100264"/>
              <a:ext cx="1162049" cy="500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>
              <a:stCxn id="67" idx="5"/>
              <a:endCxn id="288" idx="1"/>
            </p:cNvCxnSpPr>
            <p:nvPr/>
          </p:nvCxnSpPr>
          <p:spPr>
            <a:xfrm>
              <a:off x="7024510" y="5169387"/>
              <a:ext cx="501919" cy="2960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7099069" y="4971011"/>
              <a:ext cx="814647" cy="1745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285" idx="5"/>
              <a:endCxn id="282" idx="1"/>
            </p:cNvCxnSpPr>
            <p:nvPr/>
          </p:nvCxnSpPr>
          <p:spPr>
            <a:xfrm>
              <a:off x="8286626" y="5318968"/>
              <a:ext cx="570903" cy="1953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291" idx="5"/>
              <a:endCxn id="294" idx="1"/>
            </p:cNvCxnSpPr>
            <p:nvPr/>
          </p:nvCxnSpPr>
          <p:spPr>
            <a:xfrm>
              <a:off x="7203233" y="6014239"/>
              <a:ext cx="824532" cy="672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/>
            <p:cNvCxnSpPr>
              <a:stCxn id="279" idx="7"/>
              <a:endCxn id="276" idx="3"/>
            </p:cNvCxnSpPr>
            <p:nvPr/>
          </p:nvCxnSpPr>
          <p:spPr>
            <a:xfrm flipV="1">
              <a:off x="10008794" y="4876695"/>
              <a:ext cx="350908" cy="1655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/>
            <p:cNvCxnSpPr>
              <a:stCxn id="263" idx="7"/>
              <a:endCxn id="260" idx="4"/>
            </p:cNvCxnSpPr>
            <p:nvPr/>
          </p:nvCxnSpPr>
          <p:spPr>
            <a:xfrm flipV="1">
              <a:off x="9795061" y="2962275"/>
              <a:ext cx="586617" cy="5246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/>
            <p:cNvCxnSpPr>
              <a:stCxn id="248" idx="5"/>
              <a:endCxn id="260" idx="1"/>
            </p:cNvCxnSpPr>
            <p:nvPr/>
          </p:nvCxnSpPr>
          <p:spPr>
            <a:xfrm>
              <a:off x="9665195" y="1736469"/>
              <a:ext cx="565351" cy="887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245" idx="3"/>
              <a:endCxn id="240" idx="7"/>
            </p:cNvCxnSpPr>
            <p:nvPr/>
          </p:nvCxnSpPr>
          <p:spPr>
            <a:xfrm flipH="1">
              <a:off x="8840930" y="955863"/>
              <a:ext cx="363657" cy="1921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/>
            <p:cNvCxnSpPr>
              <a:stCxn id="196" idx="3"/>
              <a:endCxn id="114" idx="7"/>
            </p:cNvCxnSpPr>
            <p:nvPr/>
          </p:nvCxnSpPr>
          <p:spPr>
            <a:xfrm flipH="1">
              <a:off x="7181593" y="1249085"/>
              <a:ext cx="734414" cy="2660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/>
            <p:cNvCxnSpPr>
              <a:stCxn id="248" idx="7"/>
              <a:endCxn id="251" idx="3"/>
            </p:cNvCxnSpPr>
            <p:nvPr/>
          </p:nvCxnSpPr>
          <p:spPr>
            <a:xfrm flipV="1">
              <a:off x="9665195" y="1274465"/>
              <a:ext cx="444532" cy="18165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자유형 504"/>
            <p:cNvSpPr/>
            <p:nvPr/>
          </p:nvSpPr>
          <p:spPr>
            <a:xfrm>
              <a:off x="7257011" y="1659420"/>
              <a:ext cx="2031769" cy="1199738"/>
            </a:xfrm>
            <a:custGeom>
              <a:avLst/>
              <a:gdLst>
                <a:gd name="connsiteX0" fmla="*/ 0 w 2102358"/>
                <a:gd name="connsiteY0" fmla="*/ 19751 h 1229350"/>
                <a:gd name="connsiteX1" fmla="*/ 1172094 w 2102358"/>
                <a:gd name="connsiteY1" fmla="*/ 127816 h 1229350"/>
                <a:gd name="connsiteX2" fmla="*/ 1670858 w 2102358"/>
                <a:gd name="connsiteY2" fmla="*/ 984027 h 1229350"/>
                <a:gd name="connsiteX3" fmla="*/ 2069869 w 2102358"/>
                <a:gd name="connsiteY3" fmla="*/ 1200158 h 1229350"/>
                <a:gd name="connsiteX4" fmla="*/ 2078182 w 2102358"/>
                <a:gd name="connsiteY4" fmla="*/ 1208471 h 1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58" h="1229350">
                  <a:moveTo>
                    <a:pt x="0" y="19751"/>
                  </a:moveTo>
                  <a:cubicBezTo>
                    <a:pt x="446809" y="-6573"/>
                    <a:pt x="893618" y="-32897"/>
                    <a:pt x="1172094" y="127816"/>
                  </a:cubicBezTo>
                  <a:cubicBezTo>
                    <a:pt x="1450570" y="288529"/>
                    <a:pt x="1521229" y="805303"/>
                    <a:pt x="1670858" y="984027"/>
                  </a:cubicBezTo>
                  <a:cubicBezTo>
                    <a:pt x="1820487" y="1162751"/>
                    <a:pt x="2001982" y="1162751"/>
                    <a:pt x="2069869" y="1200158"/>
                  </a:cubicBezTo>
                  <a:cubicBezTo>
                    <a:pt x="2137756" y="1237565"/>
                    <a:pt x="2078182" y="1237565"/>
                    <a:pt x="2078182" y="120847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8" name="직선 연결선 507"/>
            <p:cNvCxnSpPr>
              <a:stCxn id="64" idx="5"/>
              <a:endCxn id="300" idx="1"/>
            </p:cNvCxnSpPr>
            <p:nvPr/>
          </p:nvCxnSpPr>
          <p:spPr>
            <a:xfrm>
              <a:off x="5005612" y="4836099"/>
              <a:ext cx="522936" cy="10133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/>
            <p:cNvCxnSpPr>
              <a:stCxn id="282" idx="7"/>
              <a:endCxn id="279" idx="3"/>
            </p:cNvCxnSpPr>
            <p:nvPr/>
          </p:nvCxnSpPr>
          <p:spPr>
            <a:xfrm flipV="1">
              <a:off x="9159793" y="5322585"/>
              <a:ext cx="546737" cy="1917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직사각형 515"/>
          <p:cNvSpPr/>
          <p:nvPr/>
        </p:nvSpPr>
        <p:spPr>
          <a:xfrm>
            <a:off x="11012874" y="4912499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519"/>
          <p:cNvGrpSpPr/>
          <p:nvPr/>
        </p:nvGrpSpPr>
        <p:grpSpPr>
          <a:xfrm>
            <a:off x="11079548" y="4957186"/>
            <a:ext cx="784184" cy="215444"/>
            <a:chOff x="11079395" y="4915664"/>
            <a:chExt cx="784184" cy="215444"/>
          </a:xfrm>
        </p:grpSpPr>
        <p:sp>
          <p:nvSpPr>
            <p:cNvPr id="518" name="타원 517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중독</a:t>
              </a:r>
              <a:endParaRPr lang="ko-KR" altLang="en-US" sz="800" dirty="0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11077691" y="5239686"/>
            <a:ext cx="845139" cy="215444"/>
            <a:chOff x="11079395" y="4915664"/>
            <a:chExt cx="845139" cy="215444"/>
          </a:xfrm>
        </p:grpSpPr>
        <p:sp>
          <p:nvSpPr>
            <p:cNvPr id="522" name="타원 521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1392752" y="4915664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휴대성</a:t>
              </a:r>
              <a:endParaRPr lang="ko-KR" altLang="en-US" sz="800" dirty="0"/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11077691" y="5524480"/>
            <a:ext cx="784184" cy="215444"/>
            <a:chOff x="11079395" y="4915664"/>
            <a:chExt cx="784184" cy="215444"/>
          </a:xfrm>
        </p:grpSpPr>
        <p:sp>
          <p:nvSpPr>
            <p:cNvPr id="525" name="타원 524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건강</a:t>
              </a:r>
              <a:endParaRPr lang="ko-KR" altLang="en-US" sz="800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11077691" y="5801575"/>
            <a:ext cx="845139" cy="215444"/>
            <a:chOff x="11083486" y="4915664"/>
            <a:chExt cx="845139" cy="215444"/>
          </a:xfrm>
        </p:grpSpPr>
        <p:sp>
          <p:nvSpPr>
            <p:cNvPr id="528" name="타원 527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392752" y="4915664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보안성</a:t>
              </a:r>
              <a:endParaRPr lang="ko-KR" altLang="en-US" sz="800" dirty="0"/>
            </a:p>
          </p:txBody>
        </p:sp>
      </p:grpSp>
      <p:grpSp>
        <p:nvGrpSpPr>
          <p:cNvPr id="534" name="그룹 533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535" name="TextBox 534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스마트폰 마인드맵</a:t>
              </a:r>
              <a:endParaRPr lang="ko-KR" altLang="en-US" b="1" dirty="0"/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지식재산권 인식</a:t>
              </a:r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11170799" y="5517748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11237473" y="5574779"/>
            <a:ext cx="937933" cy="200055"/>
            <a:chOff x="11079395" y="4928008"/>
            <a:chExt cx="937933" cy="200055"/>
          </a:xfrm>
        </p:grpSpPr>
        <p:sp>
          <p:nvSpPr>
            <p:cNvPr id="164" name="타원 163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140641" y="4928008"/>
              <a:ext cx="8766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특허ㆍ실용신안</a:t>
              </a:r>
              <a:endParaRPr lang="ko-KR" altLang="en-US" sz="7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1235616" y="5859918"/>
            <a:ext cx="767337" cy="215444"/>
            <a:chOff x="11079395" y="4930647"/>
            <a:chExt cx="767337" cy="215444"/>
          </a:xfrm>
        </p:grpSpPr>
        <p:sp>
          <p:nvSpPr>
            <p:cNvPr id="167" name="타원 166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314950" y="4930647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저작권</a:t>
              </a:r>
              <a:endParaRPr lang="ko-KR" altLang="en-US" sz="8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1235616" y="6131876"/>
            <a:ext cx="764506" cy="215444"/>
            <a:chOff x="11079395" y="4917811"/>
            <a:chExt cx="764506" cy="215444"/>
          </a:xfrm>
        </p:grpSpPr>
        <p:sp>
          <p:nvSpPr>
            <p:cNvPr id="170" name="타원 169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317781" y="4917811"/>
              <a:ext cx="5261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디자인</a:t>
              </a:r>
              <a:endParaRPr lang="ko-KR" altLang="en-US" sz="8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1235616" y="6406823"/>
            <a:ext cx="769382" cy="215444"/>
            <a:chOff x="11083486" y="4915663"/>
            <a:chExt cx="769382" cy="215444"/>
          </a:xfrm>
        </p:grpSpPr>
        <p:sp>
          <p:nvSpPr>
            <p:cNvPr id="173" name="타원 172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316995" y="4915663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상표</a:t>
              </a:r>
              <a:endParaRPr lang="ko-KR" altLang="en-US" sz="8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836503" y="584226"/>
            <a:ext cx="8736258" cy="5758855"/>
            <a:chOff x="1836503" y="584226"/>
            <a:chExt cx="8736258" cy="5758855"/>
          </a:xfrm>
        </p:grpSpPr>
        <p:grpSp>
          <p:nvGrpSpPr>
            <p:cNvPr id="10" name="그룹 9"/>
            <p:cNvGrpSpPr/>
            <p:nvPr/>
          </p:nvGrpSpPr>
          <p:grpSpPr>
            <a:xfrm>
              <a:off x="5612911" y="2944532"/>
              <a:ext cx="1058572" cy="669543"/>
              <a:chOff x="5405244" y="3150150"/>
              <a:chExt cx="1224391" cy="76946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452978" y="3150150"/>
                <a:ext cx="1142534" cy="769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5244" y="3359952"/>
                <a:ext cx="1224391" cy="33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지식재산권</a:t>
                </a:r>
                <a:endParaRPr lang="ko-KR" altLang="en-US" sz="1300" dirty="0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37553" y="2074615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6939" y="2132377"/>
              <a:ext cx="772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특허</a:t>
              </a:r>
              <a:r>
                <a:rPr lang="ko-KR" altLang="en-US" sz="1000" dirty="0" err="1"/>
                <a:t>ㆍ</a:t>
              </a:r>
              <a:endParaRPr lang="ko-KR" altLang="en-US" sz="1000" dirty="0"/>
            </a:p>
            <a:p>
              <a:pPr algn="ctr"/>
              <a:r>
                <a:rPr lang="ko-KR" altLang="en-US" sz="1000" dirty="0" smtClean="0"/>
                <a:t>실용신안</a:t>
              </a:r>
              <a:endParaRPr lang="ko-KR" altLang="en-US" sz="1000" dirty="0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6968124" y="2985609"/>
              <a:ext cx="568823" cy="530983"/>
              <a:chOff x="6968124" y="2985609"/>
              <a:chExt cx="568823" cy="53098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968124" y="298560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78543" y="3138822"/>
                <a:ext cx="5479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상표</a:t>
                </a:r>
                <a:endParaRPr lang="ko-KR" altLang="en-US" sz="1100" dirty="0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777268" y="3984732"/>
              <a:ext cx="674575" cy="530983"/>
              <a:chOff x="5777268" y="3984732"/>
              <a:chExt cx="674575" cy="530983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830145" y="3984732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7268" y="4122528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디자인</a:t>
                </a:r>
                <a:endParaRPr lang="ko-KR" altLang="en-US" sz="1100" dirty="0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4585378" y="3026776"/>
              <a:ext cx="674575" cy="530983"/>
              <a:chOff x="4585378" y="3026776"/>
              <a:chExt cx="674575" cy="53098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638255" y="3026776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85378" y="3166707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ko-KR" altLang="en-US" sz="1100" dirty="0"/>
              </a:p>
            </p:txBody>
          </p:sp>
        </p:grpSp>
        <p:cxnSp>
          <p:nvCxnSpPr>
            <p:cNvPr id="17" name="직선 연결선 16"/>
            <p:cNvCxnSpPr>
              <a:stCxn id="4" idx="2"/>
            </p:cNvCxnSpPr>
            <p:nvPr/>
          </p:nvCxnSpPr>
          <p:spPr>
            <a:xfrm flipH="1">
              <a:off x="5199386" y="3279304"/>
              <a:ext cx="454794" cy="10273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4" idx="4"/>
            </p:cNvCxnSpPr>
            <p:nvPr/>
          </p:nvCxnSpPr>
          <p:spPr>
            <a:xfrm flipV="1">
              <a:off x="6142197" y="3614075"/>
              <a:ext cx="5884" cy="369112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4" idx="6"/>
            </p:cNvCxnSpPr>
            <p:nvPr/>
          </p:nvCxnSpPr>
          <p:spPr>
            <a:xfrm flipH="1">
              <a:off x="6641982" y="3275465"/>
              <a:ext cx="326143" cy="383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" idx="0"/>
            </p:cNvCxnSpPr>
            <p:nvPr/>
          </p:nvCxnSpPr>
          <p:spPr>
            <a:xfrm flipH="1" flipV="1">
              <a:off x="6121965" y="2607144"/>
              <a:ext cx="26116" cy="33738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7863090" y="2944532"/>
              <a:ext cx="568823" cy="530983"/>
              <a:chOff x="7863090" y="2944532"/>
              <a:chExt cx="568823" cy="53098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05876" y="3010335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보호</a:t>
                </a:r>
                <a:r>
                  <a:rPr lang="en-US" altLang="ko-KR" sz="1000" dirty="0" smtClean="0"/>
                  <a:t>10</a:t>
                </a:r>
                <a:r>
                  <a:rPr lang="ko-KR" altLang="en-US" sz="1000" dirty="0" smtClean="0"/>
                  <a:t>년</a:t>
                </a:r>
                <a:endParaRPr lang="ko-KR" altLang="en-US" sz="1000" dirty="0"/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 flipH="1">
              <a:off x="7536948" y="3234388"/>
              <a:ext cx="326143" cy="3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7820304" y="3765371"/>
              <a:ext cx="568823" cy="530983"/>
              <a:chOff x="7863090" y="3535526"/>
              <a:chExt cx="568823" cy="53098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900530" y="3592856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선점문제</a:t>
                </a:r>
                <a:endParaRPr lang="ko-KR" altLang="en-US" sz="1000" dirty="0"/>
              </a:p>
            </p:txBody>
          </p:sp>
        </p:grpSp>
        <p:cxnSp>
          <p:nvCxnSpPr>
            <p:cNvPr id="33" name="직선 연결선 32"/>
            <p:cNvCxnSpPr>
              <a:stCxn id="31" idx="1"/>
              <a:endCxn id="8" idx="5"/>
            </p:cNvCxnSpPr>
            <p:nvPr/>
          </p:nvCxnSpPr>
          <p:spPr>
            <a:xfrm flipH="1" flipV="1">
              <a:off x="7453645" y="3438831"/>
              <a:ext cx="449961" cy="4043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4739895" y="1550168"/>
              <a:ext cx="769051" cy="530983"/>
              <a:chOff x="5030840" y="1328123"/>
              <a:chExt cx="769051" cy="53098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endParaRPr lang="en-US" altLang="ko-KR" sz="1100" dirty="0" smtClean="0"/>
              </a:p>
              <a:p>
                <a:pPr algn="ctr"/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6" name="직선 연결선 35"/>
            <p:cNvCxnSpPr>
              <a:stCxn id="9" idx="2"/>
              <a:endCxn id="34" idx="5"/>
            </p:cNvCxnSpPr>
            <p:nvPr/>
          </p:nvCxnSpPr>
          <p:spPr>
            <a:xfrm flipH="1" flipV="1">
              <a:off x="5325531" y="2003390"/>
              <a:ext cx="512022" cy="33671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3849656" y="2540161"/>
              <a:ext cx="594887" cy="530983"/>
              <a:chOff x="3620548" y="3071742"/>
              <a:chExt cx="594887" cy="530983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20548" y="3128381"/>
                <a:ext cx="594887" cy="42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사후</a:t>
                </a:r>
                <a:r>
                  <a:rPr lang="en-US" altLang="ko-KR" sz="1100" dirty="0" smtClean="0"/>
                  <a:t>70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>
              <a:stCxn id="6" idx="1"/>
            </p:cNvCxnSpPr>
            <p:nvPr/>
          </p:nvCxnSpPr>
          <p:spPr>
            <a:xfrm flipH="1" flipV="1">
              <a:off x="4379960" y="2939160"/>
              <a:ext cx="341597" cy="1653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897618" y="2929879"/>
              <a:ext cx="568823" cy="530983"/>
              <a:chOff x="8758057" y="2907849"/>
              <a:chExt cx="568823" cy="530983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758057" y="290784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00842" y="2973652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갱신가능</a:t>
                </a:r>
                <a:endParaRPr lang="ko-KR" altLang="en-US" sz="1000" dirty="0"/>
              </a:p>
            </p:txBody>
          </p:sp>
        </p:grpSp>
        <p:cxnSp>
          <p:nvCxnSpPr>
            <p:cNvPr id="47" name="직선 연결선 46"/>
            <p:cNvCxnSpPr>
              <a:stCxn id="45" idx="2"/>
            </p:cNvCxnSpPr>
            <p:nvPr/>
          </p:nvCxnSpPr>
          <p:spPr>
            <a:xfrm flipH="1">
              <a:off x="8431915" y="3195371"/>
              <a:ext cx="465703" cy="61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5428067" y="4823052"/>
              <a:ext cx="594887" cy="530983"/>
              <a:chOff x="5466429" y="4884827"/>
              <a:chExt cx="594887" cy="530983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66429" y="4934874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50" name="직선 연결선 49"/>
            <p:cNvCxnSpPr>
              <a:stCxn id="48" idx="0"/>
              <a:endCxn id="7" idx="3"/>
            </p:cNvCxnSpPr>
            <p:nvPr/>
          </p:nvCxnSpPr>
          <p:spPr>
            <a:xfrm flipV="1">
              <a:off x="5719771" y="4437954"/>
              <a:ext cx="193676" cy="38509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6481861" y="4784695"/>
              <a:ext cx="723095" cy="530983"/>
              <a:chOff x="6435978" y="4916666"/>
              <a:chExt cx="723095" cy="53098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35978" y="49897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빠른 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err="1" smtClean="0"/>
                  <a:t>등록가능</a:t>
                </a:r>
                <a:endParaRPr lang="ko-KR" altLang="en-US" sz="950" dirty="0"/>
              </a:p>
            </p:txBody>
          </p:sp>
        </p:grpSp>
        <p:cxnSp>
          <p:nvCxnSpPr>
            <p:cNvPr id="63" name="직선 연결선 62"/>
            <p:cNvCxnSpPr>
              <a:stCxn id="61" idx="1"/>
              <a:endCxn id="7" idx="5"/>
            </p:cNvCxnSpPr>
            <p:nvPr/>
          </p:nvCxnSpPr>
          <p:spPr>
            <a:xfrm flipH="1" flipV="1">
              <a:off x="6315666" y="4437954"/>
              <a:ext cx="337053" cy="42450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/>
            <p:cNvGrpSpPr/>
            <p:nvPr/>
          </p:nvGrpSpPr>
          <p:grpSpPr>
            <a:xfrm>
              <a:off x="5712810" y="1284676"/>
              <a:ext cx="769051" cy="530983"/>
              <a:chOff x="5033244" y="1328123"/>
              <a:chExt cx="769051" cy="53098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33244" y="1421353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심사기간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길다</a:t>
                </a:r>
                <a:endParaRPr lang="ko-KR" altLang="en-US" sz="1050" dirty="0"/>
              </a:p>
            </p:txBody>
          </p:sp>
        </p:grpSp>
        <p:cxnSp>
          <p:nvCxnSpPr>
            <p:cNvPr id="78" name="직선 연결선 77"/>
            <p:cNvCxnSpPr>
              <a:stCxn id="9" idx="0"/>
              <a:endCxn id="76" idx="4"/>
            </p:cNvCxnSpPr>
            <p:nvPr/>
          </p:nvCxnSpPr>
          <p:spPr>
            <a:xfrm flipH="1" flipV="1">
              <a:off x="6094933" y="1815659"/>
              <a:ext cx="27032" cy="25895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917223" y="3687763"/>
              <a:ext cx="649939" cy="530983"/>
              <a:chOff x="7809597" y="3535526"/>
              <a:chExt cx="649939" cy="53098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809597" y="3614956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불사용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취소심판</a:t>
                </a:r>
                <a:endParaRPr lang="ko-KR" altLang="en-US" sz="850" dirty="0"/>
              </a:p>
            </p:txBody>
          </p:sp>
        </p:grpSp>
        <p:cxnSp>
          <p:nvCxnSpPr>
            <p:cNvPr id="90" name="직선 연결선 89"/>
            <p:cNvCxnSpPr>
              <a:stCxn id="88" idx="2"/>
              <a:endCxn id="31" idx="6"/>
            </p:cNvCxnSpPr>
            <p:nvPr/>
          </p:nvCxnSpPr>
          <p:spPr>
            <a:xfrm flipH="1">
              <a:off x="8389127" y="3953255"/>
              <a:ext cx="581589" cy="776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8460365" y="4462866"/>
              <a:ext cx="595382" cy="530983"/>
              <a:chOff x="7849810" y="3535526"/>
              <a:chExt cx="595382" cy="530983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악의적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선점</a:t>
                </a:r>
                <a:endParaRPr lang="ko-KR" altLang="en-US" sz="1000" dirty="0"/>
              </a:p>
            </p:txBody>
          </p:sp>
        </p:grpSp>
        <p:cxnSp>
          <p:nvCxnSpPr>
            <p:cNvPr id="95" name="직선 연결선 94"/>
            <p:cNvCxnSpPr>
              <a:stCxn id="93" idx="1"/>
              <a:endCxn id="31" idx="5"/>
            </p:cNvCxnSpPr>
            <p:nvPr/>
          </p:nvCxnSpPr>
          <p:spPr>
            <a:xfrm flipH="1" flipV="1">
              <a:off x="8305825" y="4218593"/>
              <a:ext cx="251122" cy="3220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3483116" y="3183666"/>
              <a:ext cx="670902" cy="530983"/>
              <a:chOff x="3570016" y="3071742"/>
              <a:chExt cx="670902" cy="53098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570016" y="3123991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2</a:t>
                </a:r>
                <a:r>
                  <a:rPr lang="ko-KR" altLang="en-US" sz="1100" dirty="0" smtClean="0"/>
                  <a:t>차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창작물</a:t>
                </a:r>
                <a:endParaRPr lang="ko-KR" altLang="en-US" sz="1100" dirty="0"/>
              </a:p>
            </p:txBody>
          </p:sp>
        </p:grpSp>
        <p:cxnSp>
          <p:nvCxnSpPr>
            <p:cNvPr id="108" name="직선 연결선 107"/>
            <p:cNvCxnSpPr>
              <a:stCxn id="6" idx="2"/>
              <a:endCxn id="106" idx="6"/>
            </p:cNvCxnSpPr>
            <p:nvPr/>
          </p:nvCxnSpPr>
          <p:spPr>
            <a:xfrm flipH="1">
              <a:off x="4104252" y="3292268"/>
              <a:ext cx="534003" cy="15689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071166" y="2140051"/>
              <a:ext cx="594887" cy="530983"/>
              <a:chOff x="3611023" y="3071742"/>
              <a:chExt cx="594887" cy="530983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11023" y="3205823"/>
                <a:ext cx="594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미국</a:t>
                </a:r>
                <a:endParaRPr lang="ko-KR" altLang="en-US" sz="1100" dirty="0"/>
              </a:p>
            </p:txBody>
          </p:sp>
        </p:grpSp>
        <p:cxnSp>
          <p:nvCxnSpPr>
            <p:cNvPr id="116" name="직선 연결선 115"/>
            <p:cNvCxnSpPr>
              <a:stCxn id="37" idx="1"/>
            </p:cNvCxnSpPr>
            <p:nvPr/>
          </p:nvCxnSpPr>
          <p:spPr>
            <a:xfrm flipH="1" flipV="1">
              <a:off x="3610997" y="2539055"/>
              <a:ext cx="323742" cy="788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155167" y="1682439"/>
              <a:ext cx="639316" cy="530983"/>
              <a:chOff x="3573817" y="3071742"/>
              <a:chExt cx="639316" cy="530983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73817" y="3206098"/>
                <a:ext cx="6393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/>
                  <a:t>디즈니</a:t>
                </a:r>
                <a:endParaRPr lang="ko-KR" altLang="en-US" sz="1100" dirty="0"/>
              </a:p>
            </p:txBody>
          </p:sp>
        </p:grpSp>
        <p:cxnSp>
          <p:nvCxnSpPr>
            <p:cNvPr id="125" name="직선 연결선 124"/>
            <p:cNvCxnSpPr>
              <a:stCxn id="114" idx="2"/>
              <a:endCxn id="123" idx="5"/>
            </p:cNvCxnSpPr>
            <p:nvPr/>
          </p:nvCxnSpPr>
          <p:spPr>
            <a:xfrm flipH="1" flipV="1">
              <a:off x="2689200" y="2135661"/>
              <a:ext cx="393272" cy="26988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3735614" y="4020836"/>
              <a:ext cx="670902" cy="530983"/>
              <a:chOff x="3557546" y="3071742"/>
              <a:chExt cx="670902" cy="530983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557546" y="3154899"/>
                <a:ext cx="67090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등록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필요성</a:t>
                </a:r>
                <a:r>
                  <a:rPr lang="en-US" altLang="ko-KR" sz="950" dirty="0"/>
                  <a:t>X</a:t>
                </a:r>
                <a:endParaRPr lang="ko-KR" altLang="en-US" sz="950" dirty="0"/>
              </a:p>
            </p:txBody>
          </p:sp>
        </p:grpSp>
        <p:cxnSp>
          <p:nvCxnSpPr>
            <p:cNvPr id="130" name="직선 연결선 129"/>
            <p:cNvCxnSpPr>
              <a:stCxn id="6" idx="4"/>
              <a:endCxn id="128" idx="7"/>
            </p:cNvCxnSpPr>
            <p:nvPr/>
          </p:nvCxnSpPr>
          <p:spPr>
            <a:xfrm flipH="1">
              <a:off x="4285918" y="3557759"/>
              <a:ext cx="636749" cy="540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/>
            <p:cNvGrpSpPr/>
            <p:nvPr/>
          </p:nvGrpSpPr>
          <p:grpSpPr>
            <a:xfrm>
              <a:off x="2830323" y="4607607"/>
              <a:ext cx="670902" cy="530983"/>
              <a:chOff x="3571290" y="3071742"/>
              <a:chExt cx="670902" cy="530983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571290" y="3127648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협회</a:t>
                </a:r>
                <a:endParaRPr lang="ko-KR" altLang="en-US" sz="1100" dirty="0"/>
              </a:p>
            </p:txBody>
          </p:sp>
        </p:grpSp>
        <p:cxnSp>
          <p:nvCxnSpPr>
            <p:cNvPr id="137" name="직선 연결선 136"/>
            <p:cNvCxnSpPr>
              <a:stCxn id="128" idx="3"/>
              <a:endCxn id="135" idx="6"/>
            </p:cNvCxnSpPr>
            <p:nvPr/>
          </p:nvCxnSpPr>
          <p:spPr>
            <a:xfrm flipH="1">
              <a:off x="3450185" y="4474058"/>
              <a:ext cx="433514" cy="39904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6477055" y="1596779"/>
              <a:ext cx="760418" cy="530983"/>
              <a:chOff x="5032271" y="1328123"/>
              <a:chExt cx="760418" cy="530983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032271" y="1471595"/>
                <a:ext cx="7604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특허침해</a:t>
                </a:r>
                <a:endParaRPr lang="ko-KR" altLang="en-US" sz="1050" dirty="0"/>
              </a:p>
            </p:txBody>
          </p:sp>
        </p:grpSp>
        <p:cxnSp>
          <p:nvCxnSpPr>
            <p:cNvPr id="145" name="직선 연결선 144"/>
            <p:cNvCxnSpPr>
              <a:stCxn id="143" idx="3"/>
              <a:endCxn id="9" idx="6"/>
            </p:cNvCxnSpPr>
            <p:nvPr/>
          </p:nvCxnSpPr>
          <p:spPr>
            <a:xfrm flipH="1">
              <a:off x="6406376" y="2050001"/>
              <a:ext cx="252665" cy="29010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8744777" y="5354035"/>
              <a:ext cx="595382" cy="530983"/>
              <a:chOff x="7849810" y="3535526"/>
              <a:chExt cx="595382" cy="530983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덮죽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53" name="직선 연결선 152"/>
            <p:cNvCxnSpPr>
              <a:stCxn id="151" idx="1"/>
              <a:endCxn id="93" idx="4"/>
            </p:cNvCxnSpPr>
            <p:nvPr/>
          </p:nvCxnSpPr>
          <p:spPr>
            <a:xfrm flipH="1" flipV="1">
              <a:off x="8758057" y="4993849"/>
              <a:ext cx="83302" cy="4379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/>
            <p:cNvGrpSpPr/>
            <p:nvPr/>
          </p:nvGrpSpPr>
          <p:grpSpPr>
            <a:xfrm>
              <a:off x="7288696" y="1069865"/>
              <a:ext cx="769051" cy="530983"/>
              <a:chOff x="5030840" y="1328123"/>
              <a:chExt cx="769051" cy="530983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030840" y="1385865"/>
                <a:ext cx="7690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삼성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vs</a:t>
                </a:r>
                <a:r>
                  <a:rPr lang="ko-KR" altLang="en-US" sz="1050" dirty="0" smtClean="0"/>
                  <a:t>애플</a:t>
                </a:r>
                <a:endParaRPr lang="ko-KR" altLang="en-US" sz="1050" dirty="0"/>
              </a:p>
            </p:txBody>
          </p:sp>
        </p:grpSp>
        <p:cxnSp>
          <p:nvCxnSpPr>
            <p:cNvPr id="163" name="직선 연결선 162"/>
            <p:cNvCxnSpPr>
              <a:stCxn id="143" idx="7"/>
              <a:endCxn id="161" idx="3"/>
            </p:cNvCxnSpPr>
            <p:nvPr/>
          </p:nvCxnSpPr>
          <p:spPr>
            <a:xfrm flipV="1">
              <a:off x="7061260" y="1523087"/>
              <a:ext cx="410853" cy="1514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7936476" y="2269532"/>
              <a:ext cx="568823" cy="530983"/>
              <a:chOff x="7863090" y="2944532"/>
              <a:chExt cx="568823" cy="53098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905876" y="3091168"/>
                <a:ext cx="483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짝퉁</a:t>
                </a:r>
                <a:endParaRPr lang="ko-KR" altLang="en-US" sz="1000" dirty="0"/>
              </a:p>
            </p:txBody>
          </p:sp>
        </p:grpSp>
        <p:cxnSp>
          <p:nvCxnSpPr>
            <p:cNvPr id="99" name="직선 연결선 98"/>
            <p:cNvCxnSpPr>
              <a:stCxn id="97" idx="2"/>
              <a:endCxn id="8" idx="7"/>
            </p:cNvCxnSpPr>
            <p:nvPr/>
          </p:nvCxnSpPr>
          <p:spPr>
            <a:xfrm flipH="1">
              <a:off x="7453645" y="2535024"/>
              <a:ext cx="482831" cy="52834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7152330" y="4089553"/>
              <a:ext cx="597189" cy="530983"/>
              <a:chOff x="7843024" y="3535526"/>
              <a:chExt cx="597189" cy="53098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43024" y="3607657"/>
                <a:ext cx="597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산업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재산권</a:t>
                </a:r>
                <a:endParaRPr lang="ko-KR" altLang="en-US" sz="1000" dirty="0"/>
              </a:p>
            </p:txBody>
          </p:sp>
        </p:grpSp>
        <p:cxnSp>
          <p:nvCxnSpPr>
            <p:cNvPr id="118" name="직선 연결선 117"/>
            <p:cNvCxnSpPr>
              <a:stCxn id="117" idx="1"/>
            </p:cNvCxnSpPr>
            <p:nvPr/>
          </p:nvCxnSpPr>
          <p:spPr>
            <a:xfrm flipH="1" flipV="1">
              <a:off x="6400802" y="4271058"/>
              <a:ext cx="751528" cy="9068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2" idx="0"/>
              <a:endCxn id="8" idx="4"/>
            </p:cNvCxnSpPr>
            <p:nvPr/>
          </p:nvCxnSpPr>
          <p:spPr>
            <a:xfrm flipH="1" flipV="1">
              <a:off x="7252536" y="3516592"/>
              <a:ext cx="204272" cy="57296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2" idx="1"/>
              <a:endCxn id="9" idx="5"/>
            </p:cNvCxnSpPr>
            <p:nvPr/>
          </p:nvCxnSpPr>
          <p:spPr>
            <a:xfrm flipH="1" flipV="1">
              <a:off x="6323074" y="2527837"/>
              <a:ext cx="932624" cy="16394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4511084" y="4711563"/>
              <a:ext cx="594887" cy="530983"/>
              <a:chOff x="5461242" y="4884827"/>
              <a:chExt cx="594887" cy="530983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61242" y="4958107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도안침해</a:t>
                </a:r>
                <a:endParaRPr lang="ko-KR" altLang="en-US" sz="1100" dirty="0"/>
              </a:p>
            </p:txBody>
          </p:sp>
        </p:grpSp>
        <p:cxnSp>
          <p:nvCxnSpPr>
            <p:cNvPr id="133" name="직선 연결선 132"/>
            <p:cNvCxnSpPr>
              <a:stCxn id="131" idx="7"/>
            </p:cNvCxnSpPr>
            <p:nvPr/>
          </p:nvCxnSpPr>
          <p:spPr>
            <a:xfrm flipV="1">
              <a:off x="5009084" y="4219575"/>
              <a:ext cx="858316" cy="5697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3864649" y="5517673"/>
              <a:ext cx="639864" cy="530983"/>
              <a:chOff x="5434679" y="4884827"/>
              <a:chExt cx="639864" cy="530983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434679" y="4963809"/>
                <a:ext cx="6398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십원빵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사건</a:t>
                </a:r>
                <a:endParaRPr lang="ko-KR" altLang="en-US" sz="1100" dirty="0"/>
              </a:p>
            </p:txBody>
          </p:sp>
        </p:grpSp>
        <p:cxnSp>
          <p:nvCxnSpPr>
            <p:cNvPr id="141" name="직선 연결선 140"/>
            <p:cNvCxnSpPr>
              <a:stCxn id="139" idx="7"/>
              <a:endCxn id="131" idx="3"/>
            </p:cNvCxnSpPr>
            <p:nvPr/>
          </p:nvCxnSpPr>
          <p:spPr>
            <a:xfrm flipV="1">
              <a:off x="4389212" y="5164785"/>
              <a:ext cx="217653" cy="4306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5672162" y="584226"/>
              <a:ext cx="769051" cy="530983"/>
              <a:chOff x="5033244" y="1328123"/>
              <a:chExt cx="769051" cy="530983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033244" y="14213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err="1" smtClean="0"/>
                  <a:t>심사인력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부족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>
              <a:stCxn id="76" idx="0"/>
              <a:endCxn id="147" idx="4"/>
            </p:cNvCxnSpPr>
            <p:nvPr/>
          </p:nvCxnSpPr>
          <p:spPr>
            <a:xfrm flipH="1" flipV="1">
              <a:off x="6054285" y="1115209"/>
              <a:ext cx="40648" cy="1694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2665168" y="3293024"/>
              <a:ext cx="670902" cy="530983"/>
              <a:chOff x="3571290" y="3071742"/>
              <a:chExt cx="670902" cy="530983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71290" y="3109711"/>
                <a:ext cx="6709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카카오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웹소설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사건</a:t>
                </a:r>
                <a:endParaRPr lang="ko-KR" altLang="en-US" sz="800" dirty="0"/>
              </a:p>
            </p:txBody>
          </p:sp>
        </p:grpSp>
        <p:cxnSp>
          <p:nvCxnSpPr>
            <p:cNvPr id="157" name="직선 연결선 156"/>
            <p:cNvCxnSpPr>
              <a:endCxn id="155" idx="6"/>
            </p:cNvCxnSpPr>
            <p:nvPr/>
          </p:nvCxnSpPr>
          <p:spPr>
            <a:xfrm flipH="1">
              <a:off x="3285030" y="3486150"/>
              <a:ext cx="258270" cy="7236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/>
          </p:nvGrpSpPr>
          <p:grpSpPr>
            <a:xfrm>
              <a:off x="7568590" y="1688316"/>
              <a:ext cx="692261" cy="530983"/>
              <a:chOff x="7810216" y="2944532"/>
              <a:chExt cx="692261" cy="53098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810216" y="3007773"/>
                <a:ext cx="69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동일ㆍ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유사여부</a:t>
                </a:r>
                <a:endParaRPr lang="ko-KR" altLang="en-US" sz="1000" dirty="0"/>
              </a:p>
            </p:txBody>
          </p:sp>
        </p:grpSp>
        <p:cxnSp>
          <p:nvCxnSpPr>
            <p:cNvPr id="181" name="직선 연결선 180"/>
            <p:cNvCxnSpPr>
              <a:stCxn id="179" idx="2"/>
              <a:endCxn id="8" idx="0"/>
            </p:cNvCxnSpPr>
            <p:nvPr/>
          </p:nvCxnSpPr>
          <p:spPr>
            <a:xfrm flipH="1">
              <a:off x="7252536" y="1953808"/>
              <a:ext cx="368928" cy="10318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8382097" y="1200038"/>
              <a:ext cx="692261" cy="530983"/>
              <a:chOff x="7800691" y="2944532"/>
              <a:chExt cx="692261" cy="530983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800691" y="3026823"/>
                <a:ext cx="6922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스타밥스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86" name="직선 연결선 185"/>
            <p:cNvCxnSpPr>
              <a:stCxn id="183" idx="2"/>
              <a:endCxn id="179" idx="7"/>
            </p:cNvCxnSpPr>
            <p:nvPr/>
          </p:nvCxnSpPr>
          <p:spPr>
            <a:xfrm flipH="1">
              <a:off x="8106985" y="1465530"/>
              <a:ext cx="337511" cy="3005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>
              <a:off x="8992416" y="1571848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930017" y="1654139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불법인식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부족</a:t>
              </a:r>
              <a:endParaRPr lang="ko-KR" altLang="en-US" sz="1000" dirty="0"/>
            </a:p>
          </p:txBody>
        </p:sp>
        <p:cxnSp>
          <p:nvCxnSpPr>
            <p:cNvPr id="191" name="직선 연결선 190"/>
            <p:cNvCxnSpPr>
              <a:stCxn id="189" idx="2"/>
              <a:endCxn id="97" idx="7"/>
            </p:cNvCxnSpPr>
            <p:nvPr/>
          </p:nvCxnSpPr>
          <p:spPr>
            <a:xfrm flipH="1">
              <a:off x="8421997" y="1837340"/>
              <a:ext cx="570419" cy="5099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9942220" y="1112414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>
              <a:stCxn id="192" idx="3"/>
            </p:cNvCxnSpPr>
            <p:nvPr/>
          </p:nvCxnSpPr>
          <p:spPr>
            <a:xfrm flipH="1">
              <a:off x="9521340" y="1565636"/>
              <a:ext cx="504182" cy="8487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/>
            <p:cNvGrpSpPr/>
            <p:nvPr/>
          </p:nvGrpSpPr>
          <p:grpSpPr>
            <a:xfrm>
              <a:off x="6790782" y="5639487"/>
              <a:ext cx="723095" cy="530983"/>
              <a:chOff x="6435978" y="4916666"/>
              <a:chExt cx="723095" cy="530983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435978" y="50024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err="1" smtClean="0"/>
                  <a:t>무심사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제도</a:t>
                </a:r>
                <a:endParaRPr lang="ko-KR" altLang="en-US" sz="950" dirty="0"/>
              </a:p>
            </p:txBody>
          </p:sp>
        </p:grpSp>
        <p:cxnSp>
          <p:nvCxnSpPr>
            <p:cNvPr id="200" name="직선 연결선 199"/>
            <p:cNvCxnSpPr>
              <a:stCxn id="198" idx="1"/>
              <a:endCxn id="61" idx="4"/>
            </p:cNvCxnSpPr>
            <p:nvPr/>
          </p:nvCxnSpPr>
          <p:spPr>
            <a:xfrm flipH="1" flipV="1">
              <a:off x="6853829" y="5315678"/>
              <a:ext cx="107811" cy="40157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9880500" y="1230361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처벌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강화</a:t>
              </a:r>
              <a:endParaRPr lang="ko-KR" altLang="en-US" sz="1000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9759785" y="284721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/>
            <p:cNvCxnSpPr>
              <a:stCxn id="202" idx="2"/>
              <a:endCxn id="45" idx="6"/>
            </p:cNvCxnSpPr>
            <p:nvPr/>
          </p:nvCxnSpPr>
          <p:spPr>
            <a:xfrm flipH="1">
              <a:off x="9466441" y="3112708"/>
              <a:ext cx="293344" cy="8266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9685697" y="2965497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일부만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err="1" smtClean="0"/>
                <a:t>갱신가능</a:t>
              </a:r>
              <a:endParaRPr lang="ko-KR" altLang="en-US" sz="900" dirty="0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4169624" y="1981940"/>
              <a:ext cx="665627" cy="530983"/>
              <a:chOff x="3559863" y="3071742"/>
              <a:chExt cx="665627" cy="530983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저작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인접권자</a:t>
                </a:r>
                <a:endParaRPr lang="ko-KR" altLang="en-US" sz="850" dirty="0"/>
              </a:p>
            </p:txBody>
          </p:sp>
        </p:grpSp>
        <p:cxnSp>
          <p:nvCxnSpPr>
            <p:cNvPr id="212" name="직선 연결선 211"/>
            <p:cNvCxnSpPr>
              <a:stCxn id="6" idx="0"/>
            </p:cNvCxnSpPr>
            <p:nvPr/>
          </p:nvCxnSpPr>
          <p:spPr>
            <a:xfrm flipH="1" flipV="1">
              <a:off x="4760614" y="2380940"/>
              <a:ext cx="162053" cy="64583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425626" y="4018731"/>
              <a:ext cx="111574" cy="90886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그룹 214"/>
            <p:cNvGrpSpPr/>
            <p:nvPr/>
          </p:nvGrpSpPr>
          <p:grpSpPr>
            <a:xfrm>
              <a:off x="4969227" y="3518237"/>
              <a:ext cx="769051" cy="530983"/>
              <a:chOff x="5030840" y="1328123"/>
              <a:chExt cx="769051" cy="530983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연장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불가능</a:t>
                </a:r>
                <a:endParaRPr lang="ko-KR" altLang="en-US" sz="1100" dirty="0"/>
              </a:p>
            </p:txBody>
          </p:sp>
        </p:grpSp>
        <p:cxnSp>
          <p:nvCxnSpPr>
            <p:cNvPr id="218" name="직선 연결선 217"/>
            <p:cNvCxnSpPr>
              <a:stCxn id="216" idx="0"/>
              <a:endCxn id="34" idx="4"/>
            </p:cNvCxnSpPr>
            <p:nvPr/>
          </p:nvCxnSpPr>
          <p:spPr>
            <a:xfrm flipH="1" flipV="1">
              <a:off x="5124422" y="2081151"/>
              <a:ext cx="229332" cy="14370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/>
            <p:cNvGrpSpPr/>
            <p:nvPr/>
          </p:nvGrpSpPr>
          <p:grpSpPr>
            <a:xfrm>
              <a:off x="1887993" y="5283080"/>
              <a:ext cx="670902" cy="530983"/>
              <a:chOff x="3571290" y="3071742"/>
              <a:chExt cx="670902" cy="530983"/>
            </a:xfrm>
          </p:grpSpPr>
          <p:sp>
            <p:nvSpPr>
              <p:cNvPr id="220" name="타원 21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저작권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입증가능</a:t>
                </a:r>
                <a:endParaRPr lang="en-US" altLang="ko-KR" sz="900" dirty="0" smtClean="0"/>
              </a:p>
            </p:txBody>
          </p:sp>
        </p:grpSp>
        <p:cxnSp>
          <p:nvCxnSpPr>
            <p:cNvPr id="222" name="직선 연결선 221"/>
            <p:cNvCxnSpPr>
              <a:stCxn id="135" idx="3"/>
              <a:endCxn id="220" idx="6"/>
            </p:cNvCxnSpPr>
            <p:nvPr/>
          </p:nvCxnSpPr>
          <p:spPr>
            <a:xfrm flipH="1">
              <a:off x="2507855" y="5060829"/>
              <a:ext cx="456809" cy="48774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그룹 225"/>
            <p:cNvGrpSpPr/>
            <p:nvPr/>
          </p:nvGrpSpPr>
          <p:grpSpPr>
            <a:xfrm>
              <a:off x="1836503" y="4351946"/>
              <a:ext cx="670902" cy="530983"/>
              <a:chOff x="3571290" y="3071742"/>
              <a:chExt cx="670902" cy="530983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침해시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보호용이</a:t>
                </a:r>
                <a:endParaRPr lang="en-US" altLang="ko-KR" sz="900" dirty="0" smtClean="0"/>
              </a:p>
            </p:txBody>
          </p:sp>
        </p:grpSp>
        <p:cxnSp>
          <p:nvCxnSpPr>
            <p:cNvPr id="229" name="직선 연결선 228"/>
            <p:cNvCxnSpPr>
              <a:stCxn id="135" idx="1"/>
              <a:endCxn id="227" idx="6"/>
            </p:cNvCxnSpPr>
            <p:nvPr/>
          </p:nvCxnSpPr>
          <p:spPr>
            <a:xfrm flipH="1" flipV="1">
              <a:off x="2456365" y="4617438"/>
              <a:ext cx="508299" cy="6793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143953" y="1015903"/>
              <a:ext cx="665627" cy="530983"/>
              <a:chOff x="3572563" y="3071742"/>
              <a:chExt cx="665627" cy="530983"/>
            </a:xfrm>
          </p:grpSpPr>
          <p:sp>
            <p:nvSpPr>
              <p:cNvPr id="233" name="타원 23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572563" y="3219281"/>
                <a:ext cx="665627" cy="22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err="1" smtClean="0"/>
                  <a:t>실연자</a:t>
                </a:r>
                <a:endParaRPr lang="ko-KR" altLang="en-US" sz="850" dirty="0"/>
              </a:p>
            </p:txBody>
          </p:sp>
        </p:grpSp>
        <p:cxnSp>
          <p:nvCxnSpPr>
            <p:cNvPr id="235" name="직선 연결선 234"/>
            <p:cNvCxnSpPr/>
            <p:nvPr/>
          </p:nvCxnSpPr>
          <p:spPr>
            <a:xfrm flipV="1">
              <a:off x="4332123" y="1547426"/>
              <a:ext cx="186211" cy="5127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/>
            <p:cNvGrpSpPr/>
            <p:nvPr/>
          </p:nvGrpSpPr>
          <p:grpSpPr>
            <a:xfrm>
              <a:off x="3458990" y="1053023"/>
              <a:ext cx="665627" cy="530983"/>
              <a:chOff x="3559863" y="3071742"/>
              <a:chExt cx="665627" cy="530983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공중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송신권자</a:t>
                </a:r>
                <a:endParaRPr lang="ko-KR" altLang="en-US" sz="850" dirty="0"/>
              </a:p>
            </p:txBody>
          </p:sp>
        </p:grpSp>
        <p:cxnSp>
          <p:nvCxnSpPr>
            <p:cNvPr id="244" name="직선 연결선 243"/>
            <p:cNvCxnSpPr/>
            <p:nvPr/>
          </p:nvCxnSpPr>
          <p:spPr>
            <a:xfrm flipH="1" flipV="1">
              <a:off x="3846071" y="1584546"/>
              <a:ext cx="455305" cy="4843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 flipV="1">
              <a:off x="3376183" y="1725045"/>
              <a:ext cx="944199" cy="3708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/>
            <p:cNvGrpSpPr/>
            <p:nvPr/>
          </p:nvGrpSpPr>
          <p:grpSpPr>
            <a:xfrm>
              <a:off x="2861715" y="1229363"/>
              <a:ext cx="665627" cy="530983"/>
              <a:chOff x="3559863" y="3071742"/>
              <a:chExt cx="665627" cy="530983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음반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제작자</a:t>
                </a:r>
                <a:endParaRPr lang="ko-KR" altLang="en-US" sz="850" dirty="0"/>
              </a:p>
            </p:txBody>
          </p:sp>
        </p:grpSp>
        <p:sp>
          <p:nvSpPr>
            <p:cNvPr id="259" name="타원 258"/>
            <p:cNvSpPr/>
            <p:nvPr/>
          </p:nvSpPr>
          <p:spPr>
            <a:xfrm>
              <a:off x="8758057" y="2316233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83537" y="2411084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부당이익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목적</a:t>
              </a:r>
              <a:endParaRPr lang="ko-KR" altLang="en-US" sz="900" dirty="0"/>
            </a:p>
          </p:txBody>
        </p:sp>
        <p:cxnSp>
          <p:nvCxnSpPr>
            <p:cNvPr id="261" name="직선 연결선 260"/>
            <p:cNvCxnSpPr>
              <a:stCxn id="259" idx="2"/>
              <a:endCxn id="97" idx="6"/>
            </p:cNvCxnSpPr>
            <p:nvPr/>
          </p:nvCxnSpPr>
          <p:spPr>
            <a:xfrm flipH="1" flipV="1">
              <a:off x="8505299" y="2535024"/>
              <a:ext cx="252758" cy="467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3"/>
              <a:endCxn id="93" idx="0"/>
            </p:cNvCxnSpPr>
            <p:nvPr/>
          </p:nvCxnSpPr>
          <p:spPr>
            <a:xfrm flipH="1">
              <a:off x="8758057" y="2769455"/>
              <a:ext cx="83302" cy="169341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>
              <a:stCxn id="192" idx="3"/>
              <a:endCxn id="259" idx="7"/>
            </p:cNvCxnSpPr>
            <p:nvPr/>
          </p:nvCxnSpPr>
          <p:spPr>
            <a:xfrm flipH="1">
              <a:off x="9243578" y="1565636"/>
              <a:ext cx="781944" cy="82835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9" idx="1"/>
            </p:cNvCxnSpPr>
            <p:nvPr/>
          </p:nvCxnSpPr>
          <p:spPr>
            <a:xfrm flipH="1" flipV="1">
              <a:off x="5587311" y="1417016"/>
              <a:ext cx="333544" cy="73536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87621" y="967168"/>
              <a:ext cx="769051" cy="530983"/>
              <a:chOff x="5007844" y="1328123"/>
              <a:chExt cx="769051" cy="530983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07844" y="13832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출원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세계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위</a:t>
                </a:r>
                <a:endParaRPr lang="ko-KR" altLang="en-US" sz="1050" dirty="0"/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792297" y="3640840"/>
              <a:ext cx="649939" cy="530983"/>
              <a:chOff x="7810982" y="3535526"/>
              <a:chExt cx="649939" cy="530983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7810982" y="3619069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50" dirty="0" smtClean="0"/>
                  <a:t>3</a:t>
                </a:r>
                <a:r>
                  <a:rPr lang="ko-KR" altLang="en-US" sz="850" dirty="0" err="1" smtClean="0"/>
                  <a:t>년이상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미사용</a:t>
                </a:r>
                <a:endParaRPr lang="ko-KR" altLang="en-US" sz="850" dirty="0"/>
              </a:p>
            </p:txBody>
          </p:sp>
        </p:grpSp>
        <p:cxnSp>
          <p:nvCxnSpPr>
            <p:cNvPr id="286" name="직선 연결선 285"/>
            <p:cNvCxnSpPr>
              <a:stCxn id="284" idx="2"/>
              <a:endCxn id="88" idx="6"/>
            </p:cNvCxnSpPr>
            <p:nvPr/>
          </p:nvCxnSpPr>
          <p:spPr>
            <a:xfrm flipH="1">
              <a:off x="9539539" y="3906332"/>
              <a:ext cx="304866" cy="4692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그룹 288"/>
            <p:cNvGrpSpPr/>
            <p:nvPr/>
          </p:nvGrpSpPr>
          <p:grpSpPr>
            <a:xfrm>
              <a:off x="2539001" y="2682449"/>
              <a:ext cx="670902" cy="530983"/>
              <a:chOff x="3571290" y="3071742"/>
              <a:chExt cx="670902" cy="530983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3571290" y="3160135"/>
                <a:ext cx="670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표절과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구분</a:t>
                </a:r>
                <a:endParaRPr lang="ko-KR" altLang="en-US" sz="1000" dirty="0"/>
              </a:p>
            </p:txBody>
          </p:sp>
        </p:grpSp>
        <p:cxnSp>
          <p:nvCxnSpPr>
            <p:cNvPr id="292" name="직선 연결선 291"/>
            <p:cNvCxnSpPr>
              <a:stCxn id="106" idx="1"/>
              <a:endCxn id="290" idx="6"/>
            </p:cNvCxnSpPr>
            <p:nvPr/>
          </p:nvCxnSpPr>
          <p:spPr>
            <a:xfrm flipH="1" flipV="1">
              <a:off x="3158863" y="2947941"/>
              <a:ext cx="459868" cy="3134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그룹 297"/>
            <p:cNvGrpSpPr/>
            <p:nvPr/>
          </p:nvGrpSpPr>
          <p:grpSpPr>
            <a:xfrm>
              <a:off x="5694662" y="5366265"/>
              <a:ext cx="774021" cy="530983"/>
              <a:chOff x="5365695" y="4884827"/>
              <a:chExt cx="774021" cy="530983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365695" y="4947504"/>
                <a:ext cx="77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디자인권</a:t>
                </a:r>
                <a:endParaRPr lang="ko-KR" altLang="en-US" sz="900" dirty="0"/>
              </a:p>
            </p:txBody>
          </p:sp>
        </p:grpSp>
        <p:cxnSp>
          <p:nvCxnSpPr>
            <p:cNvPr id="301" name="직선 연결선 300"/>
            <p:cNvCxnSpPr>
              <a:stCxn id="299" idx="0"/>
              <a:endCxn id="7" idx="4"/>
            </p:cNvCxnSpPr>
            <p:nvPr/>
          </p:nvCxnSpPr>
          <p:spPr>
            <a:xfrm flipV="1">
              <a:off x="6087100" y="4515715"/>
              <a:ext cx="27457" cy="85055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그룹 302"/>
            <p:cNvGrpSpPr/>
            <p:nvPr/>
          </p:nvGrpSpPr>
          <p:grpSpPr>
            <a:xfrm>
              <a:off x="2652920" y="5812098"/>
              <a:ext cx="670902" cy="530983"/>
              <a:chOff x="3571290" y="3071742"/>
              <a:chExt cx="670902" cy="530983"/>
            </a:xfrm>
          </p:grpSpPr>
          <p:sp>
            <p:nvSpPr>
              <p:cNvPr id="304" name="타원 30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등록증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발급가능</a:t>
                </a:r>
                <a:endParaRPr lang="en-US" altLang="ko-KR" sz="900" dirty="0" smtClean="0"/>
              </a:p>
            </p:txBody>
          </p:sp>
        </p:grpSp>
        <p:cxnSp>
          <p:nvCxnSpPr>
            <p:cNvPr id="306" name="직선 연결선 305"/>
            <p:cNvCxnSpPr>
              <a:stCxn id="304" idx="0"/>
              <a:endCxn id="135" idx="4"/>
            </p:cNvCxnSpPr>
            <p:nvPr/>
          </p:nvCxnSpPr>
          <p:spPr>
            <a:xfrm flipV="1">
              <a:off x="2988371" y="5138590"/>
              <a:ext cx="177403" cy="6735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48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r>
              <a:rPr lang="ko-KR" altLang="en-US" sz="1000" dirty="0" err="1"/>
              <a:t>십원</a:t>
            </a:r>
            <a:r>
              <a:rPr lang="ko-KR" altLang="en-US" sz="1000" dirty="0"/>
              <a:t> 닮으면 안 되는 ‘</a:t>
            </a:r>
            <a:r>
              <a:rPr lang="ko-KR" altLang="en-US" sz="1000" dirty="0" err="1"/>
              <a:t>십원빵</a:t>
            </a:r>
            <a:r>
              <a:rPr lang="ko-KR" altLang="en-US" sz="1000" dirty="0"/>
              <a:t>’</a:t>
            </a:r>
            <a:r>
              <a:rPr lang="en-US" altLang="ko-KR" sz="1000" dirty="0"/>
              <a:t>…</a:t>
            </a:r>
            <a:r>
              <a:rPr lang="ko-KR" altLang="en-US" sz="1000" dirty="0"/>
              <a:t>디자인 </a:t>
            </a:r>
            <a:r>
              <a:rPr lang="ko-KR" altLang="en-US" sz="1000" dirty="0" smtClean="0"/>
              <a:t>바꾼다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채널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2"/>
              </a:rPr>
              <a:t>https://www.ichannela.com/news/main/news_detailPage.do?publishId=000000353558</a:t>
            </a:r>
            <a:endParaRPr lang="en-US" altLang="ko-KR" sz="1000" dirty="0" smtClean="0"/>
          </a:p>
          <a:p>
            <a:r>
              <a:rPr lang="ko-KR" altLang="en-US" sz="1000" dirty="0"/>
              <a:t>“침해 고의성 없어” 삼성전자 ‘밀어서 </a:t>
            </a:r>
            <a:r>
              <a:rPr lang="ko-KR" altLang="en-US" sz="1000" dirty="0" err="1"/>
              <a:t>잠금해제</a:t>
            </a:r>
            <a:r>
              <a:rPr lang="ko-KR" altLang="en-US" sz="1000" dirty="0"/>
              <a:t>’ 소송 새 </a:t>
            </a:r>
            <a:r>
              <a:rPr lang="ko-KR" altLang="en-US" sz="1000" dirty="0" smtClean="0"/>
              <a:t>국면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일요신문</a:t>
            </a:r>
            <a:r>
              <a:rPr lang="ko-KR" altLang="en-US" sz="1000" dirty="0" smtClean="0"/>
              <a:t> 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3"/>
              </a:rPr>
              <a:t>https://ilyo.co.kr/?ac=article_view&amp;entry_id=454877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초기 미키 마우스 캐릭터 저작권 내년 종료</a:t>
            </a:r>
            <a:r>
              <a:rPr lang="en-US" altLang="ko-KR" sz="1000" dirty="0"/>
              <a:t>…</a:t>
            </a:r>
            <a:r>
              <a:rPr lang="ko-KR" altLang="en-US" sz="1000" dirty="0"/>
              <a:t>디즈니 포기할까</a:t>
            </a:r>
            <a:r>
              <a:rPr lang="en-US" altLang="ko-KR" sz="1000" dirty="0" smtClean="0"/>
              <a:t>? – </a:t>
            </a:r>
            <a:r>
              <a:rPr lang="ko-KR" altLang="en-US" sz="1000" dirty="0" smtClean="0"/>
              <a:t>아시아 경제 뉴스</a:t>
            </a:r>
            <a:endParaRPr lang="en-US" altLang="ko-KR" sz="1000" dirty="0" smtClean="0"/>
          </a:p>
          <a:p>
            <a:pPr marL="0" indent="0" fontAlgn="base">
              <a:buNone/>
            </a:pP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view.asiae.co.kr/article/2022122822585283457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"</a:t>
            </a:r>
            <a:r>
              <a:rPr lang="ko-KR" altLang="en-US" sz="1000" dirty="0"/>
              <a:t>백종원 대표님이 끝까지 도운 공이 컸다</a:t>
            </a:r>
            <a:r>
              <a:rPr lang="en-US" altLang="ko-KR" sz="1000" dirty="0"/>
              <a:t>" </a:t>
            </a:r>
            <a:r>
              <a:rPr lang="ko-KR" altLang="en-US" sz="1000" dirty="0" err="1"/>
              <a:t>덮죽집</a:t>
            </a:r>
            <a:r>
              <a:rPr lang="en-US" altLang="ko-KR" sz="1000" dirty="0"/>
              <a:t>, 3</a:t>
            </a:r>
            <a:r>
              <a:rPr lang="ko-KR" altLang="en-US" sz="1000" dirty="0" err="1"/>
              <a:t>년만에</a:t>
            </a:r>
            <a:r>
              <a:rPr lang="ko-KR" altLang="en-US" sz="1000" dirty="0"/>
              <a:t> 상표권 </a:t>
            </a:r>
            <a:r>
              <a:rPr lang="ko-KR" altLang="en-US" sz="1000" dirty="0" smtClean="0"/>
              <a:t>탈환 </a:t>
            </a:r>
            <a:r>
              <a:rPr lang="en-US" altLang="ko-KR" sz="1000" dirty="0" smtClean="0"/>
              <a:t>– </a:t>
            </a:r>
            <a:r>
              <a:rPr lang="ko-KR" altLang="en-US" sz="1000" dirty="0"/>
              <a:t>아시아 경제 뉴스</a:t>
            </a:r>
            <a:endParaRPr lang="en-US" altLang="ko-KR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view.asiae.co.kr/article/2023072818525334364</a:t>
            </a:r>
            <a:endParaRPr lang="en-US" altLang="ko-KR" sz="1000" dirty="0"/>
          </a:p>
          <a:p>
            <a:r>
              <a:rPr lang="ko-KR" altLang="en-US" sz="1000" dirty="0"/>
              <a:t>지난해 국가전력기술 특허심사 기간 평균 </a:t>
            </a:r>
            <a:r>
              <a:rPr lang="en-US" altLang="ko-KR" sz="1000" dirty="0"/>
              <a:t>15</a:t>
            </a:r>
            <a:r>
              <a:rPr lang="ko-KR" altLang="en-US" sz="1000" dirty="0"/>
              <a:t>개월</a:t>
            </a:r>
            <a:r>
              <a:rPr lang="en-US" altLang="ko-KR" sz="1000" dirty="0"/>
              <a:t>… </a:t>
            </a:r>
            <a:r>
              <a:rPr lang="ko-KR" altLang="en-US" sz="1000" dirty="0" err="1"/>
              <a:t>심사인력</a:t>
            </a:r>
            <a:r>
              <a:rPr lang="ko-KR" altLang="en-US" sz="1000" dirty="0"/>
              <a:t> 태부족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www.daejonilbo.com/news/articleView.html?idxno=2089465</a:t>
            </a:r>
            <a:endParaRPr lang="en-US" altLang="ko-KR" sz="1000" dirty="0"/>
          </a:p>
          <a:p>
            <a:r>
              <a:rPr lang="ko-KR" altLang="en-US" sz="1000" dirty="0"/>
              <a:t>과징금 철퇴 맞은 </a:t>
            </a:r>
            <a:r>
              <a:rPr lang="ko-KR" altLang="en-US" sz="1000" dirty="0" err="1"/>
              <a:t>카카오엔터</a:t>
            </a:r>
            <a:r>
              <a:rPr lang="en-US" altLang="ko-KR" sz="1000" dirty="0"/>
              <a:t>…2</a:t>
            </a:r>
            <a:r>
              <a:rPr lang="ko-KR" altLang="en-US" sz="1000" dirty="0"/>
              <a:t>차적 저작물 </a:t>
            </a:r>
            <a:r>
              <a:rPr lang="ko-KR" altLang="en-US" sz="1000" dirty="0" err="1"/>
              <a:t>작성권</a:t>
            </a:r>
            <a:r>
              <a:rPr lang="ko-KR" altLang="en-US" sz="1000" dirty="0"/>
              <a:t> 왜 </a:t>
            </a:r>
            <a:r>
              <a:rPr lang="ko-KR" altLang="en-US" sz="1000" dirty="0" smtClean="0"/>
              <a:t>문제되나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7"/>
              </a:rPr>
              <a:t>https://</a:t>
            </a:r>
            <a:r>
              <a:rPr lang="en-US" altLang="ko-KR" sz="1000" dirty="0" smtClean="0">
                <a:hlinkClick r:id="rId7"/>
              </a:rPr>
              <a:t>www.yna.co.kr/view/AKR20230924000800005?input=1195m</a:t>
            </a:r>
            <a:endParaRPr lang="en-US" altLang="ko-KR" sz="1000" dirty="0" smtClean="0"/>
          </a:p>
          <a:p>
            <a:pPr latinLnBrk="0"/>
            <a:r>
              <a:rPr lang="ko-KR" altLang="en-US" sz="1000" dirty="0"/>
              <a:t>‘</a:t>
            </a:r>
            <a:r>
              <a:rPr lang="ko-KR" altLang="en-US" sz="1000" dirty="0" err="1"/>
              <a:t>스타밥스</a:t>
            </a:r>
            <a:r>
              <a:rPr lang="ko-KR" altLang="en-US" sz="1000" dirty="0"/>
              <a:t>’ 상표 못쓴다</a:t>
            </a:r>
            <a:r>
              <a:rPr lang="en-US" altLang="ko-KR" sz="1000" dirty="0"/>
              <a:t>…</a:t>
            </a:r>
            <a:r>
              <a:rPr lang="ko-KR" altLang="en-US" sz="1000" dirty="0"/>
              <a:t>스타벅스 勝 “오인</a:t>
            </a:r>
            <a:r>
              <a:rPr lang="en-US" altLang="ko-KR" sz="1000" dirty="0"/>
              <a:t>·</a:t>
            </a:r>
            <a:r>
              <a:rPr lang="ko-KR" altLang="en-US" sz="1000" dirty="0"/>
              <a:t>혼동 우려</a:t>
            </a:r>
            <a:r>
              <a:rPr lang="ko-KR" altLang="en-US" sz="1000" dirty="0" smtClean="0"/>
              <a:t>”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 smtClean="0">
                <a:hlinkClick r:id="rId8"/>
              </a:rPr>
              <a:t>https://mdtoday.co.kr/news/view/1065602420834777</a:t>
            </a:r>
            <a:endParaRPr lang="en-US" altLang="ko-KR" sz="1000" dirty="0" smtClean="0"/>
          </a:p>
          <a:p>
            <a:pPr fontAlgn="base"/>
            <a:r>
              <a:rPr lang="ko-KR" altLang="en-US" sz="1000" dirty="0"/>
              <a:t>“韓</a:t>
            </a:r>
            <a:r>
              <a:rPr lang="en-US" altLang="ko-KR" sz="1000" dirty="0"/>
              <a:t>, </a:t>
            </a:r>
            <a:r>
              <a:rPr lang="ko-KR" altLang="en-US" sz="1000" dirty="0"/>
              <a:t>국제특허출원 세계 </a:t>
            </a:r>
            <a:r>
              <a:rPr lang="en-US" altLang="ko-KR" sz="1000" dirty="0"/>
              <a:t>4</a:t>
            </a:r>
            <a:r>
              <a:rPr lang="ko-KR" altLang="en-US" sz="1000" dirty="0"/>
              <a:t>위</a:t>
            </a:r>
            <a:r>
              <a:rPr lang="en-US" altLang="ko-KR" sz="1000" dirty="0"/>
              <a:t>…</a:t>
            </a:r>
            <a:r>
              <a:rPr lang="ko-KR" altLang="en-US" sz="1000" dirty="0"/>
              <a:t>상위 기업엔 삼성</a:t>
            </a:r>
            <a:r>
              <a:rPr lang="en-US" altLang="ko-KR" sz="1000" dirty="0"/>
              <a:t>·LG”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9"/>
              </a:rPr>
              <a:t>https://</a:t>
            </a:r>
            <a:r>
              <a:rPr lang="en-US" altLang="ko-KR" sz="1000" dirty="0" smtClean="0">
                <a:hlinkClick r:id="rId9"/>
              </a:rPr>
              <a:t>www.asiae.co.kr/article/2023030215321769539</a:t>
            </a:r>
            <a:endParaRPr lang="en-US" altLang="ko-KR" sz="1000" dirty="0" smtClean="0"/>
          </a:p>
          <a:p>
            <a:r>
              <a:rPr lang="ko-KR" altLang="en-US" sz="1000" b="1" dirty="0"/>
              <a:t>에어컨 바람 나오는 부분만 베껴도 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처벌</a:t>
            </a:r>
            <a:r>
              <a:rPr lang="en-US" altLang="ko-KR" sz="1000" b="1" dirty="0"/>
              <a:t>'...'</a:t>
            </a:r>
            <a:r>
              <a:rPr lang="ko-KR" altLang="en-US" sz="1000" b="1" dirty="0"/>
              <a:t>부분디자인권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이 뜬다</a:t>
            </a:r>
          </a:p>
          <a:p>
            <a:pPr marL="0" indent="0">
              <a:buNone/>
            </a:pPr>
            <a:r>
              <a:rPr lang="en-US" altLang="ko-KR" sz="1000" dirty="0">
                <a:hlinkClick r:id="rId10"/>
              </a:rPr>
              <a:t>https://www.khan.co.kr/economy/economy-general/article/202108221201001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7295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404166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 err="1" smtClean="0"/>
              <a:t>Chalenge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2400" y="578822"/>
            <a:ext cx="65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편리한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300" y="1168400"/>
            <a:ext cx="11633200" cy="549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000" y="134007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 Experience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92400" y="1417022"/>
            <a:ext cx="652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모바일 </a:t>
            </a:r>
            <a:r>
              <a:rPr lang="ko-KR" altLang="en-US" sz="1500" dirty="0" err="1" smtClean="0"/>
              <a:t>온통대전</a:t>
            </a:r>
            <a:r>
              <a:rPr lang="ko-KR" altLang="en-US" sz="1500" dirty="0" smtClean="0"/>
              <a:t> 사용자의 건의사항 분석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92400" y="1869764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개선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2518033"/>
            <a:ext cx="11417300" cy="3806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" y="2625755"/>
            <a:ext cx="3543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① 이벤트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선물하기 금액 등 단순 정보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② 지도상 가맹점 찾기 기능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③ 가맹점의 은행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계좌 정보 확인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④ 현금영수증 발행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출력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⑤ 배달 결제에 대한 모바일 시루 사용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⑥ 원격 결제 방법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⑦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QR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코드 사용에 대한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/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⑧ 가맹점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폐점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변경 등으로 인한 혼선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⑨ 가맹점의 모바일 시루 결제 거부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⑩ 모바일 시루 전체 결제 과정의 진행속도 느림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89400" y="2625755"/>
            <a:ext cx="4051300" cy="3500435"/>
            <a:chOff x="4483100" y="2625755"/>
            <a:chExt cx="4051300" cy="350043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483100" y="262575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483100" y="3012782"/>
              <a:ext cx="2946400" cy="2285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483100" y="3348936"/>
              <a:ext cx="2006600" cy="2487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89450" y="3705282"/>
              <a:ext cx="2000250" cy="24880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89450" y="411268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89450" y="4463532"/>
              <a:ext cx="476250" cy="2426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483100" y="4833163"/>
              <a:ext cx="952500" cy="21583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489450" y="5171416"/>
              <a:ext cx="2940050" cy="246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83100" y="5571731"/>
              <a:ext cx="4051300" cy="2151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89450" y="5897759"/>
              <a:ext cx="1168400" cy="22843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46800" y="2730500"/>
            <a:ext cx="2725034" cy="2128063"/>
            <a:chOff x="6489700" y="2730500"/>
            <a:chExt cx="2725034" cy="2128063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489700" y="27305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89700" y="4858563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8242300" y="2730501"/>
              <a:ext cx="0" cy="21280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242300" y="3782943"/>
              <a:ext cx="82550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055101" y="3705282"/>
              <a:ext cx="159633" cy="1563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64601" y="3640643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앱 사용에 관한 문의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00901" y="5236686"/>
            <a:ext cx="1681606" cy="154800"/>
            <a:chOff x="7543801" y="5236686"/>
            <a:chExt cx="1681606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3" name="직선 연결선 42"/>
            <p:cNvCxnSpPr>
              <a:stCxn id="44" idx="2"/>
            </p:cNvCxnSpPr>
            <p:nvPr/>
          </p:nvCxnSpPr>
          <p:spPr>
            <a:xfrm flipH="1">
              <a:off x="7543801" y="5314086"/>
              <a:ext cx="1523206" cy="8904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9067007" y="5236686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95485" y="5605430"/>
            <a:ext cx="587022" cy="154800"/>
            <a:chOff x="8638385" y="5615955"/>
            <a:chExt cx="587022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7" name="직선 연결선 46"/>
            <p:cNvCxnSpPr/>
            <p:nvPr/>
          </p:nvCxnSpPr>
          <p:spPr>
            <a:xfrm flipH="1">
              <a:off x="8638385" y="5702259"/>
              <a:ext cx="428622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9067007" y="5615955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73700" y="5919510"/>
            <a:ext cx="3408807" cy="154800"/>
            <a:chOff x="5816600" y="5919510"/>
            <a:chExt cx="3408807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55" name="직선 연결선 54"/>
            <p:cNvCxnSpPr/>
            <p:nvPr/>
          </p:nvCxnSpPr>
          <p:spPr>
            <a:xfrm flipH="1">
              <a:off x="5816600" y="6008177"/>
              <a:ext cx="3250407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9067007" y="5919510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864601" y="5169101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높은 정보 업데이트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64601" y="5525413"/>
            <a:ext cx="303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가맹점주의 모바일 시루 이해 부족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64601" y="585353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많은 요소의 결제 과정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1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970</Words>
  <Application>Microsoft Office PowerPoint</Application>
  <PresentationFormat>와이드스크린</PresentationFormat>
  <Paragraphs>531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115</cp:revision>
  <dcterms:created xsi:type="dcterms:W3CDTF">2023-10-04T02:12:56Z</dcterms:created>
  <dcterms:modified xsi:type="dcterms:W3CDTF">2023-10-10T04:00:12Z</dcterms:modified>
</cp:coreProperties>
</file>