
<file path=[Content_Types].xml><?xml version="1.0" encoding="utf-8"?>
<Types xmlns="http://schemas.openxmlformats.org/package/2006/content-types">
  <Default Extension="jpeg" ContentType="image/jpeg"/>
  <Default Extension="JPG" ContentType="image/.jp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9" r:id="rId4"/>
    <p:sldId id="270" r:id="rId5"/>
    <p:sldId id="271" r:id="rId6"/>
    <p:sldId id="272" r:id="rId7"/>
    <p:sldId id="273" r:id="rId8"/>
    <p:sldId id="274" r:id="rId9"/>
    <p:sldId id="275" r:id="rId10"/>
    <p:sldId id="276" r:id="rId11"/>
    <p:sldId id="279" r:id="rId12"/>
    <p:sldId id="294" r:id="rId13"/>
    <p:sldId id="295" r:id="rId14"/>
    <p:sldId id="296" r:id="rId15"/>
    <p:sldId id="277" r:id="rId16"/>
    <p:sldId id="278" r:id="rId17"/>
    <p:sldId id="298" r:id="rId18"/>
    <p:sldId id="299" r:id="rId19"/>
    <p:sldId id="300" r:id="rId20"/>
    <p:sldId id="301" r:id="rId21"/>
    <p:sldId id="303" r:id="rId22"/>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gs" Target="tags/tag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GIF"/></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jpeg"/><Relationship Id="rId4" Type="http://schemas.openxmlformats.org/officeDocument/2006/relationships/image" Target="../media/image24.png"/><Relationship Id="rId3" Type="http://schemas.openxmlformats.org/officeDocument/2006/relationships/image" Target="../media/image16.png"/><Relationship Id="rId2" Type="http://schemas.openxmlformats.org/officeDocument/2006/relationships/image" Target="../media/image28.png"/><Relationship Id="rId1" Type="http://schemas.openxmlformats.org/officeDocument/2006/relationships/image" Target="../media/image1.GIF"/></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jpeg"/><Relationship Id="rId4" Type="http://schemas.openxmlformats.org/officeDocument/2006/relationships/image" Target="../media/image24.png"/><Relationship Id="rId3" Type="http://schemas.openxmlformats.org/officeDocument/2006/relationships/image" Target="../media/image16.png"/><Relationship Id="rId2" Type="http://schemas.openxmlformats.org/officeDocument/2006/relationships/image" Target="../media/image29.png"/><Relationship Id="rId1" Type="http://schemas.openxmlformats.org/officeDocument/2006/relationships/image" Target="../media/image1.GIF"/></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jpeg"/><Relationship Id="rId3" Type="http://schemas.openxmlformats.org/officeDocument/2006/relationships/image" Target="../media/image31.png"/><Relationship Id="rId2" Type="http://schemas.openxmlformats.org/officeDocument/2006/relationships/image" Target="../media/image1.GIF"/><Relationship Id="rId1" Type="http://schemas.openxmlformats.org/officeDocument/2006/relationships/image" Target="../media/image30.png"/></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jpeg"/><Relationship Id="rId4" Type="http://schemas.openxmlformats.org/officeDocument/2006/relationships/image" Target="../media/image24.png"/><Relationship Id="rId3" Type="http://schemas.openxmlformats.org/officeDocument/2006/relationships/image" Target="../media/image16.png"/><Relationship Id="rId2" Type="http://schemas.openxmlformats.org/officeDocument/2006/relationships/image" Target="../media/image32.png"/><Relationship Id="rId1" Type="http://schemas.openxmlformats.org/officeDocument/2006/relationships/image" Target="../media/image1.GIF"/></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3.png"/><Relationship Id="rId3"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image" Target="../media/image1.GIF"/></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4.png"/><Relationship Id="rId6" Type="http://schemas.openxmlformats.org/officeDocument/2006/relationships/image" Target="../media/image2.jpeg"/><Relationship Id="rId5" Type="http://schemas.openxmlformats.org/officeDocument/2006/relationships/image" Target="../media/image35.png"/><Relationship Id="rId4" Type="http://schemas.openxmlformats.org/officeDocument/2006/relationships/image" Target="../media/image20.png"/><Relationship Id="rId3" Type="http://schemas.openxmlformats.org/officeDocument/2006/relationships/image" Target="../media/image34.png"/><Relationship Id="rId2" Type="http://schemas.openxmlformats.org/officeDocument/2006/relationships/image" Target="../media/image21.png"/><Relationship Id="rId1" Type="http://schemas.openxmlformats.org/officeDocument/2006/relationships/image" Target="../media/image1.GIF"/></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2.jpeg"/><Relationship Id="rId6" Type="http://schemas.openxmlformats.org/officeDocument/2006/relationships/image" Target="../media/image4.png"/><Relationship Id="rId5" Type="http://schemas.openxmlformats.org/officeDocument/2006/relationships/image" Target="../media/image36.png"/><Relationship Id="rId4" Type="http://schemas.openxmlformats.org/officeDocument/2006/relationships/image" Target="../media/image20.png"/><Relationship Id="rId3" Type="http://schemas.openxmlformats.org/officeDocument/2006/relationships/image" Target="../media/image34.png"/><Relationship Id="rId2" Type="http://schemas.openxmlformats.org/officeDocument/2006/relationships/image" Target="../media/image21.png"/><Relationship Id="rId1" Type="http://schemas.openxmlformats.org/officeDocument/2006/relationships/image" Target="../media/image1.GIF"/></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2.jpeg"/><Relationship Id="rId6" Type="http://schemas.openxmlformats.org/officeDocument/2006/relationships/image" Target="../media/image4.png"/><Relationship Id="rId5" Type="http://schemas.openxmlformats.org/officeDocument/2006/relationships/image" Target="../media/image37.png"/><Relationship Id="rId4" Type="http://schemas.openxmlformats.org/officeDocument/2006/relationships/image" Target="../media/image20.png"/><Relationship Id="rId3" Type="http://schemas.openxmlformats.org/officeDocument/2006/relationships/image" Target="../media/image34.png"/><Relationship Id="rId2" Type="http://schemas.openxmlformats.org/officeDocument/2006/relationships/image" Target="../media/image21.png"/><Relationship Id="rId1" Type="http://schemas.openxmlformats.org/officeDocument/2006/relationships/image" Target="../media/image1.GIF"/></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4.png"/><Relationship Id="rId4" Type="http://schemas.openxmlformats.org/officeDocument/2006/relationships/image" Target="../media/image40.png"/><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1.GIF"/></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image" Target="../media/image1.GIF"/></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2.jpeg"/><Relationship Id="rId4" Type="http://schemas.openxmlformats.org/officeDocument/2006/relationships/image" Target="../media/image5.GIF"/><Relationship Id="rId3" Type="http://schemas.openxmlformats.org/officeDocument/2006/relationships/hyperlink" Target="..\pic\global_population_1949_to_present.gif" TargetMode="External"/><Relationship Id="rId2" Type="http://schemas.openxmlformats.org/officeDocument/2006/relationships/image" Target="../media/image1.GIF"/><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8.png"/><Relationship Id="rId4" Type="http://schemas.openxmlformats.org/officeDocument/2006/relationships/image" Target="../media/image1.GIF"/><Relationship Id="rId3" Type="http://schemas.openxmlformats.org/officeDocument/2006/relationships/image" Target="../media/image7.png"/><Relationship Id="rId2" Type="http://schemas.openxmlformats.org/officeDocument/2006/relationships/hyperlink" Target="China%20and%20India%20population.html" TargetMode="Externa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hyperlink" Target="annual%20growth.html" TargetMode="External"/><Relationship Id="rId2" Type="http://schemas.openxmlformats.org/officeDocument/2006/relationships/image" Target="../media/image1.GIF"/><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4.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life_expectancy_china.html" TargetMode="External"/><Relationship Id="rId3" Type="http://schemas.openxmlformats.org/officeDocument/2006/relationships/image" Target="../media/image11.png"/><Relationship Id="rId2" Type="http://schemas.openxmlformats.org/officeDocument/2006/relationships/image" Target="../media/image1.GIF"/><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jpeg"/><Relationship Id="rId4" Type="http://schemas.openxmlformats.org/officeDocument/2006/relationships/image" Target="../media/image15.png"/><Relationship Id="rId3" Type="http://schemas.openxmlformats.org/officeDocument/2006/relationships/image" Target="../media/image1.GIF"/><Relationship Id="rId2" Type="http://schemas.openxmlformats.org/officeDocument/2006/relationships/image" Target="../media/image14.png"/><Relationship Id="rId1" Type="http://schemas.openxmlformats.org/officeDocument/2006/relationships/hyperlink" Target="birthrate.html" TargetMode="External"/></Relationships>
</file>

<file path=ppt/slides/_rels/slide7.xml.rels><?xml version="1.0" encoding="UTF-8" standalone="yes"?>
<Relationships xmlns="http://schemas.openxmlformats.org/package/2006/relationships"><Relationship Id="rId9" Type="http://schemas.openxmlformats.org/officeDocument/2006/relationships/image" Target="../media/image2.jpeg"/><Relationship Id="rId8" Type="http://schemas.openxmlformats.org/officeDocument/2006/relationships/image" Target="../media/image22.png"/><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1" Type="http://schemas.openxmlformats.org/officeDocument/2006/relationships/slideLayout" Target="../slideLayouts/slideLayout1.xml"/><Relationship Id="rId10" Type="http://schemas.openxmlformats.org/officeDocument/2006/relationships/image" Target="../media/image4.png"/><Relationship Id="rId1" Type="http://schemas.openxmlformats.org/officeDocument/2006/relationships/image" Target="../media/image1.GIF"/></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25.png"/><Relationship Id="rId7" Type="http://schemas.openxmlformats.org/officeDocument/2006/relationships/image" Target="../media/image4.png"/><Relationship Id="rId6" Type="http://schemas.openxmlformats.org/officeDocument/2006/relationships/image" Target="../media/image2.jpeg"/><Relationship Id="rId5" Type="http://schemas.openxmlformats.org/officeDocument/2006/relationships/image" Target="../media/image24.png"/><Relationship Id="rId4" Type="http://schemas.openxmlformats.org/officeDocument/2006/relationships/image" Target="../media/image16.png"/><Relationship Id="rId3" Type="http://schemas.openxmlformats.org/officeDocument/2006/relationships/image" Target="../media/image23.png"/><Relationship Id="rId2" Type="http://schemas.openxmlformats.org/officeDocument/2006/relationships/hyperlink" Target="marriage%20rate.html" TargetMode="External"/><Relationship Id="rId1" Type="http://schemas.openxmlformats.org/officeDocument/2006/relationships/image" Target="../media/image1.GIF"/></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4.png"/><Relationship Id="rId6" Type="http://schemas.openxmlformats.org/officeDocument/2006/relationships/image" Target="../media/image2.jpeg"/><Relationship Id="rId5" Type="http://schemas.openxmlformats.org/officeDocument/2006/relationships/image" Target="../media/image24.png"/><Relationship Id="rId4" Type="http://schemas.openxmlformats.org/officeDocument/2006/relationships/image" Target="../media/image16.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1.GI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a:gsLst>
            <a:gs pos="0">
              <a:srgbClr val="007BD3"/>
            </a:gs>
            <a:gs pos="100000">
              <a:srgbClr val="034373"/>
            </a:gs>
          </a:gsLst>
          <a:path path="circle">
            <a:fillToRect r="100000" b="100000"/>
          </a:path>
          <a:tileRect l="-100000" t="-100000"/>
        </a:gradFill>
        <a:effectLst/>
      </p:bgPr>
    </p:bg>
    <p:spTree>
      <p:nvGrpSpPr>
        <p:cNvPr id="1" name=""/>
        <p:cNvGrpSpPr/>
        <p:nvPr/>
      </p:nvGrpSpPr>
      <p:grpSpPr/>
      <p:pic>
        <p:nvPicPr>
          <p:cNvPr id="2" name="图片 1" descr="NTU Logo"/>
          <p:cNvPicPr>
            <a:picLocks noChangeAspect="1"/>
          </p:cNvPicPr>
          <p:nvPr/>
        </p:nvPicPr>
        <p:blipFill>
          <a:blip r:embed="rId1"/>
          <a:stretch>
            <a:fillRect/>
          </a:stretch>
        </p:blipFill>
        <p:spPr>
          <a:xfrm>
            <a:off x="0" y="0"/>
            <a:ext cx="2380615" cy="849630"/>
          </a:xfrm>
          <a:prstGeom prst="rect">
            <a:avLst/>
          </a:prstGeom>
        </p:spPr>
      </p:pic>
      <p:pic>
        <p:nvPicPr>
          <p:cNvPr id="4" name="图片 3" descr="OIP (1)"/>
          <p:cNvPicPr>
            <a:picLocks noChangeAspect="1"/>
          </p:cNvPicPr>
          <p:nvPr/>
        </p:nvPicPr>
        <p:blipFill>
          <a:blip r:embed="rId2"/>
          <a:stretch>
            <a:fillRect/>
          </a:stretch>
        </p:blipFill>
        <p:spPr>
          <a:xfrm>
            <a:off x="5226685" y="0"/>
            <a:ext cx="1257300" cy="1270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pic>
      <p:sp>
        <p:nvSpPr>
          <p:cNvPr id="5" name="矩形 4"/>
          <p:cNvSpPr/>
          <p:nvPr/>
        </p:nvSpPr>
        <p:spPr>
          <a:xfrm>
            <a:off x="358140" y="1270000"/>
            <a:ext cx="11371580" cy="2254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486410" y="1314450"/>
            <a:ext cx="10882630" cy="2122805"/>
          </a:xfrm>
          <a:prstGeom prst="rect">
            <a:avLst/>
          </a:prstGeom>
          <a:noFill/>
          <a:ln>
            <a:noFill/>
          </a:ln>
        </p:spPr>
        <p:txBody>
          <a:bodyPr wrap="none" rtlCol="0" anchor="t">
            <a:spAutoFit/>
          </a:bodyPr>
          <a:p>
            <a:pPr algn="ctr"/>
            <a:r>
              <a:rPr lang="en-US" altLang="zh-CN" sz="6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Explore the Population Change</a:t>
            </a:r>
            <a:endParaRPr lang="en-US" altLang="zh-CN" sz="6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algn="ctr"/>
            <a:r>
              <a:rPr lang="en-US" altLang="zh-CN" sz="6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of China</a:t>
            </a:r>
            <a:endParaRPr lang="en-US" altLang="zh-CN" sz="66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8" name="矩形 7"/>
          <p:cNvSpPr/>
          <p:nvPr/>
        </p:nvSpPr>
        <p:spPr>
          <a:xfrm>
            <a:off x="9126220" y="4563110"/>
            <a:ext cx="2603500" cy="1814830"/>
          </a:xfrm>
          <a:prstGeom prst="rect">
            <a:avLst/>
          </a:prstGeom>
          <a:noFill/>
          <a:ln>
            <a:noFill/>
          </a:ln>
        </p:spPr>
        <p:txBody>
          <a:bodyPr wrap="none" rtlCol="0" anchor="t">
            <a:spAutoFit/>
          </a:bodyPr>
          <a:p>
            <a:pPr algn="ctr"/>
            <a:r>
              <a:rPr lang="en-US" altLang="zh-CN" sz="4000" b="1">
                <a:solidFill>
                  <a:schemeClr val="tx1"/>
                </a:solidFill>
                <a:effectLst>
                  <a:outerShdw blurRad="38100" dist="19050" dir="2700000" algn="tl" rotWithShape="0">
                    <a:schemeClr val="dk1">
                      <a:alpha val="40000"/>
                    </a:schemeClr>
                  </a:outerShdw>
                </a:effectLst>
              </a:rPr>
              <a:t>Yao Yuheng</a:t>
            </a:r>
            <a:endParaRPr lang="en-US" altLang="zh-CN" sz="4000" b="1">
              <a:solidFill>
                <a:schemeClr val="tx1"/>
              </a:solidFill>
              <a:effectLst>
                <a:outerShdw blurRad="38100" dist="19050" dir="2700000" algn="tl" rotWithShape="0">
                  <a:schemeClr val="dk1">
                    <a:alpha val="40000"/>
                  </a:schemeClr>
                </a:outerShdw>
              </a:effectLst>
            </a:endParaRPr>
          </a:p>
          <a:p>
            <a:pPr algn="ctr"/>
            <a:r>
              <a:rPr lang="en-US" altLang="zh-CN" sz="4000" b="1">
                <a:solidFill>
                  <a:schemeClr val="tx1"/>
                </a:solidFill>
                <a:effectLst>
                  <a:outerShdw blurRad="38100" dist="19050" dir="2700000" algn="tl" rotWithShape="0">
                    <a:schemeClr val="dk1">
                      <a:alpha val="40000"/>
                    </a:schemeClr>
                  </a:outerShdw>
                </a:effectLst>
              </a:rPr>
              <a:t>2024.10.18</a:t>
            </a:r>
            <a:endParaRPr lang="en-US" altLang="zh-CN" sz="4000" b="1">
              <a:solidFill>
                <a:schemeClr val="tx1"/>
              </a:solidFill>
              <a:effectLst>
                <a:outerShdw blurRad="38100" dist="19050" dir="2700000" algn="tl" rotWithShape="0">
                  <a:schemeClr val="dk1">
                    <a:alpha val="40000"/>
                  </a:schemeClr>
                </a:outerShdw>
              </a:effectLst>
            </a:endParaRPr>
          </a:p>
          <a:p>
            <a:pPr algn="ctr"/>
            <a:r>
              <a:rPr lang="en-US" altLang="zh-CN" sz="3200" b="1">
                <a:solidFill>
                  <a:schemeClr val="tx1"/>
                </a:solidFill>
                <a:effectLst>
                  <a:outerShdw blurRad="38100" dist="19050" dir="2700000" algn="tl" rotWithShape="0">
                    <a:schemeClr val="dk1">
                      <a:alpha val="40000"/>
                    </a:schemeClr>
                  </a:outerShdw>
                </a:effectLst>
              </a:rPr>
              <a:t>G2405427</a:t>
            </a:r>
            <a:r>
              <a:rPr lang="en-US" altLang="zh-CN" sz="3200" b="1">
                <a:solidFill>
                  <a:schemeClr val="tx1"/>
                </a:solidFill>
                <a:effectLst>
                  <a:outerShdw blurRad="38100" dist="19050" dir="2700000" algn="tl" rotWithShape="0">
                    <a:schemeClr val="dk1">
                      <a:alpha val="40000"/>
                    </a:schemeClr>
                  </a:outerShdw>
                </a:effectLst>
              </a:rPr>
              <a:t>G</a:t>
            </a:r>
            <a:endParaRPr lang="en-US" altLang="zh-CN" sz="3200" b="1">
              <a:solidFill>
                <a:schemeClr val="tx1"/>
              </a:solidFill>
              <a:effectLst>
                <a:outerShdw blurRad="38100" dist="19050" dir="2700000" algn="tl" rotWithShape="0">
                  <a:schemeClr val="dk1">
                    <a:alpha val="40000"/>
                  </a:schemeClr>
                </a:outerShdw>
              </a:effectLst>
            </a:endParaRPr>
          </a:p>
        </p:txBody>
      </p:sp>
      <p:pic>
        <p:nvPicPr>
          <p:cNvPr id="9" name="图片 8" descr="下载"/>
          <p:cNvPicPr>
            <a:picLocks noChangeAspect="1"/>
          </p:cNvPicPr>
          <p:nvPr/>
        </p:nvPicPr>
        <p:blipFill>
          <a:blip r:embed="rId3"/>
          <a:stretch>
            <a:fillRect/>
          </a:stretch>
        </p:blipFill>
        <p:spPr>
          <a:xfrm>
            <a:off x="3822700" y="3733800"/>
            <a:ext cx="4210050" cy="26879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41000">
              <a:srgbClr val="D6E6F5">
                <a:alpha val="100000"/>
              </a:srgbClr>
            </a:gs>
            <a:gs pos="0">
              <a:schemeClr val="accent1">
                <a:lumMod val="5000"/>
                <a:lumOff val="95000"/>
              </a:schemeClr>
            </a:gs>
            <a:gs pos="25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effectLst/>
      </p:bgPr>
    </p:bg>
    <p:spTree>
      <p:nvGrpSpPr>
        <p:cNvPr id="1" name=""/>
        <p:cNvGrpSpPr/>
        <p:nvPr/>
      </p:nvGrpSpPr>
      <p:grpSpPr/>
      <p:pic>
        <p:nvPicPr>
          <p:cNvPr id="2" name="图片 1" descr="NTU Logo"/>
          <p:cNvPicPr>
            <a:picLocks noChangeAspect="1"/>
          </p:cNvPicPr>
          <p:nvPr/>
        </p:nvPicPr>
        <p:blipFill>
          <a:blip r:embed="rId1"/>
          <a:stretch>
            <a:fillRect/>
          </a:stretch>
        </p:blipFill>
        <p:spPr>
          <a:xfrm>
            <a:off x="0" y="0"/>
            <a:ext cx="2380615" cy="849630"/>
          </a:xfrm>
          <a:prstGeom prst="rect">
            <a:avLst/>
          </a:prstGeom>
        </p:spPr>
      </p:pic>
      <p:sp>
        <p:nvSpPr>
          <p:cNvPr id="101" name="文本框 100"/>
          <p:cNvSpPr txBox="1"/>
          <p:nvPr/>
        </p:nvSpPr>
        <p:spPr>
          <a:xfrm>
            <a:off x="562610" y="1125855"/>
            <a:ext cx="10062845" cy="583565"/>
          </a:xfrm>
          <a:prstGeom prst="rect">
            <a:avLst/>
          </a:prstGeom>
          <a:noFill/>
          <a:ln w="9525">
            <a:noFill/>
          </a:ln>
        </p:spPr>
        <p:txBody>
          <a:bodyPr wrap="square">
            <a:spAutoFit/>
          </a:bodyPr>
          <a:p>
            <a:pPr indent="0"/>
            <a:r>
              <a:rPr lang="en-US" sz="3200" b="1">
                <a:latin typeface="Calibri" panose="020F0502020204030204" charset="0"/>
                <a:ea typeface="宋体" panose="02010600030101010101" pitchFamily="2" charset="-122"/>
              </a:rPr>
              <a:t>2.People delay their first marriage over the year</a:t>
            </a:r>
            <a:endParaRPr lang="en-US" sz="3200" b="1">
              <a:latin typeface="Calibri" panose="020F0502020204030204" charset="0"/>
              <a:ea typeface="宋体" panose="02010600030101010101" pitchFamily="2" charset="-122"/>
            </a:endParaRPr>
          </a:p>
        </p:txBody>
      </p:sp>
      <p:pic>
        <p:nvPicPr>
          <p:cNvPr id="6" name="图片 5" descr="first marriage"/>
          <p:cNvPicPr>
            <a:picLocks noChangeAspect="1"/>
          </p:cNvPicPr>
          <p:nvPr/>
        </p:nvPicPr>
        <p:blipFill>
          <a:blip r:embed="rId2"/>
          <a:stretch>
            <a:fillRect/>
          </a:stretch>
        </p:blipFill>
        <p:spPr>
          <a:xfrm>
            <a:off x="1971040" y="1709420"/>
            <a:ext cx="6473190" cy="3884930"/>
          </a:xfrm>
          <a:prstGeom prst="rect">
            <a:avLst/>
          </a:prstGeom>
        </p:spPr>
      </p:pic>
      <p:grpSp>
        <p:nvGrpSpPr>
          <p:cNvPr id="4" name="组合 3"/>
          <p:cNvGrpSpPr/>
          <p:nvPr/>
        </p:nvGrpSpPr>
        <p:grpSpPr>
          <a:xfrm>
            <a:off x="2498090" y="0"/>
            <a:ext cx="8511540" cy="1524000"/>
            <a:chOff x="3974" y="0"/>
            <a:chExt cx="13404" cy="2400"/>
          </a:xfrm>
        </p:grpSpPr>
        <p:sp>
          <p:nvSpPr>
            <p:cNvPr id="3" name="文本框 2"/>
            <p:cNvSpPr txBox="1"/>
            <p:nvPr/>
          </p:nvSpPr>
          <p:spPr>
            <a:xfrm>
              <a:off x="6434" y="758"/>
              <a:ext cx="10944" cy="725"/>
            </a:xfrm>
            <a:prstGeom prst="rect">
              <a:avLst/>
            </a:prstGeom>
            <a:noFill/>
          </p:spPr>
          <p:txBody>
            <a:bodyPr wrap="square" rtlCol="0">
              <a:spAutoFit/>
            </a:bodyPr>
            <a:p>
              <a:r>
                <a:rPr lang="en-US" altLang="zh-CN" sz="2400" b="1"/>
                <a:t>why people don’t getted married these days?</a:t>
              </a:r>
              <a:endParaRPr lang="en-US" altLang="zh-CN" sz="2400" b="1"/>
            </a:p>
          </p:txBody>
        </p:sp>
        <p:grpSp>
          <p:nvGrpSpPr>
            <p:cNvPr id="20" name="组合 19"/>
            <p:cNvGrpSpPr/>
            <p:nvPr/>
          </p:nvGrpSpPr>
          <p:grpSpPr>
            <a:xfrm>
              <a:off x="3974" y="0"/>
              <a:ext cx="2460" cy="2401"/>
              <a:chOff x="15920" y="-176"/>
              <a:chExt cx="3197" cy="3202"/>
            </a:xfrm>
          </p:grpSpPr>
          <p:pic>
            <p:nvPicPr>
              <p:cNvPr id="19" name="图片 18"/>
              <p:cNvPicPr>
                <a:picLocks noChangeAspect="1"/>
              </p:cNvPicPr>
              <p:nvPr/>
            </p:nvPicPr>
            <p:blipFill>
              <a:blip r:embed="rId3"/>
              <a:stretch>
                <a:fillRect/>
              </a:stretch>
            </p:blipFill>
            <p:spPr>
              <a:xfrm>
                <a:off x="16202" y="-176"/>
                <a:ext cx="2544" cy="2544"/>
              </a:xfrm>
              <a:prstGeom prst="rect">
                <a:avLst/>
              </a:prstGeom>
            </p:spPr>
          </p:pic>
          <p:pic>
            <p:nvPicPr>
              <p:cNvPr id="8" name="图片 7"/>
              <p:cNvPicPr>
                <a:picLocks noChangeAspect="1"/>
              </p:cNvPicPr>
              <p:nvPr/>
            </p:nvPicPr>
            <p:blipFill>
              <a:blip r:embed="rId4"/>
              <a:stretch>
                <a:fillRect/>
              </a:stretch>
            </p:blipFill>
            <p:spPr>
              <a:xfrm rot="16200000">
                <a:off x="15920" y="-171"/>
                <a:ext cx="3197" cy="3197"/>
              </a:xfrm>
              <a:prstGeom prst="rect">
                <a:avLst/>
              </a:prstGeom>
            </p:spPr>
          </p:pic>
        </p:grpSp>
      </p:grpSp>
      <p:grpSp>
        <p:nvGrpSpPr>
          <p:cNvPr id="5" name="组合 4"/>
          <p:cNvGrpSpPr/>
          <p:nvPr/>
        </p:nvGrpSpPr>
        <p:grpSpPr>
          <a:xfrm>
            <a:off x="947420" y="2008440"/>
            <a:ext cx="8698865" cy="4054540"/>
            <a:chOff x="1510" y="3199"/>
            <a:chExt cx="13699" cy="6385"/>
          </a:xfrm>
        </p:grpSpPr>
        <p:pic>
          <p:nvPicPr>
            <p:cNvPr id="7" name="图片 6" descr="OIP (1)"/>
            <p:cNvPicPr>
              <a:picLocks noChangeAspect="1"/>
            </p:cNvPicPr>
            <p:nvPr/>
          </p:nvPicPr>
          <p:blipFill>
            <a:blip r:embed="rId5"/>
            <a:stretch>
              <a:fillRect/>
            </a:stretch>
          </p:blipFill>
          <p:spPr>
            <a:xfrm>
              <a:off x="1510" y="7584"/>
              <a:ext cx="1980" cy="2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pic>
        <p:grpSp>
          <p:nvGrpSpPr>
            <p:cNvPr id="10" name="组合 9"/>
            <p:cNvGrpSpPr/>
            <p:nvPr/>
          </p:nvGrpSpPr>
          <p:grpSpPr>
            <a:xfrm>
              <a:off x="1931" y="3199"/>
              <a:ext cx="13278" cy="4879"/>
              <a:chOff x="3001" y="2221"/>
              <a:chExt cx="13278" cy="6589"/>
            </a:xfrm>
          </p:grpSpPr>
          <p:pic>
            <p:nvPicPr>
              <p:cNvPr id="11" name="图片 10"/>
              <p:cNvPicPr>
                <a:picLocks noChangeAspect="1"/>
              </p:cNvPicPr>
              <p:nvPr/>
            </p:nvPicPr>
            <p:blipFill>
              <a:blip r:embed="rId6"/>
              <a:stretch>
                <a:fillRect/>
              </a:stretch>
            </p:blipFill>
            <p:spPr>
              <a:xfrm>
                <a:off x="3001" y="2221"/>
                <a:ext cx="13278" cy="6589"/>
              </a:xfrm>
              <a:prstGeom prst="rect">
                <a:avLst/>
              </a:prstGeom>
            </p:spPr>
          </p:pic>
          <p:sp>
            <p:nvSpPr>
              <p:cNvPr id="12" name="文本框 11"/>
              <p:cNvSpPr txBox="1"/>
              <p:nvPr/>
            </p:nvSpPr>
            <p:spPr>
              <a:xfrm>
                <a:off x="3408" y="3077"/>
                <a:ext cx="11765" cy="2943"/>
              </a:xfrm>
              <a:prstGeom prst="rect">
                <a:avLst/>
              </a:prstGeom>
              <a:noFill/>
            </p:spPr>
            <p:txBody>
              <a:bodyPr wrap="square" rtlCol="0">
                <a:spAutoFit/>
              </a:bodyPr>
              <a:p>
                <a:pPr algn="l"/>
                <a:r>
                  <a:rPr lang="en-US" altLang="zh-CN" sz="2800">
                    <a:sym typeface="+mn-ea"/>
                  </a:rPr>
                  <a:t>This is very clear in the picture that the average age of first marriage is increasing steedily as the year goes by.</a:t>
                </a:r>
                <a:endParaRPr lang="en-US" altLang="zh-CN" sz="2800" b="1">
                  <a:sym typeface="+mn-ea"/>
                </a:endParaRPr>
              </a:p>
            </p:txBody>
          </p:sp>
        </p:grpSp>
      </p:grpSp>
      <p:grpSp>
        <p:nvGrpSpPr>
          <p:cNvPr id="15" name="组合 14"/>
          <p:cNvGrpSpPr/>
          <p:nvPr/>
        </p:nvGrpSpPr>
        <p:grpSpPr>
          <a:xfrm>
            <a:off x="1214755" y="1985645"/>
            <a:ext cx="8431530" cy="3098215"/>
            <a:chOff x="1913" y="3165"/>
            <a:chExt cx="13278" cy="4879"/>
          </a:xfrm>
        </p:grpSpPr>
        <p:pic>
          <p:nvPicPr>
            <p:cNvPr id="14" name="图片 13"/>
            <p:cNvPicPr>
              <a:picLocks noChangeAspect="1"/>
            </p:cNvPicPr>
            <p:nvPr/>
          </p:nvPicPr>
          <p:blipFill>
            <a:blip r:embed="rId6"/>
            <a:stretch>
              <a:fillRect/>
            </a:stretch>
          </p:blipFill>
          <p:spPr>
            <a:xfrm>
              <a:off x="1913" y="3165"/>
              <a:ext cx="13278" cy="4879"/>
            </a:xfrm>
            <a:prstGeom prst="rect">
              <a:avLst/>
            </a:prstGeom>
          </p:spPr>
        </p:pic>
        <p:sp>
          <p:nvSpPr>
            <p:cNvPr id="13" name="文本框 12"/>
            <p:cNvSpPr txBox="1"/>
            <p:nvPr/>
          </p:nvSpPr>
          <p:spPr>
            <a:xfrm>
              <a:off x="2474" y="3744"/>
              <a:ext cx="12194" cy="2470"/>
            </a:xfrm>
            <a:prstGeom prst="rect">
              <a:avLst/>
            </a:prstGeom>
            <a:noFill/>
          </p:spPr>
          <p:txBody>
            <a:bodyPr wrap="square" rtlCol="0" anchor="t">
              <a:spAutoFit/>
            </a:bodyPr>
            <a:p>
              <a:pPr algn="l"/>
              <a:r>
                <a:rPr lang="en-US" altLang="zh-CN" sz="2400">
                  <a:sym typeface="+mn-ea"/>
                </a:rPr>
                <a:t>As the improvement of education level and economic independence, </a:t>
              </a:r>
              <a:r>
                <a:rPr lang="en-US" altLang="zh-CN" sz="2400">
                  <a:sym typeface="+mn-ea"/>
                </a:rPr>
                <a:t>people realize the opportunity cost of marriage. </a:t>
              </a:r>
              <a:r>
                <a:rPr lang="en-US" altLang="zh-CN" sz="2400">
                  <a:sym typeface="+mn-ea"/>
                </a:rPr>
                <a:t>The marriage concept of the younger generation has changed.</a:t>
              </a:r>
              <a:endParaRPr lang="en-US" altLang="zh-CN" sz="2400">
                <a:sym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41000">
              <a:srgbClr val="D6E6F5">
                <a:alpha val="100000"/>
              </a:srgbClr>
            </a:gs>
            <a:gs pos="0">
              <a:schemeClr val="accent1">
                <a:lumMod val="5000"/>
                <a:lumOff val="95000"/>
              </a:schemeClr>
            </a:gs>
            <a:gs pos="25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effectLst/>
      </p:bgPr>
    </p:bg>
    <p:spTree>
      <p:nvGrpSpPr>
        <p:cNvPr id="1" name=""/>
        <p:cNvGrpSpPr/>
        <p:nvPr/>
      </p:nvGrpSpPr>
      <p:grpSpPr/>
      <p:pic>
        <p:nvPicPr>
          <p:cNvPr id="2" name="图片 1" descr="NTU Logo"/>
          <p:cNvPicPr>
            <a:picLocks noChangeAspect="1"/>
          </p:cNvPicPr>
          <p:nvPr/>
        </p:nvPicPr>
        <p:blipFill>
          <a:blip r:embed="rId1"/>
          <a:stretch>
            <a:fillRect/>
          </a:stretch>
        </p:blipFill>
        <p:spPr>
          <a:xfrm>
            <a:off x="0" y="0"/>
            <a:ext cx="2380615" cy="849630"/>
          </a:xfrm>
          <a:prstGeom prst="rect">
            <a:avLst/>
          </a:prstGeom>
        </p:spPr>
      </p:pic>
      <p:sp>
        <p:nvSpPr>
          <p:cNvPr id="101" name="文本框 100"/>
          <p:cNvSpPr txBox="1"/>
          <p:nvPr/>
        </p:nvSpPr>
        <p:spPr>
          <a:xfrm>
            <a:off x="537210" y="1125855"/>
            <a:ext cx="10062845" cy="953135"/>
          </a:xfrm>
          <a:prstGeom prst="rect">
            <a:avLst/>
          </a:prstGeom>
          <a:noFill/>
          <a:ln w="9525">
            <a:noFill/>
          </a:ln>
        </p:spPr>
        <p:txBody>
          <a:bodyPr wrap="square">
            <a:spAutoFit/>
          </a:bodyPr>
          <a:p>
            <a:pPr indent="0"/>
            <a:r>
              <a:rPr lang="en-US" sz="2800" b="1">
                <a:latin typeface="Calibri" panose="020F0502020204030204" charset="0"/>
                <a:ea typeface="宋体" panose="02010600030101010101" pitchFamily="2" charset="-122"/>
              </a:rPr>
              <a:t>3.the high housing price in the cities makes marriage difficult for young adults.</a:t>
            </a:r>
            <a:endParaRPr lang="en-US" sz="2800" b="1">
              <a:latin typeface="Calibri" panose="020F0502020204030204" charset="0"/>
              <a:ea typeface="宋体" panose="02010600030101010101" pitchFamily="2" charset="-122"/>
            </a:endParaRPr>
          </a:p>
        </p:txBody>
      </p:sp>
      <p:pic>
        <p:nvPicPr>
          <p:cNvPr id="4" name="图片 3" descr="house price"/>
          <p:cNvPicPr>
            <a:picLocks noChangeAspect="1"/>
          </p:cNvPicPr>
          <p:nvPr/>
        </p:nvPicPr>
        <p:blipFill>
          <a:blip r:embed="rId2"/>
          <a:stretch>
            <a:fillRect/>
          </a:stretch>
        </p:blipFill>
        <p:spPr>
          <a:xfrm>
            <a:off x="1797685" y="2263140"/>
            <a:ext cx="7367270" cy="3683635"/>
          </a:xfrm>
          <a:prstGeom prst="rect">
            <a:avLst/>
          </a:prstGeom>
        </p:spPr>
      </p:pic>
      <p:grpSp>
        <p:nvGrpSpPr>
          <p:cNvPr id="7" name="组合 6"/>
          <p:cNvGrpSpPr/>
          <p:nvPr/>
        </p:nvGrpSpPr>
        <p:grpSpPr>
          <a:xfrm>
            <a:off x="2498090" y="0"/>
            <a:ext cx="8511540" cy="1524000"/>
            <a:chOff x="3974" y="0"/>
            <a:chExt cx="13404" cy="2400"/>
          </a:xfrm>
        </p:grpSpPr>
        <p:sp>
          <p:nvSpPr>
            <p:cNvPr id="8" name="文本框 7"/>
            <p:cNvSpPr txBox="1"/>
            <p:nvPr/>
          </p:nvSpPr>
          <p:spPr>
            <a:xfrm>
              <a:off x="6434" y="758"/>
              <a:ext cx="10944" cy="725"/>
            </a:xfrm>
            <a:prstGeom prst="rect">
              <a:avLst/>
            </a:prstGeom>
            <a:noFill/>
          </p:spPr>
          <p:txBody>
            <a:bodyPr wrap="square" rtlCol="0">
              <a:spAutoFit/>
            </a:bodyPr>
            <a:p>
              <a:r>
                <a:rPr lang="en-US" altLang="zh-CN" sz="2400" b="1"/>
                <a:t>why people don’t getted married these days?</a:t>
              </a:r>
              <a:endParaRPr lang="en-US" altLang="zh-CN" sz="2400" b="1"/>
            </a:p>
          </p:txBody>
        </p:sp>
        <p:grpSp>
          <p:nvGrpSpPr>
            <p:cNvPr id="20" name="组合 19"/>
            <p:cNvGrpSpPr/>
            <p:nvPr/>
          </p:nvGrpSpPr>
          <p:grpSpPr>
            <a:xfrm>
              <a:off x="3974" y="0"/>
              <a:ext cx="2460" cy="2401"/>
              <a:chOff x="15920" y="-176"/>
              <a:chExt cx="3197" cy="3202"/>
            </a:xfrm>
          </p:grpSpPr>
          <p:pic>
            <p:nvPicPr>
              <p:cNvPr id="19" name="图片 18"/>
              <p:cNvPicPr>
                <a:picLocks noChangeAspect="1"/>
              </p:cNvPicPr>
              <p:nvPr/>
            </p:nvPicPr>
            <p:blipFill>
              <a:blip r:embed="rId3"/>
              <a:stretch>
                <a:fillRect/>
              </a:stretch>
            </p:blipFill>
            <p:spPr>
              <a:xfrm>
                <a:off x="16202" y="-176"/>
                <a:ext cx="2544" cy="2544"/>
              </a:xfrm>
              <a:prstGeom prst="rect">
                <a:avLst/>
              </a:prstGeom>
            </p:spPr>
          </p:pic>
          <p:pic>
            <p:nvPicPr>
              <p:cNvPr id="10" name="图片 9"/>
              <p:cNvPicPr>
                <a:picLocks noChangeAspect="1"/>
              </p:cNvPicPr>
              <p:nvPr/>
            </p:nvPicPr>
            <p:blipFill>
              <a:blip r:embed="rId4"/>
              <a:stretch>
                <a:fillRect/>
              </a:stretch>
            </p:blipFill>
            <p:spPr>
              <a:xfrm rot="16200000">
                <a:off x="15920" y="-171"/>
                <a:ext cx="3197" cy="3197"/>
              </a:xfrm>
              <a:prstGeom prst="rect">
                <a:avLst/>
              </a:prstGeom>
            </p:spPr>
          </p:pic>
        </p:grpSp>
      </p:grpSp>
      <p:grpSp>
        <p:nvGrpSpPr>
          <p:cNvPr id="11" name="组合 10"/>
          <p:cNvGrpSpPr/>
          <p:nvPr/>
        </p:nvGrpSpPr>
        <p:grpSpPr>
          <a:xfrm>
            <a:off x="947420" y="2008440"/>
            <a:ext cx="8698865" cy="4054540"/>
            <a:chOff x="1510" y="3199"/>
            <a:chExt cx="13699" cy="6385"/>
          </a:xfrm>
        </p:grpSpPr>
        <p:pic>
          <p:nvPicPr>
            <p:cNvPr id="12" name="图片 11" descr="OIP (1)"/>
            <p:cNvPicPr>
              <a:picLocks noChangeAspect="1"/>
            </p:cNvPicPr>
            <p:nvPr/>
          </p:nvPicPr>
          <p:blipFill>
            <a:blip r:embed="rId5"/>
            <a:stretch>
              <a:fillRect/>
            </a:stretch>
          </p:blipFill>
          <p:spPr>
            <a:xfrm>
              <a:off x="1510" y="7584"/>
              <a:ext cx="1980" cy="2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pic>
        <p:grpSp>
          <p:nvGrpSpPr>
            <p:cNvPr id="13" name="组合 12"/>
            <p:cNvGrpSpPr/>
            <p:nvPr/>
          </p:nvGrpSpPr>
          <p:grpSpPr>
            <a:xfrm>
              <a:off x="1931" y="3199"/>
              <a:ext cx="13278" cy="4879"/>
              <a:chOff x="3001" y="2221"/>
              <a:chExt cx="13278" cy="6589"/>
            </a:xfrm>
          </p:grpSpPr>
          <p:pic>
            <p:nvPicPr>
              <p:cNvPr id="14" name="图片 13"/>
              <p:cNvPicPr>
                <a:picLocks noChangeAspect="1"/>
              </p:cNvPicPr>
              <p:nvPr/>
            </p:nvPicPr>
            <p:blipFill>
              <a:blip r:embed="rId6"/>
              <a:stretch>
                <a:fillRect/>
              </a:stretch>
            </p:blipFill>
            <p:spPr>
              <a:xfrm>
                <a:off x="3001" y="2221"/>
                <a:ext cx="13278" cy="6589"/>
              </a:xfrm>
              <a:prstGeom prst="rect">
                <a:avLst/>
              </a:prstGeom>
            </p:spPr>
          </p:pic>
          <p:sp>
            <p:nvSpPr>
              <p:cNvPr id="15" name="文本框 14"/>
              <p:cNvSpPr txBox="1"/>
              <p:nvPr/>
            </p:nvSpPr>
            <p:spPr>
              <a:xfrm>
                <a:off x="3408" y="3077"/>
                <a:ext cx="11765" cy="2943"/>
              </a:xfrm>
              <a:prstGeom prst="rect">
                <a:avLst/>
              </a:prstGeom>
              <a:noFill/>
            </p:spPr>
            <p:txBody>
              <a:bodyPr wrap="square" rtlCol="0">
                <a:spAutoFit/>
              </a:bodyPr>
              <a:p>
                <a:pPr algn="l"/>
                <a:r>
                  <a:rPr lang="en-US" altLang="zh-CN" sz="2800">
                    <a:sym typeface="+mn-ea"/>
                  </a:rPr>
                  <a:t>The housing price has always been raising...</a:t>
                </a:r>
                <a:endParaRPr lang="en-US" altLang="zh-CN" sz="2800"/>
              </a:p>
              <a:p>
                <a:pPr algn="l"/>
                <a:endParaRPr lang="en-US" altLang="zh-CN" sz="2800"/>
              </a:p>
              <a:p>
                <a:pPr algn="l"/>
                <a:r>
                  <a:rPr lang="en-US" altLang="zh-CN" sz="2800">
                    <a:sym typeface="+mn-ea"/>
                  </a:rPr>
                  <a:t>But so does the imcome, right?</a:t>
                </a:r>
                <a:endParaRPr lang="en-US" altLang="zh-CN" sz="2800" b="1">
                  <a:sym typeface="+mn-ea"/>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41000">
              <a:srgbClr val="D6E6F5">
                <a:alpha val="100000"/>
              </a:srgbClr>
            </a:gs>
            <a:gs pos="0">
              <a:schemeClr val="accent1">
                <a:lumMod val="5000"/>
                <a:lumOff val="95000"/>
              </a:schemeClr>
            </a:gs>
            <a:gs pos="25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effectLst/>
      </p:bgPr>
    </p:bg>
    <p:spTree>
      <p:nvGrpSpPr>
        <p:cNvPr id="1" name=""/>
        <p:cNvGrpSpPr/>
        <p:nvPr/>
      </p:nvGrpSpPr>
      <p:grpSpPr/>
      <p:pic>
        <p:nvPicPr>
          <p:cNvPr id="7" name="图片 6" descr="C:\Users\87975\Desktop\Master Curricular\data virsualization\project\the age structure of China\pic\ratio.pngratio"/>
          <p:cNvPicPr>
            <a:picLocks noChangeAspect="1"/>
          </p:cNvPicPr>
          <p:nvPr/>
        </p:nvPicPr>
        <p:blipFill>
          <a:blip r:embed="rId1"/>
          <a:srcRect/>
          <a:stretch>
            <a:fillRect/>
          </a:stretch>
        </p:blipFill>
        <p:spPr>
          <a:xfrm>
            <a:off x="207645" y="1814830"/>
            <a:ext cx="9023985" cy="4511675"/>
          </a:xfrm>
          <a:prstGeom prst="rect">
            <a:avLst/>
          </a:prstGeom>
        </p:spPr>
      </p:pic>
      <p:pic>
        <p:nvPicPr>
          <p:cNvPr id="2" name="图片 1" descr="NTU Logo"/>
          <p:cNvPicPr>
            <a:picLocks noChangeAspect="1"/>
          </p:cNvPicPr>
          <p:nvPr/>
        </p:nvPicPr>
        <p:blipFill>
          <a:blip r:embed="rId2"/>
          <a:stretch>
            <a:fillRect/>
          </a:stretch>
        </p:blipFill>
        <p:spPr>
          <a:xfrm>
            <a:off x="0" y="0"/>
            <a:ext cx="2380615" cy="849630"/>
          </a:xfrm>
          <a:prstGeom prst="rect">
            <a:avLst/>
          </a:prstGeom>
        </p:spPr>
      </p:pic>
      <p:sp>
        <p:nvSpPr>
          <p:cNvPr id="101" name="文本框 100"/>
          <p:cNvSpPr txBox="1"/>
          <p:nvPr/>
        </p:nvSpPr>
        <p:spPr>
          <a:xfrm>
            <a:off x="510540" y="1391285"/>
            <a:ext cx="10062845" cy="706755"/>
          </a:xfrm>
          <a:prstGeom prst="rect">
            <a:avLst/>
          </a:prstGeom>
          <a:noFill/>
          <a:ln w="9525">
            <a:noFill/>
          </a:ln>
        </p:spPr>
        <p:txBody>
          <a:bodyPr wrap="square">
            <a:spAutoFit/>
          </a:bodyPr>
          <a:p>
            <a:pPr indent="0"/>
            <a:r>
              <a:rPr lang="en-US" sz="2000" b="1">
                <a:latin typeface="Calibri" panose="020F0502020204030204" charset="0"/>
                <a:ea typeface="宋体" panose="02010600030101010101" pitchFamily="2" charset="-122"/>
                <a:sym typeface="+mn-ea"/>
              </a:rPr>
              <a:t>roughly how many years it takes to bu</a:t>
            </a:r>
            <a:r>
              <a:rPr lang="en-US" sz="2000" b="1">
                <a:latin typeface="Calibri" panose="020F0502020204030204" charset="0"/>
                <a:ea typeface="宋体" panose="02010600030101010101" pitchFamily="2" charset="-122"/>
                <a:sym typeface="+mn-ea"/>
              </a:rPr>
              <a:t>y a house</a:t>
            </a:r>
            <a:endParaRPr lang="en-US" sz="2000" b="1">
              <a:latin typeface="Calibri" panose="020F0502020204030204" charset="0"/>
              <a:ea typeface="宋体" panose="02010600030101010101" pitchFamily="2" charset="-122"/>
            </a:endParaRPr>
          </a:p>
          <a:p>
            <a:pPr indent="0"/>
            <a:endParaRPr lang="en-US" sz="2000" b="1">
              <a:latin typeface="Calibri" panose="020F0502020204030204" charset="0"/>
              <a:ea typeface="宋体" panose="02010600030101010101" pitchFamily="2" charset="-122"/>
            </a:endParaRPr>
          </a:p>
        </p:txBody>
      </p:sp>
      <p:sp>
        <p:nvSpPr>
          <p:cNvPr id="9" name="文本框 8"/>
          <p:cNvSpPr txBox="1"/>
          <p:nvPr/>
        </p:nvSpPr>
        <p:spPr>
          <a:xfrm>
            <a:off x="388620" y="849630"/>
            <a:ext cx="1371600" cy="460375"/>
          </a:xfrm>
          <a:prstGeom prst="rect">
            <a:avLst/>
          </a:prstGeom>
          <a:noFill/>
        </p:spPr>
        <p:txBody>
          <a:bodyPr wrap="square" rtlCol="0">
            <a:spAutoFit/>
          </a:bodyPr>
          <a:p>
            <a:pPr algn="l"/>
            <a:r>
              <a:rPr lang="en-US" altLang="zh-CN" sz="2400" b="1"/>
              <a:t>CONCEPT:</a:t>
            </a:r>
            <a:endParaRPr lang="en-US" altLang="zh-CN" sz="2400" b="1"/>
          </a:p>
        </p:txBody>
      </p:sp>
      <mc:AlternateContent xmlns:mc="http://schemas.openxmlformats.org/markup-compatibility/2006">
        <mc:Choice xmlns:a14="http://schemas.microsoft.com/office/drawing/2010/main" Requires="a14">
          <p:sp>
            <p:nvSpPr>
              <p:cNvPr id="5" name="文本框 4"/>
              <p:cNvSpPr txBox="1"/>
              <p:nvPr/>
            </p:nvSpPr>
            <p:spPr>
              <a:xfrm>
                <a:off x="1760156" y="625094"/>
                <a:ext cx="9669780" cy="84836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r>
                        <a:rPr lang="en-US" altLang="zh-CN" sz="2400" i="1">
                          <a:latin typeface="Cambria Math" panose="02040503050406030204" charset="0"/>
                          <a:cs typeface="Cambria Math" panose="02040503050406030204" charset="0"/>
                        </a:rPr>
                        <m:t>𝑝𝑟𝑖𝑐𝑒</m:t>
                      </m:r>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𝑖𝑛𝑐𝑜𝑚𝑒</m:t>
                      </m:r>
                      <m:r>
                        <a:rPr lang="en-US" altLang="zh-CN" sz="2400" i="1">
                          <a:latin typeface="Cambria Math" panose="02040503050406030204" charset="0"/>
                          <a:cs typeface="Cambria Math" panose="02040503050406030204" charset="0"/>
                        </a:rPr>
                        <m:t>  = </m:t>
                      </m:r>
                      <m:f>
                        <m:fPr>
                          <m:ctrlPr>
                            <a:rPr lang="en-US" altLang="zh-CN" sz="2400" i="1">
                              <a:latin typeface="Cambria Math" panose="02040503050406030204" charset="0"/>
                              <a:cs typeface="Cambria Math" panose="02040503050406030204" charset="0"/>
                            </a:rPr>
                          </m:ctrlPr>
                        </m:fPr>
                        <m:num>
                          <m:r>
                            <a:rPr lang="en-US" altLang="zh-CN" sz="2400" i="1">
                              <a:latin typeface="Cambria Math" panose="02040503050406030204" charset="0"/>
                              <a:cs typeface="Cambria Math" panose="02040503050406030204" charset="0"/>
                            </a:rPr>
                            <m:t>𝑟𝑒𝑠𝑖𝑑𝑒𝑛𝑡𝑖𝑎𝑙</m:t>
                          </m:r>
                          <m:r>
                            <a:rPr lang="en-US" altLang="zh-CN" sz="2400" i="1">
                              <a:latin typeface="Cambria Math" panose="02040503050406030204" charset="0"/>
                              <a:cs typeface="Cambria Math" panose="02040503050406030204" charset="0"/>
                            </a:rPr>
                            <m:t> </m:t>
                          </m:r>
                          <m:r>
                            <a:rPr lang="en-US" altLang="zh-CN" sz="2400" i="1">
                              <a:latin typeface="Cambria Math" panose="02040503050406030204" charset="0"/>
                              <a:cs typeface="Cambria Math" panose="02040503050406030204" charset="0"/>
                            </a:rPr>
                            <m:t>𝑢𝑛𝑖𝑡</m:t>
                          </m:r>
                          <m:r>
                            <a:rPr lang="en-US" altLang="zh-CN" sz="2400" i="1">
                              <a:latin typeface="Cambria Math" panose="02040503050406030204" charset="0"/>
                              <a:cs typeface="Cambria Math" panose="02040503050406030204" charset="0"/>
                            </a:rPr>
                            <m:t> </m:t>
                          </m:r>
                          <m:r>
                            <a:rPr lang="en-US" altLang="zh-CN" sz="2400" i="1">
                              <a:latin typeface="Cambria Math" panose="02040503050406030204" charset="0"/>
                              <a:cs typeface="Cambria Math" panose="02040503050406030204" charset="0"/>
                            </a:rPr>
                            <m:t>𝑝𝑟𝑖𝑐𝑒</m:t>
                          </m:r>
                          <m:r>
                            <a:rPr lang="en-US" altLang="zh-CN" sz="2400" i="1">
                              <a:latin typeface="Cambria Math" panose="02040503050406030204" charset="0"/>
                              <a:cs typeface="Cambria Math" panose="02040503050406030204" charset="0"/>
                            </a:rPr>
                            <m:t> </m:t>
                          </m:r>
                          <m:r>
                            <a:rPr lang="en-US" altLang="zh-CN" sz="2400" i="1">
                              <a:latin typeface="Cambria Math" panose="02040503050406030204" charset="0"/>
                              <a:cs typeface="Cambria Math" panose="02040503050406030204" charset="0"/>
                            </a:rPr>
                            <m:t>× </m:t>
                          </m:r>
                          <m:r>
                            <a:rPr lang="en-US" altLang="zh-CN" sz="2400" i="1">
                              <a:latin typeface="Cambria Math" panose="02040503050406030204" charset="0"/>
                              <a:cs typeface="Cambria Math" panose="02040503050406030204" charset="0"/>
                            </a:rPr>
                            <m:t>ℎ𝑜𝑢𝑠𝑖𝑛𝑔</m:t>
                          </m:r>
                          <m:r>
                            <a:rPr lang="en-US" altLang="zh-CN" sz="2400" i="1">
                              <a:latin typeface="Cambria Math" panose="02040503050406030204" charset="0"/>
                              <a:cs typeface="Cambria Math" panose="02040503050406030204" charset="0"/>
                            </a:rPr>
                            <m:t> </m:t>
                          </m:r>
                          <m:r>
                            <a:rPr lang="en-US" altLang="zh-CN" sz="2400" i="1">
                              <a:latin typeface="Cambria Math" panose="02040503050406030204" charset="0"/>
                              <a:cs typeface="Cambria Math" panose="02040503050406030204" charset="0"/>
                            </a:rPr>
                            <m:t>𝑎𝑟𝑒𝑎</m:t>
                          </m:r>
                          <m:r>
                            <a:rPr lang="en-US" altLang="zh-CN" sz="2400" i="1">
                              <a:latin typeface="Cambria Math" panose="02040503050406030204" charset="0"/>
                              <a:cs typeface="Cambria Math" panose="02040503050406030204" charset="0"/>
                            </a:rPr>
                            <m:t> </m:t>
                          </m:r>
                          <m:r>
                            <a:rPr lang="en-US" altLang="zh-CN" sz="2400" i="1">
                              <a:latin typeface="Cambria Math" panose="02040503050406030204" charset="0"/>
                              <a:cs typeface="Cambria Math" panose="02040503050406030204" charset="0"/>
                            </a:rPr>
                            <m:t>𝑝</m:t>
                          </m:r>
                          <m:r>
                            <a:rPr lang="en-US" altLang="zh-CN" sz="2400" i="1">
                              <a:latin typeface="Cambria Math" panose="02040503050406030204" charset="0"/>
                              <a:cs typeface="Cambria Math" panose="02040503050406030204" charset="0"/>
                            </a:rPr>
                            <m:t>𝑒𝑟</m:t>
                          </m:r>
                          <m:r>
                            <a:rPr lang="en-US" altLang="zh-CN" sz="2400" i="1">
                              <a:latin typeface="Cambria Math" panose="02040503050406030204" charset="0"/>
                              <a:cs typeface="Cambria Math" panose="02040503050406030204" charset="0"/>
                            </a:rPr>
                            <m:t> </m:t>
                          </m:r>
                          <m:r>
                            <a:rPr lang="en-US" altLang="zh-CN" sz="2400" i="1">
                              <a:latin typeface="Cambria Math" panose="02040503050406030204" charset="0"/>
                              <a:cs typeface="Cambria Math" panose="02040503050406030204" charset="0"/>
                            </a:rPr>
                            <m:t>𝑐𝑎𝑝𝑖𝑡𝑎</m:t>
                          </m:r>
                        </m:num>
                        <m:den>
                          <m:r>
                            <a:rPr lang="en-US" altLang="zh-CN" sz="2400" i="1">
                              <a:latin typeface="Cambria Math" panose="02040503050406030204" charset="0"/>
                              <a:cs typeface="Cambria Math" panose="02040503050406030204" charset="0"/>
                            </a:rPr>
                            <m:t>𝑑𝑖𝑠𝑝𝑜𝑠𝑖𝑏𝑙𝑒</m:t>
                          </m:r>
                          <m:r>
                            <a:rPr lang="en-US" altLang="zh-CN" sz="2400" i="1">
                              <a:latin typeface="Cambria Math" panose="02040503050406030204" charset="0"/>
                              <a:cs typeface="Cambria Math" panose="02040503050406030204" charset="0"/>
                            </a:rPr>
                            <m:t> </m:t>
                          </m:r>
                          <m:r>
                            <a:rPr lang="en-US" altLang="zh-CN" sz="2400" i="1">
                              <a:latin typeface="Cambria Math" panose="02040503050406030204" charset="0"/>
                              <a:cs typeface="Cambria Math" panose="02040503050406030204" charset="0"/>
                            </a:rPr>
                            <m:t>𝑖𝑛𝑐𝑜𝑚𝑒</m:t>
                          </m:r>
                        </m:den>
                      </m:f>
                    </m:oMath>
                  </m:oMathPara>
                </a14:m>
                <a:endParaRPr lang="en-US" altLang="zh-CN" sz="2400" i="1">
                  <a:latin typeface="Cambria Math" panose="02040503050406030204" charset="0"/>
                  <a:cs typeface="Cambria Math" panose="02040503050406030204"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1760156" y="625094"/>
                <a:ext cx="9669780" cy="848360"/>
              </a:xfrm>
              <a:prstGeom prst="rect">
                <a:avLst/>
              </a:prstGeom>
              <a:blipFill rotWithShape="1">
                <a:blip r:embed="rId3"/>
                <a:stretch>
                  <a:fillRect l="-6" t="-30" r="6" b="30"/>
                </a:stretch>
              </a:blipFill>
            </p:spPr>
            <p:txBody>
              <a:bodyPr/>
              <a:lstStyle/>
              <a:p>
                <a:r>
                  <a:rPr lang="zh-CN" altLang="en-US">
                    <a:noFill/>
                  </a:rPr>
                  <a:t> </a:t>
                </a:r>
              </a:p>
            </p:txBody>
          </p:sp>
        </mc:Fallback>
      </mc:AlternateContent>
      <p:grpSp>
        <p:nvGrpSpPr>
          <p:cNvPr id="12" name="组合 11"/>
          <p:cNvGrpSpPr/>
          <p:nvPr/>
        </p:nvGrpSpPr>
        <p:grpSpPr>
          <a:xfrm>
            <a:off x="947420" y="2410940"/>
            <a:ext cx="7546340" cy="3652040"/>
            <a:chOff x="1510" y="3833"/>
            <a:chExt cx="11884" cy="5751"/>
          </a:xfrm>
        </p:grpSpPr>
        <p:pic>
          <p:nvPicPr>
            <p:cNvPr id="13" name="图片 12" descr="OIP (1)"/>
            <p:cNvPicPr>
              <a:picLocks noChangeAspect="1"/>
            </p:cNvPicPr>
            <p:nvPr/>
          </p:nvPicPr>
          <p:blipFill>
            <a:blip r:embed="rId4"/>
            <a:stretch>
              <a:fillRect/>
            </a:stretch>
          </p:blipFill>
          <p:spPr>
            <a:xfrm>
              <a:off x="1510" y="7584"/>
              <a:ext cx="1980" cy="2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pic>
        <p:grpSp>
          <p:nvGrpSpPr>
            <p:cNvPr id="14" name="组合 13"/>
            <p:cNvGrpSpPr/>
            <p:nvPr/>
          </p:nvGrpSpPr>
          <p:grpSpPr>
            <a:xfrm>
              <a:off x="1877" y="3833"/>
              <a:ext cx="11517" cy="4232"/>
              <a:chOff x="2947" y="3077"/>
              <a:chExt cx="11517" cy="5715"/>
            </a:xfrm>
          </p:grpSpPr>
          <p:pic>
            <p:nvPicPr>
              <p:cNvPr id="15" name="图片 14"/>
              <p:cNvPicPr>
                <a:picLocks noChangeAspect="1"/>
              </p:cNvPicPr>
              <p:nvPr/>
            </p:nvPicPr>
            <p:blipFill>
              <a:blip r:embed="rId5"/>
              <a:stretch>
                <a:fillRect/>
              </a:stretch>
            </p:blipFill>
            <p:spPr>
              <a:xfrm>
                <a:off x="2947" y="3077"/>
                <a:ext cx="11517" cy="5715"/>
              </a:xfrm>
              <a:prstGeom prst="rect">
                <a:avLst/>
              </a:prstGeom>
            </p:spPr>
          </p:pic>
          <p:sp>
            <p:nvSpPr>
              <p:cNvPr id="16" name="文本框 15"/>
              <p:cNvSpPr txBox="1"/>
              <p:nvPr/>
            </p:nvSpPr>
            <p:spPr>
              <a:xfrm>
                <a:off x="2947" y="3854"/>
                <a:ext cx="10071" cy="3335"/>
              </a:xfrm>
              <a:prstGeom prst="rect">
                <a:avLst/>
              </a:prstGeom>
              <a:noFill/>
            </p:spPr>
            <p:txBody>
              <a:bodyPr wrap="square" rtlCol="0">
                <a:spAutoFit/>
              </a:bodyPr>
              <a:p>
                <a:pPr algn="l"/>
                <a:r>
                  <a:rPr lang="en-US" altLang="zh-CN" sz="3200">
                    <a:sym typeface="+mn-ea"/>
                  </a:rPr>
                  <a:t>it surge rapidly since 2015 and finally stopped at a high place in 2020.</a:t>
                </a:r>
                <a:endParaRPr lang="en-US" altLang="zh-CN" sz="3200">
                  <a:sym typeface="+mn-ea"/>
                </a:endParaRPr>
              </a:p>
              <a:p>
                <a:pPr algn="l"/>
                <a:r>
                  <a:rPr lang="en-US" altLang="zh-CN" sz="3200">
                    <a:sym typeface="+mn-ea"/>
                  </a:rPr>
                  <a:t>but is it a large nu</a:t>
                </a:r>
                <a:r>
                  <a:rPr lang="en-US" altLang="zh-CN" sz="3200">
                    <a:sym typeface="+mn-ea"/>
                  </a:rPr>
                  <a:t>mber?</a:t>
                </a:r>
                <a:endParaRPr lang="en-US" altLang="zh-CN" sz="3200">
                  <a:sym typeface="+mn-ea"/>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41000">
              <a:srgbClr val="D6E6F5">
                <a:alpha val="100000"/>
              </a:srgbClr>
            </a:gs>
            <a:gs pos="0">
              <a:schemeClr val="accent1">
                <a:lumMod val="5000"/>
                <a:lumOff val="95000"/>
              </a:schemeClr>
            </a:gs>
            <a:gs pos="25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effectLst/>
      </p:bgPr>
    </p:bg>
    <p:spTree>
      <p:nvGrpSpPr>
        <p:cNvPr id="1" name=""/>
        <p:cNvGrpSpPr/>
        <p:nvPr/>
      </p:nvGrpSpPr>
      <p:grpSpPr/>
      <p:sp>
        <p:nvSpPr>
          <p:cNvPr id="4" name="文本框 3"/>
          <p:cNvSpPr txBox="1"/>
          <p:nvPr/>
        </p:nvSpPr>
        <p:spPr>
          <a:xfrm>
            <a:off x="7588885" y="927735"/>
            <a:ext cx="309880" cy="922020"/>
          </a:xfrm>
          <a:prstGeom prst="rect">
            <a:avLst/>
          </a:prstGeom>
          <a:noFill/>
        </p:spPr>
        <p:txBody>
          <a:bodyPr wrap="none" rtlCol="0">
            <a:spAutoFit/>
          </a:bodyPr>
          <a:p>
            <a:pPr algn="l"/>
            <a:endParaRPr lang="en-US" altLang="zh-CN"/>
          </a:p>
          <a:p>
            <a:pPr algn="l"/>
            <a:endParaRPr lang="en-US" altLang="zh-CN"/>
          </a:p>
          <a:p>
            <a:pPr algn="l"/>
            <a:endParaRPr lang="en-US" altLang="zh-CN"/>
          </a:p>
        </p:txBody>
      </p:sp>
      <p:pic>
        <p:nvPicPr>
          <p:cNvPr id="2" name="图片 1" descr="NTU Logo"/>
          <p:cNvPicPr>
            <a:picLocks noChangeAspect="1"/>
          </p:cNvPicPr>
          <p:nvPr/>
        </p:nvPicPr>
        <p:blipFill>
          <a:blip r:embed="rId1"/>
          <a:stretch>
            <a:fillRect/>
          </a:stretch>
        </p:blipFill>
        <p:spPr>
          <a:xfrm>
            <a:off x="0" y="0"/>
            <a:ext cx="2380615" cy="849630"/>
          </a:xfrm>
          <a:prstGeom prst="rect">
            <a:avLst/>
          </a:prstGeom>
        </p:spPr>
      </p:pic>
      <p:grpSp>
        <p:nvGrpSpPr>
          <p:cNvPr id="14" name="组合 13"/>
          <p:cNvGrpSpPr/>
          <p:nvPr/>
        </p:nvGrpSpPr>
        <p:grpSpPr>
          <a:xfrm>
            <a:off x="-80010" y="849630"/>
            <a:ext cx="12465685" cy="3971925"/>
            <a:chOff x="-273" y="2520"/>
            <a:chExt cx="19631" cy="6255"/>
          </a:xfrm>
        </p:grpSpPr>
        <p:sp>
          <p:nvSpPr>
            <p:cNvPr id="10" name="圆角矩形 9"/>
            <p:cNvSpPr/>
            <p:nvPr/>
          </p:nvSpPr>
          <p:spPr>
            <a:xfrm>
              <a:off x="12362" y="7363"/>
              <a:ext cx="6996" cy="112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solidFill>
                  <a:schemeClr val="tx1"/>
                </a:solidFill>
                <a:sym typeface="+mn-ea"/>
              </a:endParaRPr>
            </a:p>
            <a:p>
              <a:pPr algn="l"/>
              <a:r>
                <a:rPr lang="en-US" altLang="zh-CN">
                  <a:solidFill>
                    <a:schemeClr val="tx1"/>
                  </a:solidFill>
                  <a:sym typeface="+mn-ea"/>
                </a:rPr>
                <a:t>the housing burden became overwhelming </a:t>
              </a:r>
              <a:endParaRPr lang="en-US" altLang="zh-CN">
                <a:solidFill>
                  <a:schemeClr val="tx1"/>
                </a:solidFill>
              </a:endParaRPr>
            </a:p>
            <a:p>
              <a:pPr algn="l"/>
              <a:r>
                <a:rPr lang="en-US" altLang="zh-CN">
                  <a:solidFill>
                    <a:schemeClr val="tx1"/>
                  </a:solidFill>
                  <a:sym typeface="+mn-ea"/>
                </a:rPr>
                <a:t>since 2017.</a:t>
              </a:r>
              <a:endParaRPr lang="en-US" altLang="zh-CN">
                <a:solidFill>
                  <a:schemeClr val="tx1"/>
                </a:solidFill>
              </a:endParaRPr>
            </a:p>
            <a:p>
              <a:pPr algn="ctr"/>
              <a:endParaRPr lang="en-US" altLang="zh-CN">
                <a:solidFill>
                  <a:schemeClr val="tx1"/>
                </a:solidFill>
              </a:endParaRPr>
            </a:p>
          </p:txBody>
        </p:sp>
        <p:pic>
          <p:nvPicPr>
            <p:cNvPr id="7" name="图片 6" descr="C:\Users\87975\Desktop\Master Curricular\data virsualization\project\the age structure of China\pic\ratio_2.pngratio_2"/>
            <p:cNvPicPr>
              <a:picLocks noChangeAspect="1"/>
            </p:cNvPicPr>
            <p:nvPr/>
          </p:nvPicPr>
          <p:blipFill>
            <a:blip r:embed="rId2"/>
            <a:srcRect/>
            <a:stretch>
              <a:fillRect/>
            </a:stretch>
          </p:blipFill>
          <p:spPr>
            <a:xfrm>
              <a:off x="-273" y="2520"/>
              <a:ext cx="12509" cy="6255"/>
            </a:xfrm>
            <a:prstGeom prst="rect">
              <a:avLst/>
            </a:prstGeom>
          </p:spPr>
        </p:pic>
        <p:cxnSp>
          <p:nvCxnSpPr>
            <p:cNvPr id="8" name="直接箭头连接符 7"/>
            <p:cNvCxnSpPr/>
            <p:nvPr/>
          </p:nvCxnSpPr>
          <p:spPr>
            <a:xfrm>
              <a:off x="10008" y="5967"/>
              <a:ext cx="2385" cy="1709"/>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2380615" y="-111760"/>
            <a:ext cx="8032115" cy="1247775"/>
            <a:chOff x="3974" y="0"/>
            <a:chExt cx="13404" cy="2401"/>
          </a:xfrm>
        </p:grpSpPr>
        <p:sp>
          <p:nvSpPr>
            <p:cNvPr id="12" name="文本框 11"/>
            <p:cNvSpPr txBox="1"/>
            <p:nvPr/>
          </p:nvSpPr>
          <p:spPr>
            <a:xfrm>
              <a:off x="6551" y="758"/>
              <a:ext cx="10827" cy="886"/>
            </a:xfrm>
            <a:prstGeom prst="rect">
              <a:avLst/>
            </a:prstGeom>
            <a:noFill/>
          </p:spPr>
          <p:txBody>
            <a:bodyPr wrap="square" rtlCol="0">
              <a:spAutoFit/>
            </a:bodyPr>
            <a:p>
              <a:r>
                <a:rPr lang="en-US" altLang="zh-CN" sz="2400" b="1"/>
                <a:t>why people don’t getted married these days?</a:t>
              </a:r>
              <a:endParaRPr lang="en-US" altLang="zh-CN" sz="2400" b="1"/>
            </a:p>
          </p:txBody>
        </p:sp>
        <p:grpSp>
          <p:nvGrpSpPr>
            <p:cNvPr id="20" name="组合 19"/>
            <p:cNvGrpSpPr/>
            <p:nvPr/>
          </p:nvGrpSpPr>
          <p:grpSpPr>
            <a:xfrm>
              <a:off x="3974" y="0"/>
              <a:ext cx="2460" cy="2401"/>
              <a:chOff x="15920" y="-176"/>
              <a:chExt cx="3197" cy="3202"/>
            </a:xfrm>
          </p:grpSpPr>
          <p:pic>
            <p:nvPicPr>
              <p:cNvPr id="19" name="图片 18"/>
              <p:cNvPicPr>
                <a:picLocks noChangeAspect="1"/>
              </p:cNvPicPr>
              <p:nvPr/>
            </p:nvPicPr>
            <p:blipFill>
              <a:blip r:embed="rId3"/>
              <a:stretch>
                <a:fillRect/>
              </a:stretch>
            </p:blipFill>
            <p:spPr>
              <a:xfrm>
                <a:off x="16202" y="-176"/>
                <a:ext cx="2544" cy="2544"/>
              </a:xfrm>
              <a:prstGeom prst="rect">
                <a:avLst/>
              </a:prstGeom>
            </p:spPr>
          </p:pic>
          <p:pic>
            <p:nvPicPr>
              <p:cNvPr id="13" name="图片 12"/>
              <p:cNvPicPr>
                <a:picLocks noChangeAspect="1"/>
              </p:cNvPicPr>
              <p:nvPr/>
            </p:nvPicPr>
            <p:blipFill>
              <a:blip r:embed="rId4"/>
              <a:stretch>
                <a:fillRect/>
              </a:stretch>
            </p:blipFill>
            <p:spPr>
              <a:xfrm rot="16200000">
                <a:off x="15920" y="-171"/>
                <a:ext cx="3197" cy="3197"/>
              </a:xfrm>
              <a:prstGeom prst="rect">
                <a:avLst/>
              </a:prstGeom>
            </p:spPr>
          </p:pic>
        </p:grpSp>
      </p:grpSp>
      <p:grpSp>
        <p:nvGrpSpPr>
          <p:cNvPr id="15" name="组合 14"/>
          <p:cNvGrpSpPr/>
          <p:nvPr/>
        </p:nvGrpSpPr>
        <p:grpSpPr>
          <a:xfrm>
            <a:off x="947420" y="1849001"/>
            <a:ext cx="9372600" cy="4213979"/>
            <a:chOff x="1510" y="2948"/>
            <a:chExt cx="14760" cy="6636"/>
          </a:xfrm>
        </p:grpSpPr>
        <p:pic>
          <p:nvPicPr>
            <p:cNvPr id="16" name="图片 15" descr="OIP (1)"/>
            <p:cNvPicPr>
              <a:picLocks noChangeAspect="1"/>
            </p:cNvPicPr>
            <p:nvPr/>
          </p:nvPicPr>
          <p:blipFill>
            <a:blip r:embed="rId5"/>
            <a:stretch>
              <a:fillRect/>
            </a:stretch>
          </p:blipFill>
          <p:spPr>
            <a:xfrm>
              <a:off x="1510" y="7584"/>
              <a:ext cx="1980" cy="2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pic>
        <p:grpSp>
          <p:nvGrpSpPr>
            <p:cNvPr id="17" name="组合 16"/>
            <p:cNvGrpSpPr/>
            <p:nvPr/>
          </p:nvGrpSpPr>
          <p:grpSpPr>
            <a:xfrm>
              <a:off x="1877" y="2948"/>
              <a:ext cx="14393" cy="5117"/>
              <a:chOff x="2947" y="1882"/>
              <a:chExt cx="14393" cy="6910"/>
            </a:xfrm>
          </p:grpSpPr>
          <p:pic>
            <p:nvPicPr>
              <p:cNvPr id="18" name="图片 17"/>
              <p:cNvPicPr>
                <a:picLocks noChangeAspect="1"/>
              </p:cNvPicPr>
              <p:nvPr/>
            </p:nvPicPr>
            <p:blipFill>
              <a:blip r:embed="rId6"/>
              <a:stretch>
                <a:fillRect/>
              </a:stretch>
            </p:blipFill>
            <p:spPr>
              <a:xfrm>
                <a:off x="2947" y="1882"/>
                <a:ext cx="13925" cy="6910"/>
              </a:xfrm>
              <a:prstGeom prst="rect">
                <a:avLst/>
              </a:prstGeom>
            </p:spPr>
          </p:pic>
          <p:sp>
            <p:nvSpPr>
              <p:cNvPr id="21" name="文本框 20"/>
              <p:cNvSpPr txBox="1"/>
              <p:nvPr/>
            </p:nvSpPr>
            <p:spPr>
              <a:xfrm>
                <a:off x="3557" y="2598"/>
                <a:ext cx="13783" cy="3859"/>
              </a:xfrm>
              <a:prstGeom prst="rect">
                <a:avLst/>
              </a:prstGeom>
              <a:noFill/>
            </p:spPr>
            <p:txBody>
              <a:bodyPr wrap="square" rtlCol="0">
                <a:spAutoFit/>
              </a:bodyPr>
              <a:p>
                <a:pPr algn="l"/>
                <a:r>
                  <a:rPr lang="en-US" altLang="zh-CN" sz="2800">
                    <a:sym typeface="+mn-ea"/>
                  </a:rPr>
                  <a:t>According to 2021 National House Price to Income Ratio Report, “the national housing price to income ratio is in </a:t>
                </a:r>
                <a:endParaRPr lang="en-US" altLang="zh-CN" sz="2800">
                  <a:sym typeface="+mn-ea"/>
                </a:endParaRPr>
              </a:p>
              <a:p>
                <a:pPr algn="l"/>
                <a:r>
                  <a:rPr lang="en-US" altLang="zh-CN" sz="2800">
                    <a:sym typeface="+mn-ea"/>
                  </a:rPr>
                  <a:t>the reasonable range of 7.0-7.5, below 7.0 is in the low range, and above 7.5 is in the high range”</a:t>
                </a:r>
                <a:endParaRPr lang="en-US" altLang="zh-CN" sz="2800">
                  <a:sym typeface="+mn-ea"/>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41000">
              <a:srgbClr val="D6E6F5">
                <a:alpha val="100000"/>
              </a:srgbClr>
            </a:gs>
            <a:gs pos="0">
              <a:schemeClr val="accent1">
                <a:lumMod val="5000"/>
                <a:lumOff val="95000"/>
              </a:schemeClr>
            </a:gs>
            <a:gs pos="25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effectLst/>
      </p:bgPr>
    </p:bg>
    <p:spTree>
      <p:nvGrpSpPr>
        <p:cNvPr id="1" name=""/>
        <p:cNvGrpSpPr/>
        <p:nvPr/>
      </p:nvGrpSpPr>
      <p:grpSpPr/>
      <p:pic>
        <p:nvPicPr>
          <p:cNvPr id="2" name="图片 1" descr="NTU Logo"/>
          <p:cNvPicPr>
            <a:picLocks noChangeAspect="1"/>
          </p:cNvPicPr>
          <p:nvPr/>
        </p:nvPicPr>
        <p:blipFill>
          <a:blip r:embed="rId1"/>
          <a:stretch>
            <a:fillRect/>
          </a:stretch>
        </p:blipFill>
        <p:spPr>
          <a:xfrm>
            <a:off x="0" y="0"/>
            <a:ext cx="2380615" cy="849630"/>
          </a:xfrm>
          <a:prstGeom prst="rect">
            <a:avLst/>
          </a:prstGeom>
        </p:spPr>
      </p:pic>
      <p:sp>
        <p:nvSpPr>
          <p:cNvPr id="101" name="文本框 100"/>
          <p:cNvSpPr txBox="1"/>
          <p:nvPr/>
        </p:nvSpPr>
        <p:spPr>
          <a:xfrm>
            <a:off x="2468880" y="175895"/>
            <a:ext cx="6645275" cy="583565"/>
          </a:xfrm>
          <a:prstGeom prst="rect">
            <a:avLst/>
          </a:prstGeom>
          <a:noFill/>
          <a:ln w="9525">
            <a:noFill/>
          </a:ln>
        </p:spPr>
        <p:txBody>
          <a:bodyPr wrap="square">
            <a:spAutoFit/>
          </a:bodyPr>
          <a:p>
            <a:pPr indent="0"/>
            <a:r>
              <a:rPr lang="en-US" sz="3200" b="1">
                <a:latin typeface="Calibri" panose="020F0502020204030204" charset="0"/>
                <a:ea typeface="宋体" panose="02010600030101010101" pitchFamily="2" charset="-122"/>
                <a:cs typeface="Calibri" panose="020F0502020204030204" charset="0"/>
              </a:rPr>
              <a:t>The Chinese family is also shrinking.</a:t>
            </a:r>
            <a:endParaRPr lang="en-US" altLang="en-US" sz="3200" b="1">
              <a:latin typeface="Calibri" panose="020F0502020204030204" charset="0"/>
              <a:ea typeface="宋体" panose="02010600030101010101" pitchFamily="2" charset="-122"/>
              <a:cs typeface="Calibri" panose="020F0502020204030204" charset="0"/>
            </a:endParaRPr>
          </a:p>
        </p:txBody>
      </p:sp>
      <p:pic>
        <p:nvPicPr>
          <p:cNvPr id="18" name="图片 17"/>
          <p:cNvPicPr>
            <a:picLocks noChangeAspect="1"/>
          </p:cNvPicPr>
          <p:nvPr/>
        </p:nvPicPr>
        <p:blipFill>
          <a:blip r:embed="rId2"/>
          <a:stretch>
            <a:fillRect/>
          </a:stretch>
        </p:blipFill>
        <p:spPr>
          <a:xfrm>
            <a:off x="9011920" y="0"/>
            <a:ext cx="1118870" cy="1117600"/>
          </a:xfrm>
          <a:prstGeom prst="rect">
            <a:avLst/>
          </a:prstGeom>
        </p:spPr>
      </p:pic>
      <p:pic>
        <p:nvPicPr>
          <p:cNvPr id="3" name="图片 2"/>
          <p:cNvPicPr>
            <a:picLocks noChangeAspect="1"/>
          </p:cNvPicPr>
          <p:nvPr/>
        </p:nvPicPr>
        <p:blipFill>
          <a:blip r:embed="rId2"/>
          <a:stretch>
            <a:fillRect/>
          </a:stretch>
        </p:blipFill>
        <p:spPr>
          <a:xfrm>
            <a:off x="9875520" y="310515"/>
            <a:ext cx="807720" cy="807085"/>
          </a:xfrm>
          <a:prstGeom prst="rect">
            <a:avLst/>
          </a:prstGeom>
        </p:spPr>
      </p:pic>
      <p:pic>
        <p:nvPicPr>
          <p:cNvPr id="10" name="图片 9"/>
          <p:cNvPicPr>
            <a:picLocks noChangeAspect="1"/>
          </p:cNvPicPr>
          <p:nvPr/>
        </p:nvPicPr>
        <p:blipFill>
          <a:blip r:embed="rId3"/>
          <a:stretch>
            <a:fillRect/>
          </a:stretch>
        </p:blipFill>
        <p:spPr>
          <a:xfrm rot="16200000">
            <a:off x="9844405" y="297180"/>
            <a:ext cx="988060" cy="1014730"/>
          </a:xfrm>
          <a:prstGeom prst="rect">
            <a:avLst/>
          </a:prstGeom>
        </p:spPr>
      </p:pic>
      <p:grpSp>
        <p:nvGrpSpPr>
          <p:cNvPr id="13" name="组合 12"/>
          <p:cNvGrpSpPr/>
          <p:nvPr/>
        </p:nvGrpSpPr>
        <p:grpSpPr>
          <a:xfrm>
            <a:off x="866775" y="1216025"/>
            <a:ext cx="8851900" cy="4425950"/>
            <a:chOff x="193" y="1915"/>
            <a:chExt cx="13940" cy="6970"/>
          </a:xfrm>
        </p:grpSpPr>
        <p:pic>
          <p:nvPicPr>
            <p:cNvPr id="8" name="图片 7" descr="fertility rate"/>
            <p:cNvPicPr>
              <a:picLocks noChangeAspect="1"/>
            </p:cNvPicPr>
            <p:nvPr/>
          </p:nvPicPr>
          <p:blipFill>
            <a:blip r:embed="rId4"/>
            <a:stretch>
              <a:fillRect/>
            </a:stretch>
          </p:blipFill>
          <p:spPr>
            <a:xfrm>
              <a:off x="193" y="1915"/>
              <a:ext cx="13941" cy="6971"/>
            </a:xfrm>
            <a:prstGeom prst="rect">
              <a:avLst/>
            </a:prstGeom>
          </p:spPr>
        </p:pic>
        <p:cxnSp>
          <p:nvCxnSpPr>
            <p:cNvPr id="11" name="直接箭头连接符 10"/>
            <p:cNvCxnSpPr/>
            <p:nvPr/>
          </p:nvCxnSpPr>
          <p:spPr>
            <a:xfrm>
              <a:off x="8903" y="4346"/>
              <a:ext cx="1372" cy="934"/>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319" y="3766"/>
              <a:ext cx="3012" cy="580"/>
            </a:xfrm>
            <a:prstGeom prst="rect">
              <a:avLst/>
            </a:prstGeom>
            <a:noFill/>
          </p:spPr>
          <p:txBody>
            <a:bodyPr wrap="none" rtlCol="0">
              <a:spAutoFit/>
            </a:bodyPr>
            <a:p>
              <a:r>
                <a:rPr lang="en-US" altLang="zh-CN">
                  <a:solidFill>
                    <a:srgbClr val="FF0000"/>
                  </a:solidFill>
                </a:rPr>
                <a:t>2017 turning point</a:t>
              </a:r>
              <a:endParaRPr lang="en-US" altLang="zh-CN">
                <a:solidFill>
                  <a:srgbClr val="FF0000"/>
                </a:solidFill>
              </a:endParaRPr>
            </a:p>
          </p:txBody>
        </p:sp>
      </p:grpSp>
      <p:sp>
        <p:nvSpPr>
          <p:cNvPr id="14" name="矩形 13"/>
          <p:cNvSpPr/>
          <p:nvPr/>
        </p:nvSpPr>
        <p:spPr>
          <a:xfrm>
            <a:off x="9718993" y="1900555"/>
            <a:ext cx="2832735" cy="1198880"/>
          </a:xfrm>
          <a:prstGeom prst="rect">
            <a:avLst/>
          </a:prstGeom>
          <a:noFill/>
          <a:ln>
            <a:noFill/>
          </a:ln>
        </p:spPr>
        <p:txBody>
          <a:bodyPr wrap="none" rtlCol="0" anchor="t">
            <a:spAutoFit/>
          </a:bodyPr>
          <a:p>
            <a:pPr algn="ctr"/>
            <a:r>
              <a:rPr lang="en-US" altLang="zh-CN" sz="7200" b="1">
                <a:solidFill>
                  <a:srgbClr val="FF0000"/>
                </a:solidFill>
                <a:effectLst>
                  <a:outerShdw blurRad="38100" dist="25400" dir="5400000" algn="ctr" rotWithShape="0">
                    <a:srgbClr val="6E747A">
                      <a:alpha val="43000"/>
                    </a:srgbClr>
                  </a:outerShdw>
                </a:effectLst>
              </a:rPr>
              <a:t>Why</a:t>
            </a:r>
            <a:r>
              <a:rPr lang="zh-CN" altLang="en-US" sz="7200" b="1">
                <a:solidFill>
                  <a:srgbClr val="FF0000"/>
                </a:solidFill>
                <a:effectLst>
                  <a:outerShdw blurRad="38100" dist="25400" dir="5400000" algn="ctr" rotWithShape="0">
                    <a:srgbClr val="6E747A">
                      <a:alpha val="43000"/>
                    </a:srgbClr>
                  </a:outerShdw>
                </a:effectLst>
              </a:rPr>
              <a:t>？</a:t>
            </a:r>
            <a:endParaRPr lang="zh-CN" altLang="en-US" sz="7200" b="1">
              <a:solidFill>
                <a:srgbClr val="FF0000"/>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41000">
              <a:srgbClr val="D6E6F5">
                <a:alpha val="100000"/>
              </a:srgbClr>
            </a:gs>
            <a:gs pos="0">
              <a:schemeClr val="accent1">
                <a:lumMod val="5000"/>
                <a:lumOff val="95000"/>
              </a:schemeClr>
            </a:gs>
            <a:gs pos="25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effectLst/>
      </p:bgPr>
    </p:bg>
    <p:spTree>
      <p:nvGrpSpPr>
        <p:cNvPr id="1" name=""/>
        <p:cNvGrpSpPr/>
        <p:nvPr/>
      </p:nvGrpSpPr>
      <p:grpSpPr/>
      <p:pic>
        <p:nvPicPr>
          <p:cNvPr id="2" name="图片 1" descr="NTU Logo"/>
          <p:cNvPicPr>
            <a:picLocks noChangeAspect="1"/>
          </p:cNvPicPr>
          <p:nvPr/>
        </p:nvPicPr>
        <p:blipFill>
          <a:blip r:embed="rId1"/>
          <a:stretch>
            <a:fillRect/>
          </a:stretch>
        </p:blipFill>
        <p:spPr>
          <a:xfrm>
            <a:off x="0" y="0"/>
            <a:ext cx="2380615" cy="849630"/>
          </a:xfrm>
          <a:prstGeom prst="rect">
            <a:avLst/>
          </a:prstGeom>
        </p:spPr>
      </p:pic>
      <p:grpSp>
        <p:nvGrpSpPr>
          <p:cNvPr id="17" name="组合 16"/>
          <p:cNvGrpSpPr/>
          <p:nvPr/>
        </p:nvGrpSpPr>
        <p:grpSpPr>
          <a:xfrm>
            <a:off x="2541270" y="203200"/>
            <a:ext cx="8268970" cy="1371600"/>
            <a:chOff x="4146" y="-200"/>
            <a:chExt cx="13022" cy="2160"/>
          </a:xfrm>
        </p:grpSpPr>
        <p:grpSp>
          <p:nvGrpSpPr>
            <p:cNvPr id="7" name="组合 6"/>
            <p:cNvGrpSpPr/>
            <p:nvPr/>
          </p:nvGrpSpPr>
          <p:grpSpPr>
            <a:xfrm>
              <a:off x="4146" y="0"/>
              <a:ext cx="10465" cy="1760"/>
              <a:chOff x="3888" y="0"/>
              <a:chExt cx="10465" cy="1760"/>
            </a:xfrm>
          </p:grpSpPr>
          <p:sp>
            <p:nvSpPr>
              <p:cNvPr id="101" name="文本框 100"/>
              <p:cNvSpPr txBox="1"/>
              <p:nvPr/>
            </p:nvSpPr>
            <p:spPr>
              <a:xfrm>
                <a:off x="3888" y="277"/>
                <a:ext cx="10465" cy="1016"/>
              </a:xfrm>
              <a:prstGeom prst="rect">
                <a:avLst/>
              </a:prstGeom>
              <a:noFill/>
              <a:ln w="9525">
                <a:noFill/>
              </a:ln>
            </p:spPr>
            <p:txBody>
              <a:bodyPr wrap="square">
                <a:spAutoFit/>
              </a:bodyPr>
              <a:p>
                <a:pPr indent="0"/>
                <a:r>
                  <a:rPr lang="en-US" sz="3600" b="0">
                    <a:latin typeface="Calibri" panose="020F0502020204030204" charset="0"/>
                    <a:ea typeface="宋体" panose="02010600030101010101" pitchFamily="2" charset="-122"/>
                    <a:cs typeface="Calibri" panose="020F0502020204030204" charset="0"/>
                  </a:rPr>
                  <a:t>Raising a child is expensive</a:t>
                </a:r>
                <a:endParaRPr lang="en-US" sz="3600" b="0">
                  <a:latin typeface="Calibri" panose="020F0502020204030204" charset="0"/>
                  <a:ea typeface="宋体" panose="02010600030101010101" pitchFamily="2" charset="-122"/>
                  <a:cs typeface="Calibri" panose="020F0502020204030204" charset="0"/>
                </a:endParaRPr>
              </a:p>
            </p:txBody>
          </p:sp>
          <p:pic>
            <p:nvPicPr>
              <p:cNvPr id="18" name="图片 17"/>
              <p:cNvPicPr>
                <a:picLocks noChangeAspect="1"/>
              </p:cNvPicPr>
              <p:nvPr/>
            </p:nvPicPr>
            <p:blipFill>
              <a:blip r:embed="rId2"/>
              <a:stretch>
                <a:fillRect/>
              </a:stretch>
            </p:blipFill>
            <p:spPr>
              <a:xfrm>
                <a:off x="11833" y="0"/>
                <a:ext cx="1762" cy="1760"/>
              </a:xfrm>
              <a:prstGeom prst="rect">
                <a:avLst/>
              </a:prstGeom>
            </p:spPr>
          </p:pic>
        </p:grpSp>
        <p:pic>
          <p:nvPicPr>
            <p:cNvPr id="15" name="图片 14"/>
            <p:cNvPicPr>
              <a:picLocks noChangeAspect="1"/>
            </p:cNvPicPr>
            <p:nvPr/>
          </p:nvPicPr>
          <p:blipFill>
            <a:blip r:embed="rId3"/>
            <a:stretch>
              <a:fillRect/>
            </a:stretch>
          </p:blipFill>
          <p:spPr>
            <a:xfrm>
              <a:off x="15008" y="-200"/>
              <a:ext cx="2160" cy="2160"/>
            </a:xfrm>
            <a:prstGeom prst="rect">
              <a:avLst/>
            </a:prstGeom>
          </p:spPr>
        </p:pic>
        <p:pic>
          <p:nvPicPr>
            <p:cNvPr id="16" name="图片 15"/>
            <p:cNvPicPr>
              <a:picLocks noChangeAspect="1"/>
            </p:cNvPicPr>
            <p:nvPr/>
          </p:nvPicPr>
          <p:blipFill>
            <a:blip r:embed="rId4"/>
            <a:stretch>
              <a:fillRect/>
            </a:stretch>
          </p:blipFill>
          <p:spPr>
            <a:xfrm>
              <a:off x="14000" y="376"/>
              <a:ext cx="1008" cy="1008"/>
            </a:xfrm>
            <a:prstGeom prst="rect">
              <a:avLst/>
            </a:prstGeom>
          </p:spPr>
        </p:pic>
      </p:grpSp>
      <p:pic>
        <p:nvPicPr>
          <p:cNvPr id="20" name="图片 19" descr="childcare cost"/>
          <p:cNvPicPr>
            <a:picLocks noChangeAspect="1"/>
          </p:cNvPicPr>
          <p:nvPr/>
        </p:nvPicPr>
        <p:blipFill>
          <a:blip r:embed="rId5"/>
          <a:stretch>
            <a:fillRect/>
          </a:stretch>
        </p:blipFill>
        <p:spPr>
          <a:xfrm>
            <a:off x="3191510" y="1574800"/>
            <a:ext cx="5808980" cy="4356735"/>
          </a:xfrm>
          <a:prstGeom prst="rect">
            <a:avLst/>
          </a:prstGeom>
        </p:spPr>
      </p:pic>
      <p:grpSp>
        <p:nvGrpSpPr>
          <p:cNvPr id="22" name="组合 21"/>
          <p:cNvGrpSpPr/>
          <p:nvPr/>
        </p:nvGrpSpPr>
        <p:grpSpPr>
          <a:xfrm>
            <a:off x="935990" y="1804551"/>
            <a:ext cx="9166225" cy="4213979"/>
            <a:chOff x="1510" y="2948"/>
            <a:chExt cx="14435" cy="6636"/>
          </a:xfrm>
        </p:grpSpPr>
        <p:pic>
          <p:nvPicPr>
            <p:cNvPr id="23" name="图片 22" descr="OIP (1)"/>
            <p:cNvPicPr>
              <a:picLocks noChangeAspect="1"/>
            </p:cNvPicPr>
            <p:nvPr/>
          </p:nvPicPr>
          <p:blipFill>
            <a:blip r:embed="rId6"/>
            <a:stretch>
              <a:fillRect/>
            </a:stretch>
          </p:blipFill>
          <p:spPr>
            <a:xfrm>
              <a:off x="1510" y="7584"/>
              <a:ext cx="1980" cy="2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pic>
        <p:grpSp>
          <p:nvGrpSpPr>
            <p:cNvPr id="24" name="组合 23"/>
            <p:cNvGrpSpPr/>
            <p:nvPr/>
          </p:nvGrpSpPr>
          <p:grpSpPr>
            <a:xfrm>
              <a:off x="1877" y="2948"/>
              <a:ext cx="14068" cy="5117"/>
              <a:chOff x="2947" y="1882"/>
              <a:chExt cx="14068" cy="6910"/>
            </a:xfrm>
          </p:grpSpPr>
          <p:pic>
            <p:nvPicPr>
              <p:cNvPr id="25" name="图片 24"/>
              <p:cNvPicPr>
                <a:picLocks noChangeAspect="1"/>
              </p:cNvPicPr>
              <p:nvPr/>
            </p:nvPicPr>
            <p:blipFill>
              <a:blip r:embed="rId7"/>
              <a:stretch>
                <a:fillRect/>
              </a:stretch>
            </p:blipFill>
            <p:spPr>
              <a:xfrm>
                <a:off x="2947" y="1882"/>
                <a:ext cx="13925" cy="6910"/>
              </a:xfrm>
              <a:prstGeom prst="rect">
                <a:avLst/>
              </a:prstGeom>
            </p:spPr>
          </p:pic>
          <p:sp>
            <p:nvSpPr>
              <p:cNvPr id="26" name="文本框 25"/>
              <p:cNvSpPr txBox="1"/>
              <p:nvPr/>
            </p:nvSpPr>
            <p:spPr>
              <a:xfrm>
                <a:off x="3232" y="2907"/>
                <a:ext cx="13783" cy="2942"/>
              </a:xfrm>
              <a:prstGeom prst="rect">
                <a:avLst/>
              </a:prstGeom>
              <a:noFill/>
            </p:spPr>
            <p:txBody>
              <a:bodyPr wrap="square" rtlCol="0">
                <a:spAutoFit/>
              </a:bodyPr>
              <a:p>
                <a:pPr indent="0"/>
                <a:r>
                  <a:rPr lang="en-US" sz="2800">
                    <a:latin typeface="Calibri" panose="020F0502020204030204" charset="0"/>
                    <a:ea typeface="宋体" panose="02010600030101010101" pitchFamily="2" charset="-122"/>
                    <a:cs typeface="Calibri" panose="020F0502020204030204" charset="0"/>
                    <a:sym typeface="+mn-ea"/>
                  </a:rPr>
                  <a:t>According to the China Fertility Cost Report 2024,The top reason why women of childbearing age do not plan to have more children is "heavy financial burden".</a:t>
                </a:r>
                <a:endParaRPr lang="en-US" altLang="zh-CN" sz="2800">
                  <a:sym typeface="+mn-ea"/>
                </a:endParaRPr>
              </a:p>
            </p:txBody>
          </p:sp>
        </p:grpSp>
      </p:grpSp>
      <p:grpSp>
        <p:nvGrpSpPr>
          <p:cNvPr id="31" name="组合 30"/>
          <p:cNvGrpSpPr/>
          <p:nvPr/>
        </p:nvGrpSpPr>
        <p:grpSpPr>
          <a:xfrm>
            <a:off x="935990" y="1804035"/>
            <a:ext cx="9074785" cy="4213860"/>
            <a:chOff x="1474" y="2841"/>
            <a:chExt cx="14291" cy="6636"/>
          </a:xfrm>
        </p:grpSpPr>
        <p:grpSp>
          <p:nvGrpSpPr>
            <p:cNvPr id="29" name="组合 28"/>
            <p:cNvGrpSpPr/>
            <p:nvPr/>
          </p:nvGrpSpPr>
          <p:grpSpPr>
            <a:xfrm>
              <a:off x="1841" y="2841"/>
              <a:ext cx="13925" cy="5117"/>
              <a:chOff x="1984" y="2842"/>
              <a:chExt cx="13925" cy="5117"/>
            </a:xfrm>
          </p:grpSpPr>
          <p:pic>
            <p:nvPicPr>
              <p:cNvPr id="28" name="图片 27"/>
              <p:cNvPicPr>
                <a:picLocks noChangeAspect="1"/>
              </p:cNvPicPr>
              <p:nvPr/>
            </p:nvPicPr>
            <p:blipFill>
              <a:blip r:embed="rId7"/>
              <a:stretch>
                <a:fillRect/>
              </a:stretch>
            </p:blipFill>
            <p:spPr>
              <a:xfrm>
                <a:off x="1984" y="2842"/>
                <a:ext cx="13925" cy="5117"/>
              </a:xfrm>
              <a:prstGeom prst="rect">
                <a:avLst/>
              </a:prstGeom>
            </p:spPr>
          </p:pic>
          <p:sp>
            <p:nvSpPr>
              <p:cNvPr id="27" name="文本框 26"/>
              <p:cNvSpPr txBox="1"/>
              <p:nvPr/>
            </p:nvSpPr>
            <p:spPr>
              <a:xfrm>
                <a:off x="3095" y="3915"/>
                <a:ext cx="11308" cy="1888"/>
              </a:xfrm>
              <a:prstGeom prst="rect">
                <a:avLst/>
              </a:prstGeom>
              <a:noFill/>
            </p:spPr>
            <p:txBody>
              <a:bodyPr wrap="square" rtlCol="0" anchor="t">
                <a:spAutoFit/>
              </a:bodyPr>
              <a:p>
                <a:pPr algn="l"/>
                <a:r>
                  <a:rPr lang="en-US" altLang="zh-CN" sz="3600">
                    <a:sym typeface="+mn-ea"/>
                  </a:rPr>
                  <a:t>The median of disposable income p</a:t>
                </a:r>
                <a:r>
                  <a:rPr lang="en-US" altLang="zh-CN" sz="3600">
                    <a:sym typeface="+mn-ea"/>
                  </a:rPr>
                  <a:t>er capita </a:t>
                </a:r>
                <a:r>
                  <a:rPr lang="en-US" altLang="zh-CN" sz="3600">
                    <a:sym typeface="+mn-ea"/>
                  </a:rPr>
                  <a:t>is 30,598.3 yuan by the way.</a:t>
                </a:r>
                <a:endParaRPr lang="en-US" altLang="zh-CN" sz="3600">
                  <a:sym typeface="+mn-ea"/>
                </a:endParaRPr>
              </a:p>
            </p:txBody>
          </p:sp>
        </p:grpSp>
        <p:pic>
          <p:nvPicPr>
            <p:cNvPr id="30" name="图片 29" descr="OIP (1)"/>
            <p:cNvPicPr>
              <a:picLocks noChangeAspect="1"/>
            </p:cNvPicPr>
            <p:nvPr/>
          </p:nvPicPr>
          <p:blipFill>
            <a:blip r:embed="rId6"/>
            <a:stretch>
              <a:fillRect/>
            </a:stretch>
          </p:blipFill>
          <p:spPr>
            <a:xfrm>
              <a:off x="1474" y="7477"/>
              <a:ext cx="1980" cy="2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2"/>
                                        </p:tgtEl>
                                      </p:cBhvr>
                                    </p:animEffect>
                                    <p:set>
                                      <p:cBhvr>
                                        <p:cTn id="7" dur="1" fill="hold">
                                          <p:stCondLst>
                                            <p:cond delay="499"/>
                                          </p:stCondLst>
                                        </p:cTn>
                                        <p:tgtEl>
                                          <p:spTgt spid="2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41000">
              <a:srgbClr val="D6E6F5">
                <a:alpha val="100000"/>
              </a:srgbClr>
            </a:gs>
            <a:gs pos="0">
              <a:schemeClr val="accent1">
                <a:lumMod val="5000"/>
                <a:lumOff val="95000"/>
              </a:schemeClr>
            </a:gs>
            <a:gs pos="25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effectLst/>
      </p:bgPr>
    </p:bg>
    <p:spTree>
      <p:nvGrpSpPr>
        <p:cNvPr id="1" name=""/>
        <p:cNvGrpSpPr/>
        <p:nvPr/>
      </p:nvGrpSpPr>
      <p:grpSpPr/>
      <p:pic>
        <p:nvPicPr>
          <p:cNvPr id="2" name="图片 1" descr="NTU Logo"/>
          <p:cNvPicPr>
            <a:picLocks noChangeAspect="1"/>
          </p:cNvPicPr>
          <p:nvPr/>
        </p:nvPicPr>
        <p:blipFill>
          <a:blip r:embed="rId1"/>
          <a:stretch>
            <a:fillRect/>
          </a:stretch>
        </p:blipFill>
        <p:spPr>
          <a:xfrm>
            <a:off x="0" y="0"/>
            <a:ext cx="2380615" cy="849630"/>
          </a:xfrm>
          <a:prstGeom prst="rect">
            <a:avLst/>
          </a:prstGeom>
        </p:spPr>
      </p:pic>
      <p:grpSp>
        <p:nvGrpSpPr>
          <p:cNvPr id="17" name="组合 16"/>
          <p:cNvGrpSpPr/>
          <p:nvPr/>
        </p:nvGrpSpPr>
        <p:grpSpPr>
          <a:xfrm>
            <a:off x="2632710" y="-156210"/>
            <a:ext cx="9658350" cy="1371600"/>
            <a:chOff x="4146" y="-246"/>
            <a:chExt cx="15210" cy="2160"/>
          </a:xfrm>
        </p:grpSpPr>
        <p:grpSp>
          <p:nvGrpSpPr>
            <p:cNvPr id="7" name="组合 6"/>
            <p:cNvGrpSpPr/>
            <p:nvPr/>
          </p:nvGrpSpPr>
          <p:grpSpPr>
            <a:xfrm>
              <a:off x="4146" y="-46"/>
              <a:ext cx="11895" cy="1760"/>
              <a:chOff x="3888" y="-46"/>
              <a:chExt cx="11895" cy="1760"/>
            </a:xfrm>
          </p:grpSpPr>
          <p:sp>
            <p:nvSpPr>
              <p:cNvPr id="101" name="文本框 100"/>
              <p:cNvSpPr txBox="1"/>
              <p:nvPr/>
            </p:nvSpPr>
            <p:spPr>
              <a:xfrm>
                <a:off x="3888" y="277"/>
                <a:ext cx="10465" cy="1016"/>
              </a:xfrm>
              <a:prstGeom prst="rect">
                <a:avLst/>
              </a:prstGeom>
              <a:noFill/>
              <a:ln w="9525">
                <a:noFill/>
              </a:ln>
            </p:spPr>
            <p:txBody>
              <a:bodyPr wrap="square">
                <a:spAutoFit/>
              </a:bodyPr>
              <a:p>
                <a:pPr indent="0"/>
                <a:r>
                  <a:rPr lang="en-US" sz="3600" b="0">
                    <a:latin typeface="Calibri" panose="020F0502020204030204" charset="0"/>
                    <a:ea typeface="宋体" panose="02010600030101010101" pitchFamily="2" charset="-122"/>
                    <a:cs typeface="Calibri" panose="020F0502020204030204" charset="0"/>
                  </a:rPr>
                  <a:t>The cost is even higher in big cities</a:t>
                </a:r>
                <a:endParaRPr lang="en-US" sz="3600" b="0">
                  <a:latin typeface="Calibri" panose="020F0502020204030204" charset="0"/>
                  <a:ea typeface="宋体" panose="02010600030101010101" pitchFamily="2" charset="-122"/>
                  <a:cs typeface="Calibri" panose="020F0502020204030204" charset="0"/>
                </a:endParaRPr>
              </a:p>
            </p:txBody>
          </p:sp>
          <p:pic>
            <p:nvPicPr>
              <p:cNvPr id="18" name="图片 17"/>
              <p:cNvPicPr>
                <a:picLocks noChangeAspect="1"/>
              </p:cNvPicPr>
              <p:nvPr/>
            </p:nvPicPr>
            <p:blipFill>
              <a:blip r:embed="rId2"/>
              <a:stretch>
                <a:fillRect/>
              </a:stretch>
            </p:blipFill>
            <p:spPr>
              <a:xfrm>
                <a:off x="14021" y="-46"/>
                <a:ext cx="1762" cy="1760"/>
              </a:xfrm>
              <a:prstGeom prst="rect">
                <a:avLst/>
              </a:prstGeom>
            </p:spPr>
          </p:pic>
        </p:grpSp>
        <p:pic>
          <p:nvPicPr>
            <p:cNvPr id="15" name="图片 14"/>
            <p:cNvPicPr>
              <a:picLocks noChangeAspect="1"/>
            </p:cNvPicPr>
            <p:nvPr/>
          </p:nvPicPr>
          <p:blipFill>
            <a:blip r:embed="rId3"/>
            <a:stretch>
              <a:fillRect/>
            </a:stretch>
          </p:blipFill>
          <p:spPr>
            <a:xfrm>
              <a:off x="17196" y="-246"/>
              <a:ext cx="2160" cy="2160"/>
            </a:xfrm>
            <a:prstGeom prst="rect">
              <a:avLst/>
            </a:prstGeom>
          </p:spPr>
        </p:pic>
        <p:pic>
          <p:nvPicPr>
            <p:cNvPr id="16" name="图片 15"/>
            <p:cNvPicPr>
              <a:picLocks noChangeAspect="1"/>
            </p:cNvPicPr>
            <p:nvPr/>
          </p:nvPicPr>
          <p:blipFill>
            <a:blip r:embed="rId4"/>
            <a:stretch>
              <a:fillRect/>
            </a:stretch>
          </p:blipFill>
          <p:spPr>
            <a:xfrm>
              <a:off x="16041" y="330"/>
              <a:ext cx="1008" cy="1008"/>
            </a:xfrm>
            <a:prstGeom prst="rect">
              <a:avLst/>
            </a:prstGeom>
          </p:spPr>
        </p:pic>
      </p:grpSp>
      <p:pic>
        <p:nvPicPr>
          <p:cNvPr id="4" name="图片 3" descr="childcare by areas"/>
          <p:cNvPicPr>
            <a:picLocks noChangeAspect="1"/>
          </p:cNvPicPr>
          <p:nvPr/>
        </p:nvPicPr>
        <p:blipFill>
          <a:blip r:embed="rId5"/>
          <a:stretch>
            <a:fillRect/>
          </a:stretch>
        </p:blipFill>
        <p:spPr>
          <a:xfrm>
            <a:off x="1083945" y="1448435"/>
            <a:ext cx="8665210" cy="5199380"/>
          </a:xfrm>
          <a:prstGeom prst="rect">
            <a:avLst/>
          </a:prstGeom>
        </p:spPr>
      </p:pic>
      <p:sp>
        <p:nvSpPr>
          <p:cNvPr id="5" name="文本框 4"/>
          <p:cNvSpPr txBox="1"/>
          <p:nvPr/>
        </p:nvSpPr>
        <p:spPr>
          <a:xfrm>
            <a:off x="706755" y="864870"/>
            <a:ext cx="7626985" cy="583565"/>
          </a:xfrm>
          <a:prstGeom prst="rect">
            <a:avLst/>
          </a:prstGeom>
          <a:noFill/>
        </p:spPr>
        <p:txBody>
          <a:bodyPr wrap="square" rtlCol="0">
            <a:spAutoFit/>
          </a:bodyPr>
          <a:p>
            <a:endParaRPr lang="en-US" altLang="zh-CN" sz="3200"/>
          </a:p>
        </p:txBody>
      </p:sp>
      <p:grpSp>
        <p:nvGrpSpPr>
          <p:cNvPr id="31" name="组合 30"/>
          <p:cNvGrpSpPr/>
          <p:nvPr/>
        </p:nvGrpSpPr>
        <p:grpSpPr>
          <a:xfrm>
            <a:off x="935990" y="1804035"/>
            <a:ext cx="9074785" cy="4213860"/>
            <a:chOff x="1474" y="2841"/>
            <a:chExt cx="14291" cy="6636"/>
          </a:xfrm>
        </p:grpSpPr>
        <p:grpSp>
          <p:nvGrpSpPr>
            <p:cNvPr id="29" name="组合 28"/>
            <p:cNvGrpSpPr/>
            <p:nvPr/>
          </p:nvGrpSpPr>
          <p:grpSpPr>
            <a:xfrm>
              <a:off x="1841" y="2841"/>
              <a:ext cx="13925" cy="5117"/>
              <a:chOff x="1984" y="2842"/>
              <a:chExt cx="13925" cy="5117"/>
            </a:xfrm>
          </p:grpSpPr>
          <p:pic>
            <p:nvPicPr>
              <p:cNvPr id="28" name="图片 27"/>
              <p:cNvPicPr>
                <a:picLocks noChangeAspect="1"/>
              </p:cNvPicPr>
              <p:nvPr/>
            </p:nvPicPr>
            <p:blipFill>
              <a:blip r:embed="rId6"/>
              <a:stretch>
                <a:fillRect/>
              </a:stretch>
            </p:blipFill>
            <p:spPr>
              <a:xfrm>
                <a:off x="1984" y="2842"/>
                <a:ext cx="13925" cy="5117"/>
              </a:xfrm>
              <a:prstGeom prst="rect">
                <a:avLst/>
              </a:prstGeom>
            </p:spPr>
          </p:pic>
          <p:sp>
            <p:nvSpPr>
              <p:cNvPr id="27" name="文本框 26"/>
              <p:cNvSpPr txBox="1"/>
              <p:nvPr/>
            </p:nvSpPr>
            <p:spPr>
              <a:xfrm>
                <a:off x="3095" y="3915"/>
                <a:ext cx="11308" cy="1888"/>
              </a:xfrm>
              <a:prstGeom prst="rect">
                <a:avLst/>
              </a:prstGeom>
              <a:noFill/>
            </p:spPr>
            <p:txBody>
              <a:bodyPr wrap="square" rtlCol="0" anchor="t">
                <a:spAutoFit/>
              </a:bodyPr>
              <a:p>
                <a:pPr algn="l"/>
                <a:r>
                  <a:rPr lang="en-US" altLang="zh-CN" sz="3600">
                    <a:sym typeface="+mn-ea"/>
                  </a:rPr>
                  <a:t>The cost doubles in Beijing and Shanghai</a:t>
                </a:r>
                <a:endParaRPr lang="en-US" altLang="zh-CN" sz="3600">
                  <a:sym typeface="+mn-ea"/>
                </a:endParaRPr>
              </a:p>
            </p:txBody>
          </p:sp>
        </p:grpSp>
        <p:pic>
          <p:nvPicPr>
            <p:cNvPr id="30" name="图片 29" descr="OIP (1)"/>
            <p:cNvPicPr>
              <a:picLocks noChangeAspect="1"/>
            </p:cNvPicPr>
            <p:nvPr/>
          </p:nvPicPr>
          <p:blipFill>
            <a:blip r:embed="rId7"/>
            <a:stretch>
              <a:fillRect/>
            </a:stretch>
          </p:blipFill>
          <p:spPr>
            <a:xfrm>
              <a:off x="1474" y="7477"/>
              <a:ext cx="1980" cy="2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41000">
              <a:srgbClr val="D6E6F5">
                <a:alpha val="100000"/>
              </a:srgbClr>
            </a:gs>
            <a:gs pos="0">
              <a:schemeClr val="accent1">
                <a:lumMod val="5000"/>
                <a:lumOff val="95000"/>
              </a:schemeClr>
            </a:gs>
            <a:gs pos="25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effectLst/>
      </p:bgPr>
    </p:bg>
    <p:spTree>
      <p:nvGrpSpPr>
        <p:cNvPr id="1" name=""/>
        <p:cNvGrpSpPr/>
        <p:nvPr/>
      </p:nvGrpSpPr>
      <p:grpSpPr/>
      <p:pic>
        <p:nvPicPr>
          <p:cNvPr id="2" name="图片 1" descr="NTU Logo"/>
          <p:cNvPicPr>
            <a:picLocks noChangeAspect="1"/>
          </p:cNvPicPr>
          <p:nvPr/>
        </p:nvPicPr>
        <p:blipFill>
          <a:blip r:embed="rId1"/>
          <a:stretch>
            <a:fillRect/>
          </a:stretch>
        </p:blipFill>
        <p:spPr>
          <a:xfrm>
            <a:off x="0" y="0"/>
            <a:ext cx="2380615" cy="849630"/>
          </a:xfrm>
          <a:prstGeom prst="rect">
            <a:avLst/>
          </a:prstGeom>
        </p:spPr>
      </p:pic>
      <p:grpSp>
        <p:nvGrpSpPr>
          <p:cNvPr id="17" name="组合 16"/>
          <p:cNvGrpSpPr/>
          <p:nvPr/>
        </p:nvGrpSpPr>
        <p:grpSpPr>
          <a:xfrm>
            <a:off x="2632710" y="-156210"/>
            <a:ext cx="9658350" cy="1371600"/>
            <a:chOff x="4146" y="-246"/>
            <a:chExt cx="15210" cy="2160"/>
          </a:xfrm>
        </p:grpSpPr>
        <p:grpSp>
          <p:nvGrpSpPr>
            <p:cNvPr id="7" name="组合 6"/>
            <p:cNvGrpSpPr/>
            <p:nvPr/>
          </p:nvGrpSpPr>
          <p:grpSpPr>
            <a:xfrm>
              <a:off x="4146" y="-46"/>
              <a:ext cx="11895" cy="1760"/>
              <a:chOff x="3888" y="-46"/>
              <a:chExt cx="11895" cy="1760"/>
            </a:xfrm>
          </p:grpSpPr>
          <p:sp>
            <p:nvSpPr>
              <p:cNvPr id="101" name="文本框 100"/>
              <p:cNvSpPr txBox="1"/>
              <p:nvPr/>
            </p:nvSpPr>
            <p:spPr>
              <a:xfrm>
                <a:off x="3888" y="277"/>
                <a:ext cx="10465" cy="1016"/>
              </a:xfrm>
              <a:prstGeom prst="rect">
                <a:avLst/>
              </a:prstGeom>
              <a:noFill/>
              <a:ln w="9525">
                <a:noFill/>
              </a:ln>
            </p:spPr>
            <p:txBody>
              <a:bodyPr wrap="square">
                <a:spAutoFit/>
              </a:bodyPr>
              <a:p>
                <a:pPr indent="0"/>
                <a:r>
                  <a:rPr lang="en-US" sz="3600" b="0">
                    <a:latin typeface="Calibri" panose="020F0502020204030204" charset="0"/>
                    <a:ea typeface="宋体" panose="02010600030101010101" pitchFamily="2" charset="-122"/>
                    <a:cs typeface="Calibri" panose="020F0502020204030204" charset="0"/>
                  </a:rPr>
                  <a:t>When compared in the world</a:t>
                </a:r>
                <a:endParaRPr lang="en-US" sz="3600" b="0">
                  <a:latin typeface="Calibri" panose="020F0502020204030204" charset="0"/>
                  <a:ea typeface="宋体" panose="02010600030101010101" pitchFamily="2" charset="-122"/>
                  <a:cs typeface="Calibri" panose="020F0502020204030204" charset="0"/>
                </a:endParaRPr>
              </a:p>
            </p:txBody>
          </p:sp>
          <p:pic>
            <p:nvPicPr>
              <p:cNvPr id="18" name="图片 17"/>
              <p:cNvPicPr>
                <a:picLocks noChangeAspect="1"/>
              </p:cNvPicPr>
              <p:nvPr/>
            </p:nvPicPr>
            <p:blipFill>
              <a:blip r:embed="rId2"/>
              <a:stretch>
                <a:fillRect/>
              </a:stretch>
            </p:blipFill>
            <p:spPr>
              <a:xfrm>
                <a:off x="14021" y="-46"/>
                <a:ext cx="1762" cy="1760"/>
              </a:xfrm>
              <a:prstGeom prst="rect">
                <a:avLst/>
              </a:prstGeom>
            </p:spPr>
          </p:pic>
        </p:grpSp>
        <p:pic>
          <p:nvPicPr>
            <p:cNvPr id="15" name="图片 14"/>
            <p:cNvPicPr>
              <a:picLocks noChangeAspect="1"/>
            </p:cNvPicPr>
            <p:nvPr/>
          </p:nvPicPr>
          <p:blipFill>
            <a:blip r:embed="rId3"/>
            <a:stretch>
              <a:fillRect/>
            </a:stretch>
          </p:blipFill>
          <p:spPr>
            <a:xfrm>
              <a:off x="17196" y="-246"/>
              <a:ext cx="2160" cy="2160"/>
            </a:xfrm>
            <a:prstGeom prst="rect">
              <a:avLst/>
            </a:prstGeom>
          </p:spPr>
        </p:pic>
        <p:pic>
          <p:nvPicPr>
            <p:cNvPr id="16" name="图片 15"/>
            <p:cNvPicPr>
              <a:picLocks noChangeAspect="1"/>
            </p:cNvPicPr>
            <p:nvPr/>
          </p:nvPicPr>
          <p:blipFill>
            <a:blip r:embed="rId4"/>
            <a:stretch>
              <a:fillRect/>
            </a:stretch>
          </p:blipFill>
          <p:spPr>
            <a:xfrm>
              <a:off x="16041" y="330"/>
              <a:ext cx="1008" cy="1008"/>
            </a:xfrm>
            <a:prstGeom prst="rect">
              <a:avLst/>
            </a:prstGeom>
          </p:spPr>
        </p:pic>
      </p:grpSp>
      <p:sp>
        <p:nvSpPr>
          <p:cNvPr id="5" name="文本框 4"/>
          <p:cNvSpPr txBox="1"/>
          <p:nvPr/>
        </p:nvSpPr>
        <p:spPr>
          <a:xfrm>
            <a:off x="706755" y="864870"/>
            <a:ext cx="8359775" cy="583565"/>
          </a:xfrm>
          <a:prstGeom prst="rect">
            <a:avLst/>
          </a:prstGeom>
          <a:noFill/>
        </p:spPr>
        <p:txBody>
          <a:bodyPr wrap="square" rtlCol="0">
            <a:spAutoFit/>
          </a:bodyPr>
          <a:p>
            <a:endParaRPr lang="en-US" altLang="zh-CN" sz="3200"/>
          </a:p>
        </p:txBody>
      </p:sp>
      <p:pic>
        <p:nvPicPr>
          <p:cNvPr id="3" name="图片 2" descr="childcare cost between countries"/>
          <p:cNvPicPr>
            <a:picLocks noChangeAspect="1"/>
          </p:cNvPicPr>
          <p:nvPr/>
        </p:nvPicPr>
        <p:blipFill>
          <a:blip r:embed="rId5"/>
          <a:stretch>
            <a:fillRect/>
          </a:stretch>
        </p:blipFill>
        <p:spPr>
          <a:xfrm>
            <a:off x="1826895" y="1463675"/>
            <a:ext cx="8626475" cy="5175885"/>
          </a:xfrm>
          <a:prstGeom prst="rect">
            <a:avLst/>
          </a:prstGeom>
        </p:spPr>
      </p:pic>
      <p:grpSp>
        <p:nvGrpSpPr>
          <p:cNvPr id="31" name="组合 30"/>
          <p:cNvGrpSpPr/>
          <p:nvPr/>
        </p:nvGrpSpPr>
        <p:grpSpPr>
          <a:xfrm>
            <a:off x="935990" y="1804035"/>
            <a:ext cx="9074785" cy="4213860"/>
            <a:chOff x="1474" y="2841"/>
            <a:chExt cx="14291" cy="6636"/>
          </a:xfrm>
        </p:grpSpPr>
        <p:grpSp>
          <p:nvGrpSpPr>
            <p:cNvPr id="29" name="组合 28"/>
            <p:cNvGrpSpPr/>
            <p:nvPr/>
          </p:nvGrpSpPr>
          <p:grpSpPr>
            <a:xfrm>
              <a:off x="1841" y="2841"/>
              <a:ext cx="13925" cy="5117"/>
              <a:chOff x="1984" y="2842"/>
              <a:chExt cx="13925" cy="5117"/>
            </a:xfrm>
          </p:grpSpPr>
          <p:pic>
            <p:nvPicPr>
              <p:cNvPr id="28" name="图片 27"/>
              <p:cNvPicPr>
                <a:picLocks noChangeAspect="1"/>
              </p:cNvPicPr>
              <p:nvPr/>
            </p:nvPicPr>
            <p:blipFill>
              <a:blip r:embed="rId6"/>
              <a:stretch>
                <a:fillRect/>
              </a:stretch>
            </p:blipFill>
            <p:spPr>
              <a:xfrm>
                <a:off x="1984" y="2842"/>
                <a:ext cx="13925" cy="5117"/>
              </a:xfrm>
              <a:prstGeom prst="rect">
                <a:avLst/>
              </a:prstGeom>
            </p:spPr>
          </p:pic>
          <p:sp>
            <p:nvSpPr>
              <p:cNvPr id="27" name="文本框 26"/>
              <p:cNvSpPr txBox="1"/>
              <p:nvPr/>
            </p:nvSpPr>
            <p:spPr>
              <a:xfrm>
                <a:off x="3095" y="3915"/>
                <a:ext cx="11308" cy="1888"/>
              </a:xfrm>
              <a:prstGeom prst="rect">
                <a:avLst/>
              </a:prstGeom>
              <a:noFill/>
            </p:spPr>
            <p:txBody>
              <a:bodyPr wrap="square" rtlCol="0" anchor="t">
                <a:spAutoFit/>
              </a:bodyPr>
              <a:p>
                <a:pPr algn="l"/>
                <a:r>
                  <a:rPr lang="en-US" altLang="zh-CN" sz="3600">
                    <a:sym typeface="+mn-ea"/>
                  </a:rPr>
                  <a:t>It’s among the top, </a:t>
                </a:r>
                <a:r>
                  <a:rPr lang="en-US" altLang="zh-CN" sz="3600">
                    <a:sym typeface="+mn-ea"/>
                  </a:rPr>
                  <a:t>slightly lower than Korea...</a:t>
                </a:r>
                <a:endParaRPr lang="en-US" altLang="zh-CN" sz="3600">
                  <a:sym typeface="+mn-ea"/>
                </a:endParaRPr>
              </a:p>
            </p:txBody>
          </p:sp>
        </p:grpSp>
        <p:pic>
          <p:nvPicPr>
            <p:cNvPr id="30" name="图片 29" descr="OIP (1)"/>
            <p:cNvPicPr>
              <a:picLocks noChangeAspect="1"/>
            </p:cNvPicPr>
            <p:nvPr/>
          </p:nvPicPr>
          <p:blipFill>
            <a:blip r:embed="rId7"/>
            <a:stretch>
              <a:fillRect/>
            </a:stretch>
          </p:blipFill>
          <p:spPr>
            <a:xfrm>
              <a:off x="1474" y="7477"/>
              <a:ext cx="1980" cy="2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41000">
              <a:srgbClr val="D6E6F5">
                <a:alpha val="100000"/>
              </a:srgbClr>
            </a:gs>
            <a:gs pos="0">
              <a:schemeClr val="accent1">
                <a:lumMod val="5000"/>
                <a:lumOff val="95000"/>
              </a:schemeClr>
            </a:gs>
            <a:gs pos="25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effectLst/>
      </p:bgPr>
    </p:bg>
    <p:spTree>
      <p:nvGrpSpPr>
        <p:cNvPr id="1" name=""/>
        <p:cNvGrpSpPr/>
        <p:nvPr/>
      </p:nvGrpSpPr>
      <p:grpSpPr/>
      <p:pic>
        <p:nvPicPr>
          <p:cNvPr id="2" name="图片 1" descr="NTU Logo"/>
          <p:cNvPicPr>
            <a:picLocks noChangeAspect="1"/>
          </p:cNvPicPr>
          <p:nvPr/>
        </p:nvPicPr>
        <p:blipFill>
          <a:blip r:embed="rId1"/>
          <a:stretch>
            <a:fillRect/>
          </a:stretch>
        </p:blipFill>
        <p:spPr>
          <a:xfrm>
            <a:off x="0" y="0"/>
            <a:ext cx="2380615" cy="849630"/>
          </a:xfrm>
          <a:prstGeom prst="rect">
            <a:avLst/>
          </a:prstGeom>
        </p:spPr>
      </p:pic>
      <p:grpSp>
        <p:nvGrpSpPr>
          <p:cNvPr id="10" name="组合 9"/>
          <p:cNvGrpSpPr/>
          <p:nvPr/>
        </p:nvGrpSpPr>
        <p:grpSpPr>
          <a:xfrm>
            <a:off x="1187450" y="849630"/>
            <a:ext cx="9464040" cy="5627370"/>
            <a:chOff x="512" y="1958"/>
            <a:chExt cx="14904" cy="8862"/>
          </a:xfrm>
        </p:grpSpPr>
        <p:pic>
          <p:nvPicPr>
            <p:cNvPr id="6" name="图片 5" descr="fertility"/>
            <p:cNvPicPr>
              <a:picLocks noChangeAspect="1"/>
            </p:cNvPicPr>
            <p:nvPr/>
          </p:nvPicPr>
          <p:blipFill>
            <a:blip r:embed="rId2"/>
            <a:stretch>
              <a:fillRect/>
            </a:stretch>
          </p:blipFill>
          <p:spPr>
            <a:xfrm>
              <a:off x="512" y="1958"/>
              <a:ext cx="7466" cy="4481"/>
            </a:xfrm>
            <a:prstGeom prst="rect">
              <a:avLst/>
            </a:prstGeom>
          </p:spPr>
        </p:pic>
        <p:pic>
          <p:nvPicPr>
            <p:cNvPr id="8" name="图片 7" descr="marriage"/>
            <p:cNvPicPr>
              <a:picLocks noChangeAspect="1"/>
            </p:cNvPicPr>
            <p:nvPr/>
          </p:nvPicPr>
          <p:blipFill>
            <a:blip r:embed="rId3"/>
            <a:stretch>
              <a:fillRect/>
            </a:stretch>
          </p:blipFill>
          <p:spPr>
            <a:xfrm>
              <a:off x="7950" y="1958"/>
              <a:ext cx="7467" cy="4480"/>
            </a:xfrm>
            <a:prstGeom prst="rect">
              <a:avLst/>
            </a:prstGeom>
          </p:spPr>
        </p:pic>
        <p:pic>
          <p:nvPicPr>
            <p:cNvPr id="9" name="图片 8" descr="reg_ration"/>
            <p:cNvPicPr>
              <a:picLocks noChangeAspect="1"/>
            </p:cNvPicPr>
            <p:nvPr/>
          </p:nvPicPr>
          <p:blipFill>
            <a:blip r:embed="rId4"/>
            <a:stretch>
              <a:fillRect/>
            </a:stretch>
          </p:blipFill>
          <p:spPr>
            <a:xfrm>
              <a:off x="4404" y="6438"/>
              <a:ext cx="7306" cy="4383"/>
            </a:xfrm>
            <a:prstGeom prst="rect">
              <a:avLst/>
            </a:prstGeom>
          </p:spPr>
        </p:pic>
      </p:grpSp>
      <p:grpSp>
        <p:nvGrpSpPr>
          <p:cNvPr id="31" name="组合 30"/>
          <p:cNvGrpSpPr/>
          <p:nvPr/>
        </p:nvGrpSpPr>
        <p:grpSpPr>
          <a:xfrm>
            <a:off x="935990" y="1804035"/>
            <a:ext cx="9074785" cy="4213860"/>
            <a:chOff x="1474" y="2841"/>
            <a:chExt cx="14291" cy="6636"/>
          </a:xfrm>
        </p:grpSpPr>
        <p:grpSp>
          <p:nvGrpSpPr>
            <p:cNvPr id="29" name="组合 28"/>
            <p:cNvGrpSpPr/>
            <p:nvPr/>
          </p:nvGrpSpPr>
          <p:grpSpPr>
            <a:xfrm>
              <a:off x="1841" y="2841"/>
              <a:ext cx="13925" cy="5117"/>
              <a:chOff x="1984" y="2842"/>
              <a:chExt cx="13925" cy="5117"/>
            </a:xfrm>
          </p:grpSpPr>
          <p:pic>
            <p:nvPicPr>
              <p:cNvPr id="28" name="图片 27"/>
              <p:cNvPicPr>
                <a:picLocks noChangeAspect="1"/>
              </p:cNvPicPr>
              <p:nvPr/>
            </p:nvPicPr>
            <p:blipFill>
              <a:blip r:embed="rId5"/>
              <a:stretch>
                <a:fillRect/>
              </a:stretch>
            </p:blipFill>
            <p:spPr>
              <a:xfrm>
                <a:off x="1984" y="2842"/>
                <a:ext cx="13925" cy="5117"/>
              </a:xfrm>
              <a:prstGeom prst="rect">
                <a:avLst/>
              </a:prstGeom>
            </p:spPr>
          </p:pic>
          <p:sp>
            <p:nvSpPr>
              <p:cNvPr id="27" name="文本框 26"/>
              <p:cNvSpPr txBox="1"/>
              <p:nvPr/>
            </p:nvSpPr>
            <p:spPr>
              <a:xfrm>
                <a:off x="3095" y="3915"/>
                <a:ext cx="11308" cy="3633"/>
              </a:xfrm>
              <a:prstGeom prst="rect">
                <a:avLst/>
              </a:prstGeom>
              <a:noFill/>
            </p:spPr>
            <p:txBody>
              <a:bodyPr wrap="square" rtlCol="0" anchor="t">
                <a:spAutoFit/>
              </a:bodyPr>
              <a:p>
                <a:pPr indent="0"/>
                <a:r>
                  <a:rPr lang="en-US" sz="3600">
                    <a:latin typeface="Calibri" panose="020F0502020204030204" charset="0"/>
                    <a:ea typeface="宋体" panose="02010600030101010101" pitchFamily="2" charset="-122"/>
                    <a:cs typeface="Calibri" panose="020F0502020204030204" charset="0"/>
                    <a:sym typeface="+mn-ea"/>
                  </a:rPr>
                  <a:t>One final thing, does the analysis make any sense?Let the models speak for me</a:t>
                </a:r>
                <a:r>
                  <a:rPr lang="zh-CN" altLang="en-US" sz="3600">
                    <a:latin typeface="Calibri" panose="020F0502020204030204" charset="0"/>
                    <a:ea typeface="宋体" panose="02010600030101010101" pitchFamily="2" charset="-122"/>
                    <a:cs typeface="Calibri" panose="020F0502020204030204" charset="0"/>
                    <a:sym typeface="+mn-ea"/>
                  </a:rPr>
                  <a:t>！</a:t>
                </a:r>
                <a:endParaRPr lang="en-US" altLang="zh-CN" sz="3600" b="1"/>
              </a:p>
              <a:p>
                <a:pPr indent="0"/>
                <a:endParaRPr lang="en-US" altLang="zh-CN" sz="3600">
                  <a:sym typeface="+mn-ea"/>
                </a:endParaRPr>
              </a:p>
            </p:txBody>
          </p:sp>
        </p:grpSp>
        <p:pic>
          <p:nvPicPr>
            <p:cNvPr id="30" name="图片 29" descr="OIP (1)"/>
            <p:cNvPicPr>
              <a:picLocks noChangeAspect="1"/>
            </p:cNvPicPr>
            <p:nvPr/>
          </p:nvPicPr>
          <p:blipFill>
            <a:blip r:embed="rId6"/>
            <a:stretch>
              <a:fillRect/>
            </a:stretch>
          </p:blipFill>
          <p:spPr>
            <a:xfrm>
              <a:off x="1474" y="7477"/>
              <a:ext cx="1980" cy="2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31"/>
                                        </p:tgtEl>
                                      </p:cBhvr>
                                    </p:animEffect>
                                    <p:set>
                                      <p:cBhvr>
                                        <p:cTn id="7" dur="1" fill="hold">
                                          <p:stCondLst>
                                            <p:cond delay="499"/>
                                          </p:stCondLst>
                                        </p:cTn>
                                        <p:tgtEl>
                                          <p:spTgt spid="3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41000">
              <a:srgbClr val="D6E6F5">
                <a:alpha val="100000"/>
              </a:srgbClr>
            </a:gs>
            <a:gs pos="0">
              <a:schemeClr val="accent1">
                <a:lumMod val="5000"/>
                <a:lumOff val="95000"/>
              </a:schemeClr>
            </a:gs>
            <a:gs pos="25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effectLst/>
      </p:bgPr>
    </p:bg>
    <p:spTree>
      <p:nvGrpSpPr>
        <p:cNvPr id="1" name=""/>
        <p:cNvGrpSpPr/>
        <p:nvPr/>
      </p:nvGrpSpPr>
      <p:grpSpPr/>
      <p:pic>
        <p:nvPicPr>
          <p:cNvPr id="2" name="图片 1" descr="NTU Logo"/>
          <p:cNvPicPr>
            <a:picLocks noChangeAspect="1"/>
          </p:cNvPicPr>
          <p:nvPr/>
        </p:nvPicPr>
        <p:blipFill>
          <a:blip r:embed="rId1"/>
          <a:stretch>
            <a:fillRect/>
          </a:stretch>
        </p:blipFill>
        <p:spPr>
          <a:xfrm>
            <a:off x="0" y="0"/>
            <a:ext cx="2380615" cy="849630"/>
          </a:xfrm>
          <a:prstGeom prst="rect">
            <a:avLst/>
          </a:prstGeom>
        </p:spPr>
      </p:pic>
      <p:grpSp>
        <p:nvGrpSpPr>
          <p:cNvPr id="31" name="组合 30"/>
          <p:cNvGrpSpPr/>
          <p:nvPr/>
        </p:nvGrpSpPr>
        <p:grpSpPr>
          <a:xfrm>
            <a:off x="935990" y="210185"/>
            <a:ext cx="11805285" cy="6437630"/>
            <a:chOff x="1474" y="331"/>
            <a:chExt cx="18591" cy="10138"/>
          </a:xfrm>
        </p:grpSpPr>
        <p:grpSp>
          <p:nvGrpSpPr>
            <p:cNvPr id="29" name="组合 28"/>
            <p:cNvGrpSpPr/>
            <p:nvPr/>
          </p:nvGrpSpPr>
          <p:grpSpPr>
            <a:xfrm>
              <a:off x="2641" y="331"/>
              <a:ext cx="17424" cy="10138"/>
              <a:chOff x="2784" y="332"/>
              <a:chExt cx="17424" cy="10138"/>
            </a:xfrm>
          </p:grpSpPr>
          <p:pic>
            <p:nvPicPr>
              <p:cNvPr id="28" name="图片 27"/>
              <p:cNvPicPr>
                <a:picLocks noChangeAspect="1"/>
              </p:cNvPicPr>
              <p:nvPr/>
            </p:nvPicPr>
            <p:blipFill>
              <a:blip r:embed="rId2"/>
              <a:stretch>
                <a:fillRect/>
              </a:stretch>
            </p:blipFill>
            <p:spPr>
              <a:xfrm>
                <a:off x="2784" y="332"/>
                <a:ext cx="17424" cy="10138"/>
              </a:xfrm>
              <a:prstGeom prst="rect">
                <a:avLst/>
              </a:prstGeom>
            </p:spPr>
          </p:pic>
          <p:sp>
            <p:nvSpPr>
              <p:cNvPr id="27" name="文本框 26"/>
              <p:cNvSpPr txBox="1"/>
              <p:nvPr/>
            </p:nvSpPr>
            <p:spPr>
              <a:xfrm>
                <a:off x="3890" y="1339"/>
                <a:ext cx="15453" cy="7123"/>
              </a:xfrm>
              <a:prstGeom prst="rect">
                <a:avLst/>
              </a:prstGeom>
              <a:noFill/>
            </p:spPr>
            <p:txBody>
              <a:bodyPr wrap="square" rtlCol="0" anchor="t">
                <a:spAutoFit/>
              </a:bodyPr>
              <a:p>
                <a:pPr indent="0"/>
                <a:r>
                  <a:rPr lang="zh-CN" altLang="en-US" sz="2400">
                    <a:sym typeface="+mn-ea"/>
                  </a:rPr>
                  <a:t>China's population maintained a high growth rate until 2017</a:t>
                </a:r>
                <a:endParaRPr lang="zh-CN" altLang="en-US" sz="2400"/>
              </a:p>
              <a:p>
                <a:pPr indent="0"/>
                <a:endParaRPr lang="zh-CN" altLang="en-US" sz="2400"/>
              </a:p>
              <a:p>
                <a:pPr indent="0"/>
                <a:r>
                  <a:rPr lang="zh-CN" altLang="en-US" sz="2400">
                    <a:sym typeface="+mn-ea"/>
                  </a:rPr>
                  <a:t>China's birth rate plummets despite rising life expectancy</a:t>
                </a:r>
                <a:endParaRPr lang="zh-CN" altLang="en-US" sz="2400"/>
              </a:p>
              <a:p>
                <a:pPr indent="0"/>
                <a:endParaRPr lang="zh-CN" altLang="en-US" sz="2400"/>
              </a:p>
              <a:p>
                <a:pPr indent="0"/>
                <a:r>
                  <a:rPr lang="en-US" altLang="zh-CN" sz="2400">
                    <a:sym typeface="+mn-ea"/>
                  </a:rPr>
                  <a:t>T</a:t>
                </a:r>
                <a:r>
                  <a:rPr lang="zh-CN" altLang="en-US" sz="2400">
                    <a:sym typeface="+mn-ea"/>
                  </a:rPr>
                  <a:t>he number of marriages among young Chinese has dropped significantly</a:t>
                </a:r>
                <a:r>
                  <a:rPr lang="en-US" altLang="zh-CN" sz="2400">
                    <a:sym typeface="+mn-ea"/>
                  </a:rPr>
                  <a:t>, d</a:t>
                </a:r>
                <a:r>
                  <a:rPr lang="zh-CN" altLang="en-US" sz="2400">
                    <a:sym typeface="+mn-ea"/>
                  </a:rPr>
                  <a:t>ue to </a:t>
                </a:r>
                <a:br>
                  <a:rPr lang="zh-CN" altLang="en-US" sz="2400">
                    <a:sym typeface="+mn-ea"/>
                  </a:rPr>
                </a:br>
                <a:r>
                  <a:rPr lang="en-US" altLang="zh-CN" sz="2400">
                    <a:sym typeface="+mn-ea"/>
                  </a:rPr>
                  <a:t>	</a:t>
                </a:r>
                <a:r>
                  <a:rPr lang="zh-CN" altLang="en-US" sz="2400">
                    <a:sym typeface="+mn-ea"/>
                  </a:rPr>
                  <a:t>the decrease in the number of people of marriageable age, </a:t>
                </a:r>
                <a:endParaRPr lang="zh-CN" altLang="en-US" sz="2400"/>
              </a:p>
              <a:p>
                <a:pPr indent="0"/>
                <a:r>
                  <a:rPr lang="en-US" altLang="zh-CN" sz="2400">
                    <a:sym typeface="+mn-ea"/>
                  </a:rPr>
                  <a:t>	</a:t>
                </a:r>
                <a:r>
                  <a:rPr lang="zh-CN" altLang="en-US" sz="2400">
                    <a:sym typeface="+mn-ea"/>
                  </a:rPr>
                  <a:t>the postponement of first marriages and</a:t>
                </a:r>
                <a:r>
                  <a:rPr lang="en-US" altLang="zh-CN" sz="2400">
                    <a:sym typeface="+mn-ea"/>
                  </a:rPr>
                  <a:t>,</a:t>
                </a:r>
                <a:endParaRPr lang="en-US" altLang="zh-CN" sz="2400"/>
              </a:p>
              <a:p>
                <a:pPr indent="0"/>
                <a:r>
                  <a:rPr lang="zh-CN" altLang="en-US" sz="2400">
                    <a:sym typeface="+mn-ea"/>
                  </a:rPr>
                  <a:t> </a:t>
                </a:r>
                <a:r>
                  <a:rPr lang="en-US" altLang="zh-CN" sz="2400">
                    <a:sym typeface="+mn-ea"/>
                  </a:rPr>
                  <a:t>	</a:t>
                </a:r>
                <a:r>
                  <a:rPr lang="zh-CN" altLang="en-US" sz="2400">
                    <a:sym typeface="+mn-ea"/>
                  </a:rPr>
                  <a:t>extremely high housing prices, </a:t>
                </a:r>
                <a:endParaRPr lang="zh-CN" altLang="en-US" sz="2400"/>
              </a:p>
              <a:p>
                <a:pPr indent="0"/>
                <a:endParaRPr lang="zh-CN" altLang="en-US" sz="2400"/>
              </a:p>
              <a:p>
                <a:pPr indent="0"/>
                <a:r>
                  <a:rPr lang="zh-CN" altLang="en-US" sz="2400">
                    <a:sym typeface="+mn-ea"/>
                  </a:rPr>
                  <a:t>China's fertility rate falls due to huge child-rearing costs</a:t>
                </a:r>
                <a:endParaRPr lang="zh-CN" altLang="en-US" sz="2400"/>
              </a:p>
              <a:p>
                <a:pPr indent="0"/>
                <a:endParaRPr lang="zh-CN" altLang="en-US" sz="2400">
                  <a:sym typeface="+mn-ea"/>
                </a:endParaRPr>
              </a:p>
            </p:txBody>
          </p:sp>
        </p:grpSp>
        <p:pic>
          <p:nvPicPr>
            <p:cNvPr id="30" name="图片 29" descr="OIP (1)"/>
            <p:cNvPicPr>
              <a:picLocks noChangeAspect="1"/>
            </p:cNvPicPr>
            <p:nvPr/>
          </p:nvPicPr>
          <p:blipFill>
            <a:blip r:embed="rId3"/>
            <a:stretch>
              <a:fillRect/>
            </a:stretch>
          </p:blipFill>
          <p:spPr>
            <a:xfrm>
              <a:off x="1474" y="7477"/>
              <a:ext cx="1980" cy="2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pic>
      </p:grpSp>
      <p:sp>
        <p:nvSpPr>
          <p:cNvPr id="5" name="矩形 4"/>
          <p:cNvSpPr/>
          <p:nvPr/>
        </p:nvSpPr>
        <p:spPr>
          <a:xfrm>
            <a:off x="3869055" y="-174625"/>
            <a:ext cx="4239895" cy="1198880"/>
          </a:xfrm>
          <a:prstGeom prst="rect">
            <a:avLst/>
          </a:prstGeom>
          <a:noFill/>
          <a:ln>
            <a:noFill/>
          </a:ln>
        </p:spPr>
        <p:txBody>
          <a:bodyPr wrap="none" rtlCol="0" anchor="t">
            <a:spAutoFit/>
          </a:bodyPr>
          <a:p>
            <a:pPr indent="0" algn="l"/>
            <a:r>
              <a:rPr lang="en-US" sz="7200">
                <a:latin typeface="Calibri" panose="020F0502020204030204" charset="0"/>
                <a:ea typeface="宋体" panose="02010600030101010101" pitchFamily="2" charset="-122"/>
                <a:cs typeface="Calibri" panose="020F0502020204030204" charset="0"/>
                <a:sym typeface="+mn-ea"/>
              </a:rPr>
              <a:t>Conclusion</a:t>
            </a:r>
            <a:endParaRPr lang="zh-CN" altLang="en-US" sz="7200" b="1">
              <a:solidFill>
                <a:schemeClr val="accent1"/>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31"/>
                                        </p:tgtEl>
                                      </p:cBhvr>
                                    </p:animEffect>
                                    <p:set>
                                      <p:cBhvr>
                                        <p:cTn id="7" dur="1" fill="hold">
                                          <p:stCondLst>
                                            <p:cond delay="4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41000">
              <a:srgbClr val="D6E6F5">
                <a:alpha val="100000"/>
              </a:srgbClr>
            </a:gs>
            <a:gs pos="0">
              <a:schemeClr val="accent1">
                <a:lumMod val="5000"/>
                <a:lumOff val="95000"/>
              </a:schemeClr>
            </a:gs>
            <a:gs pos="25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effectLst/>
      </p:bgPr>
    </p:bg>
    <p:spTree>
      <p:nvGrpSpPr>
        <p:cNvPr id="1" name=""/>
        <p:cNvGrpSpPr/>
        <p:nvPr/>
      </p:nvGrpSpPr>
      <p:grpSpPr/>
      <p:pic>
        <p:nvPicPr>
          <p:cNvPr id="14" name="图片 13"/>
          <p:cNvPicPr>
            <a:picLocks noChangeAspect="1"/>
          </p:cNvPicPr>
          <p:nvPr/>
        </p:nvPicPr>
        <p:blipFill>
          <a:blip r:embed="rId1"/>
          <a:stretch>
            <a:fillRect/>
          </a:stretch>
        </p:blipFill>
        <p:spPr>
          <a:xfrm>
            <a:off x="287655" y="347345"/>
            <a:ext cx="10643235" cy="4876800"/>
          </a:xfrm>
          <a:prstGeom prst="rect">
            <a:avLst/>
          </a:prstGeom>
        </p:spPr>
      </p:pic>
      <p:pic>
        <p:nvPicPr>
          <p:cNvPr id="2" name="图片 1" descr="NTU Logo"/>
          <p:cNvPicPr>
            <a:picLocks noChangeAspect="1"/>
          </p:cNvPicPr>
          <p:nvPr/>
        </p:nvPicPr>
        <p:blipFill>
          <a:blip r:embed="rId2"/>
          <a:stretch>
            <a:fillRect/>
          </a:stretch>
        </p:blipFill>
        <p:spPr>
          <a:xfrm>
            <a:off x="0" y="0"/>
            <a:ext cx="2380615" cy="849630"/>
          </a:xfrm>
          <a:prstGeom prst="rect">
            <a:avLst/>
          </a:prstGeom>
        </p:spPr>
      </p:pic>
      <p:sp>
        <p:nvSpPr>
          <p:cNvPr id="5" name="文本框 4"/>
          <p:cNvSpPr txBox="1"/>
          <p:nvPr/>
        </p:nvSpPr>
        <p:spPr>
          <a:xfrm>
            <a:off x="454660" y="1355725"/>
            <a:ext cx="10810240" cy="1722120"/>
          </a:xfrm>
          <a:prstGeom prst="rect">
            <a:avLst/>
          </a:prstGeom>
          <a:noFill/>
        </p:spPr>
        <p:txBody>
          <a:bodyPr wrap="square" rtlCol="0">
            <a:spAutoFit/>
          </a:bodyPr>
          <a:p>
            <a:r>
              <a:rPr lang="en-US" altLang="zh-CN"/>
              <a:t>    </a:t>
            </a:r>
            <a:r>
              <a:rPr lang="en-US" altLang="zh-CN" sz="2000"/>
              <a:t>The global population has been growing rapidly in recent centuries. China has alway been a large country with massive population. In the memory of Chinese people born in the 2000s, China has always been the most populous country in the world and its population is still growing.</a:t>
            </a:r>
            <a:endParaRPr lang="en-US" altLang="zh-CN"/>
          </a:p>
          <a:p>
            <a:endParaRPr lang="en-US" altLang="zh-CN"/>
          </a:p>
          <a:p>
            <a:r>
              <a:rPr lang="en-US" altLang="zh-CN" sz="2800">
                <a:solidFill>
                  <a:srgbClr val="FF0000"/>
                </a:solidFill>
              </a:rPr>
              <a:t>until....</a:t>
            </a:r>
            <a:endParaRPr lang="en-US" altLang="zh-CN" sz="2800">
              <a:solidFill>
                <a:srgbClr val="FF0000"/>
              </a:solidFill>
            </a:endParaRPr>
          </a:p>
        </p:txBody>
      </p:sp>
      <p:pic>
        <p:nvPicPr>
          <p:cNvPr id="4" name="图片 3" descr="C:\Users\87975\Desktop\Master Curricular\data virsualization\project\the age structure of China\pic\global_population_1949_to_present.gifglobal_population_1949_to_present">
            <a:hlinkClick r:id="rId3" action="ppaction://hlinkfile"/>
          </p:cNvPr>
          <p:cNvPicPr>
            <a:picLocks noChangeAspect="1"/>
          </p:cNvPicPr>
          <p:nvPr/>
        </p:nvPicPr>
        <p:blipFill>
          <a:blip r:embed="rId4"/>
          <a:srcRect/>
          <a:stretch>
            <a:fillRect/>
          </a:stretch>
        </p:blipFill>
        <p:spPr>
          <a:xfrm>
            <a:off x="2945765" y="2676525"/>
            <a:ext cx="6526530" cy="4351020"/>
          </a:xfrm>
          <a:prstGeom prst="rect">
            <a:avLst/>
          </a:prstGeom>
        </p:spPr>
      </p:pic>
      <p:pic>
        <p:nvPicPr>
          <p:cNvPr id="7" name="图片 6" descr="OIP (1)"/>
          <p:cNvPicPr>
            <a:picLocks noChangeAspect="1"/>
          </p:cNvPicPr>
          <p:nvPr/>
        </p:nvPicPr>
        <p:blipFill>
          <a:blip r:embed="rId5"/>
          <a:stretch>
            <a:fillRect/>
          </a:stretch>
        </p:blipFill>
        <p:spPr>
          <a:xfrm>
            <a:off x="958850" y="4815840"/>
            <a:ext cx="1257300" cy="1270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pic>
      <p:pic>
        <p:nvPicPr>
          <p:cNvPr id="6" name="图片 5"/>
          <p:cNvPicPr>
            <a:picLocks noChangeAspect="1"/>
          </p:cNvPicPr>
          <p:nvPr/>
        </p:nvPicPr>
        <p:blipFill>
          <a:blip r:embed="rId6"/>
          <a:stretch>
            <a:fillRect/>
          </a:stretch>
        </p:blipFill>
        <p:spPr>
          <a:xfrm>
            <a:off x="1479550" y="639445"/>
            <a:ext cx="9067800" cy="63881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41000">
              <a:srgbClr val="D6E6F5">
                <a:alpha val="100000"/>
              </a:srgbClr>
            </a:gs>
            <a:gs pos="0">
              <a:schemeClr val="accent1">
                <a:lumMod val="5000"/>
                <a:lumOff val="95000"/>
              </a:schemeClr>
            </a:gs>
            <a:gs pos="25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effectLst/>
      </p:bgPr>
    </p:bg>
    <p:spTree>
      <p:nvGrpSpPr>
        <p:cNvPr id="1" name=""/>
        <p:cNvGrpSpPr/>
        <p:nvPr/>
      </p:nvGrpSpPr>
      <p:grpSpPr/>
      <p:pic>
        <p:nvPicPr>
          <p:cNvPr id="2" name="图片 1" descr="NTU Logo"/>
          <p:cNvPicPr>
            <a:picLocks noChangeAspect="1"/>
          </p:cNvPicPr>
          <p:nvPr/>
        </p:nvPicPr>
        <p:blipFill>
          <a:blip r:embed="rId1"/>
          <a:stretch>
            <a:fillRect/>
          </a:stretch>
        </p:blipFill>
        <p:spPr>
          <a:xfrm>
            <a:off x="0" y="0"/>
            <a:ext cx="2380615" cy="849630"/>
          </a:xfrm>
          <a:prstGeom prst="rect">
            <a:avLst/>
          </a:prstGeom>
        </p:spPr>
      </p:pic>
      <p:sp>
        <p:nvSpPr>
          <p:cNvPr id="27" name="文本框 26"/>
          <p:cNvSpPr txBox="1"/>
          <p:nvPr/>
        </p:nvSpPr>
        <p:spPr>
          <a:xfrm>
            <a:off x="1076960" y="849630"/>
            <a:ext cx="9812655" cy="4799965"/>
          </a:xfrm>
          <a:prstGeom prst="rect">
            <a:avLst/>
          </a:prstGeom>
          <a:noFill/>
        </p:spPr>
        <p:txBody>
          <a:bodyPr wrap="square" rtlCol="0" anchor="t">
            <a:spAutoFit/>
          </a:bodyPr>
          <a:p>
            <a:pPr indent="0"/>
            <a:r>
              <a:rPr lang="zh-CN" altLang="en-US">
                <a:sym typeface="+mn-ea"/>
              </a:rPr>
              <a:t>[1]HYDE (2023); Gapminder (2022); UN WPP (2024) – with major processing by Our World in Data</a:t>
            </a:r>
            <a:endParaRPr lang="zh-CN" altLang="en-US">
              <a:sym typeface="+mn-ea"/>
            </a:endParaRPr>
          </a:p>
          <a:p>
            <a:pPr indent="0"/>
            <a:r>
              <a:rPr lang="zh-CN" altLang="en-US">
                <a:sym typeface="+mn-ea"/>
              </a:rPr>
              <a:t>[2]China National Bureau of Statistics. (2023). China Statistical Yearbook 2023. Retrieved from https://www.stats.gov.cn/sj/ndsj/2023/indexch.htm</a:t>
            </a:r>
            <a:endParaRPr lang="zh-CN" altLang="en-US">
              <a:sym typeface="+mn-ea"/>
            </a:endParaRPr>
          </a:p>
          <a:p>
            <a:pPr indent="0"/>
            <a:r>
              <a:rPr lang="zh-CN" altLang="en-US">
                <a:sym typeface="+mn-ea"/>
              </a:rPr>
              <a:t>[3]Hannah Ritchie, Lucas Rodés-Guirao, Edouard Mathieu, Marcel Gerber, Esteban Ortiz-Ospina, Joe Hasell, and Max Roser (2023). "Population Growth" published at OurWorldinData.org.</a:t>
            </a:r>
            <a:endParaRPr lang="zh-CN" altLang="en-US">
              <a:sym typeface="+mn-ea"/>
            </a:endParaRPr>
          </a:p>
          <a:p>
            <a:pPr indent="0"/>
            <a:r>
              <a:rPr lang="zh-CN" altLang="en-US">
                <a:sym typeface="+mn-ea"/>
              </a:rPr>
              <a:t>[4] Max Roser (2014). "Fertility Rate" published online at OurWorldinData.org.</a:t>
            </a:r>
            <a:endParaRPr lang="zh-CN" altLang="en-US">
              <a:sym typeface="+mn-ea"/>
            </a:endParaRPr>
          </a:p>
          <a:p>
            <a:pPr indent="0"/>
            <a:r>
              <a:rPr lang="zh-CN" altLang="en-US">
                <a:sym typeface="+mn-ea"/>
              </a:rPr>
              <a:t>[5]He, D., Zhang, X., Zhuang, Y., Wang, Z., &amp; Yang, S. (2018). China Fertility Status Report, 2006-2016: An Analysis Based on 2017 China Fertility Survey. Population Research, 42(6), 35-45.</a:t>
            </a:r>
            <a:endParaRPr lang="zh-CN" altLang="en-US">
              <a:sym typeface="+mn-ea"/>
            </a:endParaRPr>
          </a:p>
          <a:p>
            <a:pPr indent="0"/>
            <a:r>
              <a:rPr lang="zh-CN" altLang="en-US">
                <a:sym typeface="+mn-ea"/>
              </a:rPr>
              <a:t>[6]Liang, J., Ren, Z., Huang, W., He, Y., &amp; Yu, J. (2023). China Marriage and Family Report 2023 Edition. Yuwa Population Research, August 2023.</a:t>
            </a:r>
            <a:endParaRPr lang="zh-CN" altLang="en-US">
              <a:sym typeface="+mn-ea"/>
            </a:endParaRPr>
          </a:p>
          <a:p>
            <a:pPr indent="0"/>
            <a:r>
              <a:rPr lang="zh-CN" altLang="en-US">
                <a:sym typeface="+mn-ea"/>
              </a:rPr>
              <a:t>[7]E-house Research Institute. (2022). 2021 National House Price to Income Ratio Report. E-house Research Series.</a:t>
            </a:r>
            <a:endParaRPr lang="zh-CN" altLang="en-US">
              <a:sym typeface="+mn-ea"/>
            </a:endParaRPr>
          </a:p>
          <a:p>
            <a:pPr indent="0"/>
            <a:r>
              <a:rPr lang="zh-CN" altLang="en-US">
                <a:sym typeface="+mn-ea"/>
              </a:rPr>
              <a:t>[8]Liang, J., Huang, W., &amp; He, Y. (2024). China Fertility Cost Report 2024 Edition. Yuwa Expert Team, February 2024.</a:t>
            </a:r>
            <a:endParaRPr lang="zh-CN" altLang="en-US">
              <a:sym typeface="+mn-ea"/>
            </a:endParaRPr>
          </a:p>
          <a:p>
            <a:pPr indent="0"/>
            <a:r>
              <a:rPr lang="zh-CN" altLang="en-US">
                <a:sym typeface="+mn-ea"/>
              </a:rPr>
              <a:t>[9]China National Development and Strategy Institute, Renmin University of China, Urban Renewal Research Center. (2022). Housing Report 2022: Insights from China’s Seventh Census on Urban Housing Development.</a:t>
            </a:r>
            <a:endParaRPr lang="zh-CN" altLang="en-US">
              <a:sym typeface="+mn-ea"/>
            </a:endParaRPr>
          </a:p>
        </p:txBody>
      </p:sp>
      <p:sp>
        <p:nvSpPr>
          <p:cNvPr id="5" name="矩形 4"/>
          <p:cNvSpPr/>
          <p:nvPr/>
        </p:nvSpPr>
        <p:spPr>
          <a:xfrm>
            <a:off x="3869055" y="-174625"/>
            <a:ext cx="3903345" cy="1198880"/>
          </a:xfrm>
          <a:prstGeom prst="rect">
            <a:avLst/>
          </a:prstGeom>
          <a:noFill/>
          <a:ln>
            <a:noFill/>
          </a:ln>
        </p:spPr>
        <p:txBody>
          <a:bodyPr wrap="none" rtlCol="0" anchor="t">
            <a:spAutoFit/>
          </a:bodyPr>
          <a:p>
            <a:pPr indent="0" algn="l"/>
            <a:r>
              <a:rPr lang="en-US" sz="7200">
                <a:latin typeface="Calibri" panose="020F0502020204030204" charset="0"/>
                <a:ea typeface="宋体" panose="02010600030101010101" pitchFamily="2" charset="-122"/>
                <a:cs typeface="Calibri" panose="020F0502020204030204" charset="0"/>
                <a:sym typeface="+mn-ea"/>
              </a:rPr>
              <a:t>Reference</a:t>
            </a:r>
            <a:endParaRPr lang="zh-CN" altLang="en-US" sz="7200" b="1">
              <a:solidFill>
                <a:schemeClr val="accent1"/>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41000">
              <a:srgbClr val="D6E6F5">
                <a:alpha val="100000"/>
              </a:srgbClr>
            </a:gs>
            <a:gs pos="0">
              <a:schemeClr val="accent1">
                <a:lumMod val="5000"/>
                <a:lumOff val="95000"/>
              </a:schemeClr>
            </a:gs>
            <a:gs pos="25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effectLst/>
      </p:bgPr>
    </p:bg>
    <p:spTree>
      <p:nvGrpSpPr>
        <p:cNvPr id="1" name=""/>
        <p:cNvGrpSpPr/>
        <p:nvPr/>
      </p:nvGrpSpPr>
      <p:grpSpPr/>
      <p:pic>
        <p:nvPicPr>
          <p:cNvPr id="4" name="图片 3"/>
          <p:cNvPicPr>
            <a:picLocks noChangeAspect="1"/>
          </p:cNvPicPr>
          <p:nvPr/>
        </p:nvPicPr>
        <p:blipFill>
          <a:blip r:embed="rId1"/>
          <a:stretch>
            <a:fillRect/>
          </a:stretch>
        </p:blipFill>
        <p:spPr>
          <a:xfrm>
            <a:off x="2730500" y="554990"/>
            <a:ext cx="4886960" cy="3538855"/>
          </a:xfrm>
          <a:prstGeom prst="rect">
            <a:avLst/>
          </a:prstGeom>
        </p:spPr>
      </p:pic>
      <p:pic>
        <p:nvPicPr>
          <p:cNvPr id="8" name="图片 7">
            <a:hlinkClick r:id="rId2" action="ppaction://hlinkfile"/>
          </p:cNvPr>
          <p:cNvPicPr>
            <a:picLocks noChangeAspect="1"/>
          </p:cNvPicPr>
          <p:nvPr/>
        </p:nvPicPr>
        <p:blipFill>
          <a:blip r:embed="rId3"/>
          <a:stretch>
            <a:fillRect/>
          </a:stretch>
        </p:blipFill>
        <p:spPr>
          <a:xfrm>
            <a:off x="2730500" y="2315845"/>
            <a:ext cx="8521700" cy="4184015"/>
          </a:xfrm>
          <a:prstGeom prst="rect">
            <a:avLst/>
          </a:prstGeom>
        </p:spPr>
      </p:pic>
      <p:pic>
        <p:nvPicPr>
          <p:cNvPr id="2" name="图片 1" descr="NTU Logo"/>
          <p:cNvPicPr>
            <a:picLocks noChangeAspect="1"/>
          </p:cNvPicPr>
          <p:nvPr/>
        </p:nvPicPr>
        <p:blipFill>
          <a:blip r:embed="rId4"/>
          <a:stretch>
            <a:fillRect/>
          </a:stretch>
        </p:blipFill>
        <p:spPr>
          <a:xfrm>
            <a:off x="0" y="0"/>
            <a:ext cx="2380615" cy="849630"/>
          </a:xfrm>
          <a:prstGeom prst="rect">
            <a:avLst/>
          </a:prstGeom>
        </p:spPr>
      </p:pic>
      <p:sp>
        <p:nvSpPr>
          <p:cNvPr id="5" name="文本框 4"/>
          <p:cNvSpPr txBox="1"/>
          <p:nvPr/>
        </p:nvSpPr>
        <p:spPr>
          <a:xfrm>
            <a:off x="2830195" y="1012825"/>
            <a:ext cx="10810240" cy="1322070"/>
          </a:xfrm>
          <a:prstGeom prst="rect">
            <a:avLst/>
          </a:prstGeom>
          <a:noFill/>
        </p:spPr>
        <p:txBody>
          <a:bodyPr wrap="square" rtlCol="0">
            <a:spAutoFit/>
          </a:bodyPr>
          <a:p>
            <a:r>
              <a:rPr lang="en-US" altLang="zh-CN" sz="2400"/>
              <a:t>What happened to the population? </a:t>
            </a:r>
            <a:endParaRPr lang="en-US" altLang="zh-CN" sz="2400"/>
          </a:p>
          <a:p>
            <a:r>
              <a:rPr lang="en-US" altLang="zh-CN" sz="2400"/>
              <a:t>The pace of growing slowed already?</a:t>
            </a:r>
            <a:endParaRPr lang="en-US" altLang="zh-CN" sz="2400"/>
          </a:p>
          <a:p>
            <a:pPr algn="l"/>
            <a:r>
              <a:rPr lang="en-US" altLang="zh-CN" sz="3200"/>
              <a:t>When?</a:t>
            </a:r>
            <a:endParaRPr lang="en-US" altLang="zh-CN" sz="3200"/>
          </a:p>
        </p:txBody>
      </p:sp>
      <p:pic>
        <p:nvPicPr>
          <p:cNvPr id="7" name="图片 6"/>
          <p:cNvPicPr>
            <a:picLocks noChangeAspect="1"/>
          </p:cNvPicPr>
          <p:nvPr/>
        </p:nvPicPr>
        <p:blipFill>
          <a:blip r:embed="rId5"/>
          <a:stretch>
            <a:fillRect/>
          </a:stretch>
        </p:blipFill>
        <p:spPr>
          <a:xfrm>
            <a:off x="280670" y="849630"/>
            <a:ext cx="2367280" cy="2367280"/>
          </a:xfrm>
          <a:prstGeom prst="rect">
            <a:avLst/>
          </a:prstGeom>
        </p:spPr>
      </p:pic>
      <p:grpSp>
        <p:nvGrpSpPr>
          <p:cNvPr id="3" name="组合 2"/>
          <p:cNvGrpSpPr/>
          <p:nvPr/>
        </p:nvGrpSpPr>
        <p:grpSpPr>
          <a:xfrm>
            <a:off x="8827770" y="1428115"/>
            <a:ext cx="3150870" cy="1568450"/>
            <a:chOff x="13902" y="2249"/>
            <a:chExt cx="4962" cy="2470"/>
          </a:xfrm>
        </p:grpSpPr>
        <p:cxnSp>
          <p:nvCxnSpPr>
            <p:cNvPr id="9" name="直接箭头连接符 8"/>
            <p:cNvCxnSpPr/>
            <p:nvPr/>
          </p:nvCxnSpPr>
          <p:spPr>
            <a:xfrm>
              <a:off x="15067" y="2829"/>
              <a:ext cx="968" cy="1890"/>
            </a:xfrm>
            <a:prstGeom prst="straightConnector1">
              <a:avLst/>
            </a:prstGeom>
            <a:ln w="28575" cmpd="thickThin">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3902" y="2249"/>
              <a:ext cx="4962" cy="628"/>
            </a:xfrm>
            <a:prstGeom prst="rect">
              <a:avLst/>
            </a:prstGeom>
            <a:noFill/>
          </p:spPr>
          <p:txBody>
            <a:bodyPr wrap="none" rtlCol="0">
              <a:spAutoFit/>
            </a:bodyPr>
            <a:p>
              <a:r>
                <a:rPr lang="en-US" altLang="zh-CN" sz="2000">
                  <a:solidFill>
                    <a:srgbClr val="FF0000"/>
                  </a:solidFill>
                </a:rPr>
                <a:t>the increasing rate vanished!</a:t>
              </a:r>
              <a:endParaRPr lang="en-US" altLang="zh-CN" sz="2000">
                <a:solidFill>
                  <a:srgbClr val="FF0000"/>
                </a:solidFill>
              </a:endParaRPr>
            </a:p>
          </p:txBody>
        </p:sp>
      </p:grpSp>
      <p:pic>
        <p:nvPicPr>
          <p:cNvPr id="6" name="图片 5" descr="OIP (1)"/>
          <p:cNvPicPr>
            <a:picLocks noChangeAspect="1"/>
          </p:cNvPicPr>
          <p:nvPr/>
        </p:nvPicPr>
        <p:blipFill>
          <a:blip r:embed="rId6"/>
          <a:stretch>
            <a:fillRect/>
          </a:stretch>
        </p:blipFill>
        <p:spPr>
          <a:xfrm>
            <a:off x="958850" y="4815840"/>
            <a:ext cx="1257300" cy="1270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41000">
              <a:srgbClr val="D6E6F5">
                <a:alpha val="100000"/>
              </a:srgbClr>
            </a:gs>
            <a:gs pos="0">
              <a:schemeClr val="accent1">
                <a:lumMod val="5000"/>
                <a:lumOff val="95000"/>
              </a:schemeClr>
            </a:gs>
            <a:gs pos="25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effectLst/>
      </p:bgPr>
    </p:bg>
    <p:spTree>
      <p:nvGrpSpPr>
        <p:cNvPr id="1" name=""/>
        <p:cNvGrpSpPr/>
        <p:nvPr/>
      </p:nvGrpSpPr>
      <p:grpSpPr/>
      <p:pic>
        <p:nvPicPr>
          <p:cNvPr id="15" name="图片 14"/>
          <p:cNvPicPr>
            <a:picLocks noChangeAspect="1"/>
          </p:cNvPicPr>
          <p:nvPr/>
        </p:nvPicPr>
        <p:blipFill>
          <a:blip r:embed="rId1"/>
          <a:stretch>
            <a:fillRect/>
          </a:stretch>
        </p:blipFill>
        <p:spPr>
          <a:xfrm>
            <a:off x="2304415" y="1374775"/>
            <a:ext cx="5357495" cy="3686175"/>
          </a:xfrm>
          <a:prstGeom prst="rect">
            <a:avLst/>
          </a:prstGeom>
        </p:spPr>
      </p:pic>
      <p:pic>
        <p:nvPicPr>
          <p:cNvPr id="2" name="图片 1" descr="NTU Logo"/>
          <p:cNvPicPr>
            <a:picLocks noChangeAspect="1"/>
          </p:cNvPicPr>
          <p:nvPr/>
        </p:nvPicPr>
        <p:blipFill>
          <a:blip r:embed="rId2"/>
          <a:stretch>
            <a:fillRect/>
          </a:stretch>
        </p:blipFill>
        <p:spPr>
          <a:xfrm>
            <a:off x="0" y="0"/>
            <a:ext cx="2380615" cy="849630"/>
          </a:xfrm>
          <a:prstGeom prst="rect">
            <a:avLst/>
          </a:prstGeom>
        </p:spPr>
      </p:pic>
      <p:sp>
        <p:nvSpPr>
          <p:cNvPr id="5" name="文本框 4"/>
          <p:cNvSpPr txBox="1"/>
          <p:nvPr/>
        </p:nvSpPr>
        <p:spPr>
          <a:xfrm>
            <a:off x="2667000" y="2295525"/>
            <a:ext cx="4994910" cy="953135"/>
          </a:xfrm>
          <a:prstGeom prst="rect">
            <a:avLst/>
          </a:prstGeom>
          <a:noFill/>
        </p:spPr>
        <p:txBody>
          <a:bodyPr wrap="square" rtlCol="0">
            <a:spAutoFit/>
          </a:bodyPr>
          <a:p>
            <a:r>
              <a:rPr lang="en-US" altLang="zh-CN" sz="2800"/>
              <a:t>Let’s take a look at the annual growth of Chinese population</a:t>
            </a:r>
            <a:endParaRPr lang="en-US" altLang="zh-CN" sz="2800"/>
          </a:p>
        </p:txBody>
      </p:sp>
      <p:grpSp>
        <p:nvGrpSpPr>
          <p:cNvPr id="23" name="组合 22"/>
          <p:cNvGrpSpPr/>
          <p:nvPr/>
        </p:nvGrpSpPr>
        <p:grpSpPr>
          <a:xfrm>
            <a:off x="820420" y="957580"/>
            <a:ext cx="10068560" cy="4942840"/>
            <a:chOff x="1510" y="1766"/>
            <a:chExt cx="15856" cy="7784"/>
          </a:xfrm>
        </p:grpSpPr>
        <p:pic>
          <p:nvPicPr>
            <p:cNvPr id="3" name="图片 2">
              <a:hlinkClick r:id="rId3" action="ppaction://hlinkfile"/>
            </p:cNvPr>
            <p:cNvPicPr>
              <a:picLocks noChangeAspect="1"/>
            </p:cNvPicPr>
            <p:nvPr/>
          </p:nvPicPr>
          <p:blipFill>
            <a:blip r:embed="rId4"/>
            <a:stretch>
              <a:fillRect/>
            </a:stretch>
          </p:blipFill>
          <p:spPr>
            <a:xfrm>
              <a:off x="1510" y="1766"/>
              <a:ext cx="15857" cy="7785"/>
            </a:xfrm>
            <a:prstGeom prst="rect">
              <a:avLst/>
            </a:prstGeom>
          </p:spPr>
        </p:pic>
        <p:cxnSp>
          <p:nvCxnSpPr>
            <p:cNvPr id="7" name="直接箭头连接符 6"/>
            <p:cNvCxnSpPr/>
            <p:nvPr/>
          </p:nvCxnSpPr>
          <p:spPr>
            <a:xfrm flipV="1">
              <a:off x="8117" y="3810"/>
              <a:ext cx="1809" cy="121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895" y="3152"/>
              <a:ext cx="6158" cy="580"/>
            </a:xfrm>
            <a:prstGeom prst="rect">
              <a:avLst/>
            </a:prstGeom>
            <a:noFill/>
          </p:spPr>
          <p:txBody>
            <a:bodyPr wrap="none" rtlCol="0">
              <a:spAutoFit/>
            </a:bodyPr>
            <a:p>
              <a:r>
                <a:rPr lang="en-US" altLang="zh-CN">
                  <a:solidFill>
                    <a:srgbClr val="FF0000"/>
                  </a:solidFill>
                </a:rPr>
                <a:t>the pace has already slowed since 2017!</a:t>
              </a:r>
              <a:endParaRPr lang="en-US" altLang="zh-CN">
                <a:solidFill>
                  <a:srgbClr val="FF0000"/>
                </a:solidFill>
              </a:endParaRPr>
            </a:p>
          </p:txBody>
        </p:sp>
        <p:cxnSp>
          <p:nvCxnSpPr>
            <p:cNvPr id="9" name="直接箭头连接符 8"/>
            <p:cNvCxnSpPr/>
            <p:nvPr/>
          </p:nvCxnSpPr>
          <p:spPr>
            <a:xfrm flipV="1">
              <a:off x="8659" y="5273"/>
              <a:ext cx="1890" cy="140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8766" y="4619"/>
              <a:ext cx="5205" cy="580"/>
            </a:xfrm>
            <a:prstGeom prst="rect">
              <a:avLst/>
            </a:prstGeom>
            <a:noFill/>
          </p:spPr>
          <p:txBody>
            <a:bodyPr wrap="none" rtlCol="0">
              <a:spAutoFit/>
            </a:bodyPr>
            <a:p>
              <a:r>
                <a:rPr lang="en-US" altLang="zh-CN">
                  <a:solidFill>
                    <a:srgbClr val="FF0000"/>
                  </a:solidFill>
                </a:rPr>
                <a:t>the growth stopped completely??</a:t>
              </a:r>
              <a:endParaRPr lang="en-US" altLang="zh-CN">
                <a:solidFill>
                  <a:srgbClr val="FF0000"/>
                </a:solidFill>
              </a:endParaRPr>
            </a:p>
          </p:txBody>
        </p:sp>
        <p:pic>
          <p:nvPicPr>
            <p:cNvPr id="11" name="图片 10"/>
            <p:cNvPicPr>
              <a:picLocks noChangeAspect="1"/>
            </p:cNvPicPr>
            <p:nvPr/>
          </p:nvPicPr>
          <p:blipFill>
            <a:blip r:embed="rId5"/>
            <a:stretch>
              <a:fillRect/>
            </a:stretch>
          </p:blipFill>
          <p:spPr>
            <a:xfrm>
              <a:off x="14442" y="4033"/>
              <a:ext cx="2069" cy="2069"/>
            </a:xfrm>
            <a:prstGeom prst="rect">
              <a:avLst/>
            </a:prstGeom>
          </p:spPr>
        </p:pic>
        <p:sp>
          <p:nvSpPr>
            <p:cNvPr id="12" name="文本框 11"/>
            <p:cNvSpPr txBox="1"/>
            <p:nvPr/>
          </p:nvSpPr>
          <p:spPr>
            <a:xfrm>
              <a:off x="11790" y="6248"/>
              <a:ext cx="4733" cy="580"/>
            </a:xfrm>
            <a:prstGeom prst="rect">
              <a:avLst/>
            </a:prstGeom>
            <a:noFill/>
          </p:spPr>
          <p:txBody>
            <a:bodyPr wrap="none" rtlCol="0">
              <a:spAutoFit/>
            </a:bodyPr>
            <a:p>
              <a:r>
                <a:rPr lang="en-US" altLang="zh-CN">
                  <a:solidFill>
                    <a:srgbClr val="FF0000"/>
                  </a:solidFill>
                </a:rPr>
                <a:t>what happened in since 2017?</a:t>
              </a:r>
              <a:endParaRPr lang="en-US" altLang="zh-CN">
                <a:solidFill>
                  <a:srgbClr val="FF0000"/>
                </a:solidFill>
              </a:endParaRPr>
            </a:p>
          </p:txBody>
        </p:sp>
      </p:grpSp>
      <p:pic>
        <p:nvPicPr>
          <p:cNvPr id="4" name="图片 3" descr="OIP (1)"/>
          <p:cNvPicPr>
            <a:picLocks noChangeAspect="1"/>
          </p:cNvPicPr>
          <p:nvPr/>
        </p:nvPicPr>
        <p:blipFill>
          <a:blip r:embed="rId6"/>
          <a:stretch>
            <a:fillRect/>
          </a:stretch>
        </p:blipFill>
        <p:spPr>
          <a:xfrm>
            <a:off x="958850" y="4815840"/>
            <a:ext cx="1257300" cy="1270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pic>
      <p:grpSp>
        <p:nvGrpSpPr>
          <p:cNvPr id="22" name="组合 21"/>
          <p:cNvGrpSpPr/>
          <p:nvPr/>
        </p:nvGrpSpPr>
        <p:grpSpPr>
          <a:xfrm>
            <a:off x="2124075" y="2875280"/>
            <a:ext cx="7196455" cy="1841500"/>
            <a:chOff x="3345" y="4528"/>
            <a:chExt cx="11333" cy="2900"/>
          </a:xfrm>
        </p:grpSpPr>
        <p:pic>
          <p:nvPicPr>
            <p:cNvPr id="20" name="图片 19"/>
            <p:cNvPicPr>
              <a:picLocks noChangeAspect="1"/>
            </p:cNvPicPr>
            <p:nvPr/>
          </p:nvPicPr>
          <p:blipFill>
            <a:blip r:embed="rId1"/>
            <a:stretch>
              <a:fillRect/>
            </a:stretch>
          </p:blipFill>
          <p:spPr>
            <a:xfrm>
              <a:off x="3345" y="4528"/>
              <a:ext cx="11098" cy="2900"/>
            </a:xfrm>
            <a:prstGeom prst="rect">
              <a:avLst/>
            </a:prstGeom>
          </p:spPr>
        </p:pic>
        <p:sp>
          <p:nvSpPr>
            <p:cNvPr id="6" name="文本框 5"/>
            <p:cNvSpPr txBox="1"/>
            <p:nvPr/>
          </p:nvSpPr>
          <p:spPr>
            <a:xfrm>
              <a:off x="3365" y="5296"/>
              <a:ext cx="11313" cy="725"/>
            </a:xfrm>
            <a:prstGeom prst="rect">
              <a:avLst/>
            </a:prstGeom>
            <a:noFill/>
          </p:spPr>
          <p:txBody>
            <a:bodyPr wrap="square" rtlCol="0">
              <a:spAutoFit/>
            </a:bodyPr>
            <a:p>
              <a:r>
                <a:rPr lang="en-US" altLang="zh-CN" sz="2400" b="1">
                  <a:solidFill>
                    <a:schemeClr val="tx1"/>
                  </a:solidFill>
                </a:rPr>
                <a:t>something happened much earlier than we thought...</a:t>
              </a:r>
              <a:endParaRPr lang="en-US" altLang="zh-CN" sz="2400" b="1">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blinds(horizontal)">
                                      <p:cBhvr>
                                        <p:cTn id="1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41000">
              <a:srgbClr val="D6E6F5">
                <a:alpha val="100000"/>
              </a:srgbClr>
            </a:gs>
            <a:gs pos="0">
              <a:schemeClr val="accent1">
                <a:lumMod val="5000"/>
                <a:lumOff val="95000"/>
              </a:schemeClr>
            </a:gs>
            <a:gs pos="25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effectLst/>
      </p:bgPr>
    </p:bg>
    <p:spTree>
      <p:nvGrpSpPr>
        <p:cNvPr id="1" name=""/>
        <p:cNvGrpSpPr/>
        <p:nvPr/>
      </p:nvGrpSpPr>
      <p:grpSpPr/>
      <p:pic>
        <p:nvPicPr>
          <p:cNvPr id="4" name="图片 3" descr="OIP (1)"/>
          <p:cNvPicPr>
            <a:picLocks noChangeAspect="1"/>
          </p:cNvPicPr>
          <p:nvPr/>
        </p:nvPicPr>
        <p:blipFill>
          <a:blip r:embed="rId1"/>
          <a:stretch>
            <a:fillRect/>
          </a:stretch>
        </p:blipFill>
        <p:spPr>
          <a:xfrm>
            <a:off x="958850" y="4815840"/>
            <a:ext cx="1257300" cy="1270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pic>
      <p:sp>
        <p:nvSpPr>
          <p:cNvPr id="8" name="圆角矩形 7"/>
          <p:cNvSpPr/>
          <p:nvPr/>
        </p:nvSpPr>
        <p:spPr>
          <a:xfrm>
            <a:off x="8147050" y="767080"/>
            <a:ext cx="2195195" cy="688340"/>
          </a:xfrm>
          <a:prstGeom prst="roundRect">
            <a:avLst/>
          </a:prstGeom>
          <a:solidFill>
            <a:schemeClr val="accent6">
              <a:lumMod val="20000"/>
              <a:lumOff val="8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descr="NTU Logo"/>
          <p:cNvPicPr>
            <a:picLocks noChangeAspect="1"/>
          </p:cNvPicPr>
          <p:nvPr/>
        </p:nvPicPr>
        <p:blipFill>
          <a:blip r:embed="rId2"/>
          <a:stretch>
            <a:fillRect/>
          </a:stretch>
        </p:blipFill>
        <p:spPr>
          <a:xfrm>
            <a:off x="0" y="0"/>
            <a:ext cx="2380615" cy="849630"/>
          </a:xfrm>
          <a:prstGeom prst="rect">
            <a:avLst/>
          </a:prstGeom>
        </p:spPr>
      </p:pic>
      <mc:AlternateContent xmlns:mc="http://schemas.openxmlformats.org/markup-compatibility/2006">
        <mc:Choice xmlns:a14="http://schemas.microsoft.com/office/drawing/2010/main" Requires="a14">
          <p:sp>
            <p:nvSpPr>
              <p:cNvPr id="3" name="文本框 2"/>
              <p:cNvSpPr txBox="1"/>
              <p:nvPr/>
            </p:nvSpPr>
            <p:spPr>
              <a:xfrm>
                <a:off x="224790" y="849630"/>
                <a:ext cx="10387330" cy="521970"/>
              </a:xfrm>
              <a:prstGeom prst="rect">
                <a:avLst/>
              </a:prstGeom>
              <a:noFill/>
            </p:spPr>
            <p:txBody>
              <a:bodyPr wrap="square" rtlCol="0">
                <a:spAutoFit/>
              </a:bodyPr>
              <a:p>
                <a:r>
                  <a:rPr lang="en-US" altLang="zh-CN" sz="2000" b="1"/>
                  <a:t>think about the formula:</a:t>
                </a:r>
                <a:r>
                  <a:rPr lang="en-US" altLang="zh-CN"/>
                  <a:t>  </a:t>
                </a:r>
                <a14:m>
                  <m:oMath xmlns:m="http://schemas.openxmlformats.org/officeDocument/2006/math">
                    <m:r>
                      <m:rPr>
                        <m:sty m:val="p"/>
                      </m:rPr>
                      <a:rPr lang="en-US" altLang="zh-CN" sz="2800">
                        <a:latin typeface="Cambria Math" panose="02040503050406030204" charset="0"/>
                        <a:cs typeface="Cambria Math" panose="02040503050406030204" charset="0"/>
                      </a:rPr>
                      <m:t>annual</m:t>
                    </m:r>
                    <m:r>
                      <a:rPr lang="en-US" altLang="zh-CN" sz="2800">
                        <a:latin typeface="Cambria Math" panose="02040503050406030204" charset="0"/>
                        <a:cs typeface="Cambria Math" panose="02040503050406030204" charset="0"/>
                      </a:rPr>
                      <m:t> </m:t>
                    </m:r>
                    <m:r>
                      <m:rPr>
                        <m:sty m:val="p"/>
                      </m:rPr>
                      <a:rPr lang="en-US" altLang="zh-CN" sz="2800">
                        <a:latin typeface="Cambria Math" panose="02040503050406030204" charset="0"/>
                        <a:cs typeface="Cambria Math" panose="02040503050406030204" charset="0"/>
                      </a:rPr>
                      <m:t>growth</m:t>
                    </m:r>
                    <m:r>
                      <a:rPr lang="en-US" altLang="zh-CN" sz="2800">
                        <a:latin typeface="Cambria Math" panose="02040503050406030204" charset="0"/>
                        <a:cs typeface="Cambria Math" panose="02040503050406030204" charset="0"/>
                      </a:rPr>
                      <m:t> = </m:t>
                    </m:r>
                    <m:r>
                      <m:rPr>
                        <m:sty m:val="p"/>
                      </m:rPr>
                      <a:rPr lang="en-US" altLang="zh-CN" sz="2800">
                        <a:latin typeface="Cambria Math" panose="02040503050406030204" charset="0"/>
                        <a:cs typeface="Cambria Math" panose="02040503050406030204" charset="0"/>
                      </a:rPr>
                      <m:t>annual</m:t>
                    </m:r>
                    <m:r>
                      <a:rPr lang="en-US" altLang="zh-CN" sz="2800">
                        <a:latin typeface="Cambria Math" panose="02040503050406030204" charset="0"/>
                        <a:cs typeface="Cambria Math" panose="02040503050406030204" charset="0"/>
                      </a:rPr>
                      <m:t> </m:t>
                    </m:r>
                    <m:r>
                      <m:rPr>
                        <m:sty m:val="p"/>
                      </m:rPr>
                      <a:rPr lang="en-US" altLang="zh-CN" sz="2800">
                        <a:latin typeface="Cambria Math" panose="02040503050406030204" charset="0"/>
                        <a:cs typeface="Cambria Math" panose="02040503050406030204" charset="0"/>
                      </a:rPr>
                      <m:t>birth</m:t>
                    </m:r>
                    <m:r>
                      <a:rPr lang="en-US" altLang="zh-CN" sz="2800">
                        <a:latin typeface="Cambria Math" panose="02040503050406030204" charset="0"/>
                        <a:cs typeface="Cambria Math" panose="02040503050406030204" charset="0"/>
                      </a:rPr>
                      <m:t> </m:t>
                    </m:r>
                    <m:r>
                      <a:rPr lang="en-US" altLang="zh-CN" sz="2800">
                        <a:latin typeface="Cambria Math" panose="02040503050406030204" charset="0"/>
                        <a:cs typeface="Cambria Math" panose="02040503050406030204" charset="0"/>
                      </a:rPr>
                      <m:t>−</m:t>
                    </m:r>
                    <m:r>
                      <a:rPr lang="en-US" altLang="zh-CN" sz="2800">
                        <a:latin typeface="Cambria Math" panose="02040503050406030204" charset="0"/>
                        <a:cs typeface="Cambria Math" panose="02040503050406030204" charset="0"/>
                      </a:rPr>
                      <m:t> </m:t>
                    </m:r>
                    <m:r>
                      <m:rPr>
                        <m:sty m:val="p"/>
                      </m:rPr>
                      <a:rPr lang="en-US" altLang="zh-CN" sz="2800">
                        <a:latin typeface="Cambria Math" panose="02040503050406030204" charset="0"/>
                        <a:cs typeface="Cambria Math" panose="02040503050406030204" charset="0"/>
                      </a:rPr>
                      <m:t>annual</m:t>
                    </m:r>
                    <m:r>
                      <a:rPr lang="en-US" altLang="zh-CN" sz="2800">
                        <a:latin typeface="Cambria Math" panose="02040503050406030204" charset="0"/>
                        <a:cs typeface="Cambria Math" panose="02040503050406030204" charset="0"/>
                      </a:rPr>
                      <m:t> </m:t>
                    </m:r>
                    <m:r>
                      <m:rPr>
                        <m:sty m:val="p"/>
                      </m:rPr>
                      <a:rPr lang="en-US" altLang="zh-CN" sz="2800">
                        <a:latin typeface="Cambria Math" panose="02040503050406030204" charset="0"/>
                        <a:cs typeface="Cambria Math" panose="02040503050406030204" charset="0"/>
                      </a:rPr>
                      <m:t>death</m:t>
                    </m:r>
                  </m:oMath>
                </a14:m>
                <a:endParaRPr lang="en-US" altLang="zh-CN" sz="2800">
                  <a:latin typeface="Cambria Math" panose="02040503050406030204" charset="0"/>
                  <a:cs typeface="Cambria Math" panose="02040503050406030204" charset="0"/>
                </a:endParaRPr>
              </a:p>
            </p:txBody>
          </p:sp>
        </mc:Choice>
        <mc:Fallback>
          <p:sp>
            <p:nvSpPr>
              <p:cNvPr id="3" name="文本框 2"/>
              <p:cNvSpPr txBox="1">
                <a:spLocks noRot="1" noChangeAspect="1" noMove="1" noResize="1" noEditPoints="1" noAdjustHandles="1" noChangeArrowheads="1" noChangeShapeType="1" noTextEdit="1"/>
              </p:cNvSpPr>
              <p:nvPr/>
            </p:nvSpPr>
            <p:spPr>
              <a:xfrm>
                <a:off x="224790" y="849630"/>
                <a:ext cx="10387330" cy="521970"/>
              </a:xfrm>
              <a:prstGeom prst="rect">
                <a:avLst/>
              </a:prstGeom>
              <a:blipFill rotWithShape="1">
                <a:blip r:embed="rId3"/>
                <a:stretch>
                  <a:fillRect/>
                </a:stretch>
              </a:blipFill>
            </p:spPr>
            <p:txBody>
              <a:bodyPr/>
              <a:lstStyle/>
              <a:p>
                <a:r>
                  <a:rPr lang="zh-CN" altLang="en-US">
                    <a:noFill/>
                  </a:rPr>
                  <a:t> </a:t>
                </a:r>
              </a:p>
            </p:txBody>
          </p:sp>
        </mc:Fallback>
      </mc:AlternateContent>
      <p:sp>
        <p:nvSpPr>
          <p:cNvPr id="6" name="上弧形箭头 5"/>
          <p:cNvSpPr/>
          <p:nvPr/>
        </p:nvSpPr>
        <p:spPr>
          <a:xfrm rot="6720000">
            <a:off x="9589770" y="1832610"/>
            <a:ext cx="2353945" cy="164592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7" name="图片 6">
            <a:hlinkClick r:id="rId4" action="ppaction://hlinkfile"/>
          </p:cNvPr>
          <p:cNvPicPr>
            <a:picLocks noChangeAspect="1"/>
          </p:cNvPicPr>
          <p:nvPr/>
        </p:nvPicPr>
        <p:blipFill>
          <a:blip r:embed="rId5"/>
          <a:stretch>
            <a:fillRect/>
          </a:stretch>
        </p:blipFill>
        <p:spPr>
          <a:xfrm>
            <a:off x="-46355" y="1456055"/>
            <a:ext cx="8628380" cy="4236085"/>
          </a:xfrm>
          <a:prstGeom prst="rect">
            <a:avLst/>
          </a:prstGeom>
        </p:spPr>
      </p:pic>
      <p:grpSp>
        <p:nvGrpSpPr>
          <p:cNvPr id="12" name="组合 11"/>
          <p:cNvGrpSpPr/>
          <p:nvPr/>
        </p:nvGrpSpPr>
        <p:grpSpPr>
          <a:xfrm>
            <a:off x="648970" y="2018665"/>
            <a:ext cx="8845550" cy="3382010"/>
            <a:chOff x="72" y="2640"/>
            <a:chExt cx="17190" cy="8160"/>
          </a:xfrm>
        </p:grpSpPr>
        <p:pic>
          <p:nvPicPr>
            <p:cNvPr id="10" name="图片 9"/>
            <p:cNvPicPr>
              <a:picLocks noChangeAspect="1"/>
            </p:cNvPicPr>
            <p:nvPr/>
          </p:nvPicPr>
          <p:blipFill>
            <a:blip r:embed="rId6"/>
            <a:stretch>
              <a:fillRect/>
            </a:stretch>
          </p:blipFill>
          <p:spPr>
            <a:xfrm>
              <a:off x="72" y="2640"/>
              <a:ext cx="17190" cy="8160"/>
            </a:xfrm>
            <a:prstGeom prst="rect">
              <a:avLst/>
            </a:prstGeom>
          </p:spPr>
        </p:pic>
        <p:sp>
          <p:nvSpPr>
            <p:cNvPr id="11" name="文本框 10"/>
            <p:cNvSpPr txBox="1"/>
            <p:nvPr/>
          </p:nvSpPr>
          <p:spPr>
            <a:xfrm>
              <a:off x="5635" y="3043"/>
              <a:ext cx="7026" cy="889"/>
            </a:xfrm>
            <a:prstGeom prst="rect">
              <a:avLst/>
            </a:prstGeom>
            <a:noFill/>
          </p:spPr>
          <p:txBody>
            <a:bodyPr wrap="square" rtlCol="0">
              <a:spAutoFit/>
            </a:bodyPr>
            <a:p>
              <a:pPr algn="l"/>
              <a:r>
                <a:rPr lang="zh-CN" altLang="en-US" b="1" i="1"/>
                <a:t>Annual death rate from all causes</a:t>
              </a:r>
              <a:endParaRPr lang="zh-CN" altLang="en-US" b="1" i="1"/>
            </a:p>
          </p:txBody>
        </p:sp>
      </p:grpSp>
      <p:grpSp>
        <p:nvGrpSpPr>
          <p:cNvPr id="9" name="组合 8"/>
          <p:cNvGrpSpPr/>
          <p:nvPr/>
        </p:nvGrpSpPr>
        <p:grpSpPr>
          <a:xfrm>
            <a:off x="1682750" y="1857375"/>
            <a:ext cx="7470140" cy="3704590"/>
            <a:chOff x="3486" y="3130"/>
            <a:chExt cx="11764" cy="5834"/>
          </a:xfrm>
        </p:grpSpPr>
        <p:pic>
          <p:nvPicPr>
            <p:cNvPr id="5" name="图片 4"/>
            <p:cNvPicPr>
              <a:picLocks noChangeAspect="1"/>
            </p:cNvPicPr>
            <p:nvPr/>
          </p:nvPicPr>
          <p:blipFill>
            <a:blip r:embed="rId7"/>
            <a:stretch>
              <a:fillRect/>
            </a:stretch>
          </p:blipFill>
          <p:spPr>
            <a:xfrm>
              <a:off x="3490" y="3130"/>
              <a:ext cx="11757" cy="5834"/>
            </a:xfrm>
            <a:prstGeom prst="rect">
              <a:avLst/>
            </a:prstGeom>
          </p:spPr>
        </p:pic>
        <p:sp>
          <p:nvSpPr>
            <p:cNvPr id="13" name="文本框 12"/>
            <p:cNvSpPr txBox="1"/>
            <p:nvPr/>
          </p:nvSpPr>
          <p:spPr>
            <a:xfrm>
              <a:off x="3486" y="4866"/>
              <a:ext cx="11765" cy="1307"/>
            </a:xfrm>
            <a:prstGeom prst="rect">
              <a:avLst/>
            </a:prstGeom>
            <a:noFill/>
          </p:spPr>
          <p:txBody>
            <a:bodyPr wrap="square" rtlCol="0">
              <a:spAutoFit/>
            </a:bodyPr>
            <a:p>
              <a:r>
                <a:rPr lang="en-US" altLang="zh-CN" sz="2400" b="1"/>
                <a:t>the death rate is actually droping, Chinese people live for a longer life. the problem is the birth rate. </a:t>
              </a:r>
              <a:endParaRPr lang="en-US" altLang="zh-CN" sz="24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41000">
              <a:srgbClr val="D6E6F5">
                <a:alpha val="100000"/>
              </a:srgbClr>
            </a:gs>
            <a:gs pos="0">
              <a:schemeClr val="accent1">
                <a:lumMod val="5000"/>
                <a:lumOff val="95000"/>
              </a:schemeClr>
            </a:gs>
            <a:gs pos="25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effectLst/>
      </p:bgPr>
    </p:bg>
    <p:spTree>
      <p:nvGrpSpPr>
        <p:cNvPr id="1" name=""/>
        <p:cNvGrpSpPr/>
        <p:nvPr/>
      </p:nvGrpSpPr>
      <p:grpSpPr/>
      <p:grpSp>
        <p:nvGrpSpPr>
          <p:cNvPr id="9" name="组合 8"/>
          <p:cNvGrpSpPr/>
          <p:nvPr/>
        </p:nvGrpSpPr>
        <p:grpSpPr>
          <a:xfrm>
            <a:off x="990600" y="1543050"/>
            <a:ext cx="8823976" cy="4574593"/>
            <a:chOff x="705" y="3433"/>
            <a:chExt cx="13545" cy="6651"/>
          </a:xfrm>
        </p:grpSpPr>
        <p:pic>
          <p:nvPicPr>
            <p:cNvPr id="5" name="图片 4">
              <a:hlinkClick r:id="rId1" action="ppaction://hlinkfile"/>
            </p:cNvPr>
            <p:cNvPicPr>
              <a:picLocks noChangeAspect="1"/>
            </p:cNvPicPr>
            <p:nvPr/>
          </p:nvPicPr>
          <p:blipFill>
            <a:blip r:embed="rId2"/>
            <a:stretch>
              <a:fillRect/>
            </a:stretch>
          </p:blipFill>
          <p:spPr>
            <a:xfrm>
              <a:off x="705" y="3433"/>
              <a:ext cx="13545" cy="6651"/>
            </a:xfrm>
            <a:prstGeom prst="rect">
              <a:avLst/>
            </a:prstGeom>
          </p:spPr>
        </p:pic>
        <p:cxnSp>
          <p:nvCxnSpPr>
            <p:cNvPr id="6" name="直接箭头连接符 5"/>
            <p:cNvCxnSpPr/>
            <p:nvPr/>
          </p:nvCxnSpPr>
          <p:spPr>
            <a:xfrm flipH="1" flipV="1">
              <a:off x="12019" y="7294"/>
              <a:ext cx="46" cy="1015"/>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1534" y="6822"/>
              <a:ext cx="1016" cy="535"/>
            </a:xfrm>
            <a:prstGeom prst="rect">
              <a:avLst/>
            </a:prstGeom>
            <a:noFill/>
          </p:spPr>
          <p:txBody>
            <a:bodyPr wrap="square" rtlCol="0">
              <a:spAutoFit/>
            </a:bodyPr>
            <a:p>
              <a:r>
                <a:rPr lang="en-US" altLang="zh-CN">
                  <a:solidFill>
                    <a:srgbClr val="FF0000"/>
                  </a:solidFill>
                </a:rPr>
                <a:t>2017</a:t>
              </a:r>
              <a:endParaRPr lang="en-US" altLang="zh-CN">
                <a:solidFill>
                  <a:srgbClr val="FF0000"/>
                </a:solidFill>
              </a:endParaRPr>
            </a:p>
          </p:txBody>
        </p:sp>
      </p:grpSp>
      <p:sp>
        <p:nvSpPr>
          <p:cNvPr id="8" name="圆角矩形 7"/>
          <p:cNvSpPr/>
          <p:nvPr/>
        </p:nvSpPr>
        <p:spPr>
          <a:xfrm>
            <a:off x="5429250" y="766445"/>
            <a:ext cx="2195195" cy="688340"/>
          </a:xfrm>
          <a:prstGeom prst="roundRect">
            <a:avLst/>
          </a:prstGeom>
          <a:solidFill>
            <a:schemeClr val="accent6">
              <a:lumMod val="20000"/>
              <a:lumOff val="80000"/>
            </a:schemeClr>
          </a:solid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descr="NTU Logo"/>
          <p:cNvPicPr>
            <a:picLocks noChangeAspect="1"/>
          </p:cNvPicPr>
          <p:nvPr/>
        </p:nvPicPr>
        <p:blipFill>
          <a:blip r:embed="rId3"/>
          <a:stretch>
            <a:fillRect/>
          </a:stretch>
        </p:blipFill>
        <p:spPr>
          <a:xfrm>
            <a:off x="0" y="0"/>
            <a:ext cx="2380615" cy="849630"/>
          </a:xfrm>
          <a:prstGeom prst="rect">
            <a:avLst/>
          </a:prstGeom>
        </p:spPr>
      </p:pic>
      <mc:AlternateContent xmlns:mc="http://schemas.openxmlformats.org/markup-compatibility/2006">
        <mc:Choice xmlns:a14="http://schemas.microsoft.com/office/drawing/2010/main" Requires="a14">
          <p:sp>
            <p:nvSpPr>
              <p:cNvPr id="3" name="文本框 2"/>
              <p:cNvSpPr txBox="1"/>
              <p:nvPr/>
            </p:nvSpPr>
            <p:spPr>
              <a:xfrm>
                <a:off x="224790" y="849630"/>
                <a:ext cx="10090150" cy="521970"/>
              </a:xfrm>
              <a:prstGeom prst="rect">
                <a:avLst/>
              </a:prstGeom>
              <a:noFill/>
            </p:spPr>
            <p:txBody>
              <a:bodyPr wrap="square" rtlCol="0">
                <a:spAutoFit/>
              </a:bodyPr>
              <a:p>
                <a:r>
                  <a:rPr lang="en-US" altLang="zh-CN"/>
                  <a:t>think about the formula:  </a:t>
                </a:r>
                <a14:m>
                  <m:oMath xmlns:m="http://schemas.openxmlformats.org/officeDocument/2006/math">
                    <m:r>
                      <m:rPr>
                        <m:sty m:val="p"/>
                      </m:rPr>
                      <a:rPr lang="en-US" altLang="zh-CN" sz="2800">
                        <a:latin typeface="Cambria Math" panose="02040503050406030204" charset="0"/>
                        <a:cs typeface="Cambria Math" panose="02040503050406030204" charset="0"/>
                      </a:rPr>
                      <m:t>annual</m:t>
                    </m:r>
                    <m:r>
                      <a:rPr lang="en-US" altLang="zh-CN" sz="2800">
                        <a:latin typeface="Cambria Math" panose="02040503050406030204" charset="0"/>
                        <a:cs typeface="Cambria Math" panose="02040503050406030204" charset="0"/>
                      </a:rPr>
                      <m:t> </m:t>
                    </m:r>
                    <m:r>
                      <m:rPr>
                        <m:sty m:val="p"/>
                      </m:rPr>
                      <a:rPr lang="en-US" altLang="zh-CN" sz="2800">
                        <a:latin typeface="Cambria Math" panose="02040503050406030204" charset="0"/>
                        <a:cs typeface="Cambria Math" panose="02040503050406030204" charset="0"/>
                      </a:rPr>
                      <m:t>growth</m:t>
                    </m:r>
                    <m:r>
                      <a:rPr lang="en-US" altLang="zh-CN" sz="2800">
                        <a:latin typeface="Cambria Math" panose="02040503050406030204" charset="0"/>
                        <a:cs typeface="Cambria Math" panose="02040503050406030204" charset="0"/>
                      </a:rPr>
                      <m:t> = </m:t>
                    </m:r>
                    <m:r>
                      <m:rPr>
                        <m:sty m:val="p"/>
                      </m:rPr>
                      <a:rPr lang="en-US" altLang="zh-CN" sz="2800">
                        <a:latin typeface="Cambria Math" panose="02040503050406030204" charset="0"/>
                        <a:cs typeface="Cambria Math" panose="02040503050406030204" charset="0"/>
                      </a:rPr>
                      <m:t>annual</m:t>
                    </m:r>
                    <m:r>
                      <a:rPr lang="en-US" altLang="zh-CN" sz="2800">
                        <a:latin typeface="Cambria Math" panose="02040503050406030204" charset="0"/>
                        <a:cs typeface="Cambria Math" panose="02040503050406030204" charset="0"/>
                      </a:rPr>
                      <m:t> </m:t>
                    </m:r>
                    <m:r>
                      <m:rPr>
                        <m:sty m:val="p"/>
                      </m:rPr>
                      <a:rPr lang="en-US" altLang="zh-CN" sz="2800">
                        <a:latin typeface="Cambria Math" panose="02040503050406030204" charset="0"/>
                        <a:cs typeface="Cambria Math" panose="02040503050406030204" charset="0"/>
                      </a:rPr>
                      <m:t>birth</m:t>
                    </m:r>
                    <m:r>
                      <a:rPr lang="en-US" altLang="zh-CN" sz="2800">
                        <a:latin typeface="Cambria Math" panose="02040503050406030204" charset="0"/>
                        <a:cs typeface="Cambria Math" panose="02040503050406030204" charset="0"/>
                      </a:rPr>
                      <m:t> </m:t>
                    </m:r>
                    <m:r>
                      <a:rPr lang="en-US" altLang="zh-CN" sz="2800">
                        <a:latin typeface="Cambria Math" panose="02040503050406030204" charset="0"/>
                        <a:cs typeface="Cambria Math" panose="02040503050406030204" charset="0"/>
                      </a:rPr>
                      <m:t>−</m:t>
                    </m:r>
                    <m:r>
                      <a:rPr lang="en-US" altLang="zh-CN" sz="2800">
                        <a:latin typeface="Cambria Math" panose="02040503050406030204" charset="0"/>
                        <a:cs typeface="Cambria Math" panose="02040503050406030204" charset="0"/>
                      </a:rPr>
                      <m:t> </m:t>
                    </m:r>
                    <m:r>
                      <m:rPr>
                        <m:sty m:val="p"/>
                      </m:rPr>
                      <a:rPr lang="en-US" altLang="zh-CN" sz="2800">
                        <a:latin typeface="Cambria Math" panose="02040503050406030204" charset="0"/>
                        <a:cs typeface="Cambria Math" panose="02040503050406030204" charset="0"/>
                      </a:rPr>
                      <m:t>annual</m:t>
                    </m:r>
                    <m:r>
                      <a:rPr lang="en-US" altLang="zh-CN" sz="2800">
                        <a:latin typeface="Cambria Math" panose="02040503050406030204" charset="0"/>
                        <a:cs typeface="Cambria Math" panose="02040503050406030204" charset="0"/>
                      </a:rPr>
                      <m:t> </m:t>
                    </m:r>
                    <m:r>
                      <m:rPr>
                        <m:sty m:val="p"/>
                      </m:rPr>
                      <a:rPr lang="en-US" altLang="zh-CN" sz="2800">
                        <a:latin typeface="Cambria Math" panose="02040503050406030204" charset="0"/>
                        <a:cs typeface="Cambria Math" panose="02040503050406030204" charset="0"/>
                      </a:rPr>
                      <m:t>death</m:t>
                    </m:r>
                  </m:oMath>
                </a14:m>
                <a:endParaRPr lang="en-US" altLang="zh-CN" sz="2800">
                  <a:latin typeface="Cambria Math" panose="02040503050406030204" charset="0"/>
                  <a:cs typeface="Cambria Math" panose="02040503050406030204" charset="0"/>
                </a:endParaRPr>
              </a:p>
            </p:txBody>
          </p:sp>
        </mc:Choice>
        <mc:Fallback>
          <p:sp>
            <p:nvSpPr>
              <p:cNvPr id="3" name="文本框 2"/>
              <p:cNvSpPr txBox="1">
                <a:spLocks noRot="1" noChangeAspect="1" noMove="1" noResize="1" noEditPoints="1" noAdjustHandles="1" noChangeArrowheads="1" noChangeShapeType="1" noTextEdit="1"/>
              </p:cNvSpPr>
              <p:nvPr/>
            </p:nvSpPr>
            <p:spPr>
              <a:xfrm>
                <a:off x="224790" y="849630"/>
                <a:ext cx="10090150" cy="521970"/>
              </a:xfrm>
              <a:prstGeom prst="rect">
                <a:avLst/>
              </a:prstGeom>
              <a:blipFill rotWithShape="1">
                <a:blip r:embed="rId4"/>
                <a:stretch>
                  <a:fillRect/>
                </a:stretch>
              </a:blipFill>
            </p:spPr>
            <p:txBody>
              <a:bodyPr/>
              <a:lstStyle/>
              <a:p>
                <a:r>
                  <a:rPr lang="zh-CN" altLang="en-US">
                    <a:noFill/>
                  </a:rPr>
                  <a:t> </a:t>
                </a:r>
              </a:p>
            </p:txBody>
          </p:sp>
        </mc:Fallback>
      </mc:AlternateContent>
      <p:sp>
        <p:nvSpPr>
          <p:cNvPr id="4" name="下箭头 3"/>
          <p:cNvSpPr/>
          <p:nvPr/>
        </p:nvSpPr>
        <p:spPr>
          <a:xfrm>
            <a:off x="6244590" y="1543050"/>
            <a:ext cx="563880" cy="63690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0" name="图片 9" descr="OIP (1)"/>
          <p:cNvPicPr>
            <a:picLocks noChangeAspect="1"/>
          </p:cNvPicPr>
          <p:nvPr/>
        </p:nvPicPr>
        <p:blipFill>
          <a:blip r:embed="rId5"/>
          <a:stretch>
            <a:fillRect/>
          </a:stretch>
        </p:blipFill>
        <p:spPr>
          <a:xfrm>
            <a:off x="958850" y="4815840"/>
            <a:ext cx="1257300" cy="1270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pic>
      <p:grpSp>
        <p:nvGrpSpPr>
          <p:cNvPr id="11" name="组合 10"/>
          <p:cNvGrpSpPr/>
          <p:nvPr/>
        </p:nvGrpSpPr>
        <p:grpSpPr>
          <a:xfrm>
            <a:off x="1534160" y="2458720"/>
            <a:ext cx="7470775" cy="2743200"/>
            <a:chOff x="3486" y="3130"/>
            <a:chExt cx="11765" cy="5834"/>
          </a:xfrm>
        </p:grpSpPr>
        <p:pic>
          <p:nvPicPr>
            <p:cNvPr id="12" name="图片 11"/>
            <p:cNvPicPr>
              <a:picLocks noChangeAspect="1"/>
            </p:cNvPicPr>
            <p:nvPr/>
          </p:nvPicPr>
          <p:blipFill>
            <a:blip r:embed="rId6"/>
            <a:stretch>
              <a:fillRect/>
            </a:stretch>
          </p:blipFill>
          <p:spPr>
            <a:xfrm>
              <a:off x="3490" y="3130"/>
              <a:ext cx="11757" cy="5834"/>
            </a:xfrm>
            <a:prstGeom prst="rect">
              <a:avLst/>
            </a:prstGeom>
          </p:spPr>
        </p:pic>
        <p:sp>
          <p:nvSpPr>
            <p:cNvPr id="13" name="文本框 12"/>
            <p:cNvSpPr txBox="1"/>
            <p:nvPr/>
          </p:nvSpPr>
          <p:spPr>
            <a:xfrm>
              <a:off x="3486" y="4866"/>
              <a:ext cx="11765" cy="979"/>
            </a:xfrm>
            <a:prstGeom prst="rect">
              <a:avLst/>
            </a:prstGeom>
            <a:noFill/>
          </p:spPr>
          <p:txBody>
            <a:bodyPr wrap="square" rtlCol="0">
              <a:spAutoFit/>
            </a:bodyPr>
            <a:p>
              <a:r>
                <a:rPr lang="en-US" altLang="zh-CN" sz="2400" b="1"/>
                <a:t>As we can see, the birth rate began to drop since 2017. </a:t>
              </a:r>
              <a:endParaRPr lang="en-US" altLang="zh-CN" sz="2400" b="1"/>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41000">
              <a:srgbClr val="D6E6F5">
                <a:alpha val="100000"/>
              </a:srgbClr>
            </a:gs>
            <a:gs pos="0">
              <a:schemeClr val="accent1">
                <a:lumMod val="5000"/>
                <a:lumOff val="95000"/>
              </a:schemeClr>
            </a:gs>
            <a:gs pos="25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effectLst/>
      </p:bgPr>
    </p:bg>
    <p:spTree>
      <p:nvGrpSpPr>
        <p:cNvPr id="1" name=""/>
        <p:cNvGrpSpPr/>
        <p:nvPr/>
      </p:nvGrpSpPr>
      <p:grpSpPr/>
      <p:pic>
        <p:nvPicPr>
          <p:cNvPr id="2" name="图片 1" descr="NTU Logo"/>
          <p:cNvPicPr>
            <a:picLocks noChangeAspect="1"/>
          </p:cNvPicPr>
          <p:nvPr/>
        </p:nvPicPr>
        <p:blipFill>
          <a:blip r:embed="rId1"/>
          <a:stretch>
            <a:fillRect/>
          </a:stretch>
        </p:blipFill>
        <p:spPr>
          <a:xfrm>
            <a:off x="0" y="0"/>
            <a:ext cx="2380615" cy="849630"/>
          </a:xfrm>
          <a:prstGeom prst="rect">
            <a:avLst/>
          </a:prstGeom>
        </p:spPr>
      </p:pic>
      <p:sp>
        <p:nvSpPr>
          <p:cNvPr id="3" name="文本框 2"/>
          <p:cNvSpPr txBox="1"/>
          <p:nvPr/>
        </p:nvSpPr>
        <p:spPr>
          <a:xfrm>
            <a:off x="2846070" y="163830"/>
            <a:ext cx="7372985" cy="521970"/>
          </a:xfrm>
          <a:prstGeom prst="rect">
            <a:avLst/>
          </a:prstGeom>
          <a:noFill/>
        </p:spPr>
        <p:txBody>
          <a:bodyPr wrap="none" rtlCol="0">
            <a:spAutoFit/>
          </a:bodyPr>
          <a:p>
            <a:r>
              <a:rPr lang="en-US" altLang="zh-CN" sz="2800" b="1"/>
              <a:t>Why the birth rate drop dramatically since 2017?</a:t>
            </a:r>
            <a:endParaRPr lang="en-US" altLang="zh-CN" sz="2800" b="1"/>
          </a:p>
        </p:txBody>
      </p:sp>
      <p:sp>
        <p:nvSpPr>
          <p:cNvPr id="4" name="文本框 3"/>
          <p:cNvSpPr txBox="1"/>
          <p:nvPr/>
        </p:nvSpPr>
        <p:spPr>
          <a:xfrm>
            <a:off x="504190" y="849630"/>
            <a:ext cx="4881880" cy="521970"/>
          </a:xfrm>
          <a:prstGeom prst="rect">
            <a:avLst/>
          </a:prstGeom>
          <a:noFill/>
        </p:spPr>
        <p:txBody>
          <a:bodyPr wrap="none" rtlCol="0">
            <a:spAutoFit/>
          </a:bodyPr>
          <a:p>
            <a:r>
              <a:rPr lang="en-US" altLang="zh-CN" sz="2800" b="1"/>
              <a:t>Think about the pocess of birth:</a:t>
            </a:r>
            <a:endParaRPr lang="en-US" altLang="zh-CN" sz="2800" b="1"/>
          </a:p>
        </p:txBody>
      </p:sp>
      <p:grpSp>
        <p:nvGrpSpPr>
          <p:cNvPr id="25" name="组合 24"/>
          <p:cNvGrpSpPr/>
          <p:nvPr/>
        </p:nvGrpSpPr>
        <p:grpSpPr>
          <a:xfrm>
            <a:off x="582930" y="935990"/>
            <a:ext cx="7870190" cy="2573655"/>
            <a:chOff x="898" y="1522"/>
            <a:chExt cx="12394" cy="4053"/>
          </a:xfrm>
        </p:grpSpPr>
        <p:grpSp>
          <p:nvGrpSpPr>
            <p:cNvPr id="14" name="组合 13"/>
            <p:cNvGrpSpPr/>
            <p:nvPr/>
          </p:nvGrpSpPr>
          <p:grpSpPr>
            <a:xfrm>
              <a:off x="898" y="1522"/>
              <a:ext cx="12394" cy="3118"/>
              <a:chOff x="634" y="2986"/>
              <a:chExt cx="12394" cy="3118"/>
            </a:xfrm>
          </p:grpSpPr>
          <p:pic>
            <p:nvPicPr>
              <p:cNvPr id="5" name="图片 4"/>
              <p:cNvPicPr>
                <a:picLocks noChangeAspect="1"/>
              </p:cNvPicPr>
              <p:nvPr/>
            </p:nvPicPr>
            <p:blipFill>
              <a:blip r:embed="rId2"/>
              <a:stretch>
                <a:fillRect/>
              </a:stretch>
            </p:blipFill>
            <p:spPr>
              <a:xfrm>
                <a:off x="9910" y="2986"/>
                <a:ext cx="3119" cy="3119"/>
              </a:xfrm>
              <a:prstGeom prst="rect">
                <a:avLst/>
              </a:prstGeom>
            </p:spPr>
          </p:pic>
          <p:pic>
            <p:nvPicPr>
              <p:cNvPr id="6" name="图片 5"/>
              <p:cNvPicPr>
                <a:picLocks noChangeAspect="1"/>
              </p:cNvPicPr>
              <p:nvPr/>
            </p:nvPicPr>
            <p:blipFill>
              <a:blip r:embed="rId3"/>
              <a:stretch>
                <a:fillRect/>
              </a:stretch>
            </p:blipFill>
            <p:spPr>
              <a:xfrm>
                <a:off x="634" y="3749"/>
                <a:ext cx="2253" cy="2253"/>
              </a:xfrm>
              <a:prstGeom prst="rect">
                <a:avLst/>
              </a:prstGeom>
            </p:spPr>
          </p:pic>
          <p:pic>
            <p:nvPicPr>
              <p:cNvPr id="8" name="图片 7"/>
              <p:cNvPicPr>
                <a:picLocks noChangeAspect="1"/>
              </p:cNvPicPr>
              <p:nvPr/>
            </p:nvPicPr>
            <p:blipFill>
              <a:blip r:embed="rId4"/>
              <a:stretch>
                <a:fillRect/>
              </a:stretch>
            </p:blipFill>
            <p:spPr>
              <a:xfrm>
                <a:off x="3980" y="3552"/>
                <a:ext cx="2450" cy="2450"/>
              </a:xfrm>
              <a:prstGeom prst="rect">
                <a:avLst/>
              </a:prstGeom>
            </p:spPr>
          </p:pic>
          <p:pic>
            <p:nvPicPr>
              <p:cNvPr id="9" name="图片 8"/>
              <p:cNvPicPr>
                <a:picLocks noChangeAspect="1"/>
              </p:cNvPicPr>
              <p:nvPr/>
            </p:nvPicPr>
            <p:blipFill>
              <a:blip r:embed="rId5"/>
              <a:stretch>
                <a:fillRect/>
              </a:stretch>
            </p:blipFill>
            <p:spPr>
              <a:xfrm>
                <a:off x="2671" y="4234"/>
                <a:ext cx="1527" cy="1527"/>
              </a:xfrm>
              <a:prstGeom prst="rect">
                <a:avLst/>
              </a:prstGeom>
            </p:spPr>
          </p:pic>
          <p:pic>
            <p:nvPicPr>
              <p:cNvPr id="10" name="图片 9"/>
              <p:cNvPicPr>
                <a:picLocks noChangeAspect="1"/>
              </p:cNvPicPr>
              <p:nvPr/>
            </p:nvPicPr>
            <p:blipFill>
              <a:blip r:embed="rId6"/>
              <a:stretch>
                <a:fillRect/>
              </a:stretch>
            </p:blipFill>
            <p:spPr>
              <a:xfrm>
                <a:off x="7090" y="3627"/>
                <a:ext cx="2299" cy="2299"/>
              </a:xfrm>
              <a:prstGeom prst="rect">
                <a:avLst/>
              </a:prstGeom>
            </p:spPr>
          </p:pic>
        </p:grpSp>
        <p:sp>
          <p:nvSpPr>
            <p:cNvPr id="22" name="文本框 21"/>
            <p:cNvSpPr txBox="1"/>
            <p:nvPr/>
          </p:nvSpPr>
          <p:spPr>
            <a:xfrm>
              <a:off x="10625" y="4851"/>
              <a:ext cx="2492" cy="725"/>
            </a:xfrm>
            <a:prstGeom prst="rect">
              <a:avLst/>
            </a:prstGeom>
            <a:noFill/>
          </p:spPr>
          <p:txBody>
            <a:bodyPr wrap="none" rtlCol="0">
              <a:spAutoFit/>
            </a:bodyPr>
            <a:p>
              <a:r>
                <a:rPr lang="en-US" altLang="zh-CN" sz="2400" b="1"/>
                <a:t>MARRIAGE</a:t>
              </a:r>
              <a:endParaRPr lang="en-US" altLang="zh-CN" sz="2400" b="1"/>
            </a:p>
          </p:txBody>
        </p:sp>
      </p:grpSp>
      <p:pic>
        <p:nvPicPr>
          <p:cNvPr id="23" name="图片 22"/>
          <p:cNvPicPr>
            <a:picLocks noChangeAspect="1"/>
          </p:cNvPicPr>
          <p:nvPr/>
        </p:nvPicPr>
        <p:blipFill>
          <a:blip r:embed="rId7"/>
          <a:stretch>
            <a:fillRect/>
          </a:stretch>
        </p:blipFill>
        <p:spPr>
          <a:xfrm>
            <a:off x="8594725" y="3977005"/>
            <a:ext cx="1558290" cy="1558290"/>
          </a:xfrm>
          <a:prstGeom prst="rect">
            <a:avLst/>
          </a:prstGeom>
        </p:spPr>
      </p:pic>
      <p:grpSp>
        <p:nvGrpSpPr>
          <p:cNvPr id="26" name="组合 25"/>
          <p:cNvGrpSpPr/>
          <p:nvPr/>
        </p:nvGrpSpPr>
        <p:grpSpPr>
          <a:xfrm>
            <a:off x="391160" y="3486150"/>
            <a:ext cx="9015095" cy="2618105"/>
            <a:chOff x="593" y="5490"/>
            <a:chExt cx="14197" cy="4123"/>
          </a:xfrm>
        </p:grpSpPr>
        <p:grpSp>
          <p:nvGrpSpPr>
            <p:cNvPr id="21" name="组合 20"/>
            <p:cNvGrpSpPr/>
            <p:nvPr/>
          </p:nvGrpSpPr>
          <p:grpSpPr>
            <a:xfrm>
              <a:off x="593" y="5490"/>
              <a:ext cx="13415" cy="3226"/>
              <a:chOff x="201" y="6424"/>
              <a:chExt cx="13415" cy="3226"/>
            </a:xfrm>
          </p:grpSpPr>
          <p:pic>
            <p:nvPicPr>
              <p:cNvPr id="11" name="图片 10"/>
              <p:cNvPicPr>
                <a:picLocks noChangeAspect="1"/>
              </p:cNvPicPr>
              <p:nvPr/>
            </p:nvPicPr>
            <p:blipFill>
              <a:blip r:embed="rId2"/>
              <a:stretch>
                <a:fillRect/>
              </a:stretch>
            </p:blipFill>
            <p:spPr>
              <a:xfrm>
                <a:off x="201" y="6424"/>
                <a:ext cx="3119" cy="3119"/>
              </a:xfrm>
              <a:prstGeom prst="rect">
                <a:avLst/>
              </a:prstGeom>
            </p:spPr>
          </p:pic>
          <p:pic>
            <p:nvPicPr>
              <p:cNvPr id="17" name="图片 16"/>
              <p:cNvPicPr>
                <a:picLocks noChangeAspect="1"/>
              </p:cNvPicPr>
              <p:nvPr/>
            </p:nvPicPr>
            <p:blipFill>
              <a:blip r:embed="rId5"/>
              <a:stretch>
                <a:fillRect/>
              </a:stretch>
            </p:blipFill>
            <p:spPr>
              <a:xfrm>
                <a:off x="3749" y="7500"/>
                <a:ext cx="1527" cy="1527"/>
              </a:xfrm>
              <a:prstGeom prst="rect">
                <a:avLst/>
              </a:prstGeom>
            </p:spPr>
          </p:pic>
          <p:pic>
            <p:nvPicPr>
              <p:cNvPr id="18" name="图片 17"/>
              <p:cNvPicPr>
                <a:picLocks noChangeAspect="1"/>
              </p:cNvPicPr>
              <p:nvPr/>
            </p:nvPicPr>
            <p:blipFill>
              <a:blip r:embed="rId7"/>
              <a:stretch>
                <a:fillRect/>
              </a:stretch>
            </p:blipFill>
            <p:spPr>
              <a:xfrm>
                <a:off x="10842" y="6876"/>
                <a:ext cx="2775" cy="2775"/>
              </a:xfrm>
              <a:prstGeom prst="rect">
                <a:avLst/>
              </a:prstGeom>
            </p:spPr>
          </p:pic>
          <p:pic>
            <p:nvPicPr>
              <p:cNvPr id="19" name="图片 18"/>
              <p:cNvPicPr>
                <a:picLocks noChangeAspect="1"/>
              </p:cNvPicPr>
              <p:nvPr/>
            </p:nvPicPr>
            <p:blipFill>
              <a:blip r:embed="rId8"/>
              <a:stretch>
                <a:fillRect/>
              </a:stretch>
            </p:blipFill>
            <p:spPr>
              <a:xfrm>
                <a:off x="5705" y="6876"/>
                <a:ext cx="2654" cy="2654"/>
              </a:xfrm>
              <a:prstGeom prst="rect">
                <a:avLst/>
              </a:prstGeom>
            </p:spPr>
          </p:pic>
          <p:pic>
            <p:nvPicPr>
              <p:cNvPr id="20" name="图片 19"/>
              <p:cNvPicPr>
                <a:picLocks noChangeAspect="1"/>
              </p:cNvPicPr>
              <p:nvPr/>
            </p:nvPicPr>
            <p:blipFill>
              <a:blip r:embed="rId6"/>
              <a:stretch>
                <a:fillRect/>
              </a:stretch>
            </p:blipFill>
            <p:spPr>
              <a:xfrm>
                <a:off x="8751" y="7157"/>
                <a:ext cx="2091" cy="2091"/>
              </a:xfrm>
              <a:prstGeom prst="rect">
                <a:avLst/>
              </a:prstGeom>
            </p:spPr>
          </p:pic>
        </p:grpSp>
        <p:sp>
          <p:nvSpPr>
            <p:cNvPr id="24" name="文本框 23"/>
            <p:cNvSpPr txBox="1"/>
            <p:nvPr/>
          </p:nvSpPr>
          <p:spPr>
            <a:xfrm>
              <a:off x="12600" y="8889"/>
              <a:ext cx="2191" cy="725"/>
            </a:xfrm>
            <a:prstGeom prst="rect">
              <a:avLst/>
            </a:prstGeom>
            <a:noFill/>
          </p:spPr>
          <p:txBody>
            <a:bodyPr wrap="none" rtlCol="0">
              <a:spAutoFit/>
            </a:bodyPr>
            <a:p>
              <a:r>
                <a:rPr lang="en-US" altLang="zh-CN" sz="2400" b="1"/>
                <a:t>FERTILITY</a:t>
              </a:r>
              <a:endParaRPr lang="en-US" altLang="zh-CN" sz="2400" b="1"/>
            </a:p>
          </p:txBody>
        </p:sp>
      </p:grpSp>
      <p:grpSp>
        <p:nvGrpSpPr>
          <p:cNvPr id="16" name="组合 15"/>
          <p:cNvGrpSpPr/>
          <p:nvPr/>
        </p:nvGrpSpPr>
        <p:grpSpPr>
          <a:xfrm>
            <a:off x="958850" y="2458720"/>
            <a:ext cx="8045450" cy="3627120"/>
            <a:chOff x="1510" y="3872"/>
            <a:chExt cx="12670" cy="5712"/>
          </a:xfrm>
        </p:grpSpPr>
        <p:pic>
          <p:nvPicPr>
            <p:cNvPr id="7" name="图片 6" descr="OIP (1)"/>
            <p:cNvPicPr>
              <a:picLocks noChangeAspect="1"/>
            </p:cNvPicPr>
            <p:nvPr/>
          </p:nvPicPr>
          <p:blipFill>
            <a:blip r:embed="rId9"/>
            <a:stretch>
              <a:fillRect/>
            </a:stretch>
          </p:blipFill>
          <p:spPr>
            <a:xfrm>
              <a:off x="1510" y="7584"/>
              <a:ext cx="1980" cy="2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pic>
        <p:grpSp>
          <p:nvGrpSpPr>
            <p:cNvPr id="12" name="组合 11"/>
            <p:cNvGrpSpPr/>
            <p:nvPr/>
          </p:nvGrpSpPr>
          <p:grpSpPr>
            <a:xfrm>
              <a:off x="2416" y="3872"/>
              <a:ext cx="11765" cy="4320"/>
              <a:chOff x="3486" y="3130"/>
              <a:chExt cx="11765" cy="5834"/>
            </a:xfrm>
          </p:grpSpPr>
          <p:pic>
            <p:nvPicPr>
              <p:cNvPr id="13" name="图片 12"/>
              <p:cNvPicPr>
                <a:picLocks noChangeAspect="1"/>
              </p:cNvPicPr>
              <p:nvPr/>
            </p:nvPicPr>
            <p:blipFill>
              <a:blip r:embed="rId10"/>
              <a:stretch>
                <a:fillRect/>
              </a:stretch>
            </p:blipFill>
            <p:spPr>
              <a:xfrm>
                <a:off x="3490" y="3130"/>
                <a:ext cx="11757" cy="5834"/>
              </a:xfrm>
              <a:prstGeom prst="rect">
                <a:avLst/>
              </a:prstGeom>
            </p:spPr>
          </p:pic>
          <p:sp>
            <p:nvSpPr>
              <p:cNvPr id="15" name="文本框 14"/>
              <p:cNvSpPr txBox="1"/>
              <p:nvPr/>
            </p:nvSpPr>
            <p:spPr>
              <a:xfrm>
                <a:off x="3486" y="4866"/>
                <a:ext cx="11765" cy="1765"/>
              </a:xfrm>
              <a:prstGeom prst="rect">
                <a:avLst/>
              </a:prstGeom>
              <a:noFill/>
            </p:spPr>
            <p:txBody>
              <a:bodyPr wrap="square" rtlCol="0">
                <a:spAutoFit/>
              </a:bodyPr>
              <a:p>
                <a:r>
                  <a:rPr lang="en-US" altLang="zh-CN" sz="2400" b="1">
                    <a:sym typeface="+mn-ea"/>
                  </a:rPr>
                  <a:t>Is there something wrong with the marriage rate? Or are new couple giving less birth?</a:t>
                </a:r>
                <a:endParaRPr lang="en-US" altLang="zh-CN" sz="2400" b="1"/>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41000">
              <a:srgbClr val="D6E6F5">
                <a:alpha val="100000"/>
              </a:srgbClr>
            </a:gs>
            <a:gs pos="0">
              <a:schemeClr val="accent1">
                <a:lumMod val="5000"/>
                <a:lumOff val="95000"/>
              </a:schemeClr>
            </a:gs>
            <a:gs pos="25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effectLst/>
      </p:bgPr>
    </p:bg>
    <p:spTree>
      <p:nvGrpSpPr>
        <p:cNvPr id="1" name=""/>
        <p:cNvGrpSpPr/>
        <p:nvPr/>
      </p:nvGrpSpPr>
      <p:grpSpPr/>
      <p:pic>
        <p:nvPicPr>
          <p:cNvPr id="2" name="图片 1" descr="NTU Logo"/>
          <p:cNvPicPr>
            <a:picLocks noChangeAspect="1"/>
          </p:cNvPicPr>
          <p:nvPr/>
        </p:nvPicPr>
        <p:blipFill>
          <a:blip r:embed="rId1"/>
          <a:stretch>
            <a:fillRect/>
          </a:stretch>
        </p:blipFill>
        <p:spPr>
          <a:xfrm>
            <a:off x="0" y="0"/>
            <a:ext cx="2380615" cy="849630"/>
          </a:xfrm>
          <a:prstGeom prst="rect">
            <a:avLst/>
          </a:prstGeom>
        </p:spPr>
      </p:pic>
      <p:pic>
        <p:nvPicPr>
          <p:cNvPr id="3" name="图片 2">
            <a:hlinkClick r:id="rId2" action="ppaction://hlinkfile"/>
          </p:cNvPr>
          <p:cNvPicPr>
            <a:picLocks noChangeAspect="1"/>
          </p:cNvPicPr>
          <p:nvPr/>
        </p:nvPicPr>
        <p:blipFill>
          <a:blip r:embed="rId3"/>
          <a:stretch>
            <a:fillRect/>
          </a:stretch>
        </p:blipFill>
        <p:spPr>
          <a:xfrm>
            <a:off x="222250" y="1162050"/>
            <a:ext cx="7741285" cy="3800475"/>
          </a:xfrm>
          <a:prstGeom prst="rect">
            <a:avLst/>
          </a:prstGeom>
        </p:spPr>
      </p:pic>
      <p:sp>
        <p:nvSpPr>
          <p:cNvPr id="4" name="文本框 3"/>
          <p:cNvSpPr txBox="1"/>
          <p:nvPr/>
        </p:nvSpPr>
        <p:spPr>
          <a:xfrm>
            <a:off x="2541270" y="194945"/>
            <a:ext cx="9380220" cy="583565"/>
          </a:xfrm>
          <a:prstGeom prst="rect">
            <a:avLst/>
          </a:prstGeom>
          <a:noFill/>
        </p:spPr>
        <p:txBody>
          <a:bodyPr wrap="square" rtlCol="0" anchor="t">
            <a:spAutoFit/>
          </a:bodyPr>
          <a:p>
            <a:r>
              <a:rPr lang="en-US" sz="3200" b="1"/>
              <a:t>Less and less young adults get married</a:t>
            </a:r>
            <a:endParaRPr lang="en-US" sz="3200" b="1"/>
          </a:p>
        </p:txBody>
      </p:sp>
      <p:grpSp>
        <p:nvGrpSpPr>
          <p:cNvPr id="20" name="组合 19"/>
          <p:cNvGrpSpPr/>
          <p:nvPr/>
        </p:nvGrpSpPr>
        <p:grpSpPr>
          <a:xfrm>
            <a:off x="10551795" y="-6350"/>
            <a:ext cx="1751965" cy="1776095"/>
            <a:chOff x="15921" y="-176"/>
            <a:chExt cx="3196" cy="3453"/>
          </a:xfrm>
        </p:grpSpPr>
        <p:pic>
          <p:nvPicPr>
            <p:cNvPr id="19" name="图片 18"/>
            <p:cNvPicPr>
              <a:picLocks noChangeAspect="1"/>
            </p:cNvPicPr>
            <p:nvPr/>
          </p:nvPicPr>
          <p:blipFill>
            <a:blip r:embed="rId4"/>
            <a:stretch>
              <a:fillRect/>
            </a:stretch>
          </p:blipFill>
          <p:spPr>
            <a:xfrm>
              <a:off x="16202" y="-176"/>
              <a:ext cx="2544" cy="2544"/>
            </a:xfrm>
            <a:prstGeom prst="rect">
              <a:avLst/>
            </a:prstGeom>
          </p:spPr>
        </p:pic>
        <p:pic>
          <p:nvPicPr>
            <p:cNvPr id="8" name="图片 7"/>
            <p:cNvPicPr>
              <a:picLocks noChangeAspect="1"/>
            </p:cNvPicPr>
            <p:nvPr/>
          </p:nvPicPr>
          <p:blipFill>
            <a:blip r:embed="rId5"/>
            <a:stretch>
              <a:fillRect/>
            </a:stretch>
          </p:blipFill>
          <p:spPr>
            <a:xfrm rot="16200000">
              <a:off x="15921" y="81"/>
              <a:ext cx="3197" cy="3197"/>
            </a:xfrm>
            <a:prstGeom prst="rect">
              <a:avLst/>
            </a:prstGeom>
          </p:spPr>
        </p:pic>
      </p:grpSp>
      <p:grpSp>
        <p:nvGrpSpPr>
          <p:cNvPr id="21" name="组合 20"/>
          <p:cNvGrpSpPr/>
          <p:nvPr/>
        </p:nvGrpSpPr>
        <p:grpSpPr>
          <a:xfrm>
            <a:off x="958850" y="2458720"/>
            <a:ext cx="8148955" cy="3627120"/>
            <a:chOff x="1510" y="3872"/>
            <a:chExt cx="12833" cy="5712"/>
          </a:xfrm>
        </p:grpSpPr>
        <p:pic>
          <p:nvPicPr>
            <p:cNvPr id="23" name="图片 22" descr="OIP (1)"/>
            <p:cNvPicPr>
              <a:picLocks noChangeAspect="1"/>
            </p:cNvPicPr>
            <p:nvPr/>
          </p:nvPicPr>
          <p:blipFill>
            <a:blip r:embed="rId6"/>
            <a:stretch>
              <a:fillRect/>
            </a:stretch>
          </p:blipFill>
          <p:spPr>
            <a:xfrm>
              <a:off x="1510" y="7584"/>
              <a:ext cx="1980" cy="2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pic>
        <p:grpSp>
          <p:nvGrpSpPr>
            <p:cNvPr id="24" name="组合 23"/>
            <p:cNvGrpSpPr/>
            <p:nvPr/>
          </p:nvGrpSpPr>
          <p:grpSpPr>
            <a:xfrm>
              <a:off x="2420" y="3872"/>
              <a:ext cx="11923" cy="4320"/>
              <a:chOff x="3490" y="3130"/>
              <a:chExt cx="11923" cy="5834"/>
            </a:xfrm>
          </p:grpSpPr>
          <p:pic>
            <p:nvPicPr>
              <p:cNvPr id="26" name="图片 25"/>
              <p:cNvPicPr>
                <a:picLocks noChangeAspect="1"/>
              </p:cNvPicPr>
              <p:nvPr/>
            </p:nvPicPr>
            <p:blipFill>
              <a:blip r:embed="rId7"/>
              <a:stretch>
                <a:fillRect/>
              </a:stretch>
            </p:blipFill>
            <p:spPr>
              <a:xfrm>
                <a:off x="3490" y="3130"/>
                <a:ext cx="11757" cy="5834"/>
              </a:xfrm>
              <a:prstGeom prst="rect">
                <a:avLst/>
              </a:prstGeom>
            </p:spPr>
          </p:pic>
          <p:sp>
            <p:nvSpPr>
              <p:cNvPr id="27" name="文本框 26"/>
              <p:cNvSpPr txBox="1"/>
              <p:nvPr/>
            </p:nvSpPr>
            <p:spPr>
              <a:xfrm>
                <a:off x="3648" y="3972"/>
                <a:ext cx="11765" cy="4122"/>
              </a:xfrm>
              <a:prstGeom prst="rect">
                <a:avLst/>
              </a:prstGeom>
              <a:noFill/>
            </p:spPr>
            <p:txBody>
              <a:bodyPr wrap="square" rtlCol="0">
                <a:spAutoFit/>
              </a:bodyPr>
              <a:p>
                <a:r>
                  <a:rPr lang="en-US" altLang="zh-CN" sz="3200">
                    <a:sym typeface="+mn-ea"/>
                  </a:rPr>
                  <a:t>Both the marriage registration and first marriage has been decreasing since 2013 and all the way down to 2022.</a:t>
                </a:r>
                <a:r>
                  <a:rPr lang="en-US" altLang="zh-CN" sz="2400">
                    <a:sym typeface="+mn-ea"/>
                  </a:rPr>
                  <a:t> </a:t>
                </a:r>
                <a:endParaRPr lang="en-US" altLang="zh-CN" sz="2400"/>
              </a:p>
              <a:p>
                <a:endParaRPr lang="en-US" altLang="zh-CN" sz="2400" b="1"/>
              </a:p>
            </p:txBody>
          </p:sp>
        </p:grpSp>
      </p:grpSp>
      <p:grpSp>
        <p:nvGrpSpPr>
          <p:cNvPr id="12" name="组合 11"/>
          <p:cNvGrpSpPr/>
          <p:nvPr/>
        </p:nvGrpSpPr>
        <p:grpSpPr>
          <a:xfrm>
            <a:off x="1430655" y="1162050"/>
            <a:ext cx="8272780" cy="4212590"/>
            <a:chOff x="8692" y="3987"/>
            <a:chExt cx="8180" cy="4910"/>
          </a:xfrm>
        </p:grpSpPr>
        <p:grpSp>
          <p:nvGrpSpPr>
            <p:cNvPr id="10" name="组合 9"/>
            <p:cNvGrpSpPr/>
            <p:nvPr/>
          </p:nvGrpSpPr>
          <p:grpSpPr>
            <a:xfrm>
              <a:off x="8692" y="3987"/>
              <a:ext cx="8180" cy="4910"/>
              <a:chOff x="7909" y="4079"/>
              <a:chExt cx="8180" cy="4910"/>
            </a:xfrm>
          </p:grpSpPr>
          <p:pic>
            <p:nvPicPr>
              <p:cNvPr id="7" name="图片 6" descr="approprate age woman"/>
              <p:cNvPicPr>
                <a:picLocks noChangeAspect="1"/>
              </p:cNvPicPr>
              <p:nvPr/>
            </p:nvPicPr>
            <p:blipFill>
              <a:blip r:embed="rId8"/>
              <a:stretch>
                <a:fillRect/>
              </a:stretch>
            </p:blipFill>
            <p:spPr>
              <a:xfrm>
                <a:off x="7909" y="4079"/>
                <a:ext cx="8181" cy="4910"/>
              </a:xfrm>
              <a:prstGeom prst="rect">
                <a:avLst/>
              </a:prstGeom>
            </p:spPr>
          </p:pic>
          <p:cxnSp>
            <p:nvCxnSpPr>
              <p:cNvPr id="9" name="直接箭头连接符 8"/>
              <p:cNvCxnSpPr/>
              <p:nvPr/>
            </p:nvCxnSpPr>
            <p:spPr>
              <a:xfrm flipV="1">
                <a:off x="14343" y="7399"/>
                <a:ext cx="1338" cy="484"/>
              </a:xfrm>
              <a:prstGeom prst="straightConnector1">
                <a:avLst/>
              </a:prstGeom>
              <a:ln w="28575" cmpd="sng">
                <a:solidFill>
                  <a:srgbClr val="FF0000"/>
                </a:solidFill>
                <a:prstDash val="solid"/>
                <a:tailEnd type="arrow"/>
              </a:ln>
            </p:spPr>
            <p:style>
              <a:lnRef idx="1">
                <a:schemeClr val="accent1"/>
              </a:lnRef>
              <a:fillRef idx="0">
                <a:schemeClr val="accent1"/>
              </a:fillRef>
              <a:effectRef idx="0">
                <a:schemeClr val="accent1"/>
              </a:effectRef>
              <a:fontRef idx="minor">
                <a:schemeClr val="tx1"/>
              </a:fontRef>
            </p:style>
          </p:cxnSp>
        </p:grpSp>
        <p:sp>
          <p:nvSpPr>
            <p:cNvPr id="11" name="文本框 10"/>
            <p:cNvSpPr txBox="1"/>
            <p:nvPr/>
          </p:nvSpPr>
          <p:spPr>
            <a:xfrm rot="20580000">
              <a:off x="14647" y="6948"/>
              <a:ext cx="1890" cy="429"/>
            </a:xfrm>
            <a:prstGeom prst="rect">
              <a:avLst/>
            </a:prstGeom>
            <a:noFill/>
          </p:spPr>
          <p:txBody>
            <a:bodyPr wrap="square" rtlCol="0">
              <a:spAutoFit/>
            </a:bodyPr>
            <a:p>
              <a:r>
                <a:rPr lang="en-US" altLang="zh-CN">
                  <a:solidFill>
                    <a:schemeClr val="accent1"/>
                  </a:solidFill>
                </a:rPr>
                <a:t>Unmarried</a:t>
              </a:r>
              <a:endParaRPr lang="en-US" altLang="zh-CN">
                <a:solidFill>
                  <a:schemeClr val="accent1"/>
                </a:solidFill>
              </a:endParaRPr>
            </a:p>
          </p:txBody>
        </p:sp>
      </p:grpSp>
      <p:sp>
        <p:nvSpPr>
          <p:cNvPr id="28" name="文本框 27"/>
          <p:cNvSpPr txBox="1"/>
          <p:nvPr/>
        </p:nvSpPr>
        <p:spPr>
          <a:xfrm>
            <a:off x="3059430" y="2970530"/>
            <a:ext cx="4626610" cy="460375"/>
          </a:xfrm>
          <a:prstGeom prst="rect">
            <a:avLst/>
          </a:prstGeom>
          <a:noFill/>
        </p:spPr>
        <p:txBody>
          <a:bodyPr wrap="none" rtlCol="0" anchor="t">
            <a:spAutoFit/>
          </a:bodyPr>
          <a:p>
            <a:pPr algn="l"/>
            <a:r>
              <a:rPr lang="en-US" altLang="zh-CN" sz="2400" b="1">
                <a:sym typeface="+mn-ea"/>
              </a:rPr>
              <a:t>As a result, single rate goes up now</a:t>
            </a:r>
            <a:endParaRPr lang="en-US" altLang="zh-CN" sz="2400" b="1">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linds(horizontal)">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8" grpId="1"/>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41000">
              <a:srgbClr val="D6E6F5">
                <a:alpha val="100000"/>
              </a:srgbClr>
            </a:gs>
            <a:gs pos="0">
              <a:schemeClr val="accent1">
                <a:lumMod val="5000"/>
                <a:lumOff val="95000"/>
              </a:schemeClr>
            </a:gs>
            <a:gs pos="25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effectLst/>
      </p:bgPr>
    </p:bg>
    <p:spTree>
      <p:nvGrpSpPr>
        <p:cNvPr id="1" name=""/>
        <p:cNvGrpSpPr/>
        <p:nvPr/>
      </p:nvGrpSpPr>
      <p:grpSpPr/>
      <p:pic>
        <p:nvPicPr>
          <p:cNvPr id="2" name="图片 1" descr="NTU Logo"/>
          <p:cNvPicPr>
            <a:picLocks noChangeAspect="1"/>
          </p:cNvPicPr>
          <p:nvPr/>
        </p:nvPicPr>
        <p:blipFill>
          <a:blip r:embed="rId1"/>
          <a:stretch>
            <a:fillRect/>
          </a:stretch>
        </p:blipFill>
        <p:spPr>
          <a:xfrm>
            <a:off x="0" y="0"/>
            <a:ext cx="2380615" cy="849630"/>
          </a:xfrm>
          <a:prstGeom prst="rect">
            <a:avLst/>
          </a:prstGeom>
        </p:spPr>
      </p:pic>
      <p:sp>
        <p:nvSpPr>
          <p:cNvPr id="101" name="文本框 100"/>
          <p:cNvSpPr txBox="1"/>
          <p:nvPr/>
        </p:nvSpPr>
        <p:spPr>
          <a:xfrm>
            <a:off x="562610" y="1125855"/>
            <a:ext cx="10062845" cy="1014730"/>
          </a:xfrm>
          <a:prstGeom prst="rect">
            <a:avLst/>
          </a:prstGeom>
          <a:noFill/>
          <a:ln w="9525">
            <a:noFill/>
          </a:ln>
        </p:spPr>
        <p:txBody>
          <a:bodyPr wrap="square">
            <a:spAutoFit/>
          </a:bodyPr>
          <a:p>
            <a:pPr indent="0"/>
            <a:r>
              <a:rPr lang="en-US" sz="2800" b="1">
                <a:latin typeface="Calibri" panose="020F0502020204030204" charset="0"/>
                <a:ea typeface="宋体" panose="02010600030101010101" pitchFamily="2" charset="-122"/>
              </a:rPr>
              <a:t>1.the total number</a:t>
            </a:r>
            <a:r>
              <a:rPr lang="en-US" altLang="zh-CN" sz="3200">
                <a:sym typeface="+mn-ea"/>
              </a:rPr>
              <a:t> </a:t>
            </a:r>
            <a:r>
              <a:rPr lang="en-US" sz="3200" b="1">
                <a:latin typeface="Calibri" panose="020F0502020204030204" charset="0"/>
                <a:ea typeface="宋体" panose="02010600030101010101" pitchFamily="2" charset="-122"/>
                <a:sym typeface="+mn-ea"/>
              </a:rPr>
              <a:t>of childbearing age people </a:t>
            </a:r>
            <a:r>
              <a:rPr lang="en-US" sz="3200" b="1">
                <a:latin typeface="Calibri" panose="020F0502020204030204" charset="0"/>
                <a:ea typeface="宋体" panose="02010600030101010101" pitchFamily="2" charset="-122"/>
              </a:rPr>
              <a:t> is shrinking</a:t>
            </a:r>
            <a:r>
              <a:rPr lang="en-US" sz="2800" b="1">
                <a:latin typeface="Calibri" panose="020F0502020204030204" charset="0"/>
                <a:ea typeface="宋体" panose="02010600030101010101" pitchFamily="2" charset="-122"/>
              </a:rPr>
              <a:t>, which is pretty like a vicious cycle</a:t>
            </a:r>
            <a:endParaRPr lang="en-US" sz="2800" b="1">
              <a:latin typeface="Calibri" panose="020F0502020204030204" charset="0"/>
              <a:ea typeface="宋体" panose="02010600030101010101" pitchFamily="2" charset="-122"/>
            </a:endParaRPr>
          </a:p>
        </p:txBody>
      </p:sp>
      <p:pic>
        <p:nvPicPr>
          <p:cNvPr id="4" name="图片 3" descr="age pyrimid"/>
          <p:cNvPicPr>
            <a:picLocks noChangeAspect="1"/>
          </p:cNvPicPr>
          <p:nvPr/>
        </p:nvPicPr>
        <p:blipFill>
          <a:blip r:embed="rId2"/>
          <a:stretch>
            <a:fillRect/>
          </a:stretch>
        </p:blipFill>
        <p:spPr>
          <a:xfrm>
            <a:off x="2872740" y="1064895"/>
            <a:ext cx="6447155" cy="5157470"/>
          </a:xfrm>
          <a:prstGeom prst="rect">
            <a:avLst/>
          </a:prstGeom>
        </p:spPr>
      </p:pic>
      <p:grpSp>
        <p:nvGrpSpPr>
          <p:cNvPr id="10" name="组合 9"/>
          <p:cNvGrpSpPr/>
          <p:nvPr/>
        </p:nvGrpSpPr>
        <p:grpSpPr>
          <a:xfrm>
            <a:off x="1553210" y="2170430"/>
            <a:ext cx="8622307" cy="4196715"/>
            <a:chOff x="1287" y="3205"/>
            <a:chExt cx="9451" cy="5636"/>
          </a:xfrm>
        </p:grpSpPr>
        <p:pic>
          <p:nvPicPr>
            <p:cNvPr id="5" name="图片 4" descr="female polulation distribution"/>
            <p:cNvPicPr>
              <a:picLocks noChangeAspect="1"/>
            </p:cNvPicPr>
            <p:nvPr/>
          </p:nvPicPr>
          <p:blipFill>
            <a:blip r:embed="rId3"/>
            <a:stretch>
              <a:fillRect/>
            </a:stretch>
          </p:blipFill>
          <p:spPr>
            <a:xfrm>
              <a:off x="1287" y="3205"/>
              <a:ext cx="9451" cy="5636"/>
            </a:xfrm>
            <a:prstGeom prst="rect">
              <a:avLst/>
            </a:prstGeom>
          </p:spPr>
        </p:pic>
        <p:sp>
          <p:nvSpPr>
            <p:cNvPr id="7" name="左大括号 6"/>
            <p:cNvSpPr/>
            <p:nvPr/>
          </p:nvSpPr>
          <p:spPr>
            <a:xfrm>
              <a:off x="4725" y="4055"/>
              <a:ext cx="783" cy="1187"/>
            </a:xfrm>
            <a:prstGeom prst="leftBrace">
              <a:avLst/>
            </a:prstGeom>
            <a:ln w="28575" cmpd="sng">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8" name="文本框 7"/>
            <p:cNvSpPr txBox="1"/>
            <p:nvPr/>
          </p:nvSpPr>
          <p:spPr>
            <a:xfrm>
              <a:off x="3100" y="4455"/>
              <a:ext cx="2741" cy="329"/>
            </a:xfrm>
            <a:prstGeom prst="rect">
              <a:avLst/>
            </a:prstGeom>
            <a:noFill/>
          </p:spPr>
          <p:txBody>
            <a:bodyPr wrap="square" rtlCol="0">
              <a:spAutoFit/>
            </a:bodyPr>
            <a:p>
              <a:r>
                <a:rPr lang="en-US" altLang="zh-CN" sz="1000">
                  <a:solidFill>
                    <a:srgbClr val="FF0000"/>
                  </a:solidFill>
                </a:rPr>
                <a:t>population gap</a:t>
              </a:r>
              <a:endParaRPr lang="en-US" altLang="zh-CN" sz="1000">
                <a:solidFill>
                  <a:srgbClr val="FF0000"/>
                </a:solidFill>
              </a:endParaRPr>
            </a:p>
          </p:txBody>
        </p:sp>
      </p:grpSp>
      <p:grpSp>
        <p:nvGrpSpPr>
          <p:cNvPr id="11" name="组合 10"/>
          <p:cNvGrpSpPr/>
          <p:nvPr/>
        </p:nvGrpSpPr>
        <p:grpSpPr>
          <a:xfrm>
            <a:off x="2498090" y="0"/>
            <a:ext cx="8511540" cy="1524635"/>
            <a:chOff x="3974" y="0"/>
            <a:chExt cx="13404" cy="2401"/>
          </a:xfrm>
        </p:grpSpPr>
        <p:sp>
          <p:nvSpPr>
            <p:cNvPr id="12" name="文本框 11"/>
            <p:cNvSpPr txBox="1"/>
            <p:nvPr/>
          </p:nvSpPr>
          <p:spPr>
            <a:xfrm>
              <a:off x="6434" y="758"/>
              <a:ext cx="10944" cy="919"/>
            </a:xfrm>
            <a:prstGeom prst="rect">
              <a:avLst/>
            </a:prstGeom>
            <a:noFill/>
          </p:spPr>
          <p:txBody>
            <a:bodyPr wrap="square" rtlCol="0">
              <a:spAutoFit/>
            </a:bodyPr>
            <a:p>
              <a:r>
                <a:rPr lang="en-US" altLang="zh-CN" sz="3200" b="1">
                  <a:solidFill>
                    <a:srgbClr val="FF0000"/>
                  </a:solidFill>
                </a:rPr>
                <a:t>Why</a:t>
              </a:r>
              <a:r>
                <a:rPr lang="en-US" altLang="zh-CN" sz="2400" b="1"/>
                <a:t> people don’t getted married these days?</a:t>
              </a:r>
              <a:endParaRPr lang="en-US" altLang="zh-CN" sz="2400" b="1"/>
            </a:p>
          </p:txBody>
        </p:sp>
        <p:grpSp>
          <p:nvGrpSpPr>
            <p:cNvPr id="13" name="组合 12"/>
            <p:cNvGrpSpPr/>
            <p:nvPr/>
          </p:nvGrpSpPr>
          <p:grpSpPr>
            <a:xfrm>
              <a:off x="3974" y="0"/>
              <a:ext cx="2460" cy="2401"/>
              <a:chOff x="15920" y="-176"/>
              <a:chExt cx="3197" cy="3202"/>
            </a:xfrm>
          </p:grpSpPr>
          <p:pic>
            <p:nvPicPr>
              <p:cNvPr id="14" name="图片 13"/>
              <p:cNvPicPr>
                <a:picLocks noChangeAspect="1"/>
              </p:cNvPicPr>
              <p:nvPr/>
            </p:nvPicPr>
            <p:blipFill>
              <a:blip r:embed="rId4"/>
              <a:stretch>
                <a:fillRect/>
              </a:stretch>
            </p:blipFill>
            <p:spPr>
              <a:xfrm>
                <a:off x="16202" y="-176"/>
                <a:ext cx="2544" cy="2544"/>
              </a:xfrm>
              <a:prstGeom prst="rect">
                <a:avLst/>
              </a:prstGeom>
            </p:spPr>
          </p:pic>
          <p:pic>
            <p:nvPicPr>
              <p:cNvPr id="15" name="图片 14"/>
              <p:cNvPicPr>
                <a:picLocks noChangeAspect="1"/>
              </p:cNvPicPr>
              <p:nvPr/>
            </p:nvPicPr>
            <p:blipFill>
              <a:blip r:embed="rId5"/>
              <a:stretch>
                <a:fillRect/>
              </a:stretch>
            </p:blipFill>
            <p:spPr>
              <a:xfrm rot="16200000">
                <a:off x="15920" y="-171"/>
                <a:ext cx="3197" cy="3197"/>
              </a:xfrm>
              <a:prstGeom prst="rect">
                <a:avLst/>
              </a:prstGeom>
            </p:spPr>
          </p:pic>
        </p:grpSp>
      </p:grpSp>
      <p:grpSp>
        <p:nvGrpSpPr>
          <p:cNvPr id="16" name="组合 15"/>
          <p:cNvGrpSpPr/>
          <p:nvPr/>
        </p:nvGrpSpPr>
        <p:grpSpPr>
          <a:xfrm>
            <a:off x="947420" y="2008440"/>
            <a:ext cx="8698865" cy="4054540"/>
            <a:chOff x="1510" y="3199"/>
            <a:chExt cx="13699" cy="6385"/>
          </a:xfrm>
        </p:grpSpPr>
        <p:pic>
          <p:nvPicPr>
            <p:cNvPr id="17" name="图片 16" descr="OIP (1)"/>
            <p:cNvPicPr>
              <a:picLocks noChangeAspect="1"/>
            </p:cNvPicPr>
            <p:nvPr/>
          </p:nvPicPr>
          <p:blipFill>
            <a:blip r:embed="rId6"/>
            <a:stretch>
              <a:fillRect/>
            </a:stretch>
          </p:blipFill>
          <p:spPr>
            <a:xfrm>
              <a:off x="1510" y="7584"/>
              <a:ext cx="1980" cy="200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p:spPr>
        </p:pic>
        <p:grpSp>
          <p:nvGrpSpPr>
            <p:cNvPr id="18" name="组合 17"/>
            <p:cNvGrpSpPr/>
            <p:nvPr/>
          </p:nvGrpSpPr>
          <p:grpSpPr>
            <a:xfrm>
              <a:off x="1931" y="3199"/>
              <a:ext cx="13278" cy="4879"/>
              <a:chOff x="3001" y="2221"/>
              <a:chExt cx="13278" cy="6589"/>
            </a:xfrm>
          </p:grpSpPr>
          <p:pic>
            <p:nvPicPr>
              <p:cNvPr id="21" name="图片 20"/>
              <p:cNvPicPr>
                <a:picLocks noChangeAspect="1"/>
              </p:cNvPicPr>
              <p:nvPr/>
            </p:nvPicPr>
            <p:blipFill>
              <a:blip r:embed="rId7"/>
              <a:stretch>
                <a:fillRect/>
              </a:stretch>
            </p:blipFill>
            <p:spPr>
              <a:xfrm>
                <a:off x="3001" y="2221"/>
                <a:ext cx="13278" cy="6589"/>
              </a:xfrm>
              <a:prstGeom prst="rect">
                <a:avLst/>
              </a:prstGeom>
            </p:spPr>
          </p:pic>
          <p:sp>
            <p:nvSpPr>
              <p:cNvPr id="22" name="文本框 21"/>
              <p:cNvSpPr txBox="1"/>
              <p:nvPr/>
            </p:nvSpPr>
            <p:spPr>
              <a:xfrm>
                <a:off x="3408" y="3077"/>
                <a:ext cx="11765" cy="3860"/>
              </a:xfrm>
              <a:prstGeom prst="rect">
                <a:avLst/>
              </a:prstGeom>
              <a:noFill/>
            </p:spPr>
            <p:txBody>
              <a:bodyPr wrap="square" rtlCol="0">
                <a:spAutoFit/>
              </a:bodyPr>
              <a:p>
                <a:pPr algn="l"/>
                <a:r>
                  <a:rPr lang="en-US" altLang="zh-CN" sz="2800">
                    <a:sym typeface="+mn-ea"/>
                  </a:rPr>
                  <a:t>As we can see, the population between 20-39</a:t>
                </a:r>
                <a:endParaRPr lang="en-US" altLang="zh-CN" sz="2800"/>
              </a:p>
              <a:p>
                <a:pPr algn="l"/>
                <a:r>
                  <a:rPr lang="en-US" altLang="zh-CN" sz="2800">
                    <a:sym typeface="+mn-ea"/>
                  </a:rPr>
                  <a:t>is significantly fewer than population between 40-59,which means the group of </a:t>
                </a:r>
                <a:r>
                  <a:rPr lang="en-US" sz="2800" b="1">
                    <a:latin typeface="Calibri" panose="020F0502020204030204" charset="0"/>
                    <a:ea typeface="宋体" panose="02010600030101010101" pitchFamily="2" charset="-122"/>
                    <a:sym typeface="+mn-ea"/>
                  </a:rPr>
                  <a:t>childbearing age people </a:t>
                </a:r>
                <a:r>
                  <a:rPr lang="en-US" sz="2800">
                    <a:latin typeface="Calibri" panose="020F0502020204030204" charset="0"/>
                    <a:ea typeface="宋体" panose="02010600030101010101" pitchFamily="2" charset="-122"/>
                    <a:sym typeface="+mn-ea"/>
                  </a:rPr>
                  <a:t>has </a:t>
                </a:r>
                <a:r>
                  <a:rPr lang="en-US" altLang="zh-CN" sz="2800">
                    <a:sym typeface="+mn-ea"/>
                  </a:rPr>
                  <a:t>shrinked.</a:t>
                </a:r>
                <a:endParaRPr lang="en-US" altLang="zh-CN" sz="2800" b="1">
                  <a:sym typeface="+mn-ea"/>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4"/>
                                        </p:tgtEl>
                                      </p:cBhvr>
                                    </p:animEffect>
                                    <p:set>
                                      <p:cBhvr>
                                        <p:cTn id="11" dur="1" fill="hold">
                                          <p:stCondLst>
                                            <p:cond delay="499"/>
                                          </p:stCondLst>
                                        </p:cTn>
                                        <p:tgtEl>
                                          <p:spTgt spid="4"/>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COMMONDATA" val="eyJoZGlkIjoiM2IwNDQyMzFlNjM3MTBiYWY2OWJiMGEwZTdmMTVmNzYifQ=="/>
  <p:tag name="KSO_WPP_MARK_KEY" val="3974b9c5-e53f-411d-b3d9-7b928f74ca4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5096</Words>
  <Application>WPS 演示</Application>
  <PresentationFormat>宽屏</PresentationFormat>
  <Paragraphs>153</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vt:lpstr>
      <vt:lpstr>宋体</vt:lpstr>
      <vt:lpstr>Wingdings</vt:lpstr>
      <vt:lpstr>Cambria Math</vt:lpstr>
      <vt:lpstr>Calibri</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87975</dc:creator>
  <cp:lastModifiedBy>姚钰珩</cp:lastModifiedBy>
  <cp:revision>10</cp:revision>
  <dcterms:created xsi:type="dcterms:W3CDTF">2024-10-04T09:27:00Z</dcterms:created>
  <dcterms:modified xsi:type="dcterms:W3CDTF">2024-10-18T09:49:03Z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323DD4912B6A4BCCB71D3515908132EA</vt:lpwstr>
  </property>
  <property fmtid="{D5CDD505-2E9C-101B-9397-08002B2CF9AE}" pid="3" name="KSOProductBuildVer">
    <vt:lpwstr>2052-11.1.0.12165</vt:lpwstr>
  </property>
</Properties>
</file>