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0630-C796-6A5F-E60C-1C3381681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5D46-8744-4D00-FC26-77919D747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5424-CD3B-A2E4-B6AD-9A68328D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82E8-A83F-41DC-841C-781A78A54F1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4281-FE64-B0EF-AB9F-91D9F443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DBF45-97DA-7CB4-BF38-D1C92BE2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9800-D95A-4B60-BE35-8594DAB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4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0758-7595-DAC9-BBC7-CA9541EB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17D9D-09BE-7EEA-8827-81125DB00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9FC18-3F58-C93D-9095-B530EDD8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82E8-A83F-41DC-841C-781A78A54F1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CB5E-661B-1F19-48E6-FE1D8226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9C7C4-D6C3-908A-1A05-94C404B2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9800-D95A-4B60-BE35-8594DAB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0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A29D5-CA71-8668-7C85-46B226608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EA0C5-315B-56C2-87AF-292474B52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95C2-44C3-D09E-9D1B-4943D930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82E8-A83F-41DC-841C-781A78A54F1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64A4B-F2C2-2401-6219-D6D85BB0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293E6-AB7F-85C6-AF53-0248195C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9800-D95A-4B60-BE35-8594DAB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1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F3B2-FE0D-DDE2-8F9E-8F31CA17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154F-C86C-3306-9C7A-CD31FEF2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5289-0778-DB4F-AE13-AD9DF81A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82E8-A83F-41DC-841C-781A78A54F1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010D-E538-41C3-C3A9-B23806E5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5DF1-D6B5-FC64-7E86-6B261CF5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9800-D95A-4B60-BE35-8594DAB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9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11DA-48CD-EB39-106F-FE479C92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DA5F6-F208-3935-9FF3-75C9F1105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060B2-1BC9-E9E6-9C21-318C7DDC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82E8-A83F-41DC-841C-781A78A54F1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BCFA-EAA1-9114-C9F2-245EC820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F2DB-295A-D1FC-C93C-4A0337D7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9800-D95A-4B60-BE35-8594DAB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7C7D-D371-88BD-1018-4FEADC4E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E9A1-7EF3-09B3-66F2-EBAF76F26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117D3-06E4-478D-9994-BEBF8A976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2E55C-F99C-E709-CC96-54479EB7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82E8-A83F-41DC-841C-781A78A54F1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C5BC8-66F1-12DC-21B3-351DF240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47AD3-47D0-0CC0-62B1-781CA4EC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9800-D95A-4B60-BE35-8594DAB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036C-7007-D19F-95C9-70A4AE94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47732-AD2A-E751-7EA3-CBBE12807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1676D-9D78-DA69-A40B-AA8F22C8A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E2CA9-3109-F501-DA9E-1F242DE55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FABE7-061B-E862-DDCA-E81CD4ADC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243EF-F1A4-32F1-3B48-E5574F6B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82E8-A83F-41DC-841C-781A78A54F1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A360C-4318-548B-AE69-234C2AFF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6B2F4-3C47-0F14-D39B-B4838849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9800-D95A-4B60-BE35-8594DAB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E3A8-D743-9647-864B-8B9C68AD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0C869-E380-D0A2-632C-9C824C64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82E8-A83F-41DC-841C-781A78A54F1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21AB5-E2C5-A176-3877-D881249B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C4576-8649-23D1-60A6-236F3485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9800-D95A-4B60-BE35-8594DAB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0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EA8BE-0FF0-4F89-01F9-A07042B4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82E8-A83F-41DC-841C-781A78A54F1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5A60E-2CC0-9B0A-D6EC-568643F4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09A45-098D-BAAD-EEA3-FB27488D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9800-D95A-4B60-BE35-8594DAB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AE23-E4A2-383D-FAC5-1FF9D63B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0466-DEEA-C989-94E4-CFEF729D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1E961-F13F-4FB3-69E7-7F71D104A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BD3AE-5839-1140-8F61-28524920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82E8-A83F-41DC-841C-781A78A54F1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3147A-054A-1B43-0156-EAB46A4E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D5849-9BED-CD3C-AF7F-AEB47789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9800-D95A-4B60-BE35-8594DAB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3EA5-F741-46A0-B9AE-D473CF88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FE65E-79CC-580B-DF92-9DCB3980B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86E62-3858-EB65-731D-CA48682C6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DE9B0-BC3F-2892-BEEC-B5E34705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82E8-A83F-41DC-841C-781A78A54F1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B638-83B4-180D-EDE5-27722464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BFE85-00E0-803A-80F4-DBE1978D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9800-D95A-4B60-BE35-8594DAB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EAC58-F1F7-3326-1722-6A8DC423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1A74B-BD4E-44A2-5155-C7D166785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E0A69-3C99-F7A2-4CB4-9079302B7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82E8-A83F-41DC-841C-781A78A54F15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79C76-E699-A0A5-5080-F6165A9E2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D2CC0-32B5-E6C4-57F9-6A49AD80B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9800-D95A-4B60-BE35-8594DABB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25.svg"/><Relationship Id="rId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28.png"/><Relationship Id="rId9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4.svg"/><Relationship Id="rId12" Type="http://schemas.openxmlformats.org/officeDocument/2006/relationships/image" Target="../media/image2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.png"/><Relationship Id="rId5" Type="http://schemas.openxmlformats.org/officeDocument/2006/relationships/image" Target="../media/image25.svg"/><Relationship Id="rId10" Type="http://schemas.openxmlformats.org/officeDocument/2006/relationships/image" Target="../media/image34.svg"/><Relationship Id="rId4" Type="http://schemas.openxmlformats.org/officeDocument/2006/relationships/image" Target="../media/image24.png"/><Relationship Id="rId9" Type="http://schemas.openxmlformats.org/officeDocument/2006/relationships/image" Target="../media/image3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18" Type="http://schemas.openxmlformats.org/officeDocument/2006/relationships/image" Target="../media/image49.png"/><Relationship Id="rId3" Type="http://schemas.openxmlformats.org/officeDocument/2006/relationships/image" Target="../media/image27.svg"/><Relationship Id="rId21" Type="http://schemas.openxmlformats.org/officeDocument/2006/relationships/image" Target="../media/image24.pn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" Type="http://schemas.openxmlformats.org/officeDocument/2006/relationships/image" Target="../media/image26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19" Type="http://schemas.openxmlformats.org/officeDocument/2006/relationships/image" Target="../media/image50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Relationship Id="rId22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18" Type="http://schemas.openxmlformats.org/officeDocument/2006/relationships/image" Target="../media/image51.png"/><Relationship Id="rId3" Type="http://schemas.openxmlformats.org/officeDocument/2006/relationships/image" Target="../media/image25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image" Target="../media/image24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3" Type="http://schemas.openxmlformats.org/officeDocument/2006/relationships/image" Target="../media/image25.svg"/><Relationship Id="rId21" Type="http://schemas.openxmlformats.org/officeDocument/2006/relationships/image" Target="../media/image56.png"/><Relationship Id="rId7" Type="http://schemas.openxmlformats.org/officeDocument/2006/relationships/image" Target="../media/image52.png"/><Relationship Id="rId12" Type="http://schemas.openxmlformats.org/officeDocument/2006/relationships/image" Target="../media/image40.svg"/><Relationship Id="rId17" Type="http://schemas.openxmlformats.org/officeDocument/2006/relationships/image" Target="../media/image49.png"/><Relationship Id="rId2" Type="http://schemas.openxmlformats.org/officeDocument/2006/relationships/image" Target="../media/image24.png"/><Relationship Id="rId16" Type="http://schemas.openxmlformats.org/officeDocument/2006/relationships/image" Target="../media/image48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11" Type="http://schemas.openxmlformats.org/officeDocument/2006/relationships/image" Target="../media/image39.png"/><Relationship Id="rId24" Type="http://schemas.openxmlformats.org/officeDocument/2006/relationships/image" Target="../media/image4.svg"/><Relationship Id="rId5" Type="http://schemas.openxmlformats.org/officeDocument/2006/relationships/image" Target="../media/image41.png"/><Relationship Id="rId15" Type="http://schemas.openxmlformats.org/officeDocument/2006/relationships/image" Target="../media/image47.png"/><Relationship Id="rId23" Type="http://schemas.openxmlformats.org/officeDocument/2006/relationships/image" Target="../media/image3.png"/><Relationship Id="rId10" Type="http://schemas.openxmlformats.org/officeDocument/2006/relationships/image" Target="../media/image38.svg"/><Relationship Id="rId19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37.png"/><Relationship Id="rId14" Type="http://schemas.openxmlformats.org/officeDocument/2006/relationships/image" Target="../media/image46.svg"/><Relationship Id="rId22" Type="http://schemas.openxmlformats.org/officeDocument/2006/relationships/image" Target="../media/image5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3" Type="http://schemas.openxmlformats.org/officeDocument/2006/relationships/image" Target="../media/image25.svg"/><Relationship Id="rId21" Type="http://schemas.openxmlformats.org/officeDocument/2006/relationships/image" Target="../media/image56.png"/><Relationship Id="rId7" Type="http://schemas.openxmlformats.org/officeDocument/2006/relationships/image" Target="../media/image52.png"/><Relationship Id="rId12" Type="http://schemas.openxmlformats.org/officeDocument/2006/relationships/image" Target="../media/image40.svg"/><Relationship Id="rId17" Type="http://schemas.openxmlformats.org/officeDocument/2006/relationships/image" Target="../media/image49.png"/><Relationship Id="rId2" Type="http://schemas.openxmlformats.org/officeDocument/2006/relationships/image" Target="../media/image24.png"/><Relationship Id="rId16" Type="http://schemas.openxmlformats.org/officeDocument/2006/relationships/image" Target="../media/image48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11" Type="http://schemas.openxmlformats.org/officeDocument/2006/relationships/image" Target="../media/image39.png"/><Relationship Id="rId24" Type="http://schemas.openxmlformats.org/officeDocument/2006/relationships/image" Target="../media/image4.svg"/><Relationship Id="rId5" Type="http://schemas.openxmlformats.org/officeDocument/2006/relationships/image" Target="../media/image41.png"/><Relationship Id="rId15" Type="http://schemas.openxmlformats.org/officeDocument/2006/relationships/image" Target="../media/image47.png"/><Relationship Id="rId23" Type="http://schemas.openxmlformats.org/officeDocument/2006/relationships/image" Target="../media/image3.png"/><Relationship Id="rId10" Type="http://schemas.openxmlformats.org/officeDocument/2006/relationships/image" Target="../media/image38.svg"/><Relationship Id="rId19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37.png"/><Relationship Id="rId14" Type="http://schemas.openxmlformats.org/officeDocument/2006/relationships/image" Target="../media/image46.svg"/><Relationship Id="rId22" Type="http://schemas.openxmlformats.org/officeDocument/2006/relationships/image" Target="../media/image5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rt 5">
            <a:extLst>
              <a:ext uri="{FF2B5EF4-FFF2-40B4-BE49-F238E27FC236}">
                <a16:creationId xmlns:a16="http://schemas.microsoft.com/office/drawing/2014/main" id="{F1BF5E78-A7C0-A456-AAAF-822A646F9D2A}"/>
              </a:ext>
            </a:extLst>
          </p:cNvPr>
          <p:cNvSpPr/>
          <p:nvPr/>
        </p:nvSpPr>
        <p:spPr>
          <a:xfrm>
            <a:off x="10248900" y="1559437"/>
            <a:ext cx="365760" cy="365760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9F8EB1-744E-F288-14E1-EE5C7FFD63D2}"/>
              </a:ext>
            </a:extLst>
          </p:cNvPr>
          <p:cNvGrpSpPr/>
          <p:nvPr/>
        </p:nvGrpSpPr>
        <p:grpSpPr>
          <a:xfrm>
            <a:off x="8519160" y="3975636"/>
            <a:ext cx="815340" cy="506927"/>
            <a:chOff x="4725924" y="4317525"/>
            <a:chExt cx="815340" cy="50692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A7BB45-D3BE-0075-4A9A-611FE5AF0BDA}"/>
                </a:ext>
              </a:extLst>
            </p:cNvPr>
            <p:cNvSpPr/>
            <p:nvPr/>
          </p:nvSpPr>
          <p:spPr>
            <a:xfrm>
              <a:off x="4725924" y="4317525"/>
              <a:ext cx="815340" cy="506927"/>
            </a:xfrm>
            <a:prstGeom prst="roundRect">
              <a:avLst>
                <a:gd name="adj" fmla="val 286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17" name="Graphic 16" descr="Arrow: Straight with solid fill">
              <a:extLst>
                <a:ext uri="{FF2B5EF4-FFF2-40B4-BE49-F238E27FC236}">
                  <a16:creationId xmlns:a16="http://schemas.microsoft.com/office/drawing/2014/main" id="{DB5A10ED-CFB8-DEDE-ADB1-921667ADB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08804" y="4342388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1AB18B-6676-995B-76A7-FD80029AFE09}"/>
              </a:ext>
            </a:extLst>
          </p:cNvPr>
          <p:cNvGrpSpPr/>
          <p:nvPr/>
        </p:nvGrpSpPr>
        <p:grpSpPr>
          <a:xfrm>
            <a:off x="10441927" y="3975636"/>
            <a:ext cx="815340" cy="506927"/>
            <a:chOff x="6748273" y="4317525"/>
            <a:chExt cx="815340" cy="50692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43E4600-0F48-C337-CA21-DCC981B66131}"/>
                </a:ext>
              </a:extLst>
            </p:cNvPr>
            <p:cNvSpPr/>
            <p:nvPr/>
          </p:nvSpPr>
          <p:spPr>
            <a:xfrm>
              <a:off x="6748273" y="4317525"/>
              <a:ext cx="815340" cy="506927"/>
            </a:xfrm>
            <a:prstGeom prst="roundRect">
              <a:avLst>
                <a:gd name="adj" fmla="val 286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25" name="Graphic 24" descr="Arrow: Straight with solid fill">
              <a:extLst>
                <a:ext uri="{FF2B5EF4-FFF2-40B4-BE49-F238E27FC236}">
                  <a16:creationId xmlns:a16="http://schemas.microsoft.com/office/drawing/2014/main" id="{07AAD19B-EF54-9736-654A-EA8591465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6931153" y="4342388"/>
              <a:ext cx="457200" cy="457200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2CB7623-28F0-4F3D-8F5E-B6404D716B8A}"/>
              </a:ext>
            </a:extLst>
          </p:cNvPr>
          <p:cNvSpPr/>
          <p:nvPr/>
        </p:nvSpPr>
        <p:spPr>
          <a:xfrm>
            <a:off x="6766794" y="2922073"/>
            <a:ext cx="1752366" cy="506927"/>
          </a:xfrm>
          <a:prstGeom prst="roundRect">
            <a:avLst>
              <a:gd name="adj" fmla="val 2869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6A84C5-5A50-2BA1-D8B4-0177E9302EAF}"/>
              </a:ext>
            </a:extLst>
          </p:cNvPr>
          <p:cNvGrpSpPr/>
          <p:nvPr/>
        </p:nvGrpSpPr>
        <p:grpSpPr>
          <a:xfrm>
            <a:off x="6756945" y="923479"/>
            <a:ext cx="1211848" cy="320040"/>
            <a:chOff x="7479920" y="4312920"/>
            <a:chExt cx="1211848" cy="32004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103195A-7D7D-3317-4E1B-233AEFAE2037}"/>
                </a:ext>
              </a:extLst>
            </p:cNvPr>
            <p:cNvSpPr/>
            <p:nvPr/>
          </p:nvSpPr>
          <p:spPr>
            <a:xfrm>
              <a:off x="7479920" y="4312920"/>
              <a:ext cx="1211848" cy="32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C5F00E1-B58C-1FB7-8B2E-2A92F7CF829E}"/>
                </a:ext>
              </a:extLst>
            </p:cNvPr>
            <p:cNvGrpSpPr/>
            <p:nvPr/>
          </p:nvGrpSpPr>
          <p:grpSpPr>
            <a:xfrm>
              <a:off x="8417448" y="4312920"/>
              <a:ext cx="274320" cy="320040"/>
              <a:chOff x="8812188" y="4312920"/>
              <a:chExt cx="274320" cy="32004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9CE86AA-CE6A-2AD2-7660-D1D44BC44FDF}"/>
                  </a:ext>
                </a:extLst>
              </p:cNvPr>
              <p:cNvSpPr/>
              <p:nvPr/>
            </p:nvSpPr>
            <p:spPr>
              <a:xfrm>
                <a:off x="8812188" y="4312920"/>
                <a:ext cx="274320" cy="32004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Graphic 32" descr="Caret Down with solid fill">
                <a:extLst>
                  <a:ext uri="{FF2B5EF4-FFF2-40B4-BE49-F238E27FC236}">
                    <a16:creationId xmlns:a16="http://schemas.microsoft.com/office/drawing/2014/main" id="{047A2B64-1494-E72A-5BD4-B9DCF2473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12188" y="4335780"/>
                <a:ext cx="274320" cy="274320"/>
              </a:xfrm>
              <a:prstGeom prst="rect">
                <a:avLst/>
              </a:prstGeom>
            </p:spPr>
          </p:pic>
        </p:grpSp>
      </p:grpSp>
      <p:pic>
        <p:nvPicPr>
          <p:cNvPr id="34" name="Graphic 33" descr="Play with solid fill">
            <a:extLst>
              <a:ext uri="{FF2B5EF4-FFF2-40B4-BE49-F238E27FC236}">
                <a16:creationId xmlns:a16="http://schemas.microsoft.com/office/drawing/2014/main" id="{22E5B275-2622-1FEB-6B91-F50A3AD14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5873" y="2944933"/>
            <a:ext cx="457200" cy="4572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254E8B7-556E-BEC6-5117-5F0C90CEB8DC}"/>
              </a:ext>
            </a:extLst>
          </p:cNvPr>
          <p:cNvSpPr/>
          <p:nvPr/>
        </p:nvSpPr>
        <p:spPr>
          <a:xfrm>
            <a:off x="6756945" y="2268786"/>
            <a:ext cx="1752366" cy="506927"/>
          </a:xfrm>
          <a:prstGeom prst="roundRect">
            <a:avLst>
              <a:gd name="adj" fmla="val 2869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01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C0D503A2-E666-DEFF-9FCD-47A943843A3D}"/>
              </a:ext>
            </a:extLst>
          </p:cNvPr>
          <p:cNvGrpSpPr/>
          <p:nvPr/>
        </p:nvGrpSpPr>
        <p:grpSpPr>
          <a:xfrm>
            <a:off x="1899555" y="685800"/>
            <a:ext cx="3291842" cy="5486400"/>
            <a:chOff x="1899555" y="685800"/>
            <a:chExt cx="3291842" cy="5486400"/>
          </a:xfrm>
        </p:grpSpPr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A3C25F01-FCFD-831B-9006-D2CDF6549009}"/>
                </a:ext>
              </a:extLst>
            </p:cNvPr>
            <p:cNvGrpSpPr/>
            <p:nvPr/>
          </p:nvGrpSpPr>
          <p:grpSpPr>
            <a:xfrm>
              <a:off x="1899557" y="685800"/>
              <a:ext cx="3291840" cy="5486400"/>
              <a:chOff x="3482340" y="685800"/>
              <a:chExt cx="3291840" cy="548640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4D808EA-4FCC-58E4-248B-218AE28111A4}"/>
                  </a:ext>
                </a:extLst>
              </p:cNvPr>
              <p:cNvGrpSpPr/>
              <p:nvPr/>
            </p:nvGrpSpPr>
            <p:grpSpPr>
              <a:xfrm>
                <a:off x="3482340" y="685800"/>
                <a:ext cx="3291840" cy="5486400"/>
                <a:chOff x="4450080" y="685800"/>
                <a:chExt cx="3291840" cy="548640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52A2E70-8E9F-94A9-C8DE-245088C8061E}"/>
                    </a:ext>
                  </a:extLst>
                </p:cNvPr>
                <p:cNvSpPr/>
                <p:nvPr/>
              </p:nvSpPr>
              <p:spPr>
                <a:xfrm>
                  <a:off x="4450080" y="685800"/>
                  <a:ext cx="3291840" cy="5486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82A0C22-92C9-7A73-11B6-6E427D086406}"/>
                    </a:ext>
                  </a:extLst>
                </p:cNvPr>
                <p:cNvSpPr/>
                <p:nvPr/>
              </p:nvSpPr>
              <p:spPr>
                <a:xfrm>
                  <a:off x="4450080" y="5623560"/>
                  <a:ext cx="3291840" cy="5486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E582AE5-D33B-DF9D-67BD-C02A7C3B2B89}"/>
                    </a:ext>
                  </a:extLst>
                </p:cNvPr>
                <p:cNvSpPr/>
                <p:nvPr/>
              </p:nvSpPr>
              <p:spPr>
                <a:xfrm>
                  <a:off x="4450080" y="685800"/>
                  <a:ext cx="3291840" cy="5486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39" name="Picture 2" descr="Harta Romaniei - Harta Rutiera a Romaniei">
                <a:extLst>
                  <a:ext uri="{FF2B5EF4-FFF2-40B4-BE49-F238E27FC236}">
                    <a16:creationId xmlns:a16="http://schemas.microsoft.com/office/drawing/2014/main" id="{14255641-5E61-D420-5EBC-976CAED97A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664" y="2339340"/>
                <a:ext cx="2686159" cy="1889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8C3E82B-CA5A-2CD1-4E33-55C4993582F0}"/>
                </a:ext>
              </a:extLst>
            </p:cNvPr>
            <p:cNvGrpSpPr/>
            <p:nvPr/>
          </p:nvGrpSpPr>
          <p:grpSpPr>
            <a:xfrm>
              <a:off x="1992521" y="774577"/>
              <a:ext cx="365760" cy="365760"/>
              <a:chOff x="1215501" y="846930"/>
              <a:chExt cx="365760" cy="365760"/>
            </a:xfrm>
          </p:grpSpPr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1FA8BCF7-5D9A-BE5E-7D5C-BDC1FF6AD60C}"/>
                  </a:ext>
                </a:extLst>
              </p:cNvPr>
              <p:cNvSpPr/>
              <p:nvPr/>
            </p:nvSpPr>
            <p:spPr>
              <a:xfrm>
                <a:off x="1215501" y="846930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AE3FBD3-59B5-D43F-5A98-C61CDB00C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970145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1EA8CD1-A13E-469B-B061-00C8B5609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1029810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4CEC230-CE1E-17A7-00A3-166A08AD2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1102163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BE809B3F-0B64-2CF6-0FE5-361023AFEB87}"/>
                </a:ext>
              </a:extLst>
            </p:cNvPr>
            <p:cNvGrpSpPr/>
            <p:nvPr/>
          </p:nvGrpSpPr>
          <p:grpSpPr>
            <a:xfrm>
              <a:off x="1899555" y="1238473"/>
              <a:ext cx="1448293" cy="4385086"/>
              <a:chOff x="1909732" y="1238473"/>
              <a:chExt cx="1448293" cy="4385086"/>
            </a:xfrm>
          </p:grpSpPr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A4A50832-CD3C-FC99-F981-07C4860FCDB6}"/>
                  </a:ext>
                </a:extLst>
              </p:cNvPr>
              <p:cNvGrpSpPr/>
              <p:nvPr/>
            </p:nvGrpSpPr>
            <p:grpSpPr>
              <a:xfrm>
                <a:off x="1909732" y="1238473"/>
                <a:ext cx="1448293" cy="4385086"/>
                <a:chOff x="3492515" y="1238473"/>
                <a:chExt cx="1448293" cy="4385086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570ABEC-8693-FF99-FBC9-D3FD48ABBA84}"/>
                    </a:ext>
                  </a:extLst>
                </p:cNvPr>
                <p:cNvSpPr/>
                <p:nvPr/>
              </p:nvSpPr>
              <p:spPr>
                <a:xfrm>
                  <a:off x="3492515" y="1238473"/>
                  <a:ext cx="1371600" cy="43850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E2CEC3C-35FE-8D6B-2B3F-85F0A8CF347A}"/>
                    </a:ext>
                  </a:extLst>
                </p:cNvPr>
                <p:cNvSpPr txBox="1"/>
                <p:nvPr/>
              </p:nvSpPr>
              <p:spPr>
                <a:xfrm>
                  <a:off x="3765042" y="1333738"/>
                  <a:ext cx="10073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Profile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9F94108-0F18-14A7-4E53-2A8425BCAA40}"/>
                    </a:ext>
                  </a:extLst>
                </p:cNvPr>
                <p:cNvSpPr txBox="1"/>
                <p:nvPr/>
              </p:nvSpPr>
              <p:spPr>
                <a:xfrm>
                  <a:off x="3775217" y="1710052"/>
                  <a:ext cx="10073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Group</a:t>
                  </a:r>
                </a:p>
              </p:txBody>
            </p:sp>
            <p:sp>
              <p:nvSpPr>
                <p:cNvPr id="1027" name="TextBox 1026">
                  <a:extLst>
                    <a:ext uri="{FF2B5EF4-FFF2-40B4-BE49-F238E27FC236}">
                      <a16:creationId xmlns:a16="http://schemas.microsoft.com/office/drawing/2014/main" id="{C520163B-DC99-B554-BC12-418ADAEFA33B}"/>
                    </a:ext>
                  </a:extLst>
                </p:cNvPr>
                <p:cNvSpPr txBox="1"/>
                <p:nvPr/>
              </p:nvSpPr>
              <p:spPr>
                <a:xfrm>
                  <a:off x="3765042" y="2070597"/>
                  <a:ext cx="117576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My cabins</a:t>
                  </a:r>
                </a:p>
              </p:txBody>
            </p:sp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C3F5A1C9-7E93-70FC-D161-C9DE5C1CD411}"/>
                    </a:ext>
                  </a:extLst>
                </p:cNvPr>
                <p:cNvSpPr txBox="1"/>
                <p:nvPr/>
              </p:nvSpPr>
              <p:spPr>
                <a:xfrm>
                  <a:off x="3788664" y="2452507"/>
                  <a:ext cx="103403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About us</a:t>
                  </a:r>
                </a:p>
              </p:txBody>
            </p:sp>
            <p:sp>
              <p:nvSpPr>
                <p:cNvPr id="1035" name="TextBox 1034">
                  <a:extLst>
                    <a:ext uri="{FF2B5EF4-FFF2-40B4-BE49-F238E27FC236}">
                      <a16:creationId xmlns:a16="http://schemas.microsoft.com/office/drawing/2014/main" id="{9F574B80-4893-F5A9-15D8-3F489F3CFADC}"/>
                    </a:ext>
                  </a:extLst>
                </p:cNvPr>
                <p:cNvSpPr txBox="1"/>
                <p:nvPr/>
              </p:nvSpPr>
              <p:spPr>
                <a:xfrm>
                  <a:off x="3765042" y="2809652"/>
                  <a:ext cx="10073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Help</a:t>
                  </a:r>
                </a:p>
              </p:txBody>
            </p:sp>
            <p:sp>
              <p:nvSpPr>
                <p:cNvPr id="1039" name="TextBox 1038">
                  <a:extLst>
                    <a:ext uri="{FF2B5EF4-FFF2-40B4-BE49-F238E27FC236}">
                      <a16:creationId xmlns:a16="http://schemas.microsoft.com/office/drawing/2014/main" id="{90201668-ADB9-C7EF-3C7B-0CFD43E6CC6D}"/>
                    </a:ext>
                  </a:extLst>
                </p:cNvPr>
                <p:cNvSpPr txBox="1"/>
                <p:nvPr/>
              </p:nvSpPr>
              <p:spPr>
                <a:xfrm>
                  <a:off x="3765042" y="3191308"/>
                  <a:ext cx="10073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Settings</a:t>
                  </a:r>
                </a:p>
              </p:txBody>
            </p:sp>
          </p:grpSp>
          <p:pic>
            <p:nvPicPr>
              <p:cNvPr id="4" name="Graphic 3" descr="Information with solid fill">
                <a:extLst>
                  <a:ext uri="{FF2B5EF4-FFF2-40B4-BE49-F238E27FC236}">
                    <a16:creationId xmlns:a16="http://schemas.microsoft.com/office/drawing/2014/main" id="{F71EB830-BF44-A176-DFFC-240C1154B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31561" y="2501698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6" name="Graphic 5" descr="Help with solid fill">
                <a:extLst>
                  <a:ext uri="{FF2B5EF4-FFF2-40B4-BE49-F238E27FC236}">
                    <a16:creationId xmlns:a16="http://schemas.microsoft.com/office/drawing/2014/main" id="{F2490551-52F1-3718-96F6-199254B62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931561" y="2846827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3" name="Graphic 12" descr="User with solid fill">
                <a:extLst>
                  <a:ext uri="{FF2B5EF4-FFF2-40B4-BE49-F238E27FC236}">
                    <a16:creationId xmlns:a16="http://schemas.microsoft.com/office/drawing/2014/main" id="{A96798F9-E8E6-4EF6-964C-3B21D269E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31561" y="1388551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18" name="Graphic 17" descr="Social network with solid fill">
                <a:extLst>
                  <a:ext uri="{FF2B5EF4-FFF2-40B4-BE49-F238E27FC236}">
                    <a16:creationId xmlns:a16="http://schemas.microsoft.com/office/drawing/2014/main" id="{E3A01BFC-D35E-A424-B7A9-A6A6EF652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931561" y="1756078"/>
                <a:ext cx="274320" cy="274320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20DFDDF-62A2-CD65-D8E6-C1565AEB0D67}"/>
                  </a:ext>
                </a:extLst>
              </p:cNvPr>
              <p:cNvGrpSpPr/>
              <p:nvPr/>
            </p:nvGrpSpPr>
            <p:grpSpPr>
              <a:xfrm>
                <a:off x="1931561" y="2123605"/>
                <a:ext cx="274320" cy="274320"/>
                <a:chOff x="1934718" y="2827020"/>
                <a:chExt cx="914400" cy="914400"/>
              </a:xfrm>
            </p:grpSpPr>
            <p:pic>
              <p:nvPicPr>
                <p:cNvPr id="23" name="Graphic 22" descr="Heart with solid fill">
                  <a:extLst>
                    <a:ext uri="{FF2B5EF4-FFF2-40B4-BE49-F238E27FC236}">
                      <a16:creationId xmlns:a16="http://schemas.microsoft.com/office/drawing/2014/main" id="{135DEBFC-0049-5D17-027D-A81F321ECD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4718" y="282702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Cabin with solid fill">
                  <a:extLst>
                    <a:ext uri="{FF2B5EF4-FFF2-40B4-BE49-F238E27FC236}">
                      <a16:creationId xmlns:a16="http://schemas.microsoft.com/office/drawing/2014/main" id="{AA1E3B9A-EFC7-45E1-29BF-4E8B8A0A24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9038" y="3097406"/>
                  <a:ext cx="365760" cy="365760"/>
                </a:xfrm>
                <a:prstGeom prst="rect">
                  <a:avLst/>
                </a:prstGeom>
              </p:spPr>
            </p:pic>
          </p:grpSp>
          <p:pic>
            <p:nvPicPr>
              <p:cNvPr id="28" name="Graphic 27" descr="Single gear with solid fill">
                <a:extLst>
                  <a:ext uri="{FF2B5EF4-FFF2-40B4-BE49-F238E27FC236}">
                    <a16:creationId xmlns:a16="http://schemas.microsoft.com/office/drawing/2014/main" id="{1AB58637-0502-DB47-CAF3-283747AA33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31561" y="3238814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46E3C711-8C4F-C545-CA91-3FF12CBE74AD}"/>
                </a:ext>
              </a:extLst>
            </p:cNvPr>
            <p:cNvGrpSpPr/>
            <p:nvPr/>
          </p:nvGrpSpPr>
          <p:grpSpPr>
            <a:xfrm>
              <a:off x="3088277" y="5152707"/>
              <a:ext cx="914400" cy="914400"/>
              <a:chOff x="3088277" y="5152707"/>
              <a:chExt cx="914400" cy="914400"/>
            </a:xfrm>
          </p:grpSpPr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421DE22B-FEEB-223F-A1DD-97429B8DD54B}"/>
                  </a:ext>
                </a:extLst>
              </p:cNvPr>
              <p:cNvSpPr/>
              <p:nvPr/>
            </p:nvSpPr>
            <p:spPr>
              <a:xfrm>
                <a:off x="3088277" y="5152707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 descr="Cabin with solid fill">
                <a:extLst>
                  <a:ext uri="{FF2B5EF4-FFF2-40B4-BE49-F238E27FC236}">
                    <a16:creationId xmlns:a16="http://schemas.microsoft.com/office/drawing/2014/main" id="{DC617DE6-35C5-01EE-FA5C-2E464F3727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227614" y="5289867"/>
                <a:ext cx="640080" cy="640080"/>
              </a:xfrm>
              <a:prstGeom prst="rect">
                <a:avLst/>
              </a:prstGeom>
            </p:spPr>
          </p:pic>
        </p:grp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7BC0D666-0F23-9704-49F1-D971EBD850FC}"/>
                </a:ext>
              </a:extLst>
            </p:cNvPr>
            <p:cNvGrpSpPr/>
            <p:nvPr/>
          </p:nvGrpSpPr>
          <p:grpSpPr>
            <a:xfrm>
              <a:off x="4345647" y="5668707"/>
              <a:ext cx="815340" cy="457200"/>
              <a:chOff x="6748273" y="4317525"/>
              <a:chExt cx="815340" cy="506927"/>
            </a:xfrm>
            <a:solidFill>
              <a:schemeClr val="bg1"/>
            </a:solidFill>
          </p:grpSpPr>
          <p:sp>
            <p:nvSpPr>
              <p:cNvPr id="1078" name="Rectangle: Rounded Corners 1077">
                <a:extLst>
                  <a:ext uri="{FF2B5EF4-FFF2-40B4-BE49-F238E27FC236}">
                    <a16:creationId xmlns:a16="http://schemas.microsoft.com/office/drawing/2014/main" id="{722B1CF1-0779-1ED5-C248-782A2ECAE96D}"/>
                  </a:ext>
                </a:extLst>
              </p:cNvPr>
              <p:cNvSpPr/>
              <p:nvPr/>
            </p:nvSpPr>
            <p:spPr>
              <a:xfrm>
                <a:off x="6748273" y="4317525"/>
                <a:ext cx="815340" cy="506927"/>
              </a:xfrm>
              <a:prstGeom prst="roundRect">
                <a:avLst>
                  <a:gd name="adj" fmla="val 28692"/>
                </a:avLst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1079" name="Graphic 1078" descr="Arrow: Straight with solid fill">
                <a:extLst>
                  <a:ext uri="{FF2B5EF4-FFF2-40B4-BE49-F238E27FC236}">
                    <a16:creationId xmlns:a16="http://schemas.microsoft.com/office/drawing/2014/main" id="{D7C36009-00B4-DDA4-AAE0-BF3ADE840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 flipH="1">
                <a:off x="6931153" y="4342388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F6B257B3-40E9-A14F-C867-F8FF00074E4A}"/>
              </a:ext>
            </a:extLst>
          </p:cNvPr>
          <p:cNvGrpSpPr/>
          <p:nvPr/>
        </p:nvGrpSpPr>
        <p:grpSpPr>
          <a:xfrm>
            <a:off x="7000605" y="685800"/>
            <a:ext cx="3291840" cy="5486400"/>
            <a:chOff x="7000605" y="685800"/>
            <a:chExt cx="3291840" cy="5486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9461FB-F49D-C4BE-0DBD-1C28641DAED6}"/>
                </a:ext>
              </a:extLst>
            </p:cNvPr>
            <p:cNvGrpSpPr/>
            <p:nvPr/>
          </p:nvGrpSpPr>
          <p:grpSpPr>
            <a:xfrm>
              <a:off x="7000605" y="685800"/>
              <a:ext cx="3291840" cy="5486400"/>
              <a:chOff x="4450080" y="685800"/>
              <a:chExt cx="3291840" cy="54864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A359FB8-9B1B-AE0A-D6F4-5AC78FFED8F9}"/>
                  </a:ext>
                </a:extLst>
              </p:cNvPr>
              <p:cNvGrpSpPr/>
              <p:nvPr/>
            </p:nvGrpSpPr>
            <p:grpSpPr>
              <a:xfrm>
                <a:off x="4450080" y="685800"/>
                <a:ext cx="3291840" cy="5486400"/>
                <a:chOff x="4450080" y="685800"/>
                <a:chExt cx="3291840" cy="5486400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565FC821-674C-41F2-B302-5391A6825E4B}"/>
                    </a:ext>
                  </a:extLst>
                </p:cNvPr>
                <p:cNvGrpSpPr/>
                <p:nvPr/>
              </p:nvGrpSpPr>
              <p:grpSpPr>
                <a:xfrm>
                  <a:off x="4450080" y="685800"/>
                  <a:ext cx="3291840" cy="5486400"/>
                  <a:chOff x="4450080" y="685800"/>
                  <a:chExt cx="3291840" cy="5486400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44E700F4-4E8E-AE18-0D8B-2295D80EB536}"/>
                      </a:ext>
                    </a:extLst>
                  </p:cNvPr>
                  <p:cNvGrpSpPr/>
                  <p:nvPr/>
                </p:nvGrpSpPr>
                <p:grpSpPr>
                  <a:xfrm>
                    <a:off x="4450080" y="685800"/>
                    <a:ext cx="3291840" cy="5486400"/>
                    <a:chOff x="4450080" y="685800"/>
                    <a:chExt cx="3291840" cy="5486400"/>
                  </a:xfrm>
                </p:grpSpPr>
                <p:sp>
                  <p:nvSpPr>
                    <p:cNvPr id="2" name="Rectangle 1">
                      <a:extLst>
                        <a:ext uri="{FF2B5EF4-FFF2-40B4-BE49-F238E27FC236}">
                          <a16:creationId xmlns:a16="http://schemas.microsoft.com/office/drawing/2014/main" id="{5BD923AA-EB4C-5AA9-07CE-A2070C00D4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0080" y="685800"/>
                      <a:ext cx="3291840" cy="54864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" name="Rectangle 2">
                      <a:extLst>
                        <a:ext uri="{FF2B5EF4-FFF2-40B4-BE49-F238E27FC236}">
                          <a16:creationId xmlns:a16="http://schemas.microsoft.com/office/drawing/2014/main" id="{BC7EA63C-4308-8AED-DBF6-81685ADC84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0080" y="5623560"/>
                      <a:ext cx="3291840" cy="54864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C56D3F41-334E-8F06-1FEB-250FBD32F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0080" y="685800"/>
                      <a:ext cx="3291840" cy="54864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C58E1953-4B57-F3AA-A9F3-06D458F84F97}"/>
                      </a:ext>
                    </a:extLst>
                  </p:cNvPr>
                  <p:cNvGrpSpPr/>
                  <p:nvPr/>
                </p:nvGrpSpPr>
                <p:grpSpPr>
                  <a:xfrm>
                    <a:off x="5638800" y="5166360"/>
                    <a:ext cx="914400" cy="914400"/>
                    <a:chOff x="2507742" y="5461320"/>
                    <a:chExt cx="914400" cy="914400"/>
                  </a:xfrm>
                </p:grpSpPr>
                <p:sp>
                  <p:nvSpPr>
                    <p:cNvPr id="24" name="Flowchart: Connector 23">
                      <a:extLst>
                        <a:ext uri="{FF2B5EF4-FFF2-40B4-BE49-F238E27FC236}">
                          <a16:creationId xmlns:a16="http://schemas.microsoft.com/office/drawing/2014/main" id="{E094C82E-0591-C124-8326-D7472BDD3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742" y="5461320"/>
                      <a:ext cx="914400" cy="91440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2" name="Graphic 21" descr="Cabin with solid fill">
                      <a:extLst>
                        <a:ext uri="{FF2B5EF4-FFF2-40B4-BE49-F238E27FC236}">
                          <a16:creationId xmlns:a16="http://schemas.microsoft.com/office/drawing/2014/main" id="{A977BA18-B139-70B7-A5FA-729E117C31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44902" y="5577840"/>
                      <a:ext cx="640080" cy="64008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B852BEF-0B00-0383-8484-9198E8EC09BA}"/>
                    </a:ext>
                  </a:extLst>
                </p:cNvPr>
                <p:cNvGrpSpPr/>
                <p:nvPr/>
              </p:nvGrpSpPr>
              <p:grpSpPr>
                <a:xfrm>
                  <a:off x="4543044" y="774577"/>
                  <a:ext cx="365760" cy="365760"/>
                  <a:chOff x="1215501" y="846930"/>
                  <a:chExt cx="365760" cy="365760"/>
                </a:xfrm>
              </p:grpSpPr>
              <p:sp>
                <p:nvSpPr>
                  <p:cNvPr id="7" name="Flowchart: Connector 6">
                    <a:extLst>
                      <a:ext uri="{FF2B5EF4-FFF2-40B4-BE49-F238E27FC236}">
                        <a16:creationId xmlns:a16="http://schemas.microsoft.com/office/drawing/2014/main" id="{0E79DD19-5673-AE9C-B6A2-2CA2CE5CAB85}"/>
                      </a:ext>
                    </a:extLst>
                  </p:cNvPr>
                  <p:cNvSpPr/>
                  <p:nvPr/>
                </p:nvSpPr>
                <p:spPr>
                  <a:xfrm>
                    <a:off x="1215501" y="846930"/>
                    <a:ext cx="365760" cy="36576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3106B68-55FB-51D8-C8CD-3F3E36A05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06941" y="970145"/>
                    <a:ext cx="182880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92973AA-0319-6E67-74A3-9DD1A31BBF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06941" y="1029810"/>
                    <a:ext cx="182880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F475B4F1-00E9-B51F-BBF4-D2A9502DDA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06941" y="1102163"/>
                    <a:ext cx="182880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026" name="Picture 2" descr="Harta Romaniei - Harta Rutiera a Romaniei">
                <a:extLst>
                  <a:ext uri="{FF2B5EF4-FFF2-40B4-BE49-F238E27FC236}">
                    <a16:creationId xmlns:a16="http://schemas.microsoft.com/office/drawing/2014/main" id="{B2052ACD-575D-DA6B-D49B-F234098A30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6404" y="2339340"/>
                <a:ext cx="2686159" cy="1889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58046896-A2F8-EACC-076F-68032FA70DF4}"/>
                </a:ext>
              </a:extLst>
            </p:cNvPr>
            <p:cNvGrpSpPr/>
            <p:nvPr/>
          </p:nvGrpSpPr>
          <p:grpSpPr>
            <a:xfrm>
              <a:off x="9446695" y="5669280"/>
              <a:ext cx="815340" cy="457200"/>
              <a:chOff x="6748273" y="4317525"/>
              <a:chExt cx="815340" cy="506927"/>
            </a:xfrm>
            <a:solidFill>
              <a:schemeClr val="bg1"/>
            </a:solidFill>
          </p:grpSpPr>
          <p:sp>
            <p:nvSpPr>
              <p:cNvPr id="1081" name="Rectangle: Rounded Corners 1080">
                <a:extLst>
                  <a:ext uri="{FF2B5EF4-FFF2-40B4-BE49-F238E27FC236}">
                    <a16:creationId xmlns:a16="http://schemas.microsoft.com/office/drawing/2014/main" id="{660E5342-1B56-6C42-A538-03687F6EF9F8}"/>
                  </a:ext>
                </a:extLst>
              </p:cNvPr>
              <p:cNvSpPr/>
              <p:nvPr/>
            </p:nvSpPr>
            <p:spPr>
              <a:xfrm>
                <a:off x="6748273" y="4317525"/>
                <a:ext cx="815340" cy="506927"/>
              </a:xfrm>
              <a:prstGeom prst="roundRect">
                <a:avLst>
                  <a:gd name="adj" fmla="val 28692"/>
                </a:avLst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1082" name="Graphic 1081" descr="Arrow: Straight with solid fill">
                <a:extLst>
                  <a:ext uri="{FF2B5EF4-FFF2-40B4-BE49-F238E27FC236}">
                    <a16:creationId xmlns:a16="http://schemas.microsoft.com/office/drawing/2014/main" id="{1FE2D832-3EFD-02FC-4544-C55AC33B7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 flipH="1">
                <a:off x="6931153" y="4342388"/>
                <a:ext cx="457200" cy="457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7223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0049A37-5530-09C4-2FA2-137FA1F9B570}"/>
              </a:ext>
            </a:extLst>
          </p:cNvPr>
          <p:cNvGrpSpPr/>
          <p:nvPr/>
        </p:nvGrpSpPr>
        <p:grpSpPr>
          <a:xfrm>
            <a:off x="4450080" y="557154"/>
            <a:ext cx="3291840" cy="5486400"/>
            <a:chOff x="4450080" y="557154"/>
            <a:chExt cx="3291840" cy="5486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359FB8-9B1B-AE0A-D6F4-5AC78FFED8F9}"/>
                </a:ext>
              </a:extLst>
            </p:cNvPr>
            <p:cNvGrpSpPr/>
            <p:nvPr/>
          </p:nvGrpSpPr>
          <p:grpSpPr>
            <a:xfrm>
              <a:off x="4450080" y="557154"/>
              <a:ext cx="3291840" cy="5486400"/>
              <a:chOff x="4450080" y="685800"/>
              <a:chExt cx="3291840" cy="548640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65FC821-674C-41F2-B302-5391A6825E4B}"/>
                  </a:ext>
                </a:extLst>
              </p:cNvPr>
              <p:cNvGrpSpPr/>
              <p:nvPr/>
            </p:nvGrpSpPr>
            <p:grpSpPr>
              <a:xfrm>
                <a:off x="4450080" y="685800"/>
                <a:ext cx="3291840" cy="5486400"/>
                <a:chOff x="4450080" y="685800"/>
                <a:chExt cx="3291840" cy="548640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4E700F4-4E8E-AE18-0D8B-2295D80EB536}"/>
                    </a:ext>
                  </a:extLst>
                </p:cNvPr>
                <p:cNvGrpSpPr/>
                <p:nvPr/>
              </p:nvGrpSpPr>
              <p:grpSpPr>
                <a:xfrm>
                  <a:off x="4450080" y="685800"/>
                  <a:ext cx="3291840" cy="5486400"/>
                  <a:chOff x="4450080" y="685800"/>
                  <a:chExt cx="3291840" cy="5486400"/>
                </a:xfrm>
              </p:grpSpPr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5BD923AA-EB4C-5AA9-07CE-A2070C00D40C}"/>
                      </a:ext>
                    </a:extLst>
                  </p:cNvPr>
                  <p:cNvSpPr/>
                  <p:nvPr/>
                </p:nvSpPr>
                <p:spPr>
                  <a:xfrm>
                    <a:off x="4450080" y="685800"/>
                    <a:ext cx="3291840" cy="5486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BC7EA63C-4308-8AED-DBF6-81685ADC84D9}"/>
                      </a:ext>
                    </a:extLst>
                  </p:cNvPr>
                  <p:cNvSpPr/>
                  <p:nvPr/>
                </p:nvSpPr>
                <p:spPr>
                  <a:xfrm>
                    <a:off x="4450080" y="5623560"/>
                    <a:ext cx="3291840" cy="54864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56D3F41-334E-8F06-1FEB-250FBD32F4CE}"/>
                      </a:ext>
                    </a:extLst>
                  </p:cNvPr>
                  <p:cNvSpPr/>
                  <p:nvPr/>
                </p:nvSpPr>
                <p:spPr>
                  <a:xfrm>
                    <a:off x="4450080" y="685800"/>
                    <a:ext cx="3291840" cy="54864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58E1953-4B57-F3AA-A9F3-06D458F84F97}"/>
                    </a:ext>
                  </a:extLst>
                </p:cNvPr>
                <p:cNvGrpSpPr/>
                <p:nvPr/>
              </p:nvGrpSpPr>
              <p:grpSpPr>
                <a:xfrm>
                  <a:off x="5638800" y="5172398"/>
                  <a:ext cx="914400" cy="914400"/>
                  <a:chOff x="2507742" y="5467358"/>
                  <a:chExt cx="914400" cy="914400"/>
                </a:xfrm>
              </p:grpSpPr>
              <p:sp>
                <p:nvSpPr>
                  <p:cNvPr id="24" name="Flowchart: Connector 23">
                    <a:extLst>
                      <a:ext uri="{FF2B5EF4-FFF2-40B4-BE49-F238E27FC236}">
                        <a16:creationId xmlns:a16="http://schemas.microsoft.com/office/drawing/2014/main" id="{E094C82E-0591-C124-8326-D7472BDD393E}"/>
                      </a:ext>
                    </a:extLst>
                  </p:cNvPr>
                  <p:cNvSpPr/>
                  <p:nvPr/>
                </p:nvSpPr>
                <p:spPr>
                  <a:xfrm>
                    <a:off x="2507742" y="5467358"/>
                    <a:ext cx="914400" cy="9144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" name="Graphic 21" descr="Cabin with solid fill">
                    <a:extLst>
                      <a:ext uri="{FF2B5EF4-FFF2-40B4-BE49-F238E27FC236}">
                        <a16:creationId xmlns:a16="http://schemas.microsoft.com/office/drawing/2014/main" id="{A977BA18-B139-70B7-A5FA-729E117C31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4902" y="5583878"/>
                    <a:ext cx="640080" cy="64008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B852BEF-0B00-0383-8484-9198E8EC09BA}"/>
                  </a:ext>
                </a:extLst>
              </p:cNvPr>
              <p:cNvGrpSpPr/>
              <p:nvPr/>
            </p:nvGrpSpPr>
            <p:grpSpPr>
              <a:xfrm>
                <a:off x="4543044" y="774577"/>
                <a:ext cx="365760" cy="365760"/>
                <a:chOff x="1215501" y="846930"/>
                <a:chExt cx="365760" cy="365760"/>
              </a:xfrm>
            </p:grpSpPr>
            <p:sp>
              <p:nvSpPr>
                <p:cNvPr id="7" name="Flowchart: Connector 6">
                  <a:extLst>
                    <a:ext uri="{FF2B5EF4-FFF2-40B4-BE49-F238E27FC236}">
                      <a16:creationId xmlns:a16="http://schemas.microsoft.com/office/drawing/2014/main" id="{0E79DD19-5673-AE9C-B6A2-2CA2CE5CAB85}"/>
                    </a:ext>
                  </a:extLst>
                </p:cNvPr>
                <p:cNvSpPr/>
                <p:nvPr/>
              </p:nvSpPr>
              <p:spPr>
                <a:xfrm>
                  <a:off x="1215501" y="846930"/>
                  <a:ext cx="365760" cy="36576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3106B68-55FB-51D8-C8CD-3F3E36A05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6941" y="970145"/>
                  <a:ext cx="18288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92973AA-0319-6E67-74A3-9DD1A31BB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6941" y="1029810"/>
                  <a:ext cx="18288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475B4F1-00E9-B51F-BBF4-D2A9502DD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6941" y="1102163"/>
                  <a:ext cx="18288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9C65DC-AFD8-92AF-198B-4E616E4B7751}"/>
                </a:ext>
              </a:extLst>
            </p:cNvPr>
            <p:cNvSpPr/>
            <p:nvPr/>
          </p:nvSpPr>
          <p:spPr>
            <a:xfrm>
              <a:off x="4668173" y="1457121"/>
              <a:ext cx="1681731" cy="3047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err="1">
                  <a:solidFill>
                    <a:schemeClr val="tx1"/>
                  </a:solidFill>
                </a:rPr>
                <a:t>Numar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persoane</a:t>
              </a:r>
              <a:r>
                <a:rPr lang="en-US" sz="1600" b="1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35CA0A-669E-7FA6-461E-C7DD88C3AA47}"/>
                </a:ext>
              </a:extLst>
            </p:cNvPr>
            <p:cNvSpPr/>
            <p:nvPr/>
          </p:nvSpPr>
          <p:spPr>
            <a:xfrm>
              <a:off x="6293991" y="1513992"/>
              <a:ext cx="437706" cy="2297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pic>
          <p:nvPicPr>
            <p:cNvPr id="29" name="Graphic 28" descr="Badge Unfollow with solid fill">
              <a:extLst>
                <a:ext uri="{FF2B5EF4-FFF2-40B4-BE49-F238E27FC236}">
                  <a16:creationId xmlns:a16="http://schemas.microsoft.com/office/drawing/2014/main" id="{5FC8635F-532C-8E73-A9F2-04531EDAE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35537" y="1453089"/>
              <a:ext cx="365760" cy="365760"/>
            </a:xfrm>
            <a:prstGeom prst="rect">
              <a:avLst/>
            </a:prstGeom>
          </p:spPr>
        </p:pic>
        <p:pic>
          <p:nvPicPr>
            <p:cNvPr id="31" name="Graphic 30" descr="Badge Follow with solid fill">
              <a:extLst>
                <a:ext uri="{FF2B5EF4-FFF2-40B4-BE49-F238E27FC236}">
                  <a16:creationId xmlns:a16="http://schemas.microsoft.com/office/drawing/2014/main" id="{CDF50A65-F8FB-236F-AD9E-7AE3AFFE9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01297" y="1453089"/>
              <a:ext cx="365760" cy="3657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B37F5D-D76A-E99E-F2B9-A11018C5DB2A}"/>
                </a:ext>
              </a:extLst>
            </p:cNvPr>
            <p:cNvSpPr/>
            <p:nvPr/>
          </p:nvSpPr>
          <p:spPr>
            <a:xfrm>
              <a:off x="4668173" y="2106361"/>
              <a:ext cx="2533124" cy="341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err="1">
                  <a:solidFill>
                    <a:schemeClr val="tx1"/>
                  </a:solidFill>
                </a:rPr>
                <a:t>Buget</a:t>
              </a:r>
              <a:r>
                <a:rPr lang="en-US" sz="1600" b="1" dirty="0">
                  <a:solidFill>
                    <a:schemeClr val="tx1"/>
                  </a:solidFill>
                </a:rPr>
                <a:t> cabana per weekend: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4448282-BA11-2972-5085-F48128CEA739}"/>
                </a:ext>
              </a:extLst>
            </p:cNvPr>
            <p:cNvSpPr/>
            <p:nvPr/>
          </p:nvSpPr>
          <p:spPr>
            <a:xfrm>
              <a:off x="4668173" y="2727736"/>
              <a:ext cx="1542523" cy="341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2000-4000 lei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A09E7D5-EEBF-ACA5-B4C9-D10879BA06BF}"/>
                </a:ext>
              </a:extLst>
            </p:cNvPr>
            <p:cNvSpPr/>
            <p:nvPr/>
          </p:nvSpPr>
          <p:spPr>
            <a:xfrm>
              <a:off x="4668173" y="3210943"/>
              <a:ext cx="1542523" cy="341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4000-6000 lei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B61161-39A6-7BA8-3DF5-11E28798990B}"/>
                </a:ext>
              </a:extLst>
            </p:cNvPr>
            <p:cNvSpPr/>
            <p:nvPr/>
          </p:nvSpPr>
          <p:spPr>
            <a:xfrm>
              <a:off x="4668173" y="3676340"/>
              <a:ext cx="1542523" cy="341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6000-10000+ lei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9B76783-5EB4-F19D-90FE-FCE3CE977ED2}"/>
                </a:ext>
              </a:extLst>
            </p:cNvPr>
            <p:cNvGrpSpPr/>
            <p:nvPr/>
          </p:nvGrpSpPr>
          <p:grpSpPr>
            <a:xfrm>
              <a:off x="6349904" y="2742890"/>
              <a:ext cx="1219200" cy="323850"/>
              <a:chOff x="5746370" y="2800350"/>
              <a:chExt cx="1219200" cy="32385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B41683B-D76F-A740-DC16-26625AEA0AAD}"/>
                  </a:ext>
                </a:extLst>
              </p:cNvPr>
              <p:cNvGrpSpPr/>
              <p:nvPr/>
            </p:nvGrpSpPr>
            <p:grpSpPr>
              <a:xfrm>
                <a:off x="5746370" y="2800350"/>
                <a:ext cx="1219200" cy="323850"/>
                <a:chOff x="1323975" y="2800350"/>
                <a:chExt cx="1219200" cy="323850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02027E05-B9C7-E834-74D7-1A4A682E8BD0}"/>
                    </a:ext>
                  </a:extLst>
                </p:cNvPr>
                <p:cNvSpPr/>
                <p:nvPr/>
              </p:nvSpPr>
              <p:spPr>
                <a:xfrm>
                  <a:off x="1323975" y="2800350"/>
                  <a:ext cx="1219200" cy="323850"/>
                </a:xfrm>
                <a:prstGeom prst="roundRect">
                  <a:avLst>
                    <a:gd name="adj" fmla="val 47917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lowchart: Connector 11">
                  <a:extLst>
                    <a:ext uri="{FF2B5EF4-FFF2-40B4-BE49-F238E27FC236}">
                      <a16:creationId xmlns:a16="http://schemas.microsoft.com/office/drawing/2014/main" id="{4A63F6BB-E203-0FFA-3E28-B806FE280811}"/>
                    </a:ext>
                  </a:extLst>
                </p:cNvPr>
                <p:cNvSpPr/>
                <p:nvPr/>
              </p:nvSpPr>
              <p:spPr>
                <a:xfrm>
                  <a:off x="1323975" y="2804160"/>
                  <a:ext cx="320040" cy="320040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2BE28970-9ECD-6C73-F113-68C347E00A94}"/>
                  </a:ext>
                </a:extLst>
              </p:cNvPr>
              <p:cNvSpPr/>
              <p:nvPr/>
            </p:nvSpPr>
            <p:spPr>
              <a:xfrm>
                <a:off x="6734923" y="2921319"/>
                <a:ext cx="91440" cy="9144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197824D-9463-CC59-F9B5-A93C37578E32}"/>
                </a:ext>
              </a:extLst>
            </p:cNvPr>
            <p:cNvGrpSpPr/>
            <p:nvPr/>
          </p:nvGrpSpPr>
          <p:grpSpPr>
            <a:xfrm>
              <a:off x="6349904" y="3209615"/>
              <a:ext cx="1219200" cy="323850"/>
              <a:chOff x="5746370" y="2800350"/>
              <a:chExt cx="1219200" cy="32385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3892096-3711-CD3E-19E7-629502BBE725}"/>
                  </a:ext>
                </a:extLst>
              </p:cNvPr>
              <p:cNvGrpSpPr/>
              <p:nvPr/>
            </p:nvGrpSpPr>
            <p:grpSpPr>
              <a:xfrm>
                <a:off x="5746370" y="2800350"/>
                <a:ext cx="1219200" cy="323850"/>
                <a:chOff x="1323975" y="2800350"/>
                <a:chExt cx="1219200" cy="323850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E7B9CD0C-E432-C6BC-5369-E6842F2BFD25}"/>
                    </a:ext>
                  </a:extLst>
                </p:cNvPr>
                <p:cNvSpPr/>
                <p:nvPr/>
              </p:nvSpPr>
              <p:spPr>
                <a:xfrm>
                  <a:off x="1323975" y="2800350"/>
                  <a:ext cx="1219200" cy="323850"/>
                </a:xfrm>
                <a:prstGeom prst="roundRect">
                  <a:avLst>
                    <a:gd name="adj" fmla="val 47917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lowchart: Connector 52">
                  <a:extLst>
                    <a:ext uri="{FF2B5EF4-FFF2-40B4-BE49-F238E27FC236}">
                      <a16:creationId xmlns:a16="http://schemas.microsoft.com/office/drawing/2014/main" id="{B5203EC3-01AE-8300-F389-73486A8F1078}"/>
                    </a:ext>
                  </a:extLst>
                </p:cNvPr>
                <p:cNvSpPr/>
                <p:nvPr/>
              </p:nvSpPr>
              <p:spPr>
                <a:xfrm>
                  <a:off x="1323975" y="2804160"/>
                  <a:ext cx="320040" cy="320040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A615A280-05D4-7362-9DDB-FE4FD2C5DBF9}"/>
                  </a:ext>
                </a:extLst>
              </p:cNvPr>
              <p:cNvSpPr/>
              <p:nvPr/>
            </p:nvSpPr>
            <p:spPr>
              <a:xfrm>
                <a:off x="6734923" y="2921319"/>
                <a:ext cx="91440" cy="9144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0D5768-3FF5-B6EC-FDB9-FFE58D1E4F12}"/>
                </a:ext>
              </a:extLst>
            </p:cNvPr>
            <p:cNvGrpSpPr/>
            <p:nvPr/>
          </p:nvGrpSpPr>
          <p:grpSpPr>
            <a:xfrm>
              <a:off x="6349904" y="3685201"/>
              <a:ext cx="1219200" cy="323850"/>
              <a:chOff x="5746370" y="2800350"/>
              <a:chExt cx="1219200" cy="32385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0A510ED-4848-BAE4-705F-5EBE22A7E2E0}"/>
                  </a:ext>
                </a:extLst>
              </p:cNvPr>
              <p:cNvGrpSpPr/>
              <p:nvPr/>
            </p:nvGrpSpPr>
            <p:grpSpPr>
              <a:xfrm>
                <a:off x="5746370" y="2800350"/>
                <a:ext cx="1219200" cy="323850"/>
                <a:chOff x="1323975" y="2800350"/>
                <a:chExt cx="1219200" cy="323850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B91EB38B-96EC-82E3-ADB1-8D48FEC83B04}"/>
                    </a:ext>
                  </a:extLst>
                </p:cNvPr>
                <p:cNvSpPr/>
                <p:nvPr/>
              </p:nvSpPr>
              <p:spPr>
                <a:xfrm>
                  <a:off x="1323975" y="2800350"/>
                  <a:ext cx="1219200" cy="323850"/>
                </a:xfrm>
                <a:prstGeom prst="roundRect">
                  <a:avLst>
                    <a:gd name="adj" fmla="val 47917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58">
                  <a:extLst>
                    <a:ext uri="{FF2B5EF4-FFF2-40B4-BE49-F238E27FC236}">
                      <a16:creationId xmlns:a16="http://schemas.microsoft.com/office/drawing/2014/main" id="{A44C9975-F6DA-856F-02E5-FEA866769EB3}"/>
                    </a:ext>
                  </a:extLst>
                </p:cNvPr>
                <p:cNvSpPr/>
                <p:nvPr/>
              </p:nvSpPr>
              <p:spPr>
                <a:xfrm>
                  <a:off x="1323975" y="2804160"/>
                  <a:ext cx="320040" cy="320040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F0012F29-8B39-CC08-2409-0E034D2CB7B8}"/>
                  </a:ext>
                </a:extLst>
              </p:cNvPr>
              <p:cNvSpPr/>
              <p:nvPr/>
            </p:nvSpPr>
            <p:spPr>
              <a:xfrm>
                <a:off x="6734923" y="2921319"/>
                <a:ext cx="91440" cy="9144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3545E9-CE04-2C46-24AE-F854059B2241}"/>
                </a:ext>
              </a:extLst>
            </p:cNvPr>
            <p:cNvSpPr/>
            <p:nvPr/>
          </p:nvSpPr>
          <p:spPr>
            <a:xfrm>
              <a:off x="6349903" y="2461541"/>
              <a:ext cx="1217153" cy="2297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Nu            Da</a:t>
              </a:r>
            </a:p>
          </p:txBody>
        </p:sp>
        <p:pic>
          <p:nvPicPr>
            <p:cNvPr id="195" name="Graphic 194" descr="Arrow: Straight with solid fill">
              <a:extLst>
                <a:ext uri="{FF2B5EF4-FFF2-40B4-BE49-F238E27FC236}">
                  <a16:creationId xmlns:a16="http://schemas.microsoft.com/office/drawing/2014/main" id="{63C39D96-E9F3-8337-2133-114227E7A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6744097" y="4342388"/>
              <a:ext cx="457200" cy="457200"/>
            </a:xfrm>
            <a:prstGeom prst="rect">
              <a:avLst/>
            </a:prstGeom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61CD3119-FC71-017E-7B9E-17E76092A115}"/>
                </a:ext>
              </a:extLst>
            </p:cNvPr>
            <p:cNvGrpSpPr/>
            <p:nvPr/>
          </p:nvGrpSpPr>
          <p:grpSpPr>
            <a:xfrm>
              <a:off x="4494986" y="5545080"/>
              <a:ext cx="815340" cy="457200"/>
              <a:chOff x="4725924" y="4317525"/>
              <a:chExt cx="815340" cy="506927"/>
            </a:xfrm>
            <a:solidFill>
              <a:schemeClr val="bg1"/>
            </a:solidFill>
          </p:grpSpPr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8AC9B32E-7CAD-9455-FC03-E555254F2930}"/>
                  </a:ext>
                </a:extLst>
              </p:cNvPr>
              <p:cNvSpPr/>
              <p:nvPr/>
            </p:nvSpPr>
            <p:spPr>
              <a:xfrm>
                <a:off x="4725924" y="4317525"/>
                <a:ext cx="815340" cy="506927"/>
              </a:xfrm>
              <a:prstGeom prst="roundRect">
                <a:avLst>
                  <a:gd name="adj" fmla="val 28692"/>
                </a:avLst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07" name="Graphic 206" descr="Arrow: Straight with solid fill">
                <a:extLst>
                  <a:ext uri="{FF2B5EF4-FFF2-40B4-BE49-F238E27FC236}">
                    <a16:creationId xmlns:a16="http://schemas.microsoft.com/office/drawing/2014/main" id="{1C575810-9137-AF1A-5F14-7DE171700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908804" y="4342388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1BDC3FBA-C9EB-FCBB-34E5-260C3DE26948}"/>
                </a:ext>
              </a:extLst>
            </p:cNvPr>
            <p:cNvGrpSpPr/>
            <p:nvPr/>
          </p:nvGrpSpPr>
          <p:grpSpPr>
            <a:xfrm>
              <a:off x="6881674" y="5545080"/>
              <a:ext cx="815340" cy="457200"/>
              <a:chOff x="6748273" y="4317525"/>
              <a:chExt cx="815340" cy="506927"/>
            </a:xfrm>
            <a:solidFill>
              <a:schemeClr val="bg1"/>
            </a:solidFill>
          </p:grpSpPr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2C4F1973-FAC9-71D4-2787-274057D91943}"/>
                  </a:ext>
                </a:extLst>
              </p:cNvPr>
              <p:cNvSpPr/>
              <p:nvPr/>
            </p:nvSpPr>
            <p:spPr>
              <a:xfrm>
                <a:off x="6748273" y="4317525"/>
                <a:ext cx="815340" cy="506927"/>
              </a:xfrm>
              <a:prstGeom prst="roundRect">
                <a:avLst>
                  <a:gd name="adj" fmla="val 28692"/>
                </a:avLst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10" name="Graphic 209" descr="Arrow: Straight with solid fill">
                <a:extLst>
                  <a:ext uri="{FF2B5EF4-FFF2-40B4-BE49-F238E27FC236}">
                    <a16:creationId xmlns:a16="http://schemas.microsoft.com/office/drawing/2014/main" id="{AC1971B4-A911-BDCF-DBE8-BE91BDE2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flipH="1">
                <a:off x="6931153" y="4342388"/>
                <a:ext cx="457200" cy="457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6549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9E4B92F-F3A1-954A-DD75-182142AAA56E}"/>
              </a:ext>
            </a:extLst>
          </p:cNvPr>
          <p:cNvGrpSpPr/>
          <p:nvPr/>
        </p:nvGrpSpPr>
        <p:grpSpPr>
          <a:xfrm>
            <a:off x="8849347" y="3300354"/>
            <a:ext cx="1211848" cy="320040"/>
            <a:chOff x="7479920" y="4312920"/>
            <a:chExt cx="1211848" cy="32004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195A0A8-827C-F83F-813F-F83970B8D4EC}"/>
                </a:ext>
              </a:extLst>
            </p:cNvPr>
            <p:cNvSpPr/>
            <p:nvPr/>
          </p:nvSpPr>
          <p:spPr>
            <a:xfrm>
              <a:off x="7479920" y="4312920"/>
              <a:ext cx="1211848" cy="32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77ADADE-C8F9-D2D9-7AF6-11028C7C9C2C}"/>
                </a:ext>
              </a:extLst>
            </p:cNvPr>
            <p:cNvGrpSpPr/>
            <p:nvPr/>
          </p:nvGrpSpPr>
          <p:grpSpPr>
            <a:xfrm>
              <a:off x="8417448" y="4312920"/>
              <a:ext cx="274320" cy="320040"/>
              <a:chOff x="8812188" y="4312920"/>
              <a:chExt cx="274320" cy="320040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D3F02D5-1FA3-79B3-D34E-818B8E938DE2}"/>
                  </a:ext>
                </a:extLst>
              </p:cNvPr>
              <p:cNvSpPr/>
              <p:nvPr/>
            </p:nvSpPr>
            <p:spPr>
              <a:xfrm>
                <a:off x="8812188" y="4312920"/>
                <a:ext cx="274320" cy="32004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8" name="Graphic 147" descr="Caret Down with solid fill">
                <a:extLst>
                  <a:ext uri="{FF2B5EF4-FFF2-40B4-BE49-F238E27FC236}">
                    <a16:creationId xmlns:a16="http://schemas.microsoft.com/office/drawing/2014/main" id="{836FB50C-5733-E66E-9D74-0976E41FD5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12188" y="4335780"/>
                <a:ext cx="274320" cy="274320"/>
              </a:xfrm>
              <a:prstGeom prst="rect">
                <a:avLst/>
              </a:prstGeom>
            </p:spPr>
          </p:pic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629B6FB-B8C0-D914-B530-269AE13E14A8}"/>
              </a:ext>
            </a:extLst>
          </p:cNvPr>
          <p:cNvGrpSpPr/>
          <p:nvPr/>
        </p:nvGrpSpPr>
        <p:grpSpPr>
          <a:xfrm>
            <a:off x="3846546" y="685800"/>
            <a:ext cx="3291840" cy="5486400"/>
            <a:chOff x="3846546" y="685800"/>
            <a:chExt cx="3291840" cy="5486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359FB8-9B1B-AE0A-D6F4-5AC78FFED8F9}"/>
                </a:ext>
              </a:extLst>
            </p:cNvPr>
            <p:cNvGrpSpPr/>
            <p:nvPr/>
          </p:nvGrpSpPr>
          <p:grpSpPr>
            <a:xfrm>
              <a:off x="3846546" y="685800"/>
              <a:ext cx="3291840" cy="5486400"/>
              <a:chOff x="4450080" y="685800"/>
              <a:chExt cx="3291840" cy="548640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65FC821-674C-41F2-B302-5391A6825E4B}"/>
                  </a:ext>
                </a:extLst>
              </p:cNvPr>
              <p:cNvGrpSpPr/>
              <p:nvPr/>
            </p:nvGrpSpPr>
            <p:grpSpPr>
              <a:xfrm>
                <a:off x="4450080" y="685800"/>
                <a:ext cx="3291840" cy="5486400"/>
                <a:chOff x="4450080" y="685800"/>
                <a:chExt cx="3291840" cy="548640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4E700F4-4E8E-AE18-0D8B-2295D80EB536}"/>
                    </a:ext>
                  </a:extLst>
                </p:cNvPr>
                <p:cNvGrpSpPr/>
                <p:nvPr/>
              </p:nvGrpSpPr>
              <p:grpSpPr>
                <a:xfrm>
                  <a:off x="4450080" y="685800"/>
                  <a:ext cx="3291840" cy="5486400"/>
                  <a:chOff x="4450080" y="685800"/>
                  <a:chExt cx="3291840" cy="5486400"/>
                </a:xfrm>
              </p:grpSpPr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5BD923AA-EB4C-5AA9-07CE-A2070C00D40C}"/>
                      </a:ext>
                    </a:extLst>
                  </p:cNvPr>
                  <p:cNvSpPr/>
                  <p:nvPr/>
                </p:nvSpPr>
                <p:spPr>
                  <a:xfrm>
                    <a:off x="4450080" y="685800"/>
                    <a:ext cx="3291840" cy="5486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BC7EA63C-4308-8AED-DBF6-81685ADC84D9}"/>
                      </a:ext>
                    </a:extLst>
                  </p:cNvPr>
                  <p:cNvSpPr/>
                  <p:nvPr/>
                </p:nvSpPr>
                <p:spPr>
                  <a:xfrm>
                    <a:off x="4450080" y="5623560"/>
                    <a:ext cx="3291840" cy="54864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56D3F41-334E-8F06-1FEB-250FBD32F4CE}"/>
                      </a:ext>
                    </a:extLst>
                  </p:cNvPr>
                  <p:cNvSpPr/>
                  <p:nvPr/>
                </p:nvSpPr>
                <p:spPr>
                  <a:xfrm>
                    <a:off x="4450080" y="685800"/>
                    <a:ext cx="3291840" cy="54864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58E1953-4B57-F3AA-A9F3-06D458F84F97}"/>
                    </a:ext>
                  </a:extLst>
                </p:cNvPr>
                <p:cNvGrpSpPr/>
                <p:nvPr/>
              </p:nvGrpSpPr>
              <p:grpSpPr>
                <a:xfrm>
                  <a:off x="5638800" y="5166360"/>
                  <a:ext cx="914400" cy="914400"/>
                  <a:chOff x="2507742" y="5461320"/>
                  <a:chExt cx="914400" cy="914400"/>
                </a:xfrm>
              </p:grpSpPr>
              <p:sp>
                <p:nvSpPr>
                  <p:cNvPr id="24" name="Flowchart: Connector 23">
                    <a:extLst>
                      <a:ext uri="{FF2B5EF4-FFF2-40B4-BE49-F238E27FC236}">
                        <a16:creationId xmlns:a16="http://schemas.microsoft.com/office/drawing/2014/main" id="{E094C82E-0591-C124-8326-D7472BDD393E}"/>
                      </a:ext>
                    </a:extLst>
                  </p:cNvPr>
                  <p:cNvSpPr/>
                  <p:nvPr/>
                </p:nvSpPr>
                <p:spPr>
                  <a:xfrm>
                    <a:off x="2507742" y="5461320"/>
                    <a:ext cx="914400" cy="9144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" name="Graphic 21" descr="Cabin with solid fill">
                    <a:extLst>
                      <a:ext uri="{FF2B5EF4-FFF2-40B4-BE49-F238E27FC236}">
                        <a16:creationId xmlns:a16="http://schemas.microsoft.com/office/drawing/2014/main" id="{A977BA18-B139-70B7-A5FA-729E117C31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4902" y="5577840"/>
                    <a:ext cx="640080" cy="64008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B852BEF-0B00-0383-8484-9198E8EC09BA}"/>
                  </a:ext>
                </a:extLst>
              </p:cNvPr>
              <p:cNvGrpSpPr/>
              <p:nvPr/>
            </p:nvGrpSpPr>
            <p:grpSpPr>
              <a:xfrm>
                <a:off x="4543044" y="774577"/>
                <a:ext cx="365760" cy="365760"/>
                <a:chOff x="1215501" y="846930"/>
                <a:chExt cx="365760" cy="365760"/>
              </a:xfrm>
            </p:grpSpPr>
            <p:sp>
              <p:nvSpPr>
                <p:cNvPr id="7" name="Flowchart: Connector 6">
                  <a:extLst>
                    <a:ext uri="{FF2B5EF4-FFF2-40B4-BE49-F238E27FC236}">
                      <a16:creationId xmlns:a16="http://schemas.microsoft.com/office/drawing/2014/main" id="{0E79DD19-5673-AE9C-B6A2-2CA2CE5CAB85}"/>
                    </a:ext>
                  </a:extLst>
                </p:cNvPr>
                <p:cNvSpPr/>
                <p:nvPr/>
              </p:nvSpPr>
              <p:spPr>
                <a:xfrm>
                  <a:off x="1215501" y="846930"/>
                  <a:ext cx="365760" cy="36576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3106B68-55FB-51D8-C8CD-3F3E36A05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6941" y="970145"/>
                  <a:ext cx="18288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92973AA-0319-6E67-74A3-9DD1A31BB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6941" y="1029810"/>
                  <a:ext cx="18288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475B4F1-00E9-B51F-BBF4-D2A9502DD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6941" y="1102163"/>
                  <a:ext cx="18288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6D9D7DA-7339-7D51-EECC-559C778779CD}"/>
                </a:ext>
              </a:extLst>
            </p:cNvPr>
            <p:cNvGrpSpPr/>
            <p:nvPr/>
          </p:nvGrpSpPr>
          <p:grpSpPr>
            <a:xfrm>
              <a:off x="4195444" y="1608923"/>
              <a:ext cx="2594043" cy="2628638"/>
              <a:chOff x="4213829" y="1682230"/>
              <a:chExt cx="2594040" cy="2628638"/>
            </a:xfrm>
          </p:grpSpPr>
          <p:graphicFrame>
            <p:nvGraphicFramePr>
              <p:cNvPr id="18" name="Table 5">
                <a:extLst>
                  <a:ext uri="{FF2B5EF4-FFF2-40B4-BE49-F238E27FC236}">
                    <a16:creationId xmlns:a16="http://schemas.microsoft.com/office/drawing/2014/main" id="{7361984B-057B-54E9-9281-A91687EE77B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27640040"/>
                  </p:ext>
                </p:extLst>
              </p:nvPr>
            </p:nvGraphicFramePr>
            <p:xfrm>
              <a:off x="4225621" y="2056812"/>
              <a:ext cx="2582248" cy="2254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8893">
                      <a:extLst>
                        <a:ext uri="{9D8B030D-6E8A-4147-A177-3AD203B41FA5}">
                          <a16:colId xmlns:a16="http://schemas.microsoft.com/office/drawing/2014/main" val="1706321260"/>
                        </a:ext>
                      </a:extLst>
                    </a:gridCol>
                    <a:gridCol w="368893">
                      <a:extLst>
                        <a:ext uri="{9D8B030D-6E8A-4147-A177-3AD203B41FA5}">
                          <a16:colId xmlns:a16="http://schemas.microsoft.com/office/drawing/2014/main" val="42134872"/>
                        </a:ext>
                      </a:extLst>
                    </a:gridCol>
                    <a:gridCol w="368893">
                      <a:extLst>
                        <a:ext uri="{9D8B030D-6E8A-4147-A177-3AD203B41FA5}">
                          <a16:colId xmlns:a16="http://schemas.microsoft.com/office/drawing/2014/main" val="3188313219"/>
                        </a:ext>
                      </a:extLst>
                    </a:gridCol>
                    <a:gridCol w="368893">
                      <a:extLst>
                        <a:ext uri="{9D8B030D-6E8A-4147-A177-3AD203B41FA5}">
                          <a16:colId xmlns:a16="http://schemas.microsoft.com/office/drawing/2014/main" val="3905864339"/>
                        </a:ext>
                      </a:extLst>
                    </a:gridCol>
                    <a:gridCol w="368893">
                      <a:extLst>
                        <a:ext uri="{9D8B030D-6E8A-4147-A177-3AD203B41FA5}">
                          <a16:colId xmlns:a16="http://schemas.microsoft.com/office/drawing/2014/main" val="3264483558"/>
                        </a:ext>
                      </a:extLst>
                    </a:gridCol>
                    <a:gridCol w="368893">
                      <a:extLst>
                        <a:ext uri="{9D8B030D-6E8A-4147-A177-3AD203B41FA5}">
                          <a16:colId xmlns:a16="http://schemas.microsoft.com/office/drawing/2014/main" val="3667235491"/>
                        </a:ext>
                      </a:extLst>
                    </a:gridCol>
                    <a:gridCol w="368893">
                      <a:extLst>
                        <a:ext uri="{9D8B030D-6E8A-4147-A177-3AD203B41FA5}">
                          <a16:colId xmlns:a16="http://schemas.microsoft.com/office/drawing/2014/main" val="964913303"/>
                        </a:ext>
                      </a:extLst>
                    </a:gridCol>
                  </a:tblGrid>
                  <a:tr h="3460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J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V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2039834"/>
                      </a:ext>
                    </a:extLst>
                  </a:tr>
                  <a:tr h="3147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907663"/>
                      </a:ext>
                    </a:extLst>
                  </a:tr>
                  <a:tr h="3147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2016937"/>
                      </a:ext>
                    </a:extLst>
                  </a:tr>
                  <a:tr h="3147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8966077"/>
                      </a:ext>
                    </a:extLst>
                  </a:tr>
                  <a:tr h="3147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746541"/>
                      </a:ext>
                    </a:extLst>
                  </a:tr>
                  <a:tr h="3147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1349940"/>
                      </a:ext>
                    </a:extLst>
                  </a:tr>
                  <a:tr h="314716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049017"/>
                      </a:ext>
                    </a:extLst>
                  </a:tr>
                </a:tbl>
              </a:graphicData>
            </a:graphic>
          </p:graphicFrame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7194277-DEBC-0041-C6F6-DFAF072530E5}"/>
                  </a:ext>
                </a:extLst>
              </p:cNvPr>
              <p:cNvGrpSpPr/>
              <p:nvPr/>
            </p:nvGrpSpPr>
            <p:grpSpPr>
              <a:xfrm>
                <a:off x="4213829" y="1682230"/>
                <a:ext cx="2594040" cy="365762"/>
                <a:chOff x="4213829" y="1682230"/>
                <a:chExt cx="2594040" cy="36576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65067BE-E85D-7500-E3B1-C9D5E1EA5685}"/>
                    </a:ext>
                  </a:extLst>
                </p:cNvPr>
                <p:cNvSpPr/>
                <p:nvPr/>
              </p:nvSpPr>
              <p:spPr>
                <a:xfrm>
                  <a:off x="4213829" y="1691639"/>
                  <a:ext cx="2594040" cy="34752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Octombrie 2023</a:t>
                  </a:r>
                </a:p>
              </p:txBody>
            </p:sp>
            <p:pic>
              <p:nvPicPr>
                <p:cNvPr id="30" name="Graphic 29" descr="Caret Down with solid fill">
                  <a:extLst>
                    <a:ext uri="{FF2B5EF4-FFF2-40B4-BE49-F238E27FC236}">
                      <a16:creationId xmlns:a16="http://schemas.microsoft.com/office/drawing/2014/main" id="{1D45870B-ADAC-6B74-8652-D9BF826897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183663" y="1712396"/>
                  <a:ext cx="365760" cy="305427"/>
                </a:xfrm>
                <a:prstGeom prst="rect">
                  <a:avLst/>
                </a:prstGeom>
              </p:spPr>
            </p:pic>
            <p:pic>
              <p:nvPicPr>
                <p:cNvPr id="32" name="Graphic 31" descr="Caret Down with solid fill">
                  <a:extLst>
                    <a:ext uri="{FF2B5EF4-FFF2-40B4-BE49-F238E27FC236}">
                      <a16:creationId xmlns:a16="http://schemas.microsoft.com/office/drawing/2014/main" id="{E54286FA-3A8D-84E8-17B1-A0DA607C8B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6200000" flipH="1">
                  <a:off x="6472276" y="1712398"/>
                  <a:ext cx="365760" cy="30542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2CEF5F6-B493-02BC-836C-1DD53B60DA74}"/>
                </a:ext>
              </a:extLst>
            </p:cNvPr>
            <p:cNvGrpSpPr/>
            <p:nvPr/>
          </p:nvGrpSpPr>
          <p:grpSpPr>
            <a:xfrm>
              <a:off x="3880836" y="5647079"/>
              <a:ext cx="815340" cy="506927"/>
              <a:chOff x="4725924" y="4317525"/>
              <a:chExt cx="815340" cy="506927"/>
            </a:xfrm>
            <a:solidFill>
              <a:schemeClr val="bg1"/>
            </a:solidFill>
          </p:grpSpPr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27BF07B1-43F3-5D94-5FAC-B97F726CA7A1}"/>
                  </a:ext>
                </a:extLst>
              </p:cNvPr>
              <p:cNvSpPr/>
              <p:nvPr/>
            </p:nvSpPr>
            <p:spPr>
              <a:xfrm>
                <a:off x="4725924" y="4317525"/>
                <a:ext cx="815340" cy="506927"/>
              </a:xfrm>
              <a:prstGeom prst="roundRect">
                <a:avLst>
                  <a:gd name="adj" fmla="val 28692"/>
                </a:avLst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16" name="Graphic 215" descr="Arrow: Straight with solid fill">
                <a:extLst>
                  <a:ext uri="{FF2B5EF4-FFF2-40B4-BE49-F238E27FC236}">
                    <a16:creationId xmlns:a16="http://schemas.microsoft.com/office/drawing/2014/main" id="{8FF67F62-3593-A795-4581-0554A58301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08804" y="4342388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BD1E8D73-608C-13FA-280A-AD8FC6E9C7FF}"/>
                </a:ext>
              </a:extLst>
            </p:cNvPr>
            <p:cNvGrpSpPr/>
            <p:nvPr/>
          </p:nvGrpSpPr>
          <p:grpSpPr>
            <a:xfrm>
              <a:off x="6288756" y="5647079"/>
              <a:ext cx="815340" cy="506927"/>
              <a:chOff x="6748273" y="4317525"/>
              <a:chExt cx="815340" cy="506927"/>
            </a:xfrm>
            <a:solidFill>
              <a:schemeClr val="bg1"/>
            </a:solidFill>
          </p:grpSpPr>
          <p:sp>
            <p:nvSpPr>
              <p:cNvPr id="218" name="Rectangle: Rounded Corners 217">
                <a:extLst>
                  <a:ext uri="{FF2B5EF4-FFF2-40B4-BE49-F238E27FC236}">
                    <a16:creationId xmlns:a16="http://schemas.microsoft.com/office/drawing/2014/main" id="{C6B9813B-1F07-B4A0-049F-7E24FB0954BA}"/>
                  </a:ext>
                </a:extLst>
              </p:cNvPr>
              <p:cNvSpPr/>
              <p:nvPr/>
            </p:nvSpPr>
            <p:spPr>
              <a:xfrm>
                <a:off x="6748273" y="4317525"/>
                <a:ext cx="815340" cy="506927"/>
              </a:xfrm>
              <a:prstGeom prst="roundRect">
                <a:avLst>
                  <a:gd name="adj" fmla="val 28692"/>
                </a:avLst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19" name="Graphic 218" descr="Arrow: Straight with solid fill">
                <a:extLst>
                  <a:ext uri="{FF2B5EF4-FFF2-40B4-BE49-F238E27FC236}">
                    <a16:creationId xmlns:a16="http://schemas.microsoft.com/office/drawing/2014/main" id="{E1CE7D76-F26E-08C2-A731-BAD0D7DCD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6931153" y="4342388"/>
                <a:ext cx="457200" cy="457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8661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A359FB8-9B1B-AE0A-D6F4-5AC78FFED8F9}"/>
              </a:ext>
            </a:extLst>
          </p:cNvPr>
          <p:cNvGrpSpPr/>
          <p:nvPr/>
        </p:nvGrpSpPr>
        <p:grpSpPr>
          <a:xfrm>
            <a:off x="3846546" y="685800"/>
            <a:ext cx="3291840" cy="5486400"/>
            <a:chOff x="4450080" y="685800"/>
            <a:chExt cx="3291840" cy="54864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65FC821-674C-41F2-B302-5391A6825E4B}"/>
                </a:ext>
              </a:extLst>
            </p:cNvPr>
            <p:cNvGrpSpPr/>
            <p:nvPr/>
          </p:nvGrpSpPr>
          <p:grpSpPr>
            <a:xfrm>
              <a:off x="4450080" y="685800"/>
              <a:ext cx="3291840" cy="5486400"/>
              <a:chOff x="4450080" y="685800"/>
              <a:chExt cx="3291840" cy="54864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4E700F4-4E8E-AE18-0D8B-2295D80EB536}"/>
                  </a:ext>
                </a:extLst>
              </p:cNvPr>
              <p:cNvGrpSpPr/>
              <p:nvPr/>
            </p:nvGrpSpPr>
            <p:grpSpPr>
              <a:xfrm>
                <a:off x="4450080" y="685800"/>
                <a:ext cx="3291840" cy="5486400"/>
                <a:chOff x="4450080" y="685800"/>
                <a:chExt cx="3291840" cy="54864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BD923AA-EB4C-5AA9-07CE-A2070C00D40C}"/>
                    </a:ext>
                  </a:extLst>
                </p:cNvPr>
                <p:cNvSpPr/>
                <p:nvPr/>
              </p:nvSpPr>
              <p:spPr>
                <a:xfrm>
                  <a:off x="4450080" y="685800"/>
                  <a:ext cx="3291840" cy="5486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C7EA63C-4308-8AED-DBF6-81685ADC84D9}"/>
                    </a:ext>
                  </a:extLst>
                </p:cNvPr>
                <p:cNvSpPr/>
                <p:nvPr/>
              </p:nvSpPr>
              <p:spPr>
                <a:xfrm>
                  <a:off x="4450080" y="5623560"/>
                  <a:ext cx="3291840" cy="5486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56D3F41-334E-8F06-1FEB-250FBD32F4CE}"/>
                    </a:ext>
                  </a:extLst>
                </p:cNvPr>
                <p:cNvSpPr/>
                <p:nvPr/>
              </p:nvSpPr>
              <p:spPr>
                <a:xfrm>
                  <a:off x="4450080" y="685800"/>
                  <a:ext cx="3291840" cy="5486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58E1953-4B57-F3AA-A9F3-06D458F84F97}"/>
                  </a:ext>
                </a:extLst>
              </p:cNvPr>
              <p:cNvGrpSpPr/>
              <p:nvPr/>
            </p:nvGrpSpPr>
            <p:grpSpPr>
              <a:xfrm>
                <a:off x="5638800" y="5166360"/>
                <a:ext cx="914400" cy="914400"/>
                <a:chOff x="2507742" y="5461320"/>
                <a:chExt cx="914400" cy="914400"/>
              </a:xfrm>
            </p:grpSpPr>
            <p:sp>
              <p:nvSpPr>
                <p:cNvPr id="24" name="Flowchart: Connector 23">
                  <a:extLst>
                    <a:ext uri="{FF2B5EF4-FFF2-40B4-BE49-F238E27FC236}">
                      <a16:creationId xmlns:a16="http://schemas.microsoft.com/office/drawing/2014/main" id="{E094C82E-0591-C124-8326-D7472BDD393E}"/>
                    </a:ext>
                  </a:extLst>
                </p:cNvPr>
                <p:cNvSpPr/>
                <p:nvPr/>
              </p:nvSpPr>
              <p:spPr>
                <a:xfrm>
                  <a:off x="2507742" y="5461320"/>
                  <a:ext cx="914400" cy="9144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2" name="Graphic 21" descr="Cabin with solid fill">
                  <a:extLst>
                    <a:ext uri="{FF2B5EF4-FFF2-40B4-BE49-F238E27FC236}">
                      <a16:creationId xmlns:a16="http://schemas.microsoft.com/office/drawing/2014/main" id="{A977BA18-B139-70B7-A5FA-729E117C31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44902" y="5577840"/>
                  <a:ext cx="640080" cy="64008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B852BEF-0B00-0383-8484-9198E8EC09BA}"/>
                </a:ext>
              </a:extLst>
            </p:cNvPr>
            <p:cNvGrpSpPr/>
            <p:nvPr/>
          </p:nvGrpSpPr>
          <p:grpSpPr>
            <a:xfrm>
              <a:off x="4543044" y="774577"/>
              <a:ext cx="365760" cy="365760"/>
              <a:chOff x="1215501" y="846930"/>
              <a:chExt cx="365760" cy="365760"/>
            </a:xfrm>
          </p:grpSpPr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0E79DD19-5673-AE9C-B6A2-2CA2CE5CAB85}"/>
                  </a:ext>
                </a:extLst>
              </p:cNvPr>
              <p:cNvSpPr/>
              <p:nvPr/>
            </p:nvSpPr>
            <p:spPr>
              <a:xfrm>
                <a:off x="1215501" y="846930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3106B68-55FB-51D8-C8CD-3F3E36A05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970145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92973AA-0319-6E67-74A3-9DD1A31BB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1029810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475B4F1-00E9-B51F-BBF4-D2A9502DD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1102163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99C65DC-AFD8-92AF-198B-4E616E4B7751}"/>
              </a:ext>
            </a:extLst>
          </p:cNvPr>
          <p:cNvSpPr/>
          <p:nvPr/>
        </p:nvSpPr>
        <p:spPr>
          <a:xfrm>
            <a:off x="4064639" y="1421550"/>
            <a:ext cx="1681731" cy="304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Facilitati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448282-BA11-2972-5085-F48128CEA739}"/>
              </a:ext>
            </a:extLst>
          </p:cNvPr>
          <p:cNvSpPr/>
          <p:nvPr/>
        </p:nvSpPr>
        <p:spPr>
          <a:xfrm>
            <a:off x="4524095" y="1970982"/>
            <a:ext cx="1288411" cy="341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</a:rPr>
              <a:t>Gratar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09E7D5-EEBF-ACA5-B4C9-D10879BA06BF}"/>
              </a:ext>
            </a:extLst>
          </p:cNvPr>
          <p:cNvSpPr/>
          <p:nvPr/>
        </p:nvSpPr>
        <p:spPr>
          <a:xfrm>
            <a:off x="4524095" y="2454189"/>
            <a:ext cx="1288411" cy="341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</a:rPr>
              <a:t>Ciaun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B61161-39A6-7BA8-3DF5-11E28798990B}"/>
              </a:ext>
            </a:extLst>
          </p:cNvPr>
          <p:cNvSpPr/>
          <p:nvPr/>
        </p:nvSpPr>
        <p:spPr>
          <a:xfrm>
            <a:off x="4524096" y="2919586"/>
            <a:ext cx="1288410" cy="341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Piscina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B76783-5EB4-F19D-90FE-FCE3CE977ED2}"/>
              </a:ext>
            </a:extLst>
          </p:cNvPr>
          <p:cNvGrpSpPr/>
          <p:nvPr/>
        </p:nvGrpSpPr>
        <p:grpSpPr>
          <a:xfrm>
            <a:off x="5636118" y="1986136"/>
            <a:ext cx="1219200" cy="323850"/>
            <a:chOff x="5746370" y="2800350"/>
            <a:chExt cx="1219200" cy="3238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B41683B-D76F-A740-DC16-26625AEA0AAD}"/>
                </a:ext>
              </a:extLst>
            </p:cNvPr>
            <p:cNvGrpSpPr/>
            <p:nvPr/>
          </p:nvGrpSpPr>
          <p:grpSpPr>
            <a:xfrm>
              <a:off x="5746370" y="2800350"/>
              <a:ext cx="1219200" cy="323850"/>
              <a:chOff x="1323975" y="2800350"/>
              <a:chExt cx="1219200" cy="32385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2027E05-B9C7-E834-74D7-1A4A682E8BD0}"/>
                  </a:ext>
                </a:extLst>
              </p:cNvPr>
              <p:cNvSpPr/>
              <p:nvPr/>
            </p:nvSpPr>
            <p:spPr>
              <a:xfrm>
                <a:off x="1323975" y="2800350"/>
                <a:ext cx="1219200" cy="323850"/>
              </a:xfrm>
              <a:prstGeom prst="roundRect">
                <a:avLst>
                  <a:gd name="adj" fmla="val 47917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4A63F6BB-E203-0FFA-3E28-B806FE280811}"/>
                  </a:ext>
                </a:extLst>
              </p:cNvPr>
              <p:cNvSpPr/>
              <p:nvPr/>
            </p:nvSpPr>
            <p:spPr>
              <a:xfrm>
                <a:off x="1323975" y="2804160"/>
                <a:ext cx="320040" cy="32004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1F8B2883-6833-FEEA-904F-E09A8A666C07}"/>
                </a:ext>
              </a:extLst>
            </p:cNvPr>
            <p:cNvSpPr/>
            <p:nvPr/>
          </p:nvSpPr>
          <p:spPr>
            <a:xfrm>
              <a:off x="6310250" y="2921319"/>
              <a:ext cx="91440" cy="9144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2BE28970-9ECD-6C73-F113-68C347E00A94}"/>
                </a:ext>
              </a:extLst>
            </p:cNvPr>
            <p:cNvSpPr/>
            <p:nvPr/>
          </p:nvSpPr>
          <p:spPr>
            <a:xfrm>
              <a:off x="6734923" y="2921319"/>
              <a:ext cx="91440" cy="9144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97824D-9463-CC59-F9B5-A93C37578E32}"/>
              </a:ext>
            </a:extLst>
          </p:cNvPr>
          <p:cNvGrpSpPr/>
          <p:nvPr/>
        </p:nvGrpSpPr>
        <p:grpSpPr>
          <a:xfrm>
            <a:off x="5636118" y="2452861"/>
            <a:ext cx="1219200" cy="323850"/>
            <a:chOff x="5746370" y="2800350"/>
            <a:chExt cx="1219200" cy="32385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3892096-3711-CD3E-19E7-629502BBE725}"/>
                </a:ext>
              </a:extLst>
            </p:cNvPr>
            <p:cNvGrpSpPr/>
            <p:nvPr/>
          </p:nvGrpSpPr>
          <p:grpSpPr>
            <a:xfrm>
              <a:off x="5746370" y="2800350"/>
              <a:ext cx="1219200" cy="323850"/>
              <a:chOff x="1323975" y="2800350"/>
              <a:chExt cx="1219200" cy="323850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E7B9CD0C-E432-C6BC-5369-E6842F2BFD25}"/>
                  </a:ext>
                </a:extLst>
              </p:cNvPr>
              <p:cNvSpPr/>
              <p:nvPr/>
            </p:nvSpPr>
            <p:spPr>
              <a:xfrm>
                <a:off x="1323975" y="2800350"/>
                <a:ext cx="1219200" cy="323850"/>
              </a:xfrm>
              <a:prstGeom prst="roundRect">
                <a:avLst>
                  <a:gd name="adj" fmla="val 47917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B5203EC3-01AE-8300-F389-73486A8F1078}"/>
                  </a:ext>
                </a:extLst>
              </p:cNvPr>
              <p:cNvSpPr/>
              <p:nvPr/>
            </p:nvSpPr>
            <p:spPr>
              <a:xfrm>
                <a:off x="1323975" y="2804160"/>
                <a:ext cx="320040" cy="32004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2A578E17-4000-C08C-B050-107FB67167FA}"/>
                </a:ext>
              </a:extLst>
            </p:cNvPr>
            <p:cNvSpPr/>
            <p:nvPr/>
          </p:nvSpPr>
          <p:spPr>
            <a:xfrm>
              <a:off x="6310250" y="2921319"/>
              <a:ext cx="91440" cy="9144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A615A280-05D4-7362-9DDB-FE4FD2C5DBF9}"/>
                </a:ext>
              </a:extLst>
            </p:cNvPr>
            <p:cNvSpPr/>
            <p:nvPr/>
          </p:nvSpPr>
          <p:spPr>
            <a:xfrm>
              <a:off x="6734923" y="2921319"/>
              <a:ext cx="91440" cy="9144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0D5768-3FF5-B6EC-FDB9-FFE58D1E4F12}"/>
              </a:ext>
            </a:extLst>
          </p:cNvPr>
          <p:cNvGrpSpPr/>
          <p:nvPr/>
        </p:nvGrpSpPr>
        <p:grpSpPr>
          <a:xfrm>
            <a:off x="5636118" y="2928447"/>
            <a:ext cx="1219200" cy="323850"/>
            <a:chOff x="5746370" y="2800350"/>
            <a:chExt cx="1219200" cy="32385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0A510ED-4848-BAE4-705F-5EBE22A7E2E0}"/>
                </a:ext>
              </a:extLst>
            </p:cNvPr>
            <p:cNvGrpSpPr/>
            <p:nvPr/>
          </p:nvGrpSpPr>
          <p:grpSpPr>
            <a:xfrm>
              <a:off x="5746370" y="2800350"/>
              <a:ext cx="1219200" cy="323850"/>
              <a:chOff x="1323975" y="2800350"/>
              <a:chExt cx="1219200" cy="323850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B91EB38B-96EC-82E3-ADB1-8D48FEC83B04}"/>
                  </a:ext>
                </a:extLst>
              </p:cNvPr>
              <p:cNvSpPr/>
              <p:nvPr/>
            </p:nvSpPr>
            <p:spPr>
              <a:xfrm>
                <a:off x="1323975" y="2800350"/>
                <a:ext cx="1219200" cy="323850"/>
              </a:xfrm>
              <a:prstGeom prst="roundRect">
                <a:avLst>
                  <a:gd name="adj" fmla="val 47917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A44C9975-F6DA-856F-02E5-FEA866769EB3}"/>
                  </a:ext>
                </a:extLst>
              </p:cNvPr>
              <p:cNvSpPr/>
              <p:nvPr/>
            </p:nvSpPr>
            <p:spPr>
              <a:xfrm>
                <a:off x="1323975" y="2804160"/>
                <a:ext cx="320040" cy="32004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A39416D8-3D97-B5E0-EB5C-785C1538ACD8}"/>
                </a:ext>
              </a:extLst>
            </p:cNvPr>
            <p:cNvSpPr/>
            <p:nvPr/>
          </p:nvSpPr>
          <p:spPr>
            <a:xfrm>
              <a:off x="6310250" y="2921319"/>
              <a:ext cx="91440" cy="9144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F0012F29-8B39-CC08-2409-0E034D2CB7B8}"/>
                </a:ext>
              </a:extLst>
            </p:cNvPr>
            <p:cNvSpPr/>
            <p:nvPr/>
          </p:nvSpPr>
          <p:spPr>
            <a:xfrm>
              <a:off x="6734923" y="2921319"/>
              <a:ext cx="91440" cy="9144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73545E9-CE04-2C46-24AE-F854059B2241}"/>
              </a:ext>
            </a:extLst>
          </p:cNvPr>
          <p:cNvSpPr/>
          <p:nvPr/>
        </p:nvSpPr>
        <p:spPr>
          <a:xfrm>
            <a:off x="5636117" y="1704787"/>
            <a:ext cx="1217153" cy="229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Nu     ?     Da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B2A3084-5E6D-746B-3F7D-73EE51955841}"/>
              </a:ext>
            </a:extLst>
          </p:cNvPr>
          <p:cNvGrpSpPr/>
          <p:nvPr/>
        </p:nvGrpSpPr>
        <p:grpSpPr>
          <a:xfrm>
            <a:off x="3880836" y="5679138"/>
            <a:ext cx="815340" cy="457200"/>
            <a:chOff x="4725924" y="4317525"/>
            <a:chExt cx="815340" cy="506927"/>
          </a:xfrm>
          <a:solidFill>
            <a:schemeClr val="bg1"/>
          </a:solidFill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6E0CD9CF-DAC0-2563-331C-D669F522EC74}"/>
                </a:ext>
              </a:extLst>
            </p:cNvPr>
            <p:cNvSpPr/>
            <p:nvPr/>
          </p:nvSpPr>
          <p:spPr>
            <a:xfrm>
              <a:off x="4725924" y="4317525"/>
              <a:ext cx="815340" cy="506927"/>
            </a:xfrm>
            <a:prstGeom prst="roundRect">
              <a:avLst>
                <a:gd name="adj" fmla="val 28692"/>
              </a:avLst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86" name="Graphic 85" descr="Arrow: Straight with solid fill">
              <a:extLst>
                <a:ext uri="{FF2B5EF4-FFF2-40B4-BE49-F238E27FC236}">
                  <a16:creationId xmlns:a16="http://schemas.microsoft.com/office/drawing/2014/main" id="{3B546318-A722-A884-AC5E-9E267E072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08804" y="4342388"/>
              <a:ext cx="457200" cy="457200"/>
            </a:xfrm>
            <a:prstGeom prst="rect">
              <a:avLst/>
            </a:prstGeom>
          </p:spPr>
        </p:pic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F07F50D-55F4-596F-1CFD-4613A78199C7}"/>
              </a:ext>
            </a:extLst>
          </p:cNvPr>
          <p:cNvSpPr/>
          <p:nvPr/>
        </p:nvSpPr>
        <p:spPr>
          <a:xfrm>
            <a:off x="4524095" y="3391298"/>
            <a:ext cx="1288411" cy="341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>
                <a:solidFill>
                  <a:schemeClr val="tx1"/>
                </a:solidFill>
              </a:rPr>
              <a:t>Ciubar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CC4A15-812C-7608-D19C-9A479475BFAA}"/>
              </a:ext>
            </a:extLst>
          </p:cNvPr>
          <p:cNvSpPr/>
          <p:nvPr/>
        </p:nvSpPr>
        <p:spPr>
          <a:xfrm>
            <a:off x="4524096" y="3856695"/>
            <a:ext cx="1288410" cy="341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Biliard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488D9CB-BE2C-452F-F98A-2BC7D92215FE}"/>
              </a:ext>
            </a:extLst>
          </p:cNvPr>
          <p:cNvGrpSpPr/>
          <p:nvPr/>
        </p:nvGrpSpPr>
        <p:grpSpPr>
          <a:xfrm>
            <a:off x="5636118" y="3389970"/>
            <a:ext cx="1219200" cy="323850"/>
            <a:chOff x="5746370" y="2800350"/>
            <a:chExt cx="1219200" cy="32385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F70935E-E76F-2780-BEFA-EE57A2C1B637}"/>
                </a:ext>
              </a:extLst>
            </p:cNvPr>
            <p:cNvGrpSpPr/>
            <p:nvPr/>
          </p:nvGrpSpPr>
          <p:grpSpPr>
            <a:xfrm>
              <a:off x="5746370" y="2800350"/>
              <a:ext cx="1219200" cy="323850"/>
              <a:chOff x="1323975" y="2800350"/>
              <a:chExt cx="1219200" cy="323850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DCE09B59-27DF-8554-D624-9B857A35FC6B}"/>
                  </a:ext>
                </a:extLst>
              </p:cNvPr>
              <p:cNvSpPr/>
              <p:nvPr/>
            </p:nvSpPr>
            <p:spPr>
              <a:xfrm>
                <a:off x="1323975" y="2800350"/>
                <a:ext cx="1219200" cy="323850"/>
              </a:xfrm>
              <a:prstGeom prst="roundRect">
                <a:avLst>
                  <a:gd name="adj" fmla="val 47917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61D0D409-AA95-98B0-8F75-A07EC443CC7C}"/>
                  </a:ext>
                </a:extLst>
              </p:cNvPr>
              <p:cNvSpPr/>
              <p:nvPr/>
            </p:nvSpPr>
            <p:spPr>
              <a:xfrm>
                <a:off x="1323975" y="2804160"/>
                <a:ext cx="320040" cy="32004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E6E0B757-F5A6-3204-A0E7-D5698E0BBF5A}"/>
                </a:ext>
              </a:extLst>
            </p:cNvPr>
            <p:cNvSpPr/>
            <p:nvPr/>
          </p:nvSpPr>
          <p:spPr>
            <a:xfrm>
              <a:off x="6310250" y="2921319"/>
              <a:ext cx="91440" cy="9144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BE86FBCF-9EB6-D508-4424-A28EE5F6ECDF}"/>
                </a:ext>
              </a:extLst>
            </p:cNvPr>
            <p:cNvSpPr/>
            <p:nvPr/>
          </p:nvSpPr>
          <p:spPr>
            <a:xfrm>
              <a:off x="6734923" y="2921319"/>
              <a:ext cx="91440" cy="9144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6AF1088-4750-2DE4-343A-DCAC65E181C0}"/>
              </a:ext>
            </a:extLst>
          </p:cNvPr>
          <p:cNvGrpSpPr/>
          <p:nvPr/>
        </p:nvGrpSpPr>
        <p:grpSpPr>
          <a:xfrm>
            <a:off x="5636118" y="3865556"/>
            <a:ext cx="1219200" cy="323850"/>
            <a:chOff x="5746370" y="2800350"/>
            <a:chExt cx="1219200" cy="323850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45911B2-FC90-DBF9-7784-78B9CF3C3F63}"/>
                </a:ext>
              </a:extLst>
            </p:cNvPr>
            <p:cNvGrpSpPr/>
            <p:nvPr/>
          </p:nvGrpSpPr>
          <p:grpSpPr>
            <a:xfrm>
              <a:off x="5746370" y="2800350"/>
              <a:ext cx="1219200" cy="323850"/>
              <a:chOff x="1323975" y="2800350"/>
              <a:chExt cx="1219200" cy="323850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1B710817-0DCF-F594-4685-E4CAFA6E7435}"/>
                  </a:ext>
                </a:extLst>
              </p:cNvPr>
              <p:cNvSpPr/>
              <p:nvPr/>
            </p:nvSpPr>
            <p:spPr>
              <a:xfrm>
                <a:off x="1323975" y="2800350"/>
                <a:ext cx="1219200" cy="323850"/>
              </a:xfrm>
              <a:prstGeom prst="roundRect">
                <a:avLst>
                  <a:gd name="adj" fmla="val 47917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9F193320-9B7A-67FA-FCDA-863A0E5298C6}"/>
                  </a:ext>
                </a:extLst>
              </p:cNvPr>
              <p:cNvSpPr/>
              <p:nvPr/>
            </p:nvSpPr>
            <p:spPr>
              <a:xfrm>
                <a:off x="1323975" y="2804160"/>
                <a:ext cx="320040" cy="32004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ED89EF26-4C87-7BC2-D34C-60BB2AAB776B}"/>
                </a:ext>
              </a:extLst>
            </p:cNvPr>
            <p:cNvSpPr/>
            <p:nvPr/>
          </p:nvSpPr>
          <p:spPr>
            <a:xfrm>
              <a:off x="6310250" y="2921319"/>
              <a:ext cx="91440" cy="9144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BDC78B72-848E-70D2-B299-261305CF4A69}"/>
                </a:ext>
              </a:extLst>
            </p:cNvPr>
            <p:cNvSpPr/>
            <p:nvPr/>
          </p:nvSpPr>
          <p:spPr>
            <a:xfrm>
              <a:off x="6734923" y="2921319"/>
              <a:ext cx="91440" cy="9144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0A986C5-09CF-CB23-8D64-5B8324C0C4B6}"/>
              </a:ext>
            </a:extLst>
          </p:cNvPr>
          <p:cNvGrpSpPr/>
          <p:nvPr/>
        </p:nvGrpSpPr>
        <p:grpSpPr>
          <a:xfrm>
            <a:off x="4099796" y="1986135"/>
            <a:ext cx="320040" cy="2660312"/>
            <a:chOff x="1849799" y="1986135"/>
            <a:chExt cx="320040" cy="221213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EDBEC6B-0416-C31C-EBC8-462A24895678}"/>
                </a:ext>
              </a:extLst>
            </p:cNvPr>
            <p:cNvSpPr/>
            <p:nvPr/>
          </p:nvSpPr>
          <p:spPr>
            <a:xfrm rot="16200000">
              <a:off x="903753" y="2932181"/>
              <a:ext cx="2212131" cy="32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90037D9-DD97-B873-0CA3-1834359083A0}"/>
                </a:ext>
              </a:extLst>
            </p:cNvPr>
            <p:cNvGrpSpPr/>
            <p:nvPr/>
          </p:nvGrpSpPr>
          <p:grpSpPr>
            <a:xfrm rot="16200000">
              <a:off x="1872659" y="1963275"/>
              <a:ext cx="274320" cy="320040"/>
              <a:chOff x="8812188" y="4312920"/>
              <a:chExt cx="274320" cy="32004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98696DE-2C70-0796-96F5-9C62ABA7FCFD}"/>
                  </a:ext>
                </a:extLst>
              </p:cNvPr>
              <p:cNvSpPr/>
              <p:nvPr/>
            </p:nvSpPr>
            <p:spPr>
              <a:xfrm>
                <a:off x="8812188" y="4312920"/>
                <a:ext cx="274320" cy="32004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3" name="Graphic 142" descr="Caret Down with solid fill">
                <a:extLst>
                  <a:ext uri="{FF2B5EF4-FFF2-40B4-BE49-F238E27FC236}">
                    <a16:creationId xmlns:a16="http://schemas.microsoft.com/office/drawing/2014/main" id="{0749602B-22F6-969D-284B-353889702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8812188" y="4335780"/>
                <a:ext cx="274320" cy="274320"/>
              </a:xfrm>
              <a:prstGeom prst="rect">
                <a:avLst/>
              </a:prstGeom>
            </p:spPr>
          </p:pic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8385584-241B-0AA6-EDC0-3DCFDC17512F}"/>
              </a:ext>
            </a:extLst>
          </p:cNvPr>
          <p:cNvGrpSpPr/>
          <p:nvPr/>
        </p:nvGrpSpPr>
        <p:grpSpPr>
          <a:xfrm>
            <a:off x="6288756" y="5669280"/>
            <a:ext cx="815340" cy="457200"/>
            <a:chOff x="6022563" y="4569144"/>
            <a:chExt cx="815340" cy="506927"/>
          </a:xfrm>
          <a:solidFill>
            <a:schemeClr val="bg1"/>
          </a:solidFill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0CC57D89-5CFE-9191-8EC9-BE75BCE089D8}"/>
                </a:ext>
              </a:extLst>
            </p:cNvPr>
            <p:cNvSpPr/>
            <p:nvPr/>
          </p:nvSpPr>
          <p:spPr>
            <a:xfrm>
              <a:off x="6022563" y="4569144"/>
              <a:ext cx="815340" cy="506927"/>
            </a:xfrm>
            <a:prstGeom prst="roundRect">
              <a:avLst>
                <a:gd name="adj" fmla="val 28692"/>
              </a:avLst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223E94C-4D60-8CA9-AC72-3975466FAA9D}"/>
                </a:ext>
              </a:extLst>
            </p:cNvPr>
            <p:cNvGrpSpPr/>
            <p:nvPr/>
          </p:nvGrpSpPr>
          <p:grpSpPr>
            <a:xfrm>
              <a:off x="6230478" y="4594007"/>
              <a:ext cx="457200" cy="457200"/>
              <a:chOff x="6230478" y="4594007"/>
              <a:chExt cx="457200" cy="457200"/>
            </a:xfrm>
            <a:grpFill/>
          </p:grpSpPr>
          <p:pic>
            <p:nvPicPr>
              <p:cNvPr id="130" name="Graphic 129" descr="Magnifying glass with solid fill">
                <a:extLst>
                  <a:ext uri="{FF2B5EF4-FFF2-40B4-BE49-F238E27FC236}">
                    <a16:creationId xmlns:a16="http://schemas.microsoft.com/office/drawing/2014/main" id="{92DDE221-A09C-C22D-DFAD-77E6F70DD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230478" y="459400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46" name="Graphic 145" descr="Cabin with solid fill">
                <a:extLst>
                  <a:ext uri="{FF2B5EF4-FFF2-40B4-BE49-F238E27FC236}">
                    <a16:creationId xmlns:a16="http://schemas.microsoft.com/office/drawing/2014/main" id="{E7B8CAC7-E3FC-5B41-266A-AD76E8564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322127" y="4689980"/>
                <a:ext cx="182880" cy="182880"/>
              </a:xfrm>
              <a:prstGeom prst="rect">
                <a:avLst/>
              </a:prstGeom>
            </p:spPr>
          </p:pic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B350007-D6D8-67E6-AE78-14CFDBFCFED6}"/>
              </a:ext>
            </a:extLst>
          </p:cNvPr>
          <p:cNvGrpSpPr/>
          <p:nvPr/>
        </p:nvGrpSpPr>
        <p:grpSpPr>
          <a:xfrm>
            <a:off x="499346" y="4314368"/>
            <a:ext cx="815340" cy="506927"/>
            <a:chOff x="4725924" y="4317525"/>
            <a:chExt cx="815340" cy="506927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BA804E61-6E59-CEE5-9786-CD8E11A8E13D}"/>
                </a:ext>
              </a:extLst>
            </p:cNvPr>
            <p:cNvSpPr/>
            <p:nvPr/>
          </p:nvSpPr>
          <p:spPr>
            <a:xfrm>
              <a:off x="4725924" y="4317525"/>
              <a:ext cx="815340" cy="506927"/>
            </a:xfrm>
            <a:prstGeom prst="roundRect">
              <a:avLst>
                <a:gd name="adj" fmla="val 286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153" name="Graphic 152" descr="Arrow: Straight with solid fill">
              <a:extLst>
                <a:ext uri="{FF2B5EF4-FFF2-40B4-BE49-F238E27FC236}">
                  <a16:creationId xmlns:a16="http://schemas.microsoft.com/office/drawing/2014/main" id="{0E884C3A-DBEA-F0EF-073B-09D14ACFD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08804" y="4342388"/>
              <a:ext cx="457200" cy="457200"/>
            </a:xfrm>
            <a:prstGeom prst="rect">
              <a:avLst/>
            </a:prstGeom>
          </p:spPr>
        </p:pic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5AD8EE2-E926-1B0E-E71E-26C25DA3387B}"/>
              </a:ext>
            </a:extLst>
          </p:cNvPr>
          <p:cNvSpPr/>
          <p:nvPr/>
        </p:nvSpPr>
        <p:spPr>
          <a:xfrm>
            <a:off x="4524096" y="4313895"/>
            <a:ext cx="1288410" cy="341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Parcare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381A891-6CCC-5553-A50C-0917A3D0F61E}"/>
              </a:ext>
            </a:extLst>
          </p:cNvPr>
          <p:cNvGrpSpPr/>
          <p:nvPr/>
        </p:nvGrpSpPr>
        <p:grpSpPr>
          <a:xfrm>
            <a:off x="5636118" y="4322756"/>
            <a:ext cx="1219200" cy="323850"/>
            <a:chOff x="5746370" y="2800350"/>
            <a:chExt cx="1219200" cy="323850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6EAF7EB-83C5-07AB-453B-680A2BE80928}"/>
                </a:ext>
              </a:extLst>
            </p:cNvPr>
            <p:cNvGrpSpPr/>
            <p:nvPr/>
          </p:nvGrpSpPr>
          <p:grpSpPr>
            <a:xfrm>
              <a:off x="5746370" y="2800350"/>
              <a:ext cx="1219200" cy="323850"/>
              <a:chOff x="1323975" y="2800350"/>
              <a:chExt cx="1219200" cy="323850"/>
            </a:xfrm>
          </p:grpSpPr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9D0C46BF-04D2-1377-DBF1-784CFD908537}"/>
                  </a:ext>
                </a:extLst>
              </p:cNvPr>
              <p:cNvSpPr/>
              <p:nvPr/>
            </p:nvSpPr>
            <p:spPr>
              <a:xfrm>
                <a:off x="1323975" y="2800350"/>
                <a:ext cx="1219200" cy="323850"/>
              </a:xfrm>
              <a:prstGeom prst="roundRect">
                <a:avLst>
                  <a:gd name="adj" fmla="val 47917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D6806570-7FF2-FB22-2D81-FE598AAA9B7C}"/>
                  </a:ext>
                </a:extLst>
              </p:cNvPr>
              <p:cNvSpPr/>
              <p:nvPr/>
            </p:nvSpPr>
            <p:spPr>
              <a:xfrm>
                <a:off x="1323975" y="2804160"/>
                <a:ext cx="320040" cy="32004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Flowchart: Connector 156">
              <a:extLst>
                <a:ext uri="{FF2B5EF4-FFF2-40B4-BE49-F238E27FC236}">
                  <a16:creationId xmlns:a16="http://schemas.microsoft.com/office/drawing/2014/main" id="{5F5C11A3-E38D-09F3-EDD2-42843DF8E4C8}"/>
                </a:ext>
              </a:extLst>
            </p:cNvPr>
            <p:cNvSpPr/>
            <p:nvPr/>
          </p:nvSpPr>
          <p:spPr>
            <a:xfrm>
              <a:off x="6310250" y="2921319"/>
              <a:ext cx="91440" cy="9144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987A59F5-2A83-319B-9ECF-73835BA63B5B}"/>
                </a:ext>
              </a:extLst>
            </p:cNvPr>
            <p:cNvSpPr/>
            <p:nvPr/>
          </p:nvSpPr>
          <p:spPr>
            <a:xfrm>
              <a:off x="6734923" y="2921319"/>
              <a:ext cx="91440" cy="9144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6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DF135C2-7D86-741A-4507-A9E2CB687873}"/>
              </a:ext>
            </a:extLst>
          </p:cNvPr>
          <p:cNvGrpSpPr/>
          <p:nvPr/>
        </p:nvGrpSpPr>
        <p:grpSpPr>
          <a:xfrm>
            <a:off x="2202970" y="517124"/>
            <a:ext cx="3291840" cy="5486400"/>
            <a:chOff x="4450080" y="685800"/>
            <a:chExt cx="3291840" cy="54864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87FBA1-0AC2-1500-7D7D-D54A2C50F26A}"/>
                </a:ext>
              </a:extLst>
            </p:cNvPr>
            <p:cNvGrpSpPr/>
            <p:nvPr/>
          </p:nvGrpSpPr>
          <p:grpSpPr>
            <a:xfrm>
              <a:off x="4450080" y="685800"/>
              <a:ext cx="3291840" cy="5486400"/>
              <a:chOff x="4450080" y="685800"/>
              <a:chExt cx="3291840" cy="54864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4AEC6CF-C4BA-098E-3EF9-E004CB0FC2E0}"/>
                  </a:ext>
                </a:extLst>
              </p:cNvPr>
              <p:cNvGrpSpPr/>
              <p:nvPr/>
            </p:nvGrpSpPr>
            <p:grpSpPr>
              <a:xfrm>
                <a:off x="4450080" y="685800"/>
                <a:ext cx="3291840" cy="5486400"/>
                <a:chOff x="4450080" y="685800"/>
                <a:chExt cx="3291840" cy="5486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E3D647B-FA18-8B31-0A7A-9A927182C74E}"/>
                    </a:ext>
                  </a:extLst>
                </p:cNvPr>
                <p:cNvGrpSpPr/>
                <p:nvPr/>
              </p:nvGrpSpPr>
              <p:grpSpPr>
                <a:xfrm>
                  <a:off x="4450080" y="685800"/>
                  <a:ext cx="3291840" cy="5486400"/>
                  <a:chOff x="4450080" y="685800"/>
                  <a:chExt cx="3291840" cy="5486400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F3E2AAC2-A6FB-F5F0-24AF-BACE3E039E33}"/>
                      </a:ext>
                    </a:extLst>
                  </p:cNvPr>
                  <p:cNvSpPr/>
                  <p:nvPr/>
                </p:nvSpPr>
                <p:spPr>
                  <a:xfrm>
                    <a:off x="4450080" y="685800"/>
                    <a:ext cx="3291840" cy="54864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5B1BE7D-BA01-F3CE-A594-F39C0CED3122}"/>
                      </a:ext>
                    </a:extLst>
                  </p:cNvPr>
                  <p:cNvSpPr/>
                  <p:nvPr/>
                </p:nvSpPr>
                <p:spPr>
                  <a:xfrm>
                    <a:off x="4450080" y="5623560"/>
                    <a:ext cx="3291840" cy="54864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90AD2292-2558-D92F-0E04-5CD0F2147C7D}"/>
                      </a:ext>
                    </a:extLst>
                  </p:cNvPr>
                  <p:cNvSpPr/>
                  <p:nvPr/>
                </p:nvSpPr>
                <p:spPr>
                  <a:xfrm>
                    <a:off x="4450080" y="685800"/>
                    <a:ext cx="3291840" cy="54864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B4DE797-9157-35C2-1541-EDAA0EAAB961}"/>
                    </a:ext>
                  </a:extLst>
                </p:cNvPr>
                <p:cNvGrpSpPr/>
                <p:nvPr/>
              </p:nvGrpSpPr>
              <p:grpSpPr>
                <a:xfrm>
                  <a:off x="5638800" y="5166360"/>
                  <a:ext cx="914400" cy="914400"/>
                  <a:chOff x="2507742" y="5461320"/>
                  <a:chExt cx="914400" cy="914400"/>
                </a:xfrm>
              </p:grpSpPr>
              <p:sp>
                <p:nvSpPr>
                  <p:cNvPr id="35" name="Flowchart: Connector 34">
                    <a:extLst>
                      <a:ext uri="{FF2B5EF4-FFF2-40B4-BE49-F238E27FC236}">
                        <a16:creationId xmlns:a16="http://schemas.microsoft.com/office/drawing/2014/main" id="{B0628A57-B672-394A-C3D2-7A38AB48C9EF}"/>
                      </a:ext>
                    </a:extLst>
                  </p:cNvPr>
                  <p:cNvSpPr/>
                  <p:nvPr/>
                </p:nvSpPr>
                <p:spPr>
                  <a:xfrm>
                    <a:off x="2507742" y="5461320"/>
                    <a:ext cx="914400" cy="9144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6" name="Graphic 35" descr="Cabin with solid fill">
                    <a:extLst>
                      <a:ext uri="{FF2B5EF4-FFF2-40B4-BE49-F238E27FC236}">
                        <a16:creationId xmlns:a16="http://schemas.microsoft.com/office/drawing/2014/main" id="{0EEB4644-D271-14BE-2BC1-4712EA171E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44902" y="5577840"/>
                    <a:ext cx="640080" cy="64008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72C0ABB-2981-CFB9-B7ED-620201B6CB19}"/>
                  </a:ext>
                </a:extLst>
              </p:cNvPr>
              <p:cNvGrpSpPr/>
              <p:nvPr/>
            </p:nvGrpSpPr>
            <p:grpSpPr>
              <a:xfrm>
                <a:off x="4543044" y="774577"/>
                <a:ext cx="365760" cy="365760"/>
                <a:chOff x="1215501" y="846930"/>
                <a:chExt cx="365760" cy="365760"/>
              </a:xfrm>
            </p:grpSpPr>
            <p:sp>
              <p:nvSpPr>
                <p:cNvPr id="29" name="Flowchart: Connector 28">
                  <a:extLst>
                    <a:ext uri="{FF2B5EF4-FFF2-40B4-BE49-F238E27FC236}">
                      <a16:creationId xmlns:a16="http://schemas.microsoft.com/office/drawing/2014/main" id="{C043D333-FBFA-B888-5134-D64F6FC2D2E3}"/>
                    </a:ext>
                  </a:extLst>
                </p:cNvPr>
                <p:cNvSpPr/>
                <p:nvPr/>
              </p:nvSpPr>
              <p:spPr>
                <a:xfrm>
                  <a:off x="1215501" y="846930"/>
                  <a:ext cx="365760" cy="36576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4D9809E-E89D-60C5-71B0-4514B4C99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6941" y="970145"/>
                  <a:ext cx="18288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A52AD53-E42C-0BDA-583E-42F90F140C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6941" y="1029810"/>
                  <a:ext cx="18288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7AC68DA-CE60-12FC-990D-9B83F64CB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6941" y="1102163"/>
                  <a:ext cx="18288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8914859-856E-CF04-916D-989D88FC1DF4}"/>
                </a:ext>
              </a:extLst>
            </p:cNvPr>
            <p:cNvGrpSpPr/>
            <p:nvPr/>
          </p:nvGrpSpPr>
          <p:grpSpPr>
            <a:xfrm>
              <a:off x="5913120" y="774577"/>
              <a:ext cx="365760" cy="365760"/>
              <a:chOff x="5913120" y="774577"/>
              <a:chExt cx="365760" cy="365760"/>
            </a:xfrm>
          </p:grpSpPr>
          <p:sp>
            <p:nvSpPr>
              <p:cNvPr id="67" name="Heart 66">
                <a:extLst>
                  <a:ext uri="{FF2B5EF4-FFF2-40B4-BE49-F238E27FC236}">
                    <a16:creationId xmlns:a16="http://schemas.microsoft.com/office/drawing/2014/main" id="{3CC5181D-4FC8-EB31-1F14-197F44FC37FE}"/>
                  </a:ext>
                </a:extLst>
              </p:cNvPr>
              <p:cNvSpPr/>
              <p:nvPr/>
            </p:nvSpPr>
            <p:spPr>
              <a:xfrm>
                <a:off x="5913120" y="774577"/>
                <a:ext cx="365760" cy="365760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4" name="Graphic 63" descr="Cabin with solid fill">
                <a:extLst>
                  <a:ext uri="{FF2B5EF4-FFF2-40B4-BE49-F238E27FC236}">
                    <a16:creationId xmlns:a16="http://schemas.microsoft.com/office/drawing/2014/main" id="{AC72F748-F32B-2A07-A941-ECF0A9582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58840" y="833714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6AA1515-3E35-9721-C9F0-374ACE714379}"/>
                </a:ext>
              </a:extLst>
            </p:cNvPr>
            <p:cNvGrpSpPr/>
            <p:nvPr/>
          </p:nvGrpSpPr>
          <p:grpSpPr>
            <a:xfrm>
              <a:off x="4634484" y="3858457"/>
              <a:ext cx="2924556" cy="1216463"/>
              <a:chOff x="4634484" y="3858457"/>
              <a:chExt cx="2924556" cy="121646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A1D8FBB-4175-A2FC-C4C5-A2B1D383D456}"/>
                  </a:ext>
                </a:extLst>
              </p:cNvPr>
              <p:cNvGrpSpPr/>
              <p:nvPr/>
            </p:nvGrpSpPr>
            <p:grpSpPr>
              <a:xfrm>
                <a:off x="4634484" y="3858457"/>
                <a:ext cx="2924556" cy="1216463"/>
                <a:chOff x="4634484" y="3858457"/>
                <a:chExt cx="2924556" cy="1216463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4BA108E6-39BC-9053-D289-4FAC97397A1A}"/>
                    </a:ext>
                  </a:extLst>
                </p:cNvPr>
                <p:cNvSpPr/>
                <p:nvPr/>
              </p:nvSpPr>
              <p:spPr>
                <a:xfrm>
                  <a:off x="4634484" y="3858457"/>
                  <a:ext cx="2924556" cy="1216463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294FA03-9E86-5B4D-81D6-419FBA7FD217}"/>
                    </a:ext>
                  </a:extLst>
                </p:cNvPr>
                <p:cNvSpPr txBox="1"/>
                <p:nvPr/>
              </p:nvSpPr>
              <p:spPr>
                <a:xfrm>
                  <a:off x="4817364" y="3883537"/>
                  <a:ext cx="14615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Pret: 5000 lei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253ECFF-6160-A2A8-DBDA-64AD5E351963}"/>
                    </a:ext>
                  </a:extLst>
                </p:cNvPr>
                <p:cNvSpPr txBox="1"/>
                <p:nvPr/>
              </p:nvSpPr>
              <p:spPr>
                <a:xfrm>
                  <a:off x="4817364" y="4252869"/>
                  <a:ext cx="14615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Facilitati:</a:t>
                  </a:r>
                </a:p>
              </p:txBody>
            </p:sp>
            <p:pic>
              <p:nvPicPr>
                <p:cNvPr id="75" name="Graphic 74" descr="Swimming with solid fill">
                  <a:extLst>
                    <a:ext uri="{FF2B5EF4-FFF2-40B4-BE49-F238E27FC236}">
                      <a16:creationId xmlns:a16="http://schemas.microsoft.com/office/drawing/2014/main" id="{0B35A30A-4571-A6EA-9446-9C3AFDA704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0384" y="4277949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Pool 8 Ball with solid fill">
                  <a:extLst>
                    <a:ext uri="{FF2B5EF4-FFF2-40B4-BE49-F238E27FC236}">
                      <a16:creationId xmlns:a16="http://schemas.microsoft.com/office/drawing/2014/main" id="{E9888EBD-183D-097F-C3F2-2B4AF0F61C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1680" y="4300375"/>
                  <a:ext cx="274320" cy="274320"/>
                </a:xfrm>
                <a:prstGeom prst="rect">
                  <a:avLst/>
                </a:prstGeom>
              </p:spPr>
            </p:pic>
            <p:pic>
              <p:nvPicPr>
                <p:cNvPr id="81" name="Graphic 80" descr="Group of men with solid fill">
                  <a:extLst>
                    <a:ext uri="{FF2B5EF4-FFF2-40B4-BE49-F238E27FC236}">
                      <a16:creationId xmlns:a16="http://schemas.microsoft.com/office/drawing/2014/main" id="{D8B7CF05-418F-131F-81D5-532F2DE215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6120" y="3931043"/>
                  <a:ext cx="274320" cy="274320"/>
                </a:xfrm>
                <a:prstGeom prst="rect">
                  <a:avLst/>
                </a:prstGeom>
              </p:spPr>
            </p:pic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1C53F3B-CA38-0126-1D1C-229D38187899}"/>
                    </a:ext>
                  </a:extLst>
                </p:cNvPr>
                <p:cNvSpPr txBox="1"/>
                <p:nvPr/>
              </p:nvSpPr>
              <p:spPr>
                <a:xfrm>
                  <a:off x="6660720" y="3883537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20</a:t>
                  </a:r>
                </a:p>
              </p:txBody>
            </p:sp>
            <p:pic>
              <p:nvPicPr>
                <p:cNvPr id="90" name="Graphic 89" descr="Dancing with solid fill">
                  <a:extLst>
                    <a:ext uri="{FF2B5EF4-FFF2-40B4-BE49-F238E27FC236}">
                      <a16:creationId xmlns:a16="http://schemas.microsoft.com/office/drawing/2014/main" id="{1CF7F520-4426-4A02-251E-D6C325C3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5288" y="4323669"/>
                  <a:ext cx="274320" cy="274320"/>
                </a:xfrm>
                <a:prstGeom prst="rect">
                  <a:avLst/>
                </a:prstGeom>
              </p:spPr>
            </p:pic>
            <p:pic>
              <p:nvPicPr>
                <p:cNvPr id="92" name="Graphic 91" descr="Speakers with solid fill">
                  <a:extLst>
                    <a:ext uri="{FF2B5EF4-FFF2-40B4-BE49-F238E27FC236}">
                      <a16:creationId xmlns:a16="http://schemas.microsoft.com/office/drawing/2014/main" id="{22519D5C-AC3D-DBEC-EECE-0563F1CFC4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9608" y="427137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94" name="Graphic 93" descr="Bonfire with solid fill">
                  <a:extLst>
                    <a:ext uri="{FF2B5EF4-FFF2-40B4-BE49-F238E27FC236}">
                      <a16:creationId xmlns:a16="http://schemas.microsoft.com/office/drawing/2014/main" id="{2E4C7EFF-D7D2-D78A-995C-77461AC4BB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4512" y="4315657"/>
                  <a:ext cx="274320" cy="274320"/>
                </a:xfrm>
                <a:prstGeom prst="rect">
                  <a:avLst/>
                </a:prstGeom>
              </p:spPr>
            </p:pic>
          </p:grpSp>
          <p:pic>
            <p:nvPicPr>
              <p:cNvPr id="99" name="Graphic 98" descr="Car with solid fill">
                <a:extLst>
                  <a:ext uri="{FF2B5EF4-FFF2-40B4-BE49-F238E27FC236}">
                    <a16:creationId xmlns:a16="http://schemas.microsoft.com/office/drawing/2014/main" id="{55BF944B-73E1-2E84-C7DC-825C2186C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846064" y="4585449"/>
                <a:ext cx="274320" cy="274320"/>
              </a:xfrm>
              <a:prstGeom prst="rect">
                <a:avLst/>
              </a:prstGeom>
            </p:spPr>
          </p:pic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56300F2-2CA8-DD20-5083-72E8761F9F64}"/>
                </a:ext>
              </a:extLst>
            </p:cNvPr>
            <p:cNvSpPr/>
            <p:nvPr/>
          </p:nvSpPr>
          <p:spPr>
            <a:xfrm>
              <a:off x="4953000" y="1448255"/>
              <a:ext cx="2286000" cy="210312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22D77974-2A79-0EF1-7EC8-C5B435CE1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48425" y="1597537"/>
              <a:ext cx="2095150" cy="1828800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B3C8902-4298-6020-1B51-6EB1D1D4BE9D}"/>
                </a:ext>
              </a:extLst>
            </p:cNvPr>
            <p:cNvGrpSpPr/>
            <p:nvPr/>
          </p:nvGrpSpPr>
          <p:grpSpPr>
            <a:xfrm>
              <a:off x="4476369" y="5669161"/>
              <a:ext cx="815340" cy="457200"/>
              <a:chOff x="4725924" y="4317525"/>
              <a:chExt cx="815340" cy="506927"/>
            </a:xfrm>
            <a:solidFill>
              <a:schemeClr val="bg1"/>
            </a:solidFill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9CACD1C1-4694-80EE-F7B9-0FAA5F6FBE5A}"/>
                  </a:ext>
                </a:extLst>
              </p:cNvPr>
              <p:cNvSpPr/>
              <p:nvPr/>
            </p:nvSpPr>
            <p:spPr>
              <a:xfrm>
                <a:off x="4725924" y="4317525"/>
                <a:ext cx="815340" cy="506927"/>
              </a:xfrm>
              <a:prstGeom prst="roundRect">
                <a:avLst>
                  <a:gd name="adj" fmla="val 28692"/>
                </a:avLst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109" name="Graphic 108" descr="Arrow: Straight with solid fill">
                <a:extLst>
                  <a:ext uri="{FF2B5EF4-FFF2-40B4-BE49-F238E27FC236}">
                    <a16:creationId xmlns:a16="http://schemas.microsoft.com/office/drawing/2014/main" id="{E6A01B30-33F0-16F9-3663-2D48356AC0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4908804" y="4342388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7DF815-04AF-054F-D331-F49C0E11F922}"/>
              </a:ext>
            </a:extLst>
          </p:cNvPr>
          <p:cNvGrpSpPr/>
          <p:nvPr/>
        </p:nvGrpSpPr>
        <p:grpSpPr>
          <a:xfrm>
            <a:off x="6085185" y="517124"/>
            <a:ext cx="3294914" cy="5486400"/>
            <a:chOff x="6009476" y="517124"/>
            <a:chExt cx="3294914" cy="54864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E379497-F862-D08F-5093-92A8884E0161}"/>
                </a:ext>
              </a:extLst>
            </p:cNvPr>
            <p:cNvGrpSpPr/>
            <p:nvPr/>
          </p:nvGrpSpPr>
          <p:grpSpPr>
            <a:xfrm>
              <a:off x="6012550" y="517124"/>
              <a:ext cx="3291840" cy="5486400"/>
              <a:chOff x="4450080" y="685800"/>
              <a:chExt cx="3291840" cy="54864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263577-F2B5-4BAF-9772-152BACFDE0FC}"/>
                  </a:ext>
                </a:extLst>
              </p:cNvPr>
              <p:cNvSpPr/>
              <p:nvPr/>
            </p:nvSpPr>
            <p:spPr>
              <a:xfrm>
                <a:off x="4450080" y="685800"/>
                <a:ext cx="3291840" cy="5486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384DEB1-B365-BEB0-EFE0-8708368175BF}"/>
                  </a:ext>
                </a:extLst>
              </p:cNvPr>
              <p:cNvSpPr/>
              <p:nvPr/>
            </p:nvSpPr>
            <p:spPr>
              <a:xfrm>
                <a:off x="4450080" y="5623560"/>
                <a:ext cx="3291840" cy="548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51DA882-B657-F12D-5D81-AAF12A39C991}"/>
                  </a:ext>
                </a:extLst>
              </p:cNvPr>
              <p:cNvSpPr/>
              <p:nvPr/>
            </p:nvSpPr>
            <p:spPr>
              <a:xfrm>
                <a:off x="4450080" y="685800"/>
                <a:ext cx="3291840" cy="548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420DC9-379F-B03F-33DA-D30BB478275A}"/>
                </a:ext>
              </a:extLst>
            </p:cNvPr>
            <p:cNvGrpSpPr/>
            <p:nvPr/>
          </p:nvGrpSpPr>
          <p:grpSpPr>
            <a:xfrm>
              <a:off x="6105514" y="605901"/>
              <a:ext cx="365760" cy="365760"/>
              <a:chOff x="1215501" y="846930"/>
              <a:chExt cx="365760" cy="365760"/>
            </a:xfrm>
          </p:grpSpPr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1BD3F9AA-7289-F578-C3AB-1784F17B2F1A}"/>
                  </a:ext>
                </a:extLst>
              </p:cNvPr>
              <p:cNvSpPr/>
              <p:nvPr/>
            </p:nvSpPr>
            <p:spPr>
              <a:xfrm>
                <a:off x="1215501" y="846930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BDEB37A-D29A-6094-1F1F-3D4CB9910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970145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5C1D3D9-6E52-3F73-FD52-4542F1EB1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1029810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0CE210C-5541-8281-7CA5-4868169A8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1102163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400627-2EF9-38A9-EC94-A394D0827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alphaModFix amt="70000"/>
            </a:blip>
            <a:stretch>
              <a:fillRect/>
            </a:stretch>
          </p:blipFill>
          <p:spPr>
            <a:xfrm>
              <a:off x="6009476" y="1069798"/>
              <a:ext cx="3291840" cy="43848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AA62EB-FF77-B7CE-13D1-F8B300AFBB9B}"/>
                </a:ext>
              </a:extLst>
            </p:cNvPr>
            <p:cNvGrpSpPr/>
            <p:nvPr/>
          </p:nvGrpSpPr>
          <p:grpSpPr>
            <a:xfrm>
              <a:off x="6038839" y="5500485"/>
              <a:ext cx="815340" cy="457200"/>
              <a:chOff x="4725924" y="4317525"/>
              <a:chExt cx="815340" cy="506927"/>
            </a:xfrm>
            <a:solidFill>
              <a:schemeClr val="bg1"/>
            </a:solidFill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D258379-6937-3FDD-6042-2E4D70AAF126}"/>
                  </a:ext>
                </a:extLst>
              </p:cNvPr>
              <p:cNvSpPr/>
              <p:nvPr/>
            </p:nvSpPr>
            <p:spPr>
              <a:xfrm>
                <a:off x="4725924" y="4317525"/>
                <a:ext cx="815340" cy="506927"/>
              </a:xfrm>
              <a:prstGeom prst="roundRect">
                <a:avLst>
                  <a:gd name="adj" fmla="val 28692"/>
                </a:avLst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10" name="Graphic 9" descr="Arrow: Straight with solid fill">
                <a:extLst>
                  <a:ext uri="{FF2B5EF4-FFF2-40B4-BE49-F238E27FC236}">
                    <a16:creationId xmlns:a16="http://schemas.microsoft.com/office/drawing/2014/main" id="{647E86FD-0D62-D637-5883-D98EDA19A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4908804" y="4342388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F64B575-59D2-FFF3-4EB0-5D8E10575AF2}"/>
                </a:ext>
              </a:extLst>
            </p:cNvPr>
            <p:cNvGrpSpPr/>
            <p:nvPr/>
          </p:nvGrpSpPr>
          <p:grpSpPr>
            <a:xfrm>
              <a:off x="6221719" y="4234268"/>
              <a:ext cx="2924556" cy="1216463"/>
              <a:chOff x="4634484" y="3858457"/>
              <a:chExt cx="2924556" cy="121646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5FBF49B-AEEE-2396-4AC0-012F6D120A6C}"/>
                  </a:ext>
                </a:extLst>
              </p:cNvPr>
              <p:cNvGrpSpPr/>
              <p:nvPr/>
            </p:nvGrpSpPr>
            <p:grpSpPr>
              <a:xfrm>
                <a:off x="4634484" y="3858457"/>
                <a:ext cx="2924556" cy="1216463"/>
                <a:chOff x="4634484" y="3858457"/>
                <a:chExt cx="2924556" cy="1216463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F34B1E3-A783-4324-1C05-95224EA9529E}"/>
                    </a:ext>
                  </a:extLst>
                </p:cNvPr>
                <p:cNvSpPr/>
                <p:nvPr/>
              </p:nvSpPr>
              <p:spPr>
                <a:xfrm>
                  <a:off x="4634484" y="3858457"/>
                  <a:ext cx="2924556" cy="1216463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9965766-3D98-3613-7346-C97C96B5DF73}"/>
                    </a:ext>
                  </a:extLst>
                </p:cNvPr>
                <p:cNvSpPr txBox="1"/>
                <p:nvPr/>
              </p:nvSpPr>
              <p:spPr>
                <a:xfrm>
                  <a:off x="4817364" y="3883537"/>
                  <a:ext cx="14615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Pret: 5000 lei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E89304B-FA23-2E52-CA15-1D135AAAFD57}"/>
                    </a:ext>
                  </a:extLst>
                </p:cNvPr>
                <p:cNvSpPr txBox="1"/>
                <p:nvPr/>
              </p:nvSpPr>
              <p:spPr>
                <a:xfrm>
                  <a:off x="4817364" y="4252869"/>
                  <a:ext cx="14615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Facilitati:</a:t>
                  </a:r>
                </a:p>
              </p:txBody>
            </p:sp>
            <p:pic>
              <p:nvPicPr>
                <p:cNvPr id="16" name="Graphic 15" descr="Swimming with solid fill">
                  <a:extLst>
                    <a:ext uri="{FF2B5EF4-FFF2-40B4-BE49-F238E27FC236}">
                      <a16:creationId xmlns:a16="http://schemas.microsoft.com/office/drawing/2014/main" id="{6A610443-A05F-1648-0494-4B2100170C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76074" y="4517391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Pool 8 Ball with solid fill">
                  <a:extLst>
                    <a:ext uri="{FF2B5EF4-FFF2-40B4-BE49-F238E27FC236}">
                      <a16:creationId xmlns:a16="http://schemas.microsoft.com/office/drawing/2014/main" id="{4AE71E63-6A8F-DB7A-E129-DA93EBB22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2055" y="4601996"/>
                  <a:ext cx="274320" cy="27432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Group of men with solid fill">
                  <a:extLst>
                    <a:ext uri="{FF2B5EF4-FFF2-40B4-BE49-F238E27FC236}">
                      <a16:creationId xmlns:a16="http://schemas.microsoft.com/office/drawing/2014/main" id="{55C1D753-62AF-6F39-5C3B-25683B1005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56120" y="3931043"/>
                  <a:ext cx="274320" cy="274320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B0060DE-F6EB-A264-151F-9F5664DD811B}"/>
                    </a:ext>
                  </a:extLst>
                </p:cNvPr>
                <p:cNvSpPr txBox="1"/>
                <p:nvPr/>
              </p:nvSpPr>
              <p:spPr>
                <a:xfrm>
                  <a:off x="6660720" y="3883537"/>
                  <a:ext cx="419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20</a:t>
                  </a:r>
                </a:p>
              </p:txBody>
            </p:sp>
            <p:pic>
              <p:nvPicPr>
                <p:cNvPr id="20" name="Graphic 19" descr="Dancing with solid fill">
                  <a:extLst>
                    <a:ext uri="{FF2B5EF4-FFF2-40B4-BE49-F238E27FC236}">
                      <a16:creationId xmlns:a16="http://schemas.microsoft.com/office/drawing/2014/main" id="{05F2EDE4-4138-EC27-C2BB-57E0A0BEDE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5288" y="4323669"/>
                  <a:ext cx="274320" cy="274320"/>
                </a:xfrm>
                <a:prstGeom prst="rect">
                  <a:avLst/>
                </a:prstGeom>
              </p:spPr>
            </p:pic>
            <p:pic>
              <p:nvPicPr>
                <p:cNvPr id="21" name="Graphic 20" descr="Speakers with solid fill">
                  <a:extLst>
                    <a:ext uri="{FF2B5EF4-FFF2-40B4-BE49-F238E27FC236}">
                      <a16:creationId xmlns:a16="http://schemas.microsoft.com/office/drawing/2014/main" id="{8360EB94-92E5-09C0-753E-3C3DC8C01D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9608" y="427137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2" name="Graphic 21" descr="Bonfire with solid fill">
                  <a:extLst>
                    <a:ext uri="{FF2B5EF4-FFF2-40B4-BE49-F238E27FC236}">
                      <a16:creationId xmlns:a16="http://schemas.microsoft.com/office/drawing/2014/main" id="{77E24FE2-8DA6-86A2-C7DE-E4932D633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4512" y="4315657"/>
                  <a:ext cx="274320" cy="274320"/>
                </a:xfrm>
                <a:prstGeom prst="rect">
                  <a:avLst/>
                </a:prstGeom>
              </p:spPr>
            </p:pic>
          </p:grpSp>
          <p:pic>
            <p:nvPicPr>
              <p:cNvPr id="12" name="Graphic 11" descr="Car with solid fill">
                <a:extLst>
                  <a:ext uri="{FF2B5EF4-FFF2-40B4-BE49-F238E27FC236}">
                    <a16:creationId xmlns:a16="http://schemas.microsoft.com/office/drawing/2014/main" id="{66372108-B4C8-9A99-FD5B-1909975CC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144512" y="4585449"/>
                <a:ext cx="274320" cy="274320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C2BA615-605A-BDED-9CC8-7F0C5D697A6B}"/>
                </a:ext>
              </a:extLst>
            </p:cNvPr>
            <p:cNvGrpSpPr/>
            <p:nvPr/>
          </p:nvGrpSpPr>
          <p:grpSpPr>
            <a:xfrm>
              <a:off x="7201270" y="4997684"/>
              <a:ext cx="914400" cy="914400"/>
              <a:chOff x="2507742" y="5461320"/>
              <a:chExt cx="914400" cy="914400"/>
            </a:xfrm>
          </p:grpSpPr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9625FB28-F70B-B7D5-74AA-2EE54BD8C0EE}"/>
                  </a:ext>
                </a:extLst>
              </p:cNvPr>
              <p:cNvSpPr/>
              <p:nvPr/>
            </p:nvSpPr>
            <p:spPr>
              <a:xfrm>
                <a:off x="2507742" y="5461320"/>
                <a:ext cx="914400" cy="914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Graphic 47" descr="Cabin with solid fill">
                <a:extLst>
                  <a:ext uri="{FF2B5EF4-FFF2-40B4-BE49-F238E27FC236}">
                    <a16:creationId xmlns:a16="http://schemas.microsoft.com/office/drawing/2014/main" id="{5FD64A28-A8FF-D5DF-3898-176D8552C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44902" y="5577840"/>
                <a:ext cx="640080" cy="640080"/>
              </a:xfrm>
              <a:prstGeom prst="rect">
                <a:avLst/>
              </a:prstGeom>
            </p:spPr>
          </p:pic>
        </p:grp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B9DB74-0458-431A-58BE-71EA9C8AE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30073"/>
              </p:ext>
            </p:extLst>
          </p:nvPr>
        </p:nvGraphicFramePr>
        <p:xfrm>
          <a:off x="9822686" y="3741412"/>
          <a:ext cx="3283294" cy="326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42">
                  <a:extLst>
                    <a:ext uri="{9D8B030D-6E8A-4147-A177-3AD203B41FA5}">
                      <a16:colId xmlns:a16="http://schemas.microsoft.com/office/drawing/2014/main" val="2888082567"/>
                    </a:ext>
                  </a:extLst>
                </a:gridCol>
                <a:gridCol w="469042">
                  <a:extLst>
                    <a:ext uri="{9D8B030D-6E8A-4147-A177-3AD203B41FA5}">
                      <a16:colId xmlns:a16="http://schemas.microsoft.com/office/drawing/2014/main" val="1963988507"/>
                    </a:ext>
                  </a:extLst>
                </a:gridCol>
                <a:gridCol w="469042">
                  <a:extLst>
                    <a:ext uri="{9D8B030D-6E8A-4147-A177-3AD203B41FA5}">
                      <a16:colId xmlns:a16="http://schemas.microsoft.com/office/drawing/2014/main" val="2935338797"/>
                    </a:ext>
                  </a:extLst>
                </a:gridCol>
                <a:gridCol w="469042">
                  <a:extLst>
                    <a:ext uri="{9D8B030D-6E8A-4147-A177-3AD203B41FA5}">
                      <a16:colId xmlns:a16="http://schemas.microsoft.com/office/drawing/2014/main" val="3112082294"/>
                    </a:ext>
                  </a:extLst>
                </a:gridCol>
                <a:gridCol w="469042">
                  <a:extLst>
                    <a:ext uri="{9D8B030D-6E8A-4147-A177-3AD203B41FA5}">
                      <a16:colId xmlns:a16="http://schemas.microsoft.com/office/drawing/2014/main" val="1971101653"/>
                    </a:ext>
                  </a:extLst>
                </a:gridCol>
                <a:gridCol w="469042">
                  <a:extLst>
                    <a:ext uri="{9D8B030D-6E8A-4147-A177-3AD203B41FA5}">
                      <a16:colId xmlns:a16="http://schemas.microsoft.com/office/drawing/2014/main" val="83062923"/>
                    </a:ext>
                  </a:extLst>
                </a:gridCol>
                <a:gridCol w="469042">
                  <a:extLst>
                    <a:ext uri="{9D8B030D-6E8A-4147-A177-3AD203B41FA5}">
                      <a16:colId xmlns:a16="http://schemas.microsoft.com/office/drawing/2014/main" val="1123064377"/>
                    </a:ext>
                  </a:extLst>
                </a:gridCol>
              </a:tblGrid>
              <a:tr h="326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005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94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887FBA1-0AC2-1500-7D7D-D54A2C50F26A}"/>
              </a:ext>
            </a:extLst>
          </p:cNvPr>
          <p:cNvGrpSpPr/>
          <p:nvPr/>
        </p:nvGrpSpPr>
        <p:grpSpPr>
          <a:xfrm>
            <a:off x="4450080" y="685800"/>
            <a:ext cx="3291840" cy="5486400"/>
            <a:chOff x="4450080" y="685800"/>
            <a:chExt cx="3291840" cy="54864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E3D647B-FA18-8B31-0A7A-9A927182C74E}"/>
                </a:ext>
              </a:extLst>
            </p:cNvPr>
            <p:cNvGrpSpPr/>
            <p:nvPr/>
          </p:nvGrpSpPr>
          <p:grpSpPr>
            <a:xfrm>
              <a:off x="4450080" y="685800"/>
              <a:ext cx="3291840" cy="5486400"/>
              <a:chOff x="4450080" y="685800"/>
              <a:chExt cx="3291840" cy="54864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E2AAC2-A6FB-F5F0-24AF-BACE3E039E33}"/>
                  </a:ext>
                </a:extLst>
              </p:cNvPr>
              <p:cNvSpPr/>
              <p:nvPr/>
            </p:nvSpPr>
            <p:spPr>
              <a:xfrm>
                <a:off x="4450080" y="685800"/>
                <a:ext cx="3291840" cy="5486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5B1BE7D-BA01-F3CE-A594-F39C0CED3122}"/>
                  </a:ext>
                </a:extLst>
              </p:cNvPr>
              <p:cNvSpPr/>
              <p:nvPr/>
            </p:nvSpPr>
            <p:spPr>
              <a:xfrm>
                <a:off x="4450080" y="5623560"/>
                <a:ext cx="3291840" cy="548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0AD2292-2558-D92F-0E04-5CD0F2147C7D}"/>
                  </a:ext>
                </a:extLst>
              </p:cNvPr>
              <p:cNvSpPr/>
              <p:nvPr/>
            </p:nvSpPr>
            <p:spPr>
              <a:xfrm>
                <a:off x="4450080" y="685800"/>
                <a:ext cx="3291840" cy="548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72C0ABB-2981-CFB9-B7ED-620201B6CB19}"/>
                </a:ext>
              </a:extLst>
            </p:cNvPr>
            <p:cNvGrpSpPr/>
            <p:nvPr/>
          </p:nvGrpSpPr>
          <p:grpSpPr>
            <a:xfrm>
              <a:off x="4543044" y="774577"/>
              <a:ext cx="365760" cy="365760"/>
              <a:chOff x="1215501" y="846930"/>
              <a:chExt cx="365760" cy="365760"/>
            </a:xfrm>
          </p:grpSpPr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C043D333-FBFA-B888-5134-D64F6FC2D2E3}"/>
                  </a:ext>
                </a:extLst>
              </p:cNvPr>
              <p:cNvSpPr/>
              <p:nvPr/>
            </p:nvSpPr>
            <p:spPr>
              <a:xfrm>
                <a:off x="1215501" y="846930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4D9809E-E89D-60C5-71B0-4514B4C99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970145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A52AD53-E42C-0BDA-583E-42F90F140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1029810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7AC68DA-CE60-12FC-990D-9B83F64CB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1102163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B3C8902-4298-6020-1B51-6EB1D1D4BE9D}"/>
              </a:ext>
            </a:extLst>
          </p:cNvPr>
          <p:cNvGrpSpPr/>
          <p:nvPr/>
        </p:nvGrpSpPr>
        <p:grpSpPr>
          <a:xfrm>
            <a:off x="4476369" y="5669161"/>
            <a:ext cx="815340" cy="457200"/>
            <a:chOff x="4725924" y="4317525"/>
            <a:chExt cx="815340" cy="506927"/>
          </a:xfrm>
          <a:solidFill>
            <a:schemeClr val="bg1"/>
          </a:solidFill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9CACD1C1-4694-80EE-F7B9-0FAA5F6FBE5A}"/>
                </a:ext>
              </a:extLst>
            </p:cNvPr>
            <p:cNvSpPr/>
            <p:nvPr/>
          </p:nvSpPr>
          <p:spPr>
            <a:xfrm>
              <a:off x="4725924" y="4317525"/>
              <a:ext cx="815340" cy="506927"/>
            </a:xfrm>
            <a:prstGeom prst="roundRect">
              <a:avLst>
                <a:gd name="adj" fmla="val 28692"/>
              </a:avLst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109" name="Graphic 108" descr="Arrow: Straight with solid fill">
              <a:extLst>
                <a:ext uri="{FF2B5EF4-FFF2-40B4-BE49-F238E27FC236}">
                  <a16:creationId xmlns:a16="http://schemas.microsoft.com/office/drawing/2014/main" id="{E6A01B30-33F0-16F9-3663-2D48356AC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08804" y="4342388"/>
              <a:ext cx="457200" cy="4572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BBAAC2-8556-B007-0F82-643905006085}"/>
              </a:ext>
            </a:extLst>
          </p:cNvPr>
          <p:cNvGrpSpPr/>
          <p:nvPr/>
        </p:nvGrpSpPr>
        <p:grpSpPr>
          <a:xfrm>
            <a:off x="4736192" y="1522406"/>
            <a:ext cx="1176928" cy="1474975"/>
            <a:chOff x="1294684" y="2910115"/>
            <a:chExt cx="1176928" cy="1474975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BA108E6-39BC-9053-D289-4FAC97397A1A}"/>
                </a:ext>
              </a:extLst>
            </p:cNvPr>
            <p:cNvSpPr/>
            <p:nvPr/>
          </p:nvSpPr>
          <p:spPr>
            <a:xfrm>
              <a:off x="1328612" y="3844879"/>
              <a:ext cx="1143000" cy="540211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294FA03-9E86-5B4D-81D6-419FBA7FD217}"/>
                </a:ext>
              </a:extLst>
            </p:cNvPr>
            <p:cNvSpPr txBox="1"/>
            <p:nvPr/>
          </p:nvSpPr>
          <p:spPr>
            <a:xfrm>
              <a:off x="1294687" y="3930409"/>
              <a:ext cx="7373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Pret: 5000 lei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53ECFF-6160-A2A8-DBDA-64AD5E351963}"/>
                </a:ext>
              </a:extLst>
            </p:cNvPr>
            <p:cNvSpPr txBox="1"/>
            <p:nvPr/>
          </p:nvSpPr>
          <p:spPr>
            <a:xfrm>
              <a:off x="1294684" y="4074660"/>
              <a:ext cx="6110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Facilitati:</a:t>
              </a:r>
            </a:p>
          </p:txBody>
        </p:sp>
        <p:pic>
          <p:nvPicPr>
            <p:cNvPr id="75" name="Graphic 74" descr="Swimming with solid fill">
              <a:extLst>
                <a:ext uri="{FF2B5EF4-FFF2-40B4-BE49-F238E27FC236}">
                  <a16:creationId xmlns:a16="http://schemas.microsoft.com/office/drawing/2014/main" id="{0B35A30A-4571-A6EA-9446-9C3AFDA70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2138" y="4113802"/>
              <a:ext cx="137344" cy="137160"/>
            </a:xfrm>
            <a:prstGeom prst="rect">
              <a:avLst/>
            </a:prstGeom>
          </p:spPr>
        </p:pic>
        <p:pic>
          <p:nvPicPr>
            <p:cNvPr id="77" name="Graphic 76" descr="Pool 8 Ball with solid fill">
              <a:extLst>
                <a:ext uri="{FF2B5EF4-FFF2-40B4-BE49-F238E27FC236}">
                  <a16:creationId xmlns:a16="http://schemas.microsoft.com/office/drawing/2014/main" id="{E9888EBD-183D-097F-C3F2-2B4AF0F61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96543" y="4145853"/>
              <a:ext cx="89867" cy="91440"/>
            </a:xfrm>
            <a:prstGeom prst="rect">
              <a:avLst/>
            </a:prstGeom>
          </p:spPr>
        </p:pic>
        <p:pic>
          <p:nvPicPr>
            <p:cNvPr id="81" name="Graphic 80" descr="Group of men with solid fill">
              <a:extLst>
                <a:ext uri="{FF2B5EF4-FFF2-40B4-BE49-F238E27FC236}">
                  <a16:creationId xmlns:a16="http://schemas.microsoft.com/office/drawing/2014/main" id="{D8B7CF05-418F-131F-81D5-532F2DE21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85161" y="3958937"/>
              <a:ext cx="137160" cy="13716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C53F3B-CA38-0126-1D1C-229D38187899}"/>
                </a:ext>
              </a:extLst>
            </p:cNvPr>
            <p:cNvSpPr txBox="1"/>
            <p:nvPr/>
          </p:nvSpPr>
          <p:spPr>
            <a:xfrm>
              <a:off x="2058884" y="3937937"/>
              <a:ext cx="352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20</a:t>
              </a:r>
            </a:p>
          </p:txBody>
        </p:sp>
        <p:pic>
          <p:nvPicPr>
            <p:cNvPr id="90" name="Graphic 89" descr="Dancing with solid fill">
              <a:extLst>
                <a:ext uri="{FF2B5EF4-FFF2-40B4-BE49-F238E27FC236}">
                  <a16:creationId xmlns:a16="http://schemas.microsoft.com/office/drawing/2014/main" id="{1CF7F520-4426-4A02-251E-D6C325C36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30201" y="4139944"/>
              <a:ext cx="93988" cy="91440"/>
            </a:xfrm>
            <a:prstGeom prst="rect">
              <a:avLst/>
            </a:prstGeom>
          </p:spPr>
        </p:pic>
        <p:pic>
          <p:nvPicPr>
            <p:cNvPr id="92" name="Graphic 91" descr="Speakers with solid fill">
              <a:extLst>
                <a:ext uri="{FF2B5EF4-FFF2-40B4-BE49-F238E27FC236}">
                  <a16:creationId xmlns:a16="http://schemas.microsoft.com/office/drawing/2014/main" id="{22519D5C-AC3D-DBEC-EECE-0563F1CFC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22042" y="4113802"/>
              <a:ext cx="132848" cy="137160"/>
            </a:xfrm>
            <a:prstGeom prst="rect">
              <a:avLst/>
            </a:prstGeom>
          </p:spPr>
        </p:pic>
        <p:pic>
          <p:nvPicPr>
            <p:cNvPr id="94" name="Graphic 93" descr="Bonfire with solid fill">
              <a:extLst>
                <a:ext uri="{FF2B5EF4-FFF2-40B4-BE49-F238E27FC236}">
                  <a16:creationId xmlns:a16="http://schemas.microsoft.com/office/drawing/2014/main" id="{2E4C7EFF-D7D2-D78A-995C-77461AC4B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56799" y="4096577"/>
              <a:ext cx="137160" cy="137160"/>
            </a:xfrm>
            <a:prstGeom prst="rect">
              <a:avLst/>
            </a:prstGeom>
          </p:spPr>
        </p:pic>
        <p:pic>
          <p:nvPicPr>
            <p:cNvPr id="99" name="Graphic 98" descr="Car with solid fill">
              <a:extLst>
                <a:ext uri="{FF2B5EF4-FFF2-40B4-BE49-F238E27FC236}">
                  <a16:creationId xmlns:a16="http://schemas.microsoft.com/office/drawing/2014/main" id="{55BF944B-73E1-2E84-C7DC-825C2186C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802132" y="4247930"/>
              <a:ext cx="139238" cy="137160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B9A086A-E998-5C02-23D3-D51B5E9CDAE7}"/>
                </a:ext>
              </a:extLst>
            </p:cNvPr>
            <p:cNvGrpSpPr/>
            <p:nvPr/>
          </p:nvGrpSpPr>
          <p:grpSpPr>
            <a:xfrm>
              <a:off x="1328612" y="2910115"/>
              <a:ext cx="1143000" cy="1037770"/>
              <a:chOff x="4953000" y="1448255"/>
              <a:chExt cx="2286000" cy="21031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CB0FD41-39F8-E9C3-EB45-895CD13BDB26}"/>
                  </a:ext>
                </a:extLst>
              </p:cNvPr>
              <p:cNvSpPr/>
              <p:nvPr/>
            </p:nvSpPr>
            <p:spPr>
              <a:xfrm>
                <a:off x="4953000" y="1448255"/>
                <a:ext cx="2286000" cy="21031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D8FC743-97A2-F2F1-699E-EA5B44DBB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48425" y="1597537"/>
                <a:ext cx="2095150" cy="1828800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9548DC-ABBD-DDFF-D4F9-0B98D3879278}"/>
              </a:ext>
            </a:extLst>
          </p:cNvPr>
          <p:cNvGrpSpPr/>
          <p:nvPr/>
        </p:nvGrpSpPr>
        <p:grpSpPr>
          <a:xfrm>
            <a:off x="6241649" y="1522406"/>
            <a:ext cx="1176928" cy="1474975"/>
            <a:chOff x="1294684" y="2910115"/>
            <a:chExt cx="1176928" cy="147497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CAEEBC4-CADE-A618-5EB8-DF8D66428627}"/>
                </a:ext>
              </a:extLst>
            </p:cNvPr>
            <p:cNvSpPr/>
            <p:nvPr/>
          </p:nvSpPr>
          <p:spPr>
            <a:xfrm>
              <a:off x="1328612" y="3844879"/>
              <a:ext cx="1143000" cy="540211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2567E-59B7-B404-C25F-85DCA0BFC6FE}"/>
                </a:ext>
              </a:extLst>
            </p:cNvPr>
            <p:cNvSpPr txBox="1"/>
            <p:nvPr/>
          </p:nvSpPr>
          <p:spPr>
            <a:xfrm>
              <a:off x="1294687" y="3930409"/>
              <a:ext cx="7373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Pret: 5000 lei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D58C8D-6D42-FFBF-5CF1-28C142B1ECBA}"/>
                </a:ext>
              </a:extLst>
            </p:cNvPr>
            <p:cNvSpPr txBox="1"/>
            <p:nvPr/>
          </p:nvSpPr>
          <p:spPr>
            <a:xfrm>
              <a:off x="1294684" y="4074660"/>
              <a:ext cx="6110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Facilitati:</a:t>
              </a:r>
            </a:p>
          </p:txBody>
        </p:sp>
        <p:pic>
          <p:nvPicPr>
            <p:cNvPr id="27" name="Graphic 26" descr="Swimming with solid fill">
              <a:extLst>
                <a:ext uri="{FF2B5EF4-FFF2-40B4-BE49-F238E27FC236}">
                  <a16:creationId xmlns:a16="http://schemas.microsoft.com/office/drawing/2014/main" id="{A7B9A07A-8C63-BA92-0077-AD1901E8A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2138" y="4113802"/>
              <a:ext cx="137344" cy="137160"/>
            </a:xfrm>
            <a:prstGeom prst="rect">
              <a:avLst/>
            </a:prstGeom>
          </p:spPr>
        </p:pic>
        <p:pic>
          <p:nvPicPr>
            <p:cNvPr id="34" name="Graphic 33" descr="Pool 8 Ball with solid fill">
              <a:extLst>
                <a:ext uri="{FF2B5EF4-FFF2-40B4-BE49-F238E27FC236}">
                  <a16:creationId xmlns:a16="http://schemas.microsoft.com/office/drawing/2014/main" id="{A4B70267-3483-042E-F411-C9DC1E45F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96543" y="4145853"/>
              <a:ext cx="89867" cy="91440"/>
            </a:xfrm>
            <a:prstGeom prst="rect">
              <a:avLst/>
            </a:prstGeom>
          </p:spPr>
        </p:pic>
        <p:pic>
          <p:nvPicPr>
            <p:cNvPr id="35" name="Graphic 34" descr="Group of men with solid fill">
              <a:extLst>
                <a:ext uri="{FF2B5EF4-FFF2-40B4-BE49-F238E27FC236}">
                  <a16:creationId xmlns:a16="http://schemas.microsoft.com/office/drawing/2014/main" id="{A7CD1438-32FF-3A92-6A24-89041BBFE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85161" y="3958937"/>
              <a:ext cx="137160" cy="13716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403C68-9E39-1D17-31E5-C56D527CA2B4}"/>
                </a:ext>
              </a:extLst>
            </p:cNvPr>
            <p:cNvSpPr txBox="1"/>
            <p:nvPr/>
          </p:nvSpPr>
          <p:spPr>
            <a:xfrm>
              <a:off x="2058884" y="3937937"/>
              <a:ext cx="352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20</a:t>
              </a:r>
            </a:p>
          </p:txBody>
        </p:sp>
        <p:pic>
          <p:nvPicPr>
            <p:cNvPr id="37" name="Graphic 36" descr="Dancing with solid fill">
              <a:extLst>
                <a:ext uri="{FF2B5EF4-FFF2-40B4-BE49-F238E27FC236}">
                  <a16:creationId xmlns:a16="http://schemas.microsoft.com/office/drawing/2014/main" id="{C295B546-C7FB-3662-17DF-F7E232EC2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30201" y="4139944"/>
              <a:ext cx="93988" cy="91440"/>
            </a:xfrm>
            <a:prstGeom prst="rect">
              <a:avLst/>
            </a:prstGeom>
          </p:spPr>
        </p:pic>
        <p:pic>
          <p:nvPicPr>
            <p:cNvPr id="38" name="Graphic 37" descr="Speakers with solid fill">
              <a:extLst>
                <a:ext uri="{FF2B5EF4-FFF2-40B4-BE49-F238E27FC236}">
                  <a16:creationId xmlns:a16="http://schemas.microsoft.com/office/drawing/2014/main" id="{D32D35FB-69BD-6575-3332-D9886B496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22042" y="4113802"/>
              <a:ext cx="132848" cy="137160"/>
            </a:xfrm>
            <a:prstGeom prst="rect">
              <a:avLst/>
            </a:prstGeom>
          </p:spPr>
        </p:pic>
        <p:pic>
          <p:nvPicPr>
            <p:cNvPr id="39" name="Graphic 38" descr="Bonfire with solid fill">
              <a:extLst>
                <a:ext uri="{FF2B5EF4-FFF2-40B4-BE49-F238E27FC236}">
                  <a16:creationId xmlns:a16="http://schemas.microsoft.com/office/drawing/2014/main" id="{8C033B10-620C-63CC-76BB-2AD96F583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56799" y="4096577"/>
              <a:ext cx="137160" cy="137160"/>
            </a:xfrm>
            <a:prstGeom prst="rect">
              <a:avLst/>
            </a:prstGeom>
          </p:spPr>
        </p:pic>
        <p:pic>
          <p:nvPicPr>
            <p:cNvPr id="41" name="Graphic 40" descr="Car with solid fill">
              <a:extLst>
                <a:ext uri="{FF2B5EF4-FFF2-40B4-BE49-F238E27FC236}">
                  <a16:creationId xmlns:a16="http://schemas.microsoft.com/office/drawing/2014/main" id="{630AE3F8-5BA9-C56A-F5BC-CEF9FE16E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802132" y="4247930"/>
              <a:ext cx="139238" cy="137160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A34E696-927F-4B21-9381-AC984A3FA769}"/>
                </a:ext>
              </a:extLst>
            </p:cNvPr>
            <p:cNvGrpSpPr/>
            <p:nvPr/>
          </p:nvGrpSpPr>
          <p:grpSpPr>
            <a:xfrm>
              <a:off x="1328612" y="2910115"/>
              <a:ext cx="1143000" cy="1037770"/>
              <a:chOff x="4953000" y="1448255"/>
              <a:chExt cx="2286000" cy="210312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6CBF6D3-B1C5-19AE-8265-E42F0A692B25}"/>
                  </a:ext>
                </a:extLst>
              </p:cNvPr>
              <p:cNvSpPr/>
              <p:nvPr/>
            </p:nvSpPr>
            <p:spPr>
              <a:xfrm>
                <a:off x="4953000" y="1448255"/>
                <a:ext cx="2286000" cy="21031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93C1ABE3-A482-0E33-B772-AD43EC920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48425" y="1597537"/>
                <a:ext cx="2095150" cy="1828800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C91864-4E3E-8108-08C2-3E2E787DCC7D}"/>
              </a:ext>
            </a:extLst>
          </p:cNvPr>
          <p:cNvGrpSpPr/>
          <p:nvPr/>
        </p:nvGrpSpPr>
        <p:grpSpPr>
          <a:xfrm>
            <a:off x="4736192" y="3429000"/>
            <a:ext cx="1176928" cy="1474975"/>
            <a:chOff x="1294684" y="2910115"/>
            <a:chExt cx="1176928" cy="147497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848B133-F661-A75F-5389-C47A297793CE}"/>
                </a:ext>
              </a:extLst>
            </p:cNvPr>
            <p:cNvSpPr/>
            <p:nvPr/>
          </p:nvSpPr>
          <p:spPr>
            <a:xfrm>
              <a:off x="1328612" y="3844879"/>
              <a:ext cx="1143000" cy="540211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48928A-32B0-D60A-FBFC-92D27DF5A7F3}"/>
                </a:ext>
              </a:extLst>
            </p:cNvPr>
            <p:cNvSpPr txBox="1"/>
            <p:nvPr/>
          </p:nvSpPr>
          <p:spPr>
            <a:xfrm>
              <a:off x="1294687" y="3930409"/>
              <a:ext cx="7373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Pret: 5000 lei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18014E-620A-3C54-C3E3-5E35DCEED1E0}"/>
                </a:ext>
              </a:extLst>
            </p:cNvPr>
            <p:cNvSpPr txBox="1"/>
            <p:nvPr/>
          </p:nvSpPr>
          <p:spPr>
            <a:xfrm>
              <a:off x="1294684" y="4074660"/>
              <a:ext cx="6110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Facilitati:</a:t>
              </a:r>
            </a:p>
          </p:txBody>
        </p:sp>
        <p:pic>
          <p:nvPicPr>
            <p:cNvPr id="51" name="Graphic 50" descr="Swimming with solid fill">
              <a:extLst>
                <a:ext uri="{FF2B5EF4-FFF2-40B4-BE49-F238E27FC236}">
                  <a16:creationId xmlns:a16="http://schemas.microsoft.com/office/drawing/2014/main" id="{014E6EB9-1F67-3CBF-95AA-9D86E1BAE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2138" y="4113802"/>
              <a:ext cx="137344" cy="137160"/>
            </a:xfrm>
            <a:prstGeom prst="rect">
              <a:avLst/>
            </a:prstGeom>
          </p:spPr>
        </p:pic>
        <p:pic>
          <p:nvPicPr>
            <p:cNvPr id="52" name="Graphic 51" descr="Pool 8 Ball with solid fill">
              <a:extLst>
                <a:ext uri="{FF2B5EF4-FFF2-40B4-BE49-F238E27FC236}">
                  <a16:creationId xmlns:a16="http://schemas.microsoft.com/office/drawing/2014/main" id="{675016CA-AD45-2D50-20C9-DE8C62002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96543" y="4145853"/>
              <a:ext cx="89867" cy="91440"/>
            </a:xfrm>
            <a:prstGeom prst="rect">
              <a:avLst/>
            </a:prstGeom>
          </p:spPr>
        </p:pic>
        <p:pic>
          <p:nvPicPr>
            <p:cNvPr id="53" name="Graphic 52" descr="Group of men with solid fill">
              <a:extLst>
                <a:ext uri="{FF2B5EF4-FFF2-40B4-BE49-F238E27FC236}">
                  <a16:creationId xmlns:a16="http://schemas.microsoft.com/office/drawing/2014/main" id="{BAFEB997-C87E-8E30-C9B9-F155AAED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85161" y="3958937"/>
              <a:ext cx="137160" cy="13716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3C69F59-B39F-AAD4-1A90-657B1DAE7779}"/>
                </a:ext>
              </a:extLst>
            </p:cNvPr>
            <p:cNvSpPr txBox="1"/>
            <p:nvPr/>
          </p:nvSpPr>
          <p:spPr>
            <a:xfrm>
              <a:off x="2058884" y="3937937"/>
              <a:ext cx="352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20</a:t>
              </a:r>
            </a:p>
          </p:txBody>
        </p:sp>
        <p:pic>
          <p:nvPicPr>
            <p:cNvPr id="55" name="Graphic 54" descr="Dancing with solid fill">
              <a:extLst>
                <a:ext uri="{FF2B5EF4-FFF2-40B4-BE49-F238E27FC236}">
                  <a16:creationId xmlns:a16="http://schemas.microsoft.com/office/drawing/2014/main" id="{AB6E953F-E954-87F5-BD91-9674DA30D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30201" y="4139944"/>
              <a:ext cx="93988" cy="91440"/>
            </a:xfrm>
            <a:prstGeom prst="rect">
              <a:avLst/>
            </a:prstGeom>
          </p:spPr>
        </p:pic>
        <p:pic>
          <p:nvPicPr>
            <p:cNvPr id="56" name="Graphic 55" descr="Speakers with solid fill">
              <a:extLst>
                <a:ext uri="{FF2B5EF4-FFF2-40B4-BE49-F238E27FC236}">
                  <a16:creationId xmlns:a16="http://schemas.microsoft.com/office/drawing/2014/main" id="{2B2217FD-A243-B8A6-1CE8-3897EC4D0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22042" y="4113802"/>
              <a:ext cx="132848" cy="137160"/>
            </a:xfrm>
            <a:prstGeom prst="rect">
              <a:avLst/>
            </a:prstGeom>
          </p:spPr>
        </p:pic>
        <p:pic>
          <p:nvPicPr>
            <p:cNvPr id="57" name="Graphic 56" descr="Bonfire with solid fill">
              <a:extLst>
                <a:ext uri="{FF2B5EF4-FFF2-40B4-BE49-F238E27FC236}">
                  <a16:creationId xmlns:a16="http://schemas.microsoft.com/office/drawing/2014/main" id="{36A8E64D-8CF0-CD65-A1F1-FE8B1C38E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56799" y="4096577"/>
              <a:ext cx="137160" cy="137160"/>
            </a:xfrm>
            <a:prstGeom prst="rect">
              <a:avLst/>
            </a:prstGeom>
          </p:spPr>
        </p:pic>
        <p:pic>
          <p:nvPicPr>
            <p:cNvPr id="58" name="Graphic 57" descr="Car with solid fill">
              <a:extLst>
                <a:ext uri="{FF2B5EF4-FFF2-40B4-BE49-F238E27FC236}">
                  <a16:creationId xmlns:a16="http://schemas.microsoft.com/office/drawing/2014/main" id="{6B3D0D66-80F2-7413-148E-00B5C9F1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802132" y="4247930"/>
              <a:ext cx="139238" cy="137160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777963B-2654-31F3-F6BA-A91818CF3452}"/>
                </a:ext>
              </a:extLst>
            </p:cNvPr>
            <p:cNvGrpSpPr/>
            <p:nvPr/>
          </p:nvGrpSpPr>
          <p:grpSpPr>
            <a:xfrm>
              <a:off x="1328612" y="2910115"/>
              <a:ext cx="1143000" cy="1037770"/>
              <a:chOff x="4953000" y="1448255"/>
              <a:chExt cx="2286000" cy="210312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48358B6-FBED-E0A4-0FCF-D6FEE87E68AB}"/>
                  </a:ext>
                </a:extLst>
              </p:cNvPr>
              <p:cNvSpPr/>
              <p:nvPr/>
            </p:nvSpPr>
            <p:spPr>
              <a:xfrm>
                <a:off x="4953000" y="1448255"/>
                <a:ext cx="2286000" cy="21031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937C3532-0865-D83B-D69C-D515D8715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48425" y="1597537"/>
                <a:ext cx="2095150" cy="1828800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46DA41-33C7-0DEA-0B12-A39B3C92EB8E}"/>
              </a:ext>
            </a:extLst>
          </p:cNvPr>
          <p:cNvGrpSpPr/>
          <p:nvPr/>
        </p:nvGrpSpPr>
        <p:grpSpPr>
          <a:xfrm>
            <a:off x="6241649" y="3429000"/>
            <a:ext cx="1176928" cy="1474975"/>
            <a:chOff x="1294684" y="2910115"/>
            <a:chExt cx="1176928" cy="1474975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C691908-938C-4DFC-E799-5180786E510D}"/>
                </a:ext>
              </a:extLst>
            </p:cNvPr>
            <p:cNvSpPr/>
            <p:nvPr/>
          </p:nvSpPr>
          <p:spPr>
            <a:xfrm>
              <a:off x="1328612" y="3844879"/>
              <a:ext cx="1143000" cy="540211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179D11-08D0-FFCC-C551-7403C4A44200}"/>
                </a:ext>
              </a:extLst>
            </p:cNvPr>
            <p:cNvSpPr txBox="1"/>
            <p:nvPr/>
          </p:nvSpPr>
          <p:spPr>
            <a:xfrm>
              <a:off x="1294687" y="3930409"/>
              <a:ext cx="7373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Pret: 5000 lei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6C6767A-7D9B-78E3-7AE1-80233C87F487}"/>
                </a:ext>
              </a:extLst>
            </p:cNvPr>
            <p:cNvSpPr txBox="1"/>
            <p:nvPr/>
          </p:nvSpPr>
          <p:spPr>
            <a:xfrm>
              <a:off x="1294684" y="4074660"/>
              <a:ext cx="6110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Facilitati:</a:t>
              </a:r>
            </a:p>
          </p:txBody>
        </p:sp>
        <p:pic>
          <p:nvPicPr>
            <p:cNvPr id="68" name="Graphic 67" descr="Swimming with solid fill">
              <a:extLst>
                <a:ext uri="{FF2B5EF4-FFF2-40B4-BE49-F238E27FC236}">
                  <a16:creationId xmlns:a16="http://schemas.microsoft.com/office/drawing/2014/main" id="{13D17F27-3088-CCEC-8CCE-6A79314ED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2138" y="4113802"/>
              <a:ext cx="137344" cy="137160"/>
            </a:xfrm>
            <a:prstGeom prst="rect">
              <a:avLst/>
            </a:prstGeom>
          </p:spPr>
        </p:pic>
        <p:pic>
          <p:nvPicPr>
            <p:cNvPr id="69" name="Graphic 68" descr="Pool 8 Ball with solid fill">
              <a:extLst>
                <a:ext uri="{FF2B5EF4-FFF2-40B4-BE49-F238E27FC236}">
                  <a16:creationId xmlns:a16="http://schemas.microsoft.com/office/drawing/2014/main" id="{BB58A815-237D-604D-6D3A-20196E280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96543" y="4145853"/>
              <a:ext cx="89867" cy="91440"/>
            </a:xfrm>
            <a:prstGeom prst="rect">
              <a:avLst/>
            </a:prstGeom>
          </p:spPr>
        </p:pic>
        <p:pic>
          <p:nvPicPr>
            <p:cNvPr id="70" name="Graphic 69" descr="Group of men with solid fill">
              <a:extLst>
                <a:ext uri="{FF2B5EF4-FFF2-40B4-BE49-F238E27FC236}">
                  <a16:creationId xmlns:a16="http://schemas.microsoft.com/office/drawing/2014/main" id="{B99D6F1F-5809-505A-92EE-3AE9CF5F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85161" y="3958937"/>
              <a:ext cx="137160" cy="13716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587664-9CB2-D8DF-22C2-28D6E277034F}"/>
                </a:ext>
              </a:extLst>
            </p:cNvPr>
            <p:cNvSpPr txBox="1"/>
            <p:nvPr/>
          </p:nvSpPr>
          <p:spPr>
            <a:xfrm>
              <a:off x="2058884" y="3937937"/>
              <a:ext cx="352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20</a:t>
              </a:r>
            </a:p>
          </p:txBody>
        </p:sp>
        <p:pic>
          <p:nvPicPr>
            <p:cNvPr id="76" name="Graphic 75" descr="Dancing with solid fill">
              <a:extLst>
                <a:ext uri="{FF2B5EF4-FFF2-40B4-BE49-F238E27FC236}">
                  <a16:creationId xmlns:a16="http://schemas.microsoft.com/office/drawing/2014/main" id="{F2997C1B-9B3A-784B-4484-DAEF023DC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30201" y="4139944"/>
              <a:ext cx="93988" cy="91440"/>
            </a:xfrm>
            <a:prstGeom prst="rect">
              <a:avLst/>
            </a:prstGeom>
          </p:spPr>
        </p:pic>
        <p:pic>
          <p:nvPicPr>
            <p:cNvPr id="78" name="Graphic 77" descr="Speakers with solid fill">
              <a:extLst>
                <a:ext uri="{FF2B5EF4-FFF2-40B4-BE49-F238E27FC236}">
                  <a16:creationId xmlns:a16="http://schemas.microsoft.com/office/drawing/2014/main" id="{2F42FFDA-6ED5-260C-6E92-69E2C0851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22042" y="4113802"/>
              <a:ext cx="132848" cy="137160"/>
            </a:xfrm>
            <a:prstGeom prst="rect">
              <a:avLst/>
            </a:prstGeom>
          </p:spPr>
        </p:pic>
        <p:pic>
          <p:nvPicPr>
            <p:cNvPr id="79" name="Graphic 78" descr="Bonfire with solid fill">
              <a:extLst>
                <a:ext uri="{FF2B5EF4-FFF2-40B4-BE49-F238E27FC236}">
                  <a16:creationId xmlns:a16="http://schemas.microsoft.com/office/drawing/2014/main" id="{FD57809C-BAAC-1EE7-D9B4-74F54B990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56799" y="4096577"/>
              <a:ext cx="137160" cy="137160"/>
            </a:xfrm>
            <a:prstGeom prst="rect">
              <a:avLst/>
            </a:prstGeom>
          </p:spPr>
        </p:pic>
        <p:pic>
          <p:nvPicPr>
            <p:cNvPr id="80" name="Graphic 79" descr="Car with solid fill">
              <a:extLst>
                <a:ext uri="{FF2B5EF4-FFF2-40B4-BE49-F238E27FC236}">
                  <a16:creationId xmlns:a16="http://schemas.microsoft.com/office/drawing/2014/main" id="{005401E1-2069-0BC6-4AE1-0F105682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802132" y="4247930"/>
              <a:ext cx="139238" cy="137160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B8A7F61-EDF9-E506-E3BF-F326993BCA6C}"/>
                </a:ext>
              </a:extLst>
            </p:cNvPr>
            <p:cNvGrpSpPr/>
            <p:nvPr/>
          </p:nvGrpSpPr>
          <p:grpSpPr>
            <a:xfrm>
              <a:off x="1328612" y="2910115"/>
              <a:ext cx="1143000" cy="1037770"/>
              <a:chOff x="4953000" y="1448255"/>
              <a:chExt cx="2286000" cy="210312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9A32DFB-197C-8F46-4F06-D136C1ABB608}"/>
                  </a:ext>
                </a:extLst>
              </p:cNvPr>
              <p:cNvSpPr/>
              <p:nvPr/>
            </p:nvSpPr>
            <p:spPr>
              <a:xfrm>
                <a:off x="4953000" y="1448255"/>
                <a:ext cx="2286000" cy="21031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7377E2C-239F-010B-EFAC-22F35ACE8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48425" y="1597537"/>
                <a:ext cx="2095150" cy="18288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622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5EC6F29-81D4-18F6-5BBB-CBEE1A08BE95}"/>
              </a:ext>
            </a:extLst>
          </p:cNvPr>
          <p:cNvGrpSpPr/>
          <p:nvPr/>
        </p:nvGrpSpPr>
        <p:grpSpPr>
          <a:xfrm>
            <a:off x="2285721" y="685800"/>
            <a:ext cx="3291840" cy="5486400"/>
            <a:chOff x="4451617" y="685800"/>
            <a:chExt cx="3291840" cy="54864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E379497-F862-D08F-5093-92A8884E0161}"/>
                </a:ext>
              </a:extLst>
            </p:cNvPr>
            <p:cNvGrpSpPr/>
            <p:nvPr/>
          </p:nvGrpSpPr>
          <p:grpSpPr>
            <a:xfrm>
              <a:off x="4451617" y="685800"/>
              <a:ext cx="3291840" cy="5486400"/>
              <a:chOff x="4450080" y="685800"/>
              <a:chExt cx="3291840" cy="54864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263577-F2B5-4BAF-9772-152BACFDE0FC}"/>
                  </a:ext>
                </a:extLst>
              </p:cNvPr>
              <p:cNvSpPr/>
              <p:nvPr/>
            </p:nvSpPr>
            <p:spPr>
              <a:xfrm>
                <a:off x="4450080" y="685800"/>
                <a:ext cx="3291840" cy="5486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384DEB1-B365-BEB0-EFE0-8708368175BF}"/>
                  </a:ext>
                </a:extLst>
              </p:cNvPr>
              <p:cNvSpPr/>
              <p:nvPr/>
            </p:nvSpPr>
            <p:spPr>
              <a:xfrm>
                <a:off x="4450080" y="5623560"/>
                <a:ext cx="3291840" cy="548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51DA882-B657-F12D-5D81-AAF12A39C991}"/>
                  </a:ext>
                </a:extLst>
              </p:cNvPr>
              <p:cNvSpPr/>
              <p:nvPr/>
            </p:nvSpPr>
            <p:spPr>
              <a:xfrm>
                <a:off x="4450080" y="685800"/>
                <a:ext cx="3291840" cy="548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i="0" dirty="0">
                    <a:solidFill>
                      <a:schemeClr val="bg1"/>
                    </a:solidFill>
                    <a:effectLst/>
                  </a:rPr>
                  <a:t>   Cabana Visul Munților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420DC9-379F-B03F-33DA-D30BB478275A}"/>
                </a:ext>
              </a:extLst>
            </p:cNvPr>
            <p:cNvGrpSpPr/>
            <p:nvPr/>
          </p:nvGrpSpPr>
          <p:grpSpPr>
            <a:xfrm>
              <a:off x="4544581" y="774577"/>
              <a:ext cx="365760" cy="365760"/>
              <a:chOff x="1215501" y="846930"/>
              <a:chExt cx="365760" cy="365760"/>
            </a:xfrm>
          </p:grpSpPr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1BD3F9AA-7289-F578-C3AB-1784F17B2F1A}"/>
                  </a:ext>
                </a:extLst>
              </p:cNvPr>
              <p:cNvSpPr/>
              <p:nvPr/>
            </p:nvSpPr>
            <p:spPr>
              <a:xfrm>
                <a:off x="1215501" y="846930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BDEB37A-D29A-6094-1F1F-3D4CB9910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970145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5C1D3D9-6E52-3F73-FD52-4542F1EB1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1029810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0CE210C-5541-8281-7CA5-4868169A8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1102163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AA62EB-FF77-B7CE-13D1-F8B300AFBB9B}"/>
                </a:ext>
              </a:extLst>
            </p:cNvPr>
            <p:cNvGrpSpPr/>
            <p:nvPr/>
          </p:nvGrpSpPr>
          <p:grpSpPr>
            <a:xfrm>
              <a:off x="4477906" y="5669161"/>
              <a:ext cx="815340" cy="457200"/>
              <a:chOff x="4725924" y="4317525"/>
              <a:chExt cx="815340" cy="506927"/>
            </a:xfrm>
            <a:solidFill>
              <a:schemeClr val="bg1"/>
            </a:solidFill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D258379-6937-3FDD-6042-2E4D70AAF126}"/>
                  </a:ext>
                </a:extLst>
              </p:cNvPr>
              <p:cNvSpPr/>
              <p:nvPr/>
            </p:nvSpPr>
            <p:spPr>
              <a:xfrm>
                <a:off x="4725924" y="4317525"/>
                <a:ext cx="815340" cy="506927"/>
              </a:xfrm>
              <a:prstGeom prst="roundRect">
                <a:avLst>
                  <a:gd name="adj" fmla="val 28692"/>
                </a:avLst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10" name="Graphic 9" descr="Arrow: Straight with solid fill">
                <a:extLst>
                  <a:ext uri="{FF2B5EF4-FFF2-40B4-BE49-F238E27FC236}">
                    <a16:creationId xmlns:a16="http://schemas.microsoft.com/office/drawing/2014/main" id="{647E86FD-0D62-D637-5883-D98EDA19A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08804" y="4342388"/>
                <a:ext cx="457200" cy="45720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9767280-9ECD-DED0-934E-DC1C160864D2}"/>
                </a:ext>
              </a:extLst>
            </p:cNvPr>
            <p:cNvSpPr/>
            <p:nvPr/>
          </p:nvSpPr>
          <p:spPr>
            <a:xfrm>
              <a:off x="4460159" y="3290867"/>
              <a:ext cx="3283297" cy="14546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sz="1200" b="1" dirty="0"/>
              </a:br>
              <a:r>
                <a:rPr lang="en-US" sz="1200" b="1" dirty="0"/>
                <a:t>Descriere:</a:t>
              </a:r>
              <a:br>
                <a:rPr lang="en-US" sz="1200" dirty="0"/>
              </a:br>
              <a:r>
                <a:rPr lang="en-US" sz="1200" dirty="0"/>
                <a:t>Salvează repede acest loc, e de vis! Au o superbă piscină panoramică încălzită, loftnet și ciubăr. Înconjurată de pădure și munți… e de neratat și este foarte aproape de Cluj.</a:t>
              </a:r>
            </a:p>
            <a:p>
              <a:r>
                <a:rPr lang="en-US" sz="1200" dirty="0"/>
                <a:t>Ideală pentru familii sau grupuri.</a:t>
              </a:r>
            </a:p>
            <a:p>
              <a:r>
                <a:rPr lang="en-US" sz="1200" dirty="0"/>
                <a:t>În weekend prețul este de 4000 Lei/noapte.</a:t>
              </a:r>
            </a:p>
            <a:p>
              <a:endParaRPr lang="en-US" sz="12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761E166-BB66-B62C-2903-63CE7DAAA0CB}"/>
                </a:ext>
              </a:extLst>
            </p:cNvPr>
            <p:cNvSpPr/>
            <p:nvPr/>
          </p:nvSpPr>
          <p:spPr>
            <a:xfrm>
              <a:off x="4460159" y="2931987"/>
              <a:ext cx="1734901" cy="35985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/>
                <a:t>Pret / noapte: 1500 lei</a:t>
              </a:r>
              <a:br>
                <a:rPr lang="en-US" sz="1200" b="1" dirty="0"/>
              </a:br>
              <a:r>
                <a:rPr lang="en-US" sz="1200" b="1" dirty="0"/>
                <a:t>Pret / weekend: 8000 lei</a:t>
              </a:r>
              <a:endParaRPr lang="en-US" sz="1200" dirty="0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A0AF438-E1B5-893E-8214-BD37634BF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4460159" y="1245347"/>
              <a:ext cx="3283297" cy="16824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AB138C2-259A-D0C3-4AAA-74B4077E1ED1}"/>
                </a:ext>
              </a:extLst>
            </p:cNvPr>
            <p:cNvSpPr/>
            <p:nvPr/>
          </p:nvSpPr>
          <p:spPr>
            <a:xfrm>
              <a:off x="7144511" y="2931987"/>
              <a:ext cx="598945" cy="35985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500" dirty="0"/>
                <a:t>20</a:t>
              </a:r>
            </a:p>
          </p:txBody>
        </p:sp>
        <p:pic>
          <p:nvPicPr>
            <p:cNvPr id="79" name="Graphic 78" descr="Group of men with solid fill">
              <a:extLst>
                <a:ext uri="{FF2B5EF4-FFF2-40B4-BE49-F238E27FC236}">
                  <a16:creationId xmlns:a16="http://schemas.microsoft.com/office/drawing/2014/main" id="{D2706EE6-7628-B818-B01E-62FA987DF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54538" y="2970946"/>
              <a:ext cx="274320" cy="274320"/>
            </a:xfrm>
            <a:prstGeom prst="rect">
              <a:avLst/>
            </a:prstGeom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0989B0-479B-047D-8D3E-833B9518E1CF}"/>
                </a:ext>
              </a:extLst>
            </p:cNvPr>
            <p:cNvSpPr/>
            <p:nvPr/>
          </p:nvSpPr>
          <p:spPr>
            <a:xfrm>
              <a:off x="6195059" y="2931987"/>
              <a:ext cx="1012147" cy="35985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500" dirty="0"/>
                <a:t>Belis-Cluj</a:t>
              </a:r>
            </a:p>
          </p:txBody>
        </p:sp>
        <p:pic>
          <p:nvPicPr>
            <p:cNvPr id="84" name="Graphic 83" descr="Marker with solid fill">
              <a:extLst>
                <a:ext uri="{FF2B5EF4-FFF2-40B4-BE49-F238E27FC236}">
                  <a16:creationId xmlns:a16="http://schemas.microsoft.com/office/drawing/2014/main" id="{35DB63AC-8E74-FDC8-C5AC-A18B2B2E8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03602" y="3008786"/>
              <a:ext cx="182880" cy="182880"/>
            </a:xfrm>
            <a:prstGeom prst="rect">
              <a:avLst/>
            </a:prstGeom>
          </p:spPr>
        </p:pic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0CDDFB3-A39E-C937-E49E-E93E268E7D72}"/>
                </a:ext>
              </a:extLst>
            </p:cNvPr>
            <p:cNvSpPr/>
            <p:nvPr/>
          </p:nvSpPr>
          <p:spPr>
            <a:xfrm>
              <a:off x="4460159" y="4745524"/>
              <a:ext cx="3283297" cy="90121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/>
                <a:t>Facilitati:</a:t>
              </a:r>
              <a:br>
                <a:rPr lang="en-US" sz="1200" b="1" dirty="0"/>
              </a:br>
              <a:br>
                <a:rPr lang="en-US" sz="500" b="1" dirty="0"/>
              </a:br>
              <a:r>
                <a:rPr lang="en-US" sz="500" b="1" dirty="0"/>
                <a:t>              </a:t>
              </a:r>
              <a:r>
                <a:rPr lang="en-US" sz="1200" dirty="0"/>
                <a:t>Biliard               Hiking</a:t>
              </a:r>
              <a:br>
                <a:rPr lang="en-US" sz="1200" dirty="0"/>
              </a:br>
              <a:r>
                <a:rPr lang="en-US" sz="800" b="1" dirty="0"/>
                <a:t>         </a:t>
              </a:r>
              <a:r>
                <a:rPr lang="en-US" sz="1200" dirty="0"/>
                <a:t>Piscina              Boxe</a:t>
              </a:r>
            </a:p>
            <a:p>
              <a:r>
                <a:rPr lang="en-US" sz="1200" dirty="0"/>
                <a:t>      Parcare             Campfire</a:t>
              </a:r>
            </a:p>
          </p:txBody>
        </p:sp>
        <p:pic>
          <p:nvPicPr>
            <p:cNvPr id="86" name="Graphic 85" descr="Swimming with solid fill">
              <a:extLst>
                <a:ext uri="{FF2B5EF4-FFF2-40B4-BE49-F238E27FC236}">
                  <a16:creationId xmlns:a16="http://schemas.microsoft.com/office/drawing/2014/main" id="{21F54B77-6CB4-E2C0-3077-37EFF8DA1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38234" y="5233411"/>
              <a:ext cx="182880" cy="182880"/>
            </a:xfrm>
            <a:prstGeom prst="rect">
              <a:avLst/>
            </a:prstGeom>
          </p:spPr>
        </p:pic>
        <p:pic>
          <p:nvPicPr>
            <p:cNvPr id="87" name="Graphic 86" descr="Pool 8 Ball with solid fill">
              <a:extLst>
                <a:ext uri="{FF2B5EF4-FFF2-40B4-BE49-F238E27FC236}">
                  <a16:creationId xmlns:a16="http://schemas.microsoft.com/office/drawing/2014/main" id="{E66FE6BD-39BD-C182-1033-78FA7AEF3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33662" y="5046880"/>
              <a:ext cx="182880" cy="182880"/>
            </a:xfrm>
            <a:prstGeom prst="rect">
              <a:avLst/>
            </a:prstGeom>
          </p:spPr>
        </p:pic>
        <p:pic>
          <p:nvPicPr>
            <p:cNvPr id="89" name="Graphic 88" descr="Speakers with solid fill">
              <a:extLst>
                <a:ext uri="{FF2B5EF4-FFF2-40B4-BE49-F238E27FC236}">
                  <a16:creationId xmlns:a16="http://schemas.microsoft.com/office/drawing/2014/main" id="{25E6B220-1EC8-9F8C-2877-9917F2579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71881" y="5222752"/>
              <a:ext cx="182880" cy="182880"/>
            </a:xfrm>
            <a:prstGeom prst="rect">
              <a:avLst/>
            </a:prstGeom>
          </p:spPr>
        </p:pic>
        <p:pic>
          <p:nvPicPr>
            <p:cNvPr id="91" name="Graphic 90" descr="Bonfire with solid fill">
              <a:extLst>
                <a:ext uri="{FF2B5EF4-FFF2-40B4-BE49-F238E27FC236}">
                  <a16:creationId xmlns:a16="http://schemas.microsoft.com/office/drawing/2014/main" id="{0F85492A-7368-9DBD-03B9-58F2B441F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471880" y="5410730"/>
              <a:ext cx="182880" cy="182880"/>
            </a:xfrm>
            <a:prstGeom prst="rect">
              <a:avLst/>
            </a:prstGeom>
          </p:spPr>
        </p:pic>
        <p:pic>
          <p:nvPicPr>
            <p:cNvPr id="93" name="Graphic 92" descr="Car with solid fill">
              <a:extLst>
                <a:ext uri="{FF2B5EF4-FFF2-40B4-BE49-F238E27FC236}">
                  <a16:creationId xmlns:a16="http://schemas.microsoft.com/office/drawing/2014/main" id="{A19B26CD-C5C8-1CA0-6A23-F22D2A827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546358" y="5421768"/>
              <a:ext cx="182880" cy="182880"/>
            </a:xfrm>
            <a:prstGeom prst="rect">
              <a:avLst/>
            </a:prstGeom>
          </p:spPr>
        </p:pic>
        <p:pic>
          <p:nvPicPr>
            <p:cNvPr id="97" name="Graphic 96" descr="Arrow: Straight with solid fill">
              <a:extLst>
                <a:ext uri="{FF2B5EF4-FFF2-40B4-BE49-F238E27FC236}">
                  <a16:creationId xmlns:a16="http://schemas.microsoft.com/office/drawing/2014/main" id="{A7600EDE-98B0-50ED-D24D-0F27DE4ED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498861" y="1880390"/>
              <a:ext cx="457200" cy="412351"/>
            </a:xfrm>
            <a:prstGeom prst="rect">
              <a:avLst/>
            </a:prstGeom>
          </p:spPr>
        </p:pic>
        <p:pic>
          <p:nvPicPr>
            <p:cNvPr id="98" name="Graphic 97" descr="Arrow: Straight with solid fill">
              <a:extLst>
                <a:ext uri="{FF2B5EF4-FFF2-40B4-BE49-F238E27FC236}">
                  <a16:creationId xmlns:a16="http://schemas.microsoft.com/office/drawing/2014/main" id="{57A9301F-26CE-4AC8-8F35-6910CDD42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H="1">
              <a:off x="7214999" y="1880390"/>
              <a:ext cx="457200" cy="412351"/>
            </a:xfrm>
            <a:prstGeom prst="rect">
              <a:avLst/>
            </a:prstGeom>
          </p:spPr>
        </p:pic>
        <p:pic>
          <p:nvPicPr>
            <p:cNvPr id="102" name="Graphic 101" descr="Hike with solid fill">
              <a:extLst>
                <a:ext uri="{FF2B5EF4-FFF2-40B4-BE49-F238E27FC236}">
                  <a16:creationId xmlns:a16="http://schemas.microsoft.com/office/drawing/2014/main" id="{B262E1A1-32A2-D69F-EC58-495A5BC8F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64600" y="5046880"/>
              <a:ext cx="182880" cy="182880"/>
            </a:xfrm>
            <a:prstGeom prst="rect">
              <a:avLst/>
            </a:prstGeom>
          </p:spPr>
        </p:pic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D2AD93F-2FAE-7A94-1751-7222EECED44B}"/>
                </a:ext>
              </a:extLst>
            </p:cNvPr>
            <p:cNvSpPr/>
            <p:nvPr/>
          </p:nvSpPr>
          <p:spPr>
            <a:xfrm>
              <a:off x="6386482" y="5691586"/>
              <a:ext cx="1308625" cy="414782"/>
            </a:xfrm>
            <a:prstGeom prst="roundRect">
              <a:avLst>
                <a:gd name="adj" fmla="val 28692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Disponibilitate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80B45D9-9F3F-5DEA-E428-D31435D2A6C9}"/>
              </a:ext>
            </a:extLst>
          </p:cNvPr>
          <p:cNvGrpSpPr/>
          <p:nvPr/>
        </p:nvGrpSpPr>
        <p:grpSpPr>
          <a:xfrm>
            <a:off x="7022161" y="685800"/>
            <a:ext cx="3306438" cy="5486400"/>
            <a:chOff x="5239659" y="685800"/>
            <a:chExt cx="3306438" cy="5486400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D06CDF4-5DBD-C2B7-C23F-EABF2C73605E}"/>
                </a:ext>
              </a:extLst>
            </p:cNvPr>
            <p:cNvGrpSpPr/>
            <p:nvPr/>
          </p:nvGrpSpPr>
          <p:grpSpPr>
            <a:xfrm>
              <a:off x="5254257" y="685800"/>
              <a:ext cx="3291840" cy="5486400"/>
              <a:chOff x="4451617" y="685800"/>
              <a:chExt cx="3291840" cy="5486400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B8C749FB-0CE4-82B0-3EDC-F3748E0B193C}"/>
                  </a:ext>
                </a:extLst>
              </p:cNvPr>
              <p:cNvGrpSpPr/>
              <p:nvPr/>
            </p:nvGrpSpPr>
            <p:grpSpPr>
              <a:xfrm>
                <a:off x="4451617" y="685800"/>
                <a:ext cx="3291840" cy="5486400"/>
                <a:chOff x="4450080" y="685800"/>
                <a:chExt cx="3291840" cy="5486400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9FEC09EE-568A-67B0-7B43-466872CD178E}"/>
                    </a:ext>
                  </a:extLst>
                </p:cNvPr>
                <p:cNvSpPr/>
                <p:nvPr/>
              </p:nvSpPr>
              <p:spPr>
                <a:xfrm>
                  <a:off x="4450080" y="685800"/>
                  <a:ext cx="3291840" cy="5486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C338146-EE03-1459-E743-F1F56A623FF4}"/>
                    </a:ext>
                  </a:extLst>
                </p:cNvPr>
                <p:cNvSpPr/>
                <p:nvPr/>
              </p:nvSpPr>
              <p:spPr>
                <a:xfrm>
                  <a:off x="4450080" y="5623560"/>
                  <a:ext cx="3291840" cy="5486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3CC5EDA2-7447-0B7A-70AE-1E1B74431AB8}"/>
                    </a:ext>
                  </a:extLst>
                </p:cNvPr>
                <p:cNvSpPr/>
                <p:nvPr/>
              </p:nvSpPr>
              <p:spPr>
                <a:xfrm>
                  <a:off x="4450080" y="685800"/>
                  <a:ext cx="3291840" cy="5486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i="0" dirty="0">
                      <a:solidFill>
                        <a:schemeClr val="bg1"/>
                      </a:solidFill>
                      <a:effectLst/>
                    </a:rPr>
                    <a:t>   Cabana Visul Munților</a:t>
                  </a: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5FDFEBEE-DC39-94B7-6AA8-333B87A9B6E7}"/>
                  </a:ext>
                </a:extLst>
              </p:cNvPr>
              <p:cNvGrpSpPr/>
              <p:nvPr/>
            </p:nvGrpSpPr>
            <p:grpSpPr>
              <a:xfrm>
                <a:off x="4544581" y="774577"/>
                <a:ext cx="365760" cy="365760"/>
                <a:chOff x="1215501" y="846930"/>
                <a:chExt cx="365760" cy="365760"/>
              </a:xfrm>
            </p:grpSpPr>
            <p:sp>
              <p:nvSpPr>
                <p:cNvPr id="193" name="Flowchart: Connector 192">
                  <a:extLst>
                    <a:ext uri="{FF2B5EF4-FFF2-40B4-BE49-F238E27FC236}">
                      <a16:creationId xmlns:a16="http://schemas.microsoft.com/office/drawing/2014/main" id="{532F7BFC-AD3D-0490-87C3-FB5419EB30BC}"/>
                    </a:ext>
                  </a:extLst>
                </p:cNvPr>
                <p:cNvSpPr/>
                <p:nvPr/>
              </p:nvSpPr>
              <p:spPr>
                <a:xfrm>
                  <a:off x="1215501" y="846930"/>
                  <a:ext cx="365760" cy="36576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E8CA51CD-AF2C-1943-22BA-CB0F08C8F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6941" y="970145"/>
                  <a:ext cx="18288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F166DF3D-7CBD-5068-C353-051B11C74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6941" y="1029810"/>
                  <a:ext cx="18288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2D79126E-AD48-1B77-38A1-BF097628D8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6941" y="1102163"/>
                  <a:ext cx="18288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92B182A8-C1B8-A19C-3075-624C05F59A12}"/>
                  </a:ext>
                </a:extLst>
              </p:cNvPr>
              <p:cNvGrpSpPr/>
              <p:nvPr/>
            </p:nvGrpSpPr>
            <p:grpSpPr>
              <a:xfrm>
                <a:off x="4477906" y="5669161"/>
                <a:ext cx="815340" cy="457200"/>
                <a:chOff x="4725924" y="4317525"/>
                <a:chExt cx="815340" cy="506927"/>
              </a:xfrm>
              <a:solidFill>
                <a:schemeClr val="bg1"/>
              </a:solidFill>
            </p:grpSpPr>
            <p:sp>
              <p:nvSpPr>
                <p:cNvPr id="191" name="Rectangle: Rounded Corners 190">
                  <a:extLst>
                    <a:ext uri="{FF2B5EF4-FFF2-40B4-BE49-F238E27FC236}">
                      <a16:creationId xmlns:a16="http://schemas.microsoft.com/office/drawing/2014/main" id="{4E2F32A4-8F73-3BD8-9363-22D44F081F2B}"/>
                    </a:ext>
                  </a:extLst>
                </p:cNvPr>
                <p:cNvSpPr/>
                <p:nvPr/>
              </p:nvSpPr>
              <p:spPr>
                <a:xfrm>
                  <a:off x="4725924" y="4317525"/>
                  <a:ext cx="815340" cy="506927"/>
                </a:xfrm>
                <a:prstGeom prst="roundRect">
                  <a:avLst>
                    <a:gd name="adj" fmla="val 28692"/>
                  </a:avLst>
                </a:prstGeom>
                <a:grpFill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pic>
              <p:nvPicPr>
                <p:cNvPr id="192" name="Graphic 191" descr="Arrow: Straight with solid fill">
                  <a:extLst>
                    <a:ext uri="{FF2B5EF4-FFF2-40B4-BE49-F238E27FC236}">
                      <a16:creationId xmlns:a16="http://schemas.microsoft.com/office/drawing/2014/main" id="{35D9DB67-FB1B-997E-B802-6331A3F56A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8804" y="4342388"/>
                  <a:ext cx="457200" cy="457200"/>
                </a:xfrm>
                <a:prstGeom prst="rect">
                  <a:avLst/>
                </a:prstGeom>
              </p:spPr>
            </p:pic>
          </p:grp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482A7BF-20E0-E8B1-DEC2-3226204F2068}"/>
                  </a:ext>
                </a:extLst>
              </p:cNvPr>
              <p:cNvSpPr/>
              <p:nvPr/>
            </p:nvSpPr>
            <p:spPr>
              <a:xfrm>
                <a:off x="4460159" y="3290867"/>
                <a:ext cx="3283297" cy="1454657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br>
                  <a:rPr lang="en-US" sz="1200" b="1" dirty="0"/>
                </a:br>
                <a:r>
                  <a:rPr lang="en-US" sz="1200" b="1" dirty="0"/>
                  <a:t>Descriere:</a:t>
                </a:r>
                <a:br>
                  <a:rPr lang="en-US" sz="1200" dirty="0"/>
                </a:br>
                <a:r>
                  <a:rPr lang="en-US" sz="1200" dirty="0"/>
                  <a:t>Salvează repede acest loc, e de vis! Au o superbă piscină panoramică încălzită, loftnet și ciubăr. Înconjurată de pădure și munți… e de neratat și este foarte aproape de Cluj.</a:t>
                </a:r>
              </a:p>
              <a:p>
                <a:r>
                  <a:rPr lang="en-US" sz="1200" dirty="0"/>
                  <a:t>Ideală pentru familii sau grupuri.</a:t>
                </a:r>
              </a:p>
              <a:p>
                <a:r>
                  <a:rPr lang="en-US" sz="1200" dirty="0"/>
                  <a:t>În weekend prețul este de 4000 Lei/noapte.</a:t>
                </a:r>
              </a:p>
              <a:p>
                <a:endParaRPr lang="en-US" sz="1200" dirty="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685D645-114F-485A-3629-EB906D567D23}"/>
                  </a:ext>
                </a:extLst>
              </p:cNvPr>
              <p:cNvSpPr/>
              <p:nvPr/>
            </p:nvSpPr>
            <p:spPr>
              <a:xfrm>
                <a:off x="4460159" y="2931987"/>
                <a:ext cx="1734901" cy="35985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/>
                  <a:t>Pret / noapte: 1500 lei</a:t>
                </a:r>
                <a:br>
                  <a:rPr lang="en-US" sz="1200" b="1" dirty="0"/>
                </a:br>
                <a:r>
                  <a:rPr lang="en-US" sz="1200" b="1" dirty="0"/>
                  <a:t>Pret / weekend: 8000 lei</a:t>
                </a:r>
                <a:endParaRPr lang="en-US" sz="1200" dirty="0"/>
              </a:p>
            </p:txBody>
          </p:sp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865A4973-5442-A7ED-17B8-A032C6F10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70000"/>
              </a:blip>
              <a:stretch>
                <a:fillRect/>
              </a:stretch>
            </p:blipFill>
            <p:spPr>
              <a:xfrm>
                <a:off x="4460159" y="1245347"/>
                <a:ext cx="3283297" cy="16824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FC81FE7-AF0E-99AA-16E8-81C3D47AC29A}"/>
                  </a:ext>
                </a:extLst>
              </p:cNvPr>
              <p:cNvSpPr/>
              <p:nvPr/>
            </p:nvSpPr>
            <p:spPr>
              <a:xfrm>
                <a:off x="7144511" y="2931987"/>
                <a:ext cx="598945" cy="35985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500" dirty="0"/>
                  <a:t>20</a:t>
                </a:r>
              </a:p>
            </p:txBody>
          </p:sp>
          <p:pic>
            <p:nvPicPr>
              <p:cNvPr id="178" name="Graphic 177" descr="Group of men with solid fill">
                <a:extLst>
                  <a:ext uri="{FF2B5EF4-FFF2-40B4-BE49-F238E27FC236}">
                    <a16:creationId xmlns:a16="http://schemas.microsoft.com/office/drawing/2014/main" id="{75784315-8C03-47EC-CC1B-9EFF9FC55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454538" y="2970946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9A7CB5B-8BE2-1FB9-E43E-785B0C879BCA}"/>
                  </a:ext>
                </a:extLst>
              </p:cNvPr>
              <p:cNvSpPr/>
              <p:nvPr/>
            </p:nvSpPr>
            <p:spPr>
              <a:xfrm>
                <a:off x="6195059" y="2931987"/>
                <a:ext cx="1012147" cy="35985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500" dirty="0"/>
                  <a:t>Belis-Cluj</a:t>
                </a:r>
              </a:p>
            </p:txBody>
          </p:sp>
          <p:pic>
            <p:nvPicPr>
              <p:cNvPr id="180" name="Graphic 179" descr="Marker with solid fill">
                <a:extLst>
                  <a:ext uri="{FF2B5EF4-FFF2-40B4-BE49-F238E27FC236}">
                    <a16:creationId xmlns:a16="http://schemas.microsoft.com/office/drawing/2014/main" id="{0B2BCB53-0028-749F-E9BB-5020D2341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03602" y="3008786"/>
                <a:ext cx="182880" cy="182880"/>
              </a:xfrm>
              <a:prstGeom prst="rect">
                <a:avLst/>
              </a:prstGeom>
            </p:spPr>
          </p:pic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F7E67FE-B2DC-B3A6-1CEF-3F91A4F1BE6F}"/>
                  </a:ext>
                </a:extLst>
              </p:cNvPr>
              <p:cNvSpPr/>
              <p:nvPr/>
            </p:nvSpPr>
            <p:spPr>
              <a:xfrm>
                <a:off x="4460159" y="4745524"/>
                <a:ext cx="3283297" cy="901212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b="1" dirty="0"/>
                  <a:t>Facilitati:</a:t>
                </a:r>
                <a:br>
                  <a:rPr lang="en-US" sz="1200" b="1" dirty="0"/>
                </a:br>
                <a:br>
                  <a:rPr lang="en-US" sz="500" b="1" dirty="0"/>
                </a:br>
                <a:r>
                  <a:rPr lang="en-US" sz="500" b="1" dirty="0"/>
                  <a:t>              </a:t>
                </a:r>
                <a:r>
                  <a:rPr lang="en-US" sz="1200" dirty="0"/>
                  <a:t>Biliard               Hiking</a:t>
                </a:r>
                <a:br>
                  <a:rPr lang="en-US" sz="1200" dirty="0"/>
                </a:br>
                <a:r>
                  <a:rPr lang="en-US" sz="800" b="1" dirty="0"/>
                  <a:t>         </a:t>
                </a:r>
                <a:r>
                  <a:rPr lang="en-US" sz="1200" dirty="0"/>
                  <a:t>Piscina              Boxe</a:t>
                </a:r>
              </a:p>
              <a:p>
                <a:r>
                  <a:rPr lang="en-US" sz="1200" dirty="0"/>
                  <a:t>      Parcare             Campfire</a:t>
                </a:r>
              </a:p>
            </p:txBody>
          </p:sp>
          <p:pic>
            <p:nvPicPr>
              <p:cNvPr id="182" name="Graphic 181" descr="Swimming with solid fill">
                <a:extLst>
                  <a:ext uri="{FF2B5EF4-FFF2-40B4-BE49-F238E27FC236}">
                    <a16:creationId xmlns:a16="http://schemas.microsoft.com/office/drawing/2014/main" id="{E7AB0741-9059-9EA3-6983-54C049BAA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538234" y="5233411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83" name="Graphic 182" descr="Pool 8 Ball with solid fill">
                <a:extLst>
                  <a:ext uri="{FF2B5EF4-FFF2-40B4-BE49-F238E27FC236}">
                    <a16:creationId xmlns:a16="http://schemas.microsoft.com/office/drawing/2014/main" id="{E4EB772F-F0E8-979F-540D-6BE3530F4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533662" y="5046880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84" name="Graphic 183" descr="Speakers with solid fill">
                <a:extLst>
                  <a:ext uri="{FF2B5EF4-FFF2-40B4-BE49-F238E27FC236}">
                    <a16:creationId xmlns:a16="http://schemas.microsoft.com/office/drawing/2014/main" id="{445D5A73-E23D-0A05-A8F8-39E205E76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471881" y="5222752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85" name="Graphic 184" descr="Bonfire with solid fill">
                <a:extLst>
                  <a:ext uri="{FF2B5EF4-FFF2-40B4-BE49-F238E27FC236}">
                    <a16:creationId xmlns:a16="http://schemas.microsoft.com/office/drawing/2014/main" id="{C50EF918-272B-9CAC-3759-EC0A6099F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471880" y="5410730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86" name="Graphic 185" descr="Car with solid fill">
                <a:extLst>
                  <a:ext uri="{FF2B5EF4-FFF2-40B4-BE49-F238E27FC236}">
                    <a16:creationId xmlns:a16="http://schemas.microsoft.com/office/drawing/2014/main" id="{3F2F0389-D250-E83D-026C-FFE5457DA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4546358" y="5421768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87" name="Graphic 186" descr="Arrow: Straight with solid fill">
                <a:extLst>
                  <a:ext uri="{FF2B5EF4-FFF2-40B4-BE49-F238E27FC236}">
                    <a16:creationId xmlns:a16="http://schemas.microsoft.com/office/drawing/2014/main" id="{F82608BE-44E6-F9FB-70E6-778275EB4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4498861" y="1880390"/>
                <a:ext cx="457200" cy="412351"/>
              </a:xfrm>
              <a:prstGeom prst="rect">
                <a:avLst/>
              </a:prstGeom>
            </p:spPr>
          </p:pic>
          <p:pic>
            <p:nvPicPr>
              <p:cNvPr id="188" name="Graphic 187" descr="Arrow: Straight with solid fill">
                <a:extLst>
                  <a:ext uri="{FF2B5EF4-FFF2-40B4-BE49-F238E27FC236}">
                    <a16:creationId xmlns:a16="http://schemas.microsoft.com/office/drawing/2014/main" id="{FDA58DBB-189D-CB09-D8F3-2286DAB38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 flipH="1">
                <a:off x="7214999" y="1880390"/>
                <a:ext cx="457200" cy="412351"/>
              </a:xfrm>
              <a:prstGeom prst="rect">
                <a:avLst/>
              </a:prstGeom>
            </p:spPr>
          </p:pic>
          <p:pic>
            <p:nvPicPr>
              <p:cNvPr id="189" name="Graphic 188" descr="Hike with solid fill">
                <a:extLst>
                  <a:ext uri="{FF2B5EF4-FFF2-40B4-BE49-F238E27FC236}">
                    <a16:creationId xmlns:a16="http://schemas.microsoft.com/office/drawing/2014/main" id="{64E08281-D6A8-680F-A2F6-0D6271370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464600" y="5046880"/>
                <a:ext cx="182880" cy="182880"/>
              </a:xfrm>
              <a:prstGeom prst="rect">
                <a:avLst/>
              </a:prstGeom>
            </p:spPr>
          </p:pic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1A93857E-7DEA-67EC-C7B1-8F3EDC128A86}"/>
                  </a:ext>
                </a:extLst>
              </p:cNvPr>
              <p:cNvSpPr/>
              <p:nvPr/>
            </p:nvSpPr>
            <p:spPr>
              <a:xfrm>
                <a:off x="6386482" y="5691586"/>
                <a:ext cx="1308625" cy="414782"/>
              </a:xfrm>
              <a:prstGeom prst="roundRect">
                <a:avLst>
                  <a:gd name="adj" fmla="val 28692"/>
                </a:avLst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Disponibilitate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3692043-D061-F1DF-78F1-FC1D12A960EB}"/>
                </a:ext>
              </a:extLst>
            </p:cNvPr>
            <p:cNvGrpSpPr/>
            <p:nvPr/>
          </p:nvGrpSpPr>
          <p:grpSpPr>
            <a:xfrm>
              <a:off x="5239659" y="2931988"/>
              <a:ext cx="3298258" cy="2680666"/>
              <a:chOff x="4213829" y="1671766"/>
              <a:chExt cx="2599097" cy="2411717"/>
            </a:xfrm>
          </p:grpSpPr>
          <p:graphicFrame>
            <p:nvGraphicFramePr>
              <p:cNvPr id="151" name="Table 5">
                <a:extLst>
                  <a:ext uri="{FF2B5EF4-FFF2-40B4-BE49-F238E27FC236}">
                    <a16:creationId xmlns:a16="http://schemas.microsoft.com/office/drawing/2014/main" id="{CC7F9AC1-2F69-83A6-F0DA-1D414DFE7E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13220010"/>
                  </p:ext>
                </p:extLst>
              </p:nvPr>
            </p:nvGraphicFramePr>
            <p:xfrm>
              <a:off x="4225621" y="1980558"/>
              <a:ext cx="2587305" cy="21029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9042">
                      <a:extLst>
                        <a:ext uri="{9D8B030D-6E8A-4147-A177-3AD203B41FA5}">
                          <a16:colId xmlns:a16="http://schemas.microsoft.com/office/drawing/2014/main" val="1706321260"/>
                        </a:ext>
                      </a:extLst>
                    </a:gridCol>
                    <a:gridCol w="469042">
                      <a:extLst>
                        <a:ext uri="{9D8B030D-6E8A-4147-A177-3AD203B41FA5}">
                          <a16:colId xmlns:a16="http://schemas.microsoft.com/office/drawing/2014/main" val="42134872"/>
                        </a:ext>
                      </a:extLst>
                    </a:gridCol>
                    <a:gridCol w="469042">
                      <a:extLst>
                        <a:ext uri="{9D8B030D-6E8A-4147-A177-3AD203B41FA5}">
                          <a16:colId xmlns:a16="http://schemas.microsoft.com/office/drawing/2014/main" val="3188313219"/>
                        </a:ext>
                      </a:extLst>
                    </a:gridCol>
                    <a:gridCol w="469042">
                      <a:extLst>
                        <a:ext uri="{9D8B030D-6E8A-4147-A177-3AD203B41FA5}">
                          <a16:colId xmlns:a16="http://schemas.microsoft.com/office/drawing/2014/main" val="3905864339"/>
                        </a:ext>
                      </a:extLst>
                    </a:gridCol>
                    <a:gridCol w="469042">
                      <a:extLst>
                        <a:ext uri="{9D8B030D-6E8A-4147-A177-3AD203B41FA5}">
                          <a16:colId xmlns:a16="http://schemas.microsoft.com/office/drawing/2014/main" val="3264483558"/>
                        </a:ext>
                      </a:extLst>
                    </a:gridCol>
                    <a:gridCol w="469042">
                      <a:extLst>
                        <a:ext uri="{9D8B030D-6E8A-4147-A177-3AD203B41FA5}">
                          <a16:colId xmlns:a16="http://schemas.microsoft.com/office/drawing/2014/main" val="3667235491"/>
                        </a:ext>
                      </a:extLst>
                    </a:gridCol>
                    <a:gridCol w="469042">
                      <a:extLst>
                        <a:ext uri="{9D8B030D-6E8A-4147-A177-3AD203B41FA5}">
                          <a16:colId xmlns:a16="http://schemas.microsoft.com/office/drawing/2014/main" val="964913303"/>
                        </a:ext>
                      </a:extLst>
                    </a:gridCol>
                  </a:tblGrid>
                  <a:tr h="379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J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V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2039834"/>
                      </a:ext>
                    </a:extLst>
                  </a:tr>
                  <a:tr h="32635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907663"/>
                      </a:ext>
                    </a:extLst>
                  </a:tr>
                  <a:tr h="32635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2016937"/>
                      </a:ext>
                    </a:extLst>
                  </a:tr>
                  <a:tr h="32635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8966077"/>
                      </a:ext>
                    </a:extLst>
                  </a:tr>
                  <a:tr h="32635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746541"/>
                      </a:ext>
                    </a:extLst>
                  </a:tr>
                  <a:tr h="32635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1349940"/>
                      </a:ext>
                    </a:extLst>
                  </a:tr>
                  <a:tr h="32635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049017"/>
                      </a:ext>
                    </a:extLst>
                  </a:tr>
                </a:tbl>
              </a:graphicData>
            </a:graphic>
          </p:graphicFrame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A310548D-5D50-D02E-2863-B96A1B86EA18}"/>
                  </a:ext>
                </a:extLst>
              </p:cNvPr>
              <p:cNvGrpSpPr/>
              <p:nvPr/>
            </p:nvGrpSpPr>
            <p:grpSpPr>
              <a:xfrm>
                <a:off x="4213829" y="1671766"/>
                <a:ext cx="2594040" cy="376224"/>
                <a:chOff x="4213829" y="1671766"/>
                <a:chExt cx="2594040" cy="37622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5062CE83-C3AB-3523-B6F0-02235CF3E051}"/>
                    </a:ext>
                  </a:extLst>
                </p:cNvPr>
                <p:cNvSpPr/>
                <p:nvPr/>
              </p:nvSpPr>
              <p:spPr>
                <a:xfrm>
                  <a:off x="4225333" y="1681173"/>
                  <a:ext cx="2582536" cy="30765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Octombrie 2023</a:t>
                  </a:r>
                </a:p>
              </p:txBody>
            </p:sp>
            <p:pic>
              <p:nvPicPr>
                <p:cNvPr id="154" name="Graphic 153" descr="Caret Down with solid fill">
                  <a:extLst>
                    <a:ext uri="{FF2B5EF4-FFF2-40B4-BE49-F238E27FC236}">
                      <a16:creationId xmlns:a16="http://schemas.microsoft.com/office/drawing/2014/main" id="{6B43DCC1-BB30-E3B7-1068-500B15FEB1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183663" y="1712396"/>
                  <a:ext cx="365760" cy="305427"/>
                </a:xfrm>
                <a:prstGeom prst="rect">
                  <a:avLst/>
                </a:prstGeom>
              </p:spPr>
            </p:pic>
            <p:pic>
              <p:nvPicPr>
                <p:cNvPr id="155" name="Graphic 154" descr="Caret Down with solid fill">
                  <a:extLst>
                    <a:ext uri="{FF2B5EF4-FFF2-40B4-BE49-F238E27FC236}">
                      <a16:creationId xmlns:a16="http://schemas.microsoft.com/office/drawing/2014/main" id="{5A01E6C5-7509-8597-4E31-F1A99B4DE9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 rot="16200000" flipH="1">
                  <a:off x="6472276" y="1701932"/>
                  <a:ext cx="365760" cy="305427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09373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5EC6F29-81D4-18F6-5BBB-CBEE1A08BE95}"/>
              </a:ext>
            </a:extLst>
          </p:cNvPr>
          <p:cNvGrpSpPr/>
          <p:nvPr/>
        </p:nvGrpSpPr>
        <p:grpSpPr>
          <a:xfrm>
            <a:off x="2285721" y="685800"/>
            <a:ext cx="3291840" cy="5486400"/>
            <a:chOff x="4451617" y="685800"/>
            <a:chExt cx="3291840" cy="54864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E379497-F862-D08F-5093-92A8884E0161}"/>
                </a:ext>
              </a:extLst>
            </p:cNvPr>
            <p:cNvGrpSpPr/>
            <p:nvPr/>
          </p:nvGrpSpPr>
          <p:grpSpPr>
            <a:xfrm>
              <a:off x="4451617" y="685800"/>
              <a:ext cx="3291840" cy="5486400"/>
              <a:chOff x="4450080" y="685800"/>
              <a:chExt cx="3291840" cy="54864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263577-F2B5-4BAF-9772-152BACFDE0FC}"/>
                  </a:ext>
                </a:extLst>
              </p:cNvPr>
              <p:cNvSpPr/>
              <p:nvPr/>
            </p:nvSpPr>
            <p:spPr>
              <a:xfrm>
                <a:off x="4450080" y="685800"/>
                <a:ext cx="3291840" cy="5486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384DEB1-B365-BEB0-EFE0-8708368175BF}"/>
                  </a:ext>
                </a:extLst>
              </p:cNvPr>
              <p:cNvSpPr/>
              <p:nvPr/>
            </p:nvSpPr>
            <p:spPr>
              <a:xfrm>
                <a:off x="4450080" y="5623560"/>
                <a:ext cx="3291840" cy="548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51DA882-B657-F12D-5D81-AAF12A39C991}"/>
                  </a:ext>
                </a:extLst>
              </p:cNvPr>
              <p:cNvSpPr/>
              <p:nvPr/>
            </p:nvSpPr>
            <p:spPr>
              <a:xfrm>
                <a:off x="4450080" y="685800"/>
                <a:ext cx="3291840" cy="5486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i="0" dirty="0">
                    <a:solidFill>
                      <a:schemeClr val="bg1"/>
                    </a:solidFill>
                    <a:effectLst/>
                  </a:rPr>
                  <a:t>   Cabana Visul Munților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420DC9-379F-B03F-33DA-D30BB478275A}"/>
                </a:ext>
              </a:extLst>
            </p:cNvPr>
            <p:cNvGrpSpPr/>
            <p:nvPr/>
          </p:nvGrpSpPr>
          <p:grpSpPr>
            <a:xfrm>
              <a:off x="4544581" y="774577"/>
              <a:ext cx="365760" cy="365760"/>
              <a:chOff x="1215501" y="846930"/>
              <a:chExt cx="365760" cy="365760"/>
            </a:xfrm>
          </p:grpSpPr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1BD3F9AA-7289-F578-C3AB-1784F17B2F1A}"/>
                  </a:ext>
                </a:extLst>
              </p:cNvPr>
              <p:cNvSpPr/>
              <p:nvPr/>
            </p:nvSpPr>
            <p:spPr>
              <a:xfrm>
                <a:off x="1215501" y="846930"/>
                <a:ext cx="365760" cy="36576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BDEB37A-D29A-6094-1F1F-3D4CB99100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970145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5C1D3D9-6E52-3F73-FD52-4542F1EB1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1029810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0CE210C-5541-8281-7CA5-4868169A8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941" y="1102163"/>
                <a:ext cx="18288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AA62EB-FF77-B7CE-13D1-F8B300AFBB9B}"/>
                </a:ext>
              </a:extLst>
            </p:cNvPr>
            <p:cNvGrpSpPr/>
            <p:nvPr/>
          </p:nvGrpSpPr>
          <p:grpSpPr>
            <a:xfrm>
              <a:off x="4477906" y="5669161"/>
              <a:ext cx="815340" cy="457200"/>
              <a:chOff x="4725924" y="4317525"/>
              <a:chExt cx="815340" cy="506927"/>
            </a:xfrm>
            <a:solidFill>
              <a:schemeClr val="bg1"/>
            </a:solidFill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D258379-6937-3FDD-6042-2E4D70AAF126}"/>
                  </a:ext>
                </a:extLst>
              </p:cNvPr>
              <p:cNvSpPr/>
              <p:nvPr/>
            </p:nvSpPr>
            <p:spPr>
              <a:xfrm>
                <a:off x="4725924" y="4317525"/>
                <a:ext cx="815340" cy="506927"/>
              </a:xfrm>
              <a:prstGeom prst="roundRect">
                <a:avLst>
                  <a:gd name="adj" fmla="val 28692"/>
                </a:avLst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10" name="Graphic 9" descr="Arrow: Straight with solid fill">
                <a:extLst>
                  <a:ext uri="{FF2B5EF4-FFF2-40B4-BE49-F238E27FC236}">
                    <a16:creationId xmlns:a16="http://schemas.microsoft.com/office/drawing/2014/main" id="{647E86FD-0D62-D637-5883-D98EDA19A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08804" y="4342388"/>
                <a:ext cx="457200" cy="45720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9767280-9ECD-DED0-934E-DC1C160864D2}"/>
                </a:ext>
              </a:extLst>
            </p:cNvPr>
            <p:cNvSpPr/>
            <p:nvPr/>
          </p:nvSpPr>
          <p:spPr>
            <a:xfrm>
              <a:off x="4460159" y="3290867"/>
              <a:ext cx="3283297" cy="145465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sz="1200" b="1" dirty="0"/>
              </a:br>
              <a:r>
                <a:rPr lang="en-US" sz="1200" b="1" dirty="0"/>
                <a:t>Descriere:</a:t>
              </a:r>
              <a:br>
                <a:rPr lang="en-US" sz="1200" dirty="0"/>
              </a:br>
              <a:r>
                <a:rPr lang="en-US" sz="1200" dirty="0"/>
                <a:t>Salvează repede acest loc, e de vis! Au o superbă piscină panoramică încălzită, loftnet și ciubăr. Înconjurată de pădure și munți… e de neratat și este foarte aproape de Cluj.</a:t>
              </a:r>
            </a:p>
            <a:p>
              <a:r>
                <a:rPr lang="en-US" sz="1200" dirty="0"/>
                <a:t>Ideală pentru familii sau grupuri.</a:t>
              </a:r>
            </a:p>
            <a:p>
              <a:r>
                <a:rPr lang="en-US" sz="1200" dirty="0"/>
                <a:t>În weekend prețul este de 4000 Lei/noapte.</a:t>
              </a:r>
            </a:p>
            <a:p>
              <a:endParaRPr lang="en-US" sz="12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761E166-BB66-B62C-2903-63CE7DAAA0CB}"/>
                </a:ext>
              </a:extLst>
            </p:cNvPr>
            <p:cNvSpPr/>
            <p:nvPr/>
          </p:nvSpPr>
          <p:spPr>
            <a:xfrm>
              <a:off x="4460159" y="2931987"/>
              <a:ext cx="1734901" cy="35985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/>
                <a:t>Pret / noapte: 1500 lei</a:t>
              </a:r>
              <a:br>
                <a:rPr lang="en-US" sz="1200" b="1" dirty="0"/>
              </a:br>
              <a:r>
                <a:rPr lang="en-US" sz="1200" b="1" dirty="0"/>
                <a:t>Pret / weekend: 8000 lei</a:t>
              </a:r>
              <a:endParaRPr lang="en-US" sz="1200" dirty="0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5A0AF438-E1B5-893E-8214-BD37634BF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4460159" y="1245347"/>
              <a:ext cx="3283297" cy="16824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AB138C2-259A-D0C3-4AAA-74B4077E1ED1}"/>
                </a:ext>
              </a:extLst>
            </p:cNvPr>
            <p:cNvSpPr/>
            <p:nvPr/>
          </p:nvSpPr>
          <p:spPr>
            <a:xfrm>
              <a:off x="7144511" y="2931987"/>
              <a:ext cx="598945" cy="35985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500" dirty="0"/>
                <a:t>20</a:t>
              </a:r>
            </a:p>
          </p:txBody>
        </p:sp>
        <p:pic>
          <p:nvPicPr>
            <p:cNvPr id="79" name="Graphic 78" descr="Group of men with solid fill">
              <a:extLst>
                <a:ext uri="{FF2B5EF4-FFF2-40B4-BE49-F238E27FC236}">
                  <a16:creationId xmlns:a16="http://schemas.microsoft.com/office/drawing/2014/main" id="{D2706EE6-7628-B818-B01E-62FA987DF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54538" y="2970946"/>
              <a:ext cx="274320" cy="274320"/>
            </a:xfrm>
            <a:prstGeom prst="rect">
              <a:avLst/>
            </a:prstGeom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0989B0-479B-047D-8D3E-833B9518E1CF}"/>
                </a:ext>
              </a:extLst>
            </p:cNvPr>
            <p:cNvSpPr/>
            <p:nvPr/>
          </p:nvSpPr>
          <p:spPr>
            <a:xfrm>
              <a:off x="6195059" y="2931987"/>
              <a:ext cx="1012147" cy="35985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500" dirty="0"/>
                <a:t>Belis-Cluj</a:t>
              </a:r>
            </a:p>
          </p:txBody>
        </p:sp>
        <p:pic>
          <p:nvPicPr>
            <p:cNvPr id="84" name="Graphic 83" descr="Marker with solid fill">
              <a:extLst>
                <a:ext uri="{FF2B5EF4-FFF2-40B4-BE49-F238E27FC236}">
                  <a16:creationId xmlns:a16="http://schemas.microsoft.com/office/drawing/2014/main" id="{35DB63AC-8E74-FDC8-C5AC-A18B2B2E8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03602" y="3008786"/>
              <a:ext cx="182880" cy="182880"/>
            </a:xfrm>
            <a:prstGeom prst="rect">
              <a:avLst/>
            </a:prstGeom>
          </p:spPr>
        </p:pic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0CDDFB3-A39E-C937-E49E-E93E268E7D72}"/>
                </a:ext>
              </a:extLst>
            </p:cNvPr>
            <p:cNvSpPr/>
            <p:nvPr/>
          </p:nvSpPr>
          <p:spPr>
            <a:xfrm>
              <a:off x="4460159" y="4745524"/>
              <a:ext cx="3283297" cy="901212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/>
                <a:t>Facilitati:</a:t>
              </a:r>
              <a:br>
                <a:rPr lang="en-US" sz="1200" b="1" dirty="0"/>
              </a:br>
              <a:br>
                <a:rPr lang="en-US" sz="500" b="1" dirty="0"/>
              </a:br>
              <a:r>
                <a:rPr lang="en-US" sz="500" b="1" dirty="0"/>
                <a:t>              </a:t>
              </a:r>
              <a:r>
                <a:rPr lang="en-US" sz="1200" dirty="0"/>
                <a:t>Biliard               Hiking</a:t>
              </a:r>
              <a:br>
                <a:rPr lang="en-US" sz="1200" dirty="0"/>
              </a:br>
              <a:r>
                <a:rPr lang="en-US" sz="800" b="1" dirty="0"/>
                <a:t>         </a:t>
              </a:r>
              <a:r>
                <a:rPr lang="en-US" sz="1200" dirty="0"/>
                <a:t>Piscina              Boxe</a:t>
              </a:r>
            </a:p>
            <a:p>
              <a:r>
                <a:rPr lang="en-US" sz="1200" dirty="0"/>
                <a:t>      Parcare             Campfire</a:t>
              </a:r>
            </a:p>
          </p:txBody>
        </p:sp>
        <p:pic>
          <p:nvPicPr>
            <p:cNvPr id="86" name="Graphic 85" descr="Swimming with solid fill">
              <a:extLst>
                <a:ext uri="{FF2B5EF4-FFF2-40B4-BE49-F238E27FC236}">
                  <a16:creationId xmlns:a16="http://schemas.microsoft.com/office/drawing/2014/main" id="{21F54B77-6CB4-E2C0-3077-37EFF8DA1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38234" y="5233411"/>
              <a:ext cx="182880" cy="182880"/>
            </a:xfrm>
            <a:prstGeom prst="rect">
              <a:avLst/>
            </a:prstGeom>
          </p:spPr>
        </p:pic>
        <p:pic>
          <p:nvPicPr>
            <p:cNvPr id="87" name="Graphic 86" descr="Pool 8 Ball with solid fill">
              <a:extLst>
                <a:ext uri="{FF2B5EF4-FFF2-40B4-BE49-F238E27FC236}">
                  <a16:creationId xmlns:a16="http://schemas.microsoft.com/office/drawing/2014/main" id="{E66FE6BD-39BD-C182-1033-78FA7AEF3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33662" y="5046880"/>
              <a:ext cx="182880" cy="182880"/>
            </a:xfrm>
            <a:prstGeom prst="rect">
              <a:avLst/>
            </a:prstGeom>
          </p:spPr>
        </p:pic>
        <p:pic>
          <p:nvPicPr>
            <p:cNvPr id="89" name="Graphic 88" descr="Speakers with solid fill">
              <a:extLst>
                <a:ext uri="{FF2B5EF4-FFF2-40B4-BE49-F238E27FC236}">
                  <a16:creationId xmlns:a16="http://schemas.microsoft.com/office/drawing/2014/main" id="{25E6B220-1EC8-9F8C-2877-9917F2579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71881" y="5222752"/>
              <a:ext cx="182880" cy="182880"/>
            </a:xfrm>
            <a:prstGeom prst="rect">
              <a:avLst/>
            </a:prstGeom>
          </p:spPr>
        </p:pic>
        <p:pic>
          <p:nvPicPr>
            <p:cNvPr id="91" name="Graphic 90" descr="Bonfire with solid fill">
              <a:extLst>
                <a:ext uri="{FF2B5EF4-FFF2-40B4-BE49-F238E27FC236}">
                  <a16:creationId xmlns:a16="http://schemas.microsoft.com/office/drawing/2014/main" id="{0F85492A-7368-9DBD-03B9-58F2B441F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471880" y="5410730"/>
              <a:ext cx="182880" cy="182880"/>
            </a:xfrm>
            <a:prstGeom prst="rect">
              <a:avLst/>
            </a:prstGeom>
          </p:spPr>
        </p:pic>
        <p:pic>
          <p:nvPicPr>
            <p:cNvPr id="93" name="Graphic 92" descr="Car with solid fill">
              <a:extLst>
                <a:ext uri="{FF2B5EF4-FFF2-40B4-BE49-F238E27FC236}">
                  <a16:creationId xmlns:a16="http://schemas.microsoft.com/office/drawing/2014/main" id="{A19B26CD-C5C8-1CA0-6A23-F22D2A827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546358" y="5421768"/>
              <a:ext cx="182880" cy="182880"/>
            </a:xfrm>
            <a:prstGeom prst="rect">
              <a:avLst/>
            </a:prstGeom>
          </p:spPr>
        </p:pic>
        <p:pic>
          <p:nvPicPr>
            <p:cNvPr id="97" name="Graphic 96" descr="Arrow: Straight with solid fill">
              <a:extLst>
                <a:ext uri="{FF2B5EF4-FFF2-40B4-BE49-F238E27FC236}">
                  <a16:creationId xmlns:a16="http://schemas.microsoft.com/office/drawing/2014/main" id="{A7600EDE-98B0-50ED-D24D-0F27DE4ED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498861" y="1880390"/>
              <a:ext cx="457200" cy="412351"/>
            </a:xfrm>
            <a:prstGeom prst="rect">
              <a:avLst/>
            </a:prstGeom>
          </p:spPr>
        </p:pic>
        <p:pic>
          <p:nvPicPr>
            <p:cNvPr id="98" name="Graphic 97" descr="Arrow: Straight with solid fill">
              <a:extLst>
                <a:ext uri="{FF2B5EF4-FFF2-40B4-BE49-F238E27FC236}">
                  <a16:creationId xmlns:a16="http://schemas.microsoft.com/office/drawing/2014/main" id="{57A9301F-26CE-4AC8-8F35-6910CDD42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H="1">
              <a:off x="7214999" y="1880390"/>
              <a:ext cx="457200" cy="412351"/>
            </a:xfrm>
            <a:prstGeom prst="rect">
              <a:avLst/>
            </a:prstGeom>
          </p:spPr>
        </p:pic>
        <p:pic>
          <p:nvPicPr>
            <p:cNvPr id="102" name="Graphic 101" descr="Hike with solid fill">
              <a:extLst>
                <a:ext uri="{FF2B5EF4-FFF2-40B4-BE49-F238E27FC236}">
                  <a16:creationId xmlns:a16="http://schemas.microsoft.com/office/drawing/2014/main" id="{B262E1A1-32A2-D69F-EC58-495A5BC8F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64600" y="5046880"/>
              <a:ext cx="182880" cy="182880"/>
            </a:xfrm>
            <a:prstGeom prst="rect">
              <a:avLst/>
            </a:prstGeom>
          </p:spPr>
        </p:pic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D2AD93F-2FAE-7A94-1751-7222EECED44B}"/>
                </a:ext>
              </a:extLst>
            </p:cNvPr>
            <p:cNvSpPr/>
            <p:nvPr/>
          </p:nvSpPr>
          <p:spPr>
            <a:xfrm>
              <a:off x="6386482" y="5691586"/>
              <a:ext cx="1308625" cy="414782"/>
            </a:xfrm>
            <a:prstGeom prst="roundRect">
              <a:avLst>
                <a:gd name="adj" fmla="val 28692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Disponibilitate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80B45D9-9F3F-5DEA-E428-D31435D2A6C9}"/>
              </a:ext>
            </a:extLst>
          </p:cNvPr>
          <p:cNvGrpSpPr/>
          <p:nvPr/>
        </p:nvGrpSpPr>
        <p:grpSpPr>
          <a:xfrm>
            <a:off x="7022161" y="685800"/>
            <a:ext cx="3306438" cy="5486400"/>
            <a:chOff x="5239659" y="685800"/>
            <a:chExt cx="3306438" cy="5486400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D06CDF4-5DBD-C2B7-C23F-EABF2C73605E}"/>
                </a:ext>
              </a:extLst>
            </p:cNvPr>
            <p:cNvGrpSpPr/>
            <p:nvPr/>
          </p:nvGrpSpPr>
          <p:grpSpPr>
            <a:xfrm>
              <a:off x="5254257" y="685800"/>
              <a:ext cx="3291840" cy="5486400"/>
              <a:chOff x="4451617" y="685800"/>
              <a:chExt cx="3291840" cy="5486400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B8C749FB-0CE4-82B0-3EDC-F3748E0B193C}"/>
                  </a:ext>
                </a:extLst>
              </p:cNvPr>
              <p:cNvGrpSpPr/>
              <p:nvPr/>
            </p:nvGrpSpPr>
            <p:grpSpPr>
              <a:xfrm>
                <a:off x="4451617" y="685800"/>
                <a:ext cx="3291840" cy="5486400"/>
                <a:chOff x="4450080" y="685800"/>
                <a:chExt cx="3291840" cy="5486400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9FEC09EE-568A-67B0-7B43-466872CD178E}"/>
                    </a:ext>
                  </a:extLst>
                </p:cNvPr>
                <p:cNvSpPr/>
                <p:nvPr/>
              </p:nvSpPr>
              <p:spPr>
                <a:xfrm>
                  <a:off x="4450080" y="685800"/>
                  <a:ext cx="3291840" cy="5486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C338146-EE03-1459-E743-F1F56A623FF4}"/>
                    </a:ext>
                  </a:extLst>
                </p:cNvPr>
                <p:cNvSpPr/>
                <p:nvPr/>
              </p:nvSpPr>
              <p:spPr>
                <a:xfrm>
                  <a:off x="4450080" y="5623560"/>
                  <a:ext cx="3291840" cy="5486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3CC5EDA2-7447-0B7A-70AE-1E1B74431AB8}"/>
                    </a:ext>
                  </a:extLst>
                </p:cNvPr>
                <p:cNvSpPr/>
                <p:nvPr/>
              </p:nvSpPr>
              <p:spPr>
                <a:xfrm>
                  <a:off x="4450080" y="685800"/>
                  <a:ext cx="3291840" cy="5486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i="0" dirty="0">
                      <a:solidFill>
                        <a:schemeClr val="bg1"/>
                      </a:solidFill>
                      <a:effectLst/>
                    </a:rPr>
                    <a:t>   Cabana Visul Munților</a:t>
                  </a: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5FDFEBEE-DC39-94B7-6AA8-333B87A9B6E7}"/>
                  </a:ext>
                </a:extLst>
              </p:cNvPr>
              <p:cNvGrpSpPr/>
              <p:nvPr/>
            </p:nvGrpSpPr>
            <p:grpSpPr>
              <a:xfrm>
                <a:off x="4544581" y="774577"/>
                <a:ext cx="365760" cy="365760"/>
                <a:chOff x="1215501" y="846930"/>
                <a:chExt cx="365760" cy="365760"/>
              </a:xfrm>
            </p:grpSpPr>
            <p:sp>
              <p:nvSpPr>
                <p:cNvPr id="193" name="Flowchart: Connector 192">
                  <a:extLst>
                    <a:ext uri="{FF2B5EF4-FFF2-40B4-BE49-F238E27FC236}">
                      <a16:creationId xmlns:a16="http://schemas.microsoft.com/office/drawing/2014/main" id="{532F7BFC-AD3D-0490-87C3-FB5419EB30BC}"/>
                    </a:ext>
                  </a:extLst>
                </p:cNvPr>
                <p:cNvSpPr/>
                <p:nvPr/>
              </p:nvSpPr>
              <p:spPr>
                <a:xfrm>
                  <a:off x="1215501" y="846930"/>
                  <a:ext cx="365760" cy="36576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E8CA51CD-AF2C-1943-22BA-CB0F08C8F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6941" y="970145"/>
                  <a:ext cx="18288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F166DF3D-7CBD-5068-C353-051B11C74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6941" y="1029810"/>
                  <a:ext cx="18288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2D79126E-AD48-1B77-38A1-BF097628D8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6941" y="1102163"/>
                  <a:ext cx="182880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92B182A8-C1B8-A19C-3075-624C05F59A12}"/>
                  </a:ext>
                </a:extLst>
              </p:cNvPr>
              <p:cNvGrpSpPr/>
              <p:nvPr/>
            </p:nvGrpSpPr>
            <p:grpSpPr>
              <a:xfrm>
                <a:off x="4477906" y="5669161"/>
                <a:ext cx="815340" cy="457200"/>
                <a:chOff x="4725924" y="4317525"/>
                <a:chExt cx="815340" cy="506927"/>
              </a:xfrm>
              <a:solidFill>
                <a:schemeClr val="bg1"/>
              </a:solidFill>
            </p:grpSpPr>
            <p:sp>
              <p:nvSpPr>
                <p:cNvPr id="191" name="Rectangle: Rounded Corners 190">
                  <a:extLst>
                    <a:ext uri="{FF2B5EF4-FFF2-40B4-BE49-F238E27FC236}">
                      <a16:creationId xmlns:a16="http://schemas.microsoft.com/office/drawing/2014/main" id="{4E2F32A4-8F73-3BD8-9363-22D44F081F2B}"/>
                    </a:ext>
                  </a:extLst>
                </p:cNvPr>
                <p:cNvSpPr/>
                <p:nvPr/>
              </p:nvSpPr>
              <p:spPr>
                <a:xfrm>
                  <a:off x="4725924" y="4317525"/>
                  <a:ext cx="815340" cy="506927"/>
                </a:xfrm>
                <a:prstGeom prst="roundRect">
                  <a:avLst>
                    <a:gd name="adj" fmla="val 28692"/>
                  </a:avLst>
                </a:prstGeom>
                <a:grpFill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pic>
              <p:nvPicPr>
                <p:cNvPr id="192" name="Graphic 191" descr="Arrow: Straight with solid fill">
                  <a:extLst>
                    <a:ext uri="{FF2B5EF4-FFF2-40B4-BE49-F238E27FC236}">
                      <a16:creationId xmlns:a16="http://schemas.microsoft.com/office/drawing/2014/main" id="{35D9DB67-FB1B-997E-B802-6331A3F56A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8804" y="4342388"/>
                  <a:ext cx="457200" cy="457200"/>
                </a:xfrm>
                <a:prstGeom prst="rect">
                  <a:avLst/>
                </a:prstGeom>
              </p:spPr>
            </p:pic>
          </p:grp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482A7BF-20E0-E8B1-DEC2-3226204F2068}"/>
                  </a:ext>
                </a:extLst>
              </p:cNvPr>
              <p:cNvSpPr/>
              <p:nvPr/>
            </p:nvSpPr>
            <p:spPr>
              <a:xfrm>
                <a:off x="4460159" y="3290867"/>
                <a:ext cx="3283297" cy="1454657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br>
                  <a:rPr lang="en-US" sz="1200" b="1" dirty="0"/>
                </a:br>
                <a:r>
                  <a:rPr lang="en-US" sz="1200" b="1" dirty="0"/>
                  <a:t>Descriere:</a:t>
                </a:r>
                <a:br>
                  <a:rPr lang="en-US" sz="1200" dirty="0"/>
                </a:br>
                <a:r>
                  <a:rPr lang="en-US" sz="1200" dirty="0"/>
                  <a:t>Salvează repede acest loc, e de vis! Au o superbă piscină panoramică încălzită, loftnet și ciubăr. Înconjurată de pădure și munți… e de neratat și este foarte aproape de Cluj.</a:t>
                </a:r>
              </a:p>
              <a:p>
                <a:r>
                  <a:rPr lang="en-US" sz="1200" dirty="0"/>
                  <a:t>Ideală pentru familii sau grupuri.</a:t>
                </a:r>
              </a:p>
              <a:p>
                <a:r>
                  <a:rPr lang="en-US" sz="1200" dirty="0"/>
                  <a:t>În weekend prețul este de 4000 Lei/noapte.</a:t>
                </a:r>
              </a:p>
              <a:p>
                <a:endParaRPr lang="en-US" sz="1200" dirty="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685D645-114F-485A-3629-EB906D567D23}"/>
                  </a:ext>
                </a:extLst>
              </p:cNvPr>
              <p:cNvSpPr/>
              <p:nvPr/>
            </p:nvSpPr>
            <p:spPr>
              <a:xfrm>
                <a:off x="4460159" y="2931987"/>
                <a:ext cx="1734901" cy="35985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/>
                  <a:t>Pret / noapte: 1500 lei</a:t>
                </a:r>
                <a:br>
                  <a:rPr lang="en-US" sz="1200" b="1" dirty="0"/>
                </a:br>
                <a:r>
                  <a:rPr lang="en-US" sz="1200" b="1" dirty="0"/>
                  <a:t>Pret / weekend: 8000 lei</a:t>
                </a:r>
                <a:endParaRPr lang="en-US" sz="1200" dirty="0"/>
              </a:p>
            </p:txBody>
          </p:sp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865A4973-5442-A7ED-17B8-A032C6F10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70000"/>
              </a:blip>
              <a:stretch>
                <a:fillRect/>
              </a:stretch>
            </p:blipFill>
            <p:spPr>
              <a:xfrm>
                <a:off x="4460159" y="1245347"/>
                <a:ext cx="3283297" cy="16824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FC81FE7-AF0E-99AA-16E8-81C3D47AC29A}"/>
                  </a:ext>
                </a:extLst>
              </p:cNvPr>
              <p:cNvSpPr/>
              <p:nvPr/>
            </p:nvSpPr>
            <p:spPr>
              <a:xfrm>
                <a:off x="7144511" y="2931987"/>
                <a:ext cx="598945" cy="35985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500" dirty="0"/>
                  <a:t>20</a:t>
                </a:r>
              </a:p>
            </p:txBody>
          </p:sp>
          <p:pic>
            <p:nvPicPr>
              <p:cNvPr id="178" name="Graphic 177" descr="Group of men with solid fill">
                <a:extLst>
                  <a:ext uri="{FF2B5EF4-FFF2-40B4-BE49-F238E27FC236}">
                    <a16:creationId xmlns:a16="http://schemas.microsoft.com/office/drawing/2014/main" id="{75784315-8C03-47EC-CC1B-9EFF9FC55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454538" y="2970946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9A7CB5B-8BE2-1FB9-E43E-785B0C879BCA}"/>
                  </a:ext>
                </a:extLst>
              </p:cNvPr>
              <p:cNvSpPr/>
              <p:nvPr/>
            </p:nvSpPr>
            <p:spPr>
              <a:xfrm>
                <a:off x="6195059" y="2931987"/>
                <a:ext cx="1012147" cy="35985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500" dirty="0"/>
                  <a:t>Belis-Cluj</a:t>
                </a:r>
              </a:p>
            </p:txBody>
          </p:sp>
          <p:pic>
            <p:nvPicPr>
              <p:cNvPr id="180" name="Graphic 179" descr="Marker with solid fill">
                <a:extLst>
                  <a:ext uri="{FF2B5EF4-FFF2-40B4-BE49-F238E27FC236}">
                    <a16:creationId xmlns:a16="http://schemas.microsoft.com/office/drawing/2014/main" id="{0B2BCB53-0028-749F-E9BB-5020D2341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03602" y="3008786"/>
                <a:ext cx="182880" cy="182880"/>
              </a:xfrm>
              <a:prstGeom prst="rect">
                <a:avLst/>
              </a:prstGeom>
            </p:spPr>
          </p:pic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F7E67FE-B2DC-B3A6-1CEF-3F91A4F1BE6F}"/>
                  </a:ext>
                </a:extLst>
              </p:cNvPr>
              <p:cNvSpPr/>
              <p:nvPr/>
            </p:nvSpPr>
            <p:spPr>
              <a:xfrm>
                <a:off x="4460159" y="4745524"/>
                <a:ext cx="3283297" cy="901212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b="1" dirty="0"/>
                  <a:t>Facilitati:</a:t>
                </a:r>
                <a:br>
                  <a:rPr lang="en-US" sz="1200" b="1" dirty="0"/>
                </a:br>
                <a:br>
                  <a:rPr lang="en-US" sz="500" b="1" dirty="0"/>
                </a:br>
                <a:r>
                  <a:rPr lang="en-US" sz="500" b="1" dirty="0"/>
                  <a:t>              </a:t>
                </a:r>
                <a:r>
                  <a:rPr lang="en-US" sz="1200" dirty="0"/>
                  <a:t>Biliard               Hiking</a:t>
                </a:r>
                <a:br>
                  <a:rPr lang="en-US" sz="1200" dirty="0"/>
                </a:br>
                <a:r>
                  <a:rPr lang="en-US" sz="800" b="1" dirty="0"/>
                  <a:t>         </a:t>
                </a:r>
                <a:r>
                  <a:rPr lang="en-US" sz="1200" dirty="0"/>
                  <a:t>Piscina              Boxe</a:t>
                </a:r>
              </a:p>
              <a:p>
                <a:r>
                  <a:rPr lang="en-US" sz="1200" dirty="0"/>
                  <a:t>      Parcare             Campfire</a:t>
                </a:r>
              </a:p>
            </p:txBody>
          </p:sp>
          <p:pic>
            <p:nvPicPr>
              <p:cNvPr id="182" name="Graphic 181" descr="Swimming with solid fill">
                <a:extLst>
                  <a:ext uri="{FF2B5EF4-FFF2-40B4-BE49-F238E27FC236}">
                    <a16:creationId xmlns:a16="http://schemas.microsoft.com/office/drawing/2014/main" id="{E7AB0741-9059-9EA3-6983-54C049BAA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538234" y="5233411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83" name="Graphic 182" descr="Pool 8 Ball with solid fill">
                <a:extLst>
                  <a:ext uri="{FF2B5EF4-FFF2-40B4-BE49-F238E27FC236}">
                    <a16:creationId xmlns:a16="http://schemas.microsoft.com/office/drawing/2014/main" id="{E4EB772F-F0E8-979F-540D-6BE3530F4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533662" y="5046880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84" name="Graphic 183" descr="Speakers with solid fill">
                <a:extLst>
                  <a:ext uri="{FF2B5EF4-FFF2-40B4-BE49-F238E27FC236}">
                    <a16:creationId xmlns:a16="http://schemas.microsoft.com/office/drawing/2014/main" id="{445D5A73-E23D-0A05-A8F8-39E205E76F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471881" y="5222752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85" name="Graphic 184" descr="Bonfire with solid fill">
                <a:extLst>
                  <a:ext uri="{FF2B5EF4-FFF2-40B4-BE49-F238E27FC236}">
                    <a16:creationId xmlns:a16="http://schemas.microsoft.com/office/drawing/2014/main" id="{C50EF918-272B-9CAC-3759-EC0A6099F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471880" y="5410730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86" name="Graphic 185" descr="Car with solid fill">
                <a:extLst>
                  <a:ext uri="{FF2B5EF4-FFF2-40B4-BE49-F238E27FC236}">
                    <a16:creationId xmlns:a16="http://schemas.microsoft.com/office/drawing/2014/main" id="{3F2F0389-D250-E83D-026C-FFE5457DA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4546358" y="5421768"/>
                <a:ext cx="182880" cy="182880"/>
              </a:xfrm>
              <a:prstGeom prst="rect">
                <a:avLst/>
              </a:prstGeom>
            </p:spPr>
          </p:pic>
          <p:pic>
            <p:nvPicPr>
              <p:cNvPr id="187" name="Graphic 186" descr="Arrow: Straight with solid fill">
                <a:extLst>
                  <a:ext uri="{FF2B5EF4-FFF2-40B4-BE49-F238E27FC236}">
                    <a16:creationId xmlns:a16="http://schemas.microsoft.com/office/drawing/2014/main" id="{F82608BE-44E6-F9FB-70E6-778275EB40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4498861" y="1880390"/>
                <a:ext cx="457200" cy="412351"/>
              </a:xfrm>
              <a:prstGeom prst="rect">
                <a:avLst/>
              </a:prstGeom>
            </p:spPr>
          </p:pic>
          <p:pic>
            <p:nvPicPr>
              <p:cNvPr id="188" name="Graphic 187" descr="Arrow: Straight with solid fill">
                <a:extLst>
                  <a:ext uri="{FF2B5EF4-FFF2-40B4-BE49-F238E27FC236}">
                    <a16:creationId xmlns:a16="http://schemas.microsoft.com/office/drawing/2014/main" id="{FDA58DBB-189D-CB09-D8F3-2286DAB38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 flipH="1">
                <a:off x="7214999" y="1880390"/>
                <a:ext cx="457200" cy="412351"/>
              </a:xfrm>
              <a:prstGeom prst="rect">
                <a:avLst/>
              </a:prstGeom>
            </p:spPr>
          </p:pic>
          <p:pic>
            <p:nvPicPr>
              <p:cNvPr id="189" name="Graphic 188" descr="Hike with solid fill">
                <a:extLst>
                  <a:ext uri="{FF2B5EF4-FFF2-40B4-BE49-F238E27FC236}">
                    <a16:creationId xmlns:a16="http://schemas.microsoft.com/office/drawing/2014/main" id="{64E08281-D6A8-680F-A2F6-0D6271370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464600" y="5046880"/>
                <a:ext cx="182880" cy="182880"/>
              </a:xfrm>
              <a:prstGeom prst="rect">
                <a:avLst/>
              </a:prstGeom>
            </p:spPr>
          </p:pic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1A93857E-7DEA-67EC-C7B1-8F3EDC128A86}"/>
                  </a:ext>
                </a:extLst>
              </p:cNvPr>
              <p:cNvSpPr/>
              <p:nvPr/>
            </p:nvSpPr>
            <p:spPr>
              <a:xfrm>
                <a:off x="6386482" y="5691586"/>
                <a:ext cx="1308625" cy="414782"/>
              </a:xfrm>
              <a:prstGeom prst="roundRect">
                <a:avLst>
                  <a:gd name="adj" fmla="val 28692"/>
                </a:avLst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Disponibilitate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3692043-D061-F1DF-78F1-FC1D12A960EB}"/>
                </a:ext>
              </a:extLst>
            </p:cNvPr>
            <p:cNvGrpSpPr/>
            <p:nvPr/>
          </p:nvGrpSpPr>
          <p:grpSpPr>
            <a:xfrm>
              <a:off x="5239659" y="2931988"/>
              <a:ext cx="3298258" cy="2680666"/>
              <a:chOff x="4213829" y="1671766"/>
              <a:chExt cx="2599097" cy="2411717"/>
            </a:xfrm>
          </p:grpSpPr>
          <p:graphicFrame>
            <p:nvGraphicFramePr>
              <p:cNvPr id="151" name="Table 5">
                <a:extLst>
                  <a:ext uri="{FF2B5EF4-FFF2-40B4-BE49-F238E27FC236}">
                    <a16:creationId xmlns:a16="http://schemas.microsoft.com/office/drawing/2014/main" id="{CC7F9AC1-2F69-83A6-F0DA-1D414DFE7E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8306728"/>
                  </p:ext>
                </p:extLst>
              </p:nvPr>
            </p:nvGraphicFramePr>
            <p:xfrm>
              <a:off x="4225621" y="1980558"/>
              <a:ext cx="2587305" cy="21029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9042">
                      <a:extLst>
                        <a:ext uri="{9D8B030D-6E8A-4147-A177-3AD203B41FA5}">
                          <a16:colId xmlns:a16="http://schemas.microsoft.com/office/drawing/2014/main" val="1706321260"/>
                        </a:ext>
                      </a:extLst>
                    </a:gridCol>
                    <a:gridCol w="469042">
                      <a:extLst>
                        <a:ext uri="{9D8B030D-6E8A-4147-A177-3AD203B41FA5}">
                          <a16:colId xmlns:a16="http://schemas.microsoft.com/office/drawing/2014/main" val="42134872"/>
                        </a:ext>
                      </a:extLst>
                    </a:gridCol>
                    <a:gridCol w="469042">
                      <a:extLst>
                        <a:ext uri="{9D8B030D-6E8A-4147-A177-3AD203B41FA5}">
                          <a16:colId xmlns:a16="http://schemas.microsoft.com/office/drawing/2014/main" val="3188313219"/>
                        </a:ext>
                      </a:extLst>
                    </a:gridCol>
                    <a:gridCol w="469042">
                      <a:extLst>
                        <a:ext uri="{9D8B030D-6E8A-4147-A177-3AD203B41FA5}">
                          <a16:colId xmlns:a16="http://schemas.microsoft.com/office/drawing/2014/main" val="3905864339"/>
                        </a:ext>
                      </a:extLst>
                    </a:gridCol>
                    <a:gridCol w="469042">
                      <a:extLst>
                        <a:ext uri="{9D8B030D-6E8A-4147-A177-3AD203B41FA5}">
                          <a16:colId xmlns:a16="http://schemas.microsoft.com/office/drawing/2014/main" val="3264483558"/>
                        </a:ext>
                      </a:extLst>
                    </a:gridCol>
                    <a:gridCol w="469042">
                      <a:extLst>
                        <a:ext uri="{9D8B030D-6E8A-4147-A177-3AD203B41FA5}">
                          <a16:colId xmlns:a16="http://schemas.microsoft.com/office/drawing/2014/main" val="3667235491"/>
                        </a:ext>
                      </a:extLst>
                    </a:gridCol>
                    <a:gridCol w="469042">
                      <a:extLst>
                        <a:ext uri="{9D8B030D-6E8A-4147-A177-3AD203B41FA5}">
                          <a16:colId xmlns:a16="http://schemas.microsoft.com/office/drawing/2014/main" val="964913303"/>
                        </a:ext>
                      </a:extLst>
                    </a:gridCol>
                  </a:tblGrid>
                  <a:tr h="379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J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V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2039834"/>
                      </a:ext>
                    </a:extLst>
                  </a:tr>
                  <a:tr h="32635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907663"/>
                      </a:ext>
                    </a:extLst>
                  </a:tr>
                  <a:tr h="32635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2016937"/>
                      </a:ext>
                    </a:extLst>
                  </a:tr>
                  <a:tr h="32635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8966077"/>
                      </a:ext>
                    </a:extLst>
                  </a:tr>
                  <a:tr h="32635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19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746541"/>
                      </a:ext>
                    </a:extLst>
                  </a:tr>
                  <a:tr h="32635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FF00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29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1349940"/>
                      </a:ext>
                    </a:extLst>
                  </a:tr>
                  <a:tr h="32635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</a:rPr>
                            <a:t>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highlight>
                                <a:srgbClr val="00FF00"/>
                              </a:highlight>
                              <a:latin typeface="+mn-lt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049017"/>
                      </a:ext>
                    </a:extLst>
                  </a:tr>
                </a:tbl>
              </a:graphicData>
            </a:graphic>
          </p:graphicFrame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A310548D-5D50-D02E-2863-B96A1B86EA18}"/>
                  </a:ext>
                </a:extLst>
              </p:cNvPr>
              <p:cNvGrpSpPr/>
              <p:nvPr/>
            </p:nvGrpSpPr>
            <p:grpSpPr>
              <a:xfrm>
                <a:off x="4213829" y="1671766"/>
                <a:ext cx="2594040" cy="376224"/>
                <a:chOff x="4213829" y="1671766"/>
                <a:chExt cx="2594040" cy="37622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5062CE83-C3AB-3523-B6F0-02235CF3E051}"/>
                    </a:ext>
                  </a:extLst>
                </p:cNvPr>
                <p:cNvSpPr/>
                <p:nvPr/>
              </p:nvSpPr>
              <p:spPr>
                <a:xfrm>
                  <a:off x="4225333" y="1681173"/>
                  <a:ext cx="2582536" cy="30765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Octombrie 2023</a:t>
                  </a:r>
                </a:p>
              </p:txBody>
            </p:sp>
            <p:pic>
              <p:nvPicPr>
                <p:cNvPr id="154" name="Graphic 153" descr="Caret Down with solid fill">
                  <a:extLst>
                    <a:ext uri="{FF2B5EF4-FFF2-40B4-BE49-F238E27FC236}">
                      <a16:creationId xmlns:a16="http://schemas.microsoft.com/office/drawing/2014/main" id="{6B43DCC1-BB30-E3B7-1068-500B15FEB1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183663" y="1712396"/>
                  <a:ext cx="365760" cy="305427"/>
                </a:xfrm>
                <a:prstGeom prst="rect">
                  <a:avLst/>
                </a:prstGeom>
              </p:spPr>
            </p:pic>
            <p:pic>
              <p:nvPicPr>
                <p:cNvPr id="155" name="Graphic 154" descr="Caret Down with solid fill">
                  <a:extLst>
                    <a:ext uri="{FF2B5EF4-FFF2-40B4-BE49-F238E27FC236}">
                      <a16:creationId xmlns:a16="http://schemas.microsoft.com/office/drawing/2014/main" id="{5A01E6C5-7509-8597-4E31-F1A99B4DE9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 rot="16200000" flipH="1">
                  <a:off x="6472276" y="1701932"/>
                  <a:ext cx="365760" cy="305427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1063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584</Words>
  <Application>Microsoft Office PowerPoint</Application>
  <PresentationFormat>Widescreen</PresentationFormat>
  <Paragraphs>221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21</cp:revision>
  <dcterms:created xsi:type="dcterms:W3CDTF">2023-09-10T14:26:34Z</dcterms:created>
  <dcterms:modified xsi:type="dcterms:W3CDTF">2023-10-04T09:48:43Z</dcterms:modified>
</cp:coreProperties>
</file>