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8" r:id="rId2"/>
    <p:sldId id="262" r:id="rId3"/>
    <p:sldId id="263" r:id="rId4"/>
    <p:sldId id="268" r:id="rId5"/>
    <p:sldId id="270" r:id="rId6"/>
    <p:sldId id="272" r:id="rId7"/>
    <p:sldId id="264" r:id="rId8"/>
    <p:sldId id="292" r:id="rId9"/>
    <p:sldId id="275" r:id="rId10"/>
    <p:sldId id="265" r:id="rId11"/>
    <p:sldId id="291" r:id="rId12"/>
    <p:sldId id="293" r:id="rId13"/>
    <p:sldId id="294" r:id="rId14"/>
    <p:sldId id="295" r:id="rId15"/>
    <p:sldId id="296" r:id="rId16"/>
    <p:sldId id="279" r:id="rId17"/>
    <p:sldId id="280" r:id="rId18"/>
    <p:sldId id="297" r:id="rId19"/>
    <p:sldId id="266" r:id="rId20"/>
    <p:sldId id="278" r:id="rId21"/>
    <p:sldId id="281" r:id="rId22"/>
    <p:sldId id="282" r:id="rId23"/>
    <p:sldId id="260" r:id="rId24"/>
    <p:sldId id="267" r:id="rId25"/>
    <p:sldId id="283" r:id="rId26"/>
    <p:sldId id="286" r:id="rId27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15"/>
  </p:normalViewPr>
  <p:slideViewPr>
    <p:cSldViewPr snapToGrid="0" snapToObjects="1">
      <p:cViewPr varScale="1">
        <p:scale>
          <a:sx n="80" d="100"/>
          <a:sy n="80" d="100"/>
        </p:scale>
        <p:origin x="8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Century Gothic</a:t>
            </a: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dirty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64784" y="1294892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计算机学院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64511" y="2227489"/>
            <a:ext cx="5262979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实习实训答辩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53470" y="3437085"/>
            <a:ext cx="4685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kumimoji="1" lang="en-US" altLang="zh-CN" sz="2800" b="1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nuko</a:t>
            </a:r>
            <a:r>
              <a:rPr kumimoji="1"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用户视频推荐系统</a:t>
            </a:r>
            <a:r>
              <a:rPr kumimoji="1"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162534" y="4178020"/>
            <a:ext cx="4199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学校名称：南开大学大学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报告人：颜仁聪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组员：公倩昀，潘东玮，朱彦瑜，万千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3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项目核心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环形箭头 19"/>
          <p:cNvSpPr/>
          <p:nvPr/>
        </p:nvSpPr>
        <p:spPr>
          <a:xfrm>
            <a:off x="5824964" y="1526994"/>
            <a:ext cx="2405264" cy="2405264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  <a:solidFill>
            <a:schemeClr val="accent5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环形箭头 2"/>
          <p:cNvSpPr/>
          <p:nvPr/>
        </p:nvSpPr>
        <p:spPr>
          <a:xfrm rot="5400000">
            <a:off x="7376269" y="2469969"/>
            <a:ext cx="2405264" cy="2405264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  <a:solidFill>
            <a:schemeClr val="accent5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687164" y="236936"/>
            <a:ext cx="5601366" cy="529569"/>
          </a:xfrm>
        </p:spPr>
        <p:txBody>
          <a:bodyPr/>
          <a:lstStyle/>
          <a:p>
            <a:r>
              <a:rPr kumimoji="1" lang="zh-CN" altLang="en-US" dirty="0"/>
              <a:t>项目基本架构</a:t>
            </a:r>
          </a:p>
        </p:txBody>
      </p:sp>
      <p:sp>
        <p:nvSpPr>
          <p:cNvPr id="16" name="环形箭头 15"/>
          <p:cNvSpPr/>
          <p:nvPr/>
        </p:nvSpPr>
        <p:spPr>
          <a:xfrm>
            <a:off x="2977624" y="1546679"/>
            <a:ext cx="2405264" cy="2405264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  <a:solidFill>
            <a:schemeClr val="accent5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任意形状 16"/>
          <p:cNvSpPr/>
          <p:nvPr/>
        </p:nvSpPr>
        <p:spPr>
          <a:xfrm>
            <a:off x="2014283" y="206400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25" name="形状 24"/>
          <p:cNvSpPr/>
          <p:nvPr/>
        </p:nvSpPr>
        <p:spPr>
          <a:xfrm>
            <a:off x="5941826" y="1224424"/>
            <a:ext cx="2141983" cy="2141983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chemeClr val="accent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形状 28"/>
          <p:cNvSpPr/>
          <p:nvPr/>
        </p:nvSpPr>
        <p:spPr>
          <a:xfrm>
            <a:off x="4699694" y="209340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31" name="任意形状 30"/>
          <p:cNvSpPr/>
          <p:nvPr/>
        </p:nvSpPr>
        <p:spPr>
          <a:xfrm>
            <a:off x="7376214" y="2093847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34" name="文本框 8"/>
          <p:cNvSpPr txBox="1"/>
          <p:nvPr/>
        </p:nvSpPr>
        <p:spPr>
          <a:xfrm>
            <a:off x="2125253" y="2242857"/>
            <a:ext cx="1719944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前端展示界面</a:t>
            </a:r>
          </a:p>
        </p:txBody>
      </p:sp>
      <p:sp>
        <p:nvSpPr>
          <p:cNvPr id="39" name="矩形 38"/>
          <p:cNvSpPr/>
          <p:nvPr/>
        </p:nvSpPr>
        <p:spPr>
          <a:xfrm>
            <a:off x="7487100" y="2243096"/>
            <a:ext cx="1719944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charset="-122"/>
              </a:rPr>
              <a:t>MySql</a:t>
            </a:r>
            <a:r>
              <a:rPr lang="zh-CN" altLang="en-US" sz="1400" b="1" dirty="0">
                <a:solidFill>
                  <a:schemeClr val="bg1"/>
                </a:solidFill>
                <a:ea typeface="微软雅黑" panose="020B0503020204020204" charset="-122"/>
              </a:rPr>
              <a:t>数据库</a:t>
            </a:r>
          </a:p>
        </p:txBody>
      </p:sp>
      <p:sp>
        <p:nvSpPr>
          <p:cNvPr id="5" name="矩形 4"/>
          <p:cNvSpPr/>
          <p:nvPr/>
        </p:nvSpPr>
        <p:spPr>
          <a:xfrm>
            <a:off x="4810575" y="2272306"/>
            <a:ext cx="1719944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charset="-122"/>
              </a:rPr>
              <a:t>Tomcat</a:t>
            </a:r>
          </a:p>
        </p:txBody>
      </p:sp>
      <p:sp>
        <p:nvSpPr>
          <p:cNvPr id="6" name="任意形状 28"/>
          <p:cNvSpPr/>
          <p:nvPr/>
        </p:nvSpPr>
        <p:spPr>
          <a:xfrm>
            <a:off x="7376219" y="429812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8" name="矩形 7"/>
          <p:cNvSpPr/>
          <p:nvPr/>
        </p:nvSpPr>
        <p:spPr>
          <a:xfrm>
            <a:off x="7467415" y="4477026"/>
            <a:ext cx="1719944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charset="-122"/>
              </a:rPr>
              <a:t>Hadoop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67995" y="3550561"/>
            <a:ext cx="1719944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1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charset="-122"/>
              </a:rPr>
              <a:t>MapReduce</a:t>
            </a:r>
          </a:p>
        </p:txBody>
      </p:sp>
      <p:sp>
        <p:nvSpPr>
          <p:cNvPr id="24" name="形状 23"/>
          <p:cNvSpPr/>
          <p:nvPr/>
        </p:nvSpPr>
        <p:spPr>
          <a:xfrm>
            <a:off x="3109726" y="1230139"/>
            <a:ext cx="2141983" cy="2141983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chemeClr val="accent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环形箭头 2"/>
          <p:cNvSpPr/>
          <p:nvPr/>
        </p:nvSpPr>
        <p:spPr>
          <a:xfrm rot="5400000">
            <a:off x="7376269" y="2469969"/>
            <a:ext cx="2405264" cy="2405264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  <a:solidFill>
            <a:schemeClr val="accent5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687164" y="236936"/>
            <a:ext cx="5601366" cy="529569"/>
          </a:xfrm>
        </p:spPr>
        <p:txBody>
          <a:bodyPr/>
          <a:lstStyle/>
          <a:p>
            <a:r>
              <a:rPr kumimoji="1" lang="zh-CN" altLang="en-US" dirty="0"/>
              <a:t>项目基本架构</a:t>
            </a:r>
          </a:p>
        </p:txBody>
      </p:sp>
      <p:sp>
        <p:nvSpPr>
          <p:cNvPr id="39" name="矩形 38"/>
          <p:cNvSpPr/>
          <p:nvPr/>
        </p:nvSpPr>
        <p:spPr>
          <a:xfrm>
            <a:off x="7487100" y="2243096"/>
            <a:ext cx="1719944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charset="-122"/>
              </a:rPr>
              <a:t>MySql</a:t>
            </a:r>
            <a:r>
              <a:rPr lang="zh-CN" altLang="en-US" sz="1400" b="1" dirty="0">
                <a:solidFill>
                  <a:schemeClr val="bg1"/>
                </a:solidFill>
                <a:ea typeface="微软雅黑" panose="020B0503020204020204" charset="-122"/>
              </a:rPr>
              <a:t>数据库</a:t>
            </a:r>
          </a:p>
        </p:txBody>
      </p:sp>
      <p:graphicFrame>
        <p:nvGraphicFramePr>
          <p:cNvPr id="7" name="对象 6"/>
          <p:cNvGraphicFramePr/>
          <p:nvPr/>
        </p:nvGraphicFramePr>
        <p:xfrm>
          <a:off x="747395" y="767080"/>
          <a:ext cx="9695815" cy="564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3" imgW="10820400" imgH="5895975" progId="Paint.Picture">
                  <p:embed/>
                </p:oleObj>
              </mc:Choice>
              <mc:Fallback>
                <p:oleObj r:id="rId3" imgW="10820400" imgH="5895975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7395" y="767080"/>
                        <a:ext cx="9695815" cy="5643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8"/>
              <p:cNvSpPr txBox="1"/>
              <p:nvPr/>
            </p:nvSpPr>
            <p:spPr>
              <a:xfrm>
                <a:off x="828712" y="1718119"/>
                <a:ext cx="5341269" cy="2949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dirty="0"/>
                  <a:t>1、用户评分相似度</a:t>
                </a:r>
                <a:br>
                  <a:rPr lang="zh-CN" altLang="zh-CN" dirty="0"/>
                </a:br>
                <a:r>
                  <a:rPr lang="en-US" altLang="zh-CN" dirty="0"/>
                  <a:t>       </a:t>
                </a:r>
                <a:r>
                  <a:rPr lang="zh-CN" altLang="zh-CN" dirty="0"/>
                  <a:t>两个用户对同一个物品的评分相近，表明他们的兴趣相近。这种相似度是非线性变化的。我们用sigmoid函数来表示这种非线性变化。于是，两个用户对同一物品评分的相似度定义如下，式中的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r>
                  <a:rPr lang="zh-CN" altLang="zh-CN" dirty="0"/>
                  <a:t>表示用户</a:t>
                </a:r>
                <a:r>
                  <a:rPr lang="en-US" altLang="zh-CN" dirty="0"/>
                  <a:t>u</a:t>
                </a:r>
                <a:r>
                  <a:rPr lang="zh-CN" altLang="zh-CN" dirty="0"/>
                  <a:t>对电影</a:t>
                </a:r>
                <a:r>
                  <a:rPr lang="en-US" altLang="zh-CN" dirty="0"/>
                  <a:t>p</a:t>
                </a:r>
                <a:r>
                  <a:rPr lang="zh-CN" altLang="zh-CN" dirty="0"/>
                  <a:t>的评分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u,v,p</a:t>
                </a:r>
                <a:r>
                  <a:rPr lang="en-US" altLang="zh-CN" sz="2400" dirty="0"/>
                  <a:t>)=2(1-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𝑢𝑝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dirty="0"/>
                  <a:t>)</a:t>
                </a:r>
                <a:endParaRPr lang="zh-CN" altLang="zh-CN" sz="2400" dirty="0"/>
              </a:p>
              <a:p>
                <a:endParaRPr lang="zh-CN" altLang="zh-CN" dirty="0"/>
              </a:p>
            </p:txBody>
          </p:sp>
        </mc:Choice>
        <mc:Fallback xmlns="">
          <p:sp>
            <p:nvSpPr>
              <p:cNvPr id="3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12" y="1718119"/>
                <a:ext cx="5341269" cy="2949462"/>
              </a:xfrm>
              <a:prstGeom prst="rect">
                <a:avLst/>
              </a:prstGeom>
              <a:blipFill>
                <a:blip r:embed="rId2"/>
                <a:stretch>
                  <a:fillRect l="-1027" t="-1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722180" y="885318"/>
            <a:ext cx="7241090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基于用户相似度和基于电影相似度给用户进行推荐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3644AE29-D761-4690-988B-120AA5BC9345}"/>
              </a:ext>
            </a:extLst>
          </p:cNvPr>
          <p:cNvSpPr txBox="1">
            <a:spLocks/>
          </p:cNvSpPr>
          <p:nvPr/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选题背景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8">
                <a:extLst>
                  <a:ext uri="{FF2B5EF4-FFF2-40B4-BE49-F238E27FC236}">
                    <a16:creationId xmlns:a16="http://schemas.microsoft.com/office/drawing/2014/main" id="{24F59BF5-9A2F-468A-8FBB-0614A6047D50}"/>
                  </a:ext>
                </a:extLst>
              </p:cNvPr>
              <p:cNvSpPr txBox="1"/>
              <p:nvPr/>
            </p:nvSpPr>
            <p:spPr>
              <a:xfrm>
                <a:off x="828713" y="1718119"/>
                <a:ext cx="5998216" cy="3406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dirty="0"/>
                  <a:t>2</a:t>
                </a:r>
                <a:r>
                  <a:rPr lang="zh-CN" altLang="zh-CN" sz="2400" b="1" dirty="0"/>
                  <a:t>、</a:t>
                </a:r>
                <a:r>
                  <a:rPr lang="zh-CN" altLang="en-US" sz="2400" b="1" dirty="0"/>
                  <a:t>用户兴趣取向的相似度</a:t>
                </a:r>
                <a:endParaRPr lang="en-US" altLang="zh-CN" sz="2400" b="1" dirty="0"/>
              </a:p>
              <a:p>
                <a:r>
                  <a:rPr lang="en-US" altLang="zh-CN" dirty="0"/>
                  <a:t>       </a:t>
                </a:r>
                <a:r>
                  <a:rPr lang="zh-CN" altLang="zh-CN" dirty="0"/>
                  <a:t>对于单个用户，平均分可以更好地表现其兴趣倾向的分界点，如果他对一个电影给出的评分高于平均分，说明他对这部电影兴趣倾向为正，反之为负。因此，我们采用下面的公式来计算用户</a:t>
                </a:r>
                <a:r>
                  <a:rPr lang="en-US" altLang="zh-CN" dirty="0"/>
                  <a:t>u</a:t>
                </a:r>
                <a:r>
                  <a:rPr lang="zh-CN" altLang="zh-CN" dirty="0"/>
                  <a:t>和用户</a:t>
                </a:r>
                <a:r>
                  <a:rPr lang="en-US" altLang="zh-CN" dirty="0"/>
                  <a:t>v</a:t>
                </a:r>
                <a:r>
                  <a:rPr lang="zh-CN" altLang="zh-CN" dirty="0"/>
                  <a:t>对于同一部电影情趣取向的相似度，式中的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r>
                  <a:rPr lang="zh-CN" altLang="zh-CN" dirty="0"/>
                  <a:t>表示用户</a:t>
                </a:r>
                <a:r>
                  <a:rPr lang="en-US" altLang="zh-CN" dirty="0"/>
                  <a:t>u</a:t>
                </a:r>
                <a:r>
                  <a:rPr lang="zh-CN" altLang="zh-CN" dirty="0"/>
                  <a:t>对电影</a:t>
                </a:r>
                <a:r>
                  <a:rPr lang="en-US" altLang="zh-CN" dirty="0"/>
                  <a:t>p</a:t>
                </a:r>
                <a:r>
                  <a:rPr lang="zh-CN" altLang="zh-CN" dirty="0"/>
                  <a:t>的评分，</a:t>
                </a:r>
                <a:r>
                  <a:rPr lang="en-US" altLang="zh-CN" dirty="0" err="1"/>
                  <a:t>ru</a:t>
                </a:r>
                <a:r>
                  <a:rPr lang="zh-CN" altLang="zh-CN" dirty="0"/>
                  <a:t>表示用户</a:t>
                </a:r>
                <a:r>
                  <a:rPr lang="en-US" altLang="zh-CN" dirty="0"/>
                  <a:t>u</a:t>
                </a:r>
                <a:r>
                  <a:rPr lang="zh-CN" altLang="zh-CN" dirty="0"/>
                  <a:t>给出的电影评分的平均分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zh-CN" dirty="0"/>
              </a:p>
              <a:p>
                <a:endParaRPr lang="zh-CN" altLang="zh-CN" sz="2800" dirty="0"/>
              </a:p>
              <a:p>
                <a:endParaRPr lang="zh-CN" altLang="zh-CN" dirty="0"/>
              </a:p>
            </p:txBody>
          </p:sp>
        </mc:Choice>
        <mc:Fallback xmlns="">
          <p:sp>
            <p:nvSpPr>
              <p:cNvPr id="4" name="文本框 8">
                <a:extLst>
                  <a:ext uri="{FF2B5EF4-FFF2-40B4-BE49-F238E27FC236}">
                    <a16:creationId xmlns:a16="http://schemas.microsoft.com/office/drawing/2014/main" id="{24F59BF5-9A2F-468A-8FBB-0614A6047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13" y="1718119"/>
                <a:ext cx="5998216" cy="3406958"/>
              </a:xfrm>
              <a:prstGeom prst="rect">
                <a:avLst/>
              </a:prstGeom>
              <a:blipFill>
                <a:blip r:embed="rId2"/>
                <a:stretch>
                  <a:fillRect l="-1626" t="-1789" r="-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D223DBB7-10C6-42F2-B978-0A598CAB4247}"/>
              </a:ext>
            </a:extLst>
          </p:cNvPr>
          <p:cNvSpPr/>
          <p:nvPr/>
        </p:nvSpPr>
        <p:spPr>
          <a:xfrm>
            <a:off x="722180" y="885318"/>
            <a:ext cx="8483964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基于用户相似度和基于电影相似度给用户进行推荐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22180" y="3950556"/>
                <a:ext cx="4941224" cy="711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(−(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𝑟𝑢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𝑣𝑝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𝑟𝑣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80" y="3950556"/>
                <a:ext cx="4941224" cy="7117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9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08DA08B-EFC3-40EA-8103-DA3893961429}"/>
              </a:ext>
            </a:extLst>
          </p:cNvPr>
          <p:cNvSpPr txBox="1">
            <a:spLocks/>
          </p:cNvSpPr>
          <p:nvPr/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选题背景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C3444F-FE29-44B6-AFE2-74F1177C520A}"/>
              </a:ext>
            </a:extLst>
          </p:cNvPr>
          <p:cNvSpPr/>
          <p:nvPr/>
        </p:nvSpPr>
        <p:spPr>
          <a:xfrm>
            <a:off x="722180" y="885318"/>
            <a:ext cx="8483964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基于用户相似度和基于电影相似度给用户进行推荐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2E5DC67-F0A8-42F4-BC10-BC0013D70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82" y="1530198"/>
            <a:ext cx="767097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defTabSz="914400"/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、同时，我们采用</a:t>
            </a:r>
            <a:r>
              <a:rPr lang="en-US" altLang="zh-CN" dirty="0">
                <a:latin typeface="+mn-ea"/>
              </a:rPr>
              <a:t>Jaccard</a:t>
            </a:r>
            <a:r>
              <a:rPr lang="zh-CN" altLang="zh-CN" dirty="0">
                <a:latin typeface="+mn-ea"/>
              </a:rPr>
              <a:t>函数来表示这种用户评分相似度的置信</a:t>
            </a:r>
            <a:r>
              <a:rPr lang="zh-CN" altLang="zh-CN" dirty="0" smtClean="0">
                <a:latin typeface="+mn-ea"/>
              </a:rPr>
              <a:t>度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</a:t>
            </a:r>
            <a:r>
              <a:rPr lang="zh-CN" altLang="zh-CN" dirty="0" smtClean="0">
                <a:latin typeface="+mn-ea"/>
              </a:rPr>
              <a:t>，</a:t>
            </a:r>
            <a:r>
              <a:rPr lang="zh-CN" altLang="zh-CN" dirty="0">
                <a:latin typeface="+mn-ea"/>
              </a:rPr>
              <a:t>式中</a:t>
            </a:r>
            <a:r>
              <a:rPr lang="en-US" altLang="zh-CN" dirty="0">
                <a:latin typeface="+mn-ea"/>
              </a:rPr>
              <a:t>m</a:t>
            </a:r>
            <a:r>
              <a:rPr lang="zh-CN" altLang="zh-CN" dirty="0">
                <a:latin typeface="+mn-ea"/>
              </a:rPr>
              <a:t>表示用户</a:t>
            </a:r>
            <a:r>
              <a:rPr lang="en-US" altLang="zh-CN" dirty="0">
                <a:latin typeface="+mn-ea"/>
              </a:rPr>
              <a:t>u</a:t>
            </a:r>
            <a:r>
              <a:rPr lang="zh-CN" altLang="zh-CN" dirty="0">
                <a:latin typeface="+mn-ea"/>
              </a:rPr>
              <a:t>和用户</a:t>
            </a:r>
            <a:r>
              <a:rPr lang="en-US" altLang="zh-CN" dirty="0">
                <a:latin typeface="+mn-ea"/>
              </a:rPr>
              <a:t>v</a:t>
            </a:r>
            <a:r>
              <a:rPr lang="zh-CN" altLang="zh-CN" dirty="0">
                <a:latin typeface="+mn-ea"/>
              </a:rPr>
              <a:t>评价过的电影的交集的大小，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zh-CN" dirty="0">
                <a:latin typeface="+mn-ea"/>
              </a:rPr>
              <a:t>表示用户</a:t>
            </a:r>
            <a:r>
              <a:rPr lang="en-US" altLang="zh-CN" dirty="0">
                <a:latin typeface="+mn-ea"/>
              </a:rPr>
              <a:t>u</a:t>
            </a:r>
            <a:r>
              <a:rPr lang="zh-CN" altLang="zh-CN" dirty="0">
                <a:latin typeface="+mn-ea"/>
              </a:rPr>
              <a:t>和</a:t>
            </a:r>
            <a:r>
              <a:rPr lang="zh-CN" altLang="zh-CN" dirty="0" smtClean="0">
                <a:latin typeface="+mn-ea"/>
              </a:rPr>
              <a:t>用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zh-CN" dirty="0" smtClean="0">
                <a:latin typeface="+mn-ea"/>
              </a:rPr>
              <a:t>户</a:t>
            </a:r>
            <a:r>
              <a:rPr lang="en-US" altLang="zh-CN" dirty="0">
                <a:latin typeface="+mn-ea"/>
              </a:rPr>
              <a:t>v</a:t>
            </a:r>
            <a:r>
              <a:rPr lang="zh-CN" altLang="zh-CN" dirty="0">
                <a:latin typeface="+mn-ea"/>
              </a:rPr>
              <a:t>评价过的电影的并集的大小。</a:t>
            </a:r>
          </a:p>
          <a:p>
            <a:pPr defTabSz="914400"/>
            <a:endParaRPr lang="en-US" altLang="zh-CN" dirty="0" smtClean="0">
              <a:latin typeface="+mn-ea"/>
            </a:endParaRPr>
          </a:p>
          <a:p>
            <a:pPr defTabSz="914400"/>
            <a:endParaRPr lang="zh-CN" altLang="zh-CN" dirty="0">
              <a:latin typeface="+mn-ea"/>
            </a:endParaRPr>
          </a:p>
          <a:p>
            <a:pPr defTabSz="914400"/>
            <a:r>
              <a:rPr lang="zh-CN" altLang="zh-CN" dirty="0">
                <a:latin typeface="+mn-ea"/>
              </a:rPr>
              <a:t>最后，我们对用户的相似度的计算公式如下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defTabSz="914400"/>
            <a:endParaRPr lang="en-US" altLang="zh-CN" dirty="0">
              <a:latin typeface="+mn-ea"/>
            </a:endParaRPr>
          </a:p>
          <a:p>
            <a:pPr defTabSz="914400"/>
            <a:endParaRPr lang="en-US" altLang="zh-CN" dirty="0" smtClean="0">
              <a:latin typeface="+mn-ea"/>
            </a:endParaRPr>
          </a:p>
          <a:p>
            <a:pPr defTabSz="914400"/>
            <a:endParaRPr lang="en-US" altLang="zh-CN" dirty="0">
              <a:latin typeface="+mn-ea"/>
            </a:endParaRPr>
          </a:p>
          <a:p>
            <a:pPr defTabSz="914400"/>
            <a:endParaRPr lang="en-US" altLang="zh-CN" dirty="0" smtClean="0">
              <a:latin typeface="+mn-ea"/>
            </a:endParaRPr>
          </a:p>
          <a:p>
            <a:pPr defTabSz="914400"/>
            <a:endParaRPr lang="en-US" altLang="zh-CN" dirty="0">
              <a:latin typeface="+mn-ea"/>
            </a:endParaRPr>
          </a:p>
          <a:p>
            <a:pPr defTabSz="914400"/>
            <a:endParaRPr lang="en-US" altLang="zh-CN" dirty="0" smtClean="0">
              <a:latin typeface="+mn-ea"/>
            </a:endParaRPr>
          </a:p>
          <a:p>
            <a:pPr defTabSz="914400"/>
            <a:r>
              <a:rPr lang="zh-CN" altLang="en-US" dirty="0" smtClean="0">
                <a:latin typeface="+mn-ea"/>
              </a:rPr>
              <a:t>式中：      </a:t>
            </a:r>
            <a:r>
              <a:rPr lang="en-US" altLang="zh-CN" dirty="0" smtClean="0">
                <a:latin typeface="+mn-ea"/>
              </a:rPr>
              <a:t>---</a:t>
            </a:r>
            <a:r>
              <a:rPr lang="zh-CN" altLang="en-US" dirty="0" smtClean="0">
                <a:latin typeface="+mn-ea"/>
              </a:rPr>
              <a:t>用户</a:t>
            </a:r>
            <a:r>
              <a:rPr lang="en-US" altLang="zh-CN" dirty="0" smtClean="0">
                <a:latin typeface="+mn-ea"/>
              </a:rPr>
              <a:t>u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v</a:t>
            </a:r>
            <a:r>
              <a:rPr lang="zh-CN" altLang="en-US" dirty="0" smtClean="0">
                <a:latin typeface="+mn-ea"/>
              </a:rPr>
              <a:t>共同评价的物品集合</a:t>
            </a:r>
            <a:endParaRPr lang="zh-CN" altLang="zh-CN" dirty="0">
              <a:latin typeface="+mn-ea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EF8585B-31C2-4D31-A349-3F1F4789C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38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152791" y="3337367"/>
                <a:ext cx="1879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91" y="3337367"/>
                <a:ext cx="1879874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944901" y="4822091"/>
                <a:ext cx="590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901" y="4822091"/>
                <a:ext cx="5905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51195" y="2385730"/>
                <a:ext cx="1787412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195" y="2385730"/>
                <a:ext cx="1787412" cy="566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051195" y="3892659"/>
                <a:ext cx="558030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)⋅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𝑢𝑣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𝑢𝑣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𝑠𝑖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)⋅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𝑠𝑖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195" y="3892659"/>
                <a:ext cx="5580309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6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推荐算法整体流程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744685"/>
            <a:ext cx="12192000" cy="870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/>
        </p:nvSpPr>
        <p:spPr>
          <a:xfrm rot="10800000">
            <a:off x="859971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957943" y="2258201"/>
            <a:ext cx="1719944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登陆后用户可以访问推荐功能得到用户推荐集，同时产进行电影评分、收藏、评论等操作。</a:t>
            </a:r>
          </a:p>
        </p:txBody>
      </p:sp>
      <p:sp>
        <p:nvSpPr>
          <p:cNvPr id="9" name="矩形 8"/>
          <p:cNvSpPr/>
          <p:nvPr/>
        </p:nvSpPr>
        <p:spPr>
          <a:xfrm>
            <a:off x="957943" y="1805769"/>
            <a:ext cx="1719944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panose="020B0503020204020204" charset="-122"/>
              </a:rPr>
              <a:t>用户登录</a:t>
            </a:r>
          </a:p>
        </p:txBody>
      </p:sp>
      <p:sp>
        <p:nvSpPr>
          <p:cNvPr id="12" name="任意形状 11"/>
          <p:cNvSpPr/>
          <p:nvPr/>
        </p:nvSpPr>
        <p:spPr>
          <a:xfrm>
            <a:off x="2949756" y="3472542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8"/>
          <p:cNvSpPr txBox="1"/>
          <p:nvPr/>
        </p:nvSpPr>
        <p:spPr>
          <a:xfrm>
            <a:off x="3042556" y="4788994"/>
            <a:ext cx="1719944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烤炉到用户当前浏览的视频项目更能体现用户兴趣，在电影详细信息下显示相关的推荐电影。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042556" y="4336562"/>
            <a:ext cx="1719944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panose="020B0503020204020204" charset="-122"/>
              </a:rPr>
              <a:t>在线推荐</a:t>
            </a:r>
          </a:p>
        </p:txBody>
      </p:sp>
      <p:sp>
        <p:nvSpPr>
          <p:cNvPr id="18" name="任意形状 17"/>
          <p:cNvSpPr/>
          <p:nvPr/>
        </p:nvSpPr>
        <p:spPr>
          <a:xfrm rot="10800000">
            <a:off x="5050971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8"/>
          <p:cNvSpPr txBox="1"/>
          <p:nvPr/>
        </p:nvSpPr>
        <p:spPr>
          <a:xfrm>
            <a:off x="5148943" y="2258201"/>
            <a:ext cx="1719944" cy="134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hadoop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mapreduce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算法离线计算得到所有用户的推荐结果集，存入数据库，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tomcat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直接访问数据库得到推荐结果，提高算法精度的同时提升了访问速度，进而提升了用户体验</a:t>
            </a:r>
          </a:p>
        </p:txBody>
      </p:sp>
      <p:sp>
        <p:nvSpPr>
          <p:cNvPr id="20" name="矩形 19"/>
          <p:cNvSpPr/>
          <p:nvPr/>
        </p:nvSpPr>
        <p:spPr>
          <a:xfrm>
            <a:off x="5148943" y="1805769"/>
            <a:ext cx="1719944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panose="020B0503020204020204" charset="-122"/>
              </a:rPr>
              <a:t>离线计算</a:t>
            </a:r>
          </a:p>
        </p:txBody>
      </p:sp>
      <p:sp>
        <p:nvSpPr>
          <p:cNvPr id="22" name="任意形状 21"/>
          <p:cNvSpPr/>
          <p:nvPr/>
        </p:nvSpPr>
        <p:spPr>
          <a:xfrm>
            <a:off x="7140756" y="3472542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8"/>
          <p:cNvSpPr txBox="1"/>
          <p:nvPr/>
        </p:nvSpPr>
        <p:spPr>
          <a:xfrm>
            <a:off x="7232921" y="4788994"/>
            <a:ext cx="1719944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基于用户登录后的高评分电影，通过电影的相似度计算结果得到推荐结果</a:t>
            </a:r>
          </a:p>
        </p:txBody>
      </p:sp>
      <p:sp>
        <p:nvSpPr>
          <p:cNvPr id="24" name="矩形 23"/>
          <p:cNvSpPr/>
          <p:nvPr/>
        </p:nvSpPr>
        <p:spPr>
          <a:xfrm>
            <a:off x="7233556" y="4336562"/>
            <a:ext cx="1719944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panose="020B0503020204020204" charset="-122"/>
              </a:rPr>
              <a:t>在线计算</a:t>
            </a:r>
          </a:p>
        </p:txBody>
      </p:sp>
      <p:sp>
        <p:nvSpPr>
          <p:cNvPr id="26" name="任意形状 25"/>
          <p:cNvSpPr/>
          <p:nvPr/>
        </p:nvSpPr>
        <p:spPr>
          <a:xfrm rot="10800000">
            <a:off x="9247685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8"/>
          <p:cNvSpPr txBox="1"/>
          <p:nvPr/>
        </p:nvSpPr>
        <p:spPr>
          <a:xfrm>
            <a:off x="9339942" y="2258201"/>
            <a:ext cx="1719944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tomcat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控制器对离线与在线计算的结果进行筛选，同时根据用户的行为改变两种推荐结果的权重。（未完成）</a:t>
            </a:r>
          </a:p>
        </p:txBody>
      </p:sp>
      <p:sp>
        <p:nvSpPr>
          <p:cNvPr id="28" name="矩形 27"/>
          <p:cNvSpPr/>
          <p:nvPr/>
        </p:nvSpPr>
        <p:spPr>
          <a:xfrm>
            <a:off x="9339942" y="1805769"/>
            <a:ext cx="1719944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panose="020B0503020204020204" charset="-122"/>
              </a:rPr>
              <a:t>最终推荐结果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冷启动问题的处理</a:t>
            </a:r>
          </a:p>
        </p:txBody>
      </p:sp>
      <p:sp>
        <p:nvSpPr>
          <p:cNvPr id="7" name="任意形状 6"/>
          <p:cNvSpPr/>
          <p:nvPr/>
        </p:nvSpPr>
        <p:spPr>
          <a:xfrm>
            <a:off x="1150642" y="2428170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33" tIns="89133" rIns="89133" bIns="386948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000" kern="120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000" kern="1200"/>
          </a:p>
        </p:txBody>
      </p:sp>
      <p:sp>
        <p:nvSpPr>
          <p:cNvPr id="10" name="形状 9"/>
          <p:cNvSpPr/>
          <p:nvPr/>
        </p:nvSpPr>
        <p:spPr>
          <a:xfrm>
            <a:off x="2333128" y="2921144"/>
            <a:ext cx="2141983" cy="2141983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任意形状 10"/>
          <p:cNvSpPr/>
          <p:nvPr/>
        </p:nvSpPr>
        <p:spPr>
          <a:xfrm>
            <a:off x="1618046" y="376345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5" name="圆角矩形 14"/>
          <p:cNvSpPr/>
          <p:nvPr/>
        </p:nvSpPr>
        <p:spPr>
          <a:xfrm>
            <a:off x="3700162" y="2428170"/>
            <a:ext cx="2060461" cy="1699449"/>
          </a:xfrm>
          <a:prstGeom prst="roundRect">
            <a:avLst>
              <a:gd name="adj" fmla="val 1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环形箭头 15"/>
          <p:cNvSpPr/>
          <p:nvPr/>
        </p:nvSpPr>
        <p:spPr>
          <a:xfrm>
            <a:off x="4865479" y="1426029"/>
            <a:ext cx="2405264" cy="2405264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  <a:solidFill>
            <a:schemeClr val="accent5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任意形状 16"/>
          <p:cNvSpPr/>
          <p:nvPr/>
        </p:nvSpPr>
        <p:spPr>
          <a:xfrm>
            <a:off x="4010723" y="2036697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21" name="任意形状 20"/>
          <p:cNvSpPr/>
          <p:nvPr/>
        </p:nvSpPr>
        <p:spPr>
          <a:xfrm>
            <a:off x="6249684" y="2428170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33" tIns="89133" rIns="89133" bIns="386948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000" kern="120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000" kern="1200"/>
          </a:p>
        </p:txBody>
      </p:sp>
      <p:sp>
        <p:nvSpPr>
          <p:cNvPr id="25" name="形状 24"/>
          <p:cNvSpPr/>
          <p:nvPr/>
        </p:nvSpPr>
        <p:spPr>
          <a:xfrm>
            <a:off x="7432171" y="2921144"/>
            <a:ext cx="2141983" cy="2141983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chemeClr val="accent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形状 28"/>
          <p:cNvSpPr/>
          <p:nvPr/>
        </p:nvSpPr>
        <p:spPr>
          <a:xfrm>
            <a:off x="6707564" y="376345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30" name="任意形状 29"/>
          <p:cNvSpPr/>
          <p:nvPr/>
        </p:nvSpPr>
        <p:spPr>
          <a:xfrm>
            <a:off x="8799205" y="2428170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>
            <a:solidFill>
              <a:schemeClr val="accent4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33" tIns="386948" rIns="89133" bIns="89133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000" kern="120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000" kern="1200"/>
          </a:p>
        </p:txBody>
      </p:sp>
      <p:sp>
        <p:nvSpPr>
          <p:cNvPr id="31" name="任意形状 30"/>
          <p:cNvSpPr/>
          <p:nvPr/>
        </p:nvSpPr>
        <p:spPr>
          <a:xfrm>
            <a:off x="9257084" y="206400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32" name="文本框 8"/>
          <p:cNvSpPr txBox="1"/>
          <p:nvPr/>
        </p:nvSpPr>
        <p:spPr>
          <a:xfrm>
            <a:off x="1327357" y="2625127"/>
            <a:ext cx="1719944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新用户注册，产生用户的相关属性信息</a:t>
            </a:r>
          </a:p>
        </p:txBody>
      </p:sp>
      <p:sp>
        <p:nvSpPr>
          <p:cNvPr id="33" name="矩形 32"/>
          <p:cNvSpPr/>
          <p:nvPr/>
        </p:nvSpPr>
        <p:spPr>
          <a:xfrm>
            <a:off x="1617915" y="3952166"/>
            <a:ext cx="1719944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panose="020B0503020204020204" charset="-122"/>
              </a:rPr>
              <a:t>新用户注册</a:t>
            </a:r>
          </a:p>
        </p:txBody>
      </p:sp>
      <p:sp>
        <p:nvSpPr>
          <p:cNvPr id="34" name="文本框 8"/>
          <p:cNvSpPr txBox="1"/>
          <p:nvPr/>
        </p:nvSpPr>
        <p:spPr>
          <a:xfrm>
            <a:off x="6475638" y="2625127"/>
            <a:ext cx="1719944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即时运算得到相似用户集，从而运算得到新用户的推荐结果集。</a:t>
            </a:r>
          </a:p>
        </p:txBody>
      </p:sp>
      <p:sp>
        <p:nvSpPr>
          <p:cNvPr id="35" name="矩形 34"/>
          <p:cNvSpPr/>
          <p:nvPr/>
        </p:nvSpPr>
        <p:spPr>
          <a:xfrm>
            <a:off x="6766196" y="3952166"/>
            <a:ext cx="1719944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panose="020B0503020204020204" charset="-122"/>
              </a:rPr>
              <a:t>在线即时运算</a:t>
            </a:r>
          </a:p>
        </p:txBody>
      </p:sp>
      <p:sp>
        <p:nvSpPr>
          <p:cNvPr id="36" name="文本框 8"/>
          <p:cNvSpPr txBox="1"/>
          <p:nvPr/>
        </p:nvSpPr>
        <p:spPr>
          <a:xfrm>
            <a:off x="3918539" y="2928450"/>
            <a:ext cx="1719944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tomcat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调用数据库得到部分用户属性集</a:t>
            </a:r>
          </a:p>
        </p:txBody>
      </p:sp>
      <p:sp>
        <p:nvSpPr>
          <p:cNvPr id="37" name="矩形 36"/>
          <p:cNvSpPr/>
          <p:nvPr/>
        </p:nvSpPr>
        <p:spPr>
          <a:xfrm>
            <a:off x="3917950" y="2214245"/>
            <a:ext cx="201612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panose="020B0503020204020204" charset="-122"/>
              </a:rPr>
              <a:t>数据库读取用户属性集</a:t>
            </a:r>
          </a:p>
        </p:txBody>
      </p:sp>
      <p:sp>
        <p:nvSpPr>
          <p:cNvPr id="38" name="文本框 8"/>
          <p:cNvSpPr txBox="1"/>
          <p:nvPr/>
        </p:nvSpPr>
        <p:spPr>
          <a:xfrm>
            <a:off x="9026323" y="2928450"/>
            <a:ext cx="1719944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用户产生行为记录后，可以使用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hadoop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处理用户的离线记录得到用户的离线推荐结果，新用户得到离线数据集。</a:t>
            </a:r>
          </a:p>
        </p:txBody>
      </p:sp>
      <p:sp>
        <p:nvSpPr>
          <p:cNvPr id="39" name="矩形 38"/>
          <p:cNvSpPr/>
          <p:nvPr/>
        </p:nvSpPr>
        <p:spPr>
          <a:xfrm>
            <a:off x="9312725" y="2214521"/>
            <a:ext cx="1719944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panose="020B0503020204020204" charset="-122"/>
              </a:rPr>
              <a:t>用户产生行为记录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A5CBB5-B806-4952-9D46-95FF8A298C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3834" y="236936"/>
            <a:ext cx="5601366" cy="633076"/>
          </a:xfrm>
        </p:spPr>
        <p:txBody>
          <a:bodyPr/>
          <a:lstStyle/>
          <a:p>
            <a:r>
              <a:rPr lang="zh-CN" altLang="zh-CN" dirty="0"/>
              <a:t>解决新用户冷启动问题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C710EF-0977-4830-9757-6B2FDA6EB4A7}"/>
              </a:ext>
            </a:extLst>
          </p:cNvPr>
          <p:cNvSpPr/>
          <p:nvPr/>
        </p:nvSpPr>
        <p:spPr>
          <a:xfrm>
            <a:off x="1068279" y="1230791"/>
            <a:ext cx="652401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为新用户并没有对电影进行评分，所以我们基于用户的属性对新用户进行推荐，但是当用户对电影的评分记录逐渐增多后，我们将尽可能地利用用户对电影的评分信息，算法应平滑过渡到使用用户评分来进行推荐。我们使用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sigmoid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函数来实现这种平滑的过渡。最终的用户相似度计算如下</a:t>
            </a:r>
            <a:r>
              <a:rPr lang="zh-CN" altLang="zh-CN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其中，   表示用户</a:t>
            </a:r>
            <a:r>
              <a:rPr lang="en-US" altLang="zh-CN" sz="2000" kern="10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000" kern="10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所评价过的物品集合，由上述公式可以看出，对冷启动用户</a:t>
            </a:r>
            <a:r>
              <a:rPr lang="en-US" altLang="zh-CN" sz="2000" kern="10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000" kern="10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，随着</a:t>
            </a:r>
            <a:r>
              <a:rPr lang="en-US" altLang="zh-CN" sz="2000" kern="10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000" kern="10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所评价的物品数目的增多，相似度计算将平滑过渡要使用用户评分信息，这一过程实现了用户从冷启动状态到非冷启动状态的平滑过渡，这种平滑过渡可以提高在冷启动状态下预测和推荐的准确性。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68280" y="3169304"/>
                <a:ext cx="50265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sim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𝐴𝑡𝑡𝑟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280" y="3169304"/>
                <a:ext cx="5026568" cy="369332"/>
              </a:xfrm>
              <a:prstGeom prst="rect">
                <a:avLst/>
              </a:prstGeom>
              <a:blipFill>
                <a:blip r:embed="rId2"/>
                <a:stretch>
                  <a:fillRect t="-118333" r="-9576" b="-19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68280" y="3551445"/>
                <a:ext cx="2823657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=2×(1−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280" y="3551445"/>
                <a:ext cx="2823657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91131" y="4153271"/>
                <a:ext cx="1245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31" y="4153271"/>
                <a:ext cx="1245406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761561" y="4590683"/>
                <a:ext cx="444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61" y="4590683"/>
                <a:ext cx="4448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90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4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作品展示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2694" y="3642936"/>
            <a:ext cx="2773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</a:rPr>
              <a:t>CONTENTS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39936" y="1285741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需求分析</a:t>
            </a:r>
          </a:p>
        </p:txBody>
      </p:sp>
      <p:sp>
        <p:nvSpPr>
          <p:cNvPr id="5" name="椭圆 4"/>
          <p:cNvSpPr/>
          <p:nvPr/>
        </p:nvSpPr>
        <p:spPr>
          <a:xfrm>
            <a:off x="5532523" y="1187103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1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7459" y="2202284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功能简介</a:t>
            </a:r>
          </a:p>
        </p:txBody>
      </p:sp>
      <p:sp>
        <p:nvSpPr>
          <p:cNvPr id="8" name="椭圆 7"/>
          <p:cNvSpPr/>
          <p:nvPr/>
        </p:nvSpPr>
        <p:spPr>
          <a:xfrm>
            <a:off x="5532523" y="2072306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2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39936" y="3084136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项目核心</a:t>
            </a:r>
          </a:p>
        </p:txBody>
      </p:sp>
      <p:sp>
        <p:nvSpPr>
          <p:cNvPr id="11" name="椭圆 10"/>
          <p:cNvSpPr/>
          <p:nvPr/>
        </p:nvSpPr>
        <p:spPr>
          <a:xfrm>
            <a:off x="5532523" y="2985498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3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27459" y="3995270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作品展示</a:t>
            </a:r>
          </a:p>
        </p:txBody>
      </p:sp>
      <p:sp>
        <p:nvSpPr>
          <p:cNvPr id="14" name="椭圆 13"/>
          <p:cNvSpPr/>
          <p:nvPr/>
        </p:nvSpPr>
        <p:spPr>
          <a:xfrm>
            <a:off x="5532523" y="3870699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4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27459" y="4883920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成员分工</a:t>
            </a:r>
          </a:p>
        </p:txBody>
      </p:sp>
      <p:sp>
        <p:nvSpPr>
          <p:cNvPr id="17" name="椭圆 16"/>
          <p:cNvSpPr/>
          <p:nvPr/>
        </p:nvSpPr>
        <p:spPr>
          <a:xfrm>
            <a:off x="5532523" y="4726867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5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90235" y="1973590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5387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本框 8"/>
          <p:cNvSpPr txBox="1"/>
          <p:nvPr/>
        </p:nvSpPr>
        <p:spPr>
          <a:xfrm>
            <a:off x="439732" y="2599794"/>
            <a:ext cx="4339097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</a:t>
            </a:r>
          </a:p>
          <a:p>
            <a:pPr>
              <a:lnSpc>
                <a:spcPct val="130000"/>
              </a:lnSpc>
            </a:pPr>
            <a:endParaRPr lang="zh-CN" altLang="en-US" sz="1200" u="sng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439732" y="1186267"/>
            <a:ext cx="3467616" cy="732508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sp>
        <p:nvSpPr>
          <p:cNvPr id="7" name="矩形 6"/>
          <p:cNvSpPr/>
          <p:nvPr/>
        </p:nvSpPr>
        <p:spPr>
          <a:xfrm>
            <a:off x="1328056" y="3861473"/>
            <a:ext cx="2816448" cy="2234527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>
            <a:fillRect/>
          </a:stretch>
        </p:blipFill>
        <p:spPr>
          <a:xfrm rot="16200000" flipH="1">
            <a:off x="1328057" y="1045028"/>
            <a:ext cx="2816445" cy="2816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8"/>
          <p:cNvSpPr txBox="1"/>
          <p:nvPr/>
        </p:nvSpPr>
        <p:spPr>
          <a:xfrm>
            <a:off x="1531526" y="4609110"/>
            <a:ext cx="23583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9" name="矩形 8"/>
          <p:cNvSpPr/>
          <p:nvPr/>
        </p:nvSpPr>
        <p:spPr>
          <a:xfrm>
            <a:off x="1531526" y="4058922"/>
            <a:ext cx="235830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 flipV="1">
            <a:off x="4673598" y="1045027"/>
            <a:ext cx="2816448" cy="223452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>
            <a:fillRect/>
          </a:stretch>
        </p:blipFill>
        <p:spPr>
          <a:xfrm rot="5400000" flipH="1" flipV="1">
            <a:off x="4673599" y="3279554"/>
            <a:ext cx="2816445" cy="2816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文本框 8"/>
          <p:cNvSpPr txBox="1"/>
          <p:nvPr/>
        </p:nvSpPr>
        <p:spPr>
          <a:xfrm>
            <a:off x="4877068" y="1789443"/>
            <a:ext cx="23583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15" name="矩形 14"/>
          <p:cNvSpPr/>
          <p:nvPr/>
        </p:nvSpPr>
        <p:spPr>
          <a:xfrm>
            <a:off x="4877068" y="1239255"/>
            <a:ext cx="235830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19141" y="3861472"/>
            <a:ext cx="2816448" cy="2234527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>
            <a:fillRect/>
          </a:stretch>
        </p:blipFill>
        <p:spPr>
          <a:xfrm rot="16200000" flipH="1">
            <a:off x="8019142" y="1045027"/>
            <a:ext cx="2816445" cy="2816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文本框 8"/>
          <p:cNvSpPr txBox="1"/>
          <p:nvPr/>
        </p:nvSpPr>
        <p:spPr>
          <a:xfrm>
            <a:off x="8222611" y="4609109"/>
            <a:ext cx="23583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20" name="矩形 19"/>
          <p:cNvSpPr/>
          <p:nvPr/>
        </p:nvSpPr>
        <p:spPr>
          <a:xfrm>
            <a:off x="8222611" y="4058921"/>
            <a:ext cx="235830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1713834" y="1074730"/>
            <a:ext cx="2598057" cy="4832584"/>
            <a:chOff x="766537" y="1437588"/>
            <a:chExt cx="2598057" cy="4832584"/>
          </a:xfrm>
        </p:grpSpPr>
        <p:sp>
          <p:nvSpPr>
            <p:cNvPr id="5" name="矩形 4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文本框 8"/>
            <p:cNvSpPr txBox="1"/>
            <p:nvPr/>
          </p:nvSpPr>
          <p:spPr>
            <a:xfrm>
              <a:off x="1028064" y="2139388"/>
              <a:ext cx="2080490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标题数字等都可以通过点击和重新输入进行更改，顶部“开始”面板中可以对字体、字号等进行修改。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28063" y="1589200"/>
              <a:ext cx="2080491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4841663" y="1074730"/>
            <a:ext cx="2598057" cy="4832584"/>
            <a:chOff x="766537" y="1437588"/>
            <a:chExt cx="2598057" cy="4832584"/>
          </a:xfrm>
        </p:grpSpPr>
        <p:sp>
          <p:nvSpPr>
            <p:cNvPr id="10" name="矩形 9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文本框 8"/>
            <p:cNvSpPr txBox="1"/>
            <p:nvPr/>
          </p:nvSpPr>
          <p:spPr>
            <a:xfrm>
              <a:off x="1028064" y="2139388"/>
              <a:ext cx="2080490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标题数字等都可以通过点击和重新输入进行更改，顶部“开始”面板中可以对字体、字号等进行修改。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28063" y="1589200"/>
              <a:ext cx="2080491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7969492" y="1074730"/>
            <a:ext cx="2598057" cy="4832584"/>
            <a:chOff x="766537" y="1437588"/>
            <a:chExt cx="2598057" cy="4832584"/>
          </a:xfrm>
        </p:grpSpPr>
        <p:sp>
          <p:nvSpPr>
            <p:cNvPr id="15" name="矩形 14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7" name="文本框 8"/>
            <p:cNvSpPr txBox="1"/>
            <p:nvPr/>
          </p:nvSpPr>
          <p:spPr>
            <a:xfrm>
              <a:off x="1028064" y="2139388"/>
              <a:ext cx="2080490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标题数字等都可以通过点击和重新输入进行更改，顶部“开始”面板中可以对字体、字号等进行修改。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28063" y="1589200"/>
              <a:ext cx="2080491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>
            <a:fillRect/>
          </a:stretch>
        </p:blipFill>
        <p:spPr>
          <a:xfrm rot="16200000" flipH="1">
            <a:off x="0" y="355600"/>
            <a:ext cx="3051861" cy="305186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3051861" y="355599"/>
            <a:ext cx="3051861" cy="3051862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3300079" y="1496736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5" name="矩形 4"/>
          <p:cNvSpPr/>
          <p:nvPr/>
        </p:nvSpPr>
        <p:spPr>
          <a:xfrm>
            <a:off x="3300079" y="900559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>
            <a:fillRect/>
          </a:stretch>
        </p:blipFill>
        <p:spPr>
          <a:xfrm rot="16200000" flipH="1">
            <a:off x="6103723" y="355601"/>
            <a:ext cx="3051861" cy="30518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9155584" y="355600"/>
            <a:ext cx="3051861" cy="3051862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9403802" y="1496737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11" name="矩形 10"/>
          <p:cNvSpPr/>
          <p:nvPr/>
        </p:nvSpPr>
        <p:spPr>
          <a:xfrm>
            <a:off x="9403802" y="900560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>
            <a:fillRect/>
          </a:stretch>
        </p:blipFill>
        <p:spPr>
          <a:xfrm rot="16200000" flipH="1">
            <a:off x="3051859" y="3403367"/>
            <a:ext cx="3051861" cy="305186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矩形 23"/>
          <p:cNvSpPr/>
          <p:nvPr/>
        </p:nvSpPr>
        <p:spPr>
          <a:xfrm>
            <a:off x="-1" y="3403366"/>
            <a:ext cx="3051861" cy="3051862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8"/>
          <p:cNvSpPr txBox="1"/>
          <p:nvPr/>
        </p:nvSpPr>
        <p:spPr>
          <a:xfrm>
            <a:off x="248217" y="4544503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26" name="矩形 25"/>
          <p:cNvSpPr/>
          <p:nvPr/>
        </p:nvSpPr>
        <p:spPr>
          <a:xfrm>
            <a:off x="248217" y="3948326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>
            <a:fillRect/>
          </a:stretch>
        </p:blipFill>
        <p:spPr>
          <a:xfrm rot="16200000" flipH="1">
            <a:off x="9155580" y="3396576"/>
            <a:ext cx="3051861" cy="305186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矩形 29"/>
          <p:cNvSpPr/>
          <p:nvPr/>
        </p:nvSpPr>
        <p:spPr>
          <a:xfrm>
            <a:off x="6103720" y="3396575"/>
            <a:ext cx="3051861" cy="3051862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8"/>
          <p:cNvSpPr txBox="1"/>
          <p:nvPr/>
        </p:nvSpPr>
        <p:spPr>
          <a:xfrm>
            <a:off x="6351938" y="4537712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32" name="矩形 31"/>
          <p:cNvSpPr/>
          <p:nvPr/>
        </p:nvSpPr>
        <p:spPr>
          <a:xfrm>
            <a:off x="6351938" y="3941535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5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成员分工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成员分工</a:t>
            </a:r>
          </a:p>
        </p:txBody>
      </p:sp>
      <p:sp>
        <p:nvSpPr>
          <p:cNvPr id="5" name="空心弧 4"/>
          <p:cNvSpPr/>
          <p:nvPr/>
        </p:nvSpPr>
        <p:spPr>
          <a:xfrm>
            <a:off x="-4094981" y="-217744"/>
            <a:ext cx="7293488" cy="7293488"/>
          </a:xfrm>
          <a:prstGeom prst="blockArc">
            <a:avLst>
              <a:gd name="adj1" fmla="val 18900000"/>
              <a:gd name="adj2" fmla="val 2700000"/>
              <a:gd name="adj3" fmla="val 296"/>
            </a:avLst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任意形状 5"/>
          <p:cNvSpPr/>
          <p:nvPr/>
        </p:nvSpPr>
        <p:spPr>
          <a:xfrm>
            <a:off x="2577851" y="868401"/>
            <a:ext cx="7710664" cy="833607"/>
          </a:xfrm>
          <a:custGeom>
            <a:avLst/>
            <a:gdLst>
              <a:gd name="connsiteX0" fmla="*/ 0 w 7440913"/>
              <a:gd name="connsiteY0" fmla="*/ 0 h 833607"/>
              <a:gd name="connsiteX1" fmla="*/ 7440913 w 7440913"/>
              <a:gd name="connsiteY1" fmla="*/ 0 h 833607"/>
              <a:gd name="connsiteX2" fmla="*/ 7440913 w 7440913"/>
              <a:gd name="connsiteY2" fmla="*/ 833607 h 833607"/>
              <a:gd name="connsiteX3" fmla="*/ 0 w 7440913"/>
              <a:gd name="connsiteY3" fmla="*/ 833607 h 833607"/>
              <a:gd name="connsiteX4" fmla="*/ 0 w 7440913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0913" h="833607">
                <a:moveTo>
                  <a:pt x="0" y="0"/>
                </a:moveTo>
                <a:lnTo>
                  <a:pt x="7440913" y="0"/>
                </a:lnTo>
                <a:lnTo>
                  <a:pt x="7440913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7" name="椭圆 6"/>
          <p:cNvSpPr/>
          <p:nvPr/>
        </p:nvSpPr>
        <p:spPr>
          <a:xfrm>
            <a:off x="2056847" y="764200"/>
            <a:ext cx="1042009" cy="1042009"/>
          </a:xfrm>
          <a:prstGeom prst="ellips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形状 7"/>
          <p:cNvSpPr/>
          <p:nvPr/>
        </p:nvSpPr>
        <p:spPr>
          <a:xfrm>
            <a:off x="3065014" y="1934225"/>
            <a:ext cx="7215411" cy="833607"/>
          </a:xfrm>
          <a:custGeom>
            <a:avLst/>
            <a:gdLst>
              <a:gd name="connsiteX0" fmla="*/ 0 w 6962986"/>
              <a:gd name="connsiteY0" fmla="*/ 0 h 833607"/>
              <a:gd name="connsiteX1" fmla="*/ 6962986 w 6962986"/>
              <a:gd name="connsiteY1" fmla="*/ 0 h 833607"/>
              <a:gd name="connsiteX2" fmla="*/ 6962986 w 6962986"/>
              <a:gd name="connsiteY2" fmla="*/ 833607 h 833607"/>
              <a:gd name="connsiteX3" fmla="*/ 0 w 6962986"/>
              <a:gd name="connsiteY3" fmla="*/ 833607 h 833607"/>
              <a:gd name="connsiteX4" fmla="*/ 0 w 6962986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2986" h="833607">
                <a:moveTo>
                  <a:pt x="0" y="0"/>
                </a:moveTo>
                <a:lnTo>
                  <a:pt x="6962986" y="0"/>
                </a:lnTo>
                <a:lnTo>
                  <a:pt x="6962986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9" name="椭圆 8"/>
          <p:cNvSpPr/>
          <p:nvPr/>
        </p:nvSpPr>
        <p:spPr>
          <a:xfrm>
            <a:off x="2544010" y="1903991"/>
            <a:ext cx="1042009" cy="1042009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形状 9"/>
          <p:cNvSpPr/>
          <p:nvPr/>
        </p:nvSpPr>
        <p:spPr>
          <a:xfrm>
            <a:off x="3065014" y="3286532"/>
            <a:ext cx="7215411" cy="833607"/>
          </a:xfrm>
          <a:custGeom>
            <a:avLst/>
            <a:gdLst>
              <a:gd name="connsiteX0" fmla="*/ 0 w 6962986"/>
              <a:gd name="connsiteY0" fmla="*/ 0 h 833607"/>
              <a:gd name="connsiteX1" fmla="*/ 6962986 w 6962986"/>
              <a:gd name="connsiteY1" fmla="*/ 0 h 833607"/>
              <a:gd name="connsiteX2" fmla="*/ 6962986 w 6962986"/>
              <a:gd name="connsiteY2" fmla="*/ 833607 h 833607"/>
              <a:gd name="connsiteX3" fmla="*/ 0 w 6962986"/>
              <a:gd name="connsiteY3" fmla="*/ 833607 h 833607"/>
              <a:gd name="connsiteX4" fmla="*/ 0 w 6962986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2986" h="833607">
                <a:moveTo>
                  <a:pt x="0" y="0"/>
                </a:moveTo>
                <a:lnTo>
                  <a:pt x="6962986" y="0"/>
                </a:lnTo>
                <a:lnTo>
                  <a:pt x="6962986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1" name="椭圆 10"/>
          <p:cNvSpPr/>
          <p:nvPr/>
        </p:nvSpPr>
        <p:spPr>
          <a:xfrm>
            <a:off x="2544010" y="3182331"/>
            <a:ext cx="1042009" cy="1042009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形状 11"/>
          <p:cNvSpPr/>
          <p:nvPr/>
        </p:nvSpPr>
        <p:spPr>
          <a:xfrm>
            <a:off x="2642503" y="4481739"/>
            <a:ext cx="7646011" cy="833607"/>
          </a:xfrm>
          <a:custGeom>
            <a:avLst/>
            <a:gdLst>
              <a:gd name="connsiteX0" fmla="*/ 0 w 7440913"/>
              <a:gd name="connsiteY0" fmla="*/ 0 h 833607"/>
              <a:gd name="connsiteX1" fmla="*/ 7440913 w 7440913"/>
              <a:gd name="connsiteY1" fmla="*/ 0 h 833607"/>
              <a:gd name="connsiteX2" fmla="*/ 7440913 w 7440913"/>
              <a:gd name="connsiteY2" fmla="*/ 833607 h 833607"/>
              <a:gd name="connsiteX3" fmla="*/ 0 w 7440913"/>
              <a:gd name="connsiteY3" fmla="*/ 833607 h 833607"/>
              <a:gd name="connsiteX4" fmla="*/ 0 w 7440913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0913" h="833607">
                <a:moveTo>
                  <a:pt x="0" y="0"/>
                </a:moveTo>
                <a:lnTo>
                  <a:pt x="7440913" y="0"/>
                </a:lnTo>
                <a:lnTo>
                  <a:pt x="7440913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3" name="椭圆 12"/>
          <p:cNvSpPr/>
          <p:nvPr/>
        </p:nvSpPr>
        <p:spPr>
          <a:xfrm>
            <a:off x="2361234" y="4397328"/>
            <a:ext cx="1042009" cy="1042009"/>
          </a:xfrm>
          <a:prstGeom prst="ellipse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2356751" y="1176542"/>
            <a:ext cx="506403" cy="217324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accent2">
              <a:lumMod val="9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5" name="组合 20"/>
          <p:cNvGrpSpPr/>
          <p:nvPr/>
        </p:nvGrpSpPr>
        <p:grpSpPr>
          <a:xfrm>
            <a:off x="2737357" y="4645340"/>
            <a:ext cx="327531" cy="506403"/>
            <a:chOff x="6257925" y="-9525"/>
            <a:chExt cx="1514475" cy="2341563"/>
          </a:xfrm>
          <a:solidFill>
            <a:schemeClr val="accent5"/>
          </a:solidFill>
        </p:grpSpPr>
        <p:sp>
          <p:nvSpPr>
            <p:cNvPr id="16" name="Freeform 6"/>
            <p:cNvSpPr/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" name="组合 22"/>
          <p:cNvGrpSpPr/>
          <p:nvPr/>
        </p:nvGrpSpPr>
        <p:grpSpPr>
          <a:xfrm>
            <a:off x="2863654" y="3546099"/>
            <a:ext cx="402376" cy="315858"/>
            <a:chOff x="3654425" y="5089525"/>
            <a:chExt cx="1860550" cy="1460500"/>
          </a:xfrm>
          <a:solidFill>
            <a:schemeClr val="accent4"/>
          </a:solidFill>
        </p:grpSpPr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" name="组合 23"/>
          <p:cNvGrpSpPr/>
          <p:nvPr/>
        </p:nvGrpSpPr>
        <p:grpSpPr>
          <a:xfrm>
            <a:off x="2881507" y="2241831"/>
            <a:ext cx="367014" cy="366328"/>
            <a:chOff x="6262688" y="5170488"/>
            <a:chExt cx="1697038" cy="1693863"/>
          </a:xfrm>
          <a:solidFill>
            <a:schemeClr val="accent3"/>
          </a:solidFill>
        </p:grpSpPr>
        <p:sp>
          <p:nvSpPr>
            <p:cNvPr id="28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0"/>
            <p:cNvSpPr/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319956" y="1038982"/>
            <a:ext cx="6675006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组长：颜仁聪       数据的爬取、前后端的链接，界面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923516" y="2160994"/>
            <a:ext cx="6080682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组员：朱彦瑜     推荐算法，数据库连接，控制器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923516" y="3443729"/>
            <a:ext cx="6080682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组员：公倩昀      前端：主页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二、三级页排行页面的书写</a:t>
            </a:r>
          </a:p>
        </p:txBody>
      </p:sp>
      <p:sp>
        <p:nvSpPr>
          <p:cNvPr id="39" name="任意形状 5"/>
          <p:cNvSpPr/>
          <p:nvPr/>
        </p:nvSpPr>
        <p:spPr>
          <a:xfrm>
            <a:off x="2471629" y="5648237"/>
            <a:ext cx="7816885" cy="833607"/>
          </a:xfrm>
          <a:custGeom>
            <a:avLst/>
            <a:gdLst>
              <a:gd name="connsiteX0" fmla="*/ 0 w 7440913"/>
              <a:gd name="connsiteY0" fmla="*/ 0 h 833607"/>
              <a:gd name="connsiteX1" fmla="*/ 7440913 w 7440913"/>
              <a:gd name="connsiteY1" fmla="*/ 0 h 833607"/>
              <a:gd name="connsiteX2" fmla="*/ 7440913 w 7440913"/>
              <a:gd name="connsiteY2" fmla="*/ 833607 h 833607"/>
              <a:gd name="connsiteX3" fmla="*/ 0 w 7440913"/>
              <a:gd name="connsiteY3" fmla="*/ 833607 h 833607"/>
              <a:gd name="connsiteX4" fmla="*/ 0 w 7440913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0913" h="833607">
                <a:moveTo>
                  <a:pt x="0" y="0"/>
                </a:moveTo>
                <a:lnTo>
                  <a:pt x="7440913" y="0"/>
                </a:lnTo>
                <a:lnTo>
                  <a:pt x="7440913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33" name="文本框 32"/>
          <p:cNvSpPr txBox="1"/>
          <p:nvPr/>
        </p:nvSpPr>
        <p:spPr>
          <a:xfrm>
            <a:off x="3198507" y="5874411"/>
            <a:ext cx="6675006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组员：万千     </a:t>
            </a:r>
            <a:r>
              <a:rPr lang="zh-CN" altLang="en-US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大数据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maprduce</a:t>
            </a:r>
            <a:r>
              <a:rPr lang="zh-CN" altLang="en-US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处理数据集，推荐结果框架</a:t>
            </a:r>
          </a:p>
        </p:txBody>
      </p:sp>
      <p:sp>
        <p:nvSpPr>
          <p:cNvPr id="40" name="椭圆 39"/>
          <p:cNvSpPr/>
          <p:nvPr/>
        </p:nvSpPr>
        <p:spPr>
          <a:xfrm>
            <a:off x="1950626" y="5544036"/>
            <a:ext cx="1042009" cy="1042009"/>
          </a:xfrm>
          <a:prstGeom prst="ellips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Freeform 5"/>
          <p:cNvSpPr>
            <a:spLocks noEditPoints="1"/>
          </p:cNvSpPr>
          <p:nvPr/>
        </p:nvSpPr>
        <p:spPr bwMode="auto">
          <a:xfrm>
            <a:off x="2250530" y="5956378"/>
            <a:ext cx="506403" cy="217324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accent2">
              <a:lumMod val="9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674276" y="4697973"/>
            <a:ext cx="667500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组员：潘东玮   前端：登录页面、用户，管理员增删改查页面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0306" y="1294892"/>
            <a:ext cx="3911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</a:t>
            </a:r>
            <a:r>
              <a:rPr kumimoji="1" lang="zh-CN" altLang="en-US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YOU!</a:t>
            </a:r>
            <a:endParaRPr kumimoji="1" lang="zh-CN" altLang="en-US" sz="4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0898" y="2227489"/>
            <a:ext cx="3570208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感谢聆听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53469" y="3437085"/>
            <a:ext cx="4685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kumimoji="1" lang="en-US" altLang="zh-CN" sz="2800" b="1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nuko</a:t>
            </a:r>
            <a:r>
              <a:rPr kumimoji="1"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用户视频推荐系统</a:t>
            </a:r>
            <a:r>
              <a:rPr kumimoji="1"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140306" y="4205755"/>
            <a:ext cx="4114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学校名称：南开大学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报告人：颜仁聪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组员：公倩昀，潘东玮，朱彦瑜，万千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1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需求分析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" b="2918"/>
          <a:stretch>
            <a:fillRect/>
          </a:stretch>
        </p:blipFill>
        <p:spPr>
          <a:xfrm>
            <a:off x="825499" y="1154640"/>
            <a:ext cx="5710766" cy="4283075"/>
          </a:xfrm>
          <a:prstGeom prst="roundRect">
            <a:avLst>
              <a:gd name="adj" fmla="val 20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文本框 3"/>
          <p:cNvSpPr txBox="1"/>
          <p:nvPr/>
        </p:nvSpPr>
        <p:spPr>
          <a:xfrm>
            <a:off x="6764361" y="1346969"/>
            <a:ext cx="4145411" cy="42842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indent="720000" defTabSz="608965">
              <a:lnSpc>
                <a:spcPct val="130000"/>
              </a:lnSpc>
            </a:pP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随着视频与音乐的不断增多，用户难以在大量的资源中寻找符合个人喜好的视频和音乐。因此我们需要开发一个以用户为中心的视频音乐推荐产品，针对每个用户的喜好为他推荐视频与音乐。</a:t>
            </a:r>
            <a:endParaRPr lang="en-US" altLang="zh-CN" b="1" dirty="0">
              <a:solidFill>
                <a:schemeClr val="bg1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 indent="720000"/>
            <a:r>
              <a:rPr lang="en-US" altLang="zh-CN" b="1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</a:rPr>
              <a:t>NUKO</a:t>
            </a:r>
            <a:r>
              <a:rPr lang="zh-CN" altLang="en-US" b="1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</a:rPr>
              <a:t>是一个开放式肥宅快乐网上社区，用户可以在线对电影、动漫、游戏、音乐进行评分，并挖掘自己喜欢的电影、动漫、游戏。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进入移动互联网时代之后，很多视频音乐资源可以通过网络途径获取。</a:t>
            </a:r>
          </a:p>
          <a:p>
            <a:endParaRPr lang="zh-CN" altLang="en-US" sz="2400" b="1" dirty="0">
              <a:solidFill>
                <a:schemeClr val="bg1"/>
              </a:solidFill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11868" y="580605"/>
            <a:ext cx="90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/>
            <a:r>
              <a:rPr lang="zh-CN" altLang="en-US" sz="72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621906" y="2879696"/>
            <a:ext cx="90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/>
            <a:r>
              <a:rPr lang="zh-CN" altLang="en-US" sz="72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7" name="文本框 8"/>
          <p:cNvSpPr txBox="1"/>
          <p:nvPr/>
        </p:nvSpPr>
        <p:spPr>
          <a:xfrm>
            <a:off x="7216853" y="4225075"/>
            <a:ext cx="4145411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需求分析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29491" y="828070"/>
            <a:ext cx="4347309" cy="3416512"/>
          </a:xfrm>
          <a:prstGeom prst="roundRect">
            <a:avLst>
              <a:gd name="adj" fmla="val 457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452536" y="1731345"/>
            <a:ext cx="931334" cy="93133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/>
              <a:t>A</a:t>
            </a:r>
            <a:endParaRPr kumimoji="1" lang="zh-CN" altLang="en-US" sz="3600" b="1" dirty="0"/>
          </a:p>
        </p:txBody>
      </p:sp>
      <p:sp>
        <p:nvSpPr>
          <p:cNvPr id="5" name="文本框 8"/>
          <p:cNvSpPr txBox="1"/>
          <p:nvPr/>
        </p:nvSpPr>
        <p:spPr>
          <a:xfrm>
            <a:off x="529491" y="1012928"/>
            <a:ext cx="371214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zh-CN" sz="1200" dirty="0"/>
              <a:t>硬件环境</a:t>
            </a:r>
          </a:p>
          <a:p>
            <a:r>
              <a:rPr lang="en-US" altLang="zh-CN" sz="1200" dirty="0"/>
              <a:t>PC</a:t>
            </a:r>
            <a:r>
              <a:rPr lang="zh-CN" altLang="zh-CN" sz="1200" dirty="0"/>
              <a:t>机：传统</a:t>
            </a:r>
            <a:r>
              <a:rPr lang="en-US" altLang="zh-CN" sz="1200" dirty="0"/>
              <a:t>PC</a:t>
            </a:r>
            <a:r>
              <a:rPr lang="zh-CN" altLang="zh-CN" sz="1200" dirty="0"/>
              <a:t>机即可</a:t>
            </a:r>
          </a:p>
          <a:p>
            <a:r>
              <a:rPr lang="en-US" altLang="zh-CN" sz="1200" dirty="0"/>
              <a:t>CPU</a:t>
            </a:r>
            <a:r>
              <a:rPr lang="zh-CN" altLang="zh-CN" sz="1200" dirty="0"/>
              <a:t>：</a:t>
            </a:r>
            <a:r>
              <a:rPr lang="en-US" altLang="zh-CN" sz="1200" dirty="0"/>
              <a:t>64</a:t>
            </a:r>
            <a:r>
              <a:rPr lang="zh-CN" altLang="zh-CN" sz="1200" dirty="0"/>
              <a:t>位支持硬件虚拟化双核</a:t>
            </a:r>
            <a:r>
              <a:rPr lang="en-US" altLang="zh-CN" sz="1200" dirty="0"/>
              <a:t>4</a:t>
            </a:r>
            <a:r>
              <a:rPr lang="zh-CN" altLang="zh-CN" sz="1200" dirty="0"/>
              <a:t>线程以上</a:t>
            </a:r>
            <a:r>
              <a:rPr lang="en-US" altLang="zh-CN" sz="1200" dirty="0"/>
              <a:t>CPU</a:t>
            </a:r>
            <a:endParaRPr lang="zh-CN" altLang="zh-CN" sz="1200" dirty="0"/>
          </a:p>
          <a:p>
            <a:r>
              <a:rPr lang="zh-CN" altLang="zh-CN" sz="1200" dirty="0"/>
              <a:t>内存：</a:t>
            </a:r>
            <a:r>
              <a:rPr lang="en-US" altLang="zh-CN" sz="1200" dirty="0"/>
              <a:t>8G</a:t>
            </a:r>
            <a:r>
              <a:rPr lang="zh-CN" altLang="zh-CN" sz="1200" dirty="0"/>
              <a:t>以上物理内存</a:t>
            </a:r>
          </a:p>
          <a:p>
            <a:r>
              <a:rPr lang="zh-CN" altLang="zh-CN" sz="1200" dirty="0"/>
              <a:t>硬盘：</a:t>
            </a:r>
            <a:r>
              <a:rPr lang="en-US" altLang="zh-CN" sz="1200" dirty="0"/>
              <a:t>500G</a:t>
            </a:r>
            <a:r>
              <a:rPr lang="zh-CN" altLang="zh-CN" sz="1200" dirty="0"/>
              <a:t>以上硬盘</a:t>
            </a:r>
          </a:p>
          <a:p>
            <a:r>
              <a:rPr lang="zh-CN" altLang="zh-CN" sz="1200" dirty="0"/>
              <a:t>网络：千</a:t>
            </a:r>
            <a:r>
              <a:rPr lang="en-US" altLang="zh-CN" sz="1200" dirty="0"/>
              <a:t>M</a:t>
            </a:r>
            <a:r>
              <a:rPr lang="zh-CN" altLang="zh-CN" sz="1200" dirty="0"/>
              <a:t>网卡</a:t>
            </a:r>
          </a:p>
          <a:p>
            <a:pPr lvl="0"/>
            <a:r>
              <a:rPr lang="zh-CN" altLang="zh-CN" sz="1200" dirty="0"/>
              <a:t>软件环境</a:t>
            </a:r>
          </a:p>
          <a:p>
            <a:r>
              <a:rPr lang="zh-CN" altLang="zh-CN" sz="1200" dirty="0"/>
              <a:t>开发机操作系统要求：</a:t>
            </a:r>
            <a:r>
              <a:rPr lang="en-US" altLang="zh-CN" sz="1200" dirty="0"/>
              <a:t>Win10 64</a:t>
            </a:r>
            <a:r>
              <a:rPr lang="zh-CN" altLang="zh-CN" sz="1200" dirty="0"/>
              <a:t>位系统或</a:t>
            </a:r>
            <a:r>
              <a:rPr lang="en-US" altLang="zh-CN" sz="1200" dirty="0"/>
              <a:t>Linux 64</a:t>
            </a:r>
            <a:r>
              <a:rPr lang="zh-CN" altLang="zh-CN" sz="1200" dirty="0"/>
              <a:t>位发行版本</a:t>
            </a:r>
          </a:p>
          <a:p>
            <a:r>
              <a:rPr lang="zh-CN" altLang="zh-CN" sz="1200" dirty="0"/>
              <a:t>虚拟机软件：</a:t>
            </a:r>
            <a:r>
              <a:rPr lang="en-US" altLang="zh-CN" sz="1200" dirty="0"/>
              <a:t>VirtualBox</a:t>
            </a:r>
            <a:endParaRPr lang="zh-CN" altLang="zh-CN" sz="1200" dirty="0"/>
          </a:p>
          <a:p>
            <a:r>
              <a:rPr lang="zh-CN" altLang="zh-CN" sz="1200" dirty="0"/>
              <a:t>大数据支撑平台：</a:t>
            </a:r>
            <a:r>
              <a:rPr lang="en-US" altLang="zh-CN" sz="1200" dirty="0"/>
              <a:t>Apache Hadoop 2.6+</a:t>
            </a:r>
            <a:r>
              <a:rPr lang="zh-CN" altLang="zh-CN" sz="1200" dirty="0"/>
              <a:t>或</a:t>
            </a:r>
            <a:r>
              <a:rPr lang="en-US" altLang="zh-CN" sz="1200" dirty="0"/>
              <a:t>CDH5.2+</a:t>
            </a:r>
          </a:p>
          <a:p>
            <a:r>
              <a:rPr lang="zh-CN" altLang="zh-CN" sz="1200" dirty="0"/>
              <a:t>开发框架：</a:t>
            </a:r>
            <a:r>
              <a:rPr lang="en-US" altLang="zh-CN" sz="1200" dirty="0"/>
              <a:t>Spring</a:t>
            </a:r>
            <a:r>
              <a:rPr lang="zh-CN" altLang="zh-CN" sz="1200" dirty="0"/>
              <a:t>、</a:t>
            </a:r>
            <a:r>
              <a:rPr lang="en-US" altLang="zh-CN" sz="1200" dirty="0" err="1"/>
              <a:t>MyBatis</a:t>
            </a:r>
            <a:endParaRPr lang="zh-CN" altLang="zh-CN" sz="1200" dirty="0"/>
          </a:p>
          <a:p>
            <a:r>
              <a:rPr lang="zh-CN" altLang="zh-CN" sz="1200" dirty="0"/>
              <a:t>数据库管理系统：</a:t>
            </a:r>
            <a:r>
              <a:rPr lang="en-US" altLang="zh-CN" sz="1200" dirty="0"/>
              <a:t>MySQL</a:t>
            </a:r>
            <a:endParaRPr lang="zh-CN" altLang="zh-CN" sz="1200" dirty="0"/>
          </a:p>
          <a:p>
            <a:r>
              <a:rPr lang="en-US" altLang="zh-CN" sz="1200" dirty="0"/>
              <a:t>Java</a:t>
            </a:r>
            <a:r>
              <a:rPr lang="zh-CN" altLang="zh-CN" sz="1200" dirty="0"/>
              <a:t>开发运行环境：</a:t>
            </a:r>
            <a:r>
              <a:rPr lang="en-US" altLang="zh-CN" sz="1200" dirty="0"/>
              <a:t>JDK1.7+</a:t>
            </a:r>
            <a:endParaRPr lang="zh-CN" altLang="zh-CN" sz="1200" dirty="0"/>
          </a:p>
          <a:p>
            <a:r>
              <a:rPr lang="zh-CN" altLang="zh-CN" sz="1200" dirty="0"/>
              <a:t>开发工具：</a:t>
            </a:r>
            <a:r>
              <a:rPr lang="en-US" altLang="zh-CN" sz="1200" dirty="0" err="1"/>
              <a:t>Eclipse+Hadoop</a:t>
            </a:r>
            <a:r>
              <a:rPr lang="zh-CN" altLang="zh-CN" sz="1200" dirty="0"/>
              <a:t>开发插件</a:t>
            </a:r>
          </a:p>
          <a:p>
            <a:endParaRPr lang="zh-CN" altLang="zh-CN" sz="1200" dirty="0"/>
          </a:p>
        </p:txBody>
      </p:sp>
      <p:sp>
        <p:nvSpPr>
          <p:cNvPr id="6" name="矩形 5"/>
          <p:cNvSpPr/>
          <p:nvPr/>
        </p:nvSpPr>
        <p:spPr>
          <a:xfrm>
            <a:off x="2600890" y="810880"/>
            <a:ext cx="1723549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panose="020B0503020204020204" charset="-122"/>
              </a:rPr>
              <a:t>开发环境需求</a:t>
            </a:r>
            <a:endParaRPr lang="en-US" altLang="zh-CN" sz="20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905027" y="835096"/>
            <a:ext cx="4692477" cy="2514095"/>
          </a:xfrm>
          <a:prstGeom prst="roundRect">
            <a:avLst>
              <a:gd name="adj" fmla="val 457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266648" y="2410831"/>
            <a:ext cx="931334" cy="93133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/>
              <a:t>B</a:t>
            </a:r>
            <a:endParaRPr kumimoji="1" lang="zh-CN" altLang="en-US" sz="3600" b="1" dirty="0"/>
          </a:p>
        </p:txBody>
      </p:sp>
      <p:sp>
        <p:nvSpPr>
          <p:cNvPr id="11" name="文本框 8"/>
          <p:cNvSpPr txBox="1"/>
          <p:nvPr/>
        </p:nvSpPr>
        <p:spPr>
          <a:xfrm>
            <a:off x="6412096" y="1397198"/>
            <a:ext cx="3925703" cy="1745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Spring</a:t>
            </a:r>
            <a:r>
              <a:rPr lang="zh-CN" altLang="zh-CN" sz="1400" dirty="0"/>
              <a:t>框架提供了构建</a:t>
            </a:r>
            <a:r>
              <a:rPr lang="en-US" altLang="zh-CN" sz="1400" dirty="0"/>
              <a:t> Web </a:t>
            </a:r>
            <a:r>
              <a:rPr lang="zh-CN" altLang="zh-CN" sz="1400" dirty="0"/>
              <a:t>应用程序的全功能</a:t>
            </a:r>
            <a:r>
              <a:rPr lang="en-US" altLang="zh-CN" sz="1400" dirty="0"/>
              <a:t> MVC </a:t>
            </a:r>
            <a:r>
              <a:rPr lang="zh-CN" altLang="zh-CN" sz="1400" dirty="0"/>
              <a:t>模块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mybatis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spring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mvc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的整合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作为应用程序的备份数据库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、用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mapreduce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将程序运行在分布式系统上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、用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语言编程实现推荐算法</a:t>
            </a:r>
          </a:p>
        </p:txBody>
      </p:sp>
      <p:sp>
        <p:nvSpPr>
          <p:cNvPr id="12" name="矩形 11"/>
          <p:cNvSpPr/>
          <p:nvPr/>
        </p:nvSpPr>
        <p:spPr>
          <a:xfrm>
            <a:off x="6189133" y="843166"/>
            <a:ext cx="121058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panose="020B0503020204020204" charset="-122"/>
              </a:rPr>
              <a:t>技术需求</a:t>
            </a:r>
            <a:endParaRPr lang="en-US" altLang="zh-CN" sz="20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58603" y="4807085"/>
            <a:ext cx="3843869" cy="1703782"/>
          </a:xfrm>
          <a:prstGeom prst="roundRect">
            <a:avLst>
              <a:gd name="adj" fmla="val 45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41633" y="5055317"/>
            <a:ext cx="931334" cy="93133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/>
              <a:t>C</a:t>
            </a:r>
            <a:endParaRPr kumimoji="1" lang="zh-CN" altLang="en-US" sz="3600" b="1" dirty="0"/>
          </a:p>
        </p:txBody>
      </p:sp>
      <p:sp>
        <p:nvSpPr>
          <p:cNvPr id="16" name="文本框 8"/>
          <p:cNvSpPr txBox="1"/>
          <p:nvPr/>
        </p:nvSpPr>
        <p:spPr>
          <a:xfrm>
            <a:off x="1015832" y="5378790"/>
            <a:ext cx="3173374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电影、音乐、游戏、动漫元数据的网上在线爬取，以及对前端页面显示的美观性设计。</a:t>
            </a:r>
          </a:p>
        </p:txBody>
      </p:sp>
      <p:sp>
        <p:nvSpPr>
          <p:cNvPr id="17" name="矩形 16"/>
          <p:cNvSpPr/>
          <p:nvPr/>
        </p:nvSpPr>
        <p:spPr>
          <a:xfrm>
            <a:off x="1170637" y="4866722"/>
            <a:ext cx="1980029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panose="020B0503020204020204" charset="-122"/>
              </a:rPr>
              <a:t>海量数据的提供</a:t>
            </a:r>
            <a:endParaRPr lang="en-US" altLang="zh-CN" sz="20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45472" y="3605349"/>
            <a:ext cx="4531461" cy="2600718"/>
          </a:xfrm>
          <a:prstGeom prst="roundRect">
            <a:avLst>
              <a:gd name="adj" fmla="val 457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563913" y="5472373"/>
            <a:ext cx="931334" cy="931334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/>
              <a:t>D</a:t>
            </a:r>
            <a:endParaRPr kumimoji="1" lang="zh-CN" altLang="en-US" sz="3600" b="1" dirty="0"/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1745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、用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mapreduce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进行对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MovieLens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数据集的处理和推荐算法的运算，实现了对用户推荐列表的离线计算。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、不断优化离线计算和在线计算的推荐算法，达到时间和推荐的有效性性能上的优化</a:t>
            </a: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351891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panose="020B0503020204020204" charset="-122"/>
              </a:rPr>
              <a:t>海量数据的处理、计算、分析</a:t>
            </a:r>
            <a:endParaRPr lang="en-US" altLang="zh-CN" sz="20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655185" y="1659675"/>
            <a:ext cx="6803947" cy="314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 defTabSz="608965">
              <a:lnSpc>
                <a:spcPct val="130000"/>
              </a:lnSpc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随着视频与音乐的不断增多，用户难以在大量的资源中寻找符合个人喜好的视频和音乐。因此我们需要开发一个以用户为中心的视频音乐推荐产品，针对每个用户的喜好为他推荐视频与音乐。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 defTabSz="608965">
              <a:lnSpc>
                <a:spcPct val="13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传统的基于物品的相似度（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ItemKnnRecommander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的推荐算法，不断给用户推荐同类型的电影、造成了用户不能发掘自己“潜在的兴趣”，推荐内容也比较单一。而传统的基于用户相似度（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UserKnnRecommander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的推荐算法不能很好地解决数据稀疏性的问题，同时，对于新加入的用户，也无法进行有效地推荐，即所谓冷启动问题。我们的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NUKO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社区在充分理解了武汉大学丁少衡等人发表的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《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基于用户属性和评分的协同过滤推荐算法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》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论文后，对论文其中的推荐算法进行编程实现，离线对用户对他没看过的电影进行评分预测计算，并选出预测评分最高的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50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部电影进行推荐。希望我们的推荐能为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NUKO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社区的用户挖掘出他们感兴趣的电影。</a:t>
            </a:r>
            <a:endParaRPr lang="en-US" altLang="zh-CN" sz="1400" b="1" dirty="0"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2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功能简介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功能简介</a:t>
            </a:r>
            <a:endParaRPr kumimoji="1" lang="en-US" altLang="zh-CN" dirty="0"/>
          </a:p>
        </p:txBody>
      </p:sp>
      <p:grpSp>
        <p:nvGrpSpPr>
          <p:cNvPr id="59" name="组 58"/>
          <p:cNvGrpSpPr/>
          <p:nvPr/>
        </p:nvGrpSpPr>
        <p:grpSpPr>
          <a:xfrm>
            <a:off x="1713834" y="1499661"/>
            <a:ext cx="3898111" cy="1704425"/>
            <a:chOff x="1713834" y="1499661"/>
            <a:chExt cx="3898111" cy="1704425"/>
          </a:xfrm>
        </p:grpSpPr>
        <p:sp>
          <p:nvSpPr>
            <p:cNvPr id="16" name="矩形 15"/>
            <p:cNvSpPr/>
            <p:nvPr/>
          </p:nvSpPr>
          <p:spPr>
            <a:xfrm>
              <a:off x="1713834" y="1499661"/>
              <a:ext cx="3898111" cy="1704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713834" y="1499661"/>
              <a:ext cx="1007038" cy="1704425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9" name="文本框 8"/>
          <p:cNvSpPr txBox="1"/>
          <p:nvPr/>
        </p:nvSpPr>
        <p:spPr>
          <a:xfrm>
            <a:off x="2975658" y="2113459"/>
            <a:ext cx="238150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tomcat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访问数据库，将需要展示的资源显示在网页上，并展示详细信息。</a:t>
            </a:r>
          </a:p>
        </p:txBody>
      </p:sp>
      <p:sp>
        <p:nvSpPr>
          <p:cNvPr id="20" name="矩形 19"/>
          <p:cNvSpPr/>
          <p:nvPr/>
        </p:nvSpPr>
        <p:spPr>
          <a:xfrm>
            <a:off x="2964815" y="1661160"/>
            <a:ext cx="2635885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动画、音乐等资源展示</a:t>
            </a:r>
          </a:p>
        </p:txBody>
      </p:sp>
      <p:sp>
        <p:nvSpPr>
          <p:cNvPr id="15" name="椭圆 14"/>
          <p:cNvSpPr/>
          <p:nvPr/>
        </p:nvSpPr>
        <p:spPr>
          <a:xfrm>
            <a:off x="5383777" y="2945364"/>
            <a:ext cx="445028" cy="4450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745909" y="1690153"/>
            <a:ext cx="942886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bg1"/>
                </a:solidFill>
              </a:rPr>
              <a:t>A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grpSp>
        <p:nvGrpSpPr>
          <p:cNvPr id="60" name="组 59"/>
          <p:cNvGrpSpPr/>
          <p:nvPr/>
        </p:nvGrpSpPr>
        <p:grpSpPr>
          <a:xfrm>
            <a:off x="6195587" y="1499661"/>
            <a:ext cx="3898111" cy="1704425"/>
            <a:chOff x="6195587" y="1499661"/>
            <a:chExt cx="3898111" cy="1704425"/>
          </a:xfrm>
        </p:grpSpPr>
        <p:sp>
          <p:nvSpPr>
            <p:cNvPr id="31" name="矩形 30"/>
            <p:cNvSpPr/>
            <p:nvPr/>
          </p:nvSpPr>
          <p:spPr>
            <a:xfrm flipH="1">
              <a:off x="6195587" y="1499661"/>
              <a:ext cx="3898111" cy="1704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H="1">
              <a:off x="9086660" y="1499661"/>
              <a:ext cx="1007038" cy="1704425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" name="文本框 8"/>
          <p:cNvSpPr txBox="1"/>
          <p:nvPr/>
        </p:nvSpPr>
        <p:spPr>
          <a:xfrm flipH="1">
            <a:off x="6450374" y="2113459"/>
            <a:ext cx="2381500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使用协同过滤算法，基于用户评分与用户基础属性计算用户相似度得到离线计算结果，从而产生推荐结果。同时在线访问电影可以得到基于电影类型的在线推荐结果。</a:t>
            </a:r>
          </a:p>
        </p:txBody>
      </p:sp>
      <p:sp>
        <p:nvSpPr>
          <p:cNvPr id="30" name="矩形 29"/>
          <p:cNvSpPr/>
          <p:nvPr/>
        </p:nvSpPr>
        <p:spPr>
          <a:xfrm flipH="1">
            <a:off x="6450374" y="1661027"/>
            <a:ext cx="238150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电影推荐</a:t>
            </a:r>
          </a:p>
        </p:txBody>
      </p:sp>
      <p:sp>
        <p:nvSpPr>
          <p:cNvPr id="26" name="椭圆 25"/>
          <p:cNvSpPr/>
          <p:nvPr/>
        </p:nvSpPr>
        <p:spPr>
          <a:xfrm flipH="1">
            <a:off x="5951977" y="2945364"/>
            <a:ext cx="445026" cy="445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 flipH="1">
            <a:off x="9200490" y="1690153"/>
            <a:ext cx="779380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bg1"/>
                </a:solidFill>
              </a:rPr>
              <a:t>B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grpSp>
        <p:nvGrpSpPr>
          <p:cNvPr id="49" name="组 48"/>
          <p:cNvGrpSpPr/>
          <p:nvPr/>
        </p:nvGrpSpPr>
        <p:grpSpPr>
          <a:xfrm flipV="1">
            <a:off x="1713834" y="3712975"/>
            <a:ext cx="3898111" cy="1704425"/>
            <a:chOff x="815671" y="1618373"/>
            <a:chExt cx="4154756" cy="1743090"/>
          </a:xfrm>
        </p:grpSpPr>
        <p:sp>
          <p:nvSpPr>
            <p:cNvPr id="52" name="矩形 51"/>
            <p:cNvSpPr/>
            <p:nvPr/>
          </p:nvSpPr>
          <p:spPr>
            <a:xfrm>
              <a:off x="815671" y="1618373"/>
              <a:ext cx="4154756" cy="1743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815671" y="1618373"/>
              <a:ext cx="1073340" cy="1743090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文本框 8"/>
          <p:cNvSpPr txBox="1"/>
          <p:nvPr/>
        </p:nvSpPr>
        <p:spPr>
          <a:xfrm>
            <a:off x="2975658" y="3911050"/>
            <a:ext cx="238150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管理员可以添加、管理电影资源，同时对用户进行管理。</a:t>
            </a:r>
          </a:p>
        </p:txBody>
      </p:sp>
      <p:sp>
        <p:nvSpPr>
          <p:cNvPr id="51" name="矩形 50"/>
          <p:cNvSpPr/>
          <p:nvPr/>
        </p:nvSpPr>
        <p:spPr>
          <a:xfrm>
            <a:off x="2975658" y="4803602"/>
            <a:ext cx="238150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管理员进行资源管理</a:t>
            </a:r>
          </a:p>
        </p:txBody>
      </p:sp>
      <p:sp>
        <p:nvSpPr>
          <p:cNvPr id="47" name="椭圆 46"/>
          <p:cNvSpPr/>
          <p:nvPr/>
        </p:nvSpPr>
        <p:spPr>
          <a:xfrm flipV="1">
            <a:off x="5383777" y="3490462"/>
            <a:ext cx="445028" cy="4450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725070" y="3903469"/>
            <a:ext cx="984565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bg1"/>
                </a:solidFill>
              </a:rPr>
              <a:t>C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grpSp>
        <p:nvGrpSpPr>
          <p:cNvPr id="41" name="组 40"/>
          <p:cNvGrpSpPr/>
          <p:nvPr/>
        </p:nvGrpSpPr>
        <p:grpSpPr>
          <a:xfrm flipH="1" flipV="1">
            <a:off x="6195587" y="3712975"/>
            <a:ext cx="3898111" cy="1704425"/>
            <a:chOff x="815671" y="1618373"/>
            <a:chExt cx="4154756" cy="1743090"/>
          </a:xfrm>
        </p:grpSpPr>
        <p:sp>
          <p:nvSpPr>
            <p:cNvPr id="44" name="矩形 43"/>
            <p:cNvSpPr/>
            <p:nvPr/>
          </p:nvSpPr>
          <p:spPr>
            <a:xfrm>
              <a:off x="815671" y="1618373"/>
              <a:ext cx="4154756" cy="1743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815671" y="1618373"/>
              <a:ext cx="1073340" cy="174309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 flipH="1">
            <a:off x="6463709" y="3911050"/>
            <a:ext cx="238150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包括用户登录、忘记密码、电影评分、收藏等相关操作。</a:t>
            </a:r>
          </a:p>
        </p:txBody>
      </p:sp>
      <p:sp>
        <p:nvSpPr>
          <p:cNvPr id="43" name="矩形 42"/>
          <p:cNvSpPr/>
          <p:nvPr/>
        </p:nvSpPr>
        <p:spPr>
          <a:xfrm flipH="1">
            <a:off x="6465570" y="4775835"/>
            <a:ext cx="3358515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用户相关</a:t>
            </a:r>
          </a:p>
        </p:txBody>
      </p:sp>
      <p:sp>
        <p:nvSpPr>
          <p:cNvPr id="39" name="椭圆 38"/>
          <p:cNvSpPr/>
          <p:nvPr/>
        </p:nvSpPr>
        <p:spPr>
          <a:xfrm flipH="1" flipV="1">
            <a:off x="5951977" y="3466024"/>
            <a:ext cx="445026" cy="4450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 flipH="1">
            <a:off x="9138775" y="3903469"/>
            <a:ext cx="90281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bg1"/>
                </a:solidFill>
              </a:rPr>
              <a:t>D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>
            <a:off x="5754006" y="3038312"/>
            <a:ext cx="428685" cy="268077"/>
          </a:xfrm>
          <a:prstGeom prst="rightArrow">
            <a:avLst>
              <a:gd name="adj1" fmla="val 2445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右箭头 56"/>
          <p:cNvSpPr/>
          <p:nvPr/>
        </p:nvSpPr>
        <p:spPr>
          <a:xfrm rot="5400000">
            <a:off x="5971711" y="3394537"/>
            <a:ext cx="428685" cy="268077"/>
          </a:xfrm>
          <a:prstGeom prst="rightArrow">
            <a:avLst>
              <a:gd name="adj1" fmla="val 2445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右箭头 57"/>
          <p:cNvSpPr/>
          <p:nvPr/>
        </p:nvSpPr>
        <p:spPr>
          <a:xfrm rot="10800000">
            <a:off x="5600929" y="3578936"/>
            <a:ext cx="428685" cy="268077"/>
          </a:xfrm>
          <a:prstGeom prst="rightArrow">
            <a:avLst>
              <a:gd name="adj1" fmla="val 2445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42612" y="3656113"/>
            <a:ext cx="3932481" cy="2515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2470268" y="4926185"/>
            <a:ext cx="356533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2508018" y="4473753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功能简介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7" t="10133" r="26303" b="30959"/>
          <a:stretch>
            <a:fillRect/>
          </a:stretch>
        </p:blipFill>
        <p:spPr>
          <a:xfrm>
            <a:off x="0" y="917875"/>
            <a:ext cx="4539343" cy="3404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8259519" y="236936"/>
            <a:ext cx="3932481" cy="2515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8387175" y="917875"/>
            <a:ext cx="356533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8424925" y="465443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7" t="10133" r="26303" b="30959"/>
          <a:stretch>
            <a:fillRect/>
          </a:stretch>
        </p:blipFill>
        <p:spPr>
          <a:xfrm>
            <a:off x="6861686" y="2453383"/>
            <a:ext cx="4539343" cy="3404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2389</Words>
  <Application>Microsoft Office PowerPoint</Application>
  <PresentationFormat>宽屏</PresentationFormat>
  <Paragraphs>201</Paragraphs>
  <Slides>26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等线</vt:lpstr>
      <vt:lpstr>宋体</vt:lpstr>
      <vt:lpstr>微软雅黑</vt:lpstr>
      <vt:lpstr>Arial</vt:lpstr>
      <vt:lpstr>Calibri</vt:lpstr>
      <vt:lpstr>Cambria Math</vt:lpstr>
      <vt:lpstr>Century Gothic</vt:lpstr>
      <vt:lpstr>Segoe UI Light</vt:lpstr>
      <vt:lpstr>Times New Roman</vt:lpstr>
      <vt:lpstr>Wingdings</vt:lpstr>
      <vt:lpstr>Office 主题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公 倩昀</cp:lastModifiedBy>
  <cp:revision>153</cp:revision>
  <dcterms:created xsi:type="dcterms:W3CDTF">2015-08-18T02:51:00Z</dcterms:created>
  <dcterms:modified xsi:type="dcterms:W3CDTF">2018-08-07T00:46:54Z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