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b056a835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b056a835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d8e09883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d8e09883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d8e09883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d8e09883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d8e09883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d8e09883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d8e09883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d8e09883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d8e09883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d8e09883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d8e098831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d8e098831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d8e09883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d8e09883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e5635b7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e5635b7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d8e09883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d8e09883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e5635b77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7e5635b77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b76b4fdc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b76b4fdc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e5635b7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e5635b7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e5635b77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e5635b77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7e5635b77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7e5635b77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e5635b77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e5635b77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7e5635b77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7e5635b77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7e5635b778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7e5635b77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e5635b77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e5635b77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e5635b778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e5635b778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7e5635b778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7e5635b778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7e5635b77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7e5635b77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b76b4fdc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b76b4fdc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7e5635b77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7e5635b77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e5635b77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e5635b77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e5635b77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e5635b77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e5635b77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e5635b77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7e5635b77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7e5635b77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7e5635b77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7e5635b77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7e5635b778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7e5635b778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7e5635b7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7e5635b7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7e5635b77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7e5635b77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7e5635b778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7e5635b778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d8e09883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d8e09883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7b76b4fdc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7b76b4fdc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d8e0988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d8e0988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d8e09883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d8e09883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7d8e09883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7d8e09883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d8e09883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d8e09883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d8e09883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d8e09883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blog.bytebytego.com/p/understanding-database-typ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b-engines.com/en/ranking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b-engines.com/en/ranking" TargetMode="External"/><Relationship Id="rId4" Type="http://schemas.openxmlformats.org/officeDocument/2006/relationships/hyperlink" Target="https://www.youtube.com/watch?v=b2F-DItXtZs&amp;t=233s&amp;ab_channel=gar1t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github.com/datacharmer/test_d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n.wikipedia.org/wiki/Relational_algebra" TargetMode="External"/><Relationship Id="rId4" Type="http://schemas.openxmlformats.org/officeDocument/2006/relationships/hyperlink" Target="https://en.wikipedia.org/wiki/Null_(SQL)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ev.mysql.com/doc/refman/8.0/en/data-types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youtube.com/playlist?list=PLSE8ODhjZXjbj8BMuIrRcacnQh20hmY9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01350" y="1030050"/>
            <a:ext cx="86649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Foundations of Modern Software Systems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Module-2, Lecture-5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3500" y="3110925"/>
            <a:ext cx="8520600" cy="12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Trebuchet MS"/>
                <a:ea typeface="Trebuchet MS"/>
                <a:cs typeface="Trebuchet MS"/>
                <a:sym typeface="Trebuchet MS"/>
              </a:rPr>
              <a:t>Instructor: Piyush Goel</a:t>
            </a:r>
            <a:endParaRPr sz="3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2352"/>
              <a:buFont typeface="Arial"/>
              <a:buNone/>
            </a:pPr>
            <a:r>
              <a:rPr lang="en" sz="3400"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N.M.A.M. Institute of Technology</a:t>
            </a:r>
            <a:endParaRPr sz="3400"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54925" y="1699275"/>
            <a:ext cx="8187900" cy="126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latin typeface="Trebuchet MS"/>
                <a:ea typeface="Trebuchet MS"/>
                <a:cs typeface="Trebuchet MS"/>
                <a:sym typeface="Trebuchet MS"/>
              </a:rPr>
              <a:t>Join Algorithms? *</a:t>
            </a:r>
            <a:endParaRPr i="1" sz="24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 u="sng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Homework</a:t>
            </a:r>
            <a:endParaRPr i="1" sz="24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59500" y="4093225"/>
            <a:ext cx="8457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* Will strengthen your knowledge of data-structures!</a:t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8" name="Google Shape;118;p23"/>
          <p:cNvSpPr txBox="1"/>
          <p:nvPr/>
        </p:nvSpPr>
        <p:spPr>
          <a:xfrm>
            <a:off x="311700" y="1140600"/>
            <a:ext cx="8520600" cy="32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Modeling Paradigms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-"/>
            </a:pPr>
            <a:r>
              <a:rPr i="1"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</a:t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-"/>
            </a:pPr>
            <a:r>
              <a:rPr i="1"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Non-Relational</a:t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-"/>
            </a:pPr>
            <a:r>
              <a:rPr i="1"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Document Oriented</a:t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-"/>
            </a:pPr>
            <a:r>
              <a:rPr i="1"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Key-Value</a:t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-"/>
            </a:pPr>
            <a:r>
              <a:rPr i="1"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Columnar</a:t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-"/>
            </a:pPr>
            <a:r>
              <a:rPr i="1"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Graph</a:t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-"/>
            </a:pPr>
            <a:r>
              <a:rPr i="1"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Time-Series</a:t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311700" y="953375"/>
            <a:ext cx="85206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</a:t>
            </a:r>
            <a:endParaRPr sz="19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Data as a collection of </a:t>
            </a:r>
            <a:r>
              <a:rPr i="1" lang="en" sz="19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“entities”</a:t>
            </a: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and their </a:t>
            </a:r>
            <a:r>
              <a:rPr i="1" lang="en" sz="19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“relationships”</a:t>
            </a:r>
            <a:endParaRPr i="1" sz="19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Entities identified through Keys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Relationships: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One to One</a:t>
            </a:r>
            <a:endParaRPr i="1" sz="1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One to Many</a:t>
            </a:r>
            <a:endParaRPr i="1" sz="1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Trebuchet MS"/>
              <a:buChar char="○"/>
            </a:pPr>
            <a:r>
              <a:rPr i="1" lang="en" sz="16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Many to Many</a:t>
            </a:r>
            <a:endParaRPr i="1" sz="16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Tables for Entities, and Relationships. 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Objects represented using “</a:t>
            </a:r>
            <a:r>
              <a:rPr i="1" lang="en" sz="19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Joined</a:t>
            </a: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” entities. 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5"/>
          <p:cNvSpPr txBox="1"/>
          <p:nvPr/>
        </p:nvSpPr>
        <p:spPr>
          <a:xfrm>
            <a:off x="311700" y="953375"/>
            <a:ext cx="8520600" cy="39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</a:t>
            </a:r>
            <a:r>
              <a:rPr lang="en" sz="1900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</a:t>
            </a:r>
            <a:endParaRPr sz="19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Data as Self-Contained Objects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Identified by Keys or Identifiers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1" marL="9144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Trebuchet MS"/>
              <a:buChar char="○"/>
            </a:pPr>
            <a:r>
              <a:rPr i="1" lang="en" sz="17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What kind of Data Structures do they model?</a:t>
            </a:r>
            <a:endParaRPr i="1" sz="17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Trebuchet MS"/>
              <a:buChar char="●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concept of Joining as objects are self-contained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37575" y="1499775"/>
            <a:ext cx="8187900" cy="214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Trebuchet MS"/>
                <a:ea typeface="Trebuchet MS"/>
                <a:cs typeface="Trebuchet MS"/>
                <a:sym typeface="Trebuchet MS"/>
              </a:rPr>
              <a:t>What are the pros, and cons of Relational and Non-Relational Modeling?</a:t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3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Homework</a:t>
            </a:r>
            <a:endParaRPr i="1" sz="2300" u="sng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2" name="Google Shape;142;p27"/>
          <p:cNvSpPr txBox="1"/>
          <p:nvPr/>
        </p:nvSpPr>
        <p:spPr>
          <a:xfrm>
            <a:off x="437575" y="1942125"/>
            <a:ext cx="8187900" cy="86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Trebuchet MS"/>
                <a:ea typeface="Trebuchet MS"/>
                <a:cs typeface="Trebuchet MS"/>
                <a:sym typeface="Trebuchet MS"/>
              </a:rPr>
              <a:t>Querying</a:t>
            </a:r>
            <a:endParaRPr sz="2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Querying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8"/>
          <p:cNvSpPr txBox="1"/>
          <p:nvPr/>
        </p:nvSpPr>
        <p:spPr>
          <a:xfrm>
            <a:off x="350825" y="996725"/>
            <a:ext cx="8187900" cy="39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i="1" lang="en" sz="2200">
                <a:latin typeface="Trebuchet MS"/>
                <a:ea typeface="Trebuchet MS"/>
                <a:cs typeface="Trebuchet MS"/>
                <a:sym typeface="Trebuchet MS"/>
              </a:rPr>
              <a:t>Declarative</a:t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○"/>
            </a:pPr>
            <a:r>
              <a:rPr i="1" lang="en" sz="2200">
                <a:latin typeface="Trebuchet MS"/>
                <a:ea typeface="Trebuchet MS"/>
                <a:cs typeface="Trebuchet MS"/>
                <a:sym typeface="Trebuchet MS"/>
              </a:rPr>
              <a:t>Structured Query Languages (SQL)</a:t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○"/>
            </a:pPr>
            <a:r>
              <a:rPr i="1" lang="en" sz="2200">
                <a:latin typeface="Trebuchet MS"/>
                <a:ea typeface="Trebuchet MS"/>
                <a:cs typeface="Trebuchet MS"/>
                <a:sym typeface="Trebuchet MS"/>
              </a:rPr>
              <a:t>XQuery (XPath)</a:t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○"/>
            </a:pPr>
            <a:r>
              <a:rPr i="1" lang="en" sz="2200">
                <a:latin typeface="Trebuchet MS"/>
                <a:ea typeface="Trebuchet MS"/>
                <a:cs typeface="Trebuchet MS"/>
                <a:sym typeface="Trebuchet MS"/>
              </a:rPr>
              <a:t>SPARQL</a:t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○"/>
            </a:pPr>
            <a:r>
              <a:rPr i="1" lang="en" sz="2200">
                <a:latin typeface="Trebuchet MS"/>
                <a:ea typeface="Trebuchet MS"/>
                <a:cs typeface="Trebuchet MS"/>
                <a:sym typeface="Trebuchet MS"/>
              </a:rPr>
              <a:t>Cypher</a:t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●"/>
            </a:pPr>
            <a:r>
              <a:rPr i="1" lang="en" sz="2200">
                <a:latin typeface="Trebuchet MS"/>
                <a:ea typeface="Trebuchet MS"/>
                <a:cs typeface="Trebuchet MS"/>
                <a:sym typeface="Trebuchet MS"/>
              </a:rPr>
              <a:t>Imperative</a:t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Font typeface="Trebuchet MS"/>
              <a:buChar char="○"/>
            </a:pPr>
            <a:r>
              <a:rPr i="1" lang="en" sz="2200">
                <a:latin typeface="Trebuchet MS"/>
                <a:ea typeface="Trebuchet MS"/>
                <a:cs typeface="Trebuchet MS"/>
                <a:sym typeface="Trebuchet MS"/>
              </a:rPr>
              <a:t>Not really popular in data storage ecosystems.</a:t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ctrTitle"/>
          </p:nvPr>
        </p:nvSpPr>
        <p:spPr>
          <a:xfrm>
            <a:off x="201350" y="1030050"/>
            <a:ext cx="86649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Lecture - 5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311700" y="1058250"/>
            <a:ext cx="85206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Structuring (Modeling) &amp; Querying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Databases 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Types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Use-Cases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Storage</a:t>
            </a:r>
            <a:endParaRPr sz="25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311700" y="1058250"/>
            <a:ext cx="37341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Relational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MySQL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Oracle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PostgreSQL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Aurora (Amazon)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Non-Relational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lang="en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Data-Model Driven</a:t>
            </a:r>
            <a:endParaRPr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○"/>
            </a:pPr>
            <a:r>
              <a:rPr i="1" lang="en" u="sng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“SchemaLess”</a:t>
            </a:r>
            <a:endParaRPr i="1" u="sng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4314700" y="1499775"/>
            <a:ext cx="4623000" cy="19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lang="en">
                <a:latin typeface="Trebuchet MS"/>
                <a:ea typeface="Trebuchet MS"/>
                <a:cs typeface="Trebuchet MS"/>
                <a:sym typeface="Trebuchet MS"/>
              </a:rPr>
              <a:t>SQLite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rebuchet MS"/>
              <a:buChar char="●"/>
            </a:pPr>
            <a:r>
              <a:rPr i="1" lang="en" u="sng">
                <a:latin typeface="Trebuchet MS"/>
                <a:ea typeface="Trebuchet MS"/>
                <a:cs typeface="Trebuchet MS"/>
                <a:sym typeface="Trebuchet MS"/>
              </a:rPr>
              <a:t>“Enforced Schema”</a:t>
            </a:r>
            <a:endParaRPr i="1" u="sng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201350" y="1030050"/>
            <a:ext cx="8664900" cy="15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Recap - Lecture - 4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0" y="680800"/>
            <a:ext cx="4305800" cy="430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2"/>
          <p:cNvSpPr txBox="1"/>
          <p:nvPr/>
        </p:nvSpPr>
        <p:spPr>
          <a:xfrm>
            <a:off x="4609625" y="2263075"/>
            <a:ext cx="43800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* </a:t>
            </a:r>
            <a:r>
              <a:rPr lang="en" sz="1100">
                <a:latin typeface="Trebuchet MS"/>
                <a:ea typeface="Trebuchet MS"/>
                <a:cs typeface="Trebuchet MS"/>
                <a:sym typeface="Trebuchet MS"/>
              </a:rPr>
              <a:t>https://blog.bytebytego.com/p/understanding-database-types</a:t>
            </a:r>
            <a:endParaRPr sz="11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33"/>
          <p:cNvSpPr txBox="1"/>
          <p:nvPr/>
        </p:nvSpPr>
        <p:spPr>
          <a:xfrm>
            <a:off x="408750" y="2080925"/>
            <a:ext cx="8326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What would be your choice of database if you have to choose one?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408750" y="2080925"/>
            <a:ext cx="83265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Relational Databases are here to stay!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178400" y="1829375"/>
            <a:ext cx="8785500" cy="1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Relational Databases are here to stay!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Database Rankings - https://stackshare.io/mysql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* A funny take on this - </a:t>
            </a:r>
            <a:r>
              <a:rPr lang="en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https://www.youtube.com/watch?v=b2F-DItXtZs&amp;t=233s&amp;ab_channel=gar1t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35"/>
          <p:cNvSpPr txBox="1"/>
          <p:nvPr/>
        </p:nvSpPr>
        <p:spPr>
          <a:xfrm>
            <a:off x="272775" y="4188625"/>
            <a:ext cx="8569500" cy="6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* Contains illicit language.</a:t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179250" y="1135475"/>
            <a:ext cx="8785500" cy="28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MySQL for reference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Model Data as a collection of “entities” and their “relationships”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Records identified through Keys (Candidate, Primary)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Interfacing through Structured Query Language (SQL)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79250" y="849250"/>
            <a:ext cx="8785500" cy="3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Structured Query Language (SQL)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Definition Language (DDL)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Manipulation Language (DML)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Query Language (DQL)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Examples	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Using the Sample data available here - </a:t>
            </a:r>
            <a:r>
              <a:rPr lang="en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https://github.com/datacharmer/test_db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38"/>
          <p:cNvSpPr txBox="1"/>
          <p:nvPr/>
        </p:nvSpPr>
        <p:spPr>
          <a:xfrm>
            <a:off x="222625" y="753825"/>
            <a:ext cx="8785500" cy="42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Structured Query Language (SQL) 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DDL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■"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User Management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■"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Access Management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■"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Creation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■"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Table Creation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○"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DML/DQL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■"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Insert, Updates, Deletes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Trebuchet MS"/>
              <a:buChar char="■"/>
            </a:pPr>
            <a:r>
              <a:rPr lang="en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Query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Formal Modeling as </a:t>
            </a:r>
            <a:r>
              <a:rPr i="1" lang="en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Relational Algebra</a:t>
            </a: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i="1" lang="en" sz="1500">
                <a:latin typeface="Trebuchet MS"/>
                <a:ea typeface="Trebuchet MS"/>
                <a:cs typeface="Trebuchet MS"/>
                <a:sym typeface="Trebuchet MS"/>
              </a:rPr>
              <a:t>(Set Operations)</a:t>
            </a:r>
            <a:endParaRPr i="1"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rebuchet MS"/>
              <a:buChar char="●"/>
            </a:pPr>
            <a:r>
              <a:rPr lang="en" sz="15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Null</a:t>
            </a:r>
            <a:r>
              <a:rPr lang="en" sz="1500">
                <a:latin typeface="Trebuchet MS"/>
                <a:ea typeface="Trebuchet MS"/>
                <a:cs typeface="Trebuchet MS"/>
                <a:sym typeface="Trebuchet MS"/>
              </a:rPr>
              <a:t> - A special marker to represent “Information Not Available”</a:t>
            </a:r>
            <a:endParaRPr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39"/>
          <p:cNvSpPr txBox="1"/>
          <p:nvPr/>
        </p:nvSpPr>
        <p:spPr>
          <a:xfrm>
            <a:off x="248650" y="2028850"/>
            <a:ext cx="8785500" cy="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Query Processing</a:t>
            </a:r>
            <a:endParaRPr sz="2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22" name="Google Shape;22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7450" y="859225"/>
            <a:ext cx="5105400" cy="378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41"/>
          <p:cNvSpPr txBox="1"/>
          <p:nvPr/>
        </p:nvSpPr>
        <p:spPr>
          <a:xfrm>
            <a:off x="179250" y="849250"/>
            <a:ext cx="8785500" cy="4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Normalised Forms</a:t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Unnormalised Forms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1st Normal Form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2nd Normal Form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3rd Normal Form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●"/>
            </a:pPr>
            <a:r>
              <a:rPr b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Denormalisation</a:t>
            </a:r>
            <a:endParaRPr b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Heavy Normalisation leads to Join computation at runtime. 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Leads to performance degradation. 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rebuchet MS"/>
              <a:buChar char="○"/>
            </a:pPr>
            <a:r>
              <a:rPr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Denormalisation to improve. </a:t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68675" y="128725"/>
            <a:ext cx="8520600" cy="49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Data Types: Storage Systems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168675" y="831900"/>
            <a:ext cx="88299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MySQL - </a:t>
            </a:r>
            <a:r>
              <a:rPr lang="en" sz="18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https://dev.mysql.com/doc/refman/8.0/en/data-types.html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rebuchet MS"/>
              <a:buChar char="●"/>
            </a:pPr>
            <a:r>
              <a:rPr lang="en"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MongoDB - https://www.mongodb.com/docs/mongodb-shell/reference/data-types/</a:t>
            </a:r>
            <a:endParaRPr sz="17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SQLite - https://www.sqlite.org/datatype3.html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625" y="815875"/>
            <a:ext cx="7728250" cy="29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2"/>
          <p:cNvSpPr txBox="1"/>
          <p:nvPr/>
        </p:nvSpPr>
        <p:spPr>
          <a:xfrm>
            <a:off x="910250" y="3909175"/>
            <a:ext cx="77370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rebuchet MS"/>
                <a:ea typeface="Trebuchet MS"/>
                <a:cs typeface="Trebuchet MS"/>
                <a:sym typeface="Trebuchet MS"/>
              </a:rPr>
              <a:t>How does money move from one account to another?</a:t>
            </a:r>
            <a:endParaRPr sz="18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1" name="Google Shape;241;p43"/>
          <p:cNvSpPr txBox="1"/>
          <p:nvPr/>
        </p:nvSpPr>
        <p:spPr>
          <a:xfrm>
            <a:off x="229400" y="719150"/>
            <a:ext cx="8578200" cy="41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How does money move from one account to another? (John → Jane), $50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○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Check balance in account of John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■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If (balance &gt; money to transfer)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Deduct balance in John’s account by $50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Increase balance in Jane’s account by $50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●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Give Confirmation to both John &amp; Jane. 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■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Show Error - “Balance Low”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○"/>
            </a:pPr>
            <a:r>
              <a:rPr lang="en" sz="1600">
                <a:latin typeface="Trebuchet MS"/>
                <a:ea typeface="Trebuchet MS"/>
                <a:cs typeface="Trebuchet MS"/>
                <a:sym typeface="Trebuchet MS"/>
              </a:rPr>
              <a:t>What if there is a network error in the meantime?</a:t>
            </a:r>
            <a:endParaRPr sz="1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4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7" name="Google Shape;247;p44"/>
          <p:cNvSpPr txBox="1"/>
          <p:nvPr/>
        </p:nvSpPr>
        <p:spPr>
          <a:xfrm>
            <a:off x="179250" y="732300"/>
            <a:ext cx="8785500" cy="4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Transactions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group of operations/tasks that should be operated in sequence to accomplish a unit of work.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○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Either perform all of them or go back to the initial state.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rebuchet MS"/>
              <a:buChar char="■"/>
            </a:pPr>
            <a:r>
              <a:rPr lang="en"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Else we will end-up creating or destroying money! =) </a:t>
            </a:r>
            <a:endParaRPr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44"/>
          <p:cNvSpPr txBox="1"/>
          <p:nvPr/>
        </p:nvSpPr>
        <p:spPr>
          <a:xfrm>
            <a:off x="2128950" y="1864075"/>
            <a:ext cx="5056800" cy="12663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286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Check balance in account of John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■"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If (balance &gt; money to transfer)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Deduct balance in John’s account by $50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Increase balance in Jane’s account by $50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●"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Give Confirmation to both John &amp; Jane. </a:t>
            </a:r>
            <a:endParaRPr b="1" sz="12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rebuchet MS"/>
              <a:buChar char="■"/>
            </a:pPr>
            <a:r>
              <a:rPr b="1" lang="en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Show Error - “Balance Low”</a:t>
            </a:r>
            <a:endParaRPr b="1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5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4" name="Google Shape;25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9563" y="772475"/>
            <a:ext cx="7024875" cy="36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5"/>
          <p:cNvSpPr txBox="1"/>
          <p:nvPr/>
        </p:nvSpPr>
        <p:spPr>
          <a:xfrm>
            <a:off x="281450" y="4639650"/>
            <a:ext cx="8257500" cy="3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Trebuchet MS"/>
                <a:ea typeface="Trebuchet MS"/>
                <a:cs typeface="Trebuchet MS"/>
                <a:sym typeface="Trebuchet MS"/>
              </a:rPr>
              <a:t>* https://thinkinfi.com/what-are-database-transactions-with-example/</a:t>
            </a:r>
            <a:endParaRPr i="1"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1" name="Google Shape;261;p46"/>
          <p:cNvSpPr txBox="1"/>
          <p:nvPr/>
        </p:nvSpPr>
        <p:spPr>
          <a:xfrm>
            <a:off x="118525" y="805875"/>
            <a:ext cx="3216000" cy="4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b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Transactions - ACID</a:t>
            </a:r>
            <a:endParaRPr b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Atomicity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Consistency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Isolation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rebuchet MS"/>
              <a:buChar char="○"/>
            </a:pPr>
            <a:r>
              <a:rPr lang="en" sz="19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Durability</a:t>
            </a:r>
            <a:endParaRPr sz="19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2" name="Google Shape;26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0302" y="853725"/>
            <a:ext cx="5832727" cy="394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47"/>
          <p:cNvSpPr txBox="1"/>
          <p:nvPr/>
        </p:nvSpPr>
        <p:spPr>
          <a:xfrm>
            <a:off x="179250" y="2059375"/>
            <a:ext cx="87855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How do we speed-up the execution of queries?</a:t>
            </a:r>
            <a:endParaRPr i="1"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8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48"/>
          <p:cNvSpPr txBox="1"/>
          <p:nvPr/>
        </p:nvSpPr>
        <p:spPr>
          <a:xfrm>
            <a:off x="179250" y="2050700"/>
            <a:ext cx="87855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Indexes</a:t>
            </a:r>
            <a:endParaRPr i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9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49"/>
          <p:cNvSpPr txBox="1"/>
          <p:nvPr/>
        </p:nvSpPr>
        <p:spPr>
          <a:xfrm>
            <a:off x="179250" y="2050700"/>
            <a:ext cx="2982000" cy="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Indexes</a:t>
            </a:r>
            <a:endParaRPr i="1" sz="24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1" name="Google Shape;28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625" y="737825"/>
            <a:ext cx="5322449" cy="399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 - Relational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50"/>
          <p:cNvSpPr txBox="1"/>
          <p:nvPr/>
        </p:nvSpPr>
        <p:spPr>
          <a:xfrm>
            <a:off x="283350" y="740975"/>
            <a:ext cx="8520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Index Data Structures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B-Trees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Bitmaps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Range Trees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lang="en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Hash Indexes</a:t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/>
          <p:nvPr>
            <p:ph type="ctrTitle"/>
          </p:nvPr>
        </p:nvSpPr>
        <p:spPr>
          <a:xfrm>
            <a:off x="178400" y="51275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Databases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3" name="Google Shape;293;p51"/>
          <p:cNvSpPr txBox="1"/>
          <p:nvPr/>
        </p:nvSpPr>
        <p:spPr>
          <a:xfrm>
            <a:off x="248650" y="1378350"/>
            <a:ext cx="8520600" cy="2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Prof. Andy Pavlo’s Course on Databases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3"/>
              </a:rPr>
              <a:t>https://www.youtube.com/playlist?list=PLSE8ODhjZXjbj8BMuIrRcacnQh20hmY9g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11700" y="1058250"/>
            <a:ext cx="8520600" cy="380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Structuring (Modeling) &amp; Querying</a:t>
            </a:r>
            <a:endParaRPr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Databases 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Types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○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Use-Cases</a:t>
            </a:r>
            <a:endParaRPr sz="2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rebuchet MS"/>
              <a:buChar char="●"/>
            </a:pPr>
            <a:r>
              <a:rPr lang="en" sz="2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Storage</a:t>
            </a:r>
            <a:endParaRPr sz="25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/>
          <p:nvPr>
            <p:ph type="ctrTitle"/>
          </p:nvPr>
        </p:nvSpPr>
        <p:spPr>
          <a:xfrm>
            <a:off x="311700" y="2054900"/>
            <a:ext cx="8520600" cy="74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rebuchet MS"/>
                <a:ea typeface="Trebuchet MS"/>
                <a:cs typeface="Trebuchet MS"/>
                <a:sym typeface="Trebuchet MS"/>
              </a:rPr>
              <a:t>Questions</a:t>
            </a:r>
            <a:endParaRPr sz="36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11700" y="901300"/>
            <a:ext cx="8520600" cy="3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Char char="●"/>
            </a:pPr>
            <a:r>
              <a:rPr b="1" lang="en" u="sng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Sample Dataset</a:t>
            </a:r>
            <a:endParaRPr b="1" u="sng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Names = (Cristiano Ronaldo", "Lionel Messi", "Haalaand", "Mohamed Salah", "Thomas Muller")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Club = ("Manchester United", "PSG", "Manchester City", "Liverpool", "Bayern Munich")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rebuchet MS"/>
                <a:ea typeface="Trebuchet MS"/>
                <a:cs typeface="Trebuchet MS"/>
                <a:sym typeface="Trebuchet MS"/>
              </a:rPr>
              <a:t>Country = (Portugal, Argentina, Norway , Egypt, Germany)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202122"/>
              </a:solidFill>
              <a:highlight>
                <a:srgbClr val="FFFFFF"/>
              </a:highlight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84" name="Google Shape;8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36775"/>
            <a:ext cx="8839204" cy="109626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369600" y="2453900"/>
            <a:ext cx="84048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rebuchet MS"/>
                <a:ea typeface="Trebuchet MS"/>
                <a:cs typeface="Trebuchet MS"/>
                <a:sym typeface="Trebuchet MS"/>
              </a:rPr>
              <a:t>- Martin Kleppmann, Designing Data Intensive Applications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Trebuchet MS"/>
                <a:ea typeface="Trebuchet MS"/>
                <a:cs typeface="Trebuchet MS"/>
                <a:sym typeface="Trebuchet MS"/>
              </a:rPr>
              <a:t>- @martinkl</a:t>
            </a:r>
            <a:endParaRPr i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24800" y="3442700"/>
            <a:ext cx="8520600" cy="1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 </a:t>
            </a: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strong</a:t>
            </a: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handle on data modeling will help you in your career! </a:t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rebuchet MS"/>
              <a:buChar char="-"/>
            </a:pP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Object Oriented Design</a:t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rebuchet MS"/>
              <a:buChar char="-"/>
            </a:pP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API Design</a:t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Trebuchet MS"/>
              <a:buChar char="-"/>
            </a:pP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Data Structures</a:t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33650" y="1548175"/>
            <a:ext cx="8520600" cy="15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Record Identification? Keys?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Candidate Keys</a:t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Primary Keys</a:t>
            </a:r>
            <a:endParaRPr i="1" sz="20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3" name="Google Shape;93;p19"/>
          <p:cNvSpPr txBox="1"/>
          <p:nvPr/>
        </p:nvSpPr>
        <p:spPr>
          <a:xfrm>
            <a:off x="472275" y="4205975"/>
            <a:ext cx="8378700" cy="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Read up on UUIDs - https://en.wikipedia.org/wiki/Universally_unique_identifier</a:t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233650" y="2089600"/>
            <a:ext cx="85206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What we have just discussed is </a:t>
            </a:r>
            <a:r>
              <a:rPr i="1" lang="en" sz="2000" u="sng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Schema</a:t>
            </a:r>
            <a:r>
              <a:rPr lang="en" sz="2000">
                <a:latin typeface="Trebuchet MS"/>
                <a:ea typeface="Trebuchet MS"/>
                <a:cs typeface="Trebuchet MS"/>
                <a:sym typeface="Trebuchet MS"/>
              </a:rPr>
              <a:t>?</a:t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ctrTitle"/>
          </p:nvPr>
        </p:nvSpPr>
        <p:spPr>
          <a:xfrm>
            <a:off x="233650" y="224750"/>
            <a:ext cx="8520600" cy="5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Trebuchet MS"/>
                <a:ea typeface="Trebuchet MS"/>
                <a:cs typeface="Trebuchet MS"/>
                <a:sym typeface="Trebuchet MS"/>
              </a:rPr>
              <a:t>Storage - Fundamentals - Modeling</a:t>
            </a:r>
            <a:endParaRPr sz="2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9475" y="893925"/>
            <a:ext cx="5130540" cy="4036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