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b056a835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b056a835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03e396e3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03e396e3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03e396e3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03e396e3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03e396e37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03e396e37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03e396e37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03e396e37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03e396e37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03e396e37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03e396e3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03e396e3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03e396e37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03e396e37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03e396e37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03e396e37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03e396e37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03e396e37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03e396e37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03e396e37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3bf75256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3bf75256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03e396e37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03e396e37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03e396e37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03e396e37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03e396e37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03e396e37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03e396e37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03e396e37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03e396e37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03e396e37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03e396e37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603e396e37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03e396e37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03e396e37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03e396e37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03e396e37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03e396e37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03e396e37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03e396e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03e396e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03e396e3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03e396e3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03e396e3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03e396e3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03e396e3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03e396e3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03e396e3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03e396e3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03e396e37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03e396e3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03e396e37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03e396e37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outube.com/watch?v=wB9tIg209-8&amp;ab_channel=StudyingWithAlex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youtube.com/shorts/v6sI1tidSw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n.wikipedia.org/wiki/Base64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loudflare.com/learning/ddos/application-layer-ddos-attack/" TargetMode="External"/><Relationship Id="rId4" Type="http://schemas.openxmlformats.org/officeDocument/2006/relationships/hyperlink" Target="https://www.cloudflare.com/learning/network-layer/what-is-a-protocol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01350" y="797975"/>
            <a:ext cx="8664900" cy="24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Foundations of Modern Software Systems</a:t>
            </a:r>
            <a:endParaRPr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Module-3: Compute</a:t>
            </a:r>
            <a:endParaRPr sz="355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3500" y="3611225"/>
            <a:ext cx="85206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Instructor: Piyush Goel</a:t>
            </a:r>
            <a:endParaRPr sz="3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n" sz="3400">
                <a:solidFill>
                  <a:srgbClr val="0000FF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N.M.A.M. Institute of Technology</a:t>
            </a:r>
            <a:endParaRPr sz="3400">
              <a:solidFill>
                <a:srgbClr val="0000FF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248525" y="857000"/>
            <a:ext cx="8413200" cy="3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rebuchet MS"/>
              <a:buChar char="●"/>
            </a:pPr>
            <a:r>
              <a:rPr i="1" lang="en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Log Formats</a:t>
            </a:r>
            <a:endParaRPr i="1"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rebuchet MS"/>
              <a:buChar char="○"/>
            </a:pPr>
            <a:r>
              <a:rPr i="1" lang="en" sz="1050">
                <a:solidFill>
                  <a:srgbClr val="0000FF"/>
                </a:solidFill>
                <a:highlight>
                  <a:srgbClr val="F8F9FA"/>
                </a:highlight>
                <a:latin typeface="Trebuchet MS"/>
                <a:ea typeface="Trebuchet MS"/>
                <a:cs typeface="Trebuchet MS"/>
                <a:sym typeface="Trebuchet MS"/>
              </a:rPr>
              <a:t>127.0.0.1 user-identifier frank [10/Oct/2000:13:55:36 -0700] "GET /apache_pb.gif HTTP/1.0" 200 2326</a:t>
            </a:r>
            <a:endParaRPr i="1" sz="1050">
              <a:solidFill>
                <a:srgbClr val="0000FF"/>
              </a:solidFill>
              <a:highlight>
                <a:srgbClr val="F8F9FA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195850" y="152750"/>
            <a:ext cx="8413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SAP:Web-Servers</a:t>
            </a:r>
            <a:endParaRPr i="1"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913" y="1965563"/>
            <a:ext cx="65246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248525" y="857000"/>
            <a:ext cx="8413200" cy="3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rebuchet MS"/>
              <a:buChar char="●"/>
            </a:pPr>
            <a:r>
              <a:rPr i="1" lang="e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Two types of Server Architectures</a:t>
            </a:r>
            <a:endParaRPr i="1"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rebuchet MS"/>
              <a:buChar char="○"/>
            </a:pPr>
            <a:r>
              <a:rPr i="1" lang="en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Thread per request</a:t>
            </a:r>
            <a:endParaRPr i="1"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i="1"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rebuchet MS"/>
              <a:buChar char="○"/>
            </a:pPr>
            <a:r>
              <a:rPr i="1" lang="en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Event Loop Driven</a:t>
            </a:r>
            <a:endParaRPr i="1" sz="2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195850" y="152750"/>
            <a:ext cx="8413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SAP:Web-Servers</a:t>
            </a:r>
            <a:endParaRPr i="1"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/>
        </p:nvSpPr>
        <p:spPr>
          <a:xfrm>
            <a:off x="248525" y="857000"/>
            <a:ext cx="8413200" cy="3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rebuchet MS"/>
              <a:buChar char="○"/>
            </a:pPr>
            <a:r>
              <a:rPr i="1" lang="en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Thread per request</a:t>
            </a:r>
            <a:endParaRPr i="1" sz="2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rebuchet MS"/>
              <a:buChar char="■"/>
            </a:pPr>
            <a:r>
              <a:rPr i="1" lang="en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Thread allocated to every request. </a:t>
            </a:r>
            <a:endParaRPr i="1"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rebuchet MS"/>
              <a:buChar char="■"/>
            </a:pPr>
            <a:r>
              <a:rPr i="1" lang="en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Requests are independent. </a:t>
            </a:r>
            <a:endParaRPr i="1"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rebuchet MS"/>
              <a:buChar char="■"/>
            </a:pPr>
            <a:r>
              <a:rPr i="1" lang="en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Block on the I/O. </a:t>
            </a:r>
            <a:endParaRPr i="1"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rebuchet MS"/>
              <a:buChar char="■"/>
            </a:pPr>
            <a:r>
              <a:rPr i="1" lang="en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#Threads can overwhelm the system</a:t>
            </a:r>
            <a:endParaRPr i="1"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i="1"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195850" y="152750"/>
            <a:ext cx="8413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SAP:Web-Servers</a:t>
            </a:r>
            <a:endParaRPr i="1"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/>
        </p:nvSpPr>
        <p:spPr>
          <a:xfrm>
            <a:off x="195850" y="152750"/>
            <a:ext cx="8413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SAP:Web-Servers: Thread Per Request</a:t>
            </a:r>
            <a:endParaRPr i="1"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825" y="907900"/>
            <a:ext cx="601980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300" y="3354100"/>
            <a:ext cx="41624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195850" y="152750"/>
            <a:ext cx="8413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SAP:Web-Servers: </a:t>
            </a:r>
            <a:r>
              <a:rPr i="1"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Thread Per Request</a:t>
            </a:r>
            <a:endParaRPr i="1"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6150"/>
            <a:ext cx="8839200" cy="279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195850" y="152750"/>
            <a:ext cx="8413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SAP:Web-Servers: ThreadPool</a:t>
            </a:r>
            <a:endParaRPr i="1"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150" y="816975"/>
            <a:ext cx="7341300" cy="379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>
          <a:xfrm>
            <a:off x="248525" y="857000"/>
            <a:ext cx="8413200" cy="3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i="1"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rebuchet MS"/>
              <a:buChar char="○"/>
            </a:pPr>
            <a:r>
              <a:rPr i="1" lang="e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Event Loop Driven</a:t>
            </a:r>
            <a:endParaRPr i="1" sz="2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rebuchet MS"/>
              <a:buChar char="■"/>
            </a:pPr>
            <a:r>
              <a:rPr i="1" lang="en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Have a main Event-Loop listening on events (Network Connection, File Events, I/O Events, etc)</a:t>
            </a:r>
            <a:endParaRPr i="1"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rebuchet MS"/>
              <a:buChar char="■"/>
            </a:pPr>
            <a:r>
              <a:rPr i="1" lang="en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ThreadPool of OS for executing IO. Logic executes in the Main Event Loop Thread.</a:t>
            </a:r>
            <a:endParaRPr i="1"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rebuchet MS"/>
              <a:buChar char="■"/>
            </a:pPr>
            <a:r>
              <a:rPr i="1" lang="en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I/O is decoupled from the Main Execution Thread. </a:t>
            </a:r>
            <a:endParaRPr i="1"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rebuchet MS"/>
              <a:buChar char="■"/>
            </a:pPr>
            <a:r>
              <a:rPr i="1" lang="en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Gives better performance on the CPU. </a:t>
            </a:r>
            <a:endParaRPr i="1"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rebuchet MS"/>
              <a:buChar char="■"/>
            </a:pPr>
            <a:r>
              <a:rPr i="1" lang="en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Programs are complex, and hard to reason with.</a:t>
            </a:r>
            <a:endParaRPr i="1"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195850" y="152750"/>
            <a:ext cx="8413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SAP:Web-Servers</a:t>
            </a:r>
            <a:endParaRPr i="1"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/>
        </p:nvSpPr>
        <p:spPr>
          <a:xfrm>
            <a:off x="195850" y="152750"/>
            <a:ext cx="8413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SAP:Web-Servers: Event Loop Server</a:t>
            </a:r>
            <a:endParaRPr i="1"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413" y="864050"/>
            <a:ext cx="7189376" cy="37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/>
        </p:nvSpPr>
        <p:spPr>
          <a:xfrm>
            <a:off x="195850" y="152750"/>
            <a:ext cx="8413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SAP:Web-Servers</a:t>
            </a:r>
            <a:r>
              <a:rPr i="1"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: Event Loop Server</a:t>
            </a:r>
            <a:endParaRPr i="1"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125" y="828925"/>
            <a:ext cx="6213772" cy="405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/>
        </p:nvSpPr>
        <p:spPr>
          <a:xfrm>
            <a:off x="195850" y="152750"/>
            <a:ext cx="8413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SAP:Web-Servers: </a:t>
            </a:r>
            <a:r>
              <a:rPr i="1"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Event Loop Server</a:t>
            </a:r>
            <a:endParaRPr i="1"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31"/>
          <p:cNvSpPr txBox="1"/>
          <p:nvPr/>
        </p:nvSpPr>
        <p:spPr>
          <a:xfrm>
            <a:off x="995800" y="1991675"/>
            <a:ext cx="72852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https://www.youtube.com/shorts/v6sI1tidSw8</a:t>
            </a:r>
            <a:endParaRPr i="1"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95850" y="1524075"/>
            <a:ext cx="44679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61" name="Google Shape;61;p14"/>
          <p:cNvSpPr txBox="1"/>
          <p:nvPr/>
        </p:nvSpPr>
        <p:spPr>
          <a:xfrm>
            <a:off x="365400" y="1943325"/>
            <a:ext cx="8413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Module-3:Compute, Specialised Application Processes (SAP)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/>
        </p:nvSpPr>
        <p:spPr>
          <a:xfrm>
            <a:off x="195850" y="1524075"/>
            <a:ext cx="44679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72" name="Google Shape;172;p32"/>
          <p:cNvSpPr txBox="1"/>
          <p:nvPr/>
        </p:nvSpPr>
        <p:spPr>
          <a:xfrm>
            <a:off x="321500" y="1820425"/>
            <a:ext cx="8413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SAP:Email Servers</a:t>
            </a:r>
            <a:endParaRPr i="1"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195850" y="1524075"/>
            <a:ext cx="44679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78" name="Google Shape;178;p33"/>
          <p:cNvSpPr txBox="1"/>
          <p:nvPr/>
        </p:nvSpPr>
        <p:spPr>
          <a:xfrm>
            <a:off x="233725" y="214175"/>
            <a:ext cx="8413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SAP:Email Servers</a:t>
            </a:r>
            <a:endParaRPr i="1"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363825" y="843275"/>
            <a:ext cx="8320800" cy="4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●"/>
            </a:pPr>
            <a:r>
              <a:rPr i="1" lang="en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Email Servers are designed to work with the SMTP (Simple Mail Transfer Protocol)</a:t>
            </a:r>
            <a:endParaRPr i="1"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●"/>
            </a:pPr>
            <a:r>
              <a:rPr i="1" lang="en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SMTP was designed to exchange emails. </a:t>
            </a:r>
            <a:endParaRPr i="1"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●"/>
            </a:pPr>
            <a:r>
              <a:rPr i="1" lang="en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Almost 40 years old.</a:t>
            </a:r>
            <a:endParaRPr i="1"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●"/>
            </a:pPr>
            <a:r>
              <a:rPr i="1" lang="en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An Email Message is similar to a Postmail.</a:t>
            </a:r>
            <a:endParaRPr i="1"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/>
        </p:nvSpPr>
        <p:spPr>
          <a:xfrm>
            <a:off x="195850" y="1524075"/>
            <a:ext cx="44679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85" name="Google Shape;185;p34"/>
          <p:cNvSpPr txBox="1"/>
          <p:nvPr/>
        </p:nvSpPr>
        <p:spPr>
          <a:xfrm>
            <a:off x="233725" y="214175"/>
            <a:ext cx="8413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SAP:Email Servers</a:t>
            </a:r>
            <a:endParaRPr i="1"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200" y="1162450"/>
            <a:ext cx="4236874" cy="2967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075" y="843275"/>
            <a:ext cx="3640324" cy="417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/>
        </p:nvSpPr>
        <p:spPr>
          <a:xfrm>
            <a:off x="330275" y="2127625"/>
            <a:ext cx="8413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SAP:Emails: Live Example</a:t>
            </a:r>
            <a:endParaRPr i="1"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/>
        </p:nvSpPr>
        <p:spPr>
          <a:xfrm>
            <a:off x="330275" y="2127625"/>
            <a:ext cx="8413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SAP:Emails: Live Example: Base64 Encoding</a:t>
            </a:r>
            <a:endParaRPr i="1"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700" y="459600"/>
            <a:ext cx="7592876" cy="36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7"/>
          <p:cNvSpPr txBox="1"/>
          <p:nvPr/>
        </p:nvSpPr>
        <p:spPr>
          <a:xfrm>
            <a:off x="1276650" y="4361550"/>
            <a:ext cx="703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Email Transfer Flow</a:t>
            </a:r>
            <a:endParaRPr i="1"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052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0066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9"/>
          <p:cNvSpPr txBox="1"/>
          <p:nvPr/>
        </p:nvSpPr>
        <p:spPr>
          <a:xfrm>
            <a:off x="6393825" y="1263150"/>
            <a:ext cx="2282100" cy="29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 of Postfix</a:t>
            </a:r>
            <a:endParaRPr b="1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 popular Open-Source Email Agent.</a:t>
            </a:r>
            <a:endParaRPr b="1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/>
        </p:nvSpPr>
        <p:spPr>
          <a:xfrm>
            <a:off x="195850" y="1524075"/>
            <a:ext cx="44679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220" name="Google Shape;220;p40"/>
          <p:cNvSpPr txBox="1"/>
          <p:nvPr/>
        </p:nvSpPr>
        <p:spPr>
          <a:xfrm>
            <a:off x="233725" y="214175"/>
            <a:ext cx="8413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SAP:Common Problems</a:t>
            </a:r>
            <a:endParaRPr i="1"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40"/>
          <p:cNvSpPr txBox="1"/>
          <p:nvPr/>
        </p:nvSpPr>
        <p:spPr>
          <a:xfrm>
            <a:off x="363825" y="843275"/>
            <a:ext cx="8320800" cy="4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●"/>
            </a:pPr>
            <a:r>
              <a:rPr i="1" lang="en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Balancing I/O Bound Process and CPU Bound Processes. </a:t>
            </a:r>
            <a:endParaRPr i="1"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●"/>
            </a:pPr>
            <a:r>
              <a:rPr i="1" lang="en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Ensuring sufficient Threads are available to manage load.</a:t>
            </a:r>
            <a:endParaRPr i="1"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●"/>
            </a:pPr>
            <a:r>
              <a:rPr i="1" lang="en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Maintaining</a:t>
            </a:r>
            <a:r>
              <a:rPr i="1" lang="en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Task Level Isolation. </a:t>
            </a:r>
            <a:endParaRPr i="1"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●"/>
            </a:pPr>
            <a:r>
              <a:rPr i="1" lang="en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Keeping a Low Memory Footprint.</a:t>
            </a:r>
            <a:endParaRPr i="1"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●"/>
            </a:pPr>
            <a:r>
              <a:rPr i="1" lang="en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Most application Programs are multi-tasked, and rely on concurrency </a:t>
            </a:r>
            <a:r>
              <a:rPr i="1" lang="en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constructs</a:t>
            </a:r>
            <a:r>
              <a:rPr i="1" lang="en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to synchronise work. </a:t>
            </a:r>
            <a:endParaRPr i="1"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95850" y="1524075"/>
            <a:ext cx="44679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67" name="Google Shape;67;p15"/>
          <p:cNvSpPr txBox="1"/>
          <p:nvPr/>
        </p:nvSpPr>
        <p:spPr>
          <a:xfrm>
            <a:off x="277625" y="170300"/>
            <a:ext cx="8413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Specialised Application Processes (SAP)</a:t>
            </a:r>
            <a:endParaRPr i="1"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34025" y="885725"/>
            <a:ext cx="8338500" cy="2852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rebuchet MS"/>
              <a:buChar char="●"/>
            </a:pPr>
            <a:r>
              <a:rPr i="1" lang="en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Specific purpose for internet systems. </a:t>
            </a:r>
            <a:endParaRPr i="1"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rebuchet MS"/>
              <a:buChar char="○"/>
            </a:pPr>
            <a:r>
              <a:rPr i="1" lang="en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Web-Servers (HTTP/HTTPS)</a:t>
            </a:r>
            <a:endParaRPr i="1"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rebuchet MS"/>
              <a:buChar char="○"/>
            </a:pPr>
            <a:r>
              <a:rPr i="1" lang="en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Email Servers (SMTP)</a:t>
            </a:r>
            <a:endParaRPr i="1"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rebuchet MS"/>
              <a:buChar char="○"/>
            </a:pPr>
            <a:r>
              <a:rPr i="1" lang="en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File Servers (FTP)</a:t>
            </a:r>
            <a:endParaRPr i="1"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rebuchet MS"/>
              <a:buChar char="●"/>
            </a:pPr>
            <a:r>
              <a:rPr i="1" lang="en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Interesting Designs and interplay of Tasks. </a:t>
            </a:r>
            <a:endParaRPr i="1"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rebuchet MS"/>
              <a:buChar char="●"/>
            </a:pPr>
            <a:r>
              <a:rPr i="1" lang="en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Maximise Throughput, and Performance. </a:t>
            </a:r>
            <a:endParaRPr i="1"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rebuchet MS"/>
              <a:buChar char="●"/>
            </a:pPr>
            <a:r>
              <a:rPr i="1" lang="en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Concurrency Constructs underpin the design.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195850" y="1524075"/>
            <a:ext cx="44679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74" name="Google Shape;74;p16"/>
          <p:cNvSpPr txBox="1"/>
          <p:nvPr/>
        </p:nvSpPr>
        <p:spPr>
          <a:xfrm>
            <a:off x="321500" y="1820425"/>
            <a:ext cx="8413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SAP:Web-Servers</a:t>
            </a:r>
            <a:endParaRPr i="1"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248525" y="857000"/>
            <a:ext cx="8413200" cy="3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rebuchet MS"/>
              <a:buChar char="●"/>
            </a:pPr>
            <a:r>
              <a:rPr i="1" lang="en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Web-Servers implement the HTTP(s) protocols to serve web-requests. </a:t>
            </a:r>
            <a:endParaRPr i="1"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rebuchet MS"/>
              <a:buChar char="●"/>
            </a:pPr>
            <a:r>
              <a:rPr i="1" lang="en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Web-Requests Types</a:t>
            </a:r>
            <a:endParaRPr i="1"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rebuchet MS"/>
              <a:buChar char="○"/>
            </a:pPr>
            <a:r>
              <a:rPr i="1" lang="en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Static - Same for all users</a:t>
            </a:r>
            <a:endParaRPr i="1"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rebuchet MS"/>
              <a:buChar char="○"/>
            </a:pPr>
            <a:r>
              <a:rPr i="1" lang="en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Dynamic - Vary across the users. </a:t>
            </a:r>
            <a:endParaRPr i="1"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rebuchet MS"/>
              <a:buChar char="●"/>
            </a:pPr>
            <a:r>
              <a:rPr i="1" lang="en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Static Requests are don’t require too much computation. </a:t>
            </a:r>
            <a:endParaRPr i="1"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Trebuchet MS"/>
              <a:buChar char="○"/>
            </a:pPr>
            <a:r>
              <a:rPr i="1" lang="en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files, images, html, textual content. </a:t>
            </a:r>
            <a:endParaRPr i="1"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FF"/>
              </a:buClr>
              <a:buSzPts val="1600"/>
              <a:buFont typeface="Trebuchet MS"/>
              <a:buChar char="●"/>
            </a:pPr>
            <a:r>
              <a:rPr i="1" lang="en" sz="1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Dynamic Request typically require data-loading from the databases, and caches. </a:t>
            </a:r>
            <a:endParaRPr i="1" sz="1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195850" y="152750"/>
            <a:ext cx="8413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SAP:Web-Servers</a:t>
            </a:r>
            <a:endParaRPr i="1"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195850" y="1524075"/>
            <a:ext cx="44679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86" name="Google Shape;86;p18"/>
          <p:cNvSpPr txBox="1"/>
          <p:nvPr/>
        </p:nvSpPr>
        <p:spPr>
          <a:xfrm>
            <a:off x="321500" y="1820425"/>
            <a:ext cx="8413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Live Examples</a:t>
            </a:r>
            <a:endParaRPr i="1"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248525" y="857000"/>
            <a:ext cx="8413200" cy="3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rebuchet MS"/>
              <a:buChar char="●"/>
            </a:pPr>
            <a:r>
              <a:rPr i="1" lang="e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Supported by Web-Servers</a:t>
            </a:r>
            <a:endParaRPr i="1"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rebuchet MS"/>
              <a:buChar char="○"/>
            </a:pPr>
            <a:r>
              <a:rPr i="1" lang="e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Serving Static and Dynamic Content</a:t>
            </a:r>
            <a:endParaRPr i="1"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rebuchet MS"/>
              <a:buChar char="○"/>
            </a:pPr>
            <a:r>
              <a:rPr i="1" lang="e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HTTP(s) Support: </a:t>
            </a:r>
            <a:r>
              <a:rPr i="1" lang="e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Various</a:t>
            </a:r>
            <a:r>
              <a:rPr i="1" lang="e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Versions</a:t>
            </a:r>
            <a:endParaRPr i="1"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rebuchet MS"/>
              <a:buChar char="○"/>
            </a:pPr>
            <a:r>
              <a:rPr i="1" lang="e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Virtual Hosting</a:t>
            </a:r>
            <a:endParaRPr i="1"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rebuchet MS"/>
              <a:buChar char="○"/>
            </a:pPr>
            <a:r>
              <a:rPr i="1" lang="e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Authorisation</a:t>
            </a:r>
            <a:endParaRPr i="1"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rebuchet MS"/>
              <a:buChar char="○"/>
            </a:pPr>
            <a:r>
              <a:rPr i="1" lang="e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Rewrite Engine</a:t>
            </a:r>
            <a:endParaRPr i="1"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rebuchet MS"/>
              <a:buChar char="○"/>
            </a:pPr>
            <a:r>
              <a:rPr i="1" lang="e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Logging </a:t>
            </a:r>
            <a:endParaRPr i="1"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95850" y="152750"/>
            <a:ext cx="8413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SAP:Web-Servers</a:t>
            </a:r>
            <a:endParaRPr i="1"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248525" y="857000"/>
            <a:ext cx="8413200" cy="3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rebuchet MS"/>
              <a:buChar char="●"/>
            </a:pPr>
            <a:r>
              <a:rPr i="1" lang="en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Hyper-</a:t>
            </a:r>
            <a:r>
              <a:rPr i="1" lang="en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Transfer Protocol (HTTP)</a:t>
            </a:r>
            <a:endParaRPr i="1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rebuchet MS"/>
              <a:buChar char="●"/>
            </a:pPr>
            <a:r>
              <a:rPr i="1" lang="en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Hypertext Transfer Protocol (HTTP) is the foundation of the World Wide Web, and is used to load webpages using hypertext links. HTTP is an </a:t>
            </a:r>
            <a:r>
              <a:rPr i="1" lang="en">
                <a:solidFill>
                  <a:srgbClr val="0000FF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application layer</a:t>
            </a:r>
            <a:r>
              <a:rPr i="1" lang="en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protocol designed to transfer information between networked devices and runs on top of other layers of the network </a:t>
            </a:r>
            <a:r>
              <a:rPr i="1" lang="en">
                <a:solidFill>
                  <a:srgbClr val="0000FF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protocol</a:t>
            </a:r>
            <a:r>
              <a:rPr i="1" lang="en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stack. A typical flow over HTTP involves a client machine making a request to a server, which then sends a response message.</a:t>
            </a:r>
            <a:endParaRPr i="1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rebuchet MS"/>
              <a:buChar char="●"/>
            </a:pPr>
            <a:r>
              <a:rPr i="1" lang="en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HTTP 1.0 is almost 30 years old. </a:t>
            </a:r>
            <a:endParaRPr i="1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rebuchet MS"/>
              <a:buChar char="●"/>
            </a:pPr>
            <a:r>
              <a:rPr b="1" i="1" lang="en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Components</a:t>
            </a:r>
            <a:endParaRPr b="1" i="1" u="sng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rebuchet MS"/>
              <a:buChar char="○"/>
            </a:pPr>
            <a:r>
              <a:rPr i="1" lang="en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Headers</a:t>
            </a:r>
            <a:endParaRPr i="1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rebuchet MS"/>
              <a:buChar char="○"/>
            </a:pPr>
            <a:r>
              <a:rPr i="1" lang="en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Body</a:t>
            </a:r>
            <a:endParaRPr i="1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rebuchet MS"/>
              <a:buChar char="○"/>
            </a:pPr>
            <a:r>
              <a:rPr i="1" lang="en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Request URL</a:t>
            </a:r>
            <a:endParaRPr i="1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rebuchet MS"/>
              <a:buChar char="○"/>
            </a:pPr>
            <a:r>
              <a:rPr i="1" lang="en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Method</a:t>
            </a:r>
            <a:endParaRPr i="1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Trebuchet MS"/>
              <a:buChar char="○"/>
            </a:pPr>
            <a:r>
              <a:rPr i="1" lang="en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Status Code</a:t>
            </a:r>
            <a:endParaRPr i="1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95850" y="152750"/>
            <a:ext cx="8413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SAP:Web-Servers: HTTP</a:t>
            </a:r>
            <a:endParaRPr i="1"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195850" y="152750"/>
            <a:ext cx="84132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SAP:Web-Servers: HTTP</a:t>
            </a:r>
            <a:endParaRPr i="1"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50" y="837700"/>
            <a:ext cx="7598687" cy="40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