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87" r:id="rId2"/>
  </p:sldMasterIdLst>
  <p:notesMasterIdLst>
    <p:notesMasterId r:id="rId17"/>
  </p:notesMasterIdLst>
  <p:handoutMasterIdLst>
    <p:handoutMasterId r:id="rId18"/>
  </p:handoutMasterIdLst>
  <p:sldIdLst>
    <p:sldId id="319" r:id="rId3"/>
    <p:sldId id="479" r:id="rId4"/>
    <p:sldId id="459" r:id="rId5"/>
    <p:sldId id="470" r:id="rId6"/>
    <p:sldId id="460" r:id="rId7"/>
    <p:sldId id="462" r:id="rId8"/>
    <p:sldId id="463" r:id="rId9"/>
    <p:sldId id="466" r:id="rId10"/>
    <p:sldId id="480" r:id="rId11"/>
    <p:sldId id="471" r:id="rId12"/>
    <p:sldId id="464" r:id="rId13"/>
    <p:sldId id="465" r:id="rId14"/>
    <p:sldId id="474" r:id="rId15"/>
    <p:sldId id="473" r:id="rId16"/>
  </p:sldIdLst>
  <p:sldSz cx="9144000" cy="6858000" type="screen4x3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CA8"/>
    <a:srgbClr val="008000"/>
    <a:srgbClr val="0099FF"/>
    <a:srgbClr val="1730D7"/>
    <a:srgbClr val="CC00CC"/>
    <a:srgbClr val="FF0000"/>
    <a:srgbClr val="FFC000"/>
    <a:srgbClr val="FF6600"/>
    <a:srgbClr val="C46200"/>
    <a:srgbClr val="B0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9290" autoAdjust="0"/>
  </p:normalViewPr>
  <p:slideViewPr>
    <p:cSldViewPr>
      <p:cViewPr varScale="1">
        <p:scale>
          <a:sx n="116" d="100"/>
          <a:sy n="116" d="100"/>
        </p:scale>
        <p:origin x="1584" y="138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3612" y="7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5791200" y="9144000"/>
            <a:ext cx="414338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pt-BR" sz="1000" b="0">
                <a:latin typeface="Arial" charset="0"/>
              </a:rPr>
              <a:t>- </a:t>
            </a:r>
            <a:fld id="{1A444EE4-D8E3-4EE8-BBF1-2FDE0AE8F799}" type="slidenum">
              <a:rPr lang="pt-BR" sz="1000" b="0">
                <a:latin typeface="Arial" charset="0"/>
              </a:rPr>
              <a:pPr algn="l">
                <a:defRPr/>
              </a:pPr>
              <a:t>‹nº›</a:t>
            </a:fld>
            <a:endParaRPr lang="pt-BR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71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0"/>
            <a:r>
              <a:rPr lang="pt-BR" noProof="0" smtClean="0"/>
              <a:t>Segundo nível</a:t>
            </a:r>
          </a:p>
          <a:p>
            <a:pPr lvl="0"/>
            <a:r>
              <a:rPr lang="pt-BR" noProof="0" smtClean="0"/>
              <a:t>Terceiro nível</a:t>
            </a:r>
          </a:p>
          <a:p>
            <a:pPr lvl="0"/>
            <a:r>
              <a:rPr lang="pt-BR" noProof="0" smtClean="0"/>
              <a:t>Quarto nível</a:t>
            </a:r>
          </a:p>
          <a:p>
            <a:pPr lvl="0"/>
            <a:r>
              <a:rPr lang="pt-BR" noProof="0" smtClean="0"/>
              <a:t>Quinto nível</a:t>
            </a: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50888"/>
            <a:ext cx="4946650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36941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Quadro resumo. ASD significa A Ser Definido.</a:t>
            </a:r>
          </a:p>
          <a:p>
            <a:r>
              <a:rPr lang="pt-BR" dirty="0" smtClean="0"/>
              <a:t>Esse quadro já foi apresentado no início do ano</a:t>
            </a:r>
            <a:r>
              <a:rPr lang="pt-BR" baseline="0" dirty="0" smtClean="0"/>
              <a:t> e está reproduzido no Plano de Ensino.</a:t>
            </a:r>
            <a:endParaRPr 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objetivo desse slide é motivar o aluno,</a:t>
            </a:r>
            <a:r>
              <a:rPr lang="pt-BR" baseline="0" dirty="0" smtClean="0"/>
              <a:t> mostrando que ainda há oportunidade de recuperação, desde que haja empenho da parte dele. Menos da metade da média final foi decidida.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717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Apesar de já terem sido utilizados no curso, esses</a:t>
            </a:r>
            <a:r>
              <a:rPr lang="pt-BR" baseline="0" dirty="0" smtClean="0"/>
              <a:t> tipos de variáveis ainda não foram definidas formalmente.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183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Apesar de já terem sido utilizados no curso, esses</a:t>
            </a:r>
            <a:r>
              <a:rPr lang="pt-BR" baseline="0" dirty="0" smtClean="0"/>
              <a:t> tipos de variáveis ainda não foram definidas formalmente.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630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Apesar de já terem sido utilizados no curso, esses</a:t>
            </a:r>
            <a:r>
              <a:rPr lang="pt-BR" baseline="0" dirty="0" smtClean="0"/>
              <a:t> tipos de variáveis ainda não foram definidas formalmente.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440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Apesar de já terem sido utilizados no curso, esses</a:t>
            </a:r>
            <a:r>
              <a:rPr lang="pt-BR" baseline="0" dirty="0" smtClean="0"/>
              <a:t> tipos de variáveis ainda não foram definidas formalmente.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18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Apesar de já terem sido utilizados no curso, esses</a:t>
            </a:r>
            <a:r>
              <a:rPr lang="pt-BR" baseline="0" dirty="0" smtClean="0"/>
              <a:t> tipos de variáveis ainda não foram definidas formalmente.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40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Apesar de já terem sido utilizados no curso, esses</a:t>
            </a:r>
            <a:r>
              <a:rPr lang="pt-BR" baseline="0" dirty="0" smtClean="0"/>
              <a:t> tipos de variáveis ainda não foram definidas formalmente.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77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Apesar de já terem sido utilizados no curso, esses</a:t>
            </a:r>
            <a:r>
              <a:rPr lang="pt-BR" baseline="0" dirty="0" smtClean="0"/>
              <a:t> tipos de variáveis ainda não foram definidas formalmente.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059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Apesar de já terem sido utilizados no curso, esses</a:t>
            </a:r>
            <a:r>
              <a:rPr lang="pt-BR" baseline="0" dirty="0" smtClean="0"/>
              <a:t> tipos de variáveis ainda não foram definidas formalmente.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941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Apesar de já terem sido utilizados no curso, esses</a:t>
            </a:r>
            <a:r>
              <a:rPr lang="pt-BR" baseline="0" dirty="0" smtClean="0"/>
              <a:t> tipos de variáveis ainda não foram definidas formalmente.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01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Apesar de já terem sido utilizados no curso, esses</a:t>
            </a:r>
            <a:r>
              <a:rPr lang="pt-BR" baseline="0" dirty="0" smtClean="0"/>
              <a:t> tipos de variáveis ainda não foram definidas formalmente.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95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Apesar de já terem sido utilizados no curso, esses</a:t>
            </a:r>
            <a:r>
              <a:rPr lang="pt-BR" baseline="0" dirty="0" smtClean="0"/>
              <a:t> tipos de variáveis ainda não foram definidas formalmente.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03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Apesar de já terem sido utilizados no curso, esses</a:t>
            </a:r>
            <a:r>
              <a:rPr lang="pt-BR" baseline="0" dirty="0" smtClean="0"/>
              <a:t> tipos de variáveis ainda não foram definidas formalmente.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60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595563" y="1452563"/>
            <a:ext cx="3956050" cy="39560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Oval 34"/>
          <p:cNvSpPr>
            <a:spLocks noChangeArrowheads="1"/>
          </p:cNvSpPr>
          <p:nvPr/>
        </p:nvSpPr>
        <p:spPr bwMode="auto">
          <a:xfrm>
            <a:off x="2595563" y="1452563"/>
            <a:ext cx="3956050" cy="39560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165475" y="2022475"/>
            <a:ext cx="2816225" cy="28162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" name="Oval 36"/>
          <p:cNvSpPr>
            <a:spLocks noChangeArrowheads="1"/>
          </p:cNvSpPr>
          <p:nvPr/>
        </p:nvSpPr>
        <p:spPr bwMode="auto">
          <a:xfrm>
            <a:off x="3165475" y="2022475"/>
            <a:ext cx="2816225" cy="2816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791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7917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96979DB-EF4F-47FD-BEC7-CDAB21C868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CAA92-600B-4F28-8159-E6C83765BE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867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B1FCF-2AC9-464B-9829-5C7E5AFE52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595563" y="1452563"/>
            <a:ext cx="3956050" cy="39560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Oval 34"/>
          <p:cNvSpPr>
            <a:spLocks noChangeArrowheads="1"/>
          </p:cNvSpPr>
          <p:nvPr/>
        </p:nvSpPr>
        <p:spPr bwMode="auto">
          <a:xfrm>
            <a:off x="2595563" y="1452563"/>
            <a:ext cx="3956050" cy="39560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165475" y="2022475"/>
            <a:ext cx="2816225" cy="28162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" name="Oval 36"/>
          <p:cNvSpPr>
            <a:spLocks noChangeArrowheads="1"/>
          </p:cNvSpPr>
          <p:nvPr/>
        </p:nvSpPr>
        <p:spPr bwMode="auto">
          <a:xfrm>
            <a:off x="3165475" y="2022475"/>
            <a:ext cx="2816225" cy="2816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791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7917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96979DB-EF4F-47FD-BEC7-CDAB21C868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69659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611A7-B931-4065-B0D4-D957192BD59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25036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6C8F8-CE2B-4A2C-8F2C-92F1643C58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7858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0"/>
            <a:ext cx="8610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10FB-C864-4A05-A26E-77D8F1C5CE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8707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4132C-C354-483D-BB25-561B80BA304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8359"/>
      </p:ext>
    </p:extLst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055A4-D845-4112-BAA8-7C45BA7F87E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5980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BEE6-1D90-47C5-B520-2147573DC6E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9783"/>
      </p:ext>
    </p:extLst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C2644-3690-47B5-9AC0-5E70CA5C25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77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611A7-B931-4065-B0D4-D957192BD59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37BEC-DC11-4DF4-805F-3078C6EFE4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8533"/>
      </p:ext>
    </p:extLst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CAA92-600B-4F28-8159-E6C83765BE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76648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867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B1FCF-2AC9-464B-9829-5C7E5AFE52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3501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6C8F8-CE2B-4A2C-8F2C-92F1643C58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10FB-C864-4A05-A26E-77D8F1C5CE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4132C-C354-483D-BB25-561B80BA304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055A4-D845-4112-BAA8-7C45BA7F87E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BEE6-1D90-47C5-B520-2147573DC6E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C2644-3690-47B5-9AC0-5E70CA5C25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37BEC-DC11-4DF4-805F-3078C6EFE4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892" name="Freeform 28"/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custGeom>
              <a:avLst/>
              <a:gdLst/>
              <a:ahLst/>
              <a:cxnLst>
                <a:cxn ang="0">
                  <a:pos x="1122" y="4265"/>
                </a:cxn>
                <a:cxn ang="0">
                  <a:pos x="1143" y="4044"/>
                </a:cxn>
                <a:cxn ang="0">
                  <a:pos x="1179" y="3824"/>
                </a:cxn>
                <a:cxn ang="0">
                  <a:pos x="1221" y="3611"/>
                </a:cxn>
                <a:cxn ang="0">
                  <a:pos x="1271" y="3398"/>
                </a:cxn>
                <a:cxn ang="0">
                  <a:pos x="1335" y="3191"/>
                </a:cxn>
                <a:cxn ang="0">
                  <a:pos x="1406" y="2992"/>
                </a:cxn>
                <a:cxn ang="0">
                  <a:pos x="1484" y="2793"/>
                </a:cxn>
                <a:cxn ang="0">
                  <a:pos x="1576" y="2602"/>
                </a:cxn>
                <a:cxn ang="0">
                  <a:pos x="1676" y="2410"/>
                </a:cxn>
                <a:cxn ang="0">
                  <a:pos x="1782" y="2232"/>
                </a:cxn>
                <a:cxn ang="0">
                  <a:pos x="1896" y="2054"/>
                </a:cxn>
                <a:cxn ang="0">
                  <a:pos x="2017" y="1877"/>
                </a:cxn>
                <a:cxn ang="0">
                  <a:pos x="2144" y="1713"/>
                </a:cxn>
                <a:cxn ang="0">
                  <a:pos x="2279" y="1550"/>
                </a:cxn>
                <a:cxn ang="0">
                  <a:pos x="2421" y="1400"/>
                </a:cxn>
                <a:cxn ang="0">
                  <a:pos x="2571" y="1251"/>
                </a:cxn>
                <a:cxn ang="0">
                  <a:pos x="2727" y="1109"/>
                </a:cxn>
                <a:cxn ang="0">
                  <a:pos x="2890" y="981"/>
                </a:cxn>
                <a:cxn ang="0">
                  <a:pos x="3061" y="853"/>
                </a:cxn>
                <a:cxn ang="0">
                  <a:pos x="3238" y="732"/>
                </a:cxn>
                <a:cxn ang="0">
                  <a:pos x="3416" y="626"/>
                </a:cxn>
                <a:cxn ang="0">
                  <a:pos x="3600" y="526"/>
                </a:cxn>
                <a:cxn ang="0">
                  <a:pos x="3792" y="427"/>
                </a:cxn>
                <a:cxn ang="0">
                  <a:pos x="3991" y="342"/>
                </a:cxn>
                <a:cxn ang="0">
                  <a:pos x="4190" y="270"/>
                </a:cxn>
                <a:cxn ang="0">
                  <a:pos x="4389" y="199"/>
                </a:cxn>
                <a:cxn ang="0">
                  <a:pos x="4602" y="143"/>
                </a:cxn>
                <a:cxn ang="0">
                  <a:pos x="4815" y="93"/>
                </a:cxn>
                <a:cxn ang="0">
                  <a:pos x="5028" y="57"/>
                </a:cxn>
                <a:cxn ang="0">
                  <a:pos x="5248" y="29"/>
                </a:cxn>
                <a:cxn ang="0">
                  <a:pos x="5468" y="15"/>
                </a:cxn>
                <a:cxn ang="0">
                  <a:pos x="5688" y="8"/>
                </a:cxn>
                <a:cxn ang="0">
                  <a:pos x="5688" y="8"/>
                </a:cxn>
                <a:cxn ang="0">
                  <a:pos x="0" y="0"/>
                </a:cxn>
                <a:cxn ang="0">
                  <a:pos x="0" y="4257"/>
                </a:cxn>
                <a:cxn ang="0">
                  <a:pos x="1115" y="4265"/>
                </a:cxn>
                <a:cxn ang="0">
                  <a:pos x="1122" y="4265"/>
                </a:cxn>
              </a:cxnLst>
              <a:rect l="0" t="0" r="r" b="b"/>
              <a:pathLst>
                <a:path w="5688" h="4265">
                  <a:moveTo>
                    <a:pt x="1122" y="4265"/>
                  </a:moveTo>
                  <a:lnTo>
                    <a:pt x="1143" y="4044"/>
                  </a:lnTo>
                  <a:lnTo>
                    <a:pt x="1179" y="3824"/>
                  </a:lnTo>
                  <a:lnTo>
                    <a:pt x="1221" y="3611"/>
                  </a:lnTo>
                  <a:lnTo>
                    <a:pt x="1271" y="3398"/>
                  </a:lnTo>
                  <a:lnTo>
                    <a:pt x="1335" y="3191"/>
                  </a:lnTo>
                  <a:lnTo>
                    <a:pt x="1406" y="2992"/>
                  </a:lnTo>
                  <a:lnTo>
                    <a:pt x="1484" y="2793"/>
                  </a:lnTo>
                  <a:lnTo>
                    <a:pt x="1576" y="2602"/>
                  </a:lnTo>
                  <a:lnTo>
                    <a:pt x="1676" y="2410"/>
                  </a:lnTo>
                  <a:lnTo>
                    <a:pt x="1782" y="2232"/>
                  </a:lnTo>
                  <a:lnTo>
                    <a:pt x="1896" y="2054"/>
                  </a:lnTo>
                  <a:lnTo>
                    <a:pt x="2017" y="1877"/>
                  </a:lnTo>
                  <a:lnTo>
                    <a:pt x="2144" y="1713"/>
                  </a:lnTo>
                  <a:lnTo>
                    <a:pt x="2279" y="1550"/>
                  </a:lnTo>
                  <a:lnTo>
                    <a:pt x="2421" y="1400"/>
                  </a:lnTo>
                  <a:lnTo>
                    <a:pt x="2571" y="1251"/>
                  </a:lnTo>
                  <a:lnTo>
                    <a:pt x="2727" y="1109"/>
                  </a:lnTo>
                  <a:lnTo>
                    <a:pt x="2890" y="981"/>
                  </a:lnTo>
                  <a:lnTo>
                    <a:pt x="3061" y="853"/>
                  </a:lnTo>
                  <a:lnTo>
                    <a:pt x="3238" y="732"/>
                  </a:lnTo>
                  <a:lnTo>
                    <a:pt x="3416" y="626"/>
                  </a:lnTo>
                  <a:lnTo>
                    <a:pt x="3600" y="526"/>
                  </a:lnTo>
                  <a:lnTo>
                    <a:pt x="3792" y="427"/>
                  </a:lnTo>
                  <a:lnTo>
                    <a:pt x="3991" y="342"/>
                  </a:lnTo>
                  <a:lnTo>
                    <a:pt x="4190" y="270"/>
                  </a:lnTo>
                  <a:lnTo>
                    <a:pt x="4389" y="199"/>
                  </a:lnTo>
                  <a:lnTo>
                    <a:pt x="4602" y="143"/>
                  </a:lnTo>
                  <a:lnTo>
                    <a:pt x="4815" y="93"/>
                  </a:lnTo>
                  <a:lnTo>
                    <a:pt x="5028" y="57"/>
                  </a:lnTo>
                  <a:lnTo>
                    <a:pt x="5248" y="29"/>
                  </a:lnTo>
                  <a:lnTo>
                    <a:pt x="5468" y="15"/>
                  </a:lnTo>
                  <a:lnTo>
                    <a:pt x="5688" y="8"/>
                  </a:lnTo>
                  <a:lnTo>
                    <a:pt x="5688" y="8"/>
                  </a:lnTo>
                  <a:lnTo>
                    <a:pt x="0" y="0"/>
                  </a:lnTo>
                  <a:lnTo>
                    <a:pt x="0" y="4257"/>
                  </a:lnTo>
                  <a:lnTo>
                    <a:pt x="1115" y="4265"/>
                  </a:lnTo>
                  <a:lnTo>
                    <a:pt x="1122" y="4265"/>
                  </a:lnTo>
                  <a:close/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 w="28575" cmpd="sng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6893" name="Freeform 29"/>
            <p:cNvSpPr>
              <a:spLocks/>
            </p:cNvSpPr>
            <p:nvPr/>
          </p:nvSpPr>
          <p:spPr bwMode="auto">
            <a:xfrm>
              <a:off x="2532" y="1344"/>
              <a:ext cx="3228" cy="2976"/>
            </a:xfrm>
            <a:custGeom>
              <a:avLst/>
              <a:gdLst/>
              <a:ahLst/>
              <a:cxnLst>
                <a:cxn ang="0">
                  <a:pos x="21" y="2936"/>
                </a:cxn>
                <a:cxn ang="0">
                  <a:pos x="42" y="2779"/>
                </a:cxn>
                <a:cxn ang="0">
                  <a:pos x="71" y="2630"/>
                </a:cxn>
                <a:cxn ang="0">
                  <a:pos x="106" y="2481"/>
                </a:cxn>
                <a:cxn ang="0">
                  <a:pos x="142" y="2339"/>
                </a:cxn>
                <a:cxn ang="0">
                  <a:pos x="191" y="2196"/>
                </a:cxn>
                <a:cxn ang="0">
                  <a:pos x="241" y="2054"/>
                </a:cxn>
                <a:cxn ang="0">
                  <a:pos x="305" y="1919"/>
                </a:cxn>
                <a:cxn ang="0">
                  <a:pos x="369" y="1791"/>
                </a:cxn>
                <a:cxn ang="0">
                  <a:pos x="440" y="1656"/>
                </a:cxn>
                <a:cxn ang="0">
                  <a:pos x="511" y="1536"/>
                </a:cxn>
                <a:cxn ang="0">
                  <a:pos x="596" y="1408"/>
                </a:cxn>
                <a:cxn ang="0">
                  <a:pos x="681" y="1294"/>
                </a:cxn>
                <a:cxn ang="0">
                  <a:pos x="774" y="1180"/>
                </a:cxn>
                <a:cxn ang="0">
                  <a:pos x="873" y="1066"/>
                </a:cxn>
                <a:cxn ang="0">
                  <a:pos x="973" y="960"/>
                </a:cxn>
                <a:cxn ang="0">
                  <a:pos x="1079" y="860"/>
                </a:cxn>
                <a:cxn ang="0">
                  <a:pos x="1186" y="768"/>
                </a:cxn>
                <a:cxn ang="0">
                  <a:pos x="1299" y="676"/>
                </a:cxn>
                <a:cxn ang="0">
                  <a:pos x="1420" y="590"/>
                </a:cxn>
                <a:cxn ang="0">
                  <a:pos x="1541" y="505"/>
                </a:cxn>
                <a:cxn ang="0">
                  <a:pos x="1669" y="434"/>
                </a:cxn>
                <a:cxn ang="0">
                  <a:pos x="1797" y="363"/>
                </a:cxn>
                <a:cxn ang="0">
                  <a:pos x="1931" y="299"/>
                </a:cxn>
                <a:cxn ang="0">
                  <a:pos x="2066" y="242"/>
                </a:cxn>
                <a:cxn ang="0">
                  <a:pos x="2208" y="185"/>
                </a:cxn>
                <a:cxn ang="0">
                  <a:pos x="2350" y="143"/>
                </a:cxn>
                <a:cxn ang="0">
                  <a:pos x="2493" y="100"/>
                </a:cxn>
                <a:cxn ang="0">
                  <a:pos x="2642" y="64"/>
                </a:cxn>
                <a:cxn ang="0">
                  <a:pos x="2791" y="43"/>
                </a:cxn>
                <a:cxn ang="0">
                  <a:pos x="2947" y="22"/>
                </a:cxn>
                <a:cxn ang="0">
                  <a:pos x="3103" y="8"/>
                </a:cxn>
                <a:cxn ang="0">
                  <a:pos x="3252" y="8"/>
                </a:cxn>
                <a:cxn ang="0">
                  <a:pos x="3252" y="0"/>
                </a:cxn>
                <a:cxn ang="0">
                  <a:pos x="0" y="0"/>
                </a:cxn>
                <a:cxn ang="0">
                  <a:pos x="0" y="2936"/>
                </a:cxn>
                <a:cxn ang="0">
                  <a:pos x="21" y="2936"/>
                </a:cxn>
              </a:cxnLst>
              <a:rect l="0" t="0" r="r" b="b"/>
              <a:pathLst>
                <a:path w="3252" h="2936">
                  <a:moveTo>
                    <a:pt x="21" y="2936"/>
                  </a:moveTo>
                  <a:lnTo>
                    <a:pt x="42" y="2779"/>
                  </a:lnTo>
                  <a:lnTo>
                    <a:pt x="71" y="2630"/>
                  </a:lnTo>
                  <a:lnTo>
                    <a:pt x="106" y="2481"/>
                  </a:lnTo>
                  <a:lnTo>
                    <a:pt x="142" y="2339"/>
                  </a:lnTo>
                  <a:lnTo>
                    <a:pt x="191" y="2196"/>
                  </a:lnTo>
                  <a:lnTo>
                    <a:pt x="241" y="2054"/>
                  </a:lnTo>
                  <a:lnTo>
                    <a:pt x="305" y="1919"/>
                  </a:lnTo>
                  <a:lnTo>
                    <a:pt x="369" y="1791"/>
                  </a:lnTo>
                  <a:lnTo>
                    <a:pt x="440" y="1656"/>
                  </a:lnTo>
                  <a:lnTo>
                    <a:pt x="511" y="1536"/>
                  </a:lnTo>
                  <a:lnTo>
                    <a:pt x="596" y="1408"/>
                  </a:lnTo>
                  <a:lnTo>
                    <a:pt x="681" y="1294"/>
                  </a:lnTo>
                  <a:lnTo>
                    <a:pt x="774" y="1180"/>
                  </a:lnTo>
                  <a:lnTo>
                    <a:pt x="873" y="1066"/>
                  </a:lnTo>
                  <a:lnTo>
                    <a:pt x="973" y="960"/>
                  </a:lnTo>
                  <a:lnTo>
                    <a:pt x="1079" y="860"/>
                  </a:lnTo>
                  <a:lnTo>
                    <a:pt x="1186" y="768"/>
                  </a:lnTo>
                  <a:lnTo>
                    <a:pt x="1299" y="676"/>
                  </a:lnTo>
                  <a:lnTo>
                    <a:pt x="1420" y="590"/>
                  </a:lnTo>
                  <a:lnTo>
                    <a:pt x="1541" y="505"/>
                  </a:lnTo>
                  <a:lnTo>
                    <a:pt x="1669" y="434"/>
                  </a:lnTo>
                  <a:lnTo>
                    <a:pt x="1797" y="363"/>
                  </a:lnTo>
                  <a:lnTo>
                    <a:pt x="1931" y="299"/>
                  </a:lnTo>
                  <a:lnTo>
                    <a:pt x="2066" y="242"/>
                  </a:lnTo>
                  <a:lnTo>
                    <a:pt x="2208" y="185"/>
                  </a:lnTo>
                  <a:lnTo>
                    <a:pt x="2350" y="143"/>
                  </a:lnTo>
                  <a:lnTo>
                    <a:pt x="2493" y="100"/>
                  </a:lnTo>
                  <a:lnTo>
                    <a:pt x="2642" y="64"/>
                  </a:lnTo>
                  <a:lnTo>
                    <a:pt x="2791" y="43"/>
                  </a:lnTo>
                  <a:lnTo>
                    <a:pt x="2947" y="22"/>
                  </a:lnTo>
                  <a:lnTo>
                    <a:pt x="3103" y="8"/>
                  </a:lnTo>
                  <a:lnTo>
                    <a:pt x="3252" y="8"/>
                  </a:lnTo>
                  <a:lnTo>
                    <a:pt x="3252" y="0"/>
                  </a:lnTo>
                  <a:lnTo>
                    <a:pt x="0" y="0"/>
                  </a:lnTo>
                  <a:lnTo>
                    <a:pt x="0" y="2936"/>
                  </a:lnTo>
                  <a:lnTo>
                    <a:pt x="21" y="2936"/>
                  </a:lnTo>
                  <a:close/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 w="28575" cmpd="sng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688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3688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3688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8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9CC5CC14-CB88-49A7-8FF8-733E26908F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892" name="Freeform 28"/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custGeom>
              <a:avLst/>
              <a:gdLst/>
              <a:ahLst/>
              <a:cxnLst>
                <a:cxn ang="0">
                  <a:pos x="1122" y="4265"/>
                </a:cxn>
                <a:cxn ang="0">
                  <a:pos x="1143" y="4044"/>
                </a:cxn>
                <a:cxn ang="0">
                  <a:pos x="1179" y="3824"/>
                </a:cxn>
                <a:cxn ang="0">
                  <a:pos x="1221" y="3611"/>
                </a:cxn>
                <a:cxn ang="0">
                  <a:pos x="1271" y="3398"/>
                </a:cxn>
                <a:cxn ang="0">
                  <a:pos x="1335" y="3191"/>
                </a:cxn>
                <a:cxn ang="0">
                  <a:pos x="1406" y="2992"/>
                </a:cxn>
                <a:cxn ang="0">
                  <a:pos x="1484" y="2793"/>
                </a:cxn>
                <a:cxn ang="0">
                  <a:pos x="1576" y="2602"/>
                </a:cxn>
                <a:cxn ang="0">
                  <a:pos x="1676" y="2410"/>
                </a:cxn>
                <a:cxn ang="0">
                  <a:pos x="1782" y="2232"/>
                </a:cxn>
                <a:cxn ang="0">
                  <a:pos x="1896" y="2054"/>
                </a:cxn>
                <a:cxn ang="0">
                  <a:pos x="2017" y="1877"/>
                </a:cxn>
                <a:cxn ang="0">
                  <a:pos x="2144" y="1713"/>
                </a:cxn>
                <a:cxn ang="0">
                  <a:pos x="2279" y="1550"/>
                </a:cxn>
                <a:cxn ang="0">
                  <a:pos x="2421" y="1400"/>
                </a:cxn>
                <a:cxn ang="0">
                  <a:pos x="2571" y="1251"/>
                </a:cxn>
                <a:cxn ang="0">
                  <a:pos x="2727" y="1109"/>
                </a:cxn>
                <a:cxn ang="0">
                  <a:pos x="2890" y="981"/>
                </a:cxn>
                <a:cxn ang="0">
                  <a:pos x="3061" y="853"/>
                </a:cxn>
                <a:cxn ang="0">
                  <a:pos x="3238" y="732"/>
                </a:cxn>
                <a:cxn ang="0">
                  <a:pos x="3416" y="626"/>
                </a:cxn>
                <a:cxn ang="0">
                  <a:pos x="3600" y="526"/>
                </a:cxn>
                <a:cxn ang="0">
                  <a:pos x="3792" y="427"/>
                </a:cxn>
                <a:cxn ang="0">
                  <a:pos x="3991" y="342"/>
                </a:cxn>
                <a:cxn ang="0">
                  <a:pos x="4190" y="270"/>
                </a:cxn>
                <a:cxn ang="0">
                  <a:pos x="4389" y="199"/>
                </a:cxn>
                <a:cxn ang="0">
                  <a:pos x="4602" y="143"/>
                </a:cxn>
                <a:cxn ang="0">
                  <a:pos x="4815" y="93"/>
                </a:cxn>
                <a:cxn ang="0">
                  <a:pos x="5028" y="57"/>
                </a:cxn>
                <a:cxn ang="0">
                  <a:pos x="5248" y="29"/>
                </a:cxn>
                <a:cxn ang="0">
                  <a:pos x="5468" y="15"/>
                </a:cxn>
                <a:cxn ang="0">
                  <a:pos x="5688" y="8"/>
                </a:cxn>
                <a:cxn ang="0">
                  <a:pos x="5688" y="8"/>
                </a:cxn>
                <a:cxn ang="0">
                  <a:pos x="0" y="0"/>
                </a:cxn>
                <a:cxn ang="0">
                  <a:pos x="0" y="4257"/>
                </a:cxn>
                <a:cxn ang="0">
                  <a:pos x="1115" y="4265"/>
                </a:cxn>
                <a:cxn ang="0">
                  <a:pos x="1122" y="4265"/>
                </a:cxn>
              </a:cxnLst>
              <a:rect l="0" t="0" r="r" b="b"/>
              <a:pathLst>
                <a:path w="5688" h="4265">
                  <a:moveTo>
                    <a:pt x="1122" y="4265"/>
                  </a:moveTo>
                  <a:lnTo>
                    <a:pt x="1143" y="4044"/>
                  </a:lnTo>
                  <a:lnTo>
                    <a:pt x="1179" y="3824"/>
                  </a:lnTo>
                  <a:lnTo>
                    <a:pt x="1221" y="3611"/>
                  </a:lnTo>
                  <a:lnTo>
                    <a:pt x="1271" y="3398"/>
                  </a:lnTo>
                  <a:lnTo>
                    <a:pt x="1335" y="3191"/>
                  </a:lnTo>
                  <a:lnTo>
                    <a:pt x="1406" y="2992"/>
                  </a:lnTo>
                  <a:lnTo>
                    <a:pt x="1484" y="2793"/>
                  </a:lnTo>
                  <a:lnTo>
                    <a:pt x="1576" y="2602"/>
                  </a:lnTo>
                  <a:lnTo>
                    <a:pt x="1676" y="2410"/>
                  </a:lnTo>
                  <a:lnTo>
                    <a:pt x="1782" y="2232"/>
                  </a:lnTo>
                  <a:lnTo>
                    <a:pt x="1896" y="2054"/>
                  </a:lnTo>
                  <a:lnTo>
                    <a:pt x="2017" y="1877"/>
                  </a:lnTo>
                  <a:lnTo>
                    <a:pt x="2144" y="1713"/>
                  </a:lnTo>
                  <a:lnTo>
                    <a:pt x="2279" y="1550"/>
                  </a:lnTo>
                  <a:lnTo>
                    <a:pt x="2421" y="1400"/>
                  </a:lnTo>
                  <a:lnTo>
                    <a:pt x="2571" y="1251"/>
                  </a:lnTo>
                  <a:lnTo>
                    <a:pt x="2727" y="1109"/>
                  </a:lnTo>
                  <a:lnTo>
                    <a:pt x="2890" y="981"/>
                  </a:lnTo>
                  <a:lnTo>
                    <a:pt x="3061" y="853"/>
                  </a:lnTo>
                  <a:lnTo>
                    <a:pt x="3238" y="732"/>
                  </a:lnTo>
                  <a:lnTo>
                    <a:pt x="3416" y="626"/>
                  </a:lnTo>
                  <a:lnTo>
                    <a:pt x="3600" y="526"/>
                  </a:lnTo>
                  <a:lnTo>
                    <a:pt x="3792" y="427"/>
                  </a:lnTo>
                  <a:lnTo>
                    <a:pt x="3991" y="342"/>
                  </a:lnTo>
                  <a:lnTo>
                    <a:pt x="4190" y="270"/>
                  </a:lnTo>
                  <a:lnTo>
                    <a:pt x="4389" y="199"/>
                  </a:lnTo>
                  <a:lnTo>
                    <a:pt x="4602" y="143"/>
                  </a:lnTo>
                  <a:lnTo>
                    <a:pt x="4815" y="93"/>
                  </a:lnTo>
                  <a:lnTo>
                    <a:pt x="5028" y="57"/>
                  </a:lnTo>
                  <a:lnTo>
                    <a:pt x="5248" y="29"/>
                  </a:lnTo>
                  <a:lnTo>
                    <a:pt x="5468" y="15"/>
                  </a:lnTo>
                  <a:lnTo>
                    <a:pt x="5688" y="8"/>
                  </a:lnTo>
                  <a:lnTo>
                    <a:pt x="5688" y="8"/>
                  </a:lnTo>
                  <a:lnTo>
                    <a:pt x="0" y="0"/>
                  </a:lnTo>
                  <a:lnTo>
                    <a:pt x="0" y="4257"/>
                  </a:lnTo>
                  <a:lnTo>
                    <a:pt x="1115" y="4265"/>
                  </a:lnTo>
                  <a:lnTo>
                    <a:pt x="1122" y="4265"/>
                  </a:lnTo>
                  <a:close/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 w="28575" cmpd="sng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6893" name="Freeform 29"/>
            <p:cNvSpPr>
              <a:spLocks/>
            </p:cNvSpPr>
            <p:nvPr/>
          </p:nvSpPr>
          <p:spPr bwMode="auto">
            <a:xfrm>
              <a:off x="2532" y="1344"/>
              <a:ext cx="3228" cy="2976"/>
            </a:xfrm>
            <a:custGeom>
              <a:avLst/>
              <a:gdLst/>
              <a:ahLst/>
              <a:cxnLst>
                <a:cxn ang="0">
                  <a:pos x="21" y="2936"/>
                </a:cxn>
                <a:cxn ang="0">
                  <a:pos x="42" y="2779"/>
                </a:cxn>
                <a:cxn ang="0">
                  <a:pos x="71" y="2630"/>
                </a:cxn>
                <a:cxn ang="0">
                  <a:pos x="106" y="2481"/>
                </a:cxn>
                <a:cxn ang="0">
                  <a:pos x="142" y="2339"/>
                </a:cxn>
                <a:cxn ang="0">
                  <a:pos x="191" y="2196"/>
                </a:cxn>
                <a:cxn ang="0">
                  <a:pos x="241" y="2054"/>
                </a:cxn>
                <a:cxn ang="0">
                  <a:pos x="305" y="1919"/>
                </a:cxn>
                <a:cxn ang="0">
                  <a:pos x="369" y="1791"/>
                </a:cxn>
                <a:cxn ang="0">
                  <a:pos x="440" y="1656"/>
                </a:cxn>
                <a:cxn ang="0">
                  <a:pos x="511" y="1536"/>
                </a:cxn>
                <a:cxn ang="0">
                  <a:pos x="596" y="1408"/>
                </a:cxn>
                <a:cxn ang="0">
                  <a:pos x="681" y="1294"/>
                </a:cxn>
                <a:cxn ang="0">
                  <a:pos x="774" y="1180"/>
                </a:cxn>
                <a:cxn ang="0">
                  <a:pos x="873" y="1066"/>
                </a:cxn>
                <a:cxn ang="0">
                  <a:pos x="973" y="960"/>
                </a:cxn>
                <a:cxn ang="0">
                  <a:pos x="1079" y="860"/>
                </a:cxn>
                <a:cxn ang="0">
                  <a:pos x="1186" y="768"/>
                </a:cxn>
                <a:cxn ang="0">
                  <a:pos x="1299" y="676"/>
                </a:cxn>
                <a:cxn ang="0">
                  <a:pos x="1420" y="590"/>
                </a:cxn>
                <a:cxn ang="0">
                  <a:pos x="1541" y="505"/>
                </a:cxn>
                <a:cxn ang="0">
                  <a:pos x="1669" y="434"/>
                </a:cxn>
                <a:cxn ang="0">
                  <a:pos x="1797" y="363"/>
                </a:cxn>
                <a:cxn ang="0">
                  <a:pos x="1931" y="299"/>
                </a:cxn>
                <a:cxn ang="0">
                  <a:pos x="2066" y="242"/>
                </a:cxn>
                <a:cxn ang="0">
                  <a:pos x="2208" y="185"/>
                </a:cxn>
                <a:cxn ang="0">
                  <a:pos x="2350" y="143"/>
                </a:cxn>
                <a:cxn ang="0">
                  <a:pos x="2493" y="100"/>
                </a:cxn>
                <a:cxn ang="0">
                  <a:pos x="2642" y="64"/>
                </a:cxn>
                <a:cxn ang="0">
                  <a:pos x="2791" y="43"/>
                </a:cxn>
                <a:cxn ang="0">
                  <a:pos x="2947" y="22"/>
                </a:cxn>
                <a:cxn ang="0">
                  <a:pos x="3103" y="8"/>
                </a:cxn>
                <a:cxn ang="0">
                  <a:pos x="3252" y="8"/>
                </a:cxn>
                <a:cxn ang="0">
                  <a:pos x="3252" y="0"/>
                </a:cxn>
                <a:cxn ang="0">
                  <a:pos x="0" y="0"/>
                </a:cxn>
                <a:cxn ang="0">
                  <a:pos x="0" y="2936"/>
                </a:cxn>
                <a:cxn ang="0">
                  <a:pos x="21" y="2936"/>
                </a:cxn>
              </a:cxnLst>
              <a:rect l="0" t="0" r="r" b="b"/>
              <a:pathLst>
                <a:path w="3252" h="2936">
                  <a:moveTo>
                    <a:pt x="21" y="2936"/>
                  </a:moveTo>
                  <a:lnTo>
                    <a:pt x="42" y="2779"/>
                  </a:lnTo>
                  <a:lnTo>
                    <a:pt x="71" y="2630"/>
                  </a:lnTo>
                  <a:lnTo>
                    <a:pt x="106" y="2481"/>
                  </a:lnTo>
                  <a:lnTo>
                    <a:pt x="142" y="2339"/>
                  </a:lnTo>
                  <a:lnTo>
                    <a:pt x="191" y="2196"/>
                  </a:lnTo>
                  <a:lnTo>
                    <a:pt x="241" y="2054"/>
                  </a:lnTo>
                  <a:lnTo>
                    <a:pt x="305" y="1919"/>
                  </a:lnTo>
                  <a:lnTo>
                    <a:pt x="369" y="1791"/>
                  </a:lnTo>
                  <a:lnTo>
                    <a:pt x="440" y="1656"/>
                  </a:lnTo>
                  <a:lnTo>
                    <a:pt x="511" y="1536"/>
                  </a:lnTo>
                  <a:lnTo>
                    <a:pt x="596" y="1408"/>
                  </a:lnTo>
                  <a:lnTo>
                    <a:pt x="681" y="1294"/>
                  </a:lnTo>
                  <a:lnTo>
                    <a:pt x="774" y="1180"/>
                  </a:lnTo>
                  <a:lnTo>
                    <a:pt x="873" y="1066"/>
                  </a:lnTo>
                  <a:lnTo>
                    <a:pt x="973" y="960"/>
                  </a:lnTo>
                  <a:lnTo>
                    <a:pt x="1079" y="860"/>
                  </a:lnTo>
                  <a:lnTo>
                    <a:pt x="1186" y="768"/>
                  </a:lnTo>
                  <a:lnTo>
                    <a:pt x="1299" y="676"/>
                  </a:lnTo>
                  <a:lnTo>
                    <a:pt x="1420" y="590"/>
                  </a:lnTo>
                  <a:lnTo>
                    <a:pt x="1541" y="505"/>
                  </a:lnTo>
                  <a:lnTo>
                    <a:pt x="1669" y="434"/>
                  </a:lnTo>
                  <a:lnTo>
                    <a:pt x="1797" y="363"/>
                  </a:lnTo>
                  <a:lnTo>
                    <a:pt x="1931" y="299"/>
                  </a:lnTo>
                  <a:lnTo>
                    <a:pt x="2066" y="242"/>
                  </a:lnTo>
                  <a:lnTo>
                    <a:pt x="2208" y="185"/>
                  </a:lnTo>
                  <a:lnTo>
                    <a:pt x="2350" y="143"/>
                  </a:lnTo>
                  <a:lnTo>
                    <a:pt x="2493" y="100"/>
                  </a:lnTo>
                  <a:lnTo>
                    <a:pt x="2642" y="64"/>
                  </a:lnTo>
                  <a:lnTo>
                    <a:pt x="2791" y="43"/>
                  </a:lnTo>
                  <a:lnTo>
                    <a:pt x="2947" y="22"/>
                  </a:lnTo>
                  <a:lnTo>
                    <a:pt x="3103" y="8"/>
                  </a:lnTo>
                  <a:lnTo>
                    <a:pt x="3252" y="8"/>
                  </a:lnTo>
                  <a:lnTo>
                    <a:pt x="3252" y="0"/>
                  </a:lnTo>
                  <a:lnTo>
                    <a:pt x="0" y="0"/>
                  </a:lnTo>
                  <a:lnTo>
                    <a:pt x="0" y="2936"/>
                  </a:lnTo>
                  <a:lnTo>
                    <a:pt x="21" y="2936"/>
                  </a:lnTo>
                  <a:close/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 w="28575" cmpd="sng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688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2704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o </a:t>
            </a:r>
            <a:r>
              <a:rPr lang="en-US" dirty="0" err="1" smtClean="0"/>
              <a:t>estilo</a:t>
            </a:r>
            <a:r>
              <a:rPr lang="en-US" dirty="0" smtClean="0"/>
              <a:t> do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</p:txBody>
      </p:sp>
      <p:sp>
        <p:nvSpPr>
          <p:cNvPr id="3688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3688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8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9CC5CC14-CB88-49A7-8FF8-733E26908F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" name="Line 340"/>
          <p:cNvSpPr>
            <a:spLocks noChangeShapeType="1"/>
          </p:cNvSpPr>
          <p:nvPr userDrawn="1"/>
        </p:nvSpPr>
        <p:spPr bwMode="auto">
          <a:xfrm>
            <a:off x="250825" y="764704"/>
            <a:ext cx="8677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lIns="72000" tIns="36000" rIns="72000" bIns="36000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2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473116" y="533400"/>
            <a:ext cx="8205708" cy="61247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5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ESCOLA DE ENGENHARIA MAUÁ</a:t>
            </a:r>
          </a:p>
          <a:p>
            <a:pPr>
              <a:defRPr/>
            </a:pPr>
            <a:r>
              <a:rPr lang="pt-BR" sz="54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Algoritmos e Programação</a:t>
            </a:r>
            <a:endParaRPr lang="pt-BR" sz="5400" b="0" dirty="0"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  <a:p>
            <a:pPr>
              <a:defRPr/>
            </a:pPr>
            <a:endParaRPr lang="pt-BR" sz="5400" b="0" dirty="0"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  <a:p>
            <a:pPr>
              <a:defRPr/>
            </a:pPr>
            <a:endParaRPr lang="pt-BR" sz="5400" b="0" dirty="0"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  <a:p>
            <a:pPr>
              <a:defRPr/>
            </a:pPr>
            <a:endParaRPr lang="pt-BR" sz="4400" b="0" dirty="0" smtClean="0"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  <a:p>
            <a:pPr>
              <a:defRPr/>
            </a:pPr>
            <a:endParaRPr lang="pt-BR" sz="4400" b="0" dirty="0" smtClean="0"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  <a:p>
            <a:pPr>
              <a:defRPr/>
            </a:pPr>
            <a:r>
              <a:rPr lang="pt-BR" sz="44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Listas</a:t>
            </a:r>
          </a:p>
          <a:p>
            <a:pPr>
              <a:defRPr/>
            </a:pPr>
            <a:r>
              <a:rPr lang="pt-BR" sz="44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Operações e métodos de listas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82608" cy="762000"/>
          </a:xfrm>
        </p:spPr>
        <p:txBody>
          <a:bodyPr/>
          <a:lstStyle/>
          <a:p>
            <a:r>
              <a:rPr lang="pt-BR" dirty="0" smtClean="0"/>
              <a:t>Removendo itens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8682608" cy="5832648"/>
          </a:xfrm>
        </p:spPr>
        <p:txBody>
          <a:bodyPr/>
          <a:lstStyle/>
          <a:p>
            <a:pPr algn="just"/>
            <a:r>
              <a:rPr lang="pt-BR" dirty="0" smtClean="0">
                <a:effectLst/>
                <a:cs typeface="Courier New" panose="02070309020205020404" pitchFamily="49" charset="0"/>
              </a:rPr>
              <a:t>O método </a:t>
            </a:r>
            <a:r>
              <a:rPr lang="pt-BR" dirty="0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pt-BR" dirty="0" smtClean="0">
                <a:effectLst/>
                <a:cs typeface="Courier New" panose="02070309020205020404" pitchFamily="49" charset="0"/>
              </a:rPr>
              <a:t> remove o item da lista, retornando o seu valor.</a:t>
            </a:r>
          </a:p>
          <a:p>
            <a:pPr marL="0" indent="0" algn="ctr">
              <a:buNone/>
            </a:pPr>
            <a:r>
              <a:rPr lang="en-US" sz="23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pt-BR" sz="23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[1, 'algo', 2.71, ['A', 4], </a:t>
            </a:r>
            <a:r>
              <a:rPr lang="pt-BR" sz="23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'abc', 4, 2.54]</a:t>
            </a:r>
            <a:endParaRPr lang="pt-BR" sz="23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v1 = L.</a:t>
            </a: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  <a:p>
            <a:pPr marL="0" indent="0" algn="ctr">
              <a:buNone/>
            </a:pPr>
            <a:r>
              <a:rPr lang="en-US" sz="2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pt-BR" sz="2400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1, 'algo', 2.71, ['A', 4], 'abc', </a:t>
            </a:r>
            <a:r>
              <a:rPr lang="pt-BR" sz="2400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4]</a:t>
            </a:r>
            <a:endParaRPr lang="pt-BR" sz="2400" b="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pt-BR" sz="2400" b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 algn="ctr">
              <a:buNone/>
            </a:pPr>
            <a:r>
              <a:rPr lang="en-US" sz="2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pt-BR" sz="2400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['algo</a:t>
            </a:r>
            <a:r>
              <a:rPr lang="pt-BR" sz="2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2.71, ['A', 4], 'abc', 4</a:t>
            </a:r>
            <a:r>
              <a:rPr lang="pt-BR" sz="2400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2400" b="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v3 = </a:t>
            </a:r>
            <a:r>
              <a:rPr lang="pt-BR" sz="2400" b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(-3)</a:t>
            </a:r>
          </a:p>
          <a:p>
            <a:pPr marL="0" indent="0" algn="ctr">
              <a:buNone/>
            </a:pPr>
            <a:r>
              <a:rPr lang="en-US" sz="2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pt-BR" sz="2400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'algo', 2.71, </a:t>
            </a:r>
            <a:r>
              <a:rPr lang="pt-BR" sz="2400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'abc</a:t>
            </a:r>
            <a:r>
              <a:rPr lang="pt-BR" sz="2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4</a:t>
            </a:r>
            <a:r>
              <a:rPr lang="pt-BR" sz="2400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2400" b="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v4 </a:t>
            </a: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(12)</a:t>
            </a:r>
            <a:endParaRPr lang="en-US" sz="2400" b="0" dirty="0" smtClean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pop index out of range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15816" y="2348880"/>
            <a:ext cx="6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2.54</a:t>
            </a:r>
            <a:endParaRPr 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5816" y="3140968"/>
            <a:ext cx="6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pt-BR" altLang="pt-B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915816" y="4077072"/>
            <a:ext cx="6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 </a:t>
            </a:r>
            <a:r>
              <a:rPr lang="pt-BR" altLang="pt-B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'A', </a:t>
            </a:r>
            <a:r>
              <a:rPr 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4]</a:t>
            </a:r>
            <a:r>
              <a:rPr lang="pt-BR" altLang="pt-BR" sz="1800" b="0" dirty="0" smtClean="0">
                <a:solidFill>
                  <a:srgbClr val="FF0000"/>
                </a:solidFill>
                <a:latin typeface="+mj-lt"/>
              </a:rPr>
              <a:t> </a:t>
            </a:r>
            <a:endParaRPr 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3568" y="5805264"/>
            <a:ext cx="806489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pt-BR" altLang="pt-BR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altLang="pt-BR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altLang="pt-BR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(Lista) &lt;= </a:t>
            </a:r>
            <a:r>
              <a:rPr lang="pt-BR" altLang="pt-BR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posição </a:t>
            </a:r>
            <a:r>
              <a:rPr lang="pt-BR" altLang="pt-BR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altLang="pt-BR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altLang="pt-BR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(Lista</a:t>
            </a:r>
            <a:r>
              <a:rPr lang="pt-BR" altLang="pt-BR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pt-BR" altLang="pt-BR" b="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valor = </a:t>
            </a:r>
            <a:r>
              <a:rPr lang="en-US" b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Lista.pop</a:t>
            </a: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posição</a:t>
            </a: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1485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  <p:bldP spid="6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82608" cy="762000"/>
          </a:xfrm>
        </p:spPr>
        <p:txBody>
          <a:bodyPr/>
          <a:lstStyle/>
          <a:p>
            <a:r>
              <a:rPr lang="pt-BR" sz="4000" dirty="0" smtClean="0"/>
              <a:t>Contagem, Pesquisa e Pertinência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8682608" cy="4680520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[1, "Algo", 2.71, 1, ['A', 1], 1</a:t>
            </a:r>
            <a:r>
              <a:rPr lang="es-ES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endParaRPr lang="en-US" sz="2400" b="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pt-BR" sz="2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L.count</a:t>
            </a: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 algn="just">
              <a:buNone/>
            </a:pP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c2 </a:t>
            </a: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L.count</a:t>
            </a: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(['A', 1])</a:t>
            </a:r>
          </a:p>
          <a:p>
            <a:pPr marL="0" indent="0" algn="just">
              <a:buNone/>
            </a:pP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c3 </a:t>
            </a: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L.count</a:t>
            </a: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'algo')</a:t>
            </a:r>
            <a:endParaRPr lang="pt-BR" sz="2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sz="2000" b="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sz="20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 algn="just">
              <a:buNone/>
            </a:pP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 </a:t>
            </a: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  <a:p>
            <a:pPr marL="0" indent="0" algn="just">
              <a:buNone/>
            </a:pP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 </a:t>
            </a: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('A')</a:t>
            </a:r>
          </a:p>
          <a:p>
            <a:pPr marL="0" indent="0" algn="just">
              <a:buNone/>
            </a:pPr>
            <a:endParaRPr lang="pt-BR" sz="2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sz="2400" b="0" dirty="0" smtClean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3568" y="5389038"/>
            <a:ext cx="806489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pt-BR" altLang="pt-BR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</a:t>
            </a:r>
            <a:r>
              <a:rPr lang="pt-BR" altLang="pt-B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Lista:</a:t>
            </a:r>
          </a:p>
          <a:p>
            <a:pPr algn="l"/>
            <a:r>
              <a:rPr lang="en-US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posição</a:t>
            </a: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Lista.index</a:t>
            </a:r>
            <a:r>
              <a:rPr lang="en-US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(valor)</a:t>
            </a:r>
            <a:endParaRPr lang="pt-BR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55976" y="1772816"/>
            <a:ext cx="167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</a:t>
            </a:r>
            <a:r>
              <a:rPr lang="pt-BR" altLang="pt-BR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pt-BR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55976" y="2234481"/>
            <a:ext cx="167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</a:t>
            </a:r>
            <a:r>
              <a:rPr lang="pt-BR" altLang="pt-BR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pt-BR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55976" y="2696146"/>
            <a:ext cx="167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 </a:t>
            </a:r>
            <a:r>
              <a:rPr lang="pt-BR" altLang="pt-BR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55976" y="3789040"/>
            <a:ext cx="167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lang="pt-BR" altLang="pt-BR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55976" y="4250705"/>
            <a:ext cx="167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</a:t>
            </a:r>
            <a:r>
              <a:rPr lang="pt-BR" altLang="pt-BR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pt-BR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283968" y="4757082"/>
            <a:ext cx="48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alt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'A' is not in list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251520" y="3877892"/>
            <a:ext cx="8784976" cy="2503436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64571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8" grpId="0"/>
      <p:bldP spid="9" grpId="0"/>
      <p:bldP spid="12" grpId="0"/>
      <p:bldP spid="13" grpId="0"/>
      <p:bldP spid="14" grpId="0"/>
      <p:bldP spid="15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82608" cy="762000"/>
          </a:xfrm>
        </p:spPr>
        <p:txBody>
          <a:bodyPr/>
          <a:lstStyle/>
          <a:p>
            <a:r>
              <a:rPr lang="pt-BR" dirty="0" smtClean="0"/>
              <a:t>Inversão e 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836712"/>
            <a:ext cx="8682608" cy="5832648"/>
          </a:xfrm>
        </p:spPr>
        <p:txBody>
          <a:bodyPr/>
          <a:lstStyle/>
          <a:p>
            <a:pPr marL="0" indent="0">
              <a:buNone/>
            </a:pPr>
            <a:r>
              <a:rPr lang="es-ES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[1, "Algo", ['A', 4], 2.71, 1, ['A', 1]]</a:t>
            </a:r>
          </a:p>
          <a:p>
            <a:pPr marL="0" indent="0">
              <a:buNone/>
            </a:pPr>
            <a:r>
              <a:rPr lang="es-ES" sz="2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L.reverse</a:t>
            </a:r>
            <a:r>
              <a:rPr lang="es-ES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ctr">
              <a:buNone/>
            </a:pPr>
            <a:r>
              <a:rPr lang="es-ES" sz="2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[[['A', 1], 1, 2.71, ['A', 4], 'Algo', 1</a:t>
            </a:r>
            <a:r>
              <a:rPr lang="es-ES" sz="2400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 marL="0" indent="0" algn="ctr">
              <a:buNone/>
            </a:pPr>
            <a:endParaRPr lang="es-ES" sz="2400" b="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ES" sz="2400" b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s-ES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ES" sz="2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s-E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s-E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unorderable</a:t>
            </a:r>
            <a:r>
              <a:rPr lang="es-E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es-E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s-E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lang="es-E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en-US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[5, 4.5, 9, -</a:t>
            </a:r>
            <a:r>
              <a:rPr lang="en-US" sz="2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pPr marL="0" indent="0" algn="just">
              <a:buNone/>
            </a:pPr>
            <a:r>
              <a:rPr lang="pt-BR" sz="2400" b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buNone/>
            </a:pPr>
            <a:endParaRPr lang="pt-BR" sz="2400" b="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pt-BR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["oi", "sapato", "alo", "porta</a:t>
            </a: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 algn="just">
              <a:buNone/>
            </a:pPr>
            <a:r>
              <a:rPr lang="pt-BR" sz="2400" b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sz="2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b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n-US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reverse=</a:t>
            </a:r>
            <a:r>
              <a:rPr lang="pt-BR" sz="2400" b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400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126994" y="1349125"/>
            <a:ext cx="259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 smtClean="0">
                <a:solidFill>
                  <a:srgbClr val="FF0000"/>
                </a:solidFill>
                <a:latin typeface="+mj-lt"/>
              </a:rPr>
              <a:t>Não retorna outra lista.</a:t>
            </a:r>
            <a:endParaRPr 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ta para a direita 4"/>
          <p:cNvSpPr/>
          <p:nvPr/>
        </p:nvSpPr>
        <p:spPr bwMode="auto">
          <a:xfrm flipH="1">
            <a:off x="2500279" y="1349125"/>
            <a:ext cx="648072" cy="360040"/>
          </a:xfrm>
          <a:prstGeom prst="rightArrow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100000">
                <a:srgbClr val="FFC000">
                  <a:alpha val="50000"/>
                </a:srgbClr>
              </a:gs>
            </a:gsLst>
            <a:lin ang="0" scaled="0"/>
          </a:gra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00279" y="2636912"/>
            <a:ext cx="6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 smtClean="0">
                <a:solidFill>
                  <a:srgbClr val="FF0000"/>
                </a:solidFill>
                <a:latin typeface="+mj-lt"/>
              </a:rPr>
              <a:t>Tipos devem ser compatíveis para comparação</a:t>
            </a:r>
            <a:endParaRPr 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ta para a direita 6"/>
          <p:cNvSpPr/>
          <p:nvPr/>
        </p:nvSpPr>
        <p:spPr bwMode="auto">
          <a:xfrm flipH="1">
            <a:off x="1873564" y="2636912"/>
            <a:ext cx="648072" cy="360040"/>
          </a:xfrm>
          <a:prstGeom prst="rightArrow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100000">
                <a:srgbClr val="FFC000">
                  <a:alpha val="50000"/>
                </a:srgbClr>
              </a:gs>
            </a:gsLst>
            <a:lin ang="0" scaled="0"/>
          </a:gra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835696" y="3969445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[-2.0, 4.5, 5, 9</a:t>
            </a:r>
            <a:r>
              <a:rPr lang="pt-BR" alt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alt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73564" y="530120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pt-BR" alt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'alo', 'oi', 'porta', 'sapato</a:t>
            </a:r>
            <a:r>
              <a:rPr lang="pt-BR" alt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pt-BR" alt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23179" y="5723964"/>
            <a:ext cx="518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['sapato', 'porta', 'oi', 'alo']</a:t>
            </a:r>
          </a:p>
        </p:txBody>
      </p:sp>
    </p:spTree>
    <p:extLst>
      <p:ext uri="{BB962C8B-B14F-4D97-AF65-F5344CB8AC3E}">
        <p14:creationId xmlns:p14="http://schemas.microsoft.com/office/powerpoint/2010/main" val="156267407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764704"/>
            <a:ext cx="8682608" cy="5832648"/>
          </a:xfrm>
        </p:spPr>
        <p:txBody>
          <a:bodyPr/>
          <a:lstStyle/>
          <a:p>
            <a:pPr algn="just"/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Listas fazem referência para uma região da memória onde os dados serão armazenados.</a:t>
            </a:r>
          </a:p>
          <a:p>
            <a:pPr marL="0" indent="0" algn="just">
              <a:buNone/>
            </a:pPr>
            <a:endParaRPr lang="pt-BR" dirty="0" smtClean="0">
              <a:effectLst/>
              <a:latin typeface="+mj-lt"/>
              <a:cs typeface="Courier New" panose="02070309020205020404" pitchFamily="49" charset="0"/>
            </a:endParaRPr>
          </a:p>
          <a:p>
            <a:pPr algn="just"/>
            <a:endParaRPr lang="pt-BR" dirty="0">
              <a:effectLst/>
              <a:latin typeface="+mj-lt"/>
              <a:cs typeface="Courier New" panose="02070309020205020404" pitchFamily="49" charset="0"/>
            </a:endParaRPr>
          </a:p>
          <a:p>
            <a:pPr algn="just"/>
            <a:endParaRPr lang="pt-BR" dirty="0" smtClean="0">
              <a:effectLst/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pt-BR" dirty="0" smtClean="0">
                <a:effectLst/>
                <a:cs typeface="Courier New" panose="02070309020205020404" pitchFamily="49" charset="0"/>
              </a:rPr>
              <a:t>Criar uma cópia da lista.</a:t>
            </a:r>
          </a:p>
          <a:p>
            <a:pPr algn="just"/>
            <a:endParaRPr lang="en-US" dirty="0">
              <a:effectLst/>
              <a:latin typeface="+mj-lt"/>
              <a:cs typeface="Courier New" panose="02070309020205020404" pitchFamily="49" charset="0"/>
            </a:endParaRPr>
          </a:p>
          <a:p>
            <a:pPr algn="just"/>
            <a:endParaRPr lang="en-US" dirty="0" smtClean="0">
              <a:effectLst/>
              <a:latin typeface="+mj-lt"/>
              <a:cs typeface="Courier New" panose="02070309020205020404" pitchFamily="49" charset="0"/>
            </a:endParaRPr>
          </a:p>
          <a:p>
            <a:pPr algn="just"/>
            <a:endParaRPr lang="pt-BR" dirty="0" smtClean="0">
              <a:effectLst/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Se alterar uma lista dentro de uma </a:t>
            </a:r>
            <a:r>
              <a:rPr lang="pt-BR" u="sng" dirty="0" smtClean="0">
                <a:effectLst/>
                <a:latin typeface="+mj-lt"/>
                <a:cs typeface="Courier New" panose="02070309020205020404" pitchFamily="49" charset="0"/>
              </a:rPr>
              <a:t>função</a:t>
            </a:r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, altera a lista do programa principal. Pode ser útil, mas cuidado!</a:t>
            </a: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50047"/>
              </p:ext>
            </p:extLst>
          </p:nvPr>
        </p:nvGraphicFramePr>
        <p:xfrm>
          <a:off x="6258367" y="4710162"/>
          <a:ext cx="27279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07"/>
                <a:gridCol w="909307"/>
                <a:gridCol w="9093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pt-BR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dirty="0">
                        <a:solidFill>
                          <a:srgbClr val="008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</a:t>
                      </a:r>
                      <a:endParaRPr lang="pt-BR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e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73683"/>
              </p:ext>
            </p:extLst>
          </p:nvPr>
        </p:nvGraphicFramePr>
        <p:xfrm>
          <a:off x="6256800" y="4708800"/>
          <a:ext cx="27279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07"/>
                <a:gridCol w="909307"/>
                <a:gridCol w="909307"/>
              </a:tblGrid>
              <a:tr h="347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pt-BR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</a:t>
                      </a:r>
                      <a:endParaRPr lang="pt-BR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82608" cy="762000"/>
          </a:xfrm>
        </p:spPr>
        <p:txBody>
          <a:bodyPr/>
          <a:lstStyle/>
          <a:p>
            <a:r>
              <a:rPr lang="pt-BR" dirty="0" smtClean="0"/>
              <a:t>Listas com mesma referência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9963" y="1628800"/>
            <a:ext cx="436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 </a:t>
            </a:r>
            <a:r>
              <a:rPr lang="pt-BR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</a:t>
            </a:r>
            <a:r>
              <a:rPr lang="pt-BR" sz="2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2.5]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09963" y="2152020"/>
            <a:ext cx="415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 </a:t>
            </a:r>
            <a:r>
              <a:rPr lang="pt-BR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09963" y="2675240"/>
            <a:ext cx="328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L2[1] </a:t>
            </a:r>
            <a:r>
              <a:rPr lang="pt-BR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36251"/>
              </p:ext>
            </p:extLst>
          </p:nvPr>
        </p:nvGraphicFramePr>
        <p:xfrm>
          <a:off x="6169063" y="1890410"/>
          <a:ext cx="27279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07"/>
                <a:gridCol w="909307"/>
                <a:gridCol w="909307"/>
              </a:tblGrid>
              <a:tr h="347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pt-BR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dirty="0">
                        <a:solidFill>
                          <a:srgbClr val="008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</a:t>
                      </a:r>
                      <a:endParaRPr lang="pt-BR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6"/>
              </p:ext>
            </p:extLst>
          </p:nvPr>
        </p:nvGraphicFramePr>
        <p:xfrm>
          <a:off x="6170400" y="1889984"/>
          <a:ext cx="27279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07"/>
                <a:gridCol w="909307"/>
                <a:gridCol w="9093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pt-BR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</a:t>
                      </a:r>
                      <a:endParaRPr lang="pt-BR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76056" y="2631964"/>
            <a:ext cx="79208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0" dirty="0" smtClean="0">
                <a:ln>
                  <a:solidFill>
                    <a:schemeClr val="tx1"/>
                  </a:solidFill>
                </a:ln>
                <a:latin typeface="+mj-lt"/>
                <a:cs typeface="Courier New" panose="02070309020205020404" pitchFamily="49" charset="0"/>
              </a:rPr>
              <a:t>L1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444208" y="2631584"/>
            <a:ext cx="79208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0" dirty="0" smtClean="0">
                <a:ln>
                  <a:solidFill>
                    <a:schemeClr val="tx1"/>
                  </a:solidFill>
                </a:ln>
                <a:latin typeface="+mj-lt"/>
                <a:cs typeface="Courier New" panose="02070309020205020404" pitchFamily="49" charset="0"/>
              </a:rPr>
              <a:t>L2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 flipV="1">
            <a:off x="5868144" y="2276872"/>
            <a:ext cx="288032" cy="355092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Conector de seta reta 21"/>
          <p:cNvCxnSpPr/>
          <p:nvPr/>
        </p:nvCxnSpPr>
        <p:spPr bwMode="auto">
          <a:xfrm flipH="1" flipV="1">
            <a:off x="6156176" y="2276872"/>
            <a:ext cx="288032" cy="355092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CaixaDeTexto 22"/>
          <p:cNvSpPr txBox="1"/>
          <p:nvPr/>
        </p:nvSpPr>
        <p:spPr>
          <a:xfrm>
            <a:off x="704122" y="3731548"/>
            <a:ext cx="436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 </a:t>
            </a:r>
            <a:r>
              <a:rPr lang="pt-BR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</a:t>
            </a:r>
            <a:r>
              <a:rPr lang="pt-BR" sz="2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2.5]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04122" y="4254768"/>
            <a:ext cx="415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 </a:t>
            </a:r>
            <a:r>
              <a:rPr lang="pt-BR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L1[:]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04122" y="4777988"/>
            <a:ext cx="328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L2[1] </a:t>
            </a:r>
            <a:r>
              <a:rPr lang="pt-BR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04284"/>
              </p:ext>
            </p:extLst>
          </p:nvPr>
        </p:nvGraphicFramePr>
        <p:xfrm>
          <a:off x="6258367" y="3993158"/>
          <a:ext cx="27279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07"/>
                <a:gridCol w="909307"/>
                <a:gridCol w="909307"/>
              </a:tblGrid>
              <a:tr h="347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pt-BR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dirty="0">
                        <a:solidFill>
                          <a:srgbClr val="008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</a:t>
                      </a:r>
                      <a:endParaRPr lang="pt-BR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CaixaDeTexto 27"/>
          <p:cNvSpPr txBox="1"/>
          <p:nvPr/>
        </p:nvSpPr>
        <p:spPr>
          <a:xfrm>
            <a:off x="5060896" y="3887470"/>
            <a:ext cx="79208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0" dirty="0" smtClean="0">
                <a:ln>
                  <a:solidFill>
                    <a:schemeClr val="tx1"/>
                  </a:solidFill>
                </a:ln>
                <a:latin typeface="+mj-lt"/>
                <a:cs typeface="Courier New" panose="02070309020205020404" pitchFamily="49" charset="0"/>
              </a:rPr>
              <a:t>L1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061600" y="4633972"/>
            <a:ext cx="79208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0" dirty="0" smtClean="0">
                <a:ln>
                  <a:solidFill>
                    <a:schemeClr val="tx1"/>
                  </a:solidFill>
                </a:ln>
                <a:latin typeface="+mj-lt"/>
                <a:cs typeface="Courier New" panose="02070309020205020404" pitchFamily="49" charset="0"/>
              </a:rPr>
              <a:t>L2</a:t>
            </a:r>
          </a:p>
        </p:txBody>
      </p:sp>
      <p:cxnSp>
        <p:nvCxnSpPr>
          <p:cNvPr id="30" name="Conector de seta reta 29"/>
          <p:cNvCxnSpPr>
            <a:stCxn id="28" idx="3"/>
          </p:cNvCxnSpPr>
          <p:nvPr/>
        </p:nvCxnSpPr>
        <p:spPr bwMode="auto">
          <a:xfrm>
            <a:off x="5852984" y="4149080"/>
            <a:ext cx="418560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onector de seta reta 30"/>
          <p:cNvCxnSpPr>
            <a:stCxn id="29" idx="3"/>
          </p:cNvCxnSpPr>
          <p:nvPr/>
        </p:nvCxnSpPr>
        <p:spPr bwMode="auto">
          <a:xfrm>
            <a:off x="5853688" y="4895582"/>
            <a:ext cx="404679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Seta para a direita 31"/>
          <p:cNvSpPr/>
          <p:nvPr/>
        </p:nvSpPr>
        <p:spPr bwMode="auto">
          <a:xfrm rot="19662204" flipH="1">
            <a:off x="2866364" y="4138440"/>
            <a:ext cx="648072" cy="360040"/>
          </a:xfrm>
          <a:prstGeom prst="rightArrow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100000">
                <a:srgbClr val="FFC000">
                  <a:alpha val="50000"/>
                </a:srgbClr>
              </a:gs>
            </a:gsLst>
            <a:lin ang="0" scaled="0"/>
          </a:gra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11758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6" grpId="0"/>
      <p:bldP spid="7" grpId="0"/>
      <p:bldP spid="8" grpId="0"/>
      <p:bldP spid="12" grpId="0" animBg="1"/>
      <p:bldP spid="13" grpId="0" animBg="1"/>
      <p:bldP spid="23" grpId="0"/>
      <p:bldP spid="24" grpId="0"/>
      <p:bldP spid="25" grpId="0"/>
      <p:bldP spid="28" grpId="0" animBg="1"/>
      <p:bldP spid="29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82608" cy="762000"/>
          </a:xfrm>
        </p:spPr>
        <p:txBody>
          <a:bodyPr/>
          <a:lstStyle/>
          <a:p>
            <a:r>
              <a:rPr lang="pt-BR" sz="4000" dirty="0" smtClean="0"/>
              <a:t>Exemplo – Leitura de uma lista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8682608" cy="5832648"/>
          </a:xfrm>
        </p:spPr>
        <p:txBody>
          <a:bodyPr/>
          <a:lstStyle/>
          <a:p>
            <a:pPr algn="just"/>
            <a:r>
              <a:rPr lang="pt-BR" sz="2600" dirty="0" smtClean="0">
                <a:effectLst/>
                <a:cs typeface="Courier New" panose="02070309020205020404" pitchFamily="49" charset="0"/>
              </a:rPr>
              <a:t>Criar um procedimento (função sem retorno) que faz a leitura de N valores de uma lista (passada por </a:t>
            </a:r>
            <a:r>
              <a:rPr lang="pt-BR" sz="2600" u="sng" dirty="0" smtClean="0">
                <a:effectLst/>
                <a:cs typeface="Courier New" panose="02070309020205020404" pitchFamily="49" charset="0"/>
              </a:rPr>
              <a:t>referência</a:t>
            </a:r>
            <a:r>
              <a:rPr lang="pt-BR" sz="2600" dirty="0" smtClean="0">
                <a:effectLst/>
                <a:cs typeface="Courier New" panose="02070309020205020404" pitchFamily="49" charset="0"/>
              </a:rPr>
              <a:t>).</a:t>
            </a:r>
          </a:p>
          <a:p>
            <a:pPr marL="0" indent="0" algn="just">
              <a:buNone/>
            </a:pPr>
            <a:endParaRPr lang="pt-BR" sz="2400" b="0" dirty="0" smtClean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7504" y="2745502"/>
            <a:ext cx="8964488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pt-BR" sz="2200" dirty="0" err="1">
                <a:solidFill>
                  <a:srgbClr val="1730D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22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LerLista</a:t>
            </a:r>
            <a:r>
              <a:rPr lang="pt-BR" sz="22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N):</a:t>
            </a:r>
            <a:endParaRPr lang="pt-BR" sz="22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2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= 0</a:t>
            </a:r>
          </a:p>
          <a:p>
            <a:pPr algn="l"/>
            <a:r>
              <a:rPr lang="pt-BR" sz="2200" dirty="0" smtClean="0">
                <a:solidFill>
                  <a:srgbClr val="1730D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200" dirty="0" err="1" smtClean="0">
                <a:solidFill>
                  <a:srgbClr val="1730D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200" b="0" dirty="0" smtClean="0">
                <a:solidFill>
                  <a:srgbClr val="1730D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t-BR" sz="22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2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N:</a:t>
            </a:r>
          </a:p>
          <a:p>
            <a:pPr algn="l"/>
            <a:r>
              <a:rPr lang="pt-BR" sz="22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2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t-BR" sz="2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2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2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2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</a:t>
            </a:r>
            <a:r>
              <a:rPr lang="pt-BR" sz="22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 valor</a:t>
            </a:r>
            <a:r>
              <a:rPr lang="pt-BR" sz="22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2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2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pt-BR" sz="22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2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2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pt-BR" sz="22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   </a:t>
            </a:r>
          </a:p>
          <a:p>
            <a:pPr algn="l"/>
            <a:r>
              <a:rPr lang="pt-BR" sz="22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2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i + 1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8295" y="5150802"/>
            <a:ext cx="8964488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pt-BR" sz="22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pt-BR" sz="2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2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2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2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o número de itens: "</a:t>
            </a:r>
            <a:r>
              <a:rPr lang="pt-BR" sz="22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r>
              <a:rPr lang="pt-BR" sz="22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 </a:t>
            </a:r>
            <a:r>
              <a:rPr lang="pt-BR" sz="22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pPr algn="l"/>
            <a:r>
              <a:rPr lang="pt-BR" sz="2200" b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LerLista</a:t>
            </a:r>
            <a:r>
              <a:rPr lang="pt-BR" sz="22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(Lista, N)</a:t>
            </a:r>
            <a:endParaRPr lang="pt-BR" sz="22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2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(Lista)</a:t>
            </a:r>
            <a:endParaRPr lang="pt-BR" sz="22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06426" y="5507940"/>
            <a:ext cx="56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 smtClean="0">
                <a:solidFill>
                  <a:srgbClr val="FF0000"/>
                </a:solidFill>
                <a:latin typeface="+mj-lt"/>
              </a:rPr>
              <a:t>Criar a lista vazia </a:t>
            </a:r>
            <a:r>
              <a:rPr lang="pt-BR" altLang="pt-BR" sz="1800" b="0" u="sng" dirty="0" smtClean="0">
                <a:solidFill>
                  <a:srgbClr val="FF0000"/>
                </a:solidFill>
                <a:latin typeface="+mj-lt"/>
              </a:rPr>
              <a:t>antes</a:t>
            </a:r>
            <a:r>
              <a:rPr lang="pt-BR" altLang="pt-BR" sz="1800" b="0" dirty="0" smtClean="0">
                <a:solidFill>
                  <a:srgbClr val="FF0000"/>
                </a:solidFill>
                <a:latin typeface="+mj-lt"/>
              </a:rPr>
              <a:t> da chamada da função!!!</a:t>
            </a:r>
            <a:endParaRPr 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ta para a direita 6"/>
          <p:cNvSpPr/>
          <p:nvPr/>
        </p:nvSpPr>
        <p:spPr bwMode="auto">
          <a:xfrm flipH="1">
            <a:off x="1979712" y="5507940"/>
            <a:ext cx="648072" cy="360040"/>
          </a:xfrm>
          <a:prstGeom prst="rightArrow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100000">
                <a:srgbClr val="FFC000">
                  <a:alpha val="50000"/>
                </a:srgbClr>
              </a:gs>
            </a:gsLst>
            <a:lin ang="0" scaled="0"/>
          </a:gra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2267744" y="2828223"/>
            <a:ext cx="936104" cy="288032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9" name="Arco 8"/>
          <p:cNvSpPr/>
          <p:nvPr/>
        </p:nvSpPr>
        <p:spPr bwMode="auto">
          <a:xfrm rot="5400000" flipH="1" flipV="1">
            <a:off x="3035537" y="2013135"/>
            <a:ext cx="936104" cy="1607594"/>
          </a:xfrm>
          <a:prstGeom prst="arc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707904" y="1863984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 </a:t>
            </a:r>
            <a:r>
              <a:rPr lang="pt-BR" altLang="pt-BR" sz="1800" b="0" dirty="0" smtClean="0">
                <a:solidFill>
                  <a:srgbClr val="FF0000"/>
                </a:solidFill>
                <a:latin typeface="+mj-lt"/>
              </a:rPr>
              <a:t>Não importa o nome do parâmetro</a:t>
            </a:r>
          </a:p>
          <a:p>
            <a:pPr algn="l"/>
            <a:r>
              <a:rPr lang="pt-BR" altLang="pt-BR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pt-BR" sz="1800" b="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Listas passadas por referência</a:t>
            </a:r>
          </a:p>
          <a:p>
            <a:pPr algn="l"/>
            <a:r>
              <a:rPr lang="pt-BR" altLang="pt-BR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pt-BR" sz="1800" b="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Demais variáveis passadas por valor</a:t>
            </a:r>
            <a:endParaRPr 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have esquerda 4"/>
          <p:cNvSpPr/>
          <p:nvPr/>
        </p:nvSpPr>
        <p:spPr bwMode="auto">
          <a:xfrm>
            <a:off x="3556026" y="1904893"/>
            <a:ext cx="223886" cy="923330"/>
          </a:xfrm>
          <a:prstGeom prst="leftBrace">
            <a:avLst>
              <a:gd name="adj1" fmla="val 45128"/>
              <a:gd name="adj2" fmla="val 50000"/>
            </a:avLst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549127" y="3422427"/>
            <a:ext cx="93610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b="0" dirty="0" smtClean="0">
                <a:ln>
                  <a:solidFill>
                    <a:schemeClr val="tx1"/>
                  </a:solidFill>
                </a:ln>
                <a:latin typeface="+mj-lt"/>
                <a:cs typeface="Courier New" panose="02070309020205020404" pitchFamily="49" charset="0"/>
              </a:rPr>
              <a:t>Lista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061295" y="3422047"/>
            <a:ext cx="36004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 smtClean="0">
                <a:latin typeface="+mj-lt"/>
                <a:cs typeface="Courier New" panose="02070309020205020404" pitchFamily="49" charset="0"/>
              </a:rPr>
              <a:t>L</a:t>
            </a:r>
          </a:p>
        </p:txBody>
      </p:sp>
      <p:cxnSp>
        <p:nvCxnSpPr>
          <p:cNvPr id="15" name="Conector de seta reta 14"/>
          <p:cNvCxnSpPr/>
          <p:nvPr/>
        </p:nvCxnSpPr>
        <p:spPr bwMode="auto">
          <a:xfrm flipV="1">
            <a:off x="5485231" y="3067335"/>
            <a:ext cx="288032" cy="355092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ector de seta reta 15"/>
          <p:cNvCxnSpPr/>
          <p:nvPr/>
        </p:nvCxnSpPr>
        <p:spPr bwMode="auto">
          <a:xfrm flipH="1" flipV="1">
            <a:off x="5773263" y="3067335"/>
            <a:ext cx="288032" cy="355092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aixaDeTexto 17"/>
          <p:cNvSpPr txBox="1"/>
          <p:nvPr/>
        </p:nvSpPr>
        <p:spPr>
          <a:xfrm>
            <a:off x="5773263" y="2716963"/>
            <a:ext cx="9361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 smtClean="0">
                <a:latin typeface="+mj-lt"/>
                <a:cs typeface="Courier New" panose="02070309020205020404" pitchFamily="49" charset="0"/>
              </a:rPr>
              <a:t>3.5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719650" y="2718000"/>
            <a:ext cx="9361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 smtClean="0">
                <a:latin typeface="+mj-lt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642167" y="2716963"/>
            <a:ext cx="9361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smtClean="0">
                <a:latin typeface="+mj-lt"/>
                <a:cs typeface="Courier New" panose="02070309020205020404" pitchFamily="49" charset="0"/>
              </a:rPr>
              <a:t>7.2</a:t>
            </a:r>
            <a:endParaRPr lang="pt-BR" sz="1800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07504" y="4085014"/>
            <a:ext cx="8964488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pt-BR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pt-BR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pt-BR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</p:txBody>
      </p:sp>
      <p:sp>
        <p:nvSpPr>
          <p:cNvPr id="23" name="Arco 22"/>
          <p:cNvSpPr>
            <a:spLocks noChangeAspect="1"/>
          </p:cNvSpPr>
          <p:nvPr/>
        </p:nvSpPr>
        <p:spPr bwMode="auto">
          <a:xfrm>
            <a:off x="251520" y="3649468"/>
            <a:ext cx="590958" cy="1080119"/>
          </a:xfrm>
          <a:prstGeom prst="arc">
            <a:avLst>
              <a:gd name="adj1" fmla="val 17287069"/>
              <a:gd name="adj2" fmla="val 15175723"/>
            </a:avLst>
          </a:prstGeom>
          <a:noFill/>
          <a:ln w="762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17064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7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  <p:bldP spid="8" grpId="1" animBg="1"/>
      <p:bldP spid="12" grpId="0" animBg="1"/>
      <p:bldP spid="6" grpId="0"/>
      <p:bldP spid="7" grpId="0" animBg="1"/>
      <p:bldP spid="4" grpId="0" animBg="1"/>
      <p:bldP spid="4" grpId="1" animBg="1"/>
      <p:bldP spid="9" grpId="0" animBg="1"/>
      <p:bldP spid="9" grpId="1" animBg="1"/>
      <p:bldP spid="10" grpId="0"/>
      <p:bldP spid="10" grpId="1"/>
      <p:bldP spid="5" grpId="0" animBg="1"/>
      <p:bldP spid="5" grpId="1" animBg="1"/>
      <p:bldP spid="13" grpId="0" animBg="1"/>
      <p:bldP spid="14" grpId="0" animBg="1"/>
      <p:bldP spid="14" grpId="1" animBg="1"/>
      <p:bldP spid="14" grpId="2" animBg="1"/>
      <p:bldP spid="14" grpId="3" animBg="1"/>
      <p:bldP spid="18" grpId="0" animBg="1"/>
      <p:bldP spid="19" grpId="0" animBg="1"/>
      <p:bldP spid="20" grpId="0" animBg="1"/>
      <p:bldP spid="24" grpId="0" animBg="1"/>
      <p:bldP spid="24" grpId="1" animBg="1"/>
      <p:bldP spid="23" grpId="1" animBg="1"/>
      <p:bldP spid="23" grpId="2" animBg="1"/>
      <p:bldP spid="23" grpId="3" animBg="1"/>
      <p:bldP spid="23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50800" cap="sq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ítu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de Aprovação</a:t>
            </a:r>
          </a:p>
        </p:txBody>
      </p:sp>
      <p:sp>
        <p:nvSpPr>
          <p:cNvPr id="30" name="Retângulo 29"/>
          <p:cNvSpPr/>
          <p:nvPr/>
        </p:nvSpPr>
        <p:spPr bwMode="auto">
          <a:xfrm>
            <a:off x="467544" y="2080553"/>
            <a:ext cx="8447856" cy="403200"/>
          </a:xfrm>
          <a:prstGeom prst="rect">
            <a:avLst/>
          </a:prstGeom>
          <a:solidFill>
            <a:srgbClr val="FF0000">
              <a:alpha val="44000"/>
            </a:srgbClr>
          </a:solidFill>
          <a:ln w="254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ü"/>
              <a:tabLst/>
            </a:pPr>
            <a:endParaRPr kumimoji="1" lang="pt-B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467544" y="2943277"/>
            <a:ext cx="8447856" cy="461665"/>
          </a:xfrm>
          <a:prstGeom prst="rect">
            <a:avLst/>
          </a:prstGeom>
          <a:solidFill>
            <a:srgbClr val="FFFF00">
              <a:alpha val="44000"/>
            </a:srgbClr>
          </a:solidFill>
          <a:ln w="254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60000"/>
              </a:spcBef>
              <a:buClr>
                <a:srgbClr val="FF9900"/>
              </a:buClr>
              <a:buFont typeface="Wingdings" pitchFamily="2" charset="2"/>
              <a:buChar char="ü"/>
            </a:pPr>
            <a:endParaRPr kumimoji="1" lang="pt-B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tângulo 44"/>
          <p:cNvSpPr/>
          <p:nvPr/>
        </p:nvSpPr>
        <p:spPr bwMode="auto">
          <a:xfrm>
            <a:off x="467544" y="4237363"/>
            <a:ext cx="8447856" cy="403200"/>
          </a:xfrm>
          <a:prstGeom prst="rect">
            <a:avLst/>
          </a:prstGeom>
          <a:solidFill>
            <a:srgbClr val="FF0000">
              <a:alpha val="44000"/>
            </a:srgbClr>
          </a:solidFill>
          <a:ln w="254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ü"/>
              <a:tabLst/>
            </a:pPr>
            <a:endParaRPr kumimoji="1" lang="pt-B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7" name="Retângulo 46"/>
          <p:cNvSpPr/>
          <p:nvPr/>
        </p:nvSpPr>
        <p:spPr bwMode="auto">
          <a:xfrm>
            <a:off x="467544" y="2511915"/>
            <a:ext cx="8447856" cy="403200"/>
          </a:xfrm>
          <a:prstGeom prst="rect">
            <a:avLst/>
          </a:prstGeom>
          <a:solidFill>
            <a:srgbClr val="008000">
              <a:alpha val="44000"/>
            </a:srgbClr>
          </a:solidFill>
          <a:ln w="254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ü"/>
              <a:tabLst/>
            </a:pPr>
            <a:endParaRPr kumimoji="1" lang="pt-B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467544" y="3806001"/>
            <a:ext cx="8447856" cy="403200"/>
          </a:xfrm>
          <a:prstGeom prst="rect">
            <a:avLst/>
          </a:prstGeom>
          <a:solidFill>
            <a:srgbClr val="008000">
              <a:alpha val="44000"/>
            </a:srgbClr>
          </a:solidFill>
          <a:ln w="254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ü"/>
              <a:tabLst/>
            </a:pPr>
            <a:endParaRPr kumimoji="1" lang="pt-B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9" name="Retângulo 48"/>
          <p:cNvSpPr/>
          <p:nvPr/>
        </p:nvSpPr>
        <p:spPr bwMode="auto">
          <a:xfrm>
            <a:off x="467544" y="4668725"/>
            <a:ext cx="8447856" cy="461665"/>
          </a:xfrm>
          <a:prstGeom prst="rect">
            <a:avLst/>
          </a:prstGeom>
          <a:solidFill>
            <a:srgbClr val="FFFF00">
              <a:alpha val="44000"/>
            </a:srgbClr>
          </a:solidFill>
          <a:ln w="254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60000"/>
              </a:spcBef>
              <a:buClr>
                <a:srgbClr val="FF9900"/>
              </a:buClr>
              <a:buFont typeface="Wingdings" pitchFamily="2" charset="2"/>
              <a:buChar char="ü"/>
            </a:pPr>
            <a:endParaRPr kumimoji="1" lang="pt-B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467544" y="3374639"/>
            <a:ext cx="8447856" cy="461665"/>
          </a:xfrm>
          <a:prstGeom prst="rect">
            <a:avLst/>
          </a:prstGeom>
          <a:solidFill>
            <a:srgbClr val="FF0000">
              <a:alpha val="44000"/>
            </a:srgbClr>
          </a:solidFill>
          <a:ln w="254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60000"/>
              </a:spcBef>
              <a:buClr>
                <a:srgbClr val="FF9900"/>
              </a:buClr>
              <a:buFont typeface="Wingdings" pitchFamily="2" charset="2"/>
              <a:buChar char="ü"/>
            </a:pPr>
            <a:endParaRPr kumimoji="1" lang="pt-B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467544" y="1649191"/>
            <a:ext cx="8447856" cy="403200"/>
          </a:xfrm>
          <a:prstGeom prst="rect">
            <a:avLst/>
          </a:prstGeom>
          <a:solidFill>
            <a:srgbClr val="008000">
              <a:alpha val="44000"/>
            </a:srgbClr>
          </a:solidFill>
          <a:ln w="254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60000"/>
              </a:spcBef>
              <a:buClr>
                <a:srgbClr val="FF9900"/>
              </a:buClr>
              <a:buFont typeface="Wingdings" pitchFamily="2" charset="2"/>
              <a:buChar char="ü"/>
            </a:pPr>
            <a:endParaRPr kumimoji="1" lang="pt-B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tângulo 45"/>
          <p:cNvSpPr/>
          <p:nvPr/>
        </p:nvSpPr>
        <p:spPr bwMode="auto">
          <a:xfrm>
            <a:off x="467544" y="5100087"/>
            <a:ext cx="8447856" cy="461665"/>
          </a:xfrm>
          <a:prstGeom prst="rect">
            <a:avLst/>
          </a:prstGeom>
          <a:solidFill>
            <a:srgbClr val="FF9900">
              <a:alpha val="44000"/>
            </a:srgbClr>
          </a:solidFill>
          <a:ln w="254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60000"/>
              </a:spcBef>
              <a:buClr>
                <a:srgbClr val="FF9900"/>
              </a:buClr>
              <a:buFont typeface="Wingdings" pitchFamily="2" charset="2"/>
              <a:buChar char="ü"/>
            </a:pPr>
            <a:endParaRPr kumimoji="1" lang="pt-B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67544" y="5660720"/>
            <a:ext cx="844785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just">
              <a:spcBef>
                <a:spcPts val="600"/>
              </a:spcBef>
              <a:buClr>
                <a:schemeClr val="accent2"/>
              </a:buClr>
              <a:defRPr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pt-BR" sz="1600" dirty="0" smtClean="0">
                <a:latin typeface="+mj-lt"/>
              </a:rPr>
              <a:t>Valor médio aproximado. Podem haver variações em função de dias não letivos.</a:t>
            </a:r>
          </a:p>
          <a:p>
            <a:pPr algn="just">
              <a:spcBef>
                <a:spcPts val="600"/>
              </a:spcBef>
              <a:buClr>
                <a:schemeClr val="accent2"/>
              </a:buClr>
              <a:defRPr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lang="pt-BR" sz="1600" dirty="0" smtClean="0">
                <a:latin typeface="+mj-lt"/>
              </a:rPr>
              <a:t>Será antes ou depois da P1, dependendo do dia da semana da sua aula.</a:t>
            </a:r>
          </a:p>
        </p:txBody>
      </p:sp>
      <p:graphicFrame>
        <p:nvGraphicFramePr>
          <p:cNvPr id="53" name="Tabe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12443"/>
              </p:ext>
            </p:extLst>
          </p:nvPr>
        </p:nvGraphicFramePr>
        <p:xfrm>
          <a:off x="467544" y="1196752"/>
          <a:ext cx="8474469" cy="434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102"/>
                <a:gridCol w="928102"/>
                <a:gridCol w="5285262"/>
                <a:gridCol w="1333003"/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</a:rPr>
                        <a:t>Nota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</a:rPr>
                        <a:t>Peso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</a:rPr>
                        <a:t>Descrição da atividade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Semana*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Atividade individual 1</a:t>
                      </a:r>
                      <a:endParaRPr lang="pt-BR" sz="1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08 e 10**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T2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Atividade em duplas 1</a:t>
                      </a:r>
                      <a:r>
                        <a:rPr lang="pt-BR" sz="1800" b="1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º</a:t>
                      </a: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bimestre</a:t>
                      </a:r>
                      <a:endParaRPr lang="pt-BR" sz="1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T3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Atividade individual 2</a:t>
                      </a:r>
                      <a:endParaRPr lang="pt-BR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  <a:effectLst/>
                        </a:rPr>
                        <a:t>----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Atividade substitutiva do primeiro semestre</a:t>
                      </a:r>
                      <a:endParaRPr lang="pt-BR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T4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Atividade em duplas 3</a:t>
                      </a:r>
                      <a:r>
                        <a:rPr lang="pt-BR" sz="1800" b="1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º</a:t>
                      </a: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bimestre</a:t>
                      </a:r>
                      <a:endParaRPr lang="pt-BR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T5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Atividade individual 3</a:t>
                      </a:r>
                      <a:endParaRPr lang="pt-BR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>
                          <a:solidFill>
                            <a:schemeClr val="tx1"/>
                          </a:solidFill>
                          <a:effectLst/>
                        </a:rPr>
                        <a:t>T6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Atividade em duplas 4</a:t>
                      </a:r>
                      <a:r>
                        <a:rPr lang="pt-BR" sz="1800" b="1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º</a:t>
                      </a: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bimestre</a:t>
                      </a:r>
                      <a:endParaRPr lang="pt-BR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</a:rPr>
                        <a:t>----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Atividade substitutiva do segundo semestre</a:t>
                      </a:r>
                      <a:endParaRPr lang="pt-BR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T7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</a:rPr>
                        <a:t>Média das atividades no MOODLE</a:t>
                      </a:r>
                      <a:endParaRPr lang="pt-BR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02 ~ 36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687" marR="122687" marT="0" marB="0">
                    <a:solidFill>
                      <a:schemeClr val="accent1">
                        <a:alpha val="22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Elipse 24"/>
          <p:cNvSpPr/>
          <p:nvPr/>
        </p:nvSpPr>
        <p:spPr bwMode="auto">
          <a:xfrm>
            <a:off x="1331640" y="4941168"/>
            <a:ext cx="7583760" cy="720080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4" name="Elipse 3"/>
          <p:cNvSpPr/>
          <p:nvPr/>
        </p:nvSpPr>
        <p:spPr bwMode="auto">
          <a:xfrm>
            <a:off x="1331640" y="1536159"/>
            <a:ext cx="1008112" cy="1896946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482629" y="3068960"/>
            <a:ext cx="3988954" cy="1807414"/>
            <a:chOff x="5228445" y="3040983"/>
            <a:chExt cx="4968552" cy="2778181"/>
          </a:xfrm>
        </p:grpSpPr>
        <p:sp>
          <p:nvSpPr>
            <p:cNvPr id="23" name="Nuvem 22"/>
            <p:cNvSpPr/>
            <p:nvPr/>
          </p:nvSpPr>
          <p:spPr bwMode="auto">
            <a:xfrm>
              <a:off x="5228445" y="3040983"/>
              <a:ext cx="4968552" cy="2778181"/>
            </a:xfrm>
            <a:prstGeom prst="cloud">
              <a:avLst/>
            </a:prstGeom>
            <a:solidFill>
              <a:schemeClr val="bg1">
                <a:alpha val="80000"/>
              </a:schemeClr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pt-BR" sz="2000" dirty="0" smtClean="0">
                <a:latin typeface="+mn-lt"/>
              </a:endParaRPr>
            </a:p>
          </p:txBody>
        </p:sp>
        <p:sp>
          <p:nvSpPr>
            <p:cNvPr id="24" name="Retângulo 23"/>
            <p:cNvSpPr/>
            <p:nvPr/>
          </p:nvSpPr>
          <p:spPr bwMode="auto">
            <a:xfrm>
              <a:off x="5644900" y="3594401"/>
              <a:ext cx="4264165" cy="1711810"/>
            </a:xfrm>
            <a:prstGeom prst="rect">
              <a:avLst/>
            </a:prstGeom>
            <a:noFill/>
            <a:ln w="19050" cap="sq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pt-BR" sz="2000" dirty="0" smtClean="0">
                  <a:latin typeface="+mn-lt"/>
                </a:rPr>
                <a:t>Irá substituir </a:t>
              </a:r>
              <a:r>
                <a:rPr lang="pt-BR" sz="2000" u="sng" dirty="0" smtClean="0">
                  <a:latin typeface="+mn-lt"/>
                </a:rPr>
                <a:t>UM</a:t>
              </a:r>
              <a:r>
                <a:rPr lang="pt-BR" sz="2000" dirty="0" smtClean="0">
                  <a:latin typeface="+mn-lt"/>
                </a:rPr>
                <a:t> trabalho T1</a:t>
              </a:r>
              <a:r>
                <a:rPr lang="pt-BR" sz="2000" smtClean="0">
                  <a:latin typeface="+mn-lt"/>
                </a:rPr>
                <a:t>, T2, </a:t>
              </a:r>
              <a:r>
                <a:rPr lang="pt-BR" sz="2000" dirty="0" smtClean="0">
                  <a:latin typeface="+mn-lt"/>
                </a:rPr>
                <a:t>T3, T4, T5 ou T6,   na melhor situação      para o aluno.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484626" y="609965"/>
            <a:ext cx="4968552" cy="2778181"/>
            <a:chOff x="5840005" y="3243107"/>
            <a:chExt cx="4968552" cy="2778181"/>
          </a:xfrm>
        </p:grpSpPr>
        <p:sp>
          <p:nvSpPr>
            <p:cNvPr id="5" name="Nuvem 4"/>
            <p:cNvSpPr/>
            <p:nvPr/>
          </p:nvSpPr>
          <p:spPr bwMode="auto">
            <a:xfrm>
              <a:off x="5840005" y="3243107"/>
              <a:ext cx="4968552" cy="2778181"/>
            </a:xfrm>
            <a:prstGeom prst="cloud">
              <a:avLst/>
            </a:prstGeom>
            <a:solidFill>
              <a:schemeClr val="bg1">
                <a:alpha val="80000"/>
              </a:schemeClr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pt-BR" sz="2000" dirty="0" smtClean="0">
                <a:latin typeface="+mn-lt"/>
              </a:endParaRPr>
            </a:p>
          </p:txBody>
        </p:sp>
        <p:sp>
          <p:nvSpPr>
            <p:cNvPr id="6" name="Retângulo 5"/>
            <p:cNvSpPr/>
            <p:nvPr/>
          </p:nvSpPr>
          <p:spPr bwMode="auto">
            <a:xfrm>
              <a:off x="6192198" y="3622958"/>
              <a:ext cx="4264165" cy="1711810"/>
            </a:xfrm>
            <a:prstGeom prst="rect">
              <a:avLst/>
            </a:prstGeom>
            <a:noFill/>
            <a:ln w="19050" cap="sq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pt-BR" sz="2000" dirty="0" smtClean="0">
                  <a:latin typeface="+mn-lt"/>
                </a:rPr>
                <a:t>Até este ponto do curso, 45% da Média Final foi decidida.</a:t>
              </a:r>
            </a:p>
            <a:p>
              <a:pPr algn="ctr"/>
              <a:r>
                <a:rPr lang="pt-BR" sz="2000" dirty="0" smtClean="0">
                  <a:latin typeface="+mn-lt"/>
                </a:rPr>
                <a:t>Ainda há 55% em jogo.</a:t>
              </a:r>
            </a:p>
          </p:txBody>
        </p:sp>
      </p:grpSp>
      <p:sp>
        <p:nvSpPr>
          <p:cNvPr id="43" name="Retângulo 42"/>
          <p:cNvSpPr/>
          <p:nvPr/>
        </p:nvSpPr>
        <p:spPr bwMode="auto">
          <a:xfrm>
            <a:off x="7668344" y="3388930"/>
            <a:ext cx="1169220" cy="400110"/>
          </a:xfrm>
          <a:prstGeom prst="rect">
            <a:avLst/>
          </a:prstGeom>
          <a:solidFill>
            <a:srgbClr val="D286A8"/>
          </a:solidFill>
          <a:ln w="254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FF9900"/>
              </a:buClr>
              <a:buSzTx/>
              <a:tabLst/>
            </a:pPr>
            <a:r>
              <a:rPr lang="pt-BR" sz="2000" dirty="0" smtClean="0">
                <a:solidFill>
                  <a:srgbClr val="FF0000"/>
                </a:solidFill>
                <a:latin typeface="+mn-lt"/>
              </a:rPr>
              <a:t>26</a:t>
            </a:r>
            <a:endParaRPr lang="pt-B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Elipse 20"/>
          <p:cNvSpPr/>
          <p:nvPr/>
        </p:nvSpPr>
        <p:spPr bwMode="auto">
          <a:xfrm>
            <a:off x="1344340" y="4509120"/>
            <a:ext cx="7583760" cy="720080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3773226" y="2535518"/>
            <a:ext cx="4968552" cy="2485697"/>
            <a:chOff x="5840005" y="3243107"/>
            <a:chExt cx="4968552" cy="2778181"/>
          </a:xfrm>
        </p:grpSpPr>
        <p:sp>
          <p:nvSpPr>
            <p:cNvPr id="27" name="Nuvem 26"/>
            <p:cNvSpPr/>
            <p:nvPr/>
          </p:nvSpPr>
          <p:spPr bwMode="auto">
            <a:xfrm>
              <a:off x="5840005" y="3243107"/>
              <a:ext cx="4968552" cy="2778181"/>
            </a:xfrm>
            <a:prstGeom prst="cloud">
              <a:avLst/>
            </a:prstGeom>
            <a:solidFill>
              <a:schemeClr val="bg1">
                <a:alpha val="80000"/>
              </a:schemeClr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pt-BR" sz="2000" dirty="0" smtClean="0">
                <a:latin typeface="+mn-lt"/>
              </a:endParaRPr>
            </a:p>
          </p:txBody>
        </p:sp>
        <p:sp>
          <p:nvSpPr>
            <p:cNvPr id="28" name="Retângulo 27"/>
            <p:cNvSpPr/>
            <p:nvPr/>
          </p:nvSpPr>
          <p:spPr bwMode="auto">
            <a:xfrm>
              <a:off x="6192198" y="3622958"/>
              <a:ext cx="4264165" cy="1711810"/>
            </a:xfrm>
            <a:prstGeom prst="rect">
              <a:avLst/>
            </a:prstGeom>
            <a:noFill/>
            <a:ln w="19050" cap="sq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r>
                <a:rPr lang="pt-BR" sz="2000" dirty="0" smtClean="0">
                  <a:latin typeface="+mn-lt"/>
                </a:rPr>
                <a:t>Tudo o que se faz no MOODLE (ou que se deixa de fazer) é avaliado, inclusive Conhecimento Prévio Essencial!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59727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46" grpId="0" animBg="1"/>
      <p:bldP spid="54" grpId="0" build="p"/>
      <p:bldP spid="25" grpId="0" animBg="1"/>
      <p:bldP spid="4" grpId="0" animBg="1"/>
      <p:bldP spid="4" grpId="1" animBg="1"/>
      <p:bldP spid="43" grpId="0" animBg="1"/>
      <p:bldP spid="21" grpId="0" animBg="1"/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82608" cy="762000"/>
          </a:xfrm>
        </p:spPr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836712"/>
            <a:ext cx="8682608" cy="5832648"/>
          </a:xfrm>
        </p:spPr>
        <p:txBody>
          <a:bodyPr/>
          <a:lstStyle/>
          <a:p>
            <a:pPr algn="just"/>
            <a:r>
              <a:rPr lang="pt-BR" sz="2400" dirty="0" smtClean="0">
                <a:effectLst/>
              </a:rPr>
              <a:t>Variável que permite armazenar uma sequência mutável de valores, mesmo que sejam de tipos distintos.</a:t>
            </a:r>
          </a:p>
          <a:p>
            <a:pPr algn="just"/>
            <a:r>
              <a:rPr lang="pt-BR" sz="2400" dirty="0" smtClean="0">
                <a:effectLst/>
              </a:rPr>
              <a:t>Valores são delimitados </a:t>
            </a:r>
            <a:r>
              <a:rPr lang="pt-BR" sz="2400" dirty="0">
                <a:effectLst/>
              </a:rPr>
              <a:t>por </a:t>
            </a:r>
            <a:r>
              <a:rPr lang="pt-BR" sz="2400" dirty="0" smtClean="0">
                <a:effectLst/>
              </a:rPr>
              <a:t>colchetes e separados por vírgula.</a:t>
            </a:r>
          </a:p>
          <a:p>
            <a:pPr algn="just"/>
            <a:r>
              <a:rPr lang="pt-BR" sz="2400" dirty="0" smtClean="0">
                <a:effectLst/>
              </a:rPr>
              <a:t>No Python representam variáveis do tipo </a:t>
            </a:r>
            <a:r>
              <a:rPr lang="pt-BR" sz="2400" dirty="0" err="1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2400" dirty="0" smtClean="0">
                <a:effectLst/>
              </a:rPr>
              <a:t>.</a:t>
            </a:r>
          </a:p>
          <a:p>
            <a:pPr algn="just"/>
            <a:endParaRPr lang="pt-BR" dirty="0">
              <a:effectLst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60000" y="4005064"/>
            <a:ext cx="12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pt-BR" sz="2800" b="0" dirty="0" smtClean="0">
                <a:latin typeface="+mj-lt"/>
              </a:rPr>
              <a:t>L[0]</a:t>
            </a:r>
            <a:endParaRPr lang="pt-BR" sz="2800" b="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Seta para a direita 13"/>
          <p:cNvSpPr/>
          <p:nvPr/>
        </p:nvSpPr>
        <p:spPr bwMode="auto">
          <a:xfrm>
            <a:off x="1691752" y="4194666"/>
            <a:ext cx="648000" cy="1440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800" dirty="0" smtClean="0">
              <a:latin typeface="+mn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483768" y="4005064"/>
            <a:ext cx="99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2800" b="0" dirty="0" smtClean="0">
                <a:latin typeface="Courier New" panose="02070309020205020404" pitchFamily="49" charset="0"/>
              </a:rPr>
              <a:t>10</a:t>
            </a:r>
            <a:endParaRPr lang="pt-BR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60000" y="4561964"/>
            <a:ext cx="12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pt-BR" sz="2800" b="0" dirty="0" smtClean="0">
                <a:latin typeface="+mj-lt"/>
              </a:rPr>
              <a:t>L[3]</a:t>
            </a:r>
            <a:endParaRPr lang="pt-BR" sz="2800" b="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7" name="Seta para a direita 16"/>
          <p:cNvSpPr/>
          <p:nvPr/>
        </p:nvSpPr>
        <p:spPr bwMode="auto">
          <a:xfrm>
            <a:off x="1691752" y="4751566"/>
            <a:ext cx="648000" cy="1440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800" dirty="0" smtClean="0">
              <a:latin typeface="+mn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483768" y="4561964"/>
            <a:ext cx="2214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[42, 1.6]</a:t>
            </a:r>
            <a:endParaRPr lang="pt-BR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60000" y="5087317"/>
            <a:ext cx="12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pt-BR" sz="2800" b="0" dirty="0" smtClean="0">
                <a:latin typeface="+mj-lt"/>
              </a:rPr>
              <a:t>L[-2]</a:t>
            </a:r>
            <a:endParaRPr lang="pt-BR" sz="2800" b="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6" name="Seta para a direita 25"/>
          <p:cNvSpPr/>
          <p:nvPr/>
        </p:nvSpPr>
        <p:spPr bwMode="auto">
          <a:xfrm>
            <a:off x="1691752" y="5276919"/>
            <a:ext cx="648000" cy="1440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800" dirty="0" smtClean="0">
              <a:latin typeface="+mn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483768" y="5087317"/>
            <a:ext cx="256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"Um texto</a:t>
            </a:r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pt-BR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60000" y="5644217"/>
            <a:ext cx="12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pt-BR" sz="2800" b="0" dirty="0" smtClean="0">
                <a:latin typeface="+mj-lt"/>
              </a:rPr>
              <a:t>L[-3]</a:t>
            </a:r>
            <a:endParaRPr lang="pt-BR" sz="2800" b="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9" name="Seta para a direita 28"/>
          <p:cNvSpPr/>
          <p:nvPr/>
        </p:nvSpPr>
        <p:spPr bwMode="auto">
          <a:xfrm>
            <a:off x="1691752" y="5833819"/>
            <a:ext cx="648000" cy="1440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800" dirty="0" smtClean="0">
              <a:latin typeface="+mn-lt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483768" y="5644217"/>
            <a:ext cx="1940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2800" b="0" dirty="0" err="1" smtClean="0">
                <a:latin typeface="Courier New" panose="02070309020205020404" pitchFamily="49" charset="0"/>
              </a:rPr>
              <a:t>True</a:t>
            </a:r>
            <a:endParaRPr lang="pt-BR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69825" y="475369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800" b="0" dirty="0" smtClean="0">
                <a:latin typeface="+mj-lt"/>
              </a:rPr>
              <a:t>L[5]</a:t>
            </a:r>
            <a:endParaRPr lang="pt-BR" sz="2800" b="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069825" y="531059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800" b="0" dirty="0" smtClean="0">
                <a:latin typeface="+mj-lt"/>
              </a:rPr>
              <a:t>L[-7]</a:t>
            </a:r>
            <a:endParaRPr lang="pt-BR" sz="2800" b="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Multiplicar 36"/>
          <p:cNvSpPr/>
          <p:nvPr/>
        </p:nvSpPr>
        <p:spPr bwMode="auto">
          <a:xfrm>
            <a:off x="5796136" y="4531285"/>
            <a:ext cx="1872208" cy="1656184"/>
          </a:xfrm>
          <a:prstGeom prst="mathMultiply">
            <a:avLst>
              <a:gd name="adj1" fmla="val 4409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83568" y="358230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Índices →        </a:t>
            </a:r>
            <a:r>
              <a:rPr lang="pt-BR" altLang="pt-BR" sz="1800" b="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0       1           2              3 </a:t>
            </a:r>
            <a:endParaRPr lang="pt-BR" sz="1800" b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83568" y="3169858"/>
            <a:ext cx="803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[ 10,  </a:t>
            </a:r>
            <a:r>
              <a:rPr lang="pt-BR" altLang="pt-BR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altLang="pt-BR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"Um texto", [42, 1.6] </a:t>
            </a:r>
            <a:r>
              <a:rPr lang="pt-BR" altLang="pt-BR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683568" y="292494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Índices →       </a:t>
            </a:r>
            <a:r>
              <a:rPr lang="pt-BR" altLang="pt-BR" sz="1800" b="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      -3          -2             -1 </a:t>
            </a:r>
            <a:endParaRPr lang="pt-BR" sz="1800" b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60000" y="6165304"/>
            <a:ext cx="12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pt-BR" sz="2800" b="0" dirty="0" smtClean="0">
                <a:latin typeface="+mj-lt"/>
              </a:rPr>
              <a:t>L[3][0]</a:t>
            </a:r>
            <a:endParaRPr lang="pt-BR" sz="2800" b="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5" name="Seta para a direita 44"/>
          <p:cNvSpPr/>
          <p:nvPr/>
        </p:nvSpPr>
        <p:spPr bwMode="auto">
          <a:xfrm>
            <a:off x="1691752" y="6354906"/>
            <a:ext cx="648000" cy="1440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800" dirty="0" smtClean="0">
              <a:latin typeface="+mn-lt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483768" y="6207500"/>
            <a:ext cx="2214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pt-BR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1917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3" grpId="0"/>
      <p:bldP spid="14" grpId="0" animBg="1"/>
      <p:bldP spid="15" grpId="0"/>
      <p:bldP spid="16" grpId="0"/>
      <p:bldP spid="17" grpId="0" animBg="1"/>
      <p:bldP spid="18" grpId="0"/>
      <p:bldP spid="25" grpId="0"/>
      <p:bldP spid="26" grpId="0" animBg="1"/>
      <p:bldP spid="27" grpId="0"/>
      <p:bldP spid="28" grpId="0"/>
      <p:bldP spid="29" grpId="0" animBg="1"/>
      <p:bldP spid="30" grpId="0"/>
      <p:bldP spid="35" grpId="0"/>
      <p:bldP spid="36" grpId="0"/>
      <p:bldP spid="37" grpId="0" animBg="1"/>
      <p:bldP spid="38" grpId="0"/>
      <p:bldP spid="40" grpId="0"/>
      <p:bldP spid="42" grpId="0"/>
      <p:bldP spid="44" grpId="0"/>
      <p:bldP spid="45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82608" cy="762000"/>
          </a:xfrm>
        </p:spPr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8682608" cy="5832648"/>
          </a:xfrm>
        </p:spPr>
        <p:txBody>
          <a:bodyPr/>
          <a:lstStyle/>
          <a:p>
            <a:pPr algn="just"/>
            <a:r>
              <a:rPr lang="pt-BR" dirty="0" err="1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smtClean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pt-BR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dirty="0" smtClean="0">
                <a:effectLst/>
              </a:rPr>
              <a:t>: retorna o número de itens.</a:t>
            </a:r>
          </a:p>
          <a:p>
            <a:pPr algn="just"/>
            <a:endParaRPr lang="pt-BR" dirty="0" smtClean="0">
              <a:effectLst/>
            </a:endParaRPr>
          </a:p>
          <a:p>
            <a:pPr algn="just"/>
            <a:r>
              <a:rPr lang="pt-BR" dirty="0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pt-BR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smtClean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pt-BR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dirty="0" smtClean="0">
                <a:effectLst/>
              </a:rPr>
              <a:t>: </a:t>
            </a:r>
            <a:r>
              <a:rPr lang="pt-BR" dirty="0">
                <a:effectLst/>
              </a:rPr>
              <a:t>retorna </a:t>
            </a:r>
            <a:r>
              <a:rPr lang="pt-BR" dirty="0" smtClean="0">
                <a:effectLst/>
              </a:rPr>
              <a:t>a soma dos itens, se a lista possuir conteúdo numérico.</a:t>
            </a:r>
          </a:p>
          <a:p>
            <a:pPr algn="just"/>
            <a:endParaRPr lang="pt-BR" dirty="0">
              <a:effectLst/>
            </a:endParaRPr>
          </a:p>
          <a:p>
            <a:pPr algn="just"/>
            <a:r>
              <a:rPr lang="pt-BR" dirty="0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pt-BR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smtClean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pt-BR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dirty="0" smtClean="0">
                <a:effectLst/>
              </a:rPr>
              <a:t>: </a:t>
            </a:r>
            <a:r>
              <a:rPr lang="pt-BR" dirty="0">
                <a:effectLst/>
              </a:rPr>
              <a:t>retorna </a:t>
            </a:r>
            <a:r>
              <a:rPr lang="pt-BR" dirty="0" smtClean="0">
                <a:effectLst/>
              </a:rPr>
              <a:t>o item que precede os demais da lista.</a:t>
            </a:r>
          </a:p>
          <a:p>
            <a:pPr algn="just"/>
            <a:endParaRPr lang="pt-BR" dirty="0">
              <a:effectLst/>
            </a:endParaRPr>
          </a:p>
          <a:p>
            <a:pPr algn="just"/>
            <a:r>
              <a:rPr lang="pt-BR" dirty="0" err="1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smtClean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pt-BR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dirty="0" smtClean="0">
                <a:effectLst/>
              </a:rPr>
              <a:t>: </a:t>
            </a:r>
            <a:r>
              <a:rPr lang="pt-BR" dirty="0">
                <a:effectLst/>
              </a:rPr>
              <a:t>retorna </a:t>
            </a:r>
            <a:r>
              <a:rPr lang="pt-BR" dirty="0" smtClean="0">
                <a:effectLst/>
              </a:rPr>
              <a:t>o item </a:t>
            </a:r>
            <a:r>
              <a:rPr lang="pt-BR" dirty="0">
                <a:effectLst/>
              </a:rPr>
              <a:t>que </a:t>
            </a:r>
            <a:r>
              <a:rPr lang="pt-BR" dirty="0" smtClean="0">
                <a:effectLst/>
              </a:rPr>
              <a:t>sucede os </a:t>
            </a:r>
            <a:r>
              <a:rPr lang="pt-BR" dirty="0">
                <a:effectLst/>
              </a:rPr>
              <a:t>demais </a:t>
            </a:r>
            <a:r>
              <a:rPr lang="pt-BR" dirty="0" smtClean="0">
                <a:effectLst/>
              </a:rPr>
              <a:t>da lista.</a:t>
            </a:r>
          </a:p>
          <a:p>
            <a:pPr algn="just"/>
            <a:endParaRPr lang="pt-BR" dirty="0">
              <a:effectLst/>
            </a:endParaRPr>
          </a:p>
          <a:p>
            <a:pPr marL="0" indent="0" algn="ctr">
              <a:buNone/>
            </a:pPr>
            <a:r>
              <a:rPr lang="pt-BR" sz="1600" dirty="0" smtClean="0">
                <a:solidFill>
                  <a:srgbClr val="FF0000"/>
                </a:solidFill>
                <a:effectLst/>
              </a:rPr>
              <a:t>Os itens da </a:t>
            </a:r>
            <a:r>
              <a:rPr lang="pt-BR" sz="16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pt-BR" sz="1600" dirty="0" smtClean="0">
                <a:solidFill>
                  <a:srgbClr val="FF0000"/>
                </a:solidFill>
                <a:effectLst/>
              </a:rPr>
              <a:t> devem ter tipos compatíveis para efeito de comparação</a:t>
            </a:r>
            <a:endParaRPr lang="pt-BR" sz="1600" dirty="0">
              <a:solidFill>
                <a:srgbClr val="FF0000"/>
              </a:solidFill>
              <a:effectLst/>
            </a:endParaRPr>
          </a:p>
          <a:p>
            <a:pPr marL="0" indent="0" algn="just">
              <a:buNone/>
            </a:pPr>
            <a:endParaRPr lang="pt-BR" dirty="0">
              <a:effectLst/>
            </a:endParaRPr>
          </a:p>
          <a:p>
            <a:pPr algn="just"/>
            <a:endParaRPr lang="pt-BR" dirty="0">
              <a:effectLst/>
            </a:endParaRPr>
          </a:p>
          <a:p>
            <a:pPr algn="just"/>
            <a:endParaRPr lang="pt-BR" dirty="0" smtClean="0">
              <a:effectLst/>
            </a:endParaRPr>
          </a:p>
          <a:p>
            <a:pPr algn="just"/>
            <a:endParaRPr lang="pt-BR" dirty="0" smtClean="0">
              <a:effectLst/>
            </a:endParaRPr>
          </a:p>
          <a:p>
            <a:pPr algn="just"/>
            <a:endParaRPr lang="pt-BR" dirty="0">
              <a:effectLst/>
            </a:endParaRPr>
          </a:p>
          <a:p>
            <a:pPr algn="just"/>
            <a:endParaRPr lang="pt-BR" dirty="0">
              <a:effectLst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179512" y="3356992"/>
            <a:ext cx="8754616" cy="3240360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805159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82608" cy="762000"/>
          </a:xfrm>
        </p:spPr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8682608" cy="5832648"/>
          </a:xfrm>
        </p:spPr>
        <p:txBody>
          <a:bodyPr/>
          <a:lstStyle/>
          <a:p>
            <a:pPr algn="just"/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Concatenação (</a:t>
            </a:r>
            <a:r>
              <a:rPr lang="pt-BR" dirty="0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): adiciona os </a:t>
            </a:r>
            <a:r>
              <a:rPr lang="pt-BR" u="sng" dirty="0" smtClean="0">
                <a:effectLst/>
                <a:latin typeface="+mj-lt"/>
                <a:cs typeface="Courier New" panose="02070309020205020404" pitchFamily="49" charset="0"/>
              </a:rPr>
              <a:t>elementos</a:t>
            </a:r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 de uma lista ao final de outra;</a:t>
            </a:r>
          </a:p>
          <a:p>
            <a:pPr algn="just"/>
            <a:endParaRPr lang="pt-BR" dirty="0">
              <a:effectLst/>
              <a:latin typeface="+mj-lt"/>
              <a:cs typeface="Courier New" panose="02070309020205020404" pitchFamily="49" charset="0"/>
            </a:endParaRPr>
          </a:p>
          <a:p>
            <a:pPr algn="just"/>
            <a:endParaRPr lang="pt-BR" dirty="0" smtClean="0">
              <a:effectLst/>
              <a:latin typeface="+mj-lt"/>
              <a:cs typeface="Courier New" panose="02070309020205020404" pitchFamily="49" charset="0"/>
            </a:endParaRPr>
          </a:p>
          <a:p>
            <a:pPr algn="just"/>
            <a:endParaRPr lang="pt-BR" sz="2000" dirty="0" smtClean="0">
              <a:effectLst/>
              <a:latin typeface="+mj-lt"/>
              <a:cs typeface="Courier New" panose="02070309020205020404" pitchFamily="49" charset="0"/>
            </a:endParaRPr>
          </a:p>
          <a:p>
            <a:pPr algn="just"/>
            <a:endParaRPr lang="pt-BR" sz="2000" dirty="0">
              <a:effectLst/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Repetição </a:t>
            </a:r>
            <a:r>
              <a:rPr lang="pt-BR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 gera uma lista concatenando uma </a:t>
            </a:r>
            <a:r>
              <a:rPr lang="pt-BR" dirty="0" err="1" smtClean="0">
                <a:effectLst/>
                <a:latin typeface="+mj-lt"/>
                <a:cs typeface="Courier New" panose="02070309020205020404" pitchFamily="49" charset="0"/>
              </a:rPr>
              <a:t>sublista</a:t>
            </a:r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 por um determinado número de vezes.</a:t>
            </a:r>
            <a:endParaRPr lang="pt-BR" dirty="0">
              <a:effectLst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1654" y="1924670"/>
            <a:ext cx="4380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pt-BR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algn="l"/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 + [1, 3]</a:t>
            </a:r>
          </a:p>
          <a:p>
            <a:pPr algn="l"/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 + [</a:t>
            </a:r>
            <a:r>
              <a:rPr lang="pt-BR" sz="2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pt-BR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197210" y="5182813"/>
            <a:ext cx="682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pt-BR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* 3 + 2 * ["XYZ", 4]</a:t>
            </a:r>
            <a:endParaRPr lang="pt-BR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197211" y="5714092"/>
            <a:ext cx="7335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[0</a:t>
            </a:r>
            <a:r>
              <a:rPr lang="pt-BR" sz="2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0, 'XYZ', 4, 'XYZ', 4</a:t>
            </a:r>
            <a:r>
              <a:rPr lang="pt-BR" sz="2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2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318395" y="19755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b="0" dirty="0" smtClean="0">
                <a:solidFill>
                  <a:srgbClr val="FF0000"/>
                </a:solidFill>
                <a:latin typeface="+mj-lt"/>
              </a:rPr>
              <a:t>Lista vazia</a:t>
            </a:r>
            <a:endParaRPr 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eta para a direita 12"/>
          <p:cNvSpPr/>
          <p:nvPr/>
        </p:nvSpPr>
        <p:spPr bwMode="auto">
          <a:xfrm flipH="1">
            <a:off x="1691680" y="1975536"/>
            <a:ext cx="648072" cy="360040"/>
          </a:xfrm>
          <a:prstGeom prst="rightArrow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100000">
                <a:srgbClr val="FFC000">
                  <a:alpha val="50000"/>
                </a:srgbClr>
              </a:gs>
            </a:gsLst>
            <a:lin ang="0" scaled="0"/>
          </a:gra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611824" y="2396378"/>
            <a:ext cx="45121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6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[1, 3, </a:t>
            </a:r>
            <a:r>
              <a:rPr lang="pt-BR" sz="26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6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pt-BR" sz="2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9" name="Chave direita 8"/>
          <p:cNvSpPr/>
          <p:nvPr/>
        </p:nvSpPr>
        <p:spPr bwMode="auto">
          <a:xfrm>
            <a:off x="4427362" y="1975536"/>
            <a:ext cx="144835" cy="1334129"/>
          </a:xfrm>
          <a:prstGeom prst="rightBrace">
            <a:avLst>
              <a:gd name="adj1" fmla="val 38523"/>
              <a:gd name="adj2" fmla="val 50000"/>
            </a:avLst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0568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41" grpId="0"/>
      <p:bldP spid="43" grpId="0"/>
      <p:bldP spid="12" grpId="0"/>
      <p:bldP spid="13" grpId="0" animBg="1"/>
      <p:bldP spid="14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82608" cy="762000"/>
          </a:xfrm>
        </p:spPr>
        <p:txBody>
          <a:bodyPr/>
          <a:lstStyle/>
          <a:p>
            <a:r>
              <a:rPr lang="pt-BR" dirty="0" smtClean="0"/>
              <a:t>Operação Fatiamento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836712"/>
            <a:ext cx="8682608" cy="5832648"/>
          </a:xfrm>
        </p:spPr>
        <p:txBody>
          <a:bodyPr/>
          <a:lstStyle/>
          <a:p>
            <a:pPr algn="just"/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Divisão da sequência de itens pela faixa dos índices.</a:t>
            </a:r>
            <a:endParaRPr lang="pt-BR" sz="2000" b="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b="0" dirty="0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Lista[ </a:t>
            </a:r>
            <a:r>
              <a:rPr lang="pt-BR" b="0" dirty="0" err="1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pt-BR" b="0" baseline="-25000" dirty="0" err="1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fechado</a:t>
            </a:r>
            <a:r>
              <a:rPr lang="pt-BR" b="0" dirty="0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t-BR" b="0" dirty="0" err="1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pt-BR" b="0" baseline="-25000" dirty="0" err="1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aberto</a:t>
            </a:r>
            <a:r>
              <a:rPr lang="pt-BR" b="0" dirty="0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passo ]</a:t>
            </a:r>
          </a:p>
          <a:p>
            <a:pPr marL="0" indent="0" algn="just">
              <a:buNone/>
            </a:pPr>
            <a:endParaRPr lang="pt-BR" sz="2000" b="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sz="2000" b="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sz="20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 = L[1:3]</a:t>
            </a:r>
          </a:p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= L[3:]</a:t>
            </a:r>
          </a:p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 = L[:2]</a:t>
            </a:r>
          </a:p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L[-5:-3]</a:t>
            </a:r>
          </a:p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 L[::-1]</a:t>
            </a:r>
          </a:p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L[::3]</a:t>
            </a:r>
          </a:p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= L[1:5:2]</a:t>
            </a:r>
          </a:p>
          <a:p>
            <a:pPr marL="0" indent="0" algn="just">
              <a:buNone/>
            </a:pPr>
            <a:endParaRPr lang="pt-BR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ela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26503464"/>
              </p:ext>
            </p:extLst>
          </p:nvPr>
        </p:nvGraphicFramePr>
        <p:xfrm>
          <a:off x="323528" y="2601104"/>
          <a:ext cx="839837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29"/>
                <a:gridCol w="1292058"/>
                <a:gridCol w="1292058"/>
                <a:gridCol w="1292058"/>
                <a:gridCol w="1292058"/>
                <a:gridCol w="1292058"/>
                <a:gridCol w="1292058"/>
              </a:tblGrid>
              <a:tr h="25183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 =</a:t>
                      </a:r>
                      <a:endParaRPr lang="pt-BR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</a:t>
                      </a:r>
                      <a:endParaRPr lang="pt-BR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"ruela"</a:t>
                      </a:r>
                      <a:endParaRPr lang="pt-BR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4]</a:t>
                      </a:r>
                      <a:endParaRPr lang="pt-BR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endParaRPr lang="pt-BR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"123"</a:t>
                      </a:r>
                      <a:endParaRPr lang="pt-BR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32299"/>
              </p:ext>
            </p:extLst>
          </p:nvPr>
        </p:nvGraphicFramePr>
        <p:xfrm>
          <a:off x="323536" y="2204864"/>
          <a:ext cx="839458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37"/>
                <a:gridCol w="1291474"/>
                <a:gridCol w="1291474"/>
                <a:gridCol w="1291474"/>
                <a:gridCol w="1291474"/>
                <a:gridCol w="1291474"/>
                <a:gridCol w="129147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endParaRPr lang="pt-BR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pt-BR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  <a:endParaRPr lang="pt-BR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pt-BR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  <a:endParaRPr lang="pt-BR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pt-BR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60333"/>
              </p:ext>
            </p:extLst>
          </p:nvPr>
        </p:nvGraphicFramePr>
        <p:xfrm>
          <a:off x="323528" y="2996952"/>
          <a:ext cx="839458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37"/>
                <a:gridCol w="1291474"/>
                <a:gridCol w="1291474"/>
                <a:gridCol w="1291474"/>
                <a:gridCol w="1291474"/>
                <a:gridCol w="1291474"/>
                <a:gridCol w="129147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9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pt-BR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pt-BR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pt-BR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pt-BR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2919454" y="3356992"/>
            <a:ext cx="565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= [3.14</a:t>
            </a:r>
            <a:r>
              <a:rPr lang="pt-BR" sz="2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'ruela</a:t>
            </a:r>
            <a:r>
              <a:rPr lang="pt-BR" sz="2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919454" y="3825622"/>
            <a:ext cx="565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[[1, 4], 42</a:t>
            </a:r>
            <a:r>
              <a:rPr lang="pt-BR" sz="2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'123</a:t>
            </a:r>
            <a:r>
              <a:rPr lang="pt-BR" sz="2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919454" y="4329678"/>
            <a:ext cx="565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= [4, 3.14]</a:t>
            </a:r>
            <a:endParaRPr lang="pt-BR" sz="2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919454" y="4833734"/>
            <a:ext cx="565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pt-BR" sz="2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[3.14, '</a:t>
            </a:r>
            <a:r>
              <a:rPr lang="pt-BR" sz="2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ruela</a:t>
            </a:r>
            <a:r>
              <a:rPr lang="pt-BR" sz="2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2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2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915816" y="5315842"/>
            <a:ext cx="622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pt-B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42, [1,4</a:t>
            </a:r>
            <a:r>
              <a:rPr lang="pt-B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'</a:t>
            </a:r>
            <a:r>
              <a:rPr 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ruela</a:t>
            </a:r>
            <a:r>
              <a:rPr lang="pt-B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3.14, 4]</a:t>
            </a:r>
            <a:endParaRPr 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915816" y="5839062"/>
            <a:ext cx="565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[4, [1, 4]]</a:t>
            </a:r>
            <a:endParaRPr lang="pt-BR" sz="2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915816" y="6362282"/>
            <a:ext cx="565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[3.14, [1, 4]]</a:t>
            </a:r>
            <a:endParaRPr lang="pt-BR" sz="2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2241832" y="2596291"/>
            <a:ext cx="2618200" cy="3960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20000"/>
                </a:srgbClr>
              </a:gs>
              <a:gs pos="100000">
                <a:srgbClr val="FFC000">
                  <a:alpha val="20000"/>
                </a:srgbClr>
              </a:gs>
            </a:gsLst>
            <a:lin ang="0" scaled="1"/>
            <a:tileRect/>
          </a:gra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endParaRPr lang="pt-BR" sz="2000" dirty="0">
              <a:latin typeface="+mn-lt"/>
            </a:endParaRPr>
          </a:p>
        </p:txBody>
      </p:sp>
      <p:sp>
        <p:nvSpPr>
          <p:cNvPr id="28" name="Retângulo 27"/>
          <p:cNvSpPr/>
          <p:nvPr/>
        </p:nvSpPr>
        <p:spPr bwMode="auto">
          <a:xfrm>
            <a:off x="951841" y="2592692"/>
            <a:ext cx="7796623" cy="3960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20000"/>
                </a:srgbClr>
              </a:gs>
              <a:gs pos="100000">
                <a:srgbClr val="FFC000">
                  <a:alpha val="20000"/>
                </a:srgbClr>
              </a:gs>
            </a:gsLst>
            <a:lin ang="10800000" scaled="0"/>
            <a:tileRect/>
          </a:gra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endParaRPr lang="pt-BR" sz="2000" dirty="0">
              <a:latin typeface="+mn-lt"/>
            </a:endParaRPr>
          </a:p>
        </p:txBody>
      </p:sp>
      <p:sp>
        <p:nvSpPr>
          <p:cNvPr id="29" name="Retângulo 28"/>
          <p:cNvSpPr/>
          <p:nvPr/>
        </p:nvSpPr>
        <p:spPr bwMode="auto">
          <a:xfrm>
            <a:off x="959132" y="2607719"/>
            <a:ext cx="2618200" cy="3960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20000"/>
                </a:srgbClr>
              </a:gs>
              <a:gs pos="100000">
                <a:srgbClr val="FFC000">
                  <a:alpha val="20000"/>
                </a:srgbClr>
              </a:gs>
            </a:gsLst>
            <a:lin ang="0" scaled="1"/>
            <a:tileRect/>
          </a:gra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30" name="Retângulo 29"/>
          <p:cNvSpPr/>
          <p:nvPr/>
        </p:nvSpPr>
        <p:spPr bwMode="auto">
          <a:xfrm>
            <a:off x="4847332" y="2592692"/>
            <a:ext cx="3888432" cy="3960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20000"/>
                </a:srgbClr>
              </a:gs>
              <a:gs pos="100000">
                <a:srgbClr val="FFC000">
                  <a:alpha val="20000"/>
                </a:srgbClr>
              </a:gs>
            </a:gsLst>
            <a:lin ang="0" scaled="1"/>
            <a:tileRect/>
          </a:gra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endParaRPr lang="pt-BR" sz="2000" dirty="0">
              <a:latin typeface="+mn-lt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959381" y="2596291"/>
            <a:ext cx="5174348" cy="396000"/>
            <a:chOff x="951840" y="2645526"/>
            <a:chExt cx="4078116" cy="466638"/>
          </a:xfrm>
        </p:grpSpPr>
        <p:sp>
          <p:nvSpPr>
            <p:cNvPr id="27" name="Retângulo 26"/>
            <p:cNvSpPr/>
            <p:nvPr/>
          </p:nvSpPr>
          <p:spPr bwMode="auto">
            <a:xfrm>
              <a:off x="951840" y="2647764"/>
              <a:ext cx="1031267" cy="46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alpha val="20000"/>
                  </a:srgbClr>
                </a:gs>
                <a:gs pos="100000">
                  <a:srgbClr val="FFC000">
                    <a:alpha val="20000"/>
                  </a:srgbClr>
                </a:gs>
              </a:gsLst>
              <a:lin ang="0" scaled="1"/>
              <a:tileRect/>
            </a:gradFill>
            <a:ln w="1905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endParaRPr lang="pt-BR" sz="2000" dirty="0">
                <a:latin typeface="+mn-lt"/>
              </a:endParaRP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4008997" y="2645526"/>
              <a:ext cx="1020959" cy="46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alpha val="20000"/>
                  </a:srgbClr>
                </a:gs>
                <a:gs pos="100000">
                  <a:srgbClr val="FFC000">
                    <a:alpha val="20000"/>
                  </a:srgbClr>
                </a:gs>
              </a:gsLst>
              <a:lin ang="0" scaled="1"/>
              <a:tileRect/>
            </a:gradFill>
            <a:ln w="1905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endParaRPr lang="pt-BR" sz="2000" dirty="0">
                <a:latin typeface="+mn-lt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2241832" y="2616351"/>
            <a:ext cx="3866248" cy="390431"/>
            <a:chOff x="2240719" y="2636912"/>
            <a:chExt cx="3866248" cy="464400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2240719" y="2636912"/>
              <a:ext cx="1308480" cy="46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alpha val="20000"/>
                  </a:srgbClr>
                </a:gs>
                <a:gs pos="100000">
                  <a:srgbClr val="FFC000">
                    <a:alpha val="20000"/>
                  </a:srgbClr>
                </a:gs>
              </a:gsLst>
              <a:lin ang="0" scaled="1"/>
              <a:tileRect/>
            </a:gradFill>
            <a:ln w="1905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endParaRPr lang="pt-BR" sz="2000" dirty="0">
                <a:latin typeface="+mn-lt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4845598" y="2636912"/>
              <a:ext cx="1261369" cy="46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alpha val="20000"/>
                  </a:srgbClr>
                </a:gs>
                <a:gs pos="100000">
                  <a:srgbClr val="FFC000">
                    <a:alpha val="20000"/>
                  </a:srgbClr>
                </a:gs>
              </a:gsLst>
              <a:lin ang="0" scaled="1"/>
              <a:tileRect/>
            </a:gradFill>
            <a:ln w="1905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endParaRPr lang="pt-BR" sz="2000" dirty="0">
                <a:latin typeface="+mn-lt"/>
              </a:endParaRPr>
            </a:p>
          </p:txBody>
        </p:sp>
      </p:grpSp>
      <p:sp>
        <p:nvSpPr>
          <p:cNvPr id="31" name="Retângulo 30"/>
          <p:cNvSpPr/>
          <p:nvPr/>
        </p:nvSpPr>
        <p:spPr bwMode="auto">
          <a:xfrm>
            <a:off x="2241832" y="2607719"/>
            <a:ext cx="5209315" cy="3960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20000"/>
                </a:srgbClr>
              </a:gs>
              <a:gs pos="100000">
                <a:srgbClr val="FFC000">
                  <a:alpha val="20000"/>
                </a:srgbClr>
              </a:gs>
            </a:gsLst>
            <a:lin ang="10800000" scaled="0"/>
            <a:tileRect/>
          </a:gra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467309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/>
      <p:bldP spid="18" grpId="0"/>
      <p:bldP spid="19" grpId="0"/>
      <p:bldP spid="22" grpId="0"/>
      <p:bldP spid="23" grpId="0"/>
      <p:bldP spid="24" grpId="0"/>
      <p:bldP spid="25" grpId="0"/>
      <p:bldP spid="4" grpId="0" animBg="1"/>
      <p:bldP spid="4" grpId="1" animBg="1"/>
      <p:bldP spid="4" grpId="2" animBg="1"/>
      <p:bldP spid="4" grpId="3" animBg="1"/>
      <p:bldP spid="28" grpId="1" animBg="1"/>
      <p:bldP spid="28" grpId="3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82608" cy="762000"/>
          </a:xfrm>
        </p:spPr>
        <p:txBody>
          <a:bodyPr/>
          <a:lstStyle/>
          <a:p>
            <a:r>
              <a:rPr lang="pt-BR" smtClean="0"/>
              <a:t>Métodos de 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8682608" cy="5832648"/>
          </a:xfrm>
        </p:spPr>
        <p:txBody>
          <a:bodyPr/>
          <a:lstStyle/>
          <a:p>
            <a:pPr algn="just"/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Deve-se escrever uma lista ou variável do tipo </a:t>
            </a:r>
            <a:r>
              <a:rPr lang="pt-BR" dirty="0" err="1" smtClean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, seguido do ponto e o nome do método com parênteses (com ou sem parâmetros).</a:t>
            </a:r>
          </a:p>
          <a:p>
            <a:pPr algn="just"/>
            <a:endParaRPr lang="pt-BR" sz="5400" dirty="0" smtClean="0">
              <a:effectLst/>
              <a:latin typeface="+mj-lt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sz="5400" dirty="0">
              <a:effectLst/>
              <a:latin typeface="+mj-lt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dirty="0">
              <a:effectLst/>
              <a:latin typeface="+mj-lt"/>
              <a:cs typeface="Courier New" panose="02070309020205020404" pitchFamily="49" charset="0"/>
            </a:endParaRPr>
          </a:p>
          <a:p>
            <a:pPr marL="400050" lvl="1" indent="0" algn="just">
              <a:buNone/>
            </a:pPr>
            <a:r>
              <a:rPr lang="pt-BR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: um valor item de qualquer tipo</a:t>
            </a:r>
          </a:p>
          <a:p>
            <a:pPr marL="400050" lvl="1" indent="0" algn="just">
              <a:buNone/>
            </a:pPr>
            <a:r>
              <a:rPr lang="pt-BR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: uma lista, ou outro tipo de sequência do Python</a:t>
            </a:r>
          </a:p>
          <a:p>
            <a:pPr marL="400050" lvl="1" indent="0" algn="just">
              <a:buNone/>
            </a:pPr>
            <a:r>
              <a:rPr lang="pt-BR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: um valor inteiro que representa um índice da lista</a:t>
            </a:r>
          </a:p>
          <a:p>
            <a:pPr marL="400050" lvl="1" indent="0" algn="just">
              <a:buNone/>
            </a:pPr>
            <a:r>
              <a:rPr lang="pt-BR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pt-BR" dirty="0" smtClean="0">
                <a:effectLst/>
                <a:latin typeface="+mj-lt"/>
                <a:cs typeface="Courier New" panose="02070309020205020404" pitchFamily="49" charset="0"/>
              </a:rPr>
              <a:t>: parâmetro opcional</a:t>
            </a:r>
          </a:p>
          <a:p>
            <a:pPr marL="0" indent="0" algn="just">
              <a:buNone/>
            </a:pPr>
            <a:endParaRPr lang="pt-BR" sz="1050" b="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sz="2000" b="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62860"/>
              </p:ext>
            </p:extLst>
          </p:nvPr>
        </p:nvGraphicFramePr>
        <p:xfrm>
          <a:off x="395536" y="2420888"/>
          <a:ext cx="8538592" cy="2160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50058"/>
                <a:gridCol w="2642336"/>
                <a:gridCol w="2846198"/>
              </a:tblGrid>
              <a:tr h="54006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Lista.append</a:t>
                      </a:r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</a:t>
                      </a:r>
                      <a:r>
                        <a:rPr lang="pt-B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Lista.clear</a:t>
                      </a: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Lista.copy</a:t>
                      </a: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Lista.count</a:t>
                      </a:r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Lista.extend</a:t>
                      </a:r>
                      <a:r>
                        <a:rPr lang="pt-BR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Lista.index</a:t>
                      </a:r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(x[,start])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Lista.insert</a:t>
                      </a:r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x)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Lista.pop</a:t>
                      </a:r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([i])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Lista.remove</a:t>
                      </a: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kumimoji="0"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Lista.reverse</a:t>
                      </a:r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Lista.sort</a:t>
                      </a:r>
                      <a:r>
                        <a:rPr kumimoji="0" lang="pt-BR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pt-BR" sz="1600" b="0" i="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</a:t>
                      </a:r>
                      <a:r>
                        <a:rPr kumimoji="0" lang="pt-BR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pt-BR" sz="1600" b="0" i="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kumimoji="0" lang="pt-BR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reverse=False)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99381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82608" cy="762000"/>
          </a:xfrm>
        </p:spPr>
        <p:txBody>
          <a:bodyPr/>
          <a:lstStyle/>
          <a:p>
            <a:r>
              <a:rPr lang="pt-BR" dirty="0" smtClean="0"/>
              <a:t>Adicionando itens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8682608" cy="5832648"/>
          </a:xfrm>
        </p:spPr>
        <p:txBody>
          <a:bodyPr/>
          <a:lstStyle/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[]</a:t>
            </a:r>
          </a:p>
          <a:p>
            <a:pPr marL="0" indent="0" algn="just">
              <a:buNone/>
            </a:pPr>
            <a:endParaRPr lang="pt-BR" b="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L + [1</a:t>
            </a:r>
            <a:r>
              <a:rPr lang="pt-BR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"algo"]</a:t>
            </a:r>
          </a:p>
          <a:p>
            <a:pPr marL="0" indent="0" algn="ctr">
              <a:buNone/>
            </a:pPr>
            <a:r>
              <a:rPr lang="en-US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'algo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b="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[2, </a:t>
            </a:r>
            <a:r>
              <a:rPr lang="pt-BR" b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[8, 'texto']] + L</a:t>
            </a:r>
          </a:p>
          <a:p>
            <a:pPr marL="0" indent="0" algn="ctr">
              <a:buNone/>
            </a:pP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[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pt-BR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[8, 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'texto'], 1, 'algo']</a:t>
            </a:r>
            <a:endParaRPr lang="pt-BR" b="0" dirty="0" smtClean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2.5 + L</a:t>
            </a:r>
          </a:p>
          <a:p>
            <a:pPr marL="0" indent="0" algn="ctr">
              <a:buNone/>
            </a:pPr>
            <a:r>
              <a:rPr lang="en-US" sz="16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'float' and 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'list'</a:t>
            </a:r>
            <a:r>
              <a:rPr lang="en-US" sz="18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b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pt-BR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123</a:t>
            </a: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pt-BR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L[4] = False</a:t>
            </a:r>
            <a:endParaRPr lang="pt-BR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pt-BR" sz="20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[2, </a:t>
            </a:r>
            <a:r>
              <a:rPr lang="pt-BR" sz="2000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123, </a:t>
            </a:r>
            <a:r>
              <a:rPr lang="pt-BR" sz="2000" b="0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0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[8, 'texto'], </a:t>
            </a:r>
            <a:r>
              <a:rPr lang="pt-BR" sz="2000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 </a:t>
            </a:r>
            <a:r>
              <a:rPr lang="pt-BR" sz="20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'algo']</a:t>
            </a:r>
          </a:p>
          <a:p>
            <a:pPr marL="0" indent="0" algn="just">
              <a:buNone/>
            </a:pPr>
            <a:endParaRPr lang="en-US" sz="3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b="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83768" y="980728"/>
            <a:ext cx="645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 smtClean="0">
                <a:solidFill>
                  <a:srgbClr val="FF0000"/>
                </a:solidFill>
                <a:latin typeface="+mj-lt"/>
              </a:rPr>
              <a:t>Criar uma lista para os métodos e operações funcionarem.</a:t>
            </a:r>
            <a:endParaRPr 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ta para a direita 4"/>
          <p:cNvSpPr/>
          <p:nvPr/>
        </p:nvSpPr>
        <p:spPr bwMode="auto">
          <a:xfrm flipH="1">
            <a:off x="1857053" y="980728"/>
            <a:ext cx="648072" cy="360040"/>
          </a:xfrm>
          <a:prstGeom prst="rightArrow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100000">
                <a:srgbClr val="FFC000">
                  <a:alpha val="50000"/>
                </a:srgbClr>
              </a:gs>
            </a:gsLst>
            <a:lin ang="0" scaled="0"/>
          </a:gra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1979712" y="1988840"/>
            <a:ext cx="2520280" cy="432048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99992" y="1673394"/>
            <a:ext cx="23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 smtClean="0">
                <a:solidFill>
                  <a:srgbClr val="FF0000"/>
                </a:solidFill>
                <a:latin typeface="+mj-lt"/>
              </a:rPr>
              <a:t>Deve ser uma lista</a:t>
            </a:r>
            <a:endParaRPr 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3528" y="522920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pt-BR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</a:t>
            </a:r>
            <a:endParaRPr lang="pt-BR" sz="20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36180" y="5331570"/>
            <a:ext cx="8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123, </a:t>
            </a:r>
            <a:endParaRPr lang="pt-BR" sz="20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691680" y="5331570"/>
            <a:ext cx="659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0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[8, 'texto'], 1, 'algo'</a:t>
            </a:r>
            <a:r>
              <a:rPr lang="pt-BR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20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2231740" y="4869160"/>
            <a:ext cx="197951" cy="382109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12" name="Elipse 11"/>
          <p:cNvSpPr/>
          <p:nvPr/>
        </p:nvSpPr>
        <p:spPr bwMode="auto">
          <a:xfrm>
            <a:off x="1952948" y="5669197"/>
            <a:ext cx="360040" cy="360040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12032" y="5659672"/>
            <a:ext cx="781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 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2000" b="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000" b="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2000" b="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4    5</a:t>
            </a:r>
            <a:endParaRPr lang="pt-BR" sz="20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17340" y="5659672"/>
            <a:ext cx="671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 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2000" b="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</a:t>
            </a:r>
            <a:r>
              <a:rPr lang="en-US" sz="2000" b="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3    4</a:t>
            </a:r>
            <a:endParaRPr lang="pt-BR" sz="20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9579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08021 -1.48148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  <p:bldP spid="7" grpId="0"/>
      <p:bldP spid="8" grpId="0"/>
      <p:bldP spid="9" grpId="0"/>
      <p:bldP spid="10" grpId="0"/>
      <p:bldP spid="10" grpId="1"/>
      <p:bldP spid="11" grpId="0" animBg="1"/>
      <p:bldP spid="12" grpId="0" animBg="1"/>
      <p:bldP spid="12" grpId="1" animBg="1"/>
      <p:bldP spid="13" grpId="0"/>
      <p:bldP spid="14" grpId="0"/>
      <p:bldP spid="1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82608" cy="762000"/>
          </a:xfrm>
        </p:spPr>
        <p:txBody>
          <a:bodyPr/>
          <a:lstStyle/>
          <a:p>
            <a:r>
              <a:rPr lang="pt-BR" dirty="0" smtClean="0"/>
              <a:t>Adicionando itens no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8682608" cy="5832648"/>
          </a:xfrm>
        </p:spPr>
        <p:txBody>
          <a:bodyPr/>
          <a:lstStyle/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[]</a:t>
            </a:r>
          </a:p>
          <a:p>
            <a:pPr marL="0" indent="0" algn="just">
              <a:buNone/>
            </a:pPr>
            <a:endParaRPr lang="pt-BR" b="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L + [1</a:t>
            </a:r>
            <a:r>
              <a:rPr lang="pt-BR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"algo"]</a:t>
            </a:r>
          </a:p>
          <a:p>
            <a:pPr marL="0" indent="0" algn="ctr">
              <a:buNone/>
            </a:pPr>
            <a:r>
              <a:rPr lang="en-US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'algo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b="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b="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b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(2.71)</a:t>
            </a:r>
          </a:p>
          <a:p>
            <a:pPr marL="0" indent="0" algn="ctr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[1, 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'algo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2.71]</a:t>
            </a:r>
            <a:endParaRPr lang="pt-BR" b="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b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pt-BR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(['A', </a:t>
            </a: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4])</a:t>
            </a:r>
            <a:endParaRPr lang="pt-BR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[1, 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'algo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2.71, ['A', 4]]</a:t>
            </a:r>
          </a:p>
          <a:p>
            <a:pPr marL="0" indent="0" algn="just">
              <a:buNone/>
            </a:pPr>
            <a:r>
              <a:rPr lang="pt-BR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b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abc")</a:t>
            </a:r>
            <a:endParaRPr lang="pt-BR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[1, 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'algo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2.71, ['A', 4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'abc</a:t>
            </a:r>
            <a:r>
              <a:rPr lang="pt-BR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b="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pt-BR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83768" y="98072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 smtClean="0">
                <a:solidFill>
                  <a:srgbClr val="FF0000"/>
                </a:solidFill>
                <a:latin typeface="+mj-lt"/>
              </a:rPr>
              <a:t>Criar uma lista para os métodos funcionarem.</a:t>
            </a:r>
            <a:endParaRPr 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ta para a direita 4"/>
          <p:cNvSpPr/>
          <p:nvPr/>
        </p:nvSpPr>
        <p:spPr bwMode="auto">
          <a:xfrm flipH="1">
            <a:off x="1857053" y="980728"/>
            <a:ext cx="648072" cy="360040"/>
          </a:xfrm>
          <a:prstGeom prst="rightArrow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100000">
                <a:srgbClr val="FFC000">
                  <a:alpha val="50000"/>
                </a:srgbClr>
              </a:gs>
            </a:gsLst>
            <a:lin ang="0" scaled="0"/>
          </a:gra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1979712" y="1988840"/>
            <a:ext cx="2520280" cy="432048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pt-BR" sz="2000" dirty="0" smtClean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99992" y="1673394"/>
            <a:ext cx="23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pt-BR" sz="1800" b="0" dirty="0" smtClean="0">
                <a:solidFill>
                  <a:srgbClr val="FF0000"/>
                </a:solidFill>
                <a:latin typeface="+mj-lt"/>
              </a:rPr>
              <a:t>Deve ser uma lista</a:t>
            </a:r>
            <a:endParaRPr lang="pt-B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9239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animBg="1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Ajuste Polinomial - Transformações - Coef. Determinação">
  <a:themeElements>
    <a:clrScheme name="Ajuste Polinomial - Transformações - Coef. Determinação 3">
      <a:dk1>
        <a:srgbClr val="0000CC"/>
      </a:dk1>
      <a:lt1>
        <a:srgbClr val="FFFFFF"/>
      </a:lt1>
      <a:dk2>
        <a:srgbClr val="000000"/>
      </a:dk2>
      <a:lt2>
        <a:srgbClr val="4D4D4D"/>
      </a:lt2>
      <a:accent1>
        <a:srgbClr val="3366FF"/>
      </a:accent1>
      <a:accent2>
        <a:srgbClr val="000000"/>
      </a:accent2>
      <a:accent3>
        <a:srgbClr val="FFFFFF"/>
      </a:accent3>
      <a:accent4>
        <a:srgbClr val="0000AE"/>
      </a:accent4>
      <a:accent5>
        <a:srgbClr val="ADB8FF"/>
      </a:accent5>
      <a:accent6>
        <a:srgbClr val="000000"/>
      </a:accent6>
      <a:hlink>
        <a:srgbClr val="CCECFF"/>
      </a:hlink>
      <a:folHlink>
        <a:srgbClr val="CCCCCC"/>
      </a:folHlink>
    </a:clrScheme>
    <a:fontScheme name="Ajuste Polinomial - Transformações - Coef. Determinaç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sq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 sz="2000" dirty="0" smtClean="0">
            <a:latin typeface="+mn-lt"/>
          </a:defRPr>
        </a:defPPr>
      </a:lstStyle>
    </a:spDef>
    <a:lnDef>
      <a:spPr bwMode="auto">
        <a:solidFill>
          <a:schemeClr val="accent1"/>
        </a:solidFill>
        <a:ln w="38100" cap="sq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Ajuste Polinomial - Transformações - Coef. Determinação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uste Polinomial - Transformações - Coef. Determinação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uste Polinomial - Transformações - Coef. Determinação 3">
        <a:dk1>
          <a:srgbClr val="0000CC"/>
        </a:dk1>
        <a:lt1>
          <a:srgbClr val="FFFFFF"/>
        </a:lt1>
        <a:dk2>
          <a:srgbClr val="000000"/>
        </a:dk2>
        <a:lt2>
          <a:srgbClr val="4D4D4D"/>
        </a:lt2>
        <a:accent1>
          <a:srgbClr val="3366FF"/>
        </a:accent1>
        <a:accent2>
          <a:srgbClr val="000000"/>
        </a:accent2>
        <a:accent3>
          <a:srgbClr val="FFFFFF"/>
        </a:accent3>
        <a:accent4>
          <a:srgbClr val="0000AE"/>
        </a:accent4>
        <a:accent5>
          <a:srgbClr val="ADB8FF"/>
        </a:accent5>
        <a:accent6>
          <a:srgbClr val="000000"/>
        </a:accent6>
        <a:hlink>
          <a:srgbClr val="CCECFF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juste Polinomial - Transformações - Coef. Determinação">
  <a:themeElements>
    <a:clrScheme name="Ajuste Polinomial - Transformações - Coef. Determinação 3">
      <a:dk1>
        <a:srgbClr val="0000CC"/>
      </a:dk1>
      <a:lt1>
        <a:srgbClr val="FFFFFF"/>
      </a:lt1>
      <a:dk2>
        <a:srgbClr val="000000"/>
      </a:dk2>
      <a:lt2>
        <a:srgbClr val="4D4D4D"/>
      </a:lt2>
      <a:accent1>
        <a:srgbClr val="3366FF"/>
      </a:accent1>
      <a:accent2>
        <a:srgbClr val="000000"/>
      </a:accent2>
      <a:accent3>
        <a:srgbClr val="FFFFFF"/>
      </a:accent3>
      <a:accent4>
        <a:srgbClr val="0000AE"/>
      </a:accent4>
      <a:accent5>
        <a:srgbClr val="ADB8FF"/>
      </a:accent5>
      <a:accent6>
        <a:srgbClr val="000000"/>
      </a:accent6>
      <a:hlink>
        <a:srgbClr val="CCECFF"/>
      </a:hlink>
      <a:folHlink>
        <a:srgbClr val="CCCCCC"/>
      </a:folHlink>
    </a:clrScheme>
    <a:fontScheme name="Ajuste Polinomial - Transformações - Coef. Determinaç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sq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 sz="2000" dirty="0" smtClean="0">
            <a:latin typeface="+mn-lt"/>
          </a:defRPr>
        </a:defPPr>
      </a:lstStyle>
    </a:spDef>
    <a:lnDef>
      <a:spPr bwMode="auto">
        <a:solidFill>
          <a:schemeClr val="accent1"/>
        </a:solidFill>
        <a:ln w="38100" cap="sq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Ajuste Polinomial - Transformações - Coef. Determinação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uste Polinomial - Transformações - Coef. Determinação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uste Polinomial - Transformações - Coef. Determinação 3">
        <a:dk1>
          <a:srgbClr val="0000CC"/>
        </a:dk1>
        <a:lt1>
          <a:srgbClr val="FFFFFF"/>
        </a:lt1>
        <a:dk2>
          <a:srgbClr val="000000"/>
        </a:dk2>
        <a:lt2>
          <a:srgbClr val="4D4D4D"/>
        </a:lt2>
        <a:accent1>
          <a:srgbClr val="3366FF"/>
        </a:accent1>
        <a:accent2>
          <a:srgbClr val="000000"/>
        </a:accent2>
        <a:accent3>
          <a:srgbClr val="FFFFFF"/>
        </a:accent3>
        <a:accent4>
          <a:srgbClr val="0000AE"/>
        </a:accent4>
        <a:accent5>
          <a:srgbClr val="ADB8FF"/>
        </a:accent5>
        <a:accent6>
          <a:srgbClr val="000000"/>
        </a:accent6>
        <a:hlink>
          <a:srgbClr val="CCECFF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9175</TotalTime>
  <Pages>30</Pages>
  <Words>1812</Words>
  <Application>Microsoft Office PowerPoint</Application>
  <PresentationFormat>Apresentação na tela (4:3)</PresentationFormat>
  <Paragraphs>321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Garamond</vt:lpstr>
      <vt:lpstr>Impact</vt:lpstr>
      <vt:lpstr>Times New Roman</vt:lpstr>
      <vt:lpstr>Wingdings</vt:lpstr>
      <vt:lpstr>Ajuste Polinomial - Transformações - Coef. Determinação</vt:lpstr>
      <vt:lpstr>1_Ajuste Polinomial - Transformações - Coef. Determinação</vt:lpstr>
      <vt:lpstr>Apresentação do PowerPoint</vt:lpstr>
      <vt:lpstr>Critério de Aprovação</vt:lpstr>
      <vt:lpstr>Listas</vt:lpstr>
      <vt:lpstr>Funções</vt:lpstr>
      <vt:lpstr>Operadores</vt:lpstr>
      <vt:lpstr>Operação Fatiamento</vt:lpstr>
      <vt:lpstr>Métodos de Listas</vt:lpstr>
      <vt:lpstr>Adicionando itens</vt:lpstr>
      <vt:lpstr>Adicionando itens no final</vt:lpstr>
      <vt:lpstr>Removendo itens</vt:lpstr>
      <vt:lpstr>Contagem, Pesquisa e Pertinência</vt:lpstr>
      <vt:lpstr>Inversão e Ordenação</vt:lpstr>
      <vt:lpstr>Listas com mesma referência</vt:lpstr>
      <vt:lpstr>Exemplo – Leitura de uma lista</vt:lpstr>
    </vt:vector>
  </TitlesOfParts>
  <Company>Instituto Mauá de Tecnologia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</dc:title>
  <dc:subject>Introdução à Lógica</dc:subject>
  <dc:creator>EFB403</dc:creator>
  <cp:lastModifiedBy>Roberto Scalco</cp:lastModifiedBy>
  <cp:revision>546</cp:revision>
  <cp:lastPrinted>2002-02-25T18:19:57Z</cp:lastPrinted>
  <dcterms:created xsi:type="dcterms:W3CDTF">2003-06-09T15:43:13Z</dcterms:created>
  <dcterms:modified xsi:type="dcterms:W3CDTF">2017-08-15T19:39:30Z</dcterms:modified>
</cp:coreProperties>
</file>