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E3"/>
    <a:srgbClr val="FCF8DC"/>
    <a:srgbClr val="FCF8D8"/>
    <a:srgbClr val="FBF6CD"/>
    <a:srgbClr val="FBFBE1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8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1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0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1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9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33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1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C2FE-D5B9-4B7F-BC69-90E555E467BB}" type="datetimeFigureOut">
              <a:rPr lang="pt-BR" smtClean="0"/>
              <a:t>18/08/2017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D0B2-5C05-423C-944A-9A9D60337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4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A903C-C7FA-44B5-A9CB-7CC813D9F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latin typeface="Rubik" panose="00000500000000000000" pitchFamily="2" charset="-79"/>
                <a:cs typeface="Rubik" panose="00000500000000000000" pitchFamily="2" charset="-79"/>
              </a:rPr>
              <a:t>Pygame</a:t>
            </a:r>
            <a:endParaRPr lang="pt-BR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890FB-F05F-41C6-A5E7-22ACE1917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1 – Introdução ao </a:t>
            </a:r>
            <a:r>
              <a:rPr lang="pt-BR" dirty="0" err="1"/>
              <a:t>Pygame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19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Desenhar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15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pg.Surface</a:t>
            </a:r>
            <a:r>
              <a:rPr lang="pt-BR" sz="2000" dirty="0">
                <a:latin typeface="Consolas" panose="020B0609020204030204" pitchFamily="49" charset="0"/>
              </a:rPr>
              <a:t>(tamanho):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Cria um objeto do tipo </a:t>
            </a:r>
            <a:r>
              <a:rPr lang="pt-BR" sz="2000" dirty="0" err="1">
                <a:solidFill>
                  <a:schemeClr val="accent6"/>
                </a:solidFill>
              </a:rPr>
              <a:t>surface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com o tamanho definido por uma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tupla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(x, y).</a:t>
            </a: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CEA1F66-7202-4C28-B10B-53FC8A2B5064}"/>
              </a:ext>
            </a:extLst>
          </p:cNvPr>
          <p:cNvSpPr txBox="1">
            <a:spLocks/>
          </p:cNvSpPr>
          <p:nvPr/>
        </p:nvSpPr>
        <p:spPr>
          <a:xfrm>
            <a:off x="628650" y="3211033"/>
            <a:ext cx="7886700" cy="435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surface.fill</a:t>
            </a:r>
            <a:r>
              <a:rPr lang="pt-BR" sz="2000" dirty="0">
                <a:latin typeface="Consolas" panose="020B0609020204030204" pitchFamily="49" charset="0"/>
              </a:rPr>
              <a:t>(cor):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Preenche um objeto do tipo </a:t>
            </a:r>
            <a:r>
              <a:rPr lang="pt-BR" sz="2000" dirty="0" err="1">
                <a:solidFill>
                  <a:schemeClr val="accent6"/>
                </a:solidFill>
              </a:rPr>
              <a:t>surface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com uma cor definida por uma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tupla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t-BR" sz="2000" dirty="0">
                <a:solidFill>
                  <a:srgbClr val="FF0000"/>
                </a:solidFill>
              </a:rPr>
              <a:t>R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2000" dirty="0">
                <a:solidFill>
                  <a:srgbClr val="00B050"/>
                </a:solidFill>
              </a:rPr>
              <a:t>G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2000" dirty="0">
                <a:solidFill>
                  <a:srgbClr val="00B0F0"/>
                </a:solidFill>
              </a:rPr>
              <a:t>B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pt-BR" sz="2000" dirty="0"/>
              <a:t>Exemplo de uso: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>
                <a:latin typeface="Consolas" panose="020B0609020204030204" pitchFamily="49" charset="0"/>
              </a:rPr>
              <a:t>screen.fill</a:t>
            </a:r>
            <a:r>
              <a:rPr lang="pt-BR" sz="2000" dirty="0">
                <a:latin typeface="Consolas" panose="020B0609020204030204" pitchFamily="49" charset="0"/>
              </a:rPr>
              <a:t>( (0, 0, 0) )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//Enche a tela com a cor preta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55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– Opções de desenho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FBA7952-5694-4C58-A2D4-8093AAB1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92303"/>
              </p:ext>
            </p:extLst>
          </p:nvPr>
        </p:nvGraphicFramePr>
        <p:xfrm>
          <a:off x="1524000" y="1690689"/>
          <a:ext cx="6096000" cy="445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310277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0369148"/>
                    </a:ext>
                  </a:extLst>
                </a:gridCol>
              </a:tblGrid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Evento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Parâmetros*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7281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pg.draw.rect</a:t>
                      </a:r>
                      <a:endParaRPr lang="pt-BR" dirty="0"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Rect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34774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pg.draw.polygon</a:t>
                      </a:r>
                      <a:endParaRPr lang="pt-BR" dirty="0"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pointlist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59505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pg.draw.circle</a:t>
                      </a:r>
                      <a:endParaRPr lang="pt-BR" dirty="0"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radius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49138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pg.draw.elipse</a:t>
                      </a:r>
                      <a:endParaRPr lang="pt-BR" dirty="0"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color,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Rect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46660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pg.draw.line</a:t>
                      </a:r>
                      <a:endParaRPr lang="pt-BR" dirty="0"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start_pos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end_pos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84445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pg.draw.arc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Rect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startangle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stopangle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3949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pg.draw.aaline</a:t>
                      </a:r>
                      <a:endParaRPr lang="pt-BR" dirty="0">
                        <a:latin typeface="Consolas" panose="020B0609020204030204" pitchFamily="49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startpos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endpos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87592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6E50F2C-0CAF-4E98-A1F3-68AFD5D2E49C}"/>
              </a:ext>
            </a:extLst>
          </p:cNvPr>
          <p:cNvSpPr txBox="1"/>
          <p:nvPr/>
        </p:nvSpPr>
        <p:spPr>
          <a:xfrm>
            <a:off x="1524000" y="6145561"/>
            <a:ext cx="535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* Todas as funções levam a superfície destino e a cor como parâmetros</a:t>
            </a:r>
          </a:p>
        </p:txBody>
      </p:sp>
    </p:spTree>
    <p:extLst>
      <p:ext uri="{BB962C8B-B14F-4D97-AF65-F5344CB8AC3E}">
        <p14:creationId xmlns:p14="http://schemas.microsoft.com/office/powerpoint/2010/main" val="41559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Desenhar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152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pg.display.flip</a:t>
            </a:r>
            <a:r>
              <a:rPr lang="pt-BR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Mostra na tela tudo o que foi desenhado no cache da placa de vídeo durante a execução do quadro.</a:t>
            </a: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65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1BF4A-7D43-4825-8F31-6DB1C7B3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jogo?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2D6BC8-931D-47FB-BB4A-AC7078D7989D}"/>
              </a:ext>
            </a:extLst>
          </p:cNvPr>
          <p:cNvSpPr/>
          <p:nvPr/>
        </p:nvSpPr>
        <p:spPr>
          <a:xfrm>
            <a:off x="2977116" y="1690689"/>
            <a:ext cx="2541181" cy="8399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Inicialização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8CB3D5-2427-44A9-8EEA-F3330E1E78A2}"/>
              </a:ext>
            </a:extLst>
          </p:cNvPr>
          <p:cNvSpPr/>
          <p:nvPr/>
        </p:nvSpPr>
        <p:spPr>
          <a:xfrm>
            <a:off x="2977114" y="5135637"/>
            <a:ext cx="2541181" cy="8399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Desenho na Tela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AE5764-4800-4302-983F-B3F6768A0224}"/>
              </a:ext>
            </a:extLst>
          </p:cNvPr>
          <p:cNvSpPr/>
          <p:nvPr/>
        </p:nvSpPr>
        <p:spPr>
          <a:xfrm>
            <a:off x="2977115" y="2839005"/>
            <a:ext cx="2541181" cy="8399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Captura de Eventos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D7F7E7-05A0-4219-9D0A-6A6018188560}"/>
              </a:ext>
            </a:extLst>
          </p:cNvPr>
          <p:cNvSpPr/>
          <p:nvPr/>
        </p:nvSpPr>
        <p:spPr>
          <a:xfrm>
            <a:off x="2977115" y="3987321"/>
            <a:ext cx="2541181" cy="8399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Atualização dos Elementos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0A26430-3128-43B2-88B4-1E3CB141DB6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247706" y="2530661"/>
            <a:ext cx="1" cy="3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5AFFC50-CB24-4E3A-9D57-38BD3842925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47706" y="3678977"/>
            <a:ext cx="0" cy="3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D448BC1-ECB0-4C6B-BCDF-184E518EB93E}"/>
              </a:ext>
            </a:extLst>
          </p:cNvPr>
          <p:cNvCxnSpPr/>
          <p:nvPr/>
        </p:nvCxnSpPr>
        <p:spPr>
          <a:xfrm>
            <a:off x="4242387" y="4827293"/>
            <a:ext cx="0" cy="3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562AF1-9FD1-4379-885A-58906E46EC8F}"/>
              </a:ext>
            </a:extLst>
          </p:cNvPr>
          <p:cNvSpPr/>
          <p:nvPr/>
        </p:nvSpPr>
        <p:spPr>
          <a:xfrm>
            <a:off x="2636874" y="2658364"/>
            <a:ext cx="3232298" cy="38010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4FC00DB-919A-46F4-A34F-A9495BED9B95}"/>
              </a:ext>
            </a:extLst>
          </p:cNvPr>
          <p:cNvSpPr txBox="1">
            <a:spLocks/>
          </p:cNvSpPr>
          <p:nvPr/>
        </p:nvSpPr>
        <p:spPr>
          <a:xfrm>
            <a:off x="5969165" y="16906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FF0000"/>
                </a:solidFill>
                <a:latin typeface="Playfair Display" panose="00000500000000000000" pitchFamily="2" charset="0"/>
              </a:rPr>
              <a:t>Game loop</a:t>
            </a:r>
          </a:p>
        </p:txBody>
      </p:sp>
    </p:spTree>
    <p:extLst>
      <p:ext uri="{BB962C8B-B14F-4D97-AF65-F5344CB8AC3E}">
        <p14:creationId xmlns:p14="http://schemas.microsoft.com/office/powerpoint/2010/main" val="42737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Inicialização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B559E-AFF8-469A-9BBE-28D6603D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pygame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pg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2431569"/>
            <a:ext cx="7886700" cy="1353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pg.init</a:t>
            </a:r>
            <a:r>
              <a:rPr lang="pt-BR" sz="2000" dirty="0"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Inicia a operação da biblioteca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pygame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2093EF7-83B8-42FD-BBF3-66C7B69A13AB}"/>
              </a:ext>
            </a:extLst>
          </p:cNvPr>
          <p:cNvSpPr txBox="1">
            <a:spLocks/>
          </p:cNvSpPr>
          <p:nvPr/>
        </p:nvSpPr>
        <p:spPr>
          <a:xfrm>
            <a:off x="628650" y="3920127"/>
            <a:ext cx="7886700" cy="2501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pg.display.set_mode</a:t>
            </a:r>
            <a:r>
              <a:rPr lang="pt-BR" sz="2000" dirty="0">
                <a:latin typeface="Consolas" panose="020B0609020204030204" pitchFamily="49" charset="0"/>
              </a:rPr>
              <a:t>(tamanho):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Retorna um objeto do tipo </a:t>
            </a:r>
            <a:r>
              <a:rPr lang="pt-BR" sz="2000" dirty="0">
                <a:solidFill>
                  <a:schemeClr val="accent6"/>
                </a:solidFill>
              </a:rPr>
              <a:t>display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com as dimensões especificadas pela variável tamanho(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tupla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Exemplo de uso: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	</a:t>
            </a:r>
            <a:r>
              <a:rPr lang="pt-BR" sz="2000" dirty="0" err="1">
                <a:latin typeface="Consolas" panose="020B0609020204030204" pitchFamily="49" charset="0"/>
              </a:rPr>
              <a:t>screen</a:t>
            </a:r>
            <a:r>
              <a:rPr lang="pt-BR" sz="2000" dirty="0">
                <a:latin typeface="Consolas" panose="020B0609020204030204" pitchFamily="49" charset="0"/>
              </a:rPr>
              <a:t> = </a:t>
            </a:r>
            <a:r>
              <a:rPr lang="pt-BR" sz="2000" dirty="0" err="1">
                <a:latin typeface="Consolas" panose="020B0609020204030204" pitchFamily="49" charset="0"/>
              </a:rPr>
              <a:t>pg.display.set_mode</a:t>
            </a:r>
            <a:r>
              <a:rPr lang="pt-BR" sz="2000" dirty="0">
                <a:latin typeface="Consolas" panose="020B0609020204030204" pitchFamily="49" charset="0"/>
              </a:rPr>
              <a:t>( (800, 600) )</a:t>
            </a: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6570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Inicialização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72984"/>
            <a:ext cx="7886700" cy="404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pg.display.set_caption</a:t>
            </a:r>
            <a:r>
              <a:rPr lang="pt-BR" sz="2000" dirty="0">
                <a:latin typeface="Consolas" panose="020B0609020204030204" pitchFamily="49" charset="0"/>
              </a:rPr>
              <a:t>(texto):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Adiciona um </a:t>
            </a:r>
            <a:r>
              <a:rPr lang="pt-BR" sz="2000" dirty="0" err="1">
                <a:solidFill>
                  <a:schemeClr val="accent6"/>
                </a:solidFill>
              </a:rPr>
              <a:t>caption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na janela do jogo.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3B0B352-02E6-4060-A0F4-43D44CC9BAD1}"/>
              </a:ext>
            </a:extLst>
          </p:cNvPr>
          <p:cNvGrpSpPr/>
          <p:nvPr/>
        </p:nvGrpSpPr>
        <p:grpSpPr>
          <a:xfrm>
            <a:off x="2631557" y="2748683"/>
            <a:ext cx="3880885" cy="2521393"/>
            <a:chOff x="2705986" y="3195250"/>
            <a:chExt cx="3880885" cy="252139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5060142-FE1D-4D33-83BA-09338FDD4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17" t="-143" r="264" b="41880"/>
            <a:stretch/>
          </p:blipFill>
          <p:spPr>
            <a:xfrm>
              <a:off x="2705986" y="3313686"/>
              <a:ext cx="3880885" cy="2402957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6F64C25-71A4-419E-B293-E6E9EF171C24}"/>
                </a:ext>
              </a:extLst>
            </p:cNvPr>
            <p:cNvSpPr/>
            <p:nvPr/>
          </p:nvSpPr>
          <p:spPr>
            <a:xfrm>
              <a:off x="2705986" y="3195250"/>
              <a:ext cx="1536406" cy="584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28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Inicialização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35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pg.time.Clock</a:t>
            </a:r>
            <a:r>
              <a:rPr lang="pt-BR" sz="2000" dirty="0">
                <a:latin typeface="Consolas" panose="020B0609020204030204" pitchFamily="49" charset="0"/>
              </a:rPr>
              <a:t>():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Retorna um objeto do tipo </a:t>
            </a:r>
            <a:r>
              <a:rPr lang="pt-BR" sz="2000" dirty="0" err="1">
                <a:solidFill>
                  <a:schemeClr val="accent6"/>
                </a:solidFill>
              </a:rPr>
              <a:t>clock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. Esse objeto pode ser usado para medir o tempo de execução do jogo e travar a taxa de quadros por segundo.</a:t>
            </a:r>
          </a:p>
          <a:p>
            <a:pPr marL="0" indent="0">
              <a:buNone/>
            </a:pPr>
            <a:r>
              <a:rPr lang="pt-BR" sz="2000" dirty="0"/>
              <a:t>Exemplo de uso: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>
                <a:latin typeface="Consolas" panose="020B0609020204030204" pitchFamily="49" charset="0"/>
              </a:rPr>
              <a:t>clock</a:t>
            </a:r>
            <a:r>
              <a:rPr lang="pt-BR" sz="2000" dirty="0">
                <a:latin typeface="Consolas" panose="020B0609020204030204" pitchFamily="49" charset="0"/>
              </a:rPr>
              <a:t> = </a:t>
            </a:r>
            <a:r>
              <a:rPr lang="pt-BR" sz="2000" dirty="0" err="1">
                <a:latin typeface="Consolas" panose="020B0609020204030204" pitchFamily="49" charset="0"/>
              </a:rPr>
              <a:t>pg.time.Clock</a:t>
            </a:r>
            <a:r>
              <a:rPr lang="pt-BR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jogoRodando</a:t>
            </a:r>
            <a:r>
              <a:rPr lang="pt-BR" sz="2000" dirty="0">
                <a:latin typeface="Consolas" panose="020B0609020204030204" pitchFamily="49" charset="0"/>
              </a:rPr>
              <a:t> == </a:t>
            </a:r>
            <a:r>
              <a:rPr lang="pt-B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pt-BR" sz="2000" dirty="0" err="1">
                <a:latin typeface="Consolas" panose="020B0609020204030204" pitchFamily="49" charset="0"/>
              </a:rPr>
              <a:t>clock.tick</a:t>
            </a:r>
            <a:r>
              <a:rPr lang="pt-BR" sz="2000" dirty="0">
                <a:latin typeface="Consolas" panose="020B0609020204030204" pitchFamily="49" charset="0"/>
              </a:rPr>
              <a:t>(60) 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//Trava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fps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em 60</a:t>
            </a:r>
            <a:endParaRPr lang="pt-B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12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Eventos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35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latin typeface="Consolas" panose="020B0609020204030204" pitchFamily="49" charset="0"/>
              </a:rPr>
              <a:t>pg.event.get</a:t>
            </a:r>
            <a:r>
              <a:rPr lang="pt-BR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Retorna uma lista de objetos do tipo </a:t>
            </a:r>
            <a:r>
              <a:rPr lang="pt-BR" sz="2000" dirty="0" err="1">
                <a:solidFill>
                  <a:schemeClr val="accent6"/>
                </a:solidFill>
              </a:rPr>
              <a:t>event</a:t>
            </a:r>
            <a:r>
              <a:rPr lang="pt-BR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e depois os descarta. Esses objetos descrevem as interações do usuário com o jogo.</a:t>
            </a:r>
          </a:p>
          <a:p>
            <a:pPr marL="0" indent="0">
              <a:buNone/>
            </a:pPr>
            <a:r>
              <a:rPr lang="pt-BR" sz="2000" dirty="0"/>
              <a:t>Exemplo de uso: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evt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pg.event.get</a:t>
            </a:r>
            <a:r>
              <a:rPr lang="pt-BR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		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evt.type</a:t>
            </a:r>
            <a:r>
              <a:rPr lang="pt-BR" sz="2000" dirty="0">
                <a:latin typeface="Consolas" panose="020B0609020204030204" pitchFamily="49" charset="0"/>
              </a:rPr>
              <a:t> == </a:t>
            </a:r>
            <a:r>
              <a:rPr lang="pt-BR" sz="2000" dirty="0" err="1">
                <a:latin typeface="Consolas" panose="020B0609020204030204" pitchFamily="49" charset="0"/>
              </a:rPr>
              <a:t>pg.QUIT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			</a:t>
            </a:r>
            <a:r>
              <a:rPr lang="pt-BR" sz="2000" dirty="0" err="1">
                <a:latin typeface="Consolas" panose="020B0609020204030204" pitchFamily="49" charset="0"/>
              </a:rPr>
              <a:t>jogoRodando</a:t>
            </a:r>
            <a:r>
              <a:rPr lang="pt-BR" sz="2000" dirty="0"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16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– Tipos de Eventos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FBA7952-5694-4C58-A2D4-8093AAB1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61808"/>
              </p:ext>
            </p:extLst>
          </p:nvPr>
        </p:nvGraphicFramePr>
        <p:xfrm>
          <a:off x="1524000" y="1690689"/>
          <a:ext cx="6096000" cy="445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310277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0369148"/>
                    </a:ext>
                  </a:extLst>
                </a:gridCol>
              </a:tblGrid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Evento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Parâmetros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7281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34774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59505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unicode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49138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MOUSEMOTION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rel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buttons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46660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MOUSEBUTTONUP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button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84445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MOUSEBUTTONDOWN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button</a:t>
                      </a:r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3949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VIDEORESIZE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size</a:t>
                      </a:r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w,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8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90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- Teclas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746608-E554-4F99-85C7-BA5A32B7F41A}"/>
              </a:ext>
            </a:extLst>
          </p:cNvPr>
          <p:cNvSpPr txBox="1">
            <a:spLocks/>
          </p:cNvSpPr>
          <p:nvPr/>
        </p:nvSpPr>
        <p:spPr>
          <a:xfrm>
            <a:off x="628650" y="1690688"/>
            <a:ext cx="7886700" cy="435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pygame.locals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evt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pg.event.get</a:t>
            </a:r>
            <a:r>
              <a:rPr lang="pt-BR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evt.type</a:t>
            </a:r>
            <a:r>
              <a:rPr lang="pt-BR" sz="2000" dirty="0">
                <a:latin typeface="Consolas" panose="020B0609020204030204" pitchFamily="49" charset="0"/>
              </a:rPr>
              <a:t> == </a:t>
            </a:r>
            <a:r>
              <a:rPr lang="pt-BR" sz="2000" dirty="0" err="1">
                <a:latin typeface="Consolas" panose="020B0609020204030204" pitchFamily="49" charset="0"/>
              </a:rPr>
              <a:t>pg.KEYDOWN</a:t>
            </a:r>
            <a:r>
              <a:rPr lang="pt-BR" sz="2000" dirty="0">
                <a:latin typeface="Consolas" panose="020B0609020204030204" pitchFamily="49" charset="0"/>
              </a:rPr>
              <a:t>/KEYUP: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		</a:t>
            </a:r>
            <a:r>
              <a:rPr lang="pt-BR" sz="2000" dirty="0" err="1">
                <a:latin typeface="Consolas" panose="020B0609020204030204" pitchFamily="49" charset="0"/>
              </a:rPr>
              <a:t>evt.key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38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331F-EF4F-4399-A636-98651E8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Pygame</a:t>
            </a:r>
            <a:r>
              <a:rPr lang="pt-BR" dirty="0"/>
              <a:t> – Teclas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FBA7952-5694-4C58-A2D4-8093AAB1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24928"/>
              </p:ext>
            </p:extLst>
          </p:nvPr>
        </p:nvGraphicFramePr>
        <p:xfrm>
          <a:off x="1524000" y="1690689"/>
          <a:ext cx="6096000" cy="445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310277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0369148"/>
                    </a:ext>
                  </a:extLst>
                </a:gridCol>
              </a:tblGrid>
              <a:tr h="556859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Teclas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7281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K_LSHIFT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34774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K_BACKSPACE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K_ESCAPE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59505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49138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46660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84445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K_A....Z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K_a</a:t>
                      </a:r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....z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39499"/>
                  </a:ext>
                </a:extLst>
              </a:tr>
              <a:tr h="556859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K_0....9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  <a:cs typeface="Helvetica" panose="020B0604020202020204" pitchFamily="34" charset="0"/>
                        </a:rPr>
                        <a:t>K_F1....F15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8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42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291</Words>
  <Application>Microsoft Office PowerPoint</Application>
  <PresentationFormat>Apresentação na tela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</vt:lpstr>
      <vt:lpstr>Playfair Display</vt:lpstr>
      <vt:lpstr>Rubik</vt:lpstr>
      <vt:lpstr>Tema do Office</vt:lpstr>
      <vt:lpstr>Pygame</vt:lpstr>
      <vt:lpstr>O que é um jogo?</vt:lpstr>
      <vt:lpstr>Pygame - Inicialização</vt:lpstr>
      <vt:lpstr>Pygame - Inicialização</vt:lpstr>
      <vt:lpstr>Pygame - Inicialização</vt:lpstr>
      <vt:lpstr>Pygame - Eventos</vt:lpstr>
      <vt:lpstr>Pygame – Tipos de Eventos</vt:lpstr>
      <vt:lpstr>Pygame - Teclas</vt:lpstr>
      <vt:lpstr>Pygame – Teclas</vt:lpstr>
      <vt:lpstr>Pygame - Desenhar</vt:lpstr>
      <vt:lpstr>Pygame – Opções de desenho</vt:lpstr>
      <vt:lpstr>Pygame - Desenhar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Rodrigo Mangoni Nicola</dc:creator>
  <cp:lastModifiedBy>Rodrigo Mangoni Nicola</cp:lastModifiedBy>
  <cp:revision>14</cp:revision>
  <dcterms:created xsi:type="dcterms:W3CDTF">2017-08-18T01:39:59Z</dcterms:created>
  <dcterms:modified xsi:type="dcterms:W3CDTF">2017-08-18T03:14:21Z</dcterms:modified>
</cp:coreProperties>
</file>