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2" r:id="rId4"/>
    <p:sldId id="271" r:id="rId5"/>
    <p:sldId id="273" r:id="rId6"/>
    <p:sldId id="258" r:id="rId7"/>
    <p:sldId id="275" r:id="rId8"/>
    <p:sldId id="274" r:id="rId9"/>
    <p:sldId id="259" r:id="rId10"/>
    <p:sldId id="276" r:id="rId11"/>
    <p:sldId id="277" r:id="rId12"/>
    <p:sldId id="260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E3"/>
    <a:srgbClr val="FCF8DC"/>
    <a:srgbClr val="FCF8D8"/>
    <a:srgbClr val="FBF6CD"/>
    <a:srgbClr val="FBFBE1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94660"/>
  </p:normalViewPr>
  <p:slideViewPr>
    <p:cSldViewPr snapToGrid="0">
      <p:cViewPr>
        <p:scale>
          <a:sx n="100" d="100"/>
          <a:sy n="10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8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1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0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1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19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33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93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5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1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C2FE-D5B9-4B7F-BC69-90E555E467BB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4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A903C-C7FA-44B5-A9CB-7CC813D9F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latin typeface="Rubik" panose="00000500000000000000" pitchFamily="2" charset="-79"/>
                <a:cs typeface="Rubik" panose="00000500000000000000" pitchFamily="2" charset="-79"/>
              </a:rPr>
              <a:t>Pygame</a:t>
            </a:r>
            <a:endParaRPr lang="pt-BR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890FB-F05F-41C6-A5E7-22ACE1917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2 – OOP, </a:t>
            </a:r>
            <a:r>
              <a:rPr lang="pt-BR" dirty="0" err="1"/>
              <a:t>Rect</a:t>
            </a:r>
            <a:r>
              <a:rPr lang="pt-BR" dirty="0"/>
              <a:t> e </a:t>
            </a:r>
            <a:r>
              <a:rPr lang="pt-BR" dirty="0" err="1"/>
              <a:t>SpriteGroups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19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</a:t>
            </a:r>
            <a:r>
              <a:rPr lang="pt-BR" dirty="0" err="1"/>
              <a:t>Rect</a:t>
            </a:r>
            <a:endParaRPr lang="pt-BR" dirty="0"/>
          </a:p>
        </p:txBody>
      </p:sp>
      <p:pic>
        <p:nvPicPr>
          <p:cNvPr id="1028" name="Picture 4" descr="https://i.stack.imgur.com/Lm8Nv.png">
            <a:extLst>
              <a:ext uri="{FF2B5EF4-FFF2-40B4-BE49-F238E27FC236}">
                <a16:creationId xmlns:a16="http://schemas.microsoft.com/office/drawing/2014/main" id="{76D147AE-203F-4A7D-AE9F-A296B4C0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41" y="1371600"/>
            <a:ext cx="7355518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4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</a:t>
            </a:r>
            <a:r>
              <a:rPr lang="pt-BR" dirty="0" err="1"/>
              <a:t>Rect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72984"/>
            <a:ext cx="7886700" cy="440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Rect.colliderect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outro_Rect</a:t>
            </a:r>
            <a:r>
              <a:rPr lang="pt-BR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Retorna </a:t>
            </a:r>
            <a:r>
              <a:rPr lang="pt-BR" sz="2000" dirty="0" err="1">
                <a:solidFill>
                  <a:srgbClr val="FF0000"/>
                </a:solidFill>
              </a:rPr>
              <a:t>True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pt-BR" sz="2000" dirty="0" err="1"/>
              <a:t>Rect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colidiu com </a:t>
            </a:r>
            <a:r>
              <a:rPr lang="pt-BR" sz="2000" dirty="0" err="1"/>
              <a:t>outro_Rect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e </a:t>
            </a:r>
            <a:r>
              <a:rPr lang="pt-BR" sz="2000" dirty="0">
                <a:solidFill>
                  <a:srgbClr val="FF0000"/>
                </a:solidFill>
              </a:rPr>
              <a:t>False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, caso não tenha colidido.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/>
              <a:t>Exemplo: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Player.rect.colliderect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Enemy.rect</a:t>
            </a:r>
            <a:r>
              <a:rPr lang="pt-BR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rodando =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1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– Sprite </a:t>
            </a:r>
            <a:r>
              <a:rPr lang="pt-BR" dirty="0" err="1"/>
              <a:t>Groups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4359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pg.sprite.Group</a:t>
            </a:r>
            <a:r>
              <a:rPr lang="pt-BR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Classe que aglomera objetos do tipo Sprite. A partir do momento que os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sprites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estão nesse grupo, funções como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podem ser chamadas em grupo.</a:t>
            </a:r>
          </a:p>
          <a:p>
            <a:pPr marL="0" indent="0">
              <a:buNone/>
            </a:pPr>
            <a:r>
              <a:rPr lang="pt-BR" sz="2000" dirty="0"/>
              <a:t>Exemplo de uso:</a:t>
            </a:r>
          </a:p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all_sprites</a:t>
            </a:r>
            <a:r>
              <a:rPr lang="pt-BR" sz="2000" dirty="0">
                <a:latin typeface="Consolas" panose="020B0609020204030204" pitchFamily="49" charset="0"/>
              </a:rPr>
              <a:t> = </a:t>
            </a:r>
            <a:r>
              <a:rPr lang="pt-BR" sz="2000" dirty="0" err="1">
                <a:latin typeface="Consolas" panose="020B0609020204030204" pitchFamily="49" charset="0"/>
              </a:rPr>
              <a:t>pg.Sprite.Group</a:t>
            </a:r>
            <a:r>
              <a:rPr lang="pt-BR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all_sprites.add</a:t>
            </a:r>
            <a:r>
              <a:rPr lang="pt-BR" sz="2000" dirty="0">
                <a:latin typeface="Consolas" panose="020B0609020204030204" pitchFamily="49" charset="0"/>
              </a:rPr>
              <a:t>(Player)</a:t>
            </a:r>
          </a:p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all_sprites.add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Enemy</a:t>
            </a:r>
            <a:r>
              <a:rPr lang="pt-BR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jogoRodando</a:t>
            </a:r>
            <a:r>
              <a:rPr lang="pt-BR" sz="2000" dirty="0">
                <a:latin typeface="Consolas" panose="020B0609020204030204" pitchFamily="49" charset="0"/>
              </a:rPr>
              <a:t> == </a:t>
            </a:r>
            <a:r>
              <a:rPr lang="pt-B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dirty="0" err="1">
                <a:latin typeface="Consolas" panose="020B0609020204030204" pitchFamily="49" charset="0"/>
              </a:rPr>
              <a:t>all_sprites.update</a:t>
            </a:r>
            <a:r>
              <a:rPr lang="pt-BR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dirty="0" err="1">
                <a:latin typeface="Consolas" panose="020B0609020204030204" pitchFamily="49" charset="0"/>
              </a:rPr>
              <a:t>all_sprites.draw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screen</a:t>
            </a:r>
            <a:r>
              <a:rPr lang="pt-BR" sz="2000" dirty="0">
                <a:latin typeface="Consolas" panose="020B0609020204030204" pitchFamily="49" charset="0"/>
              </a:rPr>
              <a:t>)</a:t>
            </a: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91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– Colisão de Grupos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435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pg.sprite.spritecollide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sprite</a:t>
            </a:r>
            <a:r>
              <a:rPr lang="pt-BR" sz="2000" dirty="0">
                <a:latin typeface="Consolas" panose="020B0609020204030204" pitchFamily="49" charset="0"/>
              </a:rPr>
              <a:t>, </a:t>
            </a:r>
            <a:r>
              <a:rPr lang="pt-BR" sz="2000" dirty="0" err="1">
                <a:latin typeface="Consolas" panose="020B0609020204030204" pitchFamily="49" charset="0"/>
              </a:rPr>
              <a:t>group</a:t>
            </a:r>
            <a:r>
              <a:rPr lang="pt-BR" sz="2000" dirty="0">
                <a:latin typeface="Consolas" panose="020B0609020204030204" pitchFamily="49" charset="0"/>
              </a:rPr>
              <a:t>, </a:t>
            </a:r>
            <a:r>
              <a:rPr lang="pt-BR" sz="2000" dirty="0" err="1">
                <a:latin typeface="Consolas" panose="020B0609020204030204" pitchFamily="49" charset="0"/>
              </a:rPr>
              <a:t>kill</a:t>
            </a:r>
            <a:r>
              <a:rPr lang="pt-BR" sz="2000" dirty="0">
                <a:latin typeface="Consolas" panose="020B0609020204030204" pitchFamily="49" charset="0"/>
              </a:rPr>
              <a:t>):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Método que verifica a colisão entre um Sprite e um grupo de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sprites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. O parâmetro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kill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é booleano e define se o membro do grupo que colidiu com o Sprite deve ser eliminado.</a:t>
            </a:r>
          </a:p>
          <a:p>
            <a:pPr marL="0" indent="0">
              <a:buNone/>
            </a:pPr>
            <a:r>
              <a:rPr lang="pt-BR" sz="2000" dirty="0"/>
              <a:t>Exemplo de uso: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</a:rPr>
              <a:t>if</a:t>
            </a:r>
            <a:r>
              <a:rPr lang="pt-BR" sz="2000" dirty="0"/>
              <a:t> </a:t>
            </a:r>
            <a:r>
              <a:rPr lang="pt-BR" sz="2000" dirty="0" err="1"/>
              <a:t>pg.Sprite.spritecollide</a:t>
            </a:r>
            <a:r>
              <a:rPr lang="pt-BR" sz="2000" dirty="0"/>
              <a:t>(Player, </a:t>
            </a:r>
            <a:r>
              <a:rPr lang="pt-BR" sz="2000" dirty="0" err="1"/>
              <a:t>enemy_sprites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False</a:t>
            </a:r>
            <a:r>
              <a:rPr lang="pt-BR" sz="2000" dirty="0"/>
              <a:t>):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jogoRodando</a:t>
            </a:r>
            <a:r>
              <a:rPr lang="pt-BR" sz="2000" dirty="0"/>
              <a:t> = </a:t>
            </a:r>
            <a:r>
              <a:rPr lang="pt-BR" sz="2000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74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– Colisão de Grupos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435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pg.sprite.groupcollide</a:t>
            </a:r>
            <a:r>
              <a:rPr lang="pt-BR" sz="2000" dirty="0">
                <a:latin typeface="Consolas" panose="020B0609020204030204" pitchFamily="49" charset="0"/>
              </a:rPr>
              <a:t>(group1, group2, kill1, kill2):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Método que verifica a colisão entre dois grupos de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sprites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. O parâmetro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kill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é booleano e define se o membro do grupo que colidiu com o Sprite deve ser eliminado.</a:t>
            </a:r>
          </a:p>
          <a:p>
            <a:pPr marL="0" indent="0">
              <a:buNone/>
            </a:pPr>
            <a:r>
              <a:rPr lang="pt-BR" sz="2000" dirty="0"/>
              <a:t>Exemplo de uso: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</a:rPr>
              <a:t>if</a:t>
            </a:r>
            <a:r>
              <a:rPr lang="pt-BR" sz="2000" dirty="0"/>
              <a:t> </a:t>
            </a:r>
            <a:r>
              <a:rPr lang="pt-BR" sz="2000" dirty="0" err="1"/>
              <a:t>pg.Sprite.spritecollide</a:t>
            </a:r>
            <a:r>
              <a:rPr lang="pt-BR" sz="2000" dirty="0"/>
              <a:t>(</a:t>
            </a:r>
            <a:r>
              <a:rPr lang="pt-BR" sz="2000" dirty="0" err="1"/>
              <a:t>bullet_sprites</a:t>
            </a:r>
            <a:r>
              <a:rPr lang="pt-BR" sz="2000" dirty="0"/>
              <a:t>, </a:t>
            </a:r>
            <a:r>
              <a:rPr lang="pt-BR" sz="2000" dirty="0" err="1"/>
              <a:t>enemy_sprites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FF0000"/>
                </a:solidFill>
              </a:rPr>
              <a:t>True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 err="1">
                <a:solidFill>
                  <a:srgbClr val="FF0000"/>
                </a:solidFill>
              </a:rPr>
              <a:t>True</a:t>
            </a:r>
            <a:r>
              <a:rPr lang="pt-BR" sz="2000" dirty="0"/>
              <a:t>):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Player.pontos</a:t>
            </a:r>
            <a:r>
              <a:rPr lang="pt-BR" sz="2000" dirty="0"/>
              <a:t> += 1</a:t>
            </a: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9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D3E6D6-2373-4F81-ACA2-F125AE45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OOP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50B70B8-4392-425F-8A63-4708DC1AAAAA}"/>
              </a:ext>
            </a:extLst>
          </p:cNvPr>
          <p:cNvGrpSpPr/>
          <p:nvPr/>
        </p:nvGrpSpPr>
        <p:grpSpPr>
          <a:xfrm>
            <a:off x="3854742" y="1690689"/>
            <a:ext cx="1434516" cy="2650305"/>
            <a:chOff x="3506599" y="1594524"/>
            <a:chExt cx="1434516" cy="265030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8591CB7-0FDD-412B-BF57-5F0F2D2FA4EE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Carro</a:t>
              </a:r>
              <a:endPara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4AE403A-C019-4813-B7AB-9CBA199191B5}"/>
                </a:ext>
              </a:extLst>
            </p:cNvPr>
            <p:cNvSpPr/>
            <p:nvPr/>
          </p:nvSpPr>
          <p:spPr>
            <a:xfrm>
              <a:off x="3506599" y="2239861"/>
              <a:ext cx="1434516" cy="1124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 Potência</a:t>
              </a:r>
            </a:p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Massa</a:t>
              </a:r>
            </a:p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Transmissão</a:t>
              </a:r>
            </a:p>
            <a:p>
              <a:endParaRPr lang="pt-BR" sz="11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3DF9619-70CD-41A3-A3B7-4143C074C634}"/>
                </a:ext>
              </a:extLst>
            </p:cNvPr>
            <p:cNvSpPr/>
            <p:nvPr/>
          </p:nvSpPr>
          <p:spPr>
            <a:xfrm>
              <a:off x="3506599" y="3363985"/>
              <a:ext cx="1434516" cy="8808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 Dirigir</a:t>
              </a:r>
            </a:p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Fechar</a:t>
              </a:r>
            </a:p>
            <a:p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57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D3E6D6-2373-4F81-ACA2-F125AE45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OOP - Herança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50B70B8-4392-425F-8A63-4708DC1AAAAA}"/>
              </a:ext>
            </a:extLst>
          </p:cNvPr>
          <p:cNvGrpSpPr/>
          <p:nvPr/>
        </p:nvGrpSpPr>
        <p:grpSpPr>
          <a:xfrm>
            <a:off x="3854742" y="1690689"/>
            <a:ext cx="1434516" cy="2650305"/>
            <a:chOff x="3506599" y="1594524"/>
            <a:chExt cx="1434516" cy="265030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8591CB7-0FDD-412B-BF57-5F0F2D2FA4EE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Carro</a:t>
              </a:r>
              <a:endPara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4AE403A-C019-4813-B7AB-9CBA199191B5}"/>
                </a:ext>
              </a:extLst>
            </p:cNvPr>
            <p:cNvSpPr/>
            <p:nvPr/>
          </p:nvSpPr>
          <p:spPr>
            <a:xfrm>
              <a:off x="3506599" y="2239861"/>
              <a:ext cx="1434516" cy="1124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Potência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Massa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Transmissão</a:t>
              </a:r>
            </a:p>
            <a:p>
              <a:endParaRPr lang="pt-BR" sz="11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3DF9619-70CD-41A3-A3B7-4143C074C634}"/>
                </a:ext>
              </a:extLst>
            </p:cNvPr>
            <p:cNvSpPr/>
            <p:nvPr/>
          </p:nvSpPr>
          <p:spPr>
            <a:xfrm>
              <a:off x="3506599" y="3363985"/>
              <a:ext cx="1434516" cy="8808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Dirigir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Fechar</a:t>
              </a:r>
            </a:p>
            <a:p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2FDEDF-DCF9-4786-B6E0-ED629C421A23}"/>
              </a:ext>
            </a:extLst>
          </p:cNvPr>
          <p:cNvGrpSpPr/>
          <p:nvPr/>
        </p:nvGrpSpPr>
        <p:grpSpPr>
          <a:xfrm>
            <a:off x="6507062" y="2575419"/>
            <a:ext cx="1434516" cy="1276976"/>
            <a:chOff x="3506599" y="1594524"/>
            <a:chExt cx="1434516" cy="1276976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974EE3-DCD3-4815-8AD0-472A676ACB38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Tesla S-</a:t>
              </a:r>
              <a:r>
                <a:rPr lang="pt-BR" sz="1400" dirty="0" err="1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Model</a:t>
              </a:r>
              <a:endParaRPr lang="pt-BR" sz="105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6D8743A-D796-42DC-AB0E-20F633A76FA1}"/>
                </a:ext>
              </a:extLst>
            </p:cNvPr>
            <p:cNvSpPr/>
            <p:nvPr/>
          </p:nvSpPr>
          <p:spPr>
            <a:xfrm>
              <a:off x="3506599" y="2239861"/>
              <a:ext cx="1434516" cy="31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</a:t>
              </a:r>
              <a:endParaRPr lang="pt-BR" sz="11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7B9766C-31C0-4794-B1DB-1400BD840B99}"/>
                </a:ext>
              </a:extLst>
            </p:cNvPr>
            <p:cNvSpPr/>
            <p:nvPr/>
          </p:nvSpPr>
          <p:spPr>
            <a:xfrm>
              <a:off x="3506599" y="2550870"/>
              <a:ext cx="1434516" cy="320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</a:t>
              </a:r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445EDEB-E958-4481-A089-FB133D0CCAA4}"/>
              </a:ext>
            </a:extLst>
          </p:cNvPr>
          <p:cNvGrpSpPr/>
          <p:nvPr/>
        </p:nvGrpSpPr>
        <p:grpSpPr>
          <a:xfrm>
            <a:off x="1202422" y="2575419"/>
            <a:ext cx="1434516" cy="1276976"/>
            <a:chOff x="3506599" y="1594524"/>
            <a:chExt cx="1434516" cy="127697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B65820E-BF13-4E1A-A415-CA8BD1097C14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Fusca Azul</a:t>
              </a:r>
              <a:endParaRPr lang="pt-B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ECAEC9D-01C7-4320-AF37-F692A6CB2DFC}"/>
                </a:ext>
              </a:extLst>
            </p:cNvPr>
            <p:cNvSpPr/>
            <p:nvPr/>
          </p:nvSpPr>
          <p:spPr>
            <a:xfrm>
              <a:off x="3506599" y="2239861"/>
              <a:ext cx="1434516" cy="31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</a:t>
              </a:r>
              <a:endParaRPr lang="pt-BR" sz="11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AF4E7B4-D4E1-44C4-9CBD-CF45F83B37C3}"/>
                </a:ext>
              </a:extLst>
            </p:cNvPr>
            <p:cNvSpPr/>
            <p:nvPr/>
          </p:nvSpPr>
          <p:spPr>
            <a:xfrm>
              <a:off x="3506599" y="2550870"/>
              <a:ext cx="1434516" cy="320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</a:t>
              </a:r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8F982C7-5B4C-4365-BB92-95F97E2297D1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919680" y="2013358"/>
            <a:ext cx="1935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10C588D-5E52-4041-928C-DE763C43DFC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24320" y="2013358"/>
            <a:ext cx="0" cy="562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E0E5DF7-FE58-4282-856C-F1AF8A3E270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919680" y="2013358"/>
            <a:ext cx="0" cy="562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CF788A9-EAC7-4B56-AD93-B68F5952C668}"/>
              </a:ext>
            </a:extLst>
          </p:cNvPr>
          <p:cNvCxnSpPr>
            <a:cxnSpLocks/>
          </p:cNvCxnSpPr>
          <p:nvPr/>
        </p:nvCxnSpPr>
        <p:spPr>
          <a:xfrm flipH="1">
            <a:off x="5289258" y="2013358"/>
            <a:ext cx="1935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74F521E-DCE6-4ECE-9A1E-6439DA19E3CC}"/>
              </a:ext>
            </a:extLst>
          </p:cNvPr>
          <p:cNvSpPr txBox="1"/>
          <p:nvPr/>
        </p:nvSpPr>
        <p:spPr>
          <a:xfrm>
            <a:off x="2407881" y="160238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ubik" panose="00000500000000000000" pitchFamily="2" charset="-79"/>
                <a:cs typeface="Rubik" panose="00000500000000000000" pitchFamily="2" charset="-79"/>
              </a:rPr>
              <a:t>Herança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676C6FC-D9DD-46A0-B253-4F1248687A8F}"/>
              </a:ext>
            </a:extLst>
          </p:cNvPr>
          <p:cNvSpPr txBox="1"/>
          <p:nvPr/>
        </p:nvSpPr>
        <p:spPr>
          <a:xfrm>
            <a:off x="5777459" y="160238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ubik" panose="00000500000000000000" pitchFamily="2" charset="-79"/>
                <a:cs typeface="Rubik" panose="00000500000000000000" pitchFamily="2" charset="-79"/>
              </a:rPr>
              <a:t>Herança</a:t>
            </a:r>
          </a:p>
        </p:txBody>
      </p:sp>
    </p:spTree>
    <p:extLst>
      <p:ext uri="{BB962C8B-B14F-4D97-AF65-F5344CB8AC3E}">
        <p14:creationId xmlns:p14="http://schemas.microsoft.com/office/powerpoint/2010/main" val="367817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D3E6D6-2373-4F81-ACA2-F125AE45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OOP - Herança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50B70B8-4392-425F-8A63-4708DC1AAAAA}"/>
              </a:ext>
            </a:extLst>
          </p:cNvPr>
          <p:cNvGrpSpPr/>
          <p:nvPr/>
        </p:nvGrpSpPr>
        <p:grpSpPr>
          <a:xfrm>
            <a:off x="3854742" y="1690689"/>
            <a:ext cx="1434516" cy="2650305"/>
            <a:chOff x="3506599" y="1594524"/>
            <a:chExt cx="1434516" cy="265030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8591CB7-0FDD-412B-BF57-5F0F2D2FA4EE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Carro</a:t>
              </a:r>
              <a:endPara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4AE403A-C019-4813-B7AB-9CBA199191B5}"/>
                </a:ext>
              </a:extLst>
            </p:cNvPr>
            <p:cNvSpPr/>
            <p:nvPr/>
          </p:nvSpPr>
          <p:spPr>
            <a:xfrm>
              <a:off x="3506599" y="2239861"/>
              <a:ext cx="1434516" cy="1124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Potência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Massa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Transmissão</a:t>
              </a:r>
            </a:p>
            <a:p>
              <a:endParaRPr lang="pt-BR" sz="11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3DF9619-70CD-41A3-A3B7-4143C074C634}"/>
                </a:ext>
              </a:extLst>
            </p:cNvPr>
            <p:cNvSpPr/>
            <p:nvPr/>
          </p:nvSpPr>
          <p:spPr>
            <a:xfrm>
              <a:off x="3506599" y="3363985"/>
              <a:ext cx="1434516" cy="8808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Dirigir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Fechar</a:t>
              </a:r>
            </a:p>
            <a:p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2FDEDF-DCF9-4786-B6E0-ED629C421A23}"/>
              </a:ext>
            </a:extLst>
          </p:cNvPr>
          <p:cNvGrpSpPr/>
          <p:nvPr/>
        </p:nvGrpSpPr>
        <p:grpSpPr>
          <a:xfrm>
            <a:off x="6507062" y="2575419"/>
            <a:ext cx="1434516" cy="2650305"/>
            <a:chOff x="3506599" y="1594524"/>
            <a:chExt cx="1434516" cy="2650305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974EE3-DCD3-4815-8AD0-472A676ACB38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Tesla S-</a:t>
              </a:r>
              <a:r>
                <a:rPr lang="pt-BR" sz="1400" dirty="0" err="1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Model</a:t>
              </a:r>
              <a:endParaRPr lang="pt-BR" sz="105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6D8743A-D796-42DC-AB0E-20F633A76FA1}"/>
                </a:ext>
              </a:extLst>
            </p:cNvPr>
            <p:cNvSpPr/>
            <p:nvPr/>
          </p:nvSpPr>
          <p:spPr>
            <a:xfrm>
              <a:off x="3506599" y="2239861"/>
              <a:ext cx="1434516" cy="1124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Potência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Massa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Transmissão</a:t>
              </a:r>
            </a:p>
            <a:p>
              <a:endParaRPr lang="pt-BR" sz="11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7B9766C-31C0-4794-B1DB-1400BD840B99}"/>
                </a:ext>
              </a:extLst>
            </p:cNvPr>
            <p:cNvSpPr/>
            <p:nvPr/>
          </p:nvSpPr>
          <p:spPr>
            <a:xfrm>
              <a:off x="3506599" y="3363985"/>
              <a:ext cx="1434516" cy="8808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Dirigir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Fechar</a:t>
              </a:r>
            </a:p>
            <a:p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445EDEB-E958-4481-A089-FB133D0CCAA4}"/>
              </a:ext>
            </a:extLst>
          </p:cNvPr>
          <p:cNvGrpSpPr/>
          <p:nvPr/>
        </p:nvGrpSpPr>
        <p:grpSpPr>
          <a:xfrm>
            <a:off x="1202422" y="2575419"/>
            <a:ext cx="1434516" cy="2650305"/>
            <a:chOff x="3506599" y="1594524"/>
            <a:chExt cx="1434516" cy="2650305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B65820E-BF13-4E1A-A415-CA8BD1097C14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Fusca Azul</a:t>
              </a:r>
              <a:endParaRPr lang="pt-B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ECAEC9D-01C7-4320-AF37-F692A6CB2DFC}"/>
                </a:ext>
              </a:extLst>
            </p:cNvPr>
            <p:cNvSpPr/>
            <p:nvPr/>
          </p:nvSpPr>
          <p:spPr>
            <a:xfrm>
              <a:off x="3506599" y="2239861"/>
              <a:ext cx="1434516" cy="1124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Potência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Massa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Transmissão</a:t>
              </a:r>
            </a:p>
            <a:p>
              <a:endParaRPr lang="pt-BR" sz="11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AF4E7B4-D4E1-44C4-9CBD-CF45F83B37C3}"/>
                </a:ext>
              </a:extLst>
            </p:cNvPr>
            <p:cNvSpPr/>
            <p:nvPr/>
          </p:nvSpPr>
          <p:spPr>
            <a:xfrm>
              <a:off x="3506599" y="3363985"/>
              <a:ext cx="1434516" cy="8808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Dirigir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Fechar</a:t>
              </a:r>
            </a:p>
            <a:p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2FFEB6F-35CE-4BA5-8BF2-42F9D4D066BF}"/>
              </a:ext>
            </a:extLst>
          </p:cNvPr>
          <p:cNvCxnSpPr>
            <a:cxnSpLocks/>
          </p:cNvCxnSpPr>
          <p:nvPr/>
        </p:nvCxnSpPr>
        <p:spPr>
          <a:xfrm flipH="1">
            <a:off x="1919680" y="2013358"/>
            <a:ext cx="1935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002F6AE-8905-4B79-9FAA-A424CE0A616D}"/>
              </a:ext>
            </a:extLst>
          </p:cNvPr>
          <p:cNvCxnSpPr>
            <a:cxnSpLocks/>
          </p:cNvCxnSpPr>
          <p:nvPr/>
        </p:nvCxnSpPr>
        <p:spPr>
          <a:xfrm flipH="1">
            <a:off x="5289258" y="2013358"/>
            <a:ext cx="1935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909900B-D33C-4165-B5A3-D7AEA47AEEB7}"/>
              </a:ext>
            </a:extLst>
          </p:cNvPr>
          <p:cNvSpPr txBox="1"/>
          <p:nvPr/>
        </p:nvSpPr>
        <p:spPr>
          <a:xfrm>
            <a:off x="2407881" y="160238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ubik" panose="00000500000000000000" pitchFamily="2" charset="-79"/>
                <a:cs typeface="Rubik" panose="00000500000000000000" pitchFamily="2" charset="-79"/>
              </a:rPr>
              <a:t>Herança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F1200D-FB6D-4586-BB17-174853B1B91F}"/>
              </a:ext>
            </a:extLst>
          </p:cNvPr>
          <p:cNvSpPr txBox="1"/>
          <p:nvPr/>
        </p:nvSpPr>
        <p:spPr>
          <a:xfrm>
            <a:off x="5777459" y="160238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ubik" panose="00000500000000000000" pitchFamily="2" charset="-79"/>
                <a:cs typeface="Rubik" panose="00000500000000000000" pitchFamily="2" charset="-79"/>
              </a:rPr>
              <a:t>Herança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CC39722-B5D0-4C50-8CB2-11C97EF32658}"/>
              </a:ext>
            </a:extLst>
          </p:cNvPr>
          <p:cNvCxnSpPr>
            <a:cxnSpLocks/>
          </p:cNvCxnSpPr>
          <p:nvPr/>
        </p:nvCxnSpPr>
        <p:spPr>
          <a:xfrm>
            <a:off x="7224320" y="2013358"/>
            <a:ext cx="0" cy="562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21B4397-7509-4EBD-AF24-F7F6FF11FB58}"/>
              </a:ext>
            </a:extLst>
          </p:cNvPr>
          <p:cNvCxnSpPr>
            <a:cxnSpLocks/>
          </p:cNvCxnSpPr>
          <p:nvPr/>
        </p:nvCxnSpPr>
        <p:spPr>
          <a:xfrm>
            <a:off x="1919680" y="2013358"/>
            <a:ext cx="0" cy="562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D3E6D6-2373-4F81-ACA2-F125AE45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OOP - Herança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50B70B8-4392-425F-8A63-4708DC1AAAAA}"/>
              </a:ext>
            </a:extLst>
          </p:cNvPr>
          <p:cNvGrpSpPr/>
          <p:nvPr/>
        </p:nvGrpSpPr>
        <p:grpSpPr>
          <a:xfrm>
            <a:off x="3854742" y="1690689"/>
            <a:ext cx="1434516" cy="2650305"/>
            <a:chOff x="3506599" y="1594524"/>
            <a:chExt cx="1434516" cy="265030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8591CB7-0FDD-412B-BF57-5F0F2D2FA4EE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Carro</a:t>
              </a:r>
              <a:endPara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4AE403A-C019-4813-B7AB-9CBA199191B5}"/>
                </a:ext>
              </a:extLst>
            </p:cNvPr>
            <p:cNvSpPr/>
            <p:nvPr/>
          </p:nvSpPr>
          <p:spPr>
            <a:xfrm>
              <a:off x="3506599" y="2239861"/>
              <a:ext cx="1434516" cy="1124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Potência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Massa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Transmissão</a:t>
              </a:r>
            </a:p>
            <a:p>
              <a:endParaRPr lang="pt-BR" sz="11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3DF9619-70CD-41A3-A3B7-4143C074C634}"/>
                </a:ext>
              </a:extLst>
            </p:cNvPr>
            <p:cNvSpPr/>
            <p:nvPr/>
          </p:nvSpPr>
          <p:spPr>
            <a:xfrm>
              <a:off x="3506599" y="3363985"/>
              <a:ext cx="1434516" cy="8808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Dirigir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Fechar</a:t>
              </a:r>
            </a:p>
            <a:p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2FDEDF-DCF9-4786-B6E0-ED629C421A23}"/>
              </a:ext>
            </a:extLst>
          </p:cNvPr>
          <p:cNvGrpSpPr/>
          <p:nvPr/>
        </p:nvGrpSpPr>
        <p:grpSpPr>
          <a:xfrm>
            <a:off x="6507062" y="2575419"/>
            <a:ext cx="1434516" cy="3158630"/>
            <a:chOff x="3506599" y="1594524"/>
            <a:chExt cx="1434516" cy="315863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974EE3-DCD3-4815-8AD0-472A676ACB38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Tesla S-</a:t>
              </a:r>
              <a:r>
                <a:rPr lang="pt-BR" sz="1400" dirty="0" err="1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Model</a:t>
              </a:r>
              <a:endParaRPr lang="pt-BR" sz="105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6D8743A-D796-42DC-AB0E-20F633A76FA1}"/>
                </a:ext>
              </a:extLst>
            </p:cNvPr>
            <p:cNvSpPr/>
            <p:nvPr/>
          </p:nvSpPr>
          <p:spPr>
            <a:xfrm>
              <a:off x="3506599" y="2239860"/>
              <a:ext cx="1434516" cy="13812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Potência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Massa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Transmissão</a:t>
              </a:r>
            </a:p>
            <a:p>
              <a:r>
                <a:rPr lang="pt-BR" sz="1600" dirty="0" err="1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Qtd</a:t>
              </a:r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Sensores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7B9766C-31C0-4794-B1DB-1400BD840B99}"/>
                </a:ext>
              </a:extLst>
            </p:cNvPr>
            <p:cNvSpPr/>
            <p:nvPr/>
          </p:nvSpPr>
          <p:spPr>
            <a:xfrm>
              <a:off x="3506599" y="3621159"/>
              <a:ext cx="1434516" cy="11319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Dirigir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Fechar</a:t>
              </a:r>
            </a:p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Lane </a:t>
              </a:r>
              <a:r>
                <a:rPr lang="pt-BR" sz="1600" dirty="0" err="1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Assist</a:t>
              </a:r>
              <a:endParaRPr lang="pt-BR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445EDEB-E958-4481-A089-FB133D0CCAA4}"/>
              </a:ext>
            </a:extLst>
          </p:cNvPr>
          <p:cNvGrpSpPr/>
          <p:nvPr/>
        </p:nvGrpSpPr>
        <p:grpSpPr>
          <a:xfrm>
            <a:off x="1202422" y="2575419"/>
            <a:ext cx="1434516" cy="3158630"/>
            <a:chOff x="3506599" y="1594524"/>
            <a:chExt cx="1434516" cy="315863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B65820E-BF13-4E1A-A415-CA8BD1097C14}"/>
                </a:ext>
              </a:extLst>
            </p:cNvPr>
            <p:cNvSpPr/>
            <p:nvPr/>
          </p:nvSpPr>
          <p:spPr>
            <a:xfrm>
              <a:off x="3506599" y="1594524"/>
              <a:ext cx="1434516" cy="6453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Fusca Azul</a:t>
              </a:r>
              <a:endParaRPr lang="pt-B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ECAEC9D-01C7-4320-AF37-F692A6CB2DFC}"/>
                </a:ext>
              </a:extLst>
            </p:cNvPr>
            <p:cNvSpPr/>
            <p:nvPr/>
          </p:nvSpPr>
          <p:spPr>
            <a:xfrm>
              <a:off x="3506599" y="2239860"/>
              <a:ext cx="1434516" cy="13812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Potência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Massa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Transmissão</a:t>
              </a:r>
            </a:p>
            <a:p>
              <a:r>
                <a:rPr lang="pt-BR" sz="1600" dirty="0" err="1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Qtd</a:t>
              </a:r>
              <a:r>
                <a:rPr lang="pt-BR" sz="16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Donos</a:t>
              </a:r>
              <a:endParaRPr lang="pt-B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pt-BR" sz="11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AF4E7B4-D4E1-44C4-9CBD-CF45F83B37C3}"/>
                </a:ext>
              </a:extLst>
            </p:cNvPr>
            <p:cNvSpPr/>
            <p:nvPr/>
          </p:nvSpPr>
          <p:spPr>
            <a:xfrm>
              <a:off x="3506599" y="3621160"/>
              <a:ext cx="1434516" cy="11319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Métodos: </a:t>
              </a:r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Dirigir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Fechar</a:t>
              </a:r>
            </a:p>
            <a:p>
              <a:r>
                <a:rPr lang="pt-BR" sz="16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Causar Soco</a:t>
              </a:r>
            </a:p>
            <a:p>
              <a:endParaRPr lang="pt-BR" sz="11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2FFEB6F-35CE-4BA5-8BF2-42F9D4D066BF}"/>
              </a:ext>
            </a:extLst>
          </p:cNvPr>
          <p:cNvCxnSpPr>
            <a:cxnSpLocks/>
          </p:cNvCxnSpPr>
          <p:nvPr/>
        </p:nvCxnSpPr>
        <p:spPr>
          <a:xfrm flipH="1">
            <a:off x="1919680" y="2013358"/>
            <a:ext cx="1935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002F6AE-8905-4B79-9FAA-A424CE0A616D}"/>
              </a:ext>
            </a:extLst>
          </p:cNvPr>
          <p:cNvCxnSpPr>
            <a:cxnSpLocks/>
          </p:cNvCxnSpPr>
          <p:nvPr/>
        </p:nvCxnSpPr>
        <p:spPr>
          <a:xfrm flipH="1">
            <a:off x="5289258" y="2013358"/>
            <a:ext cx="1935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909900B-D33C-4165-B5A3-D7AEA47AEEB7}"/>
              </a:ext>
            </a:extLst>
          </p:cNvPr>
          <p:cNvSpPr txBox="1"/>
          <p:nvPr/>
        </p:nvSpPr>
        <p:spPr>
          <a:xfrm>
            <a:off x="2407881" y="160238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ubik" panose="00000500000000000000" pitchFamily="2" charset="-79"/>
                <a:cs typeface="Rubik" panose="00000500000000000000" pitchFamily="2" charset="-79"/>
              </a:rPr>
              <a:t>Herança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F1200D-FB6D-4586-BB17-174853B1B91F}"/>
              </a:ext>
            </a:extLst>
          </p:cNvPr>
          <p:cNvSpPr txBox="1"/>
          <p:nvPr/>
        </p:nvSpPr>
        <p:spPr>
          <a:xfrm>
            <a:off x="5777459" y="160238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ubik" panose="00000500000000000000" pitchFamily="2" charset="-79"/>
                <a:cs typeface="Rubik" panose="00000500000000000000" pitchFamily="2" charset="-79"/>
              </a:rPr>
              <a:t>Herança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CC39722-B5D0-4C50-8CB2-11C97EF32658}"/>
              </a:ext>
            </a:extLst>
          </p:cNvPr>
          <p:cNvCxnSpPr>
            <a:cxnSpLocks/>
          </p:cNvCxnSpPr>
          <p:nvPr/>
        </p:nvCxnSpPr>
        <p:spPr>
          <a:xfrm>
            <a:off x="7224320" y="2013358"/>
            <a:ext cx="0" cy="562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21B4397-7509-4EBD-AF24-F7F6FF11FB58}"/>
              </a:ext>
            </a:extLst>
          </p:cNvPr>
          <p:cNvCxnSpPr>
            <a:cxnSpLocks/>
          </p:cNvCxnSpPr>
          <p:nvPr/>
        </p:nvCxnSpPr>
        <p:spPr>
          <a:xfrm>
            <a:off x="1919680" y="2013358"/>
            <a:ext cx="0" cy="562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OOP -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B559E-AFF8-469A-9BBE-28D6603D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375276"/>
          </a:xfrm>
        </p:spPr>
        <p:txBody>
          <a:bodyPr>
            <a:normAutofit fontScale="92500" lnSpcReduction="10000"/>
          </a:bodyPr>
          <a:lstStyle/>
          <a:p>
            <a:pPr marL="0" indent="0" defTabSz="540000">
              <a:buNone/>
            </a:pP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800" dirty="0">
                <a:latin typeface="Consolas" panose="020B0609020204030204" pitchFamily="49" charset="0"/>
              </a:rPr>
              <a:t> Carro():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#função construtora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pt-BR" sz="1800" dirty="0">
                <a:latin typeface="Consolas" panose="020B0609020204030204" pitchFamily="49" charset="0"/>
              </a:rPr>
              <a:t> __</a:t>
            </a:r>
            <a:r>
              <a:rPr lang="pt-BR" sz="1800" dirty="0" err="1">
                <a:latin typeface="Consolas" panose="020B0609020204030204" pitchFamily="49" charset="0"/>
              </a:rPr>
              <a:t>init</a:t>
            </a:r>
            <a:r>
              <a:rPr lang="pt-BR" sz="1800" dirty="0">
                <a:latin typeface="Consolas" panose="020B0609020204030204" pitchFamily="49" charset="0"/>
              </a:rPr>
              <a:t>__(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pot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mass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trans</a:t>
            </a:r>
            <a:r>
              <a:rPr lang="pt-BR" sz="1800" dirty="0">
                <a:latin typeface="Consolas" panose="020B0609020204030204" pitchFamily="49" charset="0"/>
              </a:rPr>
              <a:t>): 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#definição dos dados essenciais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 err="1">
                <a:latin typeface="Consolas" panose="020B0609020204030204" pitchFamily="49" charset="0"/>
              </a:rPr>
              <a:t>.potencia</a:t>
            </a:r>
            <a:r>
              <a:rPr lang="pt-BR" sz="1800" dirty="0">
                <a:latin typeface="Consolas" panose="020B0609020204030204" pitchFamily="49" charset="0"/>
              </a:rPr>
              <a:t>    = </a:t>
            </a:r>
            <a:r>
              <a:rPr lang="pt-BR" sz="1800" dirty="0" err="1">
                <a:latin typeface="Consolas" panose="020B0609020204030204" pitchFamily="49" charset="0"/>
              </a:rPr>
              <a:t>pot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#HP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 err="1">
                <a:latin typeface="Consolas" panose="020B0609020204030204" pitchFamily="49" charset="0"/>
              </a:rPr>
              <a:t>.massa</a:t>
            </a:r>
            <a:r>
              <a:rPr lang="pt-BR" sz="1800" dirty="0">
                <a:latin typeface="Consolas" panose="020B0609020204030204" pitchFamily="49" charset="0"/>
              </a:rPr>
              <a:t>       = </a:t>
            </a:r>
            <a:r>
              <a:rPr lang="pt-BR" sz="1800" dirty="0" err="1">
                <a:latin typeface="Consolas" panose="020B0609020204030204" pitchFamily="49" charset="0"/>
              </a:rPr>
              <a:t>mass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#kg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 err="1">
                <a:latin typeface="Consolas" panose="020B0609020204030204" pitchFamily="49" charset="0"/>
              </a:rPr>
              <a:t>.transmissao</a:t>
            </a:r>
            <a:r>
              <a:rPr lang="pt-BR" sz="1800" dirty="0">
                <a:latin typeface="Consolas" panose="020B0609020204030204" pitchFamily="49" charset="0"/>
              </a:rPr>
              <a:t> = </a:t>
            </a:r>
            <a:r>
              <a:rPr lang="pt-BR" sz="1800" dirty="0" err="1">
                <a:latin typeface="Consolas" panose="020B0609020204030204" pitchFamily="49" charset="0"/>
              </a:rPr>
              <a:t>trans</a:t>
            </a:r>
            <a:r>
              <a:rPr lang="pt-BR" sz="1800" dirty="0">
                <a:latin typeface="Consolas" panose="020B0609020204030204" pitchFamily="49" charset="0"/>
              </a:rPr>
              <a:t>	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#Métodos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pt-BR" sz="1800" dirty="0">
                <a:latin typeface="Consolas" panose="020B0609020204030204" pitchFamily="49" charset="0"/>
              </a:rPr>
              <a:t> Dirigir(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>
                <a:latin typeface="Consolas" panose="020B0609020204030204" pitchFamily="49" charset="0"/>
              </a:rPr>
              <a:t>):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#Comandos do método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pt-BR" sz="1800" dirty="0">
                <a:latin typeface="Consolas" panose="020B0609020204030204" pitchFamily="49" charset="0"/>
              </a:rPr>
              <a:t> Fechar(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>
                <a:latin typeface="Consolas" panose="020B0609020204030204" pitchFamily="49" charset="0"/>
              </a:rPr>
              <a:t>):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#Comandos do método</a:t>
            </a:r>
          </a:p>
          <a:p>
            <a:pPr marL="0" indent="0" defTabSz="54000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0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OOP -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B559E-AFF8-469A-9BBE-28D6603D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375276"/>
          </a:xfrm>
        </p:spPr>
        <p:txBody>
          <a:bodyPr>
            <a:normAutofit/>
          </a:bodyPr>
          <a:lstStyle/>
          <a:p>
            <a:pPr marL="0" indent="0" defTabSz="540000">
              <a:buNone/>
            </a:pP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Tesla_ModelS</a:t>
            </a:r>
            <a:r>
              <a:rPr lang="pt-BR" sz="1800" dirty="0">
                <a:latin typeface="Consolas" panose="020B0609020204030204" pitchFamily="49" charset="0"/>
              </a:rPr>
              <a:t>(Carro):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#função construtora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pt-BR" sz="1800" dirty="0">
                <a:latin typeface="Consolas" panose="020B0609020204030204" pitchFamily="49" charset="0"/>
              </a:rPr>
              <a:t> __</a:t>
            </a:r>
            <a:r>
              <a:rPr lang="pt-BR" sz="1800" dirty="0" err="1">
                <a:latin typeface="Consolas" panose="020B0609020204030204" pitchFamily="49" charset="0"/>
              </a:rPr>
              <a:t>init</a:t>
            </a:r>
            <a:r>
              <a:rPr lang="pt-BR" sz="1800" dirty="0">
                <a:latin typeface="Consolas" panose="020B0609020204030204" pitchFamily="49" charset="0"/>
              </a:rPr>
              <a:t>__(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pot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mass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trans</a:t>
            </a:r>
            <a:r>
              <a:rPr lang="pt-BR" sz="1800" dirty="0">
                <a:latin typeface="Consolas" panose="020B0609020204030204" pitchFamily="49" charset="0"/>
              </a:rPr>
              <a:t>): 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#definição dos dados essenciais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Carro.__</a:t>
            </a:r>
            <a:r>
              <a:rPr lang="pt-BR" sz="1800" dirty="0" err="1">
                <a:latin typeface="Consolas" panose="020B0609020204030204" pitchFamily="49" charset="0"/>
              </a:rPr>
              <a:t>init</a:t>
            </a:r>
            <a:r>
              <a:rPr lang="pt-BR" sz="1800" dirty="0">
                <a:latin typeface="Consolas" panose="020B0609020204030204" pitchFamily="49" charset="0"/>
              </a:rPr>
              <a:t>__(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>
                <a:latin typeface="Consolas" panose="020B0609020204030204" pitchFamily="49" charset="0"/>
              </a:rPr>
              <a:t>, 600, 2100, </a:t>
            </a:r>
            <a:r>
              <a:rPr lang="pt-BR" sz="1800" dirty="0">
                <a:solidFill>
                  <a:schemeClr val="accent6"/>
                </a:solidFill>
                <a:latin typeface="Consolas" panose="020B0609020204030204" pitchFamily="49" charset="0"/>
              </a:rPr>
              <a:t>“Automática”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 err="1">
                <a:latin typeface="Consolas" panose="020B0609020204030204" pitchFamily="49" charset="0"/>
              </a:rPr>
              <a:t>.qtdSensores</a:t>
            </a:r>
            <a:r>
              <a:rPr lang="pt-BR" sz="1800" dirty="0">
                <a:latin typeface="Consolas" panose="020B0609020204030204" pitchFamily="49" charset="0"/>
              </a:rPr>
              <a:t> = 5</a:t>
            </a: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#Métodos</a:t>
            </a:r>
          </a:p>
          <a:p>
            <a:pPr marL="0" indent="0" defTabSz="540000">
              <a:buNone/>
            </a:pP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Lane_Assist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defTabSz="540000">
              <a:buNone/>
            </a:pP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#comandos</a:t>
            </a: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8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OOP – Instanciando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B559E-AFF8-469A-9BBE-28D6603D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375276"/>
          </a:xfrm>
        </p:spPr>
        <p:txBody>
          <a:bodyPr>
            <a:normAutofit/>
          </a:bodyPr>
          <a:lstStyle/>
          <a:p>
            <a:pPr marL="0" indent="0" defTabSz="540000">
              <a:buNone/>
            </a:pPr>
            <a:r>
              <a:rPr lang="pt-BR" sz="1800" dirty="0" err="1">
                <a:latin typeface="Consolas" panose="020B0609020204030204" pitchFamily="49" charset="0"/>
              </a:rPr>
              <a:t>Meu_Carro</a:t>
            </a:r>
            <a:r>
              <a:rPr lang="pt-BR" sz="1800" dirty="0">
                <a:latin typeface="Consolas" panose="020B0609020204030204" pitchFamily="49" charset="0"/>
              </a:rPr>
              <a:t> = Carro(130, 800, </a:t>
            </a:r>
            <a:r>
              <a:rPr lang="pt-BR" sz="1800" dirty="0">
                <a:solidFill>
                  <a:schemeClr val="accent6"/>
                </a:solidFill>
                <a:latin typeface="Consolas" panose="020B0609020204030204" pitchFamily="49" charset="0"/>
              </a:rPr>
              <a:t>“Automático”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0" indent="0" defTabSz="540000">
              <a:buNone/>
            </a:pPr>
            <a:r>
              <a:rPr lang="pt-BR" sz="1800" dirty="0" err="1">
                <a:latin typeface="Consolas" panose="020B0609020204030204" pitchFamily="49" charset="0"/>
              </a:rPr>
              <a:t>Meu_Tesla</a:t>
            </a:r>
            <a:r>
              <a:rPr lang="pt-BR" sz="1800" dirty="0">
                <a:latin typeface="Consolas" panose="020B0609020204030204" pitchFamily="49" charset="0"/>
              </a:rPr>
              <a:t> = </a:t>
            </a:r>
            <a:r>
              <a:rPr lang="pt-BR" sz="1800" dirty="0" err="1">
                <a:latin typeface="Consolas" panose="020B0609020204030204" pitchFamily="49" charset="0"/>
              </a:rPr>
              <a:t>Tesla_ModelS</a:t>
            </a:r>
            <a:r>
              <a:rPr lang="pt-BR" sz="1800" dirty="0">
                <a:latin typeface="Consolas" panose="020B0609020204030204" pitchFamily="49" charset="0"/>
              </a:rPr>
              <a:t>()</a:t>
            </a:r>
          </a:p>
          <a:p>
            <a:pPr marL="0" indent="0" defTabSz="54000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 defTabSz="540000">
              <a:buNone/>
            </a:pPr>
            <a:r>
              <a:rPr lang="pt-BR" sz="18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8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</a:t>
            </a:r>
            <a:r>
              <a:rPr lang="pt-BR" dirty="0" err="1"/>
              <a:t>Rect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72984"/>
            <a:ext cx="7886700" cy="440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surface.get_rect</a:t>
            </a:r>
            <a:r>
              <a:rPr lang="pt-BR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Retorna um objeto do tipo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Rect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com as dimensões da superfície.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/>
              <a:t>Exemplo: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Player():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__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__(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.image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pg.Surface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 (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psize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psize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 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.rect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= 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.image.get_rect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239</Words>
  <Application>Microsoft Office PowerPoint</Application>
  <PresentationFormat>Apresentação na tela (4:3)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</vt:lpstr>
      <vt:lpstr>Rubik</vt:lpstr>
      <vt:lpstr>Tema do Office</vt:lpstr>
      <vt:lpstr>Pygame</vt:lpstr>
      <vt:lpstr>OOP</vt:lpstr>
      <vt:lpstr>OOP - Herança</vt:lpstr>
      <vt:lpstr>OOP - Herança</vt:lpstr>
      <vt:lpstr>OOP - Herança</vt:lpstr>
      <vt:lpstr>OOP - Implementação</vt:lpstr>
      <vt:lpstr>OOP - Implementação</vt:lpstr>
      <vt:lpstr>OOP – Instanciando Classes</vt:lpstr>
      <vt:lpstr>Pygame - Rect</vt:lpstr>
      <vt:lpstr>Pygame - Rect</vt:lpstr>
      <vt:lpstr>Pygame - Rect</vt:lpstr>
      <vt:lpstr>Pygame – Sprite Groups</vt:lpstr>
      <vt:lpstr>Pygame – Colisão de Grupos</vt:lpstr>
      <vt:lpstr>Pygame – Colisão de Grupos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Rodrigo Mangoni Nicola</dc:creator>
  <cp:lastModifiedBy>Rodrigo Mangoni Nicola</cp:lastModifiedBy>
  <cp:revision>22</cp:revision>
  <dcterms:created xsi:type="dcterms:W3CDTF">2017-08-18T01:39:59Z</dcterms:created>
  <dcterms:modified xsi:type="dcterms:W3CDTF">2017-08-25T04:46:37Z</dcterms:modified>
</cp:coreProperties>
</file>