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Problema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Plan1!$A$1:$A$32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xVal>
          <c:yVal>
            <c:numRef>
              <c:f>Plan1!$B$1:$B$32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132312"/>
        <c:axId val="322132704"/>
      </c:scatterChart>
      <c:valAx>
        <c:axId val="322132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32704"/>
        <c:crosses val="autoZero"/>
        <c:crossBetween val="midCat"/>
      </c:valAx>
      <c:valAx>
        <c:axId val="32213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941" y="0"/>
            <a:ext cx="11887200" cy="1041290"/>
          </a:xfrm>
        </p:spPr>
        <p:txBody>
          <a:bodyPr>
            <a:normAutofit/>
          </a:bodyPr>
          <a:lstStyle/>
          <a:p>
            <a:r>
              <a:rPr lang="pt-BR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Introdução aos Algoritmos Genéticos</a:t>
            </a:r>
            <a:endParaRPr lang="pt-BR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7737" y="1760359"/>
            <a:ext cx="10908404" cy="462756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 smtClean="0"/>
              <a:t>- São </a:t>
            </a:r>
            <a:r>
              <a:rPr lang="pt-BR" sz="2400" dirty="0"/>
              <a:t>técnicas de busca e otimização.</a:t>
            </a:r>
          </a:p>
          <a:p>
            <a:r>
              <a:rPr lang="pt-BR" sz="2400" dirty="0" smtClean="0"/>
              <a:t>- É </a:t>
            </a:r>
            <a:r>
              <a:rPr lang="pt-BR" sz="2400" dirty="0"/>
              <a:t>a metáfora da </a:t>
            </a:r>
            <a:r>
              <a:rPr lang="pt-BR" sz="2400" b="1" u="sng" dirty="0"/>
              <a:t>teoria da evolução</a:t>
            </a:r>
            <a:r>
              <a:rPr lang="pt-BR" sz="2400" dirty="0"/>
              <a:t> das espécies iniciada pelo Fisiologista e </a:t>
            </a:r>
            <a:r>
              <a:rPr lang="pt-BR" sz="2400" dirty="0" smtClean="0"/>
              <a:t>Naturalista </a:t>
            </a:r>
            <a:r>
              <a:rPr lang="pt-BR" sz="2400" dirty="0"/>
              <a:t>inglês Charles </a:t>
            </a:r>
            <a:r>
              <a:rPr lang="pt-BR" sz="2400" dirty="0" smtClean="0"/>
              <a:t>Darwin.</a:t>
            </a:r>
            <a:endParaRPr lang="pt-BR" sz="2400" dirty="0"/>
          </a:p>
          <a:p>
            <a:r>
              <a:rPr lang="pt-BR" sz="2400" dirty="0" smtClean="0"/>
              <a:t>- Desenvolvido </a:t>
            </a:r>
            <a:r>
              <a:rPr lang="pt-BR" sz="2400" dirty="0"/>
              <a:t>por John </a:t>
            </a:r>
            <a:r>
              <a:rPr lang="pt-BR" sz="2400" dirty="0" smtClean="0"/>
              <a:t>Henry </a:t>
            </a:r>
            <a:r>
              <a:rPr lang="pt-BR" sz="2400" dirty="0" err="1" smtClean="0"/>
              <a:t>Holland</a:t>
            </a:r>
            <a:r>
              <a:rPr lang="pt-BR" sz="2400" dirty="0" smtClean="0"/>
              <a:t> </a:t>
            </a:r>
            <a:r>
              <a:rPr lang="pt-BR" sz="2400" dirty="0"/>
              <a:t>(1975</a:t>
            </a:r>
            <a:r>
              <a:rPr lang="pt-BR" sz="2400" dirty="0" smtClean="0"/>
              <a:t>) - Michigan </a:t>
            </a:r>
            <a:r>
              <a:rPr lang="pt-BR" sz="2400" dirty="0" err="1" smtClean="0"/>
              <a:t>University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 smtClean="0"/>
              <a:t>- Popularizado </a:t>
            </a:r>
            <a:r>
              <a:rPr lang="pt-BR" sz="2400" dirty="0"/>
              <a:t>por David </a:t>
            </a:r>
            <a:r>
              <a:rPr lang="pt-BR" sz="2400" dirty="0" smtClean="0"/>
              <a:t>Edward Goldberg </a:t>
            </a:r>
            <a:r>
              <a:rPr lang="pt-BR" sz="2400" dirty="0"/>
              <a:t>(1989</a:t>
            </a:r>
            <a:r>
              <a:rPr lang="pt-BR" sz="2400" dirty="0" smtClean="0"/>
              <a:t>) – Urbana-</a:t>
            </a:r>
            <a:r>
              <a:rPr lang="pt-BR" sz="2400" dirty="0" err="1" smtClean="0"/>
              <a:t>Champaign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- Resolução de problemas NP-Completos ou </a:t>
            </a:r>
            <a:r>
              <a:rPr lang="pt-BR" sz="2400" dirty="0" err="1" smtClean="0"/>
              <a:t>np</a:t>
            </a:r>
            <a:r>
              <a:rPr lang="pt-BR" sz="2400" dirty="0" smtClean="0"/>
              <a:t>-difícil.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0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914" y="309093"/>
            <a:ext cx="11410680" cy="6349284"/>
          </a:xfrm>
        </p:spPr>
        <p:txBody>
          <a:bodyPr>
            <a:normAutofit fontScale="92500"/>
          </a:bodyPr>
          <a:lstStyle/>
          <a:p>
            <a:r>
              <a:rPr lang="pt-BR" dirty="0"/>
              <a:t>4. Selecionados os melhores indivíduos da população de cromossomos e realizado o cruzamento entre </a:t>
            </a:r>
            <a:r>
              <a:rPr lang="pt-BR" dirty="0" smtClean="0"/>
              <a:t>eles (</a:t>
            </a:r>
            <a:r>
              <a:rPr lang="pt-BR" i="1" dirty="0" smtClean="0"/>
              <a:t>crossover</a:t>
            </a:r>
            <a:r>
              <a:rPr lang="pt-BR" dirty="0" smtClean="0"/>
              <a:t>) </a:t>
            </a:r>
            <a:r>
              <a:rPr lang="pt-BR" dirty="0"/>
              <a:t>isso promove a obtenção de melhores resultados preservando as características das melhores soluções conhecidas. Nesse contexto, este operador é o operador dominante pois através do cruzamento são criados novos indivíduos que preservam as características boas de seus “pais”. Essa mistura tenta preservar as boas qualidades e tenta imitar de forma abstrata a reprodução dos genes nas células. </a:t>
            </a:r>
          </a:p>
          <a:p>
            <a:r>
              <a:rPr lang="pt-BR" dirty="0"/>
              <a:t>5. Aplica-se o processo de mutação</a:t>
            </a:r>
            <a:r>
              <a:rPr lang="pt-BR" dirty="0" smtClean="0"/>
              <a:t>. </a:t>
            </a:r>
            <a:r>
              <a:rPr lang="pt-BR" dirty="0"/>
              <a:t>A mutação no cromossomo é aplicada para que a solução a ser encontrada saia dos mínimos locais. A mutação modifica de forma aleatória alguma característica do indivíduo, sendo muito importante para a introdução e manutenção da diversidade genética da população. </a:t>
            </a:r>
          </a:p>
          <a:p>
            <a:pPr marL="0" indent="0">
              <a:buNone/>
            </a:pPr>
            <a:r>
              <a:rPr lang="pt-BR" dirty="0"/>
              <a:t>As operações de cruzamento e mutação são ilustradas na Figura </a:t>
            </a:r>
            <a:r>
              <a:rPr lang="pt-BR" dirty="0" smtClean="0"/>
              <a:t>1. </a:t>
            </a:r>
            <a:r>
              <a:rPr lang="pt-BR" dirty="0"/>
              <a:t>Os genes do Pai 1 se cruzam com os genes do Pai 2 formando os filhos que são as novas soluções do problema, observa-se que o filho 2 sofre uma mutação pois ajuda que a solução não fique estagnada em uma determinada posição e possibilita que se chegue em qualquer ponto do espaço de busca. </a:t>
            </a:r>
          </a:p>
        </p:txBody>
      </p:sp>
    </p:spTree>
    <p:extLst>
      <p:ext uri="{BB962C8B-B14F-4D97-AF65-F5344CB8AC3E}">
        <p14:creationId xmlns:p14="http://schemas.microsoft.com/office/powerpoint/2010/main" val="9215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914" y="309093"/>
            <a:ext cx="11410680" cy="634928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Figura </a:t>
            </a:r>
            <a:r>
              <a:rPr lang="pt-BR" dirty="0" smtClean="0"/>
              <a:t>1 </a:t>
            </a:r>
            <a:r>
              <a:rPr lang="pt-BR" dirty="0"/>
              <a:t>- Cruzamento e Mutação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/>
              <a:t>a mutação retorna para o passo 2 até encontrar uma solução para o problema ou atingir o critério de parada geralmente definido por um número máximo de iterações, também chamadas gerações. </a:t>
            </a:r>
          </a:p>
          <a:p>
            <a:r>
              <a:rPr lang="pt-BR" dirty="0"/>
              <a:t>Em resumo, as características dos </a:t>
            </a:r>
            <a:r>
              <a:rPr lang="pt-BR" dirty="0" err="1"/>
              <a:t>AGs</a:t>
            </a:r>
            <a:r>
              <a:rPr lang="pt-BR" dirty="0"/>
              <a:t> são: </a:t>
            </a:r>
          </a:p>
          <a:p>
            <a:r>
              <a:rPr lang="pt-BR" dirty="0"/>
              <a:t>✓ Manipula uma população de indivíduos; </a:t>
            </a:r>
          </a:p>
          <a:p>
            <a:r>
              <a:rPr lang="pt-BR" dirty="0"/>
              <a:t>✓ Indivíduos/cromossomos são possíveis soluções de problemas; </a:t>
            </a:r>
          </a:p>
          <a:p>
            <a:r>
              <a:rPr lang="pt-BR" dirty="0"/>
              <a:t>✓ Os indivíduos são combinados (</a:t>
            </a:r>
            <a:r>
              <a:rPr lang="pt-BR" i="1" dirty="0"/>
              <a:t>crossover</a:t>
            </a:r>
            <a:r>
              <a:rPr lang="pt-BR" dirty="0"/>
              <a:t>) uns com os outros, podendo gerar herdeiros que podem sofrer ou não mutação. </a:t>
            </a:r>
          </a:p>
          <a:p>
            <a:r>
              <a:rPr lang="pt-BR" dirty="0"/>
              <a:t>✓ A evolução dos indivíduos e ou população se dá através de várias gerações até </a:t>
            </a:r>
            <a:r>
              <a:rPr lang="pt-BR" dirty="0" smtClean="0"/>
              <a:t>encontrar </a:t>
            </a:r>
            <a:r>
              <a:rPr lang="pt-BR" dirty="0"/>
              <a:t>soluções melhores, podendo ser quase ótima ou ótima.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430" y="434851"/>
            <a:ext cx="4359629" cy="15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6264" y="129121"/>
            <a:ext cx="9905998" cy="926947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59099"/>
            <a:ext cx="9905999" cy="546064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Em </a:t>
            </a:r>
            <a:r>
              <a:rPr lang="pt-BR" dirty="0"/>
              <a:t>problemas </a:t>
            </a:r>
            <a:r>
              <a:rPr lang="pt-BR" dirty="0" smtClean="0"/>
              <a:t>de otimização NP-completos, </a:t>
            </a:r>
            <a:r>
              <a:rPr lang="pt-BR" dirty="0"/>
              <a:t>quando não existe nenhuma outra técnica </a:t>
            </a:r>
            <a:r>
              <a:rPr lang="pt-BR" dirty="0" smtClean="0"/>
              <a:t>específica </a:t>
            </a:r>
            <a:r>
              <a:rPr lang="pt-BR" dirty="0"/>
              <a:t>para resolver o problema. </a:t>
            </a:r>
          </a:p>
          <a:p>
            <a:r>
              <a:rPr lang="pt-BR" dirty="0" smtClean="0"/>
              <a:t>Otimização </a:t>
            </a:r>
            <a:r>
              <a:rPr lang="pt-BR" dirty="0"/>
              <a:t>de funções numéricas em geral</a:t>
            </a:r>
          </a:p>
          <a:p>
            <a:r>
              <a:rPr lang="pt-BR" dirty="0" smtClean="0"/>
              <a:t>Otimização </a:t>
            </a:r>
            <a:r>
              <a:rPr lang="pt-BR" dirty="0"/>
              <a:t>combinatória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Problema </a:t>
            </a:r>
            <a:r>
              <a:rPr lang="pt-BR" dirty="0"/>
              <a:t>do caixeiro </a:t>
            </a:r>
            <a:r>
              <a:rPr lang="pt-BR" dirty="0" smtClean="0"/>
              <a:t>viajante.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Problema </a:t>
            </a:r>
            <a:r>
              <a:rPr lang="pt-BR" dirty="0"/>
              <a:t>de transporte, </a:t>
            </a:r>
            <a:r>
              <a:rPr lang="pt-BR" dirty="0" smtClean="0"/>
              <a:t>alocação.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Problemas </a:t>
            </a:r>
            <a:r>
              <a:rPr lang="pt-BR" dirty="0"/>
              <a:t>de conexão (árvore, emparelhamento, caminhos).</a:t>
            </a:r>
          </a:p>
          <a:p>
            <a:r>
              <a:rPr lang="pt-BR" dirty="0" smtClean="0"/>
              <a:t>Otimização multiobjectivo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Problemas do tipo </a:t>
            </a:r>
            <a:r>
              <a:rPr lang="pt-BR" dirty="0" err="1" smtClean="0"/>
              <a:t>Job</a:t>
            </a:r>
            <a:r>
              <a:rPr lang="pt-BR" dirty="0" smtClean="0"/>
              <a:t> Shop </a:t>
            </a:r>
            <a:r>
              <a:rPr lang="pt-BR" dirty="0" err="1" smtClean="0"/>
              <a:t>Scheduling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829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779" y="141667"/>
            <a:ext cx="9905998" cy="1056068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Algoritmo Genético Tradicional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39403"/>
            <a:ext cx="9905999" cy="4451798"/>
          </a:xfrm>
        </p:spPr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dirty="0"/>
              <a:t>1. Gerar a população inicial.</a:t>
            </a:r>
          </a:p>
          <a:p>
            <a:r>
              <a:rPr lang="pt-BR" dirty="0"/>
              <a:t>2. Avaliar cada indivíduo da </a:t>
            </a:r>
            <a:r>
              <a:rPr lang="pt-BR" dirty="0" smtClean="0"/>
              <a:t>população (para essa geração). </a:t>
            </a:r>
            <a:endParaRPr lang="pt-BR" dirty="0"/>
          </a:p>
          <a:p>
            <a:r>
              <a:rPr lang="pt-BR" dirty="0"/>
              <a:t>3. Enquanto critério de parada não for satisfeito </a:t>
            </a:r>
            <a:r>
              <a:rPr lang="pt-BR" dirty="0" smtClean="0"/>
              <a:t>faça: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3.1 </a:t>
            </a:r>
            <a:r>
              <a:rPr lang="pt-BR" dirty="0"/>
              <a:t>Selecionar os indivíduos mais aptos. </a:t>
            </a:r>
          </a:p>
          <a:p>
            <a:pPr marL="0" indent="0">
              <a:buNone/>
            </a:pPr>
            <a:r>
              <a:rPr lang="pt-BR" dirty="0" smtClean="0"/>
              <a:t>	3.2 </a:t>
            </a:r>
            <a:r>
              <a:rPr lang="pt-BR" dirty="0"/>
              <a:t>Criar novos indivíduos aplicando os </a:t>
            </a:r>
            <a:r>
              <a:rPr lang="pt-BR" dirty="0" smtClean="0"/>
              <a:t>operadores </a:t>
            </a:r>
            <a:r>
              <a:rPr lang="pt-BR" i="1" dirty="0"/>
              <a:t>crossover</a:t>
            </a:r>
            <a:r>
              <a:rPr lang="pt-BR" dirty="0"/>
              <a:t> e mutação. </a:t>
            </a:r>
          </a:p>
          <a:p>
            <a:pPr marL="0" indent="0">
              <a:buNone/>
            </a:pPr>
            <a:r>
              <a:rPr lang="pt-BR" dirty="0" smtClean="0"/>
              <a:t>	3.3 </a:t>
            </a:r>
            <a:r>
              <a:rPr lang="pt-BR" dirty="0"/>
              <a:t>Armazenar os novos indivíduos em uma </a:t>
            </a:r>
            <a:r>
              <a:rPr lang="pt-BR" dirty="0" smtClean="0"/>
              <a:t>nova </a:t>
            </a:r>
            <a:r>
              <a:rPr lang="pt-BR" dirty="0"/>
              <a:t>população. </a:t>
            </a:r>
          </a:p>
          <a:p>
            <a:pPr marL="0" indent="0">
              <a:buNone/>
            </a:pPr>
            <a:r>
              <a:rPr lang="pt-BR" dirty="0" smtClean="0"/>
              <a:t>	3.4 </a:t>
            </a:r>
            <a:r>
              <a:rPr lang="pt-BR" dirty="0"/>
              <a:t>Avaliar cada indivíduo da nova </a:t>
            </a:r>
            <a:r>
              <a:rPr lang="pt-BR" dirty="0" smtClean="0"/>
              <a:t>população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1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373819"/>
            <a:ext cx="9905998" cy="952705"/>
          </a:xfrm>
        </p:spPr>
        <p:txBody>
          <a:bodyPr/>
          <a:lstStyle/>
          <a:p>
            <a:pPr algn="r"/>
            <a:r>
              <a:rPr lang="pt-BR" dirty="0" smtClean="0"/>
              <a:t>Exemplo em otimização de funções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15654" y="1493948"/>
                <a:ext cx="10835940" cy="47651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Problema 1) Utilização do AG para determinar o </a:t>
                </a:r>
                <a:r>
                  <a:rPr lang="pt-BR" b="1" dirty="0" smtClean="0"/>
                  <a:t>Máximo</a:t>
                </a:r>
                <a:r>
                  <a:rPr lang="pt-BR" dirty="0" smtClean="0"/>
                  <a:t>/mínimo da função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f(x)=x</a:t>
                </a:r>
                <a:r>
                  <a:rPr lang="pt-BR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</a:p>
              <a:p>
                <a:pPr marL="0" indent="0">
                  <a:buNone/>
                </a:pPr>
                <a:r>
                  <a:rPr lang="pt-BR" dirty="0" smtClean="0"/>
                  <a:t>Premissas: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31]</m:t>
                    </m:r>
                  </m:oMath>
                </a14:m>
                <a:r>
                  <a:rPr lang="pt-BR" dirty="0" smtClean="0"/>
                  <a:t> e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pt-BR" dirty="0" smtClean="0"/>
                  <a:t>inteiro.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54" y="1493948"/>
                <a:ext cx="10835940" cy="4765183"/>
              </a:xfrm>
              <a:blipFill rotWithShape="0">
                <a:blip r:embed="rId2"/>
                <a:stretch>
                  <a:fillRect l="-844" t="-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29800"/>
              </p:ext>
            </p:extLst>
          </p:nvPr>
        </p:nvGraphicFramePr>
        <p:xfrm>
          <a:off x="4478896" y="2705133"/>
          <a:ext cx="3543300" cy="270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8428" y="0"/>
            <a:ext cx="9905998" cy="321971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Indivíduo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21971"/>
            <a:ext cx="10720030" cy="6375043"/>
          </a:xfrm>
        </p:spPr>
        <p:txBody>
          <a:bodyPr>
            <a:normAutofit fontScale="70000" lnSpcReduction="20000"/>
          </a:bodyPr>
          <a:lstStyle/>
          <a:p>
            <a:r>
              <a:rPr lang="pt-BR" sz="2900" b="1" dirty="0" smtClean="0"/>
              <a:t>Cromossomo</a:t>
            </a:r>
            <a:endParaRPr lang="pt-BR" sz="2900" b="1" dirty="0"/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Estrutura </a:t>
            </a:r>
            <a:r>
              <a:rPr lang="pt-BR" sz="2900" dirty="0"/>
              <a:t>de dados que representa uma possível solução para o problema.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Os </a:t>
            </a:r>
            <a:r>
              <a:rPr lang="pt-BR" sz="2900" dirty="0"/>
              <a:t>parâmetros do problema de otimização são representados por cadeias de valores.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Exemplos</a:t>
            </a:r>
            <a:r>
              <a:rPr lang="pt-BR" sz="2900" dirty="0"/>
              <a:t>: </a:t>
            </a:r>
            <a:r>
              <a:rPr lang="pt-BR" sz="2900" dirty="0" smtClean="0"/>
              <a:t>1) Vetores </a:t>
            </a:r>
            <a:r>
              <a:rPr lang="pt-BR" sz="2900" dirty="0"/>
              <a:t>de reais, (2.345, 4.3454, 5.1, 3.4)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2) </a:t>
            </a:r>
            <a:r>
              <a:rPr lang="pt-BR" sz="2900" b="1" dirty="0" smtClean="0"/>
              <a:t>Cadeias </a:t>
            </a:r>
            <a:r>
              <a:rPr lang="pt-BR" sz="2900" b="1" dirty="0"/>
              <a:t>de bits</a:t>
            </a:r>
            <a:r>
              <a:rPr lang="pt-BR" sz="2900" dirty="0"/>
              <a:t>, (111011011</a:t>
            </a:r>
            <a:r>
              <a:rPr lang="pt-BR" sz="2900" dirty="0" smtClean="0"/>
              <a:t>) – muito usual</a:t>
            </a:r>
            <a:endParaRPr lang="pt-BR" sz="2900" dirty="0"/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3) Vetores </a:t>
            </a:r>
            <a:r>
              <a:rPr lang="pt-BR" sz="2900" dirty="0"/>
              <a:t>de inteiros, (1,4,2,5,2,8)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4) ou </a:t>
            </a:r>
            <a:r>
              <a:rPr lang="pt-BR" sz="2900" dirty="0"/>
              <a:t>outra estrutura de dados</a:t>
            </a:r>
            <a:r>
              <a:rPr lang="pt-BR" sz="2900" dirty="0" smtClean="0"/>
              <a:t>.</a:t>
            </a:r>
          </a:p>
          <a:p>
            <a:endParaRPr lang="pt-BR" sz="2900" b="1" dirty="0" smtClean="0"/>
          </a:p>
          <a:p>
            <a:r>
              <a:rPr lang="pt-BR" sz="2900" b="1" dirty="0" smtClean="0"/>
              <a:t>Aptidão</a:t>
            </a:r>
            <a:endParaRPr lang="pt-BR" sz="2900" b="1" dirty="0"/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Nota </a:t>
            </a:r>
            <a:r>
              <a:rPr lang="pt-BR" sz="2900" dirty="0"/>
              <a:t>associada ao </a:t>
            </a:r>
            <a:r>
              <a:rPr lang="pt-BR" sz="2900" dirty="0" smtClean="0"/>
              <a:t>indivíduo </a:t>
            </a:r>
            <a:r>
              <a:rPr lang="pt-BR" sz="2900" dirty="0"/>
              <a:t>que avalia quão boa é a solução por ele representada.</a:t>
            </a:r>
          </a:p>
          <a:p>
            <a:r>
              <a:rPr lang="pt-BR" sz="2900" dirty="0" smtClean="0"/>
              <a:t>Aptidão </a:t>
            </a:r>
            <a:r>
              <a:rPr lang="pt-BR" sz="2900" dirty="0"/>
              <a:t>pode ser: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Igual </a:t>
            </a:r>
            <a:r>
              <a:rPr lang="pt-BR" sz="2900" dirty="0"/>
              <a:t>a função objetivo. 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Resultado </a:t>
            </a:r>
            <a:r>
              <a:rPr lang="pt-BR" sz="2900" dirty="0"/>
              <a:t>do </a:t>
            </a:r>
            <a:r>
              <a:rPr lang="pt-BR" sz="2900" b="1" dirty="0"/>
              <a:t>escalonamento </a:t>
            </a:r>
            <a:r>
              <a:rPr lang="pt-BR" sz="2900" dirty="0"/>
              <a:t>da função objetivo.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Baseado </a:t>
            </a:r>
            <a:r>
              <a:rPr lang="pt-BR" sz="2900" dirty="0"/>
              <a:t>no </a:t>
            </a:r>
            <a:r>
              <a:rPr lang="pt-BR" sz="2900" b="1" dirty="0"/>
              <a:t>ranking </a:t>
            </a:r>
            <a:r>
              <a:rPr lang="pt-BR" sz="2900" dirty="0"/>
              <a:t>do </a:t>
            </a:r>
            <a:r>
              <a:rPr lang="pt-BR" sz="2900" dirty="0" smtClean="0"/>
              <a:t>indivíduo </a:t>
            </a:r>
            <a:r>
              <a:rPr lang="pt-BR" sz="2900" dirty="0"/>
              <a:t>da população.</a:t>
            </a:r>
          </a:p>
        </p:txBody>
      </p:sp>
    </p:spTree>
    <p:extLst>
      <p:ext uri="{BB962C8B-B14F-4D97-AF65-F5344CB8AC3E}">
        <p14:creationId xmlns:p14="http://schemas.microsoft.com/office/powerpoint/2010/main" val="2773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1" y="309425"/>
            <a:ext cx="9905998" cy="759521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Cromossomo do Problema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71976"/>
            <a:ext cx="9905999" cy="5164429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Cromossomos </a:t>
            </a:r>
            <a:r>
              <a:rPr lang="pt-BR" dirty="0"/>
              <a:t>binários com 5 bits: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0 </a:t>
            </a:r>
            <a:r>
              <a:rPr lang="pt-BR" dirty="0"/>
              <a:t>= 00000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31 </a:t>
            </a:r>
            <a:r>
              <a:rPr lang="pt-BR" dirty="0"/>
              <a:t>= 11111</a:t>
            </a:r>
          </a:p>
          <a:p>
            <a:r>
              <a:rPr lang="pt-BR" dirty="0" smtClean="0"/>
              <a:t>Aptidão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Por </a:t>
            </a:r>
            <a:r>
              <a:rPr lang="pt-BR" dirty="0"/>
              <a:t>simplicidade, a aptidão será a própria função objetivo.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Exemplo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 smtClean="0"/>
              <a:t>		aptidão(00011</a:t>
            </a:r>
            <a:r>
              <a:rPr lang="pt-BR" dirty="0"/>
              <a:t>) = </a:t>
            </a:r>
            <a:r>
              <a:rPr lang="pt-BR" i="1" dirty="0"/>
              <a:t>f</a:t>
            </a:r>
            <a:r>
              <a:rPr lang="pt-BR" dirty="0"/>
              <a:t>(3) = 9</a:t>
            </a:r>
          </a:p>
        </p:txBody>
      </p:sp>
    </p:spTree>
    <p:extLst>
      <p:ext uri="{BB962C8B-B14F-4D97-AF65-F5344CB8AC3E}">
        <p14:creationId xmlns:p14="http://schemas.microsoft.com/office/powerpoint/2010/main" val="4797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658" y="231820"/>
            <a:ext cx="9905998" cy="834958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066778"/>
            <a:ext cx="9905999" cy="5295385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b="1" dirty="0" smtClean="0"/>
              <a:t>Seleção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Imitação </a:t>
            </a:r>
            <a:r>
              <a:rPr lang="pt-BR" dirty="0"/>
              <a:t>da seleção natural.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Os </a:t>
            </a:r>
            <a:r>
              <a:rPr lang="pt-BR" dirty="0"/>
              <a:t>melhores indivíduos (maior aptidão) são selecionados para gerar filhos através de </a:t>
            </a:r>
            <a:r>
              <a:rPr lang="pt-BR" i="1" dirty="0"/>
              <a:t>crossover</a:t>
            </a:r>
            <a:r>
              <a:rPr lang="pt-BR" dirty="0"/>
              <a:t> e mutação.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Dirige </a:t>
            </a:r>
            <a:r>
              <a:rPr lang="pt-BR" dirty="0"/>
              <a:t>o AG para as melhores regiões do espaço de busca.</a:t>
            </a:r>
          </a:p>
          <a:p>
            <a:r>
              <a:rPr lang="pt-BR" dirty="0" smtClean="0"/>
              <a:t>Tipos </a:t>
            </a:r>
            <a:r>
              <a:rPr lang="pt-BR" dirty="0"/>
              <a:t>mais comuns de seleção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Seleção </a:t>
            </a:r>
            <a:r>
              <a:rPr lang="pt-BR" dirty="0"/>
              <a:t>proporcional a </a:t>
            </a:r>
            <a:r>
              <a:rPr lang="pt-BR" dirty="0" smtClean="0"/>
              <a:t>aptidão (</a:t>
            </a:r>
            <a:r>
              <a:rPr lang="pt-BR" b="1" dirty="0" smtClean="0"/>
              <a:t>roleta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Seleção </a:t>
            </a:r>
            <a:r>
              <a:rPr lang="pt-BR" dirty="0"/>
              <a:t>por torneio.</a:t>
            </a:r>
          </a:p>
        </p:txBody>
      </p:sp>
    </p:spTree>
    <p:extLst>
      <p:ext uri="{BB962C8B-B14F-4D97-AF65-F5344CB8AC3E}">
        <p14:creationId xmlns:p14="http://schemas.microsoft.com/office/powerpoint/2010/main" val="129119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6112" y="161318"/>
            <a:ext cx="9905998" cy="901189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População Inicial do Problema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40343"/>
            <a:ext cx="9905999" cy="5279398"/>
          </a:xfrm>
        </p:spPr>
        <p:txBody>
          <a:bodyPr>
            <a:normAutofit/>
          </a:bodyPr>
          <a:lstStyle/>
          <a:p>
            <a:r>
              <a:rPr lang="pt-BR" b="1" dirty="0" smtClean="0"/>
              <a:t>É aleatória (mas quando possível, o conhecimento da aplicação pode ser utilizado para definir população inicial)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  <a:p>
            <a:pPr marL="0" indent="0">
              <a:buNone/>
            </a:pPr>
            <a:r>
              <a:rPr lang="pt-BR" b="1" dirty="0"/>
              <a:t>Probabilidade de </a:t>
            </a:r>
            <a:r>
              <a:rPr lang="pt-BR" b="1" dirty="0" smtClean="0"/>
              <a:t>seleção proporcional </a:t>
            </a:r>
            <a:r>
              <a:rPr lang="pt-BR" b="1" dirty="0"/>
              <a:t>a </a:t>
            </a:r>
            <a:r>
              <a:rPr lang="pt-BR" b="1" dirty="0" smtClean="0"/>
              <a:t>aptidão: 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45394"/>
              </p:ext>
            </p:extLst>
          </p:nvPr>
        </p:nvGraphicFramePr>
        <p:xfrm>
          <a:off x="3086641" y="2552403"/>
          <a:ext cx="5344734" cy="224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536"/>
                <a:gridCol w="1030310"/>
                <a:gridCol w="1030310"/>
                <a:gridCol w="1781578"/>
              </a:tblGrid>
              <a:tr h="448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cromossomos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f(x)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Prob. de seleção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8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A1=11001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54,50%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8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A2=01111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19,60%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8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A3=01110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17,10%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8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A4=01010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8,70%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74227" y="3656876"/>
            <a:ext cx="113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População</a:t>
            </a:r>
          </a:p>
          <a:p>
            <a:pPr algn="ctr"/>
            <a:r>
              <a:rPr lang="pt-BR" dirty="0" smtClean="0"/>
              <a:t>inicial</a:t>
            </a:r>
            <a:endParaRPr lang="pt-BR" dirty="0"/>
          </a:p>
        </p:txBody>
      </p:sp>
      <p:cxnSp>
        <p:nvCxnSpPr>
          <p:cNvPr id="7" name="Conector de seta reta 6"/>
          <p:cNvCxnSpPr>
            <a:stCxn id="5" idx="3"/>
            <a:endCxn id="4" idx="1"/>
          </p:cNvCxnSpPr>
          <p:nvPr/>
        </p:nvCxnSpPr>
        <p:spPr>
          <a:xfrm flipV="1">
            <a:off x="2114026" y="3672865"/>
            <a:ext cx="972615" cy="3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32136"/>
              </p:ext>
            </p:extLst>
          </p:nvPr>
        </p:nvGraphicFramePr>
        <p:xfrm>
          <a:off x="7559896" y="5146773"/>
          <a:ext cx="1459631" cy="111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ção" r:id="rId3" imgW="977900" imgH="749300" progId="Equation.3">
                  <p:embed/>
                </p:oleObj>
              </mc:Choice>
              <mc:Fallback>
                <p:oleObj name="Equação" r:id="rId3" imgW="9779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896" y="5146773"/>
                        <a:ext cx="1459631" cy="1119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21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60" y="140763"/>
            <a:ext cx="9043989" cy="65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2886" y="819932"/>
            <a:ext cx="10506498" cy="3932372"/>
          </a:xfrm>
        </p:spPr>
        <p:txBody>
          <a:bodyPr>
            <a:normAutofit fontScale="25000" lnSpcReduction="20000"/>
          </a:bodyPr>
          <a:lstStyle/>
          <a:p>
            <a:pPr marL="3657600" lvl="8" indent="0">
              <a:buNone/>
            </a:pPr>
            <a:r>
              <a:rPr lang="pt-BR" sz="8000" b="1" u="sng" dirty="0" smtClean="0"/>
              <a:t>Exemplo característico: Problema </a:t>
            </a:r>
            <a:r>
              <a:rPr lang="pt-BR" sz="8000" b="1" u="sng" dirty="0"/>
              <a:t>do caixeiro </a:t>
            </a:r>
            <a:r>
              <a:rPr lang="pt-BR" sz="8000" b="1" u="sng" dirty="0" smtClean="0"/>
              <a:t>viajante</a:t>
            </a:r>
            <a:r>
              <a:rPr lang="pt-BR" sz="8000" b="1" dirty="0" smtClean="0"/>
              <a:t> </a:t>
            </a:r>
          </a:p>
          <a:p>
            <a:pPr marL="0" indent="0">
              <a:buNone/>
            </a:pPr>
            <a:r>
              <a:rPr lang="pt-BR" sz="8600" dirty="0" smtClean="0"/>
              <a:t>O caixeiro pode começar o percurso em qualquer uma de </a:t>
            </a:r>
            <a:r>
              <a:rPr lang="pt-BR" sz="8600" b="1" i="1" dirty="0" smtClean="0"/>
              <a:t>N</a:t>
            </a:r>
            <a:r>
              <a:rPr lang="pt-BR" sz="8600" dirty="0" smtClean="0"/>
              <a:t> cidades.</a:t>
            </a:r>
          </a:p>
          <a:p>
            <a:pPr marL="0" indent="0">
              <a:buNone/>
            </a:pPr>
            <a:r>
              <a:rPr lang="pt-BR" sz="8600" dirty="0" smtClean="0"/>
              <a:t>Dali ele pode partir para qualquer uma das </a:t>
            </a:r>
            <a:r>
              <a:rPr lang="pt-BR" sz="8600" b="1" i="1" dirty="0" smtClean="0"/>
              <a:t>N-1</a:t>
            </a:r>
            <a:r>
              <a:rPr lang="pt-BR" sz="8600" dirty="0" smtClean="0"/>
              <a:t> cidades restantes.</a:t>
            </a:r>
          </a:p>
          <a:p>
            <a:pPr marL="0" indent="0">
              <a:buNone/>
            </a:pPr>
            <a:r>
              <a:rPr lang="pt-BR" sz="8600" dirty="0" smtClean="0"/>
              <a:t>Da segunda para qualquer </a:t>
            </a:r>
            <a:r>
              <a:rPr lang="pt-BR" sz="8600" b="1" i="1" dirty="0" smtClean="0"/>
              <a:t>N-2</a:t>
            </a:r>
            <a:r>
              <a:rPr lang="pt-BR" sz="8600" dirty="0" smtClean="0"/>
              <a:t> cidades.</a:t>
            </a:r>
          </a:p>
          <a:p>
            <a:pPr marL="0" indent="0">
              <a:buNone/>
            </a:pPr>
            <a:r>
              <a:rPr lang="pt-BR" sz="8600" dirty="0" smtClean="0"/>
              <a:t>Assim por diante até chegar na última cidade.</a:t>
            </a:r>
          </a:p>
          <a:p>
            <a:pPr marL="0" indent="0">
              <a:buNone/>
            </a:pPr>
            <a:endParaRPr lang="pt-BR" sz="4400" dirty="0" smtClean="0"/>
          </a:p>
          <a:p>
            <a:pPr marL="0" indent="0">
              <a:buNone/>
            </a:pPr>
            <a:r>
              <a:rPr lang="pt-BR" sz="8800" dirty="0" smtClean="0"/>
              <a:t>O número de opções = </a:t>
            </a:r>
            <a:r>
              <a:rPr lang="pt-BR" sz="8800" b="1" dirty="0" smtClean="0"/>
              <a:t>N!</a:t>
            </a:r>
          </a:p>
          <a:p>
            <a:pPr marL="0" indent="0">
              <a:buNone/>
            </a:pPr>
            <a:r>
              <a:rPr lang="pt-BR" sz="8800" dirty="0" smtClean="0"/>
              <a:t>Se forem consideradas 100 cidades, por exemplo, o</a:t>
            </a:r>
          </a:p>
          <a:p>
            <a:pPr marL="0" indent="0">
              <a:buNone/>
            </a:pPr>
            <a:r>
              <a:rPr lang="pt-BR" sz="8800" dirty="0" smtClean="0"/>
              <a:t>número de opções será 10</a:t>
            </a:r>
            <a:r>
              <a:rPr lang="pt-BR" sz="8800" baseline="30000" dirty="0" smtClean="0"/>
              <a:t>158</a:t>
            </a:r>
            <a:r>
              <a:rPr lang="pt-BR" sz="8800" dirty="0" smtClean="0"/>
              <a:t>.</a:t>
            </a:r>
          </a:p>
        </p:txBody>
      </p:sp>
      <p:pic>
        <p:nvPicPr>
          <p:cNvPr id="1026" name="Picture 2" descr="Resultado de imagem para problema do caixeiro viaj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41" y="2907842"/>
            <a:ext cx="5176279" cy="3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0" y="123790"/>
            <a:ext cx="8986916" cy="66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506" y="219273"/>
            <a:ext cx="9905998" cy="914068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Crossover e 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78039"/>
            <a:ext cx="9905999" cy="4413162"/>
          </a:xfrm>
        </p:spPr>
        <p:txBody>
          <a:bodyPr/>
          <a:lstStyle/>
          <a:p>
            <a:endParaRPr lang="pt-BR" dirty="0"/>
          </a:p>
          <a:p>
            <a:r>
              <a:rPr lang="pt-BR" dirty="0" smtClean="0"/>
              <a:t>Combinam </a:t>
            </a:r>
            <a:r>
              <a:rPr lang="pt-BR" dirty="0"/>
              <a:t>pais selecionados para produção de filhos.</a:t>
            </a:r>
          </a:p>
          <a:p>
            <a:r>
              <a:rPr lang="pt-BR" dirty="0" smtClean="0"/>
              <a:t>Principais </a:t>
            </a:r>
            <a:r>
              <a:rPr lang="pt-BR" dirty="0"/>
              <a:t>mecanismos de busca do AG.</a:t>
            </a:r>
          </a:p>
          <a:p>
            <a:r>
              <a:rPr lang="pt-BR" dirty="0" smtClean="0"/>
              <a:t>Permite </a:t>
            </a:r>
            <a:r>
              <a:rPr lang="pt-BR" dirty="0"/>
              <a:t>explorar áreas desconhecidas do espaço de busca. </a:t>
            </a:r>
          </a:p>
        </p:txBody>
      </p:sp>
    </p:spTree>
    <p:extLst>
      <p:ext uri="{BB962C8B-B14F-4D97-AF65-F5344CB8AC3E}">
        <p14:creationId xmlns:p14="http://schemas.microsoft.com/office/powerpoint/2010/main" val="217986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74" y="112555"/>
            <a:ext cx="9156734" cy="66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83" y="136067"/>
            <a:ext cx="9086451" cy="66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26" y="103031"/>
            <a:ext cx="9115655" cy="66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3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748" y="348062"/>
            <a:ext cx="9905998" cy="952705"/>
          </a:xfrm>
        </p:spPr>
        <p:txBody>
          <a:bodyPr/>
          <a:lstStyle/>
          <a:p>
            <a:pPr algn="r"/>
            <a:r>
              <a:rPr lang="pt-BR" dirty="0" smtClean="0"/>
              <a:t>Primeira geração do problema 1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877625"/>
              </p:ext>
            </p:extLst>
          </p:nvPr>
        </p:nvGraphicFramePr>
        <p:xfrm>
          <a:off x="4017570" y="2346359"/>
          <a:ext cx="4308229" cy="1968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071"/>
                <a:gridCol w="810961"/>
                <a:gridCol w="810961"/>
                <a:gridCol w="1571236"/>
              </a:tblGrid>
              <a:tr h="39361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cromossomos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f(x)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Prob. de seleção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361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1=11011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729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29,10%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361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2=11001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625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24,90%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361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3=11001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625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24,90%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361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</a:rPr>
                        <a:t>4=10111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</a:rPr>
                        <a:t>529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>
                          <a:effectLst/>
                        </a:rPr>
                        <a:t>21,10%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51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0353" y="322304"/>
            <a:ext cx="9905998" cy="901189"/>
          </a:xfrm>
        </p:spPr>
        <p:txBody>
          <a:bodyPr/>
          <a:lstStyle/>
          <a:p>
            <a:pPr algn="r"/>
            <a:r>
              <a:rPr lang="pt-BR" dirty="0" smtClean="0"/>
              <a:t>Gerações do AG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33" y="1953274"/>
            <a:ext cx="62721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9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0353" y="322304"/>
            <a:ext cx="9905998" cy="901189"/>
          </a:xfrm>
        </p:spPr>
        <p:txBody>
          <a:bodyPr/>
          <a:lstStyle/>
          <a:p>
            <a:pPr algn="r"/>
            <a:r>
              <a:rPr lang="pt-BR" dirty="0" smtClean="0"/>
              <a:t>Gerações do AG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70" y="1925365"/>
            <a:ext cx="6272193" cy="38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Problema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Achar o máximo da função utilizando um Algoritmo </a:t>
            </a:r>
            <a:r>
              <a:rPr lang="pt-BR" dirty="0" smtClean="0"/>
              <a:t>Genético: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 intervalo -1, 2.</a:t>
            </a: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0363"/>
              </p:ext>
            </p:extLst>
          </p:nvPr>
        </p:nvGraphicFramePr>
        <p:xfrm>
          <a:off x="2434107" y="3039414"/>
          <a:ext cx="6310647" cy="90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ção" r:id="rId3" imgW="1536033" imgH="215806" progId="Equation.3">
                  <p:embed/>
                </p:oleObj>
              </mc:Choice>
              <mc:Fallback>
                <p:oleObj name="Equação" r:id="rId3" imgW="153603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107" y="3039414"/>
                        <a:ext cx="6310647" cy="901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4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661987"/>
            <a:ext cx="95154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385" y="559822"/>
            <a:ext cx="9905998" cy="1120130"/>
          </a:xfrm>
        </p:spPr>
        <p:txBody>
          <a:bodyPr/>
          <a:lstStyle/>
          <a:p>
            <a:pPr algn="r"/>
            <a:r>
              <a:rPr lang="pt-BR" b="1" dirty="0"/>
              <a:t>Teoria da Evolução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79952"/>
            <a:ext cx="9905999" cy="4733727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1859 </a:t>
            </a:r>
            <a:r>
              <a:rPr lang="pt-BR" dirty="0"/>
              <a:t>- Charles Darwin publica o livro “</a:t>
            </a:r>
            <a:r>
              <a:rPr lang="pt-BR" i="1" dirty="0"/>
              <a:t>A Origem das Espécies</a:t>
            </a:r>
            <a:r>
              <a:rPr lang="pt-BR" dirty="0" smtClean="0"/>
              <a:t>”.</a:t>
            </a:r>
            <a:endParaRPr lang="pt-BR" dirty="0"/>
          </a:p>
          <a:p>
            <a:pPr marL="0" indent="0">
              <a:buNone/>
            </a:pPr>
            <a:r>
              <a:rPr lang="pt-BR" b="1" i="1" dirty="0"/>
              <a:t>“As espécies evoluem pelo principio da seleção natural e sobrevivência do mais apto.”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			    Charles </a:t>
            </a:r>
            <a:r>
              <a:rPr lang="pt-BR" dirty="0"/>
              <a:t>Darwin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41" y="2860319"/>
            <a:ext cx="2033939" cy="23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smtClean="0"/>
              <a:t>Função </a:t>
            </a:r>
            <a:r>
              <a:rPr lang="pt-BR" dirty="0"/>
              <a:t>multimodal com vários pontos de máximo.</a:t>
            </a:r>
          </a:p>
          <a:p>
            <a:r>
              <a:rPr lang="pt-BR" dirty="0" smtClean="0"/>
              <a:t>É </a:t>
            </a:r>
            <a:r>
              <a:rPr lang="pt-BR" dirty="0"/>
              <a:t>um problema de otimização global (encontrar o máximo global)</a:t>
            </a:r>
          </a:p>
          <a:p>
            <a:r>
              <a:rPr lang="pt-BR" dirty="0" smtClean="0"/>
              <a:t>Não </a:t>
            </a:r>
            <a:r>
              <a:rPr lang="pt-BR" dirty="0"/>
              <a:t>pode ser resolvido pela grande maioria dos métodos de otimização convencional.</a:t>
            </a:r>
          </a:p>
          <a:p>
            <a:r>
              <a:rPr lang="pt-BR" dirty="0" smtClean="0"/>
              <a:t>Há </a:t>
            </a:r>
            <a:r>
              <a:rPr lang="pt-BR" dirty="0"/>
              <a:t>muitos métodos de otimização local, mas para otimização global são poucos. </a:t>
            </a:r>
          </a:p>
        </p:txBody>
      </p:sp>
    </p:spTree>
    <p:extLst>
      <p:ext uri="{BB962C8B-B14F-4D97-AF65-F5344CB8AC3E}">
        <p14:creationId xmlns:p14="http://schemas.microsoft.com/office/powerpoint/2010/main" val="76593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Problema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 smtClean="0"/>
              <a:t>Representar </a:t>
            </a:r>
            <a:r>
              <a:rPr lang="pt-BR" dirty="0"/>
              <a:t>o único parâmetro deste problema (a variável </a:t>
            </a:r>
            <a:r>
              <a:rPr lang="pt-BR" i="1" dirty="0"/>
              <a:t>x</a:t>
            </a:r>
            <a:r>
              <a:rPr lang="pt-BR" dirty="0"/>
              <a:t>) na forma de um cromossomo:</a:t>
            </a:r>
          </a:p>
          <a:p>
            <a:r>
              <a:rPr lang="pt-BR" dirty="0" smtClean="0"/>
              <a:t>Quantos </a:t>
            </a:r>
            <a:r>
              <a:rPr lang="pt-BR" dirty="0"/>
              <a:t>bits deverá ter o cromossomo?</a:t>
            </a:r>
          </a:p>
          <a:p>
            <a:r>
              <a:rPr lang="pt-BR" dirty="0" smtClean="0"/>
              <a:t>Quanto </a:t>
            </a:r>
            <a:r>
              <a:rPr lang="pt-BR" dirty="0"/>
              <a:t>mais bits melhor precisão numérica. </a:t>
            </a:r>
          </a:p>
          <a:p>
            <a:r>
              <a:rPr lang="pt-BR" dirty="0" smtClean="0"/>
              <a:t>Longos </a:t>
            </a:r>
            <a:r>
              <a:rPr lang="pt-BR" dirty="0"/>
              <a:t>cromossomos são difíceis de manipular.</a:t>
            </a:r>
          </a:p>
          <a:p>
            <a:r>
              <a:rPr lang="pt-BR" dirty="0" smtClean="0"/>
              <a:t>Para </a:t>
            </a:r>
            <a:r>
              <a:rPr lang="pt-BR" dirty="0"/>
              <a:t>cada decimal é necessário cerca de 3,3 bits</a:t>
            </a:r>
          </a:p>
          <a:p>
            <a:r>
              <a:rPr lang="pt-BR" dirty="0" smtClean="0"/>
              <a:t>Exemplo </a:t>
            </a:r>
            <a:r>
              <a:rPr lang="pt-BR" dirty="0"/>
              <a:t>de cromossomo com 22 </a:t>
            </a:r>
            <a:r>
              <a:rPr lang="pt-BR" dirty="0" smtClean="0"/>
              <a:t>bits: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		1000101110110101000111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8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785812"/>
            <a:ext cx="94773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3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147762"/>
            <a:ext cx="95345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7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214437"/>
            <a:ext cx="9496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Critérios de parada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 smtClean="0"/>
              <a:t>Número </a:t>
            </a:r>
            <a:r>
              <a:rPr lang="pt-BR" dirty="0"/>
              <a:t>de gerações.</a:t>
            </a:r>
          </a:p>
          <a:p>
            <a:r>
              <a:rPr lang="pt-BR" dirty="0" smtClean="0"/>
              <a:t>Encontrou </a:t>
            </a:r>
            <a:r>
              <a:rPr lang="pt-BR" dirty="0"/>
              <a:t>a solução (quando esta é conhecida).</a:t>
            </a:r>
          </a:p>
          <a:p>
            <a:r>
              <a:rPr lang="pt-BR" dirty="0" smtClean="0"/>
              <a:t>Perda </a:t>
            </a:r>
            <a:r>
              <a:rPr lang="pt-BR" dirty="0"/>
              <a:t>de diversidade.</a:t>
            </a:r>
          </a:p>
          <a:p>
            <a:r>
              <a:rPr lang="pt-BR" dirty="0" smtClean="0"/>
              <a:t>Convergência </a:t>
            </a:r>
            <a:endParaRPr lang="pt-BR" dirty="0"/>
          </a:p>
          <a:p>
            <a:r>
              <a:rPr lang="pt-BR" dirty="0" smtClean="0"/>
              <a:t>nas </a:t>
            </a:r>
            <a:r>
              <a:rPr lang="pt-BR" dirty="0"/>
              <a:t>últimas </a:t>
            </a:r>
            <a:r>
              <a:rPr lang="pt-BR" i="1" dirty="0"/>
              <a:t>k </a:t>
            </a:r>
            <a:r>
              <a:rPr lang="pt-BR" dirty="0"/>
              <a:t>gerações não houve melhora na aptidão</a:t>
            </a:r>
          </a:p>
          <a:p>
            <a:r>
              <a:rPr lang="pt-BR" dirty="0" smtClean="0"/>
              <a:t>Média</a:t>
            </a:r>
            <a:endParaRPr lang="pt-BR" dirty="0"/>
          </a:p>
          <a:p>
            <a:r>
              <a:rPr lang="pt-BR" dirty="0" smtClean="0"/>
              <a:t>Máxima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917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747712"/>
            <a:ext cx="92678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3538" y="0"/>
            <a:ext cx="9905998" cy="1184856"/>
          </a:xfrm>
        </p:spPr>
        <p:txBody>
          <a:bodyPr/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Teoria da Evolução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1565" y="1298617"/>
            <a:ext cx="10088965" cy="514081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1865 - </a:t>
            </a:r>
            <a:r>
              <a:rPr lang="pt-BR" dirty="0" err="1"/>
              <a:t>Gregor</a:t>
            </a:r>
            <a:r>
              <a:rPr lang="pt-BR" dirty="0"/>
              <a:t> Mendel apresenta experimentos do cruzamento genético de ervilhas.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8"/>
            <a:r>
              <a:rPr lang="pt-BR" sz="1700" dirty="0" smtClean="0"/>
              <a:t>                                  Pai </a:t>
            </a:r>
            <a:r>
              <a:rPr lang="pt-BR" sz="1700" dirty="0"/>
              <a:t>da genética.</a:t>
            </a:r>
          </a:p>
          <a:p>
            <a:pPr lvl="8"/>
            <a:r>
              <a:rPr lang="pt-BR" dirty="0" smtClean="0"/>
              <a:t>     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Teoria da Evolução começou a partir da conceituação integrada da seleção natural com a Genética.</a:t>
            </a:r>
          </a:p>
        </p:txBody>
      </p:sp>
      <p:pic>
        <p:nvPicPr>
          <p:cNvPr id="2050" name="Picture 2" descr="Resultado de imagem para gregor mendel gene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54" y="1770733"/>
            <a:ext cx="5722214" cy="34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11" y="1770733"/>
            <a:ext cx="1178262" cy="14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385" y="219273"/>
            <a:ext cx="9905998" cy="939826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Otimização -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81070"/>
            <a:ext cx="9905999" cy="4310131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a busca da melhor solução para um dado problema.</a:t>
            </a:r>
          </a:p>
          <a:p>
            <a:pPr marL="0" indent="0">
              <a:buNone/>
            </a:pPr>
            <a:r>
              <a:rPr lang="pt-BR" dirty="0" smtClean="0"/>
              <a:t>Consiste </a:t>
            </a:r>
            <a:r>
              <a:rPr lang="pt-BR" dirty="0"/>
              <a:t>em tentar vários soluções e usar a informação obtida para conseguir soluções cada vez melhores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técnicas de otimização, geralmente, apresentam: </a:t>
            </a:r>
          </a:p>
          <a:p>
            <a:r>
              <a:rPr lang="pt-BR" b="1" dirty="0" smtClean="0"/>
              <a:t>Espaço </a:t>
            </a:r>
            <a:r>
              <a:rPr lang="pt-BR" b="1" dirty="0"/>
              <a:t>de busca</a:t>
            </a:r>
            <a:r>
              <a:rPr lang="pt-BR" dirty="0"/>
              <a:t>: onde estão todas as possíveis soluções do problema;</a:t>
            </a:r>
          </a:p>
          <a:p>
            <a:r>
              <a:rPr lang="pt-BR" b="1" dirty="0" smtClean="0"/>
              <a:t>Função </a:t>
            </a:r>
            <a:r>
              <a:rPr lang="pt-BR" b="1" dirty="0" smtClean="0"/>
              <a:t>objetivo (aptidão ou avaliação)</a:t>
            </a:r>
            <a:r>
              <a:rPr lang="pt-BR" dirty="0" smtClean="0"/>
              <a:t>: </a:t>
            </a:r>
            <a:r>
              <a:rPr lang="pt-BR" dirty="0"/>
              <a:t>utilizada para avaliar as soluções produzidas, associando a cada uma delas uma nota. </a:t>
            </a:r>
          </a:p>
        </p:txBody>
      </p:sp>
    </p:spTree>
    <p:extLst>
      <p:ext uri="{BB962C8B-B14F-4D97-AF65-F5344CB8AC3E}">
        <p14:creationId xmlns:p14="http://schemas.microsoft.com/office/powerpoint/2010/main" val="865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859" y="142000"/>
            <a:ext cx="9903853" cy="965583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Características dos Algoritmos </a:t>
            </a:r>
            <a:r>
              <a:rPr lang="pt-BR" b="1" dirty="0" smtClean="0"/>
              <a:t>Genéticos (AG)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68192"/>
            <a:ext cx="9905999" cy="432300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sz="2800" dirty="0" smtClean="0"/>
              <a:t>É </a:t>
            </a:r>
            <a:r>
              <a:rPr lang="pt-BR" sz="2800" dirty="0"/>
              <a:t>um algoritmo estocástico (não é determinístico).</a:t>
            </a:r>
          </a:p>
          <a:p>
            <a:r>
              <a:rPr lang="pt-BR" sz="2800" dirty="0" smtClean="0"/>
              <a:t>Trabalha </a:t>
            </a:r>
            <a:r>
              <a:rPr lang="pt-BR" sz="2800" dirty="0"/>
              <a:t>com uma população de soluções simultaneamente.</a:t>
            </a:r>
          </a:p>
          <a:p>
            <a:r>
              <a:rPr lang="pt-BR" sz="2800" dirty="0" smtClean="0"/>
              <a:t>Utiliza </a:t>
            </a:r>
            <a:r>
              <a:rPr lang="pt-BR" sz="2800" dirty="0"/>
              <a:t>apenas informações de custo e recompensa. Não requer nenhuma outra informação auxiliar (como por exemplo o </a:t>
            </a:r>
            <a:r>
              <a:rPr lang="pt-BR" sz="2800" dirty="0" smtClean="0"/>
              <a:t>gradiente do erro).</a:t>
            </a:r>
          </a:p>
          <a:p>
            <a:endParaRPr lang="pt-BR" sz="2800" dirty="0"/>
          </a:p>
          <a:p>
            <a:r>
              <a:rPr lang="pt-BR" sz="2800" dirty="0" smtClean="0"/>
              <a:t>São </a:t>
            </a:r>
            <a:r>
              <a:rPr lang="pt-BR" sz="2800" dirty="0"/>
              <a:t>fáceis de serem implementados </a:t>
            </a:r>
            <a:r>
              <a:rPr lang="pt-BR" sz="2800" dirty="0" smtClean="0"/>
              <a:t>computacionalmente. </a:t>
            </a:r>
            <a:endParaRPr lang="pt-BR" sz="2800" dirty="0"/>
          </a:p>
          <a:p>
            <a:r>
              <a:rPr lang="pt-BR" sz="2800" dirty="0" smtClean="0"/>
              <a:t>Adaptam-se </a:t>
            </a:r>
            <a:r>
              <a:rPr lang="pt-BR" sz="2800" dirty="0"/>
              <a:t>bem </a:t>
            </a:r>
            <a:r>
              <a:rPr lang="pt-BR" sz="2800" dirty="0" smtClean="0"/>
              <a:t>à computação paralela.</a:t>
            </a:r>
            <a:endParaRPr lang="pt-BR" sz="2800" dirty="0"/>
          </a:p>
          <a:p>
            <a:r>
              <a:rPr lang="pt-BR" sz="2800" dirty="0" smtClean="0"/>
              <a:t>São </a:t>
            </a:r>
            <a:r>
              <a:rPr lang="pt-BR" sz="2800" dirty="0"/>
              <a:t>facilmente hibridizados com outras </a:t>
            </a:r>
            <a:r>
              <a:rPr lang="pt-BR" sz="2800" dirty="0" smtClean="0"/>
              <a:t>técnicas (redes neurais, lógica </a:t>
            </a:r>
            <a:r>
              <a:rPr lang="pt-BR" sz="2800" dirty="0" err="1" smtClean="0"/>
              <a:t>fuzzy</a:t>
            </a:r>
            <a:r>
              <a:rPr lang="pt-BR" sz="2800" dirty="0" smtClean="0"/>
              <a:t>,...).</a:t>
            </a:r>
            <a:endParaRPr lang="pt-BR" sz="2800" dirty="0"/>
          </a:p>
          <a:p>
            <a:r>
              <a:rPr lang="pt-BR" sz="2800" dirty="0" smtClean="0"/>
              <a:t>Funcionam </a:t>
            </a:r>
            <a:r>
              <a:rPr lang="pt-BR" sz="2800" dirty="0"/>
              <a:t>com parâmetros contínuos ou discretos. </a:t>
            </a:r>
          </a:p>
        </p:txBody>
      </p:sp>
    </p:spTree>
    <p:extLst>
      <p:ext uri="{BB962C8B-B14F-4D97-AF65-F5344CB8AC3E}">
        <p14:creationId xmlns:p14="http://schemas.microsoft.com/office/powerpoint/2010/main" val="24272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9642" y="116241"/>
            <a:ext cx="9008770" cy="1017099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Algoritmos Genéticos (Conceitos Básicos)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2623" y="1412360"/>
            <a:ext cx="9905999" cy="4370254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AG </a:t>
            </a:r>
            <a:r>
              <a:rPr lang="pt-BR" dirty="0"/>
              <a:t>manipula uma população de indivíduos.</a:t>
            </a:r>
          </a:p>
          <a:p>
            <a:r>
              <a:rPr lang="pt-BR" dirty="0" smtClean="0"/>
              <a:t>Indivíduos </a:t>
            </a:r>
            <a:r>
              <a:rPr lang="pt-BR" dirty="0"/>
              <a:t>são possíveis soluções do problema.</a:t>
            </a:r>
          </a:p>
          <a:p>
            <a:r>
              <a:rPr lang="pt-BR" dirty="0" smtClean="0"/>
              <a:t>Os </a:t>
            </a:r>
            <a:r>
              <a:rPr lang="pt-BR" dirty="0"/>
              <a:t>indivíduos são combinados (</a:t>
            </a:r>
            <a:r>
              <a:rPr lang="pt-BR" i="1" dirty="0"/>
              <a:t>crossover</a:t>
            </a:r>
            <a:r>
              <a:rPr lang="pt-BR" dirty="0"/>
              <a:t>) uns com os outros, produzindo filhos que podem sofrer ou não </a:t>
            </a:r>
            <a:r>
              <a:rPr lang="pt-BR" dirty="0" smtClean="0"/>
              <a:t>mutação (nova geração). </a:t>
            </a:r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populações evoluem através de sucessivas gerações até encontrar a solução </a:t>
            </a:r>
            <a:r>
              <a:rPr lang="pt-BR" dirty="0" smtClean="0"/>
              <a:t>ótima.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9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749" y="142000"/>
            <a:ext cx="9905998" cy="862553"/>
          </a:xfrm>
        </p:spPr>
        <p:txBody>
          <a:bodyPr/>
          <a:lstStyle/>
          <a:p>
            <a:pPr algn="r"/>
            <a:r>
              <a:rPr lang="pt-BR" dirty="0" smtClean="0"/>
              <a:t>Funcionamento Básico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64893" y="1004553"/>
            <a:ext cx="11260943" cy="56280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algoritmo genético começa pela inicialização da população de </a:t>
            </a:r>
            <a:r>
              <a:rPr lang="pt-BR" dirty="0" smtClean="0"/>
              <a:t>cromossomos (indivíduos) </a:t>
            </a:r>
            <a:r>
              <a:rPr lang="pt-BR" dirty="0"/>
              <a:t>que representa um conjunto de soluções </a:t>
            </a:r>
            <a:r>
              <a:rPr lang="pt-BR" dirty="0" smtClean="0"/>
              <a:t>iniciais. Cada </a:t>
            </a:r>
            <a:r>
              <a:rPr lang="pt-BR" dirty="0"/>
              <a:t>indivíduo da população representa uma solução inicial. Esses cromossomos podem ser codificados de diversas formas para representar direta ou indiretamente as soluções do problema. Um </a:t>
            </a:r>
            <a:r>
              <a:rPr lang="pt-BR" dirty="0" smtClean="0"/>
              <a:t>exemplo muito utilizado </a:t>
            </a:r>
            <a:r>
              <a:rPr lang="pt-BR" dirty="0" smtClean="0"/>
              <a:t>é a </a:t>
            </a:r>
            <a:r>
              <a:rPr lang="pt-BR" dirty="0"/>
              <a:t>codificação </a:t>
            </a:r>
            <a:r>
              <a:rPr lang="pt-BR" dirty="0" smtClean="0"/>
              <a:t>binária: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altLang="pt-BR" dirty="0" smtClean="0"/>
          </a:p>
          <a:p>
            <a:pPr marL="0" indent="0">
              <a:buNone/>
            </a:pPr>
            <a:r>
              <a:rPr lang="pt-BR" altLang="pt-BR" dirty="0" smtClean="0"/>
              <a:t>Etapas: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 dirty="0" smtClean="0"/>
              <a:t>Gerar População inicial de cromossomos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 dirty="0" smtClean="0"/>
              <a:t>Descartar uma parte dos Indivíduos menos aptos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 dirty="0" smtClean="0"/>
              <a:t>Aplicar operadores de reprodução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 dirty="0" smtClean="0"/>
              <a:t>Aplicar operadores de mutação gerando uma nova geração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 dirty="0" smtClean="0"/>
              <a:t>Se o critério de parada foi satisfeito, encerrar. Senão, voltar ao passo 2.</a:t>
            </a:r>
          </a:p>
          <a:p>
            <a:pPr marL="609600" indent="-609600" eaLnBrk="1" hangingPunct="1">
              <a:buFontTx/>
              <a:buAutoNum type="arabicPeriod"/>
            </a:pPr>
            <a:endParaRPr lang="pt-BR" alt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20" y="2758161"/>
            <a:ext cx="6604913" cy="694743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8657463" y="2432199"/>
            <a:ext cx="3359659" cy="3818785"/>
            <a:chOff x="8335488" y="2470838"/>
            <a:chExt cx="3359659" cy="3818785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5488" y="2470838"/>
              <a:ext cx="3359659" cy="3818785"/>
            </a:xfrm>
            <a:prstGeom prst="rect">
              <a:avLst/>
            </a:prstGeom>
          </p:spPr>
        </p:pic>
        <p:grpSp>
          <p:nvGrpSpPr>
            <p:cNvPr id="47" name="Grupo 46"/>
            <p:cNvGrpSpPr/>
            <p:nvPr/>
          </p:nvGrpSpPr>
          <p:grpSpPr>
            <a:xfrm>
              <a:off x="8414189" y="2807594"/>
              <a:ext cx="2532853" cy="3296992"/>
              <a:chOff x="8414189" y="2807594"/>
              <a:chExt cx="2532853" cy="3296992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9388699" y="2807594"/>
                <a:ext cx="0" cy="249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>
                <a:off x="10238704" y="3953814"/>
                <a:ext cx="708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>
                <a:off x="9388699" y="4250028"/>
                <a:ext cx="0" cy="425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9388699" y="3404188"/>
                <a:ext cx="0" cy="253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9388699" y="5009882"/>
                <a:ext cx="0" cy="283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/>
              <p:cNvCxnSpPr/>
              <p:nvPr/>
            </p:nvCxnSpPr>
            <p:spPr>
              <a:xfrm>
                <a:off x="9388699" y="5628068"/>
                <a:ext cx="0" cy="309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8414189" y="3245476"/>
                <a:ext cx="0" cy="2859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8414189" y="6104586"/>
                <a:ext cx="124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/>
              <p:cNvCxnSpPr/>
              <p:nvPr/>
            </p:nvCxnSpPr>
            <p:spPr>
              <a:xfrm>
                <a:off x="8414189" y="3245476"/>
                <a:ext cx="1245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aixaDeTexto 48"/>
          <p:cNvSpPr txBox="1"/>
          <p:nvPr/>
        </p:nvSpPr>
        <p:spPr>
          <a:xfrm>
            <a:off x="377766" y="310553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Gene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856759" y="3018178"/>
            <a:ext cx="567990" cy="18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5950039" y="2588654"/>
            <a:ext cx="2910629" cy="172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6817922" y="3394536"/>
            <a:ext cx="2329873" cy="144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6817922" y="4771787"/>
            <a:ext cx="2042746" cy="6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5350310" y="5353432"/>
            <a:ext cx="3510358" cy="1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8179292" y="5872765"/>
            <a:ext cx="681376" cy="8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764807" y="35540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677124" y="42202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5003" y="244699"/>
            <a:ext cx="11590985" cy="6490952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1. Inicialmente a estrutura básica do </a:t>
            </a:r>
            <a:r>
              <a:rPr lang="pt-BR" dirty="0" smtClean="0"/>
              <a:t>AG: </a:t>
            </a:r>
            <a:r>
              <a:rPr lang="pt-BR" dirty="0"/>
              <a:t>composto por módulo de avaliação, </a:t>
            </a:r>
            <a:r>
              <a:rPr lang="pt-BR" dirty="0" smtClean="0"/>
              <a:t>módulo </a:t>
            </a:r>
            <a:r>
              <a:rPr lang="pt-BR" dirty="0"/>
              <a:t>de população e o módulo de reprodução, no qual o módulo de avaliação é responsável pelo grau de adaptação de cada indivíduo (</a:t>
            </a:r>
            <a:r>
              <a:rPr lang="pt-BR" dirty="0" smtClean="0"/>
              <a:t>cromossomo</a:t>
            </a:r>
            <a:r>
              <a:rPr lang="pt-BR" dirty="0"/>
              <a:t>), módulo de população é responsável por inicializar os cromossomos (</a:t>
            </a:r>
            <a:r>
              <a:rPr lang="pt-BR" i="1" dirty="0" err="1"/>
              <a:t>strings</a:t>
            </a:r>
            <a:r>
              <a:rPr lang="pt-BR" i="1" dirty="0"/>
              <a:t> </a:t>
            </a:r>
            <a:r>
              <a:rPr lang="pt-BR" dirty="0"/>
              <a:t>de </a:t>
            </a:r>
            <a:r>
              <a:rPr lang="pt-BR" i="1" dirty="0"/>
              <a:t>bits</a:t>
            </a:r>
            <a:r>
              <a:rPr lang="pt-BR" dirty="0"/>
              <a:t>), criando a população inicial de indivíduos e módulo de reprodução que é responsável pela aplicação de operadores </a:t>
            </a:r>
            <a:r>
              <a:rPr lang="pt-BR" dirty="0" smtClean="0"/>
              <a:t>genéticos </a:t>
            </a:r>
            <a:r>
              <a:rPr lang="pt-BR" dirty="0"/>
              <a:t>aos indivíduos (mutação e </a:t>
            </a:r>
            <a:r>
              <a:rPr lang="pt-BR" i="1" dirty="0" smtClean="0"/>
              <a:t>crossover</a:t>
            </a:r>
            <a:r>
              <a:rPr lang="pt-BR" dirty="0" smtClean="0"/>
              <a:t>). </a:t>
            </a:r>
            <a:endParaRPr lang="pt-BR" dirty="0"/>
          </a:p>
          <a:p>
            <a:r>
              <a:rPr lang="pt-BR" dirty="0"/>
              <a:t>2. Realiza-se o cálculo de aptidão (</a:t>
            </a:r>
            <a:r>
              <a:rPr lang="pt-BR" i="1" dirty="0"/>
              <a:t>fitness</a:t>
            </a:r>
            <a:r>
              <a:rPr lang="pt-BR" dirty="0"/>
              <a:t>) de cada indivíduo da população, verifica-se qual </a:t>
            </a:r>
            <a:r>
              <a:rPr lang="pt-BR" dirty="0" smtClean="0"/>
              <a:t>indivíduo </a:t>
            </a:r>
            <a:r>
              <a:rPr lang="pt-BR" dirty="0"/>
              <a:t>é mais apto a gerar novas </a:t>
            </a:r>
            <a:r>
              <a:rPr lang="pt-BR" dirty="0" smtClean="0"/>
              <a:t>soluções. Em certos problemas, é interessante </a:t>
            </a:r>
            <a:r>
              <a:rPr lang="pt-BR" dirty="0"/>
              <a:t>calcular a probabilidade de um </a:t>
            </a:r>
            <a:r>
              <a:rPr lang="pt-BR" dirty="0" smtClean="0"/>
              <a:t>indivíduo </a:t>
            </a:r>
            <a:r>
              <a:rPr lang="pt-BR" dirty="0"/>
              <a:t>sobreviver na próxima </a:t>
            </a:r>
            <a:r>
              <a:rPr lang="pt-BR" dirty="0" smtClean="0"/>
              <a:t>geração. </a:t>
            </a:r>
            <a:endParaRPr lang="pt-BR" dirty="0"/>
          </a:p>
          <a:p>
            <a:r>
              <a:rPr lang="pt-BR" dirty="0"/>
              <a:t>3. Se não for </a:t>
            </a:r>
            <a:r>
              <a:rPr lang="pt-BR" dirty="0" smtClean="0"/>
              <a:t>encontrada </a:t>
            </a:r>
            <a:r>
              <a:rPr lang="pt-BR" dirty="0"/>
              <a:t>a melhor solução, </a:t>
            </a:r>
            <a:r>
              <a:rPr lang="pt-BR" i="1" dirty="0"/>
              <a:t>seleciona os melhores indivíduos</a:t>
            </a:r>
            <a:r>
              <a:rPr lang="pt-BR" dirty="0"/>
              <a:t>. O método mais comum para implementar a seleção dos indivíduos é o método da roleta (</a:t>
            </a:r>
            <a:r>
              <a:rPr lang="pt-BR" i="1" dirty="0" err="1"/>
              <a:t>roulette-wheel</a:t>
            </a:r>
            <a:r>
              <a:rPr lang="pt-BR" dirty="0"/>
              <a:t>). O princípio de seleção por roleta se baseia na evolução genética das espécies em que indivíduos mais bem adaptados tendem a sobreviver e repassar a genética para seus descendentes. </a:t>
            </a:r>
          </a:p>
          <a:p>
            <a:pPr marL="0" indent="0">
              <a:buNone/>
            </a:pPr>
            <a:r>
              <a:rPr lang="pt-BR" dirty="0"/>
              <a:t>Pode-se então fazer uma alusão a uma roleta em um cassino. Usualmente, uma parte da roda de uma roleta é atribuído a cada uma das possíveis seleções com base no valor da aptidão. Dessa maneira pode-se alcançar, dividindo a aptidão de uma seleção pela aptidão total de todas as seleções. Para finalizar, escolhe-se de forma aleatória assim como é feito quando a roda da roleta é girada. </a:t>
            </a:r>
          </a:p>
        </p:txBody>
      </p:sp>
    </p:spTree>
    <p:extLst>
      <p:ext uri="{BB962C8B-B14F-4D97-AF65-F5344CB8AC3E}">
        <p14:creationId xmlns:p14="http://schemas.microsoft.com/office/powerpoint/2010/main" val="29102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333</TotalTime>
  <Words>1452</Words>
  <Application>Microsoft Office PowerPoint</Application>
  <PresentationFormat>Widescreen</PresentationFormat>
  <Paragraphs>237</Paragraphs>
  <Slides>36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Trebuchet MS</vt:lpstr>
      <vt:lpstr>Tw Cen MT</vt:lpstr>
      <vt:lpstr>Circuito</vt:lpstr>
      <vt:lpstr>Equação</vt:lpstr>
      <vt:lpstr>Introdução aos Algoritmos Genéticos</vt:lpstr>
      <vt:lpstr>Apresentação do PowerPoint</vt:lpstr>
      <vt:lpstr>Teoria da Evolução </vt:lpstr>
      <vt:lpstr> Teoria da Evolução</vt:lpstr>
      <vt:lpstr> Otimização - Conceito</vt:lpstr>
      <vt:lpstr> Características dos Algoritmos Genéticos (AG) </vt:lpstr>
      <vt:lpstr> Algoritmos Genéticos (Conceitos Básicos)</vt:lpstr>
      <vt:lpstr>Funcionamento Básico</vt:lpstr>
      <vt:lpstr>Apresentação do PowerPoint</vt:lpstr>
      <vt:lpstr>Apresentação do PowerPoint</vt:lpstr>
      <vt:lpstr>Apresentação do PowerPoint</vt:lpstr>
      <vt:lpstr> Aplicações</vt:lpstr>
      <vt:lpstr> Algoritmo Genético Tradicional</vt:lpstr>
      <vt:lpstr>Exemplo em otimização de funções</vt:lpstr>
      <vt:lpstr> Indivíduo</vt:lpstr>
      <vt:lpstr> Cromossomo do Problema 1</vt:lpstr>
      <vt:lpstr> Seleção</vt:lpstr>
      <vt:lpstr> População Inicial do Problema 1</vt:lpstr>
      <vt:lpstr>Apresentação do PowerPoint</vt:lpstr>
      <vt:lpstr>Apresentação do PowerPoint</vt:lpstr>
      <vt:lpstr> Crossover e Mutação</vt:lpstr>
      <vt:lpstr>Apresentação do PowerPoint</vt:lpstr>
      <vt:lpstr>Apresentação do PowerPoint</vt:lpstr>
      <vt:lpstr>Apresentação do PowerPoint</vt:lpstr>
      <vt:lpstr>Primeira geração do problema 1</vt:lpstr>
      <vt:lpstr>Gerações do AG</vt:lpstr>
      <vt:lpstr>Gerações do AG</vt:lpstr>
      <vt:lpstr> Problema 2</vt:lpstr>
      <vt:lpstr>Apresentação do PowerPoint</vt:lpstr>
      <vt:lpstr>Problema 2</vt:lpstr>
      <vt:lpstr>Problema 2</vt:lpstr>
      <vt:lpstr>Apresentação do PowerPoint</vt:lpstr>
      <vt:lpstr>Apresentação do PowerPoint</vt:lpstr>
      <vt:lpstr>Apresentação do PowerPoint</vt:lpstr>
      <vt:lpstr>Critérios de parada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Algoritmos Genéticos</dc:title>
  <dc:creator>Thiago Antonio Grandi de Tolosa</dc:creator>
  <cp:lastModifiedBy>Thiago Antonio Grandi de Tolosa</cp:lastModifiedBy>
  <cp:revision>63</cp:revision>
  <dcterms:created xsi:type="dcterms:W3CDTF">2017-10-13T16:59:13Z</dcterms:created>
  <dcterms:modified xsi:type="dcterms:W3CDTF">2017-10-17T16:33:40Z</dcterms:modified>
</cp:coreProperties>
</file>