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F18C-AC54-445F-8602-1B8F8057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32C743-17ED-4AD7-9887-4EA508E46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30B4F-BE79-463D-BC7C-27C9B48F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C1699-E1E9-4400-91A8-3E660E8D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C7802-196B-4AF7-A44F-09C8C820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DA89D-7FC2-45FF-8889-4CC5F55F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DD098-B3EF-4110-9CF8-DABD15BF5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FA0AA-F3F8-4DD8-8B54-DD1A9CFE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41F7-7B44-49D6-ACF2-CD2902D6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E0D88-22C7-4FF0-A4A1-65A7E477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7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4C1BE6-72B3-4D99-8589-1513CAC09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5F8D1-749A-4336-B978-C2F5BC1DF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30556-9036-4F74-AACA-500636B3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2A70D-B856-4E72-93FD-AA3386D0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820E2-1CC2-409A-9AFA-7803FF77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B2BD-BC2A-4AF3-81D1-C64CC167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14715-6C93-4AD6-BC27-313E413D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D0AF9-B173-4D6E-B7DA-1F7C9B5C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802AF-E068-49B1-8FDD-3E78E7DE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4E4A8-E67A-4A30-863E-7EA7C160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9B5D-D86E-4FB4-906F-C5F4AE52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7A7B1-20E6-45B4-A163-EBE21B29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248F5-3EE5-4C86-8F41-F00EFD36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3D794-372B-4EB8-B1C6-4D810A4C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E968E-5897-4A37-8BAF-054A94D5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6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EE5E2-B881-4202-A06C-4F8BB055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F6AD9-F267-4763-86B1-8722A668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87A2A-DD3A-45C6-B8EC-F0FF42427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97D82-CC0A-4F92-ADA8-C69426F5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E738A-E495-46A2-B8EE-0CAF45BD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723A4-DF99-4A5A-A31D-95BD1843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5483-4811-4158-A772-AC1B7835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3E929-E424-4D4E-8840-088496B4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034263-3811-4298-9289-89F8BAAB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D4BEC-5A0D-4300-A980-2C9B64FC2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BA272-266C-4ECD-A34C-4B06D0F54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05AC6-1B32-4D8C-88E6-0ADD6E76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609692-AA6C-47D5-88CC-BAE46C14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4FF679-EA4D-41F3-BFC2-321DB4C8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1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FAF6B-BF88-4483-A763-222FE4D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E1CA1B-4E21-4693-BEAF-75A70FC3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FA8D48-D503-4DAB-B726-BF9E5E59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2EF56-5AE9-4707-BABD-70FAEF29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28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DABF7A-883F-4AF9-A7BB-DB8A4B1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EB83F4-BE44-4DC4-B5F0-451F1DAA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B24405-DA52-4300-8F2A-2A30C83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660D4-193D-4F60-A041-061B1DE1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339C5-BABF-4BCD-B3E2-3675D41F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9D9C7-9205-4629-B94B-1D363107A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D44D0-8934-49D0-AF43-327BC1DA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8E7F1-297D-4DAF-8D4C-0044538E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053D3-6BB9-4462-8C7A-FE9EE3FF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5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2DC75-2823-4A66-8AD2-9A99D1A7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955CDE-0D4B-4D59-B4E1-E7E832BD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E674C-E8C2-4548-8CA2-8161F17D3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4CC5D-14B9-4BF8-95DC-CB46701D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AE7D2-095B-4607-8188-432C67A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85530-DD60-4840-B212-6572F576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E54A0-DED0-4A84-A9C3-0C01C139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9BF13-2A0C-415B-9869-E2679D3A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5F4D6-A682-4A46-8549-8CBCC50A4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00D1-95D2-41A1-8CED-3BC20FEB10C4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0161A-7CB8-4420-805E-57498D83A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E9650-56BE-43ED-93AD-C0A410F5A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13F9-EA29-472B-9716-5DE5A06DB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E2CC-8D8B-4EB7-81DB-932389639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890"/>
            <a:ext cx="9144000" cy="119625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中国邮递员问题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C6141-5F28-4244-8DA4-EA6A1561C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308" y="3943784"/>
            <a:ext cx="9781309" cy="1655762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报告人：肖云杰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组员： 肖云杰 甘凌志 杨家豪 纪韬</a:t>
            </a: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573FAB1-3DAF-4ECD-BBEB-87627354413D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2D3E14D-B057-48F6-A28A-98BB35858E70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</p:spTree>
    <p:extLst>
      <p:ext uri="{BB962C8B-B14F-4D97-AF65-F5344CB8AC3E}">
        <p14:creationId xmlns:p14="http://schemas.microsoft.com/office/powerpoint/2010/main" val="162451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068504-C8E6-419B-A6F0-75F23FDA8517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A0C3A8-5203-4E3F-B181-F4FB19E6F4A4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1037D7D-FB5D-4BA8-8056-53000F5902DD}"/>
              </a:ext>
            </a:extLst>
          </p:cNvPr>
          <p:cNvSpPr txBox="1"/>
          <p:nvPr/>
        </p:nvSpPr>
        <p:spPr>
          <a:xfrm>
            <a:off x="2789382" y="1477818"/>
            <a:ext cx="6262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28509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8209C7E-15C8-4921-B258-8C2A0A510CB8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BBB320B-6723-4587-8AC2-D87BC55FA7CD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ECB88BF-7CFB-44EA-AA09-32FF27189644}"/>
              </a:ext>
            </a:extLst>
          </p:cNvPr>
          <p:cNvSpPr txBox="1"/>
          <p:nvPr/>
        </p:nvSpPr>
        <p:spPr>
          <a:xfrm>
            <a:off x="3509818" y="166255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题目背景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A1D554-20E0-43E7-B6A7-0F83FDEE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57" y="954600"/>
            <a:ext cx="8019048" cy="138095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135C425-E5DD-4EA1-9DD7-4C969D561EC3}"/>
              </a:ext>
            </a:extLst>
          </p:cNvPr>
          <p:cNvCxnSpPr/>
          <p:nvPr/>
        </p:nvCxnSpPr>
        <p:spPr>
          <a:xfrm>
            <a:off x="286326" y="2669309"/>
            <a:ext cx="1175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A2078C0-CACC-4297-B80D-B42F930942BE}"/>
              </a:ext>
            </a:extLst>
          </p:cNvPr>
          <p:cNvSpPr txBox="1"/>
          <p:nvPr/>
        </p:nvSpPr>
        <p:spPr>
          <a:xfrm>
            <a:off x="637309" y="2875639"/>
            <a:ext cx="92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样例</a:t>
            </a: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9A905A9-62A0-4000-9D7B-0410D39C8F15}"/>
              </a:ext>
            </a:extLst>
          </p:cNvPr>
          <p:cNvSpPr/>
          <p:nvPr/>
        </p:nvSpPr>
        <p:spPr>
          <a:xfrm>
            <a:off x="1200726" y="3003067"/>
            <a:ext cx="3916218" cy="2642879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7FB45970-9810-4523-BFE8-62ED3B5F3B59}"/>
              </a:ext>
            </a:extLst>
          </p:cNvPr>
          <p:cNvSpPr/>
          <p:nvPr/>
        </p:nvSpPr>
        <p:spPr>
          <a:xfrm>
            <a:off x="6363855" y="3003067"/>
            <a:ext cx="3823855" cy="2642937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AFF4006-FEDB-4663-8EB2-4133CC39D1C8}"/>
              </a:ext>
            </a:extLst>
          </p:cNvPr>
          <p:cNvCxnSpPr>
            <a:stCxn id="18" idx="0"/>
            <a:endCxn id="18" idx="3"/>
          </p:cNvCxnSpPr>
          <p:nvPr/>
        </p:nvCxnSpPr>
        <p:spPr>
          <a:xfrm>
            <a:off x="8275783" y="3003067"/>
            <a:ext cx="0" cy="2642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0000D53-A5CA-4B37-8148-60185B64C875}"/>
              </a:ext>
            </a:extLst>
          </p:cNvPr>
          <p:cNvSpPr txBox="1"/>
          <p:nvPr/>
        </p:nvSpPr>
        <p:spPr>
          <a:xfrm>
            <a:off x="2715498" y="2763201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64023A7-FFA5-4C07-935D-8D7AFCAADD09}"/>
              </a:ext>
            </a:extLst>
          </p:cNvPr>
          <p:cNvSpPr txBox="1"/>
          <p:nvPr/>
        </p:nvSpPr>
        <p:spPr>
          <a:xfrm>
            <a:off x="8414322" y="2783554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6D0C06-06A6-4784-B2C0-30D01F33C7A0}"/>
              </a:ext>
            </a:extLst>
          </p:cNvPr>
          <p:cNvSpPr txBox="1"/>
          <p:nvPr/>
        </p:nvSpPr>
        <p:spPr>
          <a:xfrm>
            <a:off x="738908" y="5346366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8EB0DF-4DFA-4EE5-9233-9F6E7FE16B40}"/>
              </a:ext>
            </a:extLst>
          </p:cNvPr>
          <p:cNvSpPr txBox="1"/>
          <p:nvPr/>
        </p:nvSpPr>
        <p:spPr>
          <a:xfrm>
            <a:off x="5260117" y="5461280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E3DA5D-79C2-4279-BCA6-171F20153ACB}"/>
              </a:ext>
            </a:extLst>
          </p:cNvPr>
          <p:cNvSpPr txBox="1"/>
          <p:nvPr/>
        </p:nvSpPr>
        <p:spPr>
          <a:xfrm>
            <a:off x="6382328" y="5647195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9EAE0E-3B67-4AED-8178-ABBED31B2470}"/>
              </a:ext>
            </a:extLst>
          </p:cNvPr>
          <p:cNvSpPr txBox="1"/>
          <p:nvPr/>
        </p:nvSpPr>
        <p:spPr>
          <a:xfrm>
            <a:off x="10303175" y="5645946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FD37ED-2F34-408F-897A-C3C04388172F}"/>
              </a:ext>
            </a:extLst>
          </p:cNvPr>
          <p:cNvSpPr txBox="1"/>
          <p:nvPr/>
        </p:nvSpPr>
        <p:spPr>
          <a:xfrm>
            <a:off x="8340425" y="5715698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ED1E6E-1004-40ED-B973-F1954EB3759B}"/>
              </a:ext>
            </a:extLst>
          </p:cNvPr>
          <p:cNvSpPr txBox="1"/>
          <p:nvPr/>
        </p:nvSpPr>
        <p:spPr>
          <a:xfrm>
            <a:off x="1154539" y="6015278"/>
            <a:ext cx="410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-&gt; B -&gt; C </a:t>
            </a:r>
            <a:r>
              <a:rPr lang="zh-CN" altLang="en-US" dirty="0"/>
              <a:t>，经过每一条路  ， </a:t>
            </a:r>
            <a:r>
              <a:rPr lang="en-US" altLang="zh-CN" dirty="0"/>
              <a:t>OK 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0922E26-1BB4-44B5-8B1D-EB1F7D3D8A24}"/>
              </a:ext>
            </a:extLst>
          </p:cNvPr>
          <p:cNvSpPr txBox="1"/>
          <p:nvPr/>
        </p:nvSpPr>
        <p:spPr>
          <a:xfrm>
            <a:off x="6493159" y="6051453"/>
            <a:ext cx="4405744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-&gt; B -&gt; D -&gt; C ,</a:t>
            </a:r>
            <a:r>
              <a:rPr lang="zh-CN" altLang="en-US" dirty="0"/>
              <a:t>没有经过</a:t>
            </a:r>
            <a:r>
              <a:rPr lang="en-US" altLang="zh-CN" dirty="0"/>
              <a:t>AD</a:t>
            </a:r>
            <a:r>
              <a:rPr lang="zh-CN" altLang="en-US" dirty="0"/>
              <a:t>，不</a:t>
            </a:r>
            <a:r>
              <a:rPr lang="en-US" altLang="zh-CN" dirty="0"/>
              <a:t>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6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7637DA-03E2-403C-98E3-C365B6A0E1E6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53FB031-90CB-4E1C-909E-E8F3510E7C5E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46106F6-1397-4296-8A61-171119036EB3}"/>
              </a:ext>
            </a:extLst>
          </p:cNvPr>
          <p:cNvSpPr txBox="1"/>
          <p:nvPr/>
        </p:nvSpPr>
        <p:spPr>
          <a:xfrm>
            <a:off x="3509818" y="166255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样例分析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144F521-C89F-4268-AA6D-F4C3C4DF5256}"/>
              </a:ext>
            </a:extLst>
          </p:cNvPr>
          <p:cNvSpPr/>
          <p:nvPr/>
        </p:nvSpPr>
        <p:spPr>
          <a:xfrm>
            <a:off x="1136071" y="1255990"/>
            <a:ext cx="3916218" cy="2642879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A3451A2-1BF6-4E84-A769-DEF2831AA08F}"/>
              </a:ext>
            </a:extLst>
          </p:cNvPr>
          <p:cNvSpPr/>
          <p:nvPr/>
        </p:nvSpPr>
        <p:spPr>
          <a:xfrm>
            <a:off x="6830296" y="1255056"/>
            <a:ext cx="3823855" cy="2642937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A644C6-D3F3-447B-8ED7-4934DD6F0469}"/>
              </a:ext>
            </a:extLst>
          </p:cNvPr>
          <p:cNvCxnSpPr>
            <a:stCxn id="6" idx="0"/>
            <a:endCxn id="6" idx="3"/>
          </p:cNvCxnSpPr>
          <p:nvPr/>
        </p:nvCxnSpPr>
        <p:spPr>
          <a:xfrm>
            <a:off x="8742224" y="1255056"/>
            <a:ext cx="0" cy="2642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A7B98F8-D206-4F38-9886-9936351CE3FA}"/>
              </a:ext>
            </a:extLst>
          </p:cNvPr>
          <p:cNvSpPr txBox="1"/>
          <p:nvPr/>
        </p:nvSpPr>
        <p:spPr>
          <a:xfrm>
            <a:off x="2650843" y="1016124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0DCAA-96A1-4B16-895C-F171A1D04445}"/>
              </a:ext>
            </a:extLst>
          </p:cNvPr>
          <p:cNvSpPr txBox="1"/>
          <p:nvPr/>
        </p:nvSpPr>
        <p:spPr>
          <a:xfrm>
            <a:off x="674253" y="3599289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9F90CD-0228-4811-B10F-6944CDFE885E}"/>
              </a:ext>
            </a:extLst>
          </p:cNvPr>
          <p:cNvSpPr txBox="1"/>
          <p:nvPr/>
        </p:nvSpPr>
        <p:spPr>
          <a:xfrm>
            <a:off x="5195462" y="3714203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0565CD-A1F1-4B17-9DF5-D8C3D164EE8A}"/>
              </a:ext>
            </a:extLst>
          </p:cNvPr>
          <p:cNvSpPr txBox="1"/>
          <p:nvPr/>
        </p:nvSpPr>
        <p:spPr>
          <a:xfrm>
            <a:off x="6867255" y="3961679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E0B3BA-42C5-49C4-BDFA-D17063956D1B}"/>
              </a:ext>
            </a:extLst>
          </p:cNvPr>
          <p:cNvSpPr txBox="1"/>
          <p:nvPr/>
        </p:nvSpPr>
        <p:spPr>
          <a:xfrm>
            <a:off x="10654151" y="3918838"/>
            <a:ext cx="3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5006E7-DC24-458D-98F3-435F0CE47E43}"/>
              </a:ext>
            </a:extLst>
          </p:cNvPr>
          <p:cNvSpPr txBox="1"/>
          <p:nvPr/>
        </p:nvSpPr>
        <p:spPr>
          <a:xfrm>
            <a:off x="8760703" y="3968621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4511B-32B6-4B5A-9F88-5FCCD2F8FD72}"/>
              </a:ext>
            </a:extLst>
          </p:cNvPr>
          <p:cNvSpPr txBox="1"/>
          <p:nvPr/>
        </p:nvSpPr>
        <p:spPr>
          <a:xfrm>
            <a:off x="8896938" y="999762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01FBE6-2487-4C61-AA48-0378AFB6FDE0}"/>
              </a:ext>
            </a:extLst>
          </p:cNvPr>
          <p:cNvSpPr txBox="1"/>
          <p:nvPr/>
        </p:nvSpPr>
        <p:spPr>
          <a:xfrm>
            <a:off x="1496291" y="4331011"/>
            <a:ext cx="951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我们首先从最简单的情况分析，再将最简单的情况推广到一般普适性情况（最常用的办法）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观察图左和图右，找它们之间的区别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C7E1BB-5137-479A-9DB5-553D10F37555}"/>
              </a:ext>
            </a:extLst>
          </p:cNvPr>
          <p:cNvSpPr txBox="1"/>
          <p:nvPr/>
        </p:nvSpPr>
        <p:spPr>
          <a:xfrm>
            <a:off x="1496291" y="5495636"/>
            <a:ext cx="97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区别就是左图的每个点的 度数 都为</a:t>
            </a:r>
            <a:r>
              <a:rPr lang="en-US" altLang="zh-CN" dirty="0"/>
              <a:t>2</a:t>
            </a:r>
            <a:r>
              <a:rPr lang="zh-CN" altLang="en-US" dirty="0"/>
              <a:t>（偶数）</a:t>
            </a:r>
            <a:endParaRPr lang="en-US" altLang="zh-CN" dirty="0"/>
          </a:p>
          <a:p>
            <a:r>
              <a:rPr lang="zh-CN" altLang="en-US" dirty="0"/>
              <a:t>而右图每个点的度数，有为</a:t>
            </a:r>
            <a:r>
              <a:rPr lang="en-US" altLang="zh-CN" dirty="0"/>
              <a:t>3</a:t>
            </a:r>
            <a:r>
              <a:rPr lang="zh-CN" altLang="en-US" dirty="0"/>
              <a:t>（奇数）的。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6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7637DA-03E2-403C-98E3-C365B6A0E1E6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53FB031-90CB-4E1C-909E-E8F3510E7C5E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46106F6-1397-4296-8A61-171119036EB3}"/>
              </a:ext>
            </a:extLst>
          </p:cNvPr>
          <p:cNvSpPr txBox="1"/>
          <p:nvPr/>
        </p:nvSpPr>
        <p:spPr>
          <a:xfrm>
            <a:off x="3509818" y="166255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样例分析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A644C6-D3F3-447B-8ED7-4934DD6F0469}"/>
              </a:ext>
            </a:extLst>
          </p:cNvPr>
          <p:cNvCxnSpPr>
            <a:cxnSpLocks/>
          </p:cNvCxnSpPr>
          <p:nvPr/>
        </p:nvCxnSpPr>
        <p:spPr>
          <a:xfrm>
            <a:off x="8742224" y="1255056"/>
            <a:ext cx="0" cy="2642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5006E7-DC24-458D-98F3-435F0CE47E43}"/>
              </a:ext>
            </a:extLst>
          </p:cNvPr>
          <p:cNvSpPr txBox="1"/>
          <p:nvPr/>
        </p:nvSpPr>
        <p:spPr>
          <a:xfrm>
            <a:off x="8760703" y="3968621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4511B-32B6-4B5A-9F88-5FCCD2F8FD72}"/>
              </a:ext>
            </a:extLst>
          </p:cNvPr>
          <p:cNvSpPr txBox="1"/>
          <p:nvPr/>
        </p:nvSpPr>
        <p:spPr>
          <a:xfrm>
            <a:off x="8896938" y="999762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C7E1BB-5137-479A-9DB5-553D10F37555}"/>
              </a:ext>
            </a:extLst>
          </p:cNvPr>
          <p:cNvSpPr txBox="1"/>
          <p:nvPr/>
        </p:nvSpPr>
        <p:spPr>
          <a:xfrm>
            <a:off x="387927" y="1255056"/>
            <a:ext cx="654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那么我们按照等效性原则，从右图中去除图左，留下的就是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7E9958-8F97-4F1C-9A08-54148984DD9A}"/>
              </a:ext>
            </a:extLst>
          </p:cNvPr>
          <p:cNvSpPr txBox="1"/>
          <p:nvPr/>
        </p:nvSpPr>
        <p:spPr>
          <a:xfrm>
            <a:off x="387927" y="3214255"/>
            <a:ext cx="606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那么我们从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d</a:t>
            </a:r>
            <a:r>
              <a:rPr lang="zh-CN" altLang="en-US" dirty="0"/>
              <a:t>，再返回</a:t>
            </a:r>
            <a:r>
              <a:rPr lang="en-US" altLang="zh-CN" dirty="0"/>
              <a:t>a</a:t>
            </a:r>
            <a:r>
              <a:rPr lang="zh-CN" altLang="en-US" dirty="0"/>
              <a:t>，就是如下图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进行一次如图的重复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9AC930-8AD3-430E-8EAA-BDA2A71F8435}"/>
              </a:ext>
            </a:extLst>
          </p:cNvPr>
          <p:cNvCxnSpPr>
            <a:cxnSpLocks/>
          </p:cNvCxnSpPr>
          <p:nvPr/>
        </p:nvCxnSpPr>
        <p:spPr>
          <a:xfrm>
            <a:off x="6182593" y="2978392"/>
            <a:ext cx="0" cy="2642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BB04717-38ED-49A1-A71F-0598B1BFD603}"/>
              </a:ext>
            </a:extLst>
          </p:cNvPr>
          <p:cNvSpPr txBox="1"/>
          <p:nvPr/>
        </p:nvSpPr>
        <p:spPr>
          <a:xfrm>
            <a:off x="6201072" y="5691957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D71309-C8EC-4365-AAB4-3D9338D3E727}"/>
              </a:ext>
            </a:extLst>
          </p:cNvPr>
          <p:cNvSpPr txBox="1"/>
          <p:nvPr/>
        </p:nvSpPr>
        <p:spPr>
          <a:xfrm>
            <a:off x="6337307" y="2723098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D8EDDD1-143D-4618-8D72-D8AD5D44CA49}"/>
              </a:ext>
            </a:extLst>
          </p:cNvPr>
          <p:cNvSpPr/>
          <p:nvPr/>
        </p:nvSpPr>
        <p:spPr>
          <a:xfrm>
            <a:off x="5172361" y="2978393"/>
            <a:ext cx="1099127" cy="2713564"/>
          </a:xfrm>
          <a:custGeom>
            <a:avLst/>
            <a:gdLst>
              <a:gd name="connsiteX0" fmla="*/ 1025238 w 1107924"/>
              <a:gd name="connsiteY0" fmla="*/ 0 h 2786581"/>
              <a:gd name="connsiteX1" fmla="*/ 2 w 1107924"/>
              <a:gd name="connsiteY1" fmla="*/ 1043710 h 2786581"/>
              <a:gd name="connsiteX2" fmla="*/ 1016002 w 1107924"/>
              <a:gd name="connsiteY2" fmla="*/ 2641600 h 2786581"/>
              <a:gd name="connsiteX3" fmla="*/ 997529 w 1107924"/>
              <a:gd name="connsiteY3" fmla="*/ 2613891 h 278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924" h="2786581">
                <a:moveTo>
                  <a:pt x="1025238" y="0"/>
                </a:moveTo>
                <a:cubicBezTo>
                  <a:pt x="513389" y="301721"/>
                  <a:pt x="1541" y="603443"/>
                  <a:pt x="2" y="1043710"/>
                </a:cubicBezTo>
                <a:cubicBezTo>
                  <a:pt x="-1537" y="1483977"/>
                  <a:pt x="849748" y="2379903"/>
                  <a:pt x="1016002" y="2641600"/>
                </a:cubicBezTo>
                <a:cubicBezTo>
                  <a:pt x="1182256" y="2903297"/>
                  <a:pt x="1089892" y="2758594"/>
                  <a:pt x="997529" y="261389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2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A7848F-2592-45F5-8718-2E7A49A4901D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7125A8A-9E15-4B0C-9DC3-C6241EFE6156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3248A8B-72AE-4164-BCEF-12B6DC16A3AD}"/>
              </a:ext>
            </a:extLst>
          </p:cNvPr>
          <p:cNvSpPr txBox="1"/>
          <p:nvPr/>
        </p:nvSpPr>
        <p:spPr>
          <a:xfrm>
            <a:off x="3509818" y="166255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进阶样例分析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2593C02-D834-48C0-AE40-78F82E8BE44D}"/>
              </a:ext>
            </a:extLst>
          </p:cNvPr>
          <p:cNvSpPr/>
          <p:nvPr/>
        </p:nvSpPr>
        <p:spPr>
          <a:xfrm>
            <a:off x="1136071" y="1255990"/>
            <a:ext cx="3916218" cy="2642879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3DB80C8-A4CC-4E3C-B88C-E8F8A34B1721}"/>
              </a:ext>
            </a:extLst>
          </p:cNvPr>
          <p:cNvSpPr/>
          <p:nvPr/>
        </p:nvSpPr>
        <p:spPr>
          <a:xfrm>
            <a:off x="6830296" y="1255056"/>
            <a:ext cx="3823855" cy="2642937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4412EE-6663-4BF9-9826-6F2BC39F9C26}"/>
              </a:ext>
            </a:extLst>
          </p:cNvPr>
          <p:cNvCxnSpPr>
            <a:stCxn id="9" idx="0"/>
            <a:endCxn id="9" idx="3"/>
          </p:cNvCxnSpPr>
          <p:nvPr/>
        </p:nvCxnSpPr>
        <p:spPr>
          <a:xfrm>
            <a:off x="8742224" y="1255056"/>
            <a:ext cx="0" cy="2642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E073FEB-7040-47E8-9AA2-0F6617747045}"/>
              </a:ext>
            </a:extLst>
          </p:cNvPr>
          <p:cNvSpPr txBox="1"/>
          <p:nvPr/>
        </p:nvSpPr>
        <p:spPr>
          <a:xfrm>
            <a:off x="2650843" y="1016124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6B64EA-4B48-4D11-9806-CCA9B4B1AB28}"/>
              </a:ext>
            </a:extLst>
          </p:cNvPr>
          <p:cNvSpPr txBox="1"/>
          <p:nvPr/>
        </p:nvSpPr>
        <p:spPr>
          <a:xfrm>
            <a:off x="674253" y="3599289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30DE4D-24F0-4732-A7C6-9C46E81CEF23}"/>
              </a:ext>
            </a:extLst>
          </p:cNvPr>
          <p:cNvSpPr txBox="1"/>
          <p:nvPr/>
        </p:nvSpPr>
        <p:spPr>
          <a:xfrm>
            <a:off x="5195462" y="3714203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D75CBC-9282-4F0A-B37A-1AB32A644991}"/>
              </a:ext>
            </a:extLst>
          </p:cNvPr>
          <p:cNvSpPr txBox="1"/>
          <p:nvPr/>
        </p:nvSpPr>
        <p:spPr>
          <a:xfrm>
            <a:off x="6867255" y="3961679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B21516-CC10-4B5F-9D7E-A17B5C84C5C8}"/>
              </a:ext>
            </a:extLst>
          </p:cNvPr>
          <p:cNvSpPr txBox="1"/>
          <p:nvPr/>
        </p:nvSpPr>
        <p:spPr>
          <a:xfrm>
            <a:off x="10654151" y="3918838"/>
            <a:ext cx="35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237D11-BB6D-42F7-B790-8439A9078322}"/>
              </a:ext>
            </a:extLst>
          </p:cNvPr>
          <p:cNvSpPr txBox="1"/>
          <p:nvPr/>
        </p:nvSpPr>
        <p:spPr>
          <a:xfrm>
            <a:off x="8760703" y="3968621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454F42-FD16-4356-AA1C-69F32560711B}"/>
              </a:ext>
            </a:extLst>
          </p:cNvPr>
          <p:cNvSpPr txBox="1"/>
          <p:nvPr/>
        </p:nvSpPr>
        <p:spPr>
          <a:xfrm>
            <a:off x="8896938" y="999762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C48AA0-FA0B-4099-939C-B87F1E248C7A}"/>
              </a:ext>
            </a:extLst>
          </p:cNvPr>
          <p:cNvSpPr txBox="1"/>
          <p:nvPr/>
        </p:nvSpPr>
        <p:spPr>
          <a:xfrm>
            <a:off x="1551709" y="215207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2FCF72-5A8C-4F28-B266-D26DE4BA21CE}"/>
              </a:ext>
            </a:extLst>
          </p:cNvPr>
          <p:cNvSpPr txBox="1"/>
          <p:nvPr/>
        </p:nvSpPr>
        <p:spPr>
          <a:xfrm>
            <a:off x="2890980" y="352866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BAF982-2470-416E-9420-FF299D12045C}"/>
              </a:ext>
            </a:extLst>
          </p:cNvPr>
          <p:cNvSpPr txBox="1"/>
          <p:nvPr/>
        </p:nvSpPr>
        <p:spPr>
          <a:xfrm>
            <a:off x="4057076" y="215207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D4A883-8630-4646-9168-AFBFADC610D1}"/>
              </a:ext>
            </a:extLst>
          </p:cNvPr>
          <p:cNvSpPr txBox="1"/>
          <p:nvPr/>
        </p:nvSpPr>
        <p:spPr>
          <a:xfrm>
            <a:off x="7606145" y="205320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8BE12F-D528-412B-A392-CFBEB17119A7}"/>
              </a:ext>
            </a:extLst>
          </p:cNvPr>
          <p:cNvSpPr txBox="1"/>
          <p:nvPr/>
        </p:nvSpPr>
        <p:spPr>
          <a:xfrm>
            <a:off x="7876311" y="3505999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0EBC52-16E8-43C5-91AF-7AC4FE5E422C}"/>
              </a:ext>
            </a:extLst>
          </p:cNvPr>
          <p:cNvSpPr txBox="1"/>
          <p:nvPr/>
        </p:nvSpPr>
        <p:spPr>
          <a:xfrm>
            <a:off x="8393553" y="259493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B8420E-7F55-474F-BFC8-3ABB153F272A}"/>
              </a:ext>
            </a:extLst>
          </p:cNvPr>
          <p:cNvSpPr txBox="1"/>
          <p:nvPr/>
        </p:nvSpPr>
        <p:spPr>
          <a:xfrm>
            <a:off x="9374915" y="352866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5944A3-526C-419F-B740-689DA5F0CFA0}"/>
              </a:ext>
            </a:extLst>
          </p:cNvPr>
          <p:cNvSpPr txBox="1"/>
          <p:nvPr/>
        </p:nvSpPr>
        <p:spPr>
          <a:xfrm>
            <a:off x="10067642" y="239185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10A07C-3FDD-4078-AC1B-68718EE9A3D2}"/>
              </a:ext>
            </a:extLst>
          </p:cNvPr>
          <p:cNvSpPr txBox="1"/>
          <p:nvPr/>
        </p:nvSpPr>
        <p:spPr>
          <a:xfrm>
            <a:off x="882068" y="4636655"/>
            <a:ext cx="9961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接下来我们将刚才的样例，进一步给道路赋权值，使其一般化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我们仍按刚才的规则，构建从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d</a:t>
            </a:r>
            <a:r>
              <a:rPr lang="zh-CN" altLang="en-US" dirty="0"/>
              <a:t>的一条路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而此时，构建的</a:t>
            </a:r>
            <a:r>
              <a:rPr lang="en-US" altLang="zh-CN" dirty="0"/>
              <a:t>ad</a:t>
            </a:r>
            <a:r>
              <a:rPr lang="zh-CN" altLang="en-US" dirty="0"/>
              <a:t>最短的路线已经不是  </a:t>
            </a:r>
            <a:r>
              <a:rPr lang="en-US" altLang="zh-CN" dirty="0"/>
              <a:t>ad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），而是</a:t>
            </a:r>
            <a:r>
              <a:rPr lang="en-US" altLang="zh-CN" dirty="0" err="1"/>
              <a:t>abd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456CDF12-AA01-4470-865E-B0ED003D67A8}"/>
              </a:ext>
            </a:extLst>
          </p:cNvPr>
          <p:cNvSpPr/>
          <p:nvPr/>
        </p:nvSpPr>
        <p:spPr>
          <a:xfrm>
            <a:off x="7506860" y="4743659"/>
            <a:ext cx="2579255" cy="1677909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C17CC0-25DC-44A3-8F98-197488685FBE}"/>
              </a:ext>
            </a:extLst>
          </p:cNvPr>
          <p:cNvSpPr txBox="1"/>
          <p:nvPr/>
        </p:nvSpPr>
        <p:spPr>
          <a:xfrm>
            <a:off x="7543818" y="6563415"/>
            <a:ext cx="34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56223C-1CC4-4BB7-8710-E73D3B15F8B6}"/>
              </a:ext>
            </a:extLst>
          </p:cNvPr>
          <p:cNvSpPr txBox="1"/>
          <p:nvPr/>
        </p:nvSpPr>
        <p:spPr>
          <a:xfrm>
            <a:off x="8783448" y="6508928"/>
            <a:ext cx="34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C3D5ED5-FA69-415F-B3A8-67E921426FC4}"/>
              </a:ext>
            </a:extLst>
          </p:cNvPr>
          <p:cNvSpPr txBox="1"/>
          <p:nvPr/>
        </p:nvSpPr>
        <p:spPr>
          <a:xfrm>
            <a:off x="9573501" y="3601498"/>
            <a:ext cx="34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6F50F6-B8F8-41A6-AE07-F9CC8E1BAE5D}"/>
              </a:ext>
            </a:extLst>
          </p:cNvPr>
          <p:cNvSpPr txBox="1"/>
          <p:nvPr/>
        </p:nvSpPr>
        <p:spPr>
          <a:xfrm>
            <a:off x="8282708" y="4654945"/>
            <a:ext cx="58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B47C8F-AB5F-4248-8A5B-D03B2C05C828}"/>
              </a:ext>
            </a:extLst>
          </p:cNvPr>
          <p:cNvSpPr txBox="1"/>
          <p:nvPr/>
        </p:nvSpPr>
        <p:spPr>
          <a:xfrm>
            <a:off x="8552874" y="6107735"/>
            <a:ext cx="58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A925AD7F-104A-49EA-A77D-349CD685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375" y="4465894"/>
            <a:ext cx="2219425" cy="1978724"/>
          </a:xfrm>
          <a:prstGeom prst="rect">
            <a:avLst/>
          </a:prstGeom>
        </p:spPr>
      </p:pic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3BD10B-FFC0-4453-89A4-DDDFD1776C4F}"/>
              </a:ext>
            </a:extLst>
          </p:cNvPr>
          <p:cNvCxnSpPr>
            <a:endCxn id="33" idx="2"/>
          </p:cNvCxnSpPr>
          <p:nvPr/>
        </p:nvCxnSpPr>
        <p:spPr>
          <a:xfrm>
            <a:off x="8804375" y="4743659"/>
            <a:ext cx="41182" cy="17334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E0FCC4B-C115-4CC5-A2D0-DFBD614570B7}"/>
              </a:ext>
            </a:extLst>
          </p:cNvPr>
          <p:cNvSpPr txBox="1"/>
          <p:nvPr/>
        </p:nvSpPr>
        <p:spPr>
          <a:xfrm>
            <a:off x="8896938" y="4388019"/>
            <a:ext cx="41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6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068504-C8E6-419B-A6F0-75F23FDA8517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A0C3A8-5203-4E3F-B181-F4FB19E6F4A4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0D2E50B-2B72-471D-B013-9C1A0D05FC27}"/>
              </a:ext>
            </a:extLst>
          </p:cNvPr>
          <p:cNvSpPr txBox="1"/>
          <p:nvPr/>
        </p:nvSpPr>
        <p:spPr>
          <a:xfrm>
            <a:off x="3509818" y="166255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例题解题分析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52FF37-3665-4577-9383-C85A391F8924}"/>
              </a:ext>
            </a:extLst>
          </p:cNvPr>
          <p:cNvSpPr txBox="1"/>
          <p:nvPr/>
        </p:nvSpPr>
        <p:spPr>
          <a:xfrm>
            <a:off x="701964" y="1487055"/>
            <a:ext cx="1064029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经过刚刚的分析，我们已经得知，解题中国邮递员问题，我们只需要将原图所有的边技术加上，去掉其节点度数为偶数的所有点，再将奇数的点构建最短路径，将构建的路径加入，即可求得结果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A52618-94F1-4A92-A124-0EE44DFCFF36}"/>
              </a:ext>
            </a:extLst>
          </p:cNvPr>
          <p:cNvCxnSpPr/>
          <p:nvPr/>
        </p:nvCxnSpPr>
        <p:spPr>
          <a:xfrm>
            <a:off x="498764" y="2641600"/>
            <a:ext cx="11434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E962F13-915E-400B-83C0-F3BD3D9E2331}"/>
              </a:ext>
            </a:extLst>
          </p:cNvPr>
          <p:cNvSpPr txBox="1"/>
          <p:nvPr/>
        </p:nvSpPr>
        <p:spPr>
          <a:xfrm>
            <a:off x="701964" y="3038764"/>
            <a:ext cx="10640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分解题如下：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zh-CN" altLang="en-US" dirty="0"/>
              <a:t>各边加入求和，</a:t>
            </a:r>
            <a:r>
              <a:rPr lang="en-US" altLang="zh-CN" dirty="0"/>
              <a:t>sum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求各点的最短路径（核心算法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去掉度数为偶数的点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zh-CN" altLang="en-US" dirty="0"/>
              <a:t>求解余下奇数点的最小相连通图的路径（核心算法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	5. </a:t>
            </a:r>
            <a:r>
              <a:rPr lang="zh-CN" altLang="en-US" dirty="0"/>
              <a:t>两个路径相加，得到结果</a:t>
            </a:r>
          </a:p>
        </p:txBody>
      </p:sp>
    </p:spTree>
    <p:extLst>
      <p:ext uri="{BB962C8B-B14F-4D97-AF65-F5344CB8AC3E}">
        <p14:creationId xmlns:p14="http://schemas.microsoft.com/office/powerpoint/2010/main" val="397767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78C15A-CA91-4B3C-A3E4-254BA8C758FB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3747A47-EF58-4B10-A389-EDEE42721F6B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E55A65D-6B1F-49D9-B256-73F0F77B5FA0}"/>
              </a:ext>
            </a:extLst>
          </p:cNvPr>
          <p:cNvSpPr txBox="1"/>
          <p:nvPr/>
        </p:nvSpPr>
        <p:spPr>
          <a:xfrm>
            <a:off x="3509818" y="166255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经典例题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C9DE2-1DC8-4340-B54F-BC89084A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1" y="1016124"/>
            <a:ext cx="5295238" cy="3533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B0CD59-E4EA-483D-91EB-AC5002EC78FC}"/>
              </a:ext>
            </a:extLst>
          </p:cNvPr>
          <p:cNvSpPr txBox="1"/>
          <p:nvPr/>
        </p:nvSpPr>
        <p:spPr>
          <a:xfrm>
            <a:off x="5985164" y="1311564"/>
            <a:ext cx="567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按上文分解题，如下</a:t>
            </a:r>
            <a:endParaRPr lang="en-US" altLang="zh-CN" dirty="0"/>
          </a:p>
          <a:p>
            <a:r>
              <a:rPr lang="en-US" altLang="zh-CN" dirty="0"/>
              <a:t>	1. sum=2+4+5+3+3+6+4+5+4+4+9+4=53</a:t>
            </a:r>
          </a:p>
          <a:p>
            <a:r>
              <a:rPr lang="en-US" altLang="zh-CN" dirty="0"/>
              <a:t>	2. </a:t>
            </a:r>
            <a:r>
              <a:rPr lang="zh-CN" altLang="en-US" dirty="0"/>
              <a:t>改进图如下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07069B4-638F-4BB6-804C-20441E31F158}"/>
              </a:ext>
            </a:extLst>
          </p:cNvPr>
          <p:cNvCxnSpPr>
            <a:cxnSpLocks/>
          </p:cNvCxnSpPr>
          <p:nvPr/>
        </p:nvCxnSpPr>
        <p:spPr>
          <a:xfrm>
            <a:off x="8303491" y="2918691"/>
            <a:ext cx="17179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7D6D1D0-67C0-4018-ABA9-45A7B2035D38}"/>
              </a:ext>
            </a:extLst>
          </p:cNvPr>
          <p:cNvCxnSpPr>
            <a:cxnSpLocks/>
          </p:cNvCxnSpPr>
          <p:nvPr/>
        </p:nvCxnSpPr>
        <p:spPr>
          <a:xfrm>
            <a:off x="9153237" y="2234894"/>
            <a:ext cx="0" cy="1330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8BE2997-8034-4E64-AFDF-B926A4193804}"/>
              </a:ext>
            </a:extLst>
          </p:cNvPr>
          <p:cNvSpPr txBox="1"/>
          <p:nvPr/>
        </p:nvSpPr>
        <p:spPr>
          <a:xfrm>
            <a:off x="9088574" y="2055122"/>
            <a:ext cx="572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v8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BC01A0-7A26-4373-B244-D9ADD00D27E1}"/>
              </a:ext>
            </a:extLst>
          </p:cNvPr>
          <p:cNvSpPr txBox="1"/>
          <p:nvPr/>
        </p:nvSpPr>
        <p:spPr>
          <a:xfrm>
            <a:off x="9143996" y="3296169"/>
            <a:ext cx="572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v4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707C15-D9BE-4E8C-B63C-1CB2EBA88B53}"/>
              </a:ext>
            </a:extLst>
          </p:cNvPr>
          <p:cNvSpPr txBox="1"/>
          <p:nvPr/>
        </p:nvSpPr>
        <p:spPr>
          <a:xfrm>
            <a:off x="9781301" y="2535028"/>
            <a:ext cx="572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v6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632D9A-508F-4307-941E-0071598CE6E5}"/>
              </a:ext>
            </a:extLst>
          </p:cNvPr>
          <p:cNvSpPr txBox="1"/>
          <p:nvPr/>
        </p:nvSpPr>
        <p:spPr>
          <a:xfrm>
            <a:off x="8180203" y="2552457"/>
            <a:ext cx="572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v2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F44B0E-B204-4AB3-B68E-2D7C51CAB90E}"/>
              </a:ext>
            </a:extLst>
          </p:cNvPr>
          <p:cNvSpPr txBox="1"/>
          <p:nvPr/>
        </p:nvSpPr>
        <p:spPr>
          <a:xfrm>
            <a:off x="7185891" y="3879273"/>
            <a:ext cx="4633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其构建成偶数度数最短路径，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为 </a:t>
            </a:r>
            <a:r>
              <a:rPr lang="en-US" altLang="zh-CN" dirty="0"/>
              <a:t>v2-v1-v2 (7)</a:t>
            </a:r>
          </a:p>
          <a:p>
            <a:r>
              <a:rPr lang="en-US" altLang="zh-CN" dirty="0"/>
              <a:t>		     v4-v5-v6(8)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45E7E1-CB61-42A4-9A7C-C789F6452F5F}"/>
              </a:ext>
            </a:extLst>
          </p:cNvPr>
          <p:cNvSpPr txBox="1"/>
          <p:nvPr/>
        </p:nvSpPr>
        <p:spPr>
          <a:xfrm>
            <a:off x="7185891" y="5033818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结果为 </a:t>
            </a:r>
            <a:r>
              <a:rPr lang="en-US" altLang="zh-CN" dirty="0"/>
              <a:t>53+7+8=68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24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068504-C8E6-419B-A6F0-75F23FDA8517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A0C3A8-5203-4E3F-B181-F4FB19E6F4A4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0D2E50B-2B72-471D-B013-9C1A0D05FC27}"/>
              </a:ext>
            </a:extLst>
          </p:cNvPr>
          <p:cNvSpPr txBox="1"/>
          <p:nvPr/>
        </p:nvSpPr>
        <p:spPr>
          <a:xfrm>
            <a:off x="3509818" y="166255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算法支持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最短路径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962F13-915E-400B-83C0-F3BD3D9E2331}"/>
              </a:ext>
            </a:extLst>
          </p:cNvPr>
          <p:cNvSpPr txBox="1"/>
          <p:nvPr/>
        </p:nvSpPr>
        <p:spPr>
          <a:xfrm>
            <a:off x="424873" y="1126836"/>
            <a:ext cx="753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最短路径算法我们已经了解到很多了，比如我们之前用过的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不过这里我们使用更加简单暴力的（我上次实验</a:t>
            </a:r>
            <a:r>
              <a:rPr lang="en-US" altLang="zh-CN" dirty="0"/>
              <a:t>7</a:t>
            </a:r>
            <a:r>
              <a:rPr lang="zh-CN" altLang="en-US" dirty="0"/>
              <a:t>使用的）弗洛伊德算法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FF3744-3EF6-41EF-9873-A776907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2456472"/>
            <a:ext cx="7723809" cy="24190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4CCE07-5C30-4B5F-BCB5-76BC5F59237C}"/>
              </a:ext>
            </a:extLst>
          </p:cNvPr>
          <p:cNvSpPr txBox="1"/>
          <p:nvPr/>
        </p:nvSpPr>
        <p:spPr>
          <a:xfrm>
            <a:off x="5234609" y="5389632"/>
            <a:ext cx="582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其算法本质是</a:t>
            </a:r>
            <a:endParaRPr lang="en-US" altLang="zh-CN" dirty="0"/>
          </a:p>
          <a:p>
            <a:r>
              <a:rPr lang="zh-CN" altLang="en-US" dirty="0"/>
              <a:t>不断取中转点，取中转点与目标两点的差距取最小</a:t>
            </a:r>
          </a:p>
        </p:txBody>
      </p:sp>
    </p:spTree>
    <p:extLst>
      <p:ext uri="{BB962C8B-B14F-4D97-AF65-F5344CB8AC3E}">
        <p14:creationId xmlns:p14="http://schemas.microsoft.com/office/powerpoint/2010/main" val="395159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068504-C8E6-419B-A6F0-75F23FDA8517}"/>
              </a:ext>
            </a:extLst>
          </p:cNvPr>
          <p:cNvSpPr txBox="1"/>
          <p:nvPr/>
        </p:nvSpPr>
        <p:spPr>
          <a:xfrm>
            <a:off x="230908" y="25861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中国邮递员问题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AA0C3A8-5203-4E3F-B181-F4FB19E6F4A4}"/>
              </a:ext>
            </a:extLst>
          </p:cNvPr>
          <p:cNvCxnSpPr/>
          <p:nvPr/>
        </p:nvCxnSpPr>
        <p:spPr>
          <a:xfrm>
            <a:off x="230908" y="822037"/>
            <a:ext cx="11868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0D2E50B-2B72-471D-B013-9C1A0D05FC27}"/>
              </a:ext>
            </a:extLst>
          </p:cNvPr>
          <p:cNvSpPr txBox="1"/>
          <p:nvPr/>
        </p:nvSpPr>
        <p:spPr>
          <a:xfrm>
            <a:off x="3509818" y="166255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算法支持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最小回路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962F13-915E-400B-83C0-F3BD3D9E2331}"/>
              </a:ext>
            </a:extLst>
          </p:cNvPr>
          <p:cNvSpPr txBox="1"/>
          <p:nvPr/>
        </p:nvSpPr>
        <p:spPr>
          <a:xfrm>
            <a:off x="424873" y="1126836"/>
            <a:ext cx="753687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最小回路，我们可以采用 动态规划 或者 递归搜索遍历等方法去解题。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（小数据我们可以暴力递归（循环），大数据处理要借助递归（记忆化））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这里我们使用“前人”的</a:t>
            </a:r>
            <a:r>
              <a:rPr lang="en-US" altLang="zh-CN" dirty="0" err="1"/>
              <a:t>dp</a:t>
            </a:r>
            <a:r>
              <a:rPr lang="zh-CN" altLang="en-US" dirty="0"/>
              <a:t>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0B5E6-8C75-45DB-A770-AF549B6A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22" y="1971671"/>
            <a:ext cx="6027716" cy="48863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7B0CFF-EA95-420C-B01D-D9CBA99D6199}"/>
              </a:ext>
            </a:extLst>
          </p:cNvPr>
          <p:cNvSpPr txBox="1"/>
          <p:nvPr/>
        </p:nvSpPr>
        <p:spPr>
          <a:xfrm>
            <a:off x="979593" y="5007004"/>
            <a:ext cx="321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/>
              <a:t>Dp</a:t>
            </a:r>
            <a:r>
              <a:rPr lang="zh-CN" altLang="en-US" dirty="0"/>
              <a:t>采用特定数组存储数据，将所有情况及子情况的数据存储到数组，再进行比较。</a:t>
            </a:r>
          </a:p>
        </p:txBody>
      </p:sp>
    </p:spTree>
    <p:extLst>
      <p:ext uri="{BB962C8B-B14F-4D97-AF65-F5344CB8AC3E}">
        <p14:creationId xmlns:p14="http://schemas.microsoft.com/office/powerpoint/2010/main" val="205020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602</Words>
  <Application>Microsoft Office PowerPoint</Application>
  <PresentationFormat>宽屏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黑体</vt:lpstr>
      <vt:lpstr>华文中宋</vt:lpstr>
      <vt:lpstr>Arial</vt:lpstr>
      <vt:lpstr>Office 主题​​</vt:lpstr>
      <vt:lpstr>中国邮递员问题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皮 皮胖</dc:creator>
  <cp:lastModifiedBy>皮 皮胖</cp:lastModifiedBy>
  <cp:revision>35</cp:revision>
  <dcterms:created xsi:type="dcterms:W3CDTF">2019-11-18T13:55:52Z</dcterms:created>
  <dcterms:modified xsi:type="dcterms:W3CDTF">2019-12-12T04:42:41Z</dcterms:modified>
</cp:coreProperties>
</file>