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58" r:id="rId6"/>
    <p:sldId id="259" r:id="rId7"/>
    <p:sldId id="260" r:id="rId8"/>
    <p:sldId id="261" r:id="rId9"/>
    <p:sldId id="262" r:id="rId10"/>
    <p:sldId id="264" r:id="rId11"/>
    <p:sldId id="265" r:id="rId12"/>
    <p:sldId id="270" r:id="rId13"/>
    <p:sldId id="266" r:id="rId14"/>
    <p:sldId id="268" r:id="rId15"/>
    <p:sldId id="267" r:id="rId16"/>
    <p:sldId id="269" r:id="rId17"/>
    <p:sldId id="271" r:id="rId18"/>
    <p:sldId id="263" r:id="rId19"/>
    <p:sldId id="272" r:id="rId20"/>
    <p:sldId id="273" r:id="rId21"/>
    <p:sldId id="274" r:id="rId22"/>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86" d="100"/>
          <a:sy n="86" d="100"/>
        </p:scale>
        <p:origin x="562" y="5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9A9B36-EE01-421E-8FE0-FC476246380F}" type="datetime2">
              <a:rPr lang="zh-CN" altLang="en-US" smtClean="0">
                <a:latin typeface="宋体" panose="02010600030101010101" pitchFamily="2" charset="-122"/>
                <a:ea typeface="宋体" panose="02010600030101010101" pitchFamily="2" charset="-122"/>
              </a:rPr>
              <a:t>2019年11月28日</a:t>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US" altLang="zh-CN">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325C8A2C-8D36-45CC-9F0C-85690EB46852}" type="datetime2">
              <a:rPr lang="zh-CN" altLang="en-US" noProof="0" smtClean="0"/>
              <a:t>2019年11月28日</a:t>
            </a:fld>
            <a:endParaRPr lang="zh-CN" altLang="en-US" noProof="0"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6BB98AFB-CB0D-4DFE-87B9-B4B0D0DE73CD}" type="slidenum">
              <a:rPr lang="en-US" altLang="zh-CN" noProof="0" smtClean="0"/>
              <a:pPr/>
              <a:t>‹#›</a:t>
            </a:fld>
            <a:endParaRPr lang="zh-CN" altLang="en-US" noProof="0"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rtlCol="0"/>
          <a:lstStyle/>
          <a:p>
            <a:pPr rtl="0"/>
            <a:fld id="{6BB98AFB-CB0D-4DFE-87B9-B4B0D0DE73CD}" type="slidenum">
              <a:rPr lang="en-US" altLang="zh-CN" smtClean="0">
                <a:latin typeface="宋体" panose="02010600030101010101" pitchFamily="2" charset="-122"/>
                <a:ea typeface="宋体" panose="02010600030101010101" pitchFamily="2" charset="-122"/>
              </a:rPr>
              <a:t>1</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10</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1227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11</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698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12</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7354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13</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116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14</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66480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15</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2776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16</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0787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17</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4582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18</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132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2</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379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3</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40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4</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429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5</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1849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6</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25289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7</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246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8</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22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t>9</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79090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4000">
                <a:solidFill>
                  <a:schemeClr val="accent1"/>
                </a:solidFill>
              </a:defRPr>
            </a:lvl1pPr>
          </a:lstStyle>
          <a:p>
            <a:pPr rtl="0"/>
            <a:r>
              <a:rPr lang="zh-CN" altLang="en-US"/>
              <a:t>单击此处编辑母版标题样式</a:t>
            </a:r>
            <a:endParaRPr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dirty="0"/>
          </a:p>
        </p:txBody>
      </p:sp>
      <p:sp>
        <p:nvSpPr>
          <p:cNvPr id="5" name="页脚占位符 4"/>
          <p:cNvSpPr>
            <a:spLocks noGrp="1"/>
          </p:cNvSpPr>
          <p:nvPr>
            <p:ph type="ftr" sz="quarter" idx="11"/>
          </p:nvPr>
        </p:nvSpPr>
        <p:spPr>
          <a:xfrm>
            <a:off x="1065213" y="6432551"/>
            <a:ext cx="5653087" cy="273049"/>
          </a:xfrm>
        </p:spPr>
        <p:txBody>
          <a:bodyPr rtlCol="0"/>
          <a:lstStyle>
            <a:lvl1pPr>
              <a:defRPr>
                <a:effectLst/>
                <a:latin typeface="宋体" panose="02010600030101010101" pitchFamily="2" charset="-122"/>
                <a:ea typeface="宋体" panose="02010600030101010101" pitchFamily="2" charset="-122"/>
              </a:defRPr>
            </a:lvl1pPr>
          </a:lstStyle>
          <a:p>
            <a:r>
              <a:rPr lang="zh-cn"/>
              <a:t>添加页脚</a:t>
            </a:r>
          </a:p>
        </p:txBody>
      </p:sp>
      <p:sp>
        <p:nvSpPr>
          <p:cNvPr id="4" name="日期占位符 3"/>
          <p:cNvSpPr>
            <a:spLocks noGrp="1"/>
          </p:cNvSpPr>
          <p:nvPr>
            <p:ph type="dt" sz="half" idx="10"/>
          </p:nvPr>
        </p:nvSpPr>
        <p:spPr>
          <a:xfrm>
            <a:off x="6932612" y="6432551"/>
            <a:ext cx="1371600" cy="273049"/>
          </a:xfrm>
        </p:spPr>
        <p:txBody>
          <a:bodyPr rtlCol="0"/>
          <a:lstStyle>
            <a:lvl1pPr>
              <a:defRPr>
                <a:latin typeface="宋体" panose="02010600030101010101" pitchFamily="2" charset="-122"/>
                <a:ea typeface="宋体" panose="02010600030101010101" pitchFamily="2" charset="-122"/>
              </a:defRPr>
            </a:lvl1pPr>
          </a:lstStyle>
          <a:p>
            <a:fld id="{4F6FCC0F-129A-4BAE-A08F-BA8C146575E9}" type="datetime2">
              <a:rPr lang="zh-CN" altLang="en-US" smtClean="0"/>
              <a:pPr/>
              <a:t>2019年11月28日</a:t>
            </a:fld>
            <a:endParaRPr lang="en-US" dirty="0"/>
          </a:p>
        </p:txBody>
      </p:sp>
      <p:sp>
        <p:nvSpPr>
          <p:cNvPr id="6" name="幻灯片编号占位符 5"/>
          <p:cNvSpPr>
            <a:spLocks noGrp="1"/>
          </p:cNvSpPr>
          <p:nvPr>
            <p:ph type="sldNum" sz="quarter" idx="12"/>
          </p:nvPr>
        </p:nvSpPr>
        <p:spPr>
          <a:xfrm>
            <a:off x="8532812" y="6432551"/>
            <a:ext cx="1219201" cy="273049"/>
          </a:xfrm>
        </p:spPr>
        <p:txBody>
          <a:bodyPr rtlCol="0"/>
          <a:lstStyle>
            <a:lvl1pPr>
              <a:defRPr>
                <a:latin typeface="宋体" panose="02010600030101010101" pitchFamily="2" charset="-122"/>
                <a:ea typeface="宋体" panose="02010600030101010101" pitchFamily="2"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竖排文字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EA81C097-087E-4B1F-8549-8B9EC3D91F64}" type="datetime2">
              <a:rPr lang="zh-CN" altLang="en-US" smtClean="0"/>
              <a:t>2019年11月28日</a:t>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lvl1pPr>
              <a:lnSpc>
                <a:spcPct val="100000"/>
              </a:lnSpc>
              <a:defRPr/>
            </a:lvl1pPr>
          </a:lstStyle>
          <a:p>
            <a:pPr rtl="0"/>
            <a:r>
              <a:rPr lang="zh-CN" altLang="en-US"/>
              <a:t>单击此处编辑母版标题样式</a:t>
            </a:r>
            <a:endParaRPr dirty="0"/>
          </a:p>
        </p:txBody>
      </p:sp>
      <p:sp>
        <p:nvSpPr>
          <p:cNvPr id="3" name="竖排文字占位符 2"/>
          <p:cNvSpPr>
            <a:spLocks noGrp="1"/>
          </p:cNvSpPr>
          <p:nvPr>
            <p:ph type="body" orient="vert" idx="1"/>
          </p:nvPr>
        </p:nvSpPr>
        <p:spPr>
          <a:xfrm>
            <a:off x="1065213" y="533400"/>
            <a:ext cx="7467599" cy="54864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7317A205-A27A-47B0-A5C9-85B2E0C0E2CE}" type="datetime2">
              <a:rPr lang="zh-CN" altLang="en-US" smtClean="0"/>
              <a:t>2019年11月28日</a:t>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内容占位符 2"/>
          <p:cNvSpPr>
            <a:spLocks noGrp="1"/>
          </p:cNvSpPr>
          <p:nvPr>
            <p:ph idx="1"/>
          </p:nvPr>
        </p:nvSpPr>
        <p:spPr/>
        <p:txBody>
          <a:bodyPr rtlCol="0"/>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a:t>添加页脚</a:t>
            </a:r>
          </a:p>
        </p:txBody>
      </p:sp>
      <p:sp>
        <p:nvSpPr>
          <p:cNvPr id="4" name="日期占位符 3"/>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3DB29665-5222-415F-8E04-3C5CC973D664}" type="datetime2">
              <a:rPr lang="zh-CN" altLang="en-US" smtClean="0"/>
              <a:pPr/>
              <a:t>2019年11月28日</a:t>
            </a:fld>
            <a:endParaRPr lang="en-US" dirty="0"/>
          </a:p>
        </p:txBody>
      </p:sp>
      <p:sp>
        <p:nvSpPr>
          <p:cNvPr id="6" name="幻灯片编号占位符 5"/>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a:t>单击此处编辑母版标题样式</a:t>
            </a:r>
            <a:endParaRPr/>
          </a:p>
        </p:txBody>
      </p:sp>
      <p:sp>
        <p:nvSpPr>
          <p:cNvPr id="3" name="文本占位符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E367DA4A-DCB2-4B6C-AC5A-EDF953BEB369}" type="datetime2">
              <a:rPr lang="zh-CN" altLang="en-US" smtClean="0"/>
              <a:t>2019年11月28日</a:t>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内容占位符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a:p>
        </p:txBody>
      </p:sp>
      <p:sp>
        <p:nvSpPr>
          <p:cNvPr id="4" name="内容占位符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a:p>
        </p:txBody>
      </p:sp>
      <p:sp>
        <p:nvSpPr>
          <p:cNvPr id="6" name="页脚占位符 5"/>
          <p:cNvSpPr>
            <a:spLocks noGrp="1"/>
          </p:cNvSpPr>
          <p:nvPr>
            <p:ph type="ftr" sz="quarter" idx="11"/>
          </p:nvPr>
        </p:nvSpPr>
        <p:spPr/>
        <p:txBody>
          <a:bodyPr rtlCol="0"/>
          <a:lstStyle/>
          <a:p>
            <a:pPr rtl="0"/>
            <a:r>
              <a:rPr lang="zh-cn"/>
              <a:t>添加页脚</a:t>
            </a:r>
          </a:p>
        </p:txBody>
      </p:sp>
      <p:sp>
        <p:nvSpPr>
          <p:cNvPr id="5" name="日期占位符 4"/>
          <p:cNvSpPr>
            <a:spLocks noGrp="1"/>
          </p:cNvSpPr>
          <p:nvPr>
            <p:ph type="dt" sz="half" idx="10"/>
          </p:nvPr>
        </p:nvSpPr>
        <p:spPr/>
        <p:txBody>
          <a:bodyPr rtlCol="0"/>
          <a:lstStyle/>
          <a:p>
            <a:pPr rtl="0"/>
            <a:fld id="{0BBAE2FF-4395-4F93-AFEA-F164A3403B7E}" type="datetime2">
              <a:rPr lang="zh-CN" altLang="en-US" smtClean="0"/>
              <a:t>2019年11月28日</a:t>
            </a:fld>
            <a:endParaRPr lang="en-US" dirty="0"/>
          </a:p>
        </p:txBody>
      </p:sp>
      <p:sp>
        <p:nvSpPr>
          <p:cNvPr id="7" name="幻灯片编号占位符 6"/>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65211" y="533400"/>
            <a:ext cx="8686802" cy="1066800"/>
          </a:xfrm>
        </p:spPr>
        <p:txBody>
          <a:bodyPr rtlCol="0"/>
          <a:lstStyle>
            <a:lvl1pPr>
              <a:defRPr/>
            </a:lvl1pPr>
          </a:lstStyle>
          <a:p>
            <a:pPr rtl="0"/>
            <a:r>
              <a:rPr lang="zh-CN" altLang="en-US"/>
              <a:t>单击此处编辑母版标题样式</a:t>
            </a:r>
            <a:endParaRPr/>
          </a:p>
        </p:txBody>
      </p:sp>
      <p:sp>
        <p:nvSpPr>
          <p:cNvPr id="3" name="文本占位符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5" name="文本占位符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a:p>
        </p:txBody>
      </p:sp>
      <p:sp>
        <p:nvSpPr>
          <p:cNvPr id="8" name="页脚占位符 7"/>
          <p:cNvSpPr>
            <a:spLocks noGrp="1"/>
          </p:cNvSpPr>
          <p:nvPr>
            <p:ph type="ftr" sz="quarter" idx="11"/>
          </p:nvPr>
        </p:nvSpPr>
        <p:spPr/>
        <p:txBody>
          <a:bodyPr rtlCol="0"/>
          <a:lstStyle/>
          <a:p>
            <a:pPr rtl="0"/>
            <a:r>
              <a:rPr lang="zh-cn"/>
              <a:t>添加页脚</a:t>
            </a:r>
          </a:p>
        </p:txBody>
      </p:sp>
      <p:sp>
        <p:nvSpPr>
          <p:cNvPr id="7" name="日期占位符 6"/>
          <p:cNvSpPr>
            <a:spLocks noGrp="1"/>
          </p:cNvSpPr>
          <p:nvPr>
            <p:ph type="dt" sz="half" idx="10"/>
          </p:nvPr>
        </p:nvSpPr>
        <p:spPr/>
        <p:txBody>
          <a:bodyPr rtlCol="0"/>
          <a:lstStyle/>
          <a:p>
            <a:pPr rtl="0"/>
            <a:fld id="{0E8C5DB5-2B78-4CD1-9362-23B906E16888}" type="datetime2">
              <a:rPr lang="zh-CN" altLang="en-US" smtClean="0"/>
              <a:t>2019年11月28日</a:t>
            </a:fld>
            <a:endParaRPr lang="en-US" dirty="0"/>
          </a:p>
        </p:txBody>
      </p:sp>
      <p:sp>
        <p:nvSpPr>
          <p:cNvPr id="9" name="幻灯片编号占位符 8"/>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4" name="页脚占位符 3"/>
          <p:cNvSpPr>
            <a:spLocks noGrp="1"/>
          </p:cNvSpPr>
          <p:nvPr>
            <p:ph type="ftr" sz="quarter" idx="11"/>
          </p:nvPr>
        </p:nvSpPr>
        <p:spPr/>
        <p:txBody>
          <a:bodyPr rtlCol="0"/>
          <a:lstStyle/>
          <a:p>
            <a:pPr rtl="0"/>
            <a:r>
              <a:rPr lang="zh-cn"/>
              <a:t>添加页脚</a:t>
            </a:r>
          </a:p>
        </p:txBody>
      </p:sp>
      <p:sp>
        <p:nvSpPr>
          <p:cNvPr id="3" name="日期占位符 2"/>
          <p:cNvSpPr>
            <a:spLocks noGrp="1"/>
          </p:cNvSpPr>
          <p:nvPr>
            <p:ph type="dt" sz="half" idx="10"/>
          </p:nvPr>
        </p:nvSpPr>
        <p:spPr/>
        <p:txBody>
          <a:bodyPr rtlCol="0"/>
          <a:lstStyle/>
          <a:p>
            <a:pPr rtl="0"/>
            <a:fld id="{38441F66-286C-4994-A77C-F1F47D3CF080}" type="datetime2">
              <a:rPr lang="zh-CN" altLang="en-US" smtClean="0"/>
              <a:t>2019年11月28日</a:t>
            </a:fld>
            <a:endParaRPr lang="en-US" dirty="0"/>
          </a:p>
        </p:txBody>
      </p:sp>
      <p:sp>
        <p:nvSpPr>
          <p:cNvPr id="5" name="幻灯片编号占位符 4"/>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dirty="0"/>
              <a:t>添加页脚</a:t>
            </a:r>
          </a:p>
        </p:txBody>
      </p:sp>
      <p:sp>
        <p:nvSpPr>
          <p:cNvPr id="2" name="日期占位符 1"/>
          <p:cNvSpPr>
            <a:spLocks noGrp="1"/>
          </p:cNvSpPr>
          <p:nvPr>
            <p:ph type="dt" sz="half" idx="10"/>
          </p:nvPr>
        </p:nvSpPr>
        <p:spPr/>
        <p:txBody>
          <a:bodyPr rtlCol="0"/>
          <a:lstStyle/>
          <a:p>
            <a:pPr rtl="0"/>
            <a:fld id="{3DA17E57-8848-4559-A14F-24691E341DAC}" type="datetime2">
              <a:rPr lang="zh-CN" altLang="en-US" smtClean="0"/>
              <a:t>2019年11月28日</a:t>
            </a:fld>
            <a:endParaRPr lang="en-US" dirty="0"/>
          </a:p>
        </p:txBody>
      </p:sp>
      <p:sp>
        <p:nvSpPr>
          <p:cNvPr id="4" name="幻灯片编号占位符 3"/>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lnSpc>
                <a:spcPct val="100000"/>
              </a:lnSpc>
              <a:defRPr sz="3600" b="1"/>
            </a:lvl1pPr>
          </a:lstStyle>
          <a:p>
            <a:pPr rtl="0"/>
            <a:r>
              <a:rPr lang="zh-CN" altLang="en-US"/>
              <a:t>单击此处编辑母版标题样式</a:t>
            </a:r>
            <a:endParaRPr dirty="0"/>
          </a:p>
        </p:txBody>
      </p:sp>
      <p:sp>
        <p:nvSpPr>
          <p:cNvPr id="3" name="内容占位符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dirty="0"/>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p>
            <a:pPr rtl="0"/>
            <a:r>
              <a:rPr lang="zh-cn"/>
              <a:t>添加页脚</a:t>
            </a:r>
          </a:p>
        </p:txBody>
      </p:sp>
      <p:sp>
        <p:nvSpPr>
          <p:cNvPr id="5" name="日期占位符 4"/>
          <p:cNvSpPr>
            <a:spLocks noGrp="1"/>
          </p:cNvSpPr>
          <p:nvPr>
            <p:ph type="dt" sz="half" idx="10"/>
          </p:nvPr>
        </p:nvSpPr>
        <p:spPr/>
        <p:txBody>
          <a:bodyPr rtlCol="0"/>
          <a:lstStyle/>
          <a:p>
            <a:pPr rtl="0"/>
            <a:fld id="{90ADEC6B-747D-43B1-A145-BC7F90EF4E90}" type="datetime2">
              <a:rPr lang="zh-CN" altLang="en-US" smtClean="0"/>
              <a:t>2019年11月28日</a:t>
            </a:fld>
            <a:endParaRPr lang="en-US" dirty="0"/>
          </a:p>
        </p:txBody>
      </p:sp>
      <p:sp>
        <p:nvSpPr>
          <p:cNvPr id="7" name="幻灯片编号占位符 6"/>
          <p:cNvSpPr>
            <a:spLocks noGrp="1"/>
          </p:cNvSpPr>
          <p:nvPr>
            <p:ph type="sldNum" sz="quarter" idx="12"/>
          </p:nvPr>
        </p:nvSpPr>
        <p:spPr/>
        <p:txBody>
          <a:bodyPr rtlCol="0"/>
          <a:lstStyle/>
          <a:p>
            <a:pPr rtl="0"/>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lnSpc>
                <a:spcPct val="100000"/>
              </a:lnSpc>
              <a:defRPr sz="3600" b="1"/>
            </a:lvl1pPr>
          </a:lstStyle>
          <a:p>
            <a:pPr rtl="0"/>
            <a:r>
              <a:rPr lang="zh-CN" altLang="en-US"/>
              <a:t>单击此处编辑母版标题样式</a:t>
            </a:r>
            <a:endParaRPr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a:p>
        </p:txBody>
      </p:sp>
      <p:sp>
        <p:nvSpPr>
          <p:cNvPr id="4" name="文本占位符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zh-cn" dirty="0"/>
              <a:t>单击此处编辑母版标题样式</a:t>
            </a:r>
            <a:endParaRPr dirty="0"/>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dirty="0"/>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r>
              <a:rPr lang="zh-cn"/>
              <a:t>添加页脚</a:t>
            </a:r>
            <a:endParaRPr lang="zh-cn" dirty="0"/>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3EAC3DCA-FA7C-4F9F-9430-A4402AD6645D}" type="datetime2">
              <a:rPr lang="zh-CN" altLang="en-US" smtClean="0"/>
              <a:pPr/>
              <a:t>2019年11月28日</a:t>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065214" y="533400"/>
            <a:ext cx="6397350" cy="2514601"/>
          </a:xfrm>
        </p:spPr>
        <p:txBody>
          <a:bodyPr rtlCol="0"/>
          <a:lstStyle/>
          <a:p>
            <a:pPr rtl="0"/>
            <a:r>
              <a:rPr lang="zh-CN" altLang="en-US" dirty="0"/>
              <a:t>二叉树的二叉链表表示法</a:t>
            </a:r>
          </a:p>
        </p:txBody>
      </p:sp>
      <p:sp>
        <p:nvSpPr>
          <p:cNvPr id="3" name="内容占位符 2"/>
          <p:cNvSpPr>
            <a:spLocks noGrp="1"/>
          </p:cNvSpPr>
          <p:nvPr>
            <p:ph type="subTitle" idx="1"/>
          </p:nvPr>
        </p:nvSpPr>
        <p:spPr/>
        <p:txBody>
          <a:bodyPr rtlCol="0"/>
          <a:lstStyle/>
          <a:p>
            <a:pPr rtl="0"/>
            <a:r>
              <a:rPr lang="zh-CN" altLang="en-US" dirty="0">
                <a:latin typeface="方正粗黑宋简体" panose="02000000000000000000" pitchFamily="2" charset="-122"/>
                <a:ea typeface="方正粗黑宋简体" panose="02000000000000000000" pitchFamily="2" charset="-122"/>
              </a:rPr>
              <a:t>肖云杰 甘凌志 杨家豪 纪韬</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使用二叉链表储存二叉树（一）</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zh-CN" sz="3200" dirty="0">
                <a:latin typeface="方正粗黑宋简体" panose="02000000000000000000" pitchFamily="2" charset="-122"/>
                <a:ea typeface="方正粗黑宋简体" panose="02000000000000000000" pitchFamily="2" charset="-122"/>
              </a:rPr>
              <a:t>实现</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endParaRPr lang="zh-cn" sz="3200"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1AA88B0E-9903-4ED4-AC77-79D9ADC072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69876" y="2420888"/>
            <a:ext cx="6768752" cy="3903712"/>
          </a:xfrm>
          <a:prstGeom prst="rect">
            <a:avLst/>
          </a:prstGeom>
          <a:noFill/>
          <a:ln>
            <a:noFill/>
          </a:ln>
        </p:spPr>
      </p:pic>
    </p:spTree>
    <p:extLst>
      <p:ext uri="{BB962C8B-B14F-4D97-AF65-F5344CB8AC3E}">
        <p14:creationId xmlns:p14="http://schemas.microsoft.com/office/powerpoint/2010/main" val="40453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750" y="476672"/>
            <a:ext cx="8686801" cy="1066800"/>
          </a:xfrm>
        </p:spPr>
        <p:txBody>
          <a:bodyPr rtlCol="0"/>
          <a:lstStyle/>
          <a:p>
            <a:r>
              <a:rPr lang="zh-CN" altLang="en-US" dirty="0"/>
              <a:t>使用二叉链表储存二叉树（一）</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en-US" sz="3200" dirty="0">
                <a:latin typeface="方正粗黑宋简体" panose="02000000000000000000" pitchFamily="2" charset="-122"/>
                <a:ea typeface="方正粗黑宋简体" panose="02000000000000000000" pitchFamily="2" charset="-122"/>
              </a:rPr>
              <a:t>算法描述</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en-US" altLang="zh-CN" sz="2400" dirty="0">
                <a:latin typeface="方正粗黑宋简体" panose="02000000000000000000" pitchFamily="2" charset="-122"/>
                <a:ea typeface="方正粗黑宋简体" panose="02000000000000000000" pitchFamily="2" charset="-122"/>
              </a:rPr>
              <a:t>1.</a:t>
            </a:r>
            <a:r>
              <a:rPr lang="zh-CN" altLang="zh-CN" sz="2400" dirty="0">
                <a:latin typeface="方正粗黑宋简体" panose="02000000000000000000" pitchFamily="2" charset="-122"/>
                <a:ea typeface="方正粗黑宋简体" panose="02000000000000000000" pitchFamily="2" charset="-122"/>
              </a:rPr>
              <a:t>输入两组数据，分别为二叉树的后序和中序，利用递归算法来实现二叉树的构建</a:t>
            </a:r>
            <a:r>
              <a:rPr lang="zh-CN" altLang="en-US" sz="2400" dirty="0">
                <a:latin typeface="方正粗黑宋简体" panose="02000000000000000000" pitchFamily="2" charset="-122"/>
                <a:ea typeface="方正粗黑宋简体" panose="02000000000000000000" pitchFamily="2" charset="-122"/>
              </a:rPr>
              <a:t>。</a:t>
            </a:r>
            <a:endParaRPr lang="en-US" altLang="zh-CN" sz="2400" dirty="0">
              <a:latin typeface="方正粗黑宋简体" panose="02000000000000000000" pitchFamily="2" charset="-122"/>
              <a:ea typeface="方正粗黑宋简体" panose="02000000000000000000" pitchFamily="2" charset="-122"/>
            </a:endParaRPr>
          </a:p>
          <a:p>
            <a:pPr marL="45720" indent="0">
              <a:buNone/>
            </a:pPr>
            <a:r>
              <a:rPr lang="en-US" altLang="zh-CN" sz="2400" dirty="0">
                <a:latin typeface="方正粗黑宋简体" panose="02000000000000000000" pitchFamily="2" charset="-122"/>
                <a:ea typeface="方正粗黑宋简体" panose="02000000000000000000" pitchFamily="2" charset="-122"/>
              </a:rPr>
              <a:t>2.</a:t>
            </a:r>
            <a:r>
              <a:rPr lang="zh-CN" altLang="zh-CN" sz="2400" dirty="0">
                <a:latin typeface="方正粗黑宋简体" panose="02000000000000000000" pitchFamily="2" charset="-122"/>
                <a:ea typeface="方正粗黑宋简体" panose="02000000000000000000" pitchFamily="2" charset="-122"/>
              </a:rPr>
              <a:t>由后序知根节点为最后一个数据，遍历中序，找到根节点在中序遍历中的位置，在其前面的数据为左子树，在其后面的就为右子树</a:t>
            </a:r>
            <a:r>
              <a:rPr lang="zh-CN" altLang="en-US" sz="2400" dirty="0">
                <a:latin typeface="方正粗黑宋简体" panose="02000000000000000000" pitchFamily="2" charset="-122"/>
                <a:ea typeface="方正粗黑宋简体" panose="02000000000000000000" pitchFamily="2" charset="-122"/>
              </a:rPr>
              <a:t>。</a:t>
            </a:r>
            <a:endParaRPr lang="en-US" altLang="zh-CN" sz="2400" dirty="0">
              <a:latin typeface="方正粗黑宋简体" panose="02000000000000000000" pitchFamily="2" charset="-122"/>
              <a:ea typeface="方正粗黑宋简体" panose="02000000000000000000" pitchFamily="2" charset="-122"/>
            </a:endParaRPr>
          </a:p>
          <a:p>
            <a:pPr marL="45720" indent="0">
              <a:buNone/>
            </a:pPr>
            <a:r>
              <a:rPr lang="en-US" altLang="zh-CN" sz="2400" dirty="0">
                <a:latin typeface="方正粗黑宋简体" panose="02000000000000000000" pitchFamily="2" charset="-122"/>
                <a:ea typeface="方正粗黑宋简体" panose="02000000000000000000" pitchFamily="2" charset="-122"/>
              </a:rPr>
              <a:t>3.</a:t>
            </a:r>
            <a:r>
              <a:rPr lang="zh-CN" altLang="zh-CN" sz="2400" dirty="0">
                <a:latin typeface="方正粗黑宋简体" panose="02000000000000000000" pitchFamily="2" charset="-122"/>
                <a:ea typeface="方正粗黑宋简体" panose="02000000000000000000" pitchFamily="2" charset="-122"/>
              </a:rPr>
              <a:t>把根节点的左子树指针指向在中序遍历和后序遍历中的左子树，根节点的右子树指针指向在中序遍历和后序遍历中的右子树进行递归，二叉树的构建就完成了</a:t>
            </a:r>
            <a:r>
              <a:rPr lang="zh-CN" altLang="zh-CN" dirty="0"/>
              <a:t>。</a:t>
            </a:r>
          </a:p>
          <a:p>
            <a:pPr marL="45720" indent="0">
              <a:buNone/>
            </a:pPr>
            <a:endParaRPr lang="zh-cn" sz="3200" dirty="0">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148526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212" y="533400"/>
            <a:ext cx="8686801" cy="1066800"/>
          </a:xfrm>
        </p:spPr>
        <p:txBody>
          <a:bodyPr rtlCol="0"/>
          <a:lstStyle/>
          <a:p>
            <a:r>
              <a:rPr lang="zh-CN" altLang="en-US" dirty="0"/>
              <a:t>使用二叉链表储存二叉树（法二）</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zh-CN" sz="3200" dirty="0">
                <a:latin typeface="方正粗黑宋简体" panose="02000000000000000000" pitchFamily="2" charset="-122"/>
                <a:ea typeface="方正粗黑宋简体" panose="02000000000000000000" pitchFamily="2" charset="-122"/>
              </a:rPr>
              <a:t>定义</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endParaRPr lang="zh-cn" sz="3200" dirty="0">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3AE04B4C-5341-4AEA-B799-75CD76DB0234}"/>
              </a:ext>
            </a:extLst>
          </p:cNvPr>
          <p:cNvPicPr>
            <a:picLocks noChangeAspect="1"/>
          </p:cNvPicPr>
          <p:nvPr/>
        </p:nvPicPr>
        <p:blipFill>
          <a:blip r:embed="rId3"/>
          <a:stretch>
            <a:fillRect/>
          </a:stretch>
        </p:blipFill>
        <p:spPr>
          <a:xfrm>
            <a:off x="1197867" y="2510952"/>
            <a:ext cx="8097923" cy="2142183"/>
          </a:xfrm>
          <a:prstGeom prst="rect">
            <a:avLst/>
          </a:prstGeom>
        </p:spPr>
      </p:pic>
    </p:spTree>
    <p:extLst>
      <p:ext uri="{BB962C8B-B14F-4D97-AF65-F5344CB8AC3E}">
        <p14:creationId xmlns:p14="http://schemas.microsoft.com/office/powerpoint/2010/main" val="215349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5212" y="533400"/>
            <a:ext cx="8686801" cy="1066800"/>
          </a:xfrm>
        </p:spPr>
        <p:txBody>
          <a:bodyPr rtlCol="0"/>
          <a:lstStyle/>
          <a:p>
            <a:r>
              <a:rPr lang="zh-CN" altLang="en-US" dirty="0"/>
              <a:t>使用二叉链表储存二叉树（法二）</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en-US" sz="3200" dirty="0">
                <a:latin typeface="方正粗黑宋简体" panose="02000000000000000000" pitchFamily="2" charset="-122"/>
                <a:ea typeface="方正粗黑宋简体" panose="02000000000000000000" pitchFamily="2" charset="-122"/>
              </a:rPr>
              <a:t>实现</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endParaRPr lang="zh-cn" sz="3200" dirty="0">
              <a:latin typeface="方正粗黑宋简体" panose="02000000000000000000" pitchFamily="2" charset="-122"/>
              <a:ea typeface="方正粗黑宋简体" panose="02000000000000000000" pitchFamily="2" charset="-122"/>
            </a:endParaRPr>
          </a:p>
        </p:txBody>
      </p:sp>
      <p:pic>
        <p:nvPicPr>
          <p:cNvPr id="6" name="图片 5">
            <a:extLst>
              <a:ext uri="{FF2B5EF4-FFF2-40B4-BE49-F238E27FC236}">
                <a16:creationId xmlns:a16="http://schemas.microsoft.com/office/drawing/2014/main" id="{F7F82520-B586-4793-91CE-B994AACC280C}"/>
              </a:ext>
            </a:extLst>
          </p:cNvPr>
          <p:cNvPicPr>
            <a:picLocks noChangeAspect="1"/>
          </p:cNvPicPr>
          <p:nvPr/>
        </p:nvPicPr>
        <p:blipFill>
          <a:blip r:embed="rId3"/>
          <a:stretch>
            <a:fillRect/>
          </a:stretch>
        </p:blipFill>
        <p:spPr>
          <a:xfrm>
            <a:off x="1197868" y="2348880"/>
            <a:ext cx="7009064" cy="3600400"/>
          </a:xfrm>
          <a:prstGeom prst="rect">
            <a:avLst/>
          </a:prstGeom>
        </p:spPr>
      </p:pic>
    </p:spTree>
    <p:extLst>
      <p:ext uri="{BB962C8B-B14F-4D97-AF65-F5344CB8AC3E}">
        <p14:creationId xmlns:p14="http://schemas.microsoft.com/office/powerpoint/2010/main" val="10121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使用二叉链表储存二叉树实例</a:t>
            </a:r>
            <a:endParaRPr lang="zh-cn" dirty="0"/>
          </a:p>
        </p:txBody>
      </p:sp>
      <p:pic>
        <p:nvPicPr>
          <p:cNvPr id="4" name="内容占位符 3">
            <a:extLst>
              <a:ext uri="{FF2B5EF4-FFF2-40B4-BE49-F238E27FC236}">
                <a16:creationId xmlns:a16="http://schemas.microsoft.com/office/drawing/2014/main" id="{EFBAC2D6-E882-44E8-A05E-25FF8E50C8BE}"/>
              </a:ext>
            </a:extLst>
          </p:cNvPr>
          <p:cNvPicPr>
            <a:picLocks noGrp="1" noChangeAspect="1"/>
          </p:cNvPicPr>
          <p:nvPr>
            <p:ph idx="1"/>
          </p:nvPr>
        </p:nvPicPr>
        <p:blipFill>
          <a:blip r:embed="rId3"/>
          <a:stretch>
            <a:fillRect/>
          </a:stretch>
        </p:blipFill>
        <p:spPr>
          <a:xfrm>
            <a:off x="1701924" y="2420888"/>
            <a:ext cx="6248998" cy="3168352"/>
          </a:xfrm>
          <a:prstGeom prst="rect">
            <a:avLst/>
          </a:prstGeom>
        </p:spPr>
      </p:pic>
    </p:spTree>
    <p:extLst>
      <p:ext uri="{BB962C8B-B14F-4D97-AF65-F5344CB8AC3E}">
        <p14:creationId xmlns:p14="http://schemas.microsoft.com/office/powerpoint/2010/main" val="289388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使用二叉链表储存二叉树实例</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en-US" sz="3200" dirty="0">
                <a:latin typeface="方正粗黑宋简体" panose="02000000000000000000" pitchFamily="2" charset="-122"/>
                <a:ea typeface="方正粗黑宋简体" panose="02000000000000000000" pitchFamily="2" charset="-122"/>
              </a:rPr>
              <a:t>解决问题的思路</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en-US" altLang="zh-CN" sz="3200" dirty="0">
                <a:latin typeface="方正粗黑宋简体" panose="02000000000000000000" pitchFamily="2" charset="-122"/>
                <a:ea typeface="方正粗黑宋简体" panose="02000000000000000000" pitchFamily="2" charset="-122"/>
              </a:rPr>
              <a:t>1.</a:t>
            </a:r>
            <a:r>
              <a:rPr lang="zh-CN" altLang="en-US" sz="3200" dirty="0">
                <a:latin typeface="方正粗黑宋简体" panose="02000000000000000000" pitchFamily="2" charset="-122"/>
                <a:ea typeface="方正粗黑宋简体" panose="02000000000000000000" pitchFamily="2" charset="-122"/>
              </a:rPr>
              <a:t>二叉链表的遍历有</a:t>
            </a:r>
            <a:r>
              <a:rPr lang="en-US" altLang="zh-CN" sz="3200" dirty="0">
                <a:latin typeface="方正粗黑宋简体" panose="02000000000000000000" pitchFamily="2" charset="-122"/>
                <a:ea typeface="方正粗黑宋简体" panose="02000000000000000000" pitchFamily="2" charset="-122"/>
              </a:rPr>
              <a:t>3</a:t>
            </a:r>
            <a:r>
              <a:rPr lang="zh-CN" altLang="en-US" sz="3200" dirty="0">
                <a:latin typeface="方正粗黑宋简体" panose="02000000000000000000" pitchFamily="2" charset="-122"/>
                <a:ea typeface="方正粗黑宋简体" panose="02000000000000000000" pitchFamily="2" charset="-122"/>
              </a:rPr>
              <a:t>种，前序遍历，中序遍历，后序遍历。</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en-US" altLang="zh-CN" sz="3200" dirty="0">
                <a:latin typeface="方正粗黑宋简体" panose="02000000000000000000" pitchFamily="2" charset="-122"/>
                <a:ea typeface="方正粗黑宋简体" panose="02000000000000000000" pitchFamily="2" charset="-122"/>
              </a:rPr>
              <a:t>2.</a:t>
            </a:r>
            <a:r>
              <a:rPr lang="zh-CN" altLang="en-US" sz="3200" dirty="0">
                <a:latin typeface="方正粗黑宋简体" panose="02000000000000000000" pitchFamily="2" charset="-122"/>
                <a:ea typeface="方正粗黑宋简体" panose="02000000000000000000" pitchFamily="2" charset="-122"/>
              </a:rPr>
              <a:t>创建链表的时候同样我们可以约定是前序、中序还是后序的形式进行进创建树结点。</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en-US" altLang="zh-CN" sz="3200" dirty="0">
                <a:latin typeface="方正粗黑宋简体" panose="02000000000000000000" pitchFamily="2" charset="-122"/>
                <a:ea typeface="方正粗黑宋简体" panose="02000000000000000000" pitchFamily="2" charset="-122"/>
              </a:rPr>
              <a:t>3.</a:t>
            </a:r>
            <a:r>
              <a:rPr lang="zh-CN" altLang="en-US" sz="3200" dirty="0">
                <a:latin typeface="方正粗黑宋简体" panose="02000000000000000000" pitchFamily="2" charset="-122"/>
                <a:ea typeface="方正粗黑宋简体" panose="02000000000000000000" pitchFamily="2" charset="-122"/>
              </a:rPr>
              <a:t>然后根据遍历的方式写出建树的递归函数。</a:t>
            </a:r>
            <a:endParaRPr lang="en-US" altLang="zh-CN" sz="3200" dirty="0">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使用二叉链表储存二叉树实例</a:t>
            </a:r>
            <a:endParaRPr lang="zh-cn" dirty="0"/>
          </a:p>
        </p:txBody>
      </p:sp>
      <p:sp>
        <p:nvSpPr>
          <p:cNvPr id="3" name="内容占位符 2"/>
          <p:cNvSpPr>
            <a:spLocks noGrp="1"/>
          </p:cNvSpPr>
          <p:nvPr>
            <p:ph idx="1"/>
          </p:nvPr>
        </p:nvSpPr>
        <p:spPr/>
        <p:txBody>
          <a:bodyPr rtlCol="0">
            <a:normAutofit/>
          </a:bodyPr>
          <a:lstStyle/>
          <a:p>
            <a:pPr marL="45720" indent="0">
              <a:buNone/>
            </a:pPr>
            <a:endParaRPr lang="en-US" altLang="zh-CN" sz="3200" dirty="0">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DEFE8869-8882-48B1-9388-0EF174C62D08}"/>
              </a:ext>
            </a:extLst>
          </p:cNvPr>
          <p:cNvPicPr>
            <a:picLocks noChangeAspect="1"/>
          </p:cNvPicPr>
          <p:nvPr/>
        </p:nvPicPr>
        <p:blipFill>
          <a:blip r:embed="rId3"/>
          <a:stretch>
            <a:fillRect/>
          </a:stretch>
        </p:blipFill>
        <p:spPr>
          <a:xfrm>
            <a:off x="1004945" y="1828800"/>
            <a:ext cx="8807334" cy="2701767"/>
          </a:xfrm>
          <a:prstGeom prst="rect">
            <a:avLst/>
          </a:prstGeom>
        </p:spPr>
      </p:pic>
    </p:spTree>
    <p:extLst>
      <p:ext uri="{BB962C8B-B14F-4D97-AF65-F5344CB8AC3E}">
        <p14:creationId xmlns:p14="http://schemas.microsoft.com/office/powerpoint/2010/main" val="22634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使用二叉链表储存二叉树实例</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en-US" sz="2800" dirty="0">
                <a:latin typeface="方正粗黑宋简体" panose="02000000000000000000" pitchFamily="2" charset="-122"/>
                <a:ea typeface="方正粗黑宋简体" panose="02000000000000000000" pitchFamily="2" charset="-122"/>
              </a:rPr>
              <a:t>以下图为例，我们使用前序遍历的形式创建二叉链表，然后将用</a:t>
            </a:r>
            <a:r>
              <a:rPr lang="en-US" altLang="zh-CN" sz="2800" dirty="0">
                <a:latin typeface="方正粗黑宋简体" panose="02000000000000000000" pitchFamily="2" charset="-122"/>
                <a:ea typeface="方正粗黑宋简体" panose="02000000000000000000" pitchFamily="2" charset="-122"/>
              </a:rPr>
              <a:t>3</a:t>
            </a:r>
            <a:r>
              <a:rPr lang="zh-CN" altLang="en-US" sz="2800" dirty="0">
                <a:latin typeface="方正粗黑宋简体" panose="02000000000000000000" pitchFamily="2" charset="-122"/>
                <a:ea typeface="方正粗黑宋简体" panose="02000000000000000000" pitchFamily="2" charset="-122"/>
              </a:rPr>
              <a:t>种遍历形式输出。如图按照前序遍历的结果是：</a:t>
            </a:r>
            <a:r>
              <a:rPr lang="en-US" altLang="zh-CN" sz="2800" dirty="0">
                <a:latin typeface="方正粗黑宋简体" panose="02000000000000000000" pitchFamily="2" charset="-122"/>
                <a:ea typeface="方正粗黑宋简体" panose="02000000000000000000" pitchFamily="2" charset="-122"/>
              </a:rPr>
              <a:t>ABCDEG</a:t>
            </a:r>
            <a:r>
              <a:rPr lang="zh-CN" altLang="en-US" sz="2800" dirty="0">
                <a:latin typeface="方正粗黑宋简体" panose="02000000000000000000" pitchFamily="2" charset="-122"/>
                <a:ea typeface="方正粗黑宋简体" panose="02000000000000000000" pitchFamily="2" charset="-122"/>
              </a:rPr>
              <a:t>，中序遍历结果：</a:t>
            </a:r>
            <a:r>
              <a:rPr lang="en-US" altLang="zh-CN" sz="2800" dirty="0">
                <a:latin typeface="方正粗黑宋简体" panose="02000000000000000000" pitchFamily="2" charset="-122"/>
                <a:ea typeface="方正粗黑宋简体" panose="02000000000000000000" pitchFamily="2" charset="-122"/>
              </a:rPr>
              <a:t>CBDAEG</a:t>
            </a:r>
            <a:r>
              <a:rPr lang="zh-CN" altLang="en-US" sz="2800" dirty="0">
                <a:latin typeface="方正粗黑宋简体" panose="02000000000000000000" pitchFamily="2" charset="-122"/>
                <a:ea typeface="方正粗黑宋简体" panose="02000000000000000000" pitchFamily="2" charset="-122"/>
              </a:rPr>
              <a:t>，后序遍历结果：</a:t>
            </a:r>
            <a:r>
              <a:rPr lang="en-US" altLang="zh-CN" sz="2800" dirty="0">
                <a:latin typeface="方正粗黑宋简体" panose="02000000000000000000" pitchFamily="2" charset="-122"/>
                <a:ea typeface="方正粗黑宋简体" panose="02000000000000000000" pitchFamily="2" charset="-122"/>
              </a:rPr>
              <a:t>CDBGEA</a:t>
            </a:r>
            <a:r>
              <a:rPr lang="zh-CN" altLang="en-US" sz="2800" dirty="0">
                <a:latin typeface="方正粗黑宋简体" panose="02000000000000000000" pitchFamily="2" charset="-122"/>
                <a:ea typeface="方正粗黑宋简体" panose="02000000000000000000" pitchFamily="2" charset="-122"/>
              </a:rPr>
              <a:t>。</a:t>
            </a:r>
            <a:endParaRPr lang="en-US" altLang="zh-CN" sz="2800" dirty="0">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914E4142-6302-4B07-B726-BA3875E9E1BF}"/>
              </a:ext>
            </a:extLst>
          </p:cNvPr>
          <p:cNvPicPr>
            <a:picLocks noChangeAspect="1"/>
          </p:cNvPicPr>
          <p:nvPr/>
        </p:nvPicPr>
        <p:blipFill>
          <a:blip r:embed="rId3"/>
          <a:stretch>
            <a:fillRect/>
          </a:stretch>
        </p:blipFill>
        <p:spPr>
          <a:xfrm>
            <a:off x="1629916" y="3364748"/>
            <a:ext cx="4320480" cy="2677004"/>
          </a:xfrm>
          <a:prstGeom prst="rect">
            <a:avLst/>
          </a:prstGeom>
        </p:spPr>
      </p:pic>
    </p:spTree>
    <p:extLst>
      <p:ext uri="{BB962C8B-B14F-4D97-AF65-F5344CB8AC3E}">
        <p14:creationId xmlns:p14="http://schemas.microsoft.com/office/powerpoint/2010/main" val="180343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3852" y="2492896"/>
            <a:ext cx="8686801" cy="1066800"/>
          </a:xfrm>
        </p:spPr>
        <p:txBody>
          <a:bodyPr rtlCol="0">
            <a:normAutofit/>
          </a:bodyPr>
          <a:lstStyle/>
          <a:p>
            <a:pPr algn="ctr"/>
            <a:r>
              <a:rPr lang="zh-CN" altLang="en-US" sz="6000" dirty="0"/>
              <a:t>谢谢</a:t>
            </a:r>
            <a:endParaRPr lang="zh-cn" sz="6000" dirty="0"/>
          </a:p>
        </p:txBody>
      </p:sp>
    </p:spTree>
    <p:extLst>
      <p:ext uri="{BB962C8B-B14F-4D97-AF65-F5344CB8AC3E}">
        <p14:creationId xmlns:p14="http://schemas.microsoft.com/office/powerpoint/2010/main" val="17602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物理数据结构概述</a:t>
            </a:r>
            <a:endParaRPr lang="zh-cn" dirty="0"/>
          </a:p>
        </p:txBody>
      </p:sp>
      <p:sp>
        <p:nvSpPr>
          <p:cNvPr id="3" name="内容占位符 2"/>
          <p:cNvSpPr>
            <a:spLocks noGrp="1"/>
          </p:cNvSpPr>
          <p:nvPr>
            <p:ph idx="1"/>
          </p:nvPr>
        </p:nvSpPr>
        <p:spPr/>
        <p:txBody>
          <a:bodyPr rtlCol="0"/>
          <a:lstStyle/>
          <a:p>
            <a:pPr marL="45720" indent="0">
              <a:buNone/>
            </a:pPr>
            <a:r>
              <a:rPr lang="zh-CN" altLang="zh-CN" sz="3600" dirty="0">
                <a:latin typeface="方正粗黑宋简体" panose="02000000000000000000" pitchFamily="2" charset="-122"/>
                <a:ea typeface="方正粗黑宋简体" panose="02000000000000000000" pitchFamily="2" charset="-122"/>
              </a:rPr>
              <a:t>物理结构又叫存储结构，分为四种</a:t>
            </a:r>
            <a:r>
              <a:rPr lang="zh-CN" altLang="en-US" sz="3600" dirty="0">
                <a:latin typeface="方正粗黑宋简体" panose="02000000000000000000" pitchFamily="2" charset="-122"/>
                <a:ea typeface="方正粗黑宋简体" panose="02000000000000000000" pitchFamily="2" charset="-122"/>
              </a:rPr>
              <a:t>。</a:t>
            </a:r>
            <a:endParaRPr lang="en-US" altLang="zh-CN" sz="3600" dirty="0">
              <a:latin typeface="方正粗黑宋简体" panose="02000000000000000000" pitchFamily="2" charset="-122"/>
              <a:ea typeface="方正粗黑宋简体" panose="02000000000000000000" pitchFamily="2" charset="-122"/>
            </a:endParaRPr>
          </a:p>
          <a:p>
            <a:pPr marL="45720" indent="0">
              <a:buNone/>
            </a:pPr>
            <a:r>
              <a:rPr lang="zh-CN" altLang="en-US" sz="3200" dirty="0">
                <a:latin typeface="方正粗黑宋简体" panose="02000000000000000000" pitchFamily="2" charset="-122"/>
                <a:ea typeface="方正粗黑宋简体" panose="02000000000000000000" pitchFamily="2" charset="-122"/>
              </a:rPr>
              <a:t>一、</a:t>
            </a:r>
            <a:r>
              <a:rPr lang="zh-CN" altLang="zh-CN" sz="3200" dirty="0">
                <a:latin typeface="方正粗黑宋简体" panose="02000000000000000000" pitchFamily="2" charset="-122"/>
                <a:ea typeface="方正粗黑宋简体" panose="02000000000000000000" pitchFamily="2" charset="-122"/>
              </a:rPr>
              <a:t>顺序存储结构</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zh-CN" altLang="en-US" sz="3200" dirty="0">
                <a:latin typeface="方正粗黑宋简体" panose="02000000000000000000" pitchFamily="2" charset="-122"/>
                <a:ea typeface="方正粗黑宋简体" panose="02000000000000000000" pitchFamily="2" charset="-122"/>
              </a:rPr>
              <a:t>二、</a:t>
            </a:r>
            <a:r>
              <a:rPr lang="zh-CN" altLang="zh-CN" sz="3200" dirty="0">
                <a:latin typeface="方正粗黑宋简体" panose="02000000000000000000" pitchFamily="2" charset="-122"/>
                <a:ea typeface="方正粗黑宋简体" panose="02000000000000000000" pitchFamily="2" charset="-122"/>
              </a:rPr>
              <a:t>链式存储结构</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zh-CN" altLang="en-US" sz="3200" dirty="0">
                <a:latin typeface="方正粗黑宋简体" panose="02000000000000000000" pitchFamily="2" charset="-122"/>
                <a:ea typeface="方正粗黑宋简体" panose="02000000000000000000" pitchFamily="2" charset="-122"/>
              </a:rPr>
              <a:t>三、</a:t>
            </a:r>
            <a:r>
              <a:rPr lang="zh-CN" altLang="zh-CN" sz="3200" dirty="0">
                <a:latin typeface="方正粗黑宋简体" panose="02000000000000000000" pitchFamily="2" charset="-122"/>
                <a:ea typeface="方正粗黑宋简体" panose="02000000000000000000" pitchFamily="2" charset="-122"/>
              </a:rPr>
              <a:t>索引存储结构</a:t>
            </a:r>
            <a:endParaRPr lang="en-US" altLang="zh-CN" sz="3200" dirty="0">
              <a:latin typeface="方正粗黑宋简体" panose="02000000000000000000" pitchFamily="2" charset="-122"/>
              <a:ea typeface="方正粗黑宋简体" panose="02000000000000000000" pitchFamily="2" charset="-122"/>
            </a:endParaRPr>
          </a:p>
          <a:p>
            <a:pPr marL="45720" indent="0">
              <a:buNone/>
            </a:pPr>
            <a:r>
              <a:rPr lang="zh-CN" altLang="en-US" sz="3200" dirty="0">
                <a:latin typeface="方正粗黑宋简体" panose="02000000000000000000" pitchFamily="2" charset="-122"/>
                <a:ea typeface="方正粗黑宋简体" panose="02000000000000000000" pitchFamily="2" charset="-122"/>
              </a:rPr>
              <a:t>四、</a:t>
            </a:r>
            <a:r>
              <a:rPr lang="zh-CN" altLang="zh-CN" sz="3200" dirty="0">
                <a:latin typeface="方正粗黑宋简体" panose="02000000000000000000" pitchFamily="2" charset="-122"/>
                <a:ea typeface="方正粗黑宋简体" panose="02000000000000000000" pitchFamily="2" charset="-122"/>
              </a:rPr>
              <a:t>散列存储结构</a:t>
            </a:r>
          </a:p>
          <a:p>
            <a:pPr marL="45720" indent="0" rtl="0">
              <a:buNone/>
            </a:pP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顺序存储结构</a:t>
            </a:r>
            <a:endParaRPr lang="zh-cn" dirty="0"/>
          </a:p>
        </p:txBody>
      </p:sp>
      <p:sp>
        <p:nvSpPr>
          <p:cNvPr id="3" name="内容占位符 2"/>
          <p:cNvSpPr>
            <a:spLocks noGrp="1"/>
          </p:cNvSpPr>
          <p:nvPr>
            <p:ph idx="1"/>
          </p:nvPr>
        </p:nvSpPr>
        <p:spPr/>
        <p:txBody>
          <a:bodyPr rtlCol="0"/>
          <a:lstStyle/>
          <a:p>
            <a:pPr marL="45720" indent="0">
              <a:buNone/>
            </a:pPr>
            <a:r>
              <a:rPr lang="zh-CN" altLang="zh-CN" sz="3200" dirty="0">
                <a:latin typeface="方正粗黑宋简体" panose="02000000000000000000" pitchFamily="2" charset="-122"/>
                <a:ea typeface="方正粗黑宋简体" panose="02000000000000000000" pitchFamily="2" charset="-122"/>
              </a:rPr>
              <a:t>顺序存储结构：一段连续的内存空间。</a:t>
            </a:r>
          </a:p>
          <a:p>
            <a:pPr marL="45720" indent="0">
              <a:buNone/>
            </a:pPr>
            <a:r>
              <a:rPr lang="zh-CN" altLang="zh-CN" sz="3200" dirty="0">
                <a:latin typeface="方正粗黑宋简体" panose="02000000000000000000" pitchFamily="2" charset="-122"/>
                <a:ea typeface="方正粗黑宋简体" panose="02000000000000000000" pitchFamily="2" charset="-122"/>
              </a:rPr>
              <a:t>优点：随机访问</a:t>
            </a:r>
          </a:p>
          <a:p>
            <a:pPr marL="45720" indent="0">
              <a:buNone/>
            </a:pPr>
            <a:r>
              <a:rPr lang="zh-CN" altLang="zh-CN" sz="3200" dirty="0">
                <a:latin typeface="方正粗黑宋简体" panose="02000000000000000000" pitchFamily="2" charset="-122"/>
                <a:ea typeface="方正粗黑宋简体" panose="02000000000000000000" pitchFamily="2" charset="-122"/>
              </a:rPr>
              <a:t>缺点：插入删除效率低，大小固定</a:t>
            </a:r>
          </a:p>
          <a:p>
            <a:pPr marL="45720" indent="0" rtl="0">
              <a:buNone/>
            </a:pPr>
            <a:endParaRPr lang="en-US" dirty="0"/>
          </a:p>
        </p:txBody>
      </p:sp>
      <p:pic>
        <p:nvPicPr>
          <p:cNvPr id="4" name="图片 3">
            <a:extLst>
              <a:ext uri="{FF2B5EF4-FFF2-40B4-BE49-F238E27FC236}">
                <a16:creationId xmlns:a16="http://schemas.microsoft.com/office/drawing/2014/main" id="{D4FE7B6D-7F3C-4956-B8E3-EC11CA6235EE}"/>
              </a:ext>
            </a:extLst>
          </p:cNvPr>
          <p:cNvPicPr>
            <a:picLocks noChangeAspect="1"/>
          </p:cNvPicPr>
          <p:nvPr/>
        </p:nvPicPr>
        <p:blipFill>
          <a:blip r:embed="rId3"/>
          <a:stretch>
            <a:fillRect/>
          </a:stretch>
        </p:blipFill>
        <p:spPr>
          <a:xfrm>
            <a:off x="1076445" y="4077072"/>
            <a:ext cx="5563082" cy="1257409"/>
          </a:xfrm>
          <a:prstGeom prst="rect">
            <a:avLst/>
          </a:prstGeom>
        </p:spPr>
      </p:pic>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链式存储结构</a:t>
            </a:r>
            <a:endParaRPr lang="zh-cn" dirty="0"/>
          </a:p>
        </p:txBody>
      </p:sp>
      <p:sp>
        <p:nvSpPr>
          <p:cNvPr id="3" name="内容占位符 2"/>
          <p:cNvSpPr>
            <a:spLocks noGrp="1"/>
          </p:cNvSpPr>
          <p:nvPr>
            <p:ph idx="1"/>
          </p:nvPr>
        </p:nvSpPr>
        <p:spPr/>
        <p:txBody>
          <a:bodyPr rtlCol="0"/>
          <a:lstStyle/>
          <a:p>
            <a:pPr marL="45720" indent="0">
              <a:buNone/>
            </a:pPr>
            <a:r>
              <a:rPr lang="zh-CN" altLang="zh-CN" sz="3200" dirty="0">
                <a:latin typeface="方正粗黑宋简体" panose="02000000000000000000" pitchFamily="2" charset="-122"/>
                <a:ea typeface="方正粗黑宋简体" panose="02000000000000000000" pitchFamily="2" charset="-122"/>
              </a:rPr>
              <a:t>链式存储结构：不连续的内存空间</a:t>
            </a:r>
          </a:p>
          <a:p>
            <a:pPr marL="45720" indent="0">
              <a:buNone/>
            </a:pPr>
            <a:r>
              <a:rPr lang="zh-CN" altLang="zh-CN" sz="3200" dirty="0">
                <a:latin typeface="方正粗黑宋简体" panose="02000000000000000000" pitchFamily="2" charset="-122"/>
                <a:ea typeface="方正粗黑宋简体" panose="02000000000000000000" pitchFamily="2" charset="-122"/>
              </a:rPr>
              <a:t>优点：大小动态扩展，插入删除效率高</a:t>
            </a:r>
          </a:p>
          <a:p>
            <a:pPr marL="45720" indent="0">
              <a:buNone/>
            </a:pPr>
            <a:r>
              <a:rPr lang="zh-CN" altLang="zh-CN" sz="3200" dirty="0">
                <a:latin typeface="方正粗黑宋简体" panose="02000000000000000000" pitchFamily="2" charset="-122"/>
                <a:ea typeface="方正粗黑宋简体" panose="02000000000000000000" pitchFamily="2" charset="-122"/>
              </a:rPr>
              <a:t>缺点：不能随机访问。</a:t>
            </a:r>
          </a:p>
          <a:p>
            <a:pPr marL="45720" indent="0" rtl="0">
              <a:buNone/>
            </a:pPr>
            <a:endParaRPr lang="zh-cn" dirty="0"/>
          </a:p>
        </p:txBody>
      </p:sp>
      <p:pic>
        <p:nvPicPr>
          <p:cNvPr id="4" name="图片 3">
            <a:extLst>
              <a:ext uri="{FF2B5EF4-FFF2-40B4-BE49-F238E27FC236}">
                <a16:creationId xmlns:a16="http://schemas.microsoft.com/office/drawing/2014/main" id="{F830516E-5545-4052-881E-0055892EABCA}"/>
              </a:ext>
            </a:extLst>
          </p:cNvPr>
          <p:cNvPicPr>
            <a:picLocks noChangeAspect="1"/>
          </p:cNvPicPr>
          <p:nvPr/>
        </p:nvPicPr>
        <p:blipFill>
          <a:blip r:embed="rId3"/>
          <a:stretch>
            <a:fillRect/>
          </a:stretch>
        </p:blipFill>
        <p:spPr>
          <a:xfrm>
            <a:off x="5878388" y="3590171"/>
            <a:ext cx="3744416" cy="24296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索引存储结构</a:t>
            </a:r>
            <a:endParaRPr lang="zh-cn" dirty="0"/>
          </a:p>
        </p:txBody>
      </p:sp>
      <p:sp>
        <p:nvSpPr>
          <p:cNvPr id="3" name="内容占位符 2"/>
          <p:cNvSpPr>
            <a:spLocks noGrp="1"/>
          </p:cNvSpPr>
          <p:nvPr>
            <p:ph idx="1"/>
          </p:nvPr>
        </p:nvSpPr>
        <p:spPr/>
        <p:txBody>
          <a:bodyPr rtlCol="0"/>
          <a:lstStyle/>
          <a:p>
            <a:pPr marL="45720" indent="0">
              <a:buNone/>
            </a:pPr>
            <a:r>
              <a:rPr lang="zh-CN" altLang="zh-CN" sz="3200" dirty="0">
                <a:latin typeface="方正粗黑宋简体" panose="02000000000000000000" pitchFamily="2" charset="-122"/>
                <a:ea typeface="方正粗黑宋简体" panose="02000000000000000000" pitchFamily="2" charset="-122"/>
              </a:rPr>
              <a:t>索引存储结构</a:t>
            </a:r>
            <a:r>
              <a:rPr lang="zh-CN" altLang="zh-CN" sz="3200" b="1" dirty="0">
                <a:latin typeface="方正粗黑宋简体" panose="02000000000000000000" pitchFamily="2" charset="-122"/>
                <a:ea typeface="方正粗黑宋简体" panose="02000000000000000000" pitchFamily="2" charset="-122"/>
              </a:rPr>
              <a:t>：</a:t>
            </a:r>
            <a:r>
              <a:rPr lang="zh-CN" altLang="zh-CN" sz="3200" dirty="0">
                <a:latin typeface="方正粗黑宋简体" panose="02000000000000000000" pitchFamily="2" charset="-122"/>
                <a:ea typeface="方正粗黑宋简体" panose="02000000000000000000" pitchFamily="2" charset="-122"/>
              </a:rPr>
              <a:t>为了方便查找，整体无序，但索引块之间有序，需要额外空间，存储索引表。</a:t>
            </a:r>
          </a:p>
          <a:p>
            <a:pPr marL="45720" indent="0">
              <a:buNone/>
            </a:pPr>
            <a:r>
              <a:rPr lang="zh-CN" altLang="zh-CN" sz="3200" dirty="0">
                <a:latin typeface="方正粗黑宋简体" panose="02000000000000000000" pitchFamily="2" charset="-122"/>
                <a:ea typeface="方正粗黑宋简体" panose="02000000000000000000" pitchFamily="2" charset="-122"/>
              </a:rPr>
              <a:t>优点：对顺序查找的一种改进，查找效率高</a:t>
            </a:r>
          </a:p>
          <a:p>
            <a:pPr marL="45720" indent="0">
              <a:buNone/>
            </a:pPr>
            <a:r>
              <a:rPr lang="zh-CN" altLang="zh-CN" sz="3200" dirty="0">
                <a:latin typeface="方正粗黑宋简体" panose="02000000000000000000" pitchFamily="2" charset="-122"/>
                <a:ea typeface="方正粗黑宋简体" panose="02000000000000000000" pitchFamily="2" charset="-122"/>
              </a:rPr>
              <a:t>缺点：需额外空间存储索引</a:t>
            </a:r>
            <a:r>
              <a:rPr lang="en-US" altLang="zh-CN" sz="3200" dirty="0">
                <a:latin typeface="方正粗黑宋简体" panose="02000000000000000000" pitchFamily="2" charset="-122"/>
                <a:ea typeface="方正粗黑宋简体" panose="02000000000000000000" pitchFamily="2" charset="-122"/>
              </a:rPr>
              <a:t>   </a:t>
            </a:r>
            <a:endParaRPr lang="zh-CN" altLang="zh-CN" sz="3200" dirty="0">
              <a:latin typeface="方正粗黑宋简体" panose="02000000000000000000" pitchFamily="2" charset="-122"/>
              <a:ea typeface="方正粗黑宋简体" panose="02000000000000000000" pitchFamily="2" charset="-122"/>
            </a:endParaRPr>
          </a:p>
          <a:p>
            <a:pPr marL="45720" indent="0" rtl="0">
              <a:buNone/>
            </a:pPr>
            <a:endParaRPr lang="zh-cn"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t>散列存储结构</a:t>
            </a:r>
            <a:endParaRPr lang="zh-cn" dirty="0"/>
          </a:p>
        </p:txBody>
      </p:sp>
      <p:sp>
        <p:nvSpPr>
          <p:cNvPr id="3" name="内容占位符 2"/>
          <p:cNvSpPr>
            <a:spLocks noGrp="1"/>
          </p:cNvSpPr>
          <p:nvPr>
            <p:ph idx="1"/>
          </p:nvPr>
        </p:nvSpPr>
        <p:spPr/>
        <p:txBody>
          <a:bodyPr rtlCol="0"/>
          <a:lstStyle/>
          <a:p>
            <a:pPr marL="45720" indent="0">
              <a:buNone/>
            </a:pPr>
            <a:r>
              <a:rPr lang="zh-CN" altLang="zh-CN" sz="2800" dirty="0">
                <a:latin typeface="方正粗黑宋简体" panose="02000000000000000000" pitchFamily="2" charset="-122"/>
                <a:ea typeface="方正粗黑宋简体" panose="02000000000000000000" pitchFamily="2" charset="-122"/>
              </a:rPr>
              <a:t>散列存储结构：选取某个函数，数据元素根据函数计算存储位置可能存在多个数据元素存储在同一位置</a:t>
            </a:r>
            <a:r>
              <a:rPr lang="zh-CN" altLang="en-US" sz="2800" dirty="0">
                <a:latin typeface="方正粗黑宋简体" panose="02000000000000000000" pitchFamily="2" charset="-122"/>
                <a:ea typeface="方正粗黑宋简体" panose="02000000000000000000" pitchFamily="2" charset="-122"/>
              </a:rPr>
              <a:t>。</a:t>
            </a:r>
            <a:endParaRPr lang="zh-CN" altLang="zh-CN" sz="2800" dirty="0">
              <a:latin typeface="方正粗黑宋简体" panose="02000000000000000000" pitchFamily="2" charset="-122"/>
              <a:ea typeface="方正粗黑宋简体" panose="02000000000000000000" pitchFamily="2" charset="-122"/>
            </a:endParaRPr>
          </a:p>
          <a:p>
            <a:pPr marL="45720" indent="0">
              <a:buNone/>
            </a:pPr>
            <a:r>
              <a:rPr lang="zh-CN" altLang="zh-CN" sz="2800" dirty="0">
                <a:latin typeface="方正粗黑宋简体" panose="02000000000000000000" pitchFamily="2" charset="-122"/>
                <a:ea typeface="方正粗黑宋简体" panose="02000000000000000000" pitchFamily="2" charset="-122"/>
              </a:rPr>
              <a:t>优点：查找基于数据本身即可找到，查找效率高，存取效率高。</a:t>
            </a:r>
          </a:p>
          <a:p>
            <a:pPr marL="45720" indent="0">
              <a:buNone/>
            </a:pPr>
            <a:r>
              <a:rPr lang="zh-CN" altLang="zh-CN" sz="2800" dirty="0">
                <a:latin typeface="方正粗黑宋简体" panose="02000000000000000000" pitchFamily="2" charset="-122"/>
                <a:ea typeface="方正粗黑宋简体" panose="02000000000000000000" pitchFamily="2" charset="-122"/>
              </a:rPr>
              <a:t>缺点：存取随机，不便于顺序查找</a:t>
            </a:r>
            <a:r>
              <a:rPr lang="zh-CN" altLang="zh-CN" sz="3200" dirty="0">
                <a:latin typeface="方正粗黑宋简体" panose="02000000000000000000" pitchFamily="2" charset="-122"/>
                <a:ea typeface="方正粗黑宋简体" panose="02000000000000000000" pitchFamily="2" charset="-122"/>
              </a:rPr>
              <a:t>。</a:t>
            </a:r>
          </a:p>
          <a:p>
            <a:pPr marL="45720" indent="0" rtl="0">
              <a:buNone/>
            </a:pPr>
            <a:endParaRPr lang="zh-cn" dirty="0"/>
          </a:p>
        </p:txBody>
      </p:sp>
      <p:pic>
        <p:nvPicPr>
          <p:cNvPr id="4" name="图片 3">
            <a:extLst>
              <a:ext uri="{FF2B5EF4-FFF2-40B4-BE49-F238E27FC236}">
                <a16:creationId xmlns:a16="http://schemas.microsoft.com/office/drawing/2014/main" id="{227DE256-D05E-4B2C-B1BC-A5282741705B}"/>
              </a:ext>
            </a:extLst>
          </p:cNvPr>
          <p:cNvPicPr>
            <a:picLocks noChangeAspect="1"/>
          </p:cNvPicPr>
          <p:nvPr/>
        </p:nvPicPr>
        <p:blipFill>
          <a:blip r:embed="rId3"/>
          <a:stretch>
            <a:fillRect/>
          </a:stretch>
        </p:blipFill>
        <p:spPr>
          <a:xfrm>
            <a:off x="1056716" y="4509120"/>
            <a:ext cx="9580745" cy="1222648"/>
          </a:xfrm>
          <a:prstGeom prst="rect">
            <a:avLst/>
          </a:prstGeom>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二叉树物理数据结构定义</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en-US" sz="2800" dirty="0">
                <a:latin typeface="方正粗黑宋简体" panose="02000000000000000000" pitchFamily="2" charset="-122"/>
                <a:ea typeface="方正粗黑宋简体" panose="02000000000000000000" pitchFamily="2" charset="-122"/>
              </a:rPr>
              <a:t>二叉树一般多采用二叉链表（</a:t>
            </a:r>
            <a:r>
              <a:rPr lang="en-US" altLang="zh-CN" sz="2800" dirty="0">
                <a:latin typeface="方正粗黑宋简体" panose="02000000000000000000" pitchFamily="2" charset="-122"/>
                <a:ea typeface="方正粗黑宋简体" panose="02000000000000000000" pitchFamily="2" charset="-122"/>
              </a:rPr>
              <a:t>binary linked list</a:t>
            </a:r>
            <a:r>
              <a:rPr lang="zh-CN" altLang="en-US" sz="2800" dirty="0">
                <a:latin typeface="方正粗黑宋简体" panose="02000000000000000000" pitchFamily="2" charset="-122"/>
                <a:ea typeface="方正粗黑宋简体" panose="02000000000000000000" pitchFamily="2" charset="-122"/>
              </a:rPr>
              <a:t>）存储，其基本思想是：</a:t>
            </a:r>
            <a:endParaRPr lang="en-US" altLang="zh-CN" sz="2800" dirty="0">
              <a:latin typeface="方正粗黑宋简体" panose="02000000000000000000" pitchFamily="2" charset="-122"/>
              <a:ea typeface="方正粗黑宋简体" panose="02000000000000000000" pitchFamily="2" charset="-122"/>
            </a:endParaRPr>
          </a:p>
          <a:p>
            <a:pPr marL="45720" indent="0">
              <a:buNone/>
            </a:pPr>
            <a:r>
              <a:rPr lang="zh-CN" altLang="en-US" sz="2800" dirty="0">
                <a:latin typeface="方正粗黑宋简体" panose="02000000000000000000" pitchFamily="2" charset="-122"/>
                <a:ea typeface="方正粗黑宋简体" panose="02000000000000000000" pitchFamily="2" charset="-122"/>
              </a:rPr>
              <a:t>令二叉树的每一个结点对应一个链表结点，链表结点除了存放与二叉树结点有关的数据信息外，还要设置指示左右孩子的指针。二叉链表的 结点结构如下图所示： </a:t>
            </a:r>
            <a:endParaRPr lang="en-US" sz="2800" dirty="0">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990DDB06-E447-42AF-9A5B-1E9188EC7021}"/>
              </a:ext>
            </a:extLst>
          </p:cNvPr>
          <p:cNvPicPr>
            <a:picLocks noChangeAspect="1"/>
          </p:cNvPicPr>
          <p:nvPr/>
        </p:nvPicPr>
        <p:blipFill>
          <a:blip r:embed="rId3"/>
          <a:stretch>
            <a:fillRect/>
          </a:stretch>
        </p:blipFill>
        <p:spPr>
          <a:xfrm>
            <a:off x="1989956" y="4415902"/>
            <a:ext cx="6293497" cy="1800200"/>
          </a:xfrm>
          <a:prstGeom prst="rect">
            <a:avLst/>
          </a:prstGeom>
        </p:spPr>
      </p:pic>
    </p:spTree>
    <p:extLst>
      <p:ext uri="{BB962C8B-B14F-4D97-AF65-F5344CB8AC3E}">
        <p14:creationId xmlns:p14="http://schemas.microsoft.com/office/powerpoint/2010/main" val="238470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二叉树的节点结构</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zh-CN" sz="2800" dirty="0">
                <a:latin typeface="方正粗黑宋简体" panose="02000000000000000000" pitchFamily="2" charset="-122"/>
                <a:ea typeface="方正粗黑宋简体" panose="02000000000000000000" pitchFamily="2" charset="-122"/>
              </a:rPr>
              <a:t>链表中每个结点由三个域组成，数据域和左右指针域，左右指针分别用来给出该结点左孩子和右孩子所在的链结点的存储地址。</a:t>
            </a:r>
          </a:p>
          <a:p>
            <a:pPr marL="45720" indent="0">
              <a:buNone/>
            </a:pPr>
            <a:r>
              <a:rPr lang="zh-CN" altLang="zh-CN" sz="2800" dirty="0">
                <a:latin typeface="方正粗黑宋简体" panose="02000000000000000000" pitchFamily="2" charset="-122"/>
                <a:ea typeface="方正粗黑宋简体" panose="02000000000000000000" pitchFamily="2" charset="-122"/>
              </a:rPr>
              <a:t>其中，</a:t>
            </a:r>
            <a:r>
              <a:rPr lang="en-US" altLang="zh-CN" sz="2800" dirty="0">
                <a:latin typeface="方正粗黑宋简体" panose="02000000000000000000" pitchFamily="2" charset="-122"/>
                <a:ea typeface="方正粗黑宋简体" panose="02000000000000000000" pitchFamily="2" charset="-122"/>
              </a:rPr>
              <a:t>data</a:t>
            </a:r>
            <a:r>
              <a:rPr lang="zh-CN" altLang="zh-CN" sz="2800" dirty="0">
                <a:latin typeface="方正粗黑宋简体" panose="02000000000000000000" pitchFamily="2" charset="-122"/>
                <a:ea typeface="方正粗黑宋简体" panose="02000000000000000000" pitchFamily="2" charset="-122"/>
              </a:rPr>
              <a:t>域存放某结点的数据信息；</a:t>
            </a:r>
            <a:r>
              <a:rPr lang="en-US" altLang="zh-CN" sz="2800" dirty="0" err="1">
                <a:latin typeface="方正粗黑宋简体" panose="02000000000000000000" pitchFamily="2" charset="-122"/>
                <a:ea typeface="方正粗黑宋简体" panose="02000000000000000000" pitchFamily="2" charset="-122"/>
              </a:rPr>
              <a:t>lchild</a:t>
            </a:r>
            <a:r>
              <a:rPr lang="zh-CN" altLang="zh-CN" sz="2800" dirty="0">
                <a:latin typeface="方正粗黑宋简体" panose="02000000000000000000" pitchFamily="2" charset="-122"/>
                <a:ea typeface="方正粗黑宋简体" panose="02000000000000000000" pitchFamily="2" charset="-122"/>
              </a:rPr>
              <a:t>与</a:t>
            </a:r>
            <a:r>
              <a:rPr lang="en-US" altLang="zh-CN" sz="2800" dirty="0" err="1">
                <a:latin typeface="方正粗黑宋简体" panose="02000000000000000000" pitchFamily="2" charset="-122"/>
                <a:ea typeface="方正粗黑宋简体" panose="02000000000000000000" pitchFamily="2" charset="-122"/>
              </a:rPr>
              <a:t>rchild</a:t>
            </a:r>
            <a:r>
              <a:rPr lang="zh-CN" altLang="zh-CN" sz="2800" dirty="0">
                <a:latin typeface="方正粗黑宋简体" panose="02000000000000000000" pitchFamily="2" charset="-122"/>
                <a:ea typeface="方正粗黑宋简体" panose="02000000000000000000" pitchFamily="2" charset="-122"/>
              </a:rPr>
              <a:t>分别存放指向左孩子和右孩子的指针，当左孩子或右孩子不存在时，相应指针域值为空（用</a:t>
            </a:r>
            <a:r>
              <a:rPr lang="en-US" altLang="zh-CN" sz="2800" dirty="0">
                <a:latin typeface="方正粗黑宋简体" panose="02000000000000000000" pitchFamily="2" charset="-122"/>
                <a:ea typeface="方正粗黑宋简体" panose="02000000000000000000" pitchFamily="2" charset="-122"/>
              </a:rPr>
              <a:t>NULL</a:t>
            </a:r>
            <a:r>
              <a:rPr lang="zh-CN" altLang="zh-CN" sz="2800" dirty="0">
                <a:latin typeface="方正粗黑宋简体" panose="02000000000000000000" pitchFamily="2" charset="-122"/>
                <a:ea typeface="方正粗黑宋简体" panose="02000000000000000000" pitchFamily="2" charset="-122"/>
              </a:rPr>
              <a:t>表示）。</a:t>
            </a:r>
          </a:p>
          <a:p>
            <a:pPr marL="45720" indent="0">
              <a:buNone/>
            </a:pPr>
            <a:endParaRPr lang="en-US" sz="2800" dirty="0">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990DDB06-E447-42AF-9A5B-1E9188EC7021}"/>
              </a:ext>
            </a:extLst>
          </p:cNvPr>
          <p:cNvPicPr>
            <a:picLocks noChangeAspect="1"/>
          </p:cNvPicPr>
          <p:nvPr/>
        </p:nvPicPr>
        <p:blipFill>
          <a:blip r:embed="rId3"/>
          <a:stretch>
            <a:fillRect/>
          </a:stretch>
        </p:blipFill>
        <p:spPr>
          <a:xfrm>
            <a:off x="1989956" y="4415902"/>
            <a:ext cx="6293497" cy="1800200"/>
          </a:xfrm>
          <a:prstGeom prst="rect">
            <a:avLst/>
          </a:prstGeom>
        </p:spPr>
      </p:pic>
    </p:spTree>
    <p:extLst>
      <p:ext uri="{BB962C8B-B14F-4D97-AF65-F5344CB8AC3E}">
        <p14:creationId xmlns:p14="http://schemas.microsoft.com/office/powerpoint/2010/main" val="28109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t>使用二叉链表储存二叉树（一）</a:t>
            </a:r>
            <a:endParaRPr lang="zh-cn" dirty="0"/>
          </a:p>
        </p:txBody>
      </p:sp>
      <p:sp>
        <p:nvSpPr>
          <p:cNvPr id="3" name="内容占位符 2"/>
          <p:cNvSpPr>
            <a:spLocks noGrp="1"/>
          </p:cNvSpPr>
          <p:nvPr>
            <p:ph idx="1"/>
          </p:nvPr>
        </p:nvSpPr>
        <p:spPr/>
        <p:txBody>
          <a:bodyPr rtlCol="0">
            <a:normAutofit/>
          </a:bodyPr>
          <a:lstStyle/>
          <a:p>
            <a:pPr marL="45720" indent="0">
              <a:buNone/>
            </a:pPr>
            <a:r>
              <a:rPr lang="zh-CN" altLang="zh-CN" sz="3200" dirty="0">
                <a:latin typeface="方正粗黑宋简体" panose="02000000000000000000" pitchFamily="2" charset="-122"/>
                <a:ea typeface="方正粗黑宋简体" panose="02000000000000000000" pitchFamily="2" charset="-122"/>
              </a:rPr>
              <a:t>定义</a:t>
            </a:r>
            <a:endParaRPr lang="zh-cn" sz="3200" dirty="0">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88DC1D6F-E51A-4364-840A-6236AA34C8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7868" y="2583814"/>
            <a:ext cx="4320480" cy="2501369"/>
          </a:xfrm>
          <a:prstGeom prst="rect">
            <a:avLst/>
          </a:prstGeom>
          <a:noFill/>
          <a:ln>
            <a:noFill/>
          </a:ln>
        </p:spPr>
      </p:pic>
    </p:spTree>
    <p:extLst>
      <p:ext uri="{BB962C8B-B14F-4D97-AF65-F5344CB8AC3E}">
        <p14:creationId xmlns:p14="http://schemas.microsoft.com/office/powerpoint/2010/main" val="138893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商业策略演示文稿">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4351798_TF03460663" id="{5F9B9691-CA16-4618-B3EE-37EB4E79E869}" vid="{3CACC2BF-2FF5-4E91-9FAE-B96A5FE1F0CF}"/>
    </a:ext>
  </a:extLst>
</a:theme>
</file>

<file path=ppt/theme/theme2.xml><?xml version="1.0" encoding="utf-8"?>
<a:theme xmlns:a="http://schemas.openxmlformats.org/drawingml/2006/main" name="办公室主题">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商业策略演示文稿</Template>
  <TotalTime>124</TotalTime>
  <Words>701</Words>
  <Application>Microsoft Office PowerPoint</Application>
  <PresentationFormat>自定义</PresentationFormat>
  <Paragraphs>71</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方正粗黑宋简体</vt:lpstr>
      <vt:lpstr>宋体</vt:lpstr>
      <vt:lpstr>微软雅黑</vt:lpstr>
      <vt:lpstr>Arial</vt:lpstr>
      <vt:lpstr>Palatino Linotype</vt:lpstr>
      <vt:lpstr>商业策略演示文稿</vt:lpstr>
      <vt:lpstr>二叉树的二叉链表表示法</vt:lpstr>
      <vt:lpstr>物理数据结构概述</vt:lpstr>
      <vt:lpstr>顺序存储结构</vt:lpstr>
      <vt:lpstr>链式存储结构</vt:lpstr>
      <vt:lpstr>索引存储结构</vt:lpstr>
      <vt:lpstr>散列存储结构</vt:lpstr>
      <vt:lpstr>二叉树物理数据结构定义</vt:lpstr>
      <vt:lpstr>二叉树的节点结构</vt:lpstr>
      <vt:lpstr>使用二叉链表储存二叉树（一）</vt:lpstr>
      <vt:lpstr>使用二叉链表储存二叉树（一）</vt:lpstr>
      <vt:lpstr>使用二叉链表储存二叉树（一）</vt:lpstr>
      <vt:lpstr>使用二叉链表储存二叉树（法二）</vt:lpstr>
      <vt:lpstr>使用二叉链表储存二叉树（法二）</vt:lpstr>
      <vt:lpstr>使用二叉链表储存二叉树实例</vt:lpstr>
      <vt:lpstr>使用二叉链表储存二叉树实例</vt:lpstr>
      <vt:lpstr>使用二叉链表储存二叉树实例</vt:lpstr>
      <vt:lpstr>使用二叉链表储存二叉树实例</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二叉树的二叉链表表示法</dc:title>
  <dc:creator>韬 纪</dc:creator>
  <cp:lastModifiedBy>韬 纪</cp:lastModifiedBy>
  <cp:revision>8</cp:revision>
  <dcterms:created xsi:type="dcterms:W3CDTF">2019-11-28T04:08:00Z</dcterms:created>
  <dcterms:modified xsi:type="dcterms:W3CDTF">2019-11-28T07:21:34Z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