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A%A8%E6%80%81%E5%86%85%E5%AD%98" TargetMode="External"/><Relationship Id="rId3" Type="http://schemas.openxmlformats.org/officeDocument/2006/relationships/hyperlink" Target="https://baike.baidu.com/item/%E7%BA%BF%E6%80%A7%E8%A1%A8" TargetMode="External"/><Relationship Id="rId7" Type="http://schemas.openxmlformats.org/officeDocument/2006/relationships/hyperlink" Target="https://baike.baidu.com/item/%E8%AE%A1%E7%AE%97%E6%9C%BA%E7%B3%BB%E7%BB%9F" TargetMode="External"/><Relationship Id="rId2" Type="http://schemas.openxmlformats.org/officeDocument/2006/relationships/hyperlink" Target="https://baike.baidu.com/item/%E6%95%B0%E6%8D%AE%E7%BB%93%E6%9E%8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9%80%92%E5%BD%92" TargetMode="External"/><Relationship Id="rId5" Type="http://schemas.openxmlformats.org/officeDocument/2006/relationships/hyperlink" Target="https://baike.baidu.com/item/%E5%87%BD%E6%95%B0" TargetMode="External"/><Relationship Id="rId4" Type="http://schemas.openxmlformats.org/officeDocument/2006/relationships/hyperlink" Target="https://baike.baidu.com/item/%E6%8C%87%E9%92%88" TargetMode="External"/><Relationship Id="rId9" Type="http://schemas.openxmlformats.org/officeDocument/2006/relationships/hyperlink" Target="https://baike.baidu.com/item/%E5%AF%84%E5%AD%98%E5%99%A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35C1A-A1F8-49A7-8778-AA0138AC5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8742" y="1583702"/>
            <a:ext cx="6394516" cy="1046375"/>
          </a:xfrm>
        </p:spPr>
        <p:txBody>
          <a:bodyPr/>
          <a:lstStyle/>
          <a:p>
            <a:r>
              <a:rPr lang="zh-CN" altLang="en-US" sz="8000" dirty="0">
                <a:solidFill>
                  <a:schemeClr val="tx1"/>
                </a:solidFill>
              </a:rPr>
              <a:t>栈的简单介绍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509FE5-C013-48EE-9D23-CA2A8EBE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成员：肖云杰 杨家豪 纪韬 甘凌志</a:t>
            </a:r>
          </a:p>
        </p:txBody>
      </p:sp>
    </p:spTree>
    <p:extLst>
      <p:ext uri="{BB962C8B-B14F-4D97-AF65-F5344CB8AC3E}">
        <p14:creationId xmlns:p14="http://schemas.microsoft.com/office/powerpoint/2010/main" val="20354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35C1A-A1F8-49A7-8778-AA0138AC5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931" y="2863392"/>
            <a:ext cx="5308137" cy="889819"/>
          </a:xfrm>
        </p:spPr>
        <p:txBody>
          <a:bodyPr/>
          <a:lstStyle/>
          <a:p>
            <a:r>
              <a:rPr lang="zh-CN" altLang="en-US" sz="8800" dirty="0">
                <a:solidFill>
                  <a:schemeClr val="tx1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29871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9EC11D8-DAE1-4911-905B-716B6943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92" y="296208"/>
            <a:ext cx="10572000" cy="1150929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栈</a:t>
            </a:r>
            <a:r>
              <a:rPr lang="zh-CN" altLang="en-US" dirty="0"/>
              <a:t>的背景知识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43713A3C-A31E-4E47-BD66-F6FC1B7F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75" y="1720515"/>
            <a:ext cx="10572000" cy="40140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栈是一个线性表，插入和删除只在表的一端进行。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这一端称为栈顶</a:t>
            </a:r>
            <a:r>
              <a:rPr lang="en-US" altLang="zh-CN" dirty="0">
                <a:latin typeface="+mn-ea"/>
              </a:rPr>
              <a:t>(Stack Top)</a:t>
            </a:r>
            <a:r>
              <a:rPr lang="zh-CN" altLang="en-US" dirty="0">
                <a:latin typeface="+mn-ea"/>
              </a:rPr>
              <a:t>，另一端则为栈底</a:t>
            </a:r>
            <a:r>
              <a:rPr lang="en-US" altLang="zh-CN" dirty="0">
                <a:latin typeface="+mn-ea"/>
              </a:rPr>
              <a:t>(Stack Bottom)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栈的元素插入称为入栈，元素的删除称为出栈。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由于元素的入栈和出栈总在栈顶进行，因此，栈是一个后进先出</a:t>
            </a:r>
            <a:r>
              <a:rPr lang="en-US" altLang="zh-CN" dirty="0">
                <a:latin typeface="+mn-ea"/>
              </a:rPr>
              <a:t>(Last In First Out)</a:t>
            </a:r>
            <a:r>
              <a:rPr lang="zh-CN" altLang="en-US" dirty="0">
                <a:latin typeface="+mn-ea"/>
              </a:rPr>
              <a:t>表，即 </a:t>
            </a:r>
            <a:r>
              <a:rPr lang="en-US" altLang="zh-CN" dirty="0">
                <a:latin typeface="+mn-ea"/>
              </a:rPr>
              <a:t>LIFO </a:t>
            </a:r>
            <a:r>
              <a:rPr lang="zh-CN" altLang="en-US" dirty="0">
                <a:latin typeface="+mn-ea"/>
              </a:rPr>
              <a:t>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C++ STL </a:t>
            </a:r>
            <a:r>
              <a:rPr lang="zh-CN" altLang="en-US" dirty="0">
                <a:latin typeface="+mn-ea"/>
              </a:rPr>
              <a:t>的栈泛化是直接通过现有的序列容器来实现的，默认使用双端队列</a:t>
            </a:r>
            <a:r>
              <a:rPr lang="en-US" altLang="zh-CN" dirty="0">
                <a:latin typeface="+mn-ea"/>
              </a:rPr>
              <a:t>deque</a:t>
            </a:r>
            <a:r>
              <a:rPr lang="zh-CN" altLang="en-US" dirty="0">
                <a:latin typeface="+mn-ea"/>
              </a:rPr>
              <a:t>的数据结构，当然，可以采用其他线性结构（</a:t>
            </a:r>
            <a:r>
              <a:rPr lang="en-US" altLang="zh-CN" dirty="0">
                <a:latin typeface="+mn-ea"/>
              </a:rPr>
              <a:t>vector </a:t>
            </a:r>
            <a:r>
              <a:rPr lang="zh-CN" altLang="en-US" dirty="0">
                <a:latin typeface="+mn-ea"/>
              </a:rPr>
              <a:t>或 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等），只要提供栈的入栈、出栈、栈顶元素访问和判断是否为空的操作即可。由于栈的底层使用的是其他容器，因此，栈可看做是一种适配器，将一种容器转换为另一种容器。  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为了严格遵循栈的数据后进先出原则，</a:t>
            </a:r>
            <a:r>
              <a:rPr lang="en-US" altLang="zh-CN" dirty="0">
                <a:latin typeface="+mn-ea"/>
              </a:rPr>
              <a:t>stack </a:t>
            </a:r>
            <a:r>
              <a:rPr lang="zh-CN" altLang="en-US" dirty="0">
                <a:latin typeface="+mn-ea"/>
              </a:rPr>
              <a:t>不提供元素的任何迭代器操作，因此，</a:t>
            </a:r>
            <a:r>
              <a:rPr lang="en-US" altLang="zh-CN" dirty="0">
                <a:latin typeface="+mn-ea"/>
              </a:rPr>
              <a:t>stack </a:t>
            </a:r>
            <a:r>
              <a:rPr lang="zh-CN" altLang="en-US" dirty="0">
                <a:latin typeface="+mn-ea"/>
              </a:rPr>
              <a:t>容器也就不会向外部提供可用的前向或反向迭代器类型。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34308D-297F-4036-B7FC-F9E83638DD8E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栈的模型">
            <a:extLst>
              <a:ext uri="{FF2B5EF4-FFF2-40B4-BE49-F238E27FC236}">
                <a16:creationId xmlns:a16="http://schemas.microsoft.com/office/drawing/2014/main" id="{58CAF6EE-DC1A-434E-A611-09EF0FC9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48" y="4890052"/>
            <a:ext cx="2294477" cy="18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1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FF3213-6B92-445E-92A0-BE2E4F27A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92" y="296208"/>
            <a:ext cx="10572000" cy="1150929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栈</a:t>
            </a:r>
            <a:r>
              <a:rPr lang="zh-CN" altLang="en-US" dirty="0"/>
              <a:t>的基本概念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DCEF591-26FE-4E09-BEEF-947350D0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92" y="1777075"/>
            <a:ext cx="10572000" cy="4014096"/>
          </a:xfrm>
        </p:spPr>
        <p:txBody>
          <a:bodyPr>
            <a:normAutofit/>
          </a:bodyPr>
          <a:lstStyle/>
          <a:p>
            <a:r>
              <a:rPr lang="zh-CN" altLang="en-US" dirty="0"/>
              <a:t>首先系统或者数据结构栈中数据内容的读取与插入（压入</a:t>
            </a:r>
            <a:r>
              <a:rPr lang="en-US" altLang="zh-CN" dirty="0"/>
              <a:t>push</a:t>
            </a:r>
            <a:r>
              <a:rPr lang="zh-CN" altLang="en-US" dirty="0"/>
              <a:t>和 弹出</a:t>
            </a:r>
            <a:r>
              <a:rPr lang="en-US" altLang="zh-CN" dirty="0"/>
              <a:t>pop</a:t>
            </a:r>
            <a:r>
              <a:rPr lang="zh-CN" altLang="en-US" dirty="0"/>
              <a:t>）是两回事！压入是增加数据，弹出是删除数据 ，这些操作只能从栈顶即最低地址作为约束的接口界面入手操作 ，但读取栈中的数据是随便的没有接口约束之说。很多人都误解这个理念从而对栈产生困惑。</a:t>
            </a:r>
            <a:endParaRPr lang="en-US" altLang="zh-CN" dirty="0"/>
          </a:p>
          <a:p>
            <a:r>
              <a:rPr lang="zh-CN" altLang="en-US" dirty="0"/>
              <a:t>栈作为一种</a:t>
            </a:r>
            <a:r>
              <a: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数据结构</a:t>
            </a:r>
            <a:r>
              <a:rPr lang="zh-CN" altLang="en-US" dirty="0"/>
              <a:t>，是一种只能在一端进行插入和删除操作的特殊</a:t>
            </a:r>
            <a:r>
              <a: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线性表</a:t>
            </a:r>
            <a:r>
              <a:rPr lang="zh-CN" altLang="en-US" dirty="0"/>
              <a:t>。它按照先进后出的原则存储数据，先进入的数据被压入栈底，最后的数据在栈顶，需要读数据的时候从栈顶开始弹出数据（最后一个数据被第一个读出来）。栈具有记忆作用，对栈的插入与删除操作中，不需要改变栈底</a:t>
            </a:r>
            <a:r>
              <a:rPr lang="zh-CN" alt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栈可以用来在</a:t>
            </a:r>
            <a:r>
              <a:rPr lang="zh-CN" altLang="en-US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函数</a:t>
            </a:r>
            <a:r>
              <a:rPr lang="zh-CN" altLang="en-US" dirty="0"/>
              <a:t>调用的时候存储断点，做</a:t>
            </a:r>
            <a:r>
              <a:rPr lang="zh-CN" alt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递归</a:t>
            </a:r>
            <a:r>
              <a:rPr lang="zh-CN" altLang="en-US" dirty="0"/>
              <a:t>时要用到栈！</a:t>
            </a:r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计算机系统</a:t>
            </a:r>
            <a:r>
              <a:rPr lang="zh-CN" altLang="en-US" dirty="0"/>
              <a:t>中，栈则是一个具有以上属性的</a:t>
            </a:r>
            <a:r>
              <a:rPr lang="zh-CN" altLang="en-US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动态内存</a:t>
            </a:r>
            <a:r>
              <a:rPr lang="zh-CN" altLang="en-US" dirty="0"/>
              <a:t>区域。程序可以将数据压入栈中，也可以将数据从栈顶弹出。在</a:t>
            </a:r>
            <a:r>
              <a:rPr lang="en-US" altLang="zh-CN" dirty="0"/>
              <a:t>i386</a:t>
            </a:r>
            <a:r>
              <a:rPr lang="zh-CN" altLang="en-US" dirty="0"/>
              <a:t>机器中，栈顶由称为</a:t>
            </a:r>
            <a:r>
              <a:rPr lang="en-US" altLang="zh-CN" dirty="0" err="1"/>
              <a:t>esp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寄存器</a:t>
            </a:r>
            <a:r>
              <a:rPr lang="zh-CN" altLang="en-US" dirty="0"/>
              <a:t>进行定位。压栈的操作使得栈顶的地址减小，弹出的操作使得栈顶的地址增大。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C3D898-4C2B-47B0-AF9D-47B984BC7C71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C957B12-D73C-4B48-B3CF-122BCBB5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63" y="1677726"/>
            <a:ext cx="10572000" cy="537569"/>
          </a:xfrm>
        </p:spPr>
        <p:txBody>
          <a:bodyPr/>
          <a:lstStyle/>
          <a:p>
            <a:r>
              <a:rPr lang="zh-CN" altLang="en-US" b="0" dirty="0"/>
              <a:t>栈的几种简单用法</a:t>
            </a:r>
            <a:r>
              <a:rPr lang="en-US" altLang="zh-CN" b="0" dirty="0"/>
              <a:t>: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2AA63F7-BDDB-40F7-8FFD-0B2767658056}"/>
              </a:ext>
            </a:extLst>
          </p:cNvPr>
          <p:cNvSpPr txBox="1">
            <a:spLocks/>
          </p:cNvSpPr>
          <p:nvPr/>
        </p:nvSpPr>
        <p:spPr>
          <a:xfrm>
            <a:off x="189799" y="2144558"/>
            <a:ext cx="10572000" cy="8898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            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DA16501-E4CF-4F79-BE04-1E30A662D1B5}"/>
              </a:ext>
            </a:extLst>
          </p:cNvPr>
          <p:cNvSpPr txBox="1">
            <a:spLocks/>
          </p:cNvSpPr>
          <p:nvPr/>
        </p:nvSpPr>
        <p:spPr>
          <a:xfrm>
            <a:off x="658926" y="1677726"/>
            <a:ext cx="10572000" cy="35988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0" dirty="0"/>
              <a:t>#include&lt;stack&gt;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stack&lt;int&gt; </a:t>
            </a:r>
            <a:r>
              <a:rPr lang="en-US" altLang="zh-CN" sz="1800" b="0" dirty="0" err="1"/>
              <a:t>sta</a:t>
            </a:r>
            <a:r>
              <a:rPr lang="en-US" altLang="zh-CN" sz="1800" b="0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b="0" dirty="0"/>
              <a:t>接口函数：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push() </a:t>
            </a:r>
            <a:r>
              <a:rPr lang="zh-CN" altLang="en-US" sz="1800" b="0" dirty="0"/>
              <a:t>插入一个元素到栈顶；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top()</a:t>
            </a:r>
            <a:r>
              <a:rPr lang="zh-CN" altLang="en-US" sz="1800" b="0" dirty="0"/>
              <a:t>返回顶层元素；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pop()</a:t>
            </a:r>
            <a:r>
              <a:rPr lang="zh-CN" altLang="en-US" sz="1800" b="0" dirty="0"/>
              <a:t>移除栈顶元素；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size()</a:t>
            </a:r>
            <a:r>
              <a:rPr lang="zh-CN" altLang="en-US" sz="1800" b="0" dirty="0"/>
              <a:t>返回栈中的元素个数</a:t>
            </a:r>
            <a:r>
              <a:rPr lang="en-US" altLang="zh-CN" sz="1800" b="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/>
              <a:t>empty()</a:t>
            </a:r>
            <a:r>
              <a:rPr lang="zh-CN" altLang="en-US" sz="1800" b="0" dirty="0"/>
              <a:t>返回</a:t>
            </a:r>
            <a:r>
              <a:rPr lang="en-US" altLang="zh-CN" sz="1800" b="0" dirty="0"/>
              <a:t>stack</a:t>
            </a:r>
            <a:r>
              <a:rPr lang="zh-CN" altLang="en-US" sz="1800" b="0" dirty="0"/>
              <a:t>是否为空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空返回</a:t>
            </a:r>
            <a:r>
              <a:rPr lang="en-US" altLang="zh-CN" sz="1800" b="0" dirty="0"/>
              <a:t>true</a:t>
            </a:r>
            <a:r>
              <a:rPr lang="zh-CN" altLang="en-US" sz="1800" b="0" dirty="0"/>
              <a:t>，非空返回</a:t>
            </a:r>
            <a:r>
              <a:rPr lang="en-US" altLang="zh-CN" sz="1800" b="0" dirty="0"/>
              <a:t>false</a:t>
            </a:r>
            <a:r>
              <a:rPr lang="zh-CN" altLang="en-US" sz="1800" b="0" dirty="0"/>
              <a:t>）；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DF1FA95-E19B-43F7-85D4-57201104FB04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632CD1F9-ECAF-47EF-8C8A-A2ED21E4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92" y="617691"/>
            <a:ext cx="10572000" cy="778501"/>
          </a:xfrm>
        </p:spPr>
        <p:txBody>
          <a:bodyPr/>
          <a:lstStyle/>
          <a:p>
            <a:r>
              <a:rPr lang="zh-CN" altLang="en-US" dirty="0"/>
              <a:t>栈的简单例题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7DCD30D-7BF3-4073-8D1C-755A2F2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80" y="1888224"/>
            <a:ext cx="10572000" cy="356313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在纺织</a:t>
            </a:r>
            <a:r>
              <a:rPr lang="en-US" altLang="zh-CN" dirty="0"/>
              <a:t>CAD</a:t>
            </a:r>
            <a:r>
              <a:rPr lang="zh-CN" altLang="en-US" dirty="0"/>
              <a:t>系统开发过程中，经常会遇到纱线排列的问题。</a:t>
            </a:r>
            <a:endParaRPr lang="en-US" altLang="zh-CN" dirty="0"/>
          </a:p>
          <a:p>
            <a:r>
              <a:rPr lang="zh-CN" altLang="en-US" dirty="0"/>
              <a:t>该问题的描述是这样的：常用纱线的品种一般不会超过</a:t>
            </a:r>
            <a:r>
              <a:rPr lang="en-US" altLang="zh-CN" dirty="0"/>
              <a:t>25</a:t>
            </a:r>
            <a:r>
              <a:rPr lang="zh-CN" altLang="en-US" dirty="0"/>
              <a:t>种，所以分别可以用小写字母表示不同的纱线，例如：</a:t>
            </a:r>
            <a:r>
              <a:rPr lang="en-US" altLang="zh-CN" b="1" dirty="0" err="1"/>
              <a:t>abc</a:t>
            </a:r>
            <a:r>
              <a:rPr lang="zh-CN" altLang="en-US" dirty="0"/>
              <a:t>表示三根纱线的排列；重复可以用数字和括号表示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2(</a:t>
            </a:r>
            <a:r>
              <a:rPr lang="en-US" altLang="zh-CN" dirty="0" err="1"/>
              <a:t>abc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abcabc</a:t>
            </a:r>
            <a:r>
              <a:rPr lang="zh-CN" altLang="en-US" dirty="0"/>
              <a:t>；</a:t>
            </a:r>
            <a:r>
              <a:rPr lang="en-US" altLang="zh-CN" dirty="0"/>
              <a:t>1(a)=1a</a:t>
            </a:r>
            <a:r>
              <a:rPr lang="zh-CN" altLang="en-US" dirty="0"/>
              <a:t>表示</a:t>
            </a:r>
            <a:r>
              <a:rPr lang="en-US" altLang="zh-CN" dirty="0"/>
              <a:t>a;2ab</a:t>
            </a:r>
            <a:r>
              <a:rPr lang="zh-CN" altLang="en-US" dirty="0"/>
              <a:t>表示</a:t>
            </a:r>
            <a:r>
              <a:rPr lang="en-US" altLang="zh-CN" b="1" dirty="0" err="1"/>
              <a:t>aab</a:t>
            </a:r>
            <a:r>
              <a:rPr lang="en-US" altLang="zh-CN" dirty="0"/>
              <a:t>;</a:t>
            </a:r>
            <a:r>
              <a:rPr lang="zh-CN" altLang="en-US" dirty="0"/>
              <a:t>如果括号前面没有表示重复的数字出现，则就可认为是</a:t>
            </a:r>
            <a:r>
              <a:rPr lang="en-US" altLang="zh-CN" dirty="0"/>
              <a:t>1</a:t>
            </a:r>
            <a:r>
              <a:rPr lang="zh-CN" altLang="en-US" dirty="0"/>
              <a:t>被省略了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cd(</a:t>
            </a:r>
            <a:r>
              <a:rPr lang="en-US" altLang="zh-CN" dirty="0" err="1"/>
              <a:t>abc</a:t>
            </a:r>
            <a:r>
              <a:rPr lang="en-US" altLang="zh-CN" dirty="0"/>
              <a:t>)=cd1(</a:t>
            </a:r>
            <a:r>
              <a:rPr lang="en-US" altLang="zh-CN" dirty="0" err="1"/>
              <a:t>abc</a:t>
            </a:r>
            <a:r>
              <a:rPr lang="en-US" altLang="zh-CN" dirty="0"/>
              <a:t>)=</a:t>
            </a:r>
            <a:r>
              <a:rPr lang="en-US" altLang="zh-CN" dirty="0" err="1"/>
              <a:t>cdabc</a:t>
            </a:r>
            <a:r>
              <a:rPr lang="en-US" altLang="zh-CN" dirty="0"/>
              <a:t>;</a:t>
            </a:r>
            <a:r>
              <a:rPr lang="zh-CN" altLang="en-US" dirty="0"/>
              <a:t>这种表示方法非常简单紧凑，也易于理解；但是计算机却不能理解。为了使计算机接受，就必须将简单紧凑的表达方式展开。某</a:t>
            </a:r>
            <a:r>
              <a:rPr lang="en-US" altLang="zh-CN" dirty="0"/>
              <a:t>ACM</a:t>
            </a:r>
            <a:r>
              <a:rPr lang="zh-CN" altLang="en-US" dirty="0"/>
              <a:t>队接受了此项任务。现在你就是该</a:t>
            </a:r>
            <a:r>
              <a:rPr lang="en-US" altLang="zh-CN" dirty="0"/>
              <a:t>ACM</a:t>
            </a:r>
            <a:r>
              <a:rPr lang="zh-CN" altLang="en-US" dirty="0"/>
              <a:t>队的一员，请你把这个程序编写完成。</a:t>
            </a:r>
            <a:endParaRPr lang="en-US" altLang="zh-CN" dirty="0"/>
          </a:p>
          <a:p>
            <a:r>
              <a:rPr lang="zh-CN" altLang="en-US" dirty="0"/>
              <a:t>已知条件：输入的简单紧凑表达方式的长度不超过</a:t>
            </a:r>
            <a:r>
              <a:rPr lang="en-US" altLang="zh-CN" dirty="0"/>
              <a:t>250</a:t>
            </a:r>
            <a:r>
              <a:rPr lang="zh-CN" altLang="en-US" dirty="0"/>
              <a:t>个字符；括号前表示重复的数不超过</a:t>
            </a:r>
            <a:r>
              <a:rPr lang="en-US" altLang="zh-CN" dirty="0"/>
              <a:t>1000</a:t>
            </a:r>
            <a:r>
              <a:rPr lang="zh-CN" altLang="en-US" dirty="0"/>
              <a:t>；不会出现除了数字、括号、小写字母以外的任何其他字符；不会出现括号不配对等错误的情况（错误处理已由</a:t>
            </a:r>
            <a:r>
              <a:rPr lang="en-US" altLang="zh-CN" dirty="0"/>
              <a:t>ACM</a:t>
            </a:r>
            <a:r>
              <a:rPr lang="zh-CN" altLang="en-US" dirty="0"/>
              <a:t>其他队员完成了）。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476261E-DA66-48C6-A969-079E827A583E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E981FEB0-C548-4994-A504-2036FE07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23" y="514418"/>
            <a:ext cx="10572000" cy="936243"/>
          </a:xfrm>
        </p:spPr>
        <p:txBody>
          <a:bodyPr/>
          <a:lstStyle/>
          <a:p>
            <a:r>
              <a:rPr lang="zh-CN" altLang="en-US" dirty="0"/>
              <a:t>典型样例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7E7E028C-7818-4505-A4F5-E0D1B7848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35" y="2051671"/>
            <a:ext cx="10572000" cy="230048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样例输入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2 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1(1a2b1(ab)1c) </a:t>
            </a: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3(ab2(4ab))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样例输出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abbabc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abaaaabaaaababaaaabaaaababaaaabaaaa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55C35A-A923-4938-AF66-7572DB9708AB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07AF3AE6-FE4E-4013-B570-CF796958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04" y="580406"/>
            <a:ext cx="10572000" cy="936243"/>
          </a:xfrm>
        </p:spPr>
        <p:txBody>
          <a:bodyPr/>
          <a:lstStyle/>
          <a:p>
            <a:r>
              <a:rPr lang="zh-CN" altLang="en-US" dirty="0"/>
              <a:t>核心算法思想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A0B5A23-E6F0-49E9-A68A-E073DB334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825" y="2274600"/>
            <a:ext cx="10572000" cy="144595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如果是左括号，或者数字则直接压入栈中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如果是字母，判断栈顶是不是数字</a:t>
            </a:r>
            <a:r>
              <a:rPr lang="en-US" altLang="zh-CN" sz="2000" dirty="0"/>
              <a:t>num</a:t>
            </a:r>
            <a:r>
              <a:rPr lang="zh-CN" altLang="en-US" sz="2000" dirty="0"/>
              <a:t>，如果是循环</a:t>
            </a:r>
            <a:r>
              <a:rPr lang="en-US" altLang="zh-CN" sz="2000" dirty="0"/>
              <a:t>num</a:t>
            </a:r>
            <a:r>
              <a:rPr lang="zh-CN" altLang="en-US" sz="2000" dirty="0"/>
              <a:t>次，把字母压入栈如果不是直接压入栈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如果是右括号，将括号内的字符存入</a:t>
            </a:r>
            <a:r>
              <a:rPr lang="en-US" altLang="zh-CN" sz="2000" dirty="0"/>
              <a:t>temp</a:t>
            </a:r>
            <a:r>
              <a:rPr lang="zh-CN" altLang="en-US" sz="2000" dirty="0"/>
              <a:t>数组中，并把这些字符出栈，然后看栈顶，如果是数字则循环多次，将</a:t>
            </a:r>
            <a:r>
              <a:rPr lang="en-US" altLang="zh-CN" sz="2000" dirty="0"/>
              <a:t>temp</a:t>
            </a:r>
            <a:r>
              <a:rPr lang="zh-CN" altLang="en-US" sz="2000" dirty="0"/>
              <a:t>压入栈中。如果不是直接压入栈中。最后将栈中所有元素存入数组</a:t>
            </a:r>
            <a:r>
              <a:rPr lang="en-US" altLang="zh-CN" sz="2000" dirty="0" err="1"/>
              <a:t>ans</a:t>
            </a:r>
            <a:r>
              <a:rPr lang="zh-CN" altLang="en-US" sz="2000" dirty="0"/>
              <a:t>，并输出。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5C9386-6F49-4770-9029-FB32E906BBD5}"/>
              </a:ext>
            </a:extLst>
          </p:cNvPr>
          <p:cNvCxnSpPr/>
          <p:nvPr/>
        </p:nvCxnSpPr>
        <p:spPr>
          <a:xfrm>
            <a:off x="452192" y="1527142"/>
            <a:ext cx="115575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4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212D70-B0B4-4D66-943C-869D0744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17" y="1069591"/>
            <a:ext cx="8030766" cy="524134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920A246-1E4F-4BCC-8796-06A8892E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61" y="179772"/>
            <a:ext cx="10572000" cy="889819"/>
          </a:xfrm>
        </p:spPr>
        <p:txBody>
          <a:bodyPr/>
          <a:lstStyle/>
          <a:p>
            <a:r>
              <a:rPr lang="zh-CN" altLang="en-US" dirty="0"/>
              <a:t>伪代码：</a:t>
            </a:r>
          </a:p>
        </p:txBody>
      </p:sp>
    </p:spTree>
    <p:extLst>
      <p:ext uri="{BB962C8B-B14F-4D97-AF65-F5344CB8AC3E}">
        <p14:creationId xmlns:p14="http://schemas.microsoft.com/office/powerpoint/2010/main" val="48125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920A246-1E4F-4BCC-8796-06A8892EB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61" y="179772"/>
            <a:ext cx="10572000" cy="889819"/>
          </a:xfrm>
        </p:spPr>
        <p:txBody>
          <a:bodyPr/>
          <a:lstStyle/>
          <a:p>
            <a:r>
              <a:rPr lang="zh-CN" altLang="en-US" dirty="0"/>
              <a:t>伪代码：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BADFEB-9768-4315-B5C7-729339AD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4" y="956469"/>
            <a:ext cx="8163612" cy="55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99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170</TotalTime>
  <Words>885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仿宋</vt:lpstr>
      <vt:lpstr>宋体</vt:lpstr>
      <vt:lpstr>Century Gothic</vt:lpstr>
      <vt:lpstr>Wingdings 2</vt:lpstr>
      <vt:lpstr>引用</vt:lpstr>
      <vt:lpstr>栈的简单介绍</vt:lpstr>
      <vt:lpstr>栈的背景知识</vt:lpstr>
      <vt:lpstr>栈的基本概念 </vt:lpstr>
      <vt:lpstr>栈的几种简单用法: </vt:lpstr>
      <vt:lpstr>栈的简单例题</vt:lpstr>
      <vt:lpstr>典型样例</vt:lpstr>
      <vt:lpstr>核心算法思想</vt:lpstr>
      <vt:lpstr>伪代码：</vt:lpstr>
      <vt:lpstr>伪代码：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栈的简单介绍</dc:title>
  <dc:creator>14995</dc:creator>
  <cp:lastModifiedBy>皮 皮胖</cp:lastModifiedBy>
  <cp:revision>37</cp:revision>
  <dcterms:created xsi:type="dcterms:W3CDTF">2019-10-31T04:50:04Z</dcterms:created>
  <dcterms:modified xsi:type="dcterms:W3CDTF">2019-10-31T07:59:08Z</dcterms:modified>
</cp:coreProperties>
</file>