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3" r:id="rId1"/>
  </p:sldMasterIdLst>
  <p:notesMasterIdLst>
    <p:notesMasterId r:id="rId70"/>
  </p:notesMasterIdLst>
  <p:handoutMasterIdLst>
    <p:handoutMasterId r:id="rId71"/>
  </p:handoutMasterIdLst>
  <p:sldIdLst>
    <p:sldId id="256" r:id="rId2"/>
    <p:sldId id="398" r:id="rId3"/>
    <p:sldId id="399" r:id="rId4"/>
    <p:sldId id="300" r:id="rId5"/>
    <p:sldId id="315" r:id="rId6"/>
    <p:sldId id="313" r:id="rId7"/>
    <p:sldId id="316" r:id="rId8"/>
    <p:sldId id="314" r:id="rId9"/>
    <p:sldId id="301" r:id="rId10"/>
    <p:sldId id="302" r:id="rId11"/>
    <p:sldId id="303" r:id="rId12"/>
    <p:sldId id="304" r:id="rId13"/>
    <p:sldId id="305" r:id="rId14"/>
    <p:sldId id="442" r:id="rId15"/>
    <p:sldId id="443" r:id="rId16"/>
    <p:sldId id="444" r:id="rId17"/>
    <p:sldId id="445" r:id="rId18"/>
    <p:sldId id="446" r:id="rId19"/>
    <p:sldId id="456" r:id="rId20"/>
    <p:sldId id="448" r:id="rId21"/>
    <p:sldId id="449" r:id="rId22"/>
    <p:sldId id="450" r:id="rId23"/>
    <p:sldId id="310" r:id="rId24"/>
    <p:sldId id="414" r:id="rId25"/>
    <p:sldId id="318" r:id="rId26"/>
    <p:sldId id="319" r:id="rId27"/>
    <p:sldId id="320" r:id="rId28"/>
    <p:sldId id="325" r:id="rId29"/>
    <p:sldId id="326" r:id="rId30"/>
    <p:sldId id="332" r:id="rId31"/>
    <p:sldId id="438" r:id="rId32"/>
    <p:sldId id="334" r:id="rId33"/>
    <p:sldId id="333" r:id="rId34"/>
    <p:sldId id="335" r:id="rId35"/>
    <p:sldId id="349" r:id="rId36"/>
    <p:sldId id="348" r:id="rId37"/>
    <p:sldId id="350" r:id="rId38"/>
    <p:sldId id="368" r:id="rId39"/>
    <p:sldId id="437" r:id="rId40"/>
    <p:sldId id="415" r:id="rId41"/>
    <p:sldId id="440" r:id="rId42"/>
    <p:sldId id="441" r:id="rId43"/>
    <p:sldId id="363" r:id="rId44"/>
    <p:sldId id="364" r:id="rId45"/>
    <p:sldId id="365" r:id="rId46"/>
    <p:sldId id="369" r:id="rId47"/>
    <p:sldId id="370" r:id="rId48"/>
    <p:sldId id="371" r:id="rId49"/>
    <p:sldId id="372" r:id="rId50"/>
    <p:sldId id="373" r:id="rId51"/>
    <p:sldId id="376" r:id="rId52"/>
    <p:sldId id="374" r:id="rId53"/>
    <p:sldId id="375" r:id="rId54"/>
    <p:sldId id="378" r:id="rId55"/>
    <p:sldId id="379" r:id="rId56"/>
    <p:sldId id="384" r:id="rId57"/>
    <p:sldId id="453" r:id="rId58"/>
    <p:sldId id="452" r:id="rId59"/>
    <p:sldId id="455" r:id="rId60"/>
    <p:sldId id="380" r:id="rId61"/>
    <p:sldId id="381" r:id="rId62"/>
    <p:sldId id="382" r:id="rId63"/>
    <p:sldId id="416" r:id="rId64"/>
    <p:sldId id="366" r:id="rId65"/>
    <p:sldId id="362" r:id="rId66"/>
    <p:sldId id="287" r:id="rId67"/>
    <p:sldId id="395" r:id="rId68"/>
    <p:sldId id="289"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DDD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89"/>
    <p:restoredTop sz="86264" autoAdjust="0"/>
  </p:normalViewPr>
  <p:slideViewPr>
    <p:cSldViewPr snapToGrid="0" snapToObjects="1">
      <p:cViewPr varScale="1">
        <p:scale>
          <a:sx n="108" d="100"/>
          <a:sy n="108" d="100"/>
        </p:scale>
        <p:origin x="384" y="20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99EA53-C7DD-4BB9-BDA7-7B05D0CDD2FB}" type="doc">
      <dgm:prSet loTypeId="urn:microsoft.com/office/officeart/2005/8/layout/cycle2" loCatId="cycle" qsTypeId="urn:microsoft.com/office/officeart/2005/8/quickstyle/simple4" qsCatId="simple" csTypeId="urn:microsoft.com/office/officeart/2005/8/colors/colorful1" csCatId="colorful" phldr="1"/>
      <dgm:spPr/>
      <dgm:t>
        <a:bodyPr/>
        <a:lstStyle/>
        <a:p>
          <a:endParaRPr lang="zh-CN" altLang="en-US"/>
        </a:p>
      </dgm:t>
    </dgm:pt>
    <dgm:pt modelId="{1240534E-C740-457D-BB0D-0BCFAD169414}">
      <dgm:prSet phldrT="[文本]" custT="1"/>
      <dgm:spPr/>
      <dgm:t>
        <a:bodyPr/>
        <a:lstStyle/>
        <a:p>
          <a:r>
            <a:rPr lang="zh-CN" altLang="en-US" sz="3200" dirty="0"/>
            <a:t>互斥信号量</a:t>
          </a:r>
        </a:p>
      </dgm:t>
    </dgm:pt>
    <dgm:pt modelId="{8645CA41-D59C-4477-AC9E-01C9052E4A99}" type="parTrans" cxnId="{61EE9A59-946F-42F6-8A69-405F24756798}">
      <dgm:prSet/>
      <dgm:spPr/>
      <dgm:t>
        <a:bodyPr/>
        <a:lstStyle/>
        <a:p>
          <a:endParaRPr lang="zh-CN" altLang="en-US" sz="1100"/>
        </a:p>
      </dgm:t>
    </dgm:pt>
    <dgm:pt modelId="{B80207E1-8EF0-4E7D-8DB3-EC866A5772FD}" type="sibTrans" cxnId="{61EE9A59-946F-42F6-8A69-405F24756798}">
      <dgm:prSet custT="1"/>
      <dgm:spPr/>
      <dgm:t>
        <a:bodyPr/>
        <a:lstStyle/>
        <a:p>
          <a:endParaRPr lang="zh-CN" altLang="en-US" sz="1800"/>
        </a:p>
      </dgm:t>
    </dgm:pt>
    <dgm:pt modelId="{DC39BFD2-A35D-4514-AB87-BF420333E1F9}">
      <dgm:prSet phldrT="[文本]" custT="1"/>
      <dgm:spPr/>
      <dgm:t>
        <a:bodyPr/>
        <a:lstStyle/>
        <a:p>
          <a:r>
            <a:rPr lang="zh-CN" altLang="en-US" sz="3200" dirty="0"/>
            <a:t>资源信号量</a:t>
          </a:r>
        </a:p>
      </dgm:t>
    </dgm:pt>
    <dgm:pt modelId="{376265D1-1D69-48D2-BEEF-B7E45AAC4E8E}" type="parTrans" cxnId="{940D76FC-9683-4C3C-9BEC-F6BDC7B59CBB}">
      <dgm:prSet/>
      <dgm:spPr/>
      <dgm:t>
        <a:bodyPr/>
        <a:lstStyle/>
        <a:p>
          <a:endParaRPr lang="zh-CN" altLang="en-US" sz="1100"/>
        </a:p>
      </dgm:t>
    </dgm:pt>
    <dgm:pt modelId="{A55745CE-36F9-4EA7-9F91-388A4C96E581}" type="sibTrans" cxnId="{940D76FC-9683-4C3C-9BEC-F6BDC7B59CBB}">
      <dgm:prSet custT="1"/>
      <dgm:spPr/>
      <dgm:t>
        <a:bodyPr/>
        <a:lstStyle/>
        <a:p>
          <a:endParaRPr lang="zh-CN" altLang="en-US" sz="1800"/>
        </a:p>
      </dgm:t>
    </dgm:pt>
    <dgm:pt modelId="{417C886E-BE48-4CAF-8305-DC13D9219EFC}" type="pres">
      <dgm:prSet presAssocID="{6F99EA53-C7DD-4BB9-BDA7-7B05D0CDD2FB}" presName="cycle" presStyleCnt="0">
        <dgm:presLayoutVars>
          <dgm:dir/>
          <dgm:resizeHandles val="exact"/>
        </dgm:presLayoutVars>
      </dgm:prSet>
      <dgm:spPr/>
    </dgm:pt>
    <dgm:pt modelId="{4C2BBA7F-C61B-40E6-828F-9BBD1BF994EC}" type="pres">
      <dgm:prSet presAssocID="{1240534E-C740-457D-BB0D-0BCFAD169414}" presName="node" presStyleLbl="node1" presStyleIdx="0" presStyleCnt="2">
        <dgm:presLayoutVars>
          <dgm:bulletEnabled val="1"/>
        </dgm:presLayoutVars>
      </dgm:prSet>
      <dgm:spPr/>
    </dgm:pt>
    <dgm:pt modelId="{737643CF-061F-477D-A6FA-4B834CBDB721}" type="pres">
      <dgm:prSet presAssocID="{B80207E1-8EF0-4E7D-8DB3-EC866A5772FD}" presName="sibTrans" presStyleLbl="sibTrans2D1" presStyleIdx="0" presStyleCnt="2"/>
      <dgm:spPr/>
    </dgm:pt>
    <dgm:pt modelId="{093A5487-72A7-423C-B636-98C34EC5F330}" type="pres">
      <dgm:prSet presAssocID="{B80207E1-8EF0-4E7D-8DB3-EC866A5772FD}" presName="connectorText" presStyleLbl="sibTrans2D1" presStyleIdx="0" presStyleCnt="2"/>
      <dgm:spPr/>
    </dgm:pt>
    <dgm:pt modelId="{F1E18ED1-C23D-4AD7-9B99-2E764035B844}" type="pres">
      <dgm:prSet presAssocID="{DC39BFD2-A35D-4514-AB87-BF420333E1F9}" presName="node" presStyleLbl="node1" presStyleIdx="1" presStyleCnt="2">
        <dgm:presLayoutVars>
          <dgm:bulletEnabled val="1"/>
        </dgm:presLayoutVars>
      </dgm:prSet>
      <dgm:spPr/>
    </dgm:pt>
    <dgm:pt modelId="{61F2904B-052A-449B-A344-D04A974A858B}" type="pres">
      <dgm:prSet presAssocID="{A55745CE-36F9-4EA7-9F91-388A4C96E581}" presName="sibTrans" presStyleLbl="sibTrans2D1" presStyleIdx="1" presStyleCnt="2"/>
      <dgm:spPr/>
    </dgm:pt>
    <dgm:pt modelId="{C80C5290-4D00-4816-9233-8963E97C9CF1}" type="pres">
      <dgm:prSet presAssocID="{A55745CE-36F9-4EA7-9F91-388A4C96E581}" presName="connectorText" presStyleLbl="sibTrans2D1" presStyleIdx="1" presStyleCnt="2"/>
      <dgm:spPr/>
    </dgm:pt>
  </dgm:ptLst>
  <dgm:cxnLst>
    <dgm:cxn modelId="{46557459-4469-4873-8CD5-5D64EDF1BD38}" type="presOf" srcId="{1240534E-C740-457D-BB0D-0BCFAD169414}" destId="{4C2BBA7F-C61B-40E6-828F-9BBD1BF994EC}" srcOrd="0" destOrd="0" presId="urn:microsoft.com/office/officeart/2005/8/layout/cycle2"/>
    <dgm:cxn modelId="{61EE9A59-946F-42F6-8A69-405F24756798}" srcId="{6F99EA53-C7DD-4BB9-BDA7-7B05D0CDD2FB}" destId="{1240534E-C740-457D-BB0D-0BCFAD169414}" srcOrd="0" destOrd="0" parTransId="{8645CA41-D59C-4477-AC9E-01C9052E4A99}" sibTransId="{B80207E1-8EF0-4E7D-8DB3-EC866A5772FD}"/>
    <dgm:cxn modelId="{4B980263-E3BB-421B-B601-DC7DF451559E}" type="presOf" srcId="{A55745CE-36F9-4EA7-9F91-388A4C96E581}" destId="{61F2904B-052A-449B-A344-D04A974A858B}" srcOrd="0" destOrd="0" presId="urn:microsoft.com/office/officeart/2005/8/layout/cycle2"/>
    <dgm:cxn modelId="{D0184B77-EE58-4A3E-9D37-6FDFD57E5FB2}" type="presOf" srcId="{A55745CE-36F9-4EA7-9F91-388A4C96E581}" destId="{C80C5290-4D00-4816-9233-8963E97C9CF1}" srcOrd="1" destOrd="0" presId="urn:microsoft.com/office/officeart/2005/8/layout/cycle2"/>
    <dgm:cxn modelId="{C9526394-8138-4751-BA8A-F4AE43888384}" type="presOf" srcId="{B80207E1-8EF0-4E7D-8DB3-EC866A5772FD}" destId="{737643CF-061F-477D-A6FA-4B834CBDB721}" srcOrd="0" destOrd="0" presId="urn:microsoft.com/office/officeart/2005/8/layout/cycle2"/>
    <dgm:cxn modelId="{9F4DF0A4-6F2F-4BA3-A790-CC32F43EB133}" type="presOf" srcId="{DC39BFD2-A35D-4514-AB87-BF420333E1F9}" destId="{F1E18ED1-C23D-4AD7-9B99-2E764035B844}" srcOrd="0" destOrd="0" presId="urn:microsoft.com/office/officeart/2005/8/layout/cycle2"/>
    <dgm:cxn modelId="{0FB17ADD-D016-4908-9C78-EAD2B1C537AD}" type="presOf" srcId="{B80207E1-8EF0-4E7D-8DB3-EC866A5772FD}" destId="{093A5487-72A7-423C-B636-98C34EC5F330}" srcOrd="1" destOrd="0" presId="urn:microsoft.com/office/officeart/2005/8/layout/cycle2"/>
    <dgm:cxn modelId="{87E25DF6-C735-4B84-A4BC-CA4F48792479}" type="presOf" srcId="{6F99EA53-C7DD-4BB9-BDA7-7B05D0CDD2FB}" destId="{417C886E-BE48-4CAF-8305-DC13D9219EFC}" srcOrd="0" destOrd="0" presId="urn:microsoft.com/office/officeart/2005/8/layout/cycle2"/>
    <dgm:cxn modelId="{940D76FC-9683-4C3C-9BEC-F6BDC7B59CBB}" srcId="{6F99EA53-C7DD-4BB9-BDA7-7B05D0CDD2FB}" destId="{DC39BFD2-A35D-4514-AB87-BF420333E1F9}" srcOrd="1" destOrd="0" parTransId="{376265D1-1D69-48D2-BEEF-B7E45AAC4E8E}" sibTransId="{A55745CE-36F9-4EA7-9F91-388A4C96E581}"/>
    <dgm:cxn modelId="{C2D869A3-F302-4DD7-A72D-9128B906E285}" type="presParOf" srcId="{417C886E-BE48-4CAF-8305-DC13D9219EFC}" destId="{4C2BBA7F-C61B-40E6-828F-9BBD1BF994EC}" srcOrd="0" destOrd="0" presId="urn:microsoft.com/office/officeart/2005/8/layout/cycle2"/>
    <dgm:cxn modelId="{EAC2E8DB-DB28-452C-85B2-7435348A764B}" type="presParOf" srcId="{417C886E-BE48-4CAF-8305-DC13D9219EFC}" destId="{737643CF-061F-477D-A6FA-4B834CBDB721}" srcOrd="1" destOrd="0" presId="urn:microsoft.com/office/officeart/2005/8/layout/cycle2"/>
    <dgm:cxn modelId="{ED3A51E3-A273-4E5F-8038-70485775A73F}" type="presParOf" srcId="{737643CF-061F-477D-A6FA-4B834CBDB721}" destId="{093A5487-72A7-423C-B636-98C34EC5F330}" srcOrd="0" destOrd="0" presId="urn:microsoft.com/office/officeart/2005/8/layout/cycle2"/>
    <dgm:cxn modelId="{E233ACC0-B73B-435C-9ADE-39239DE5CAA7}" type="presParOf" srcId="{417C886E-BE48-4CAF-8305-DC13D9219EFC}" destId="{F1E18ED1-C23D-4AD7-9B99-2E764035B844}" srcOrd="2" destOrd="0" presId="urn:microsoft.com/office/officeart/2005/8/layout/cycle2"/>
    <dgm:cxn modelId="{B921A674-26E2-4417-957A-28AC3C83D636}" type="presParOf" srcId="{417C886E-BE48-4CAF-8305-DC13D9219EFC}" destId="{61F2904B-052A-449B-A344-D04A974A858B}" srcOrd="3" destOrd="0" presId="urn:microsoft.com/office/officeart/2005/8/layout/cycle2"/>
    <dgm:cxn modelId="{564B1B97-D2AF-4B4C-88E9-60EFA92A0ED3}" type="presParOf" srcId="{61F2904B-052A-449B-A344-D04A974A858B}" destId="{C80C5290-4D00-4816-9233-8963E97C9CF1}"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1AD7D5-9B21-FF4C-9332-9AADF8242FF8}" type="doc">
      <dgm:prSet loTypeId="urn:microsoft.com/office/officeart/2005/8/layout/venn1" loCatId="" qsTypeId="urn:microsoft.com/office/officeart/2005/8/quickstyle/simple4" qsCatId="simple" csTypeId="urn:microsoft.com/office/officeart/2005/8/colors/colorful1" csCatId="colorful" phldr="1"/>
      <dgm:spPr/>
    </dgm:pt>
    <dgm:pt modelId="{B8AB9FA7-8568-274E-A2C8-983CC06DFF03}">
      <dgm:prSet phldrT="[文本]"/>
      <dgm:spPr/>
      <dgm:t>
        <a:bodyPr/>
        <a:lstStyle/>
        <a:p>
          <a:r>
            <a:rPr lang="zh-CN" altLang="en-US" dirty="0"/>
            <a:t>读</a:t>
          </a:r>
        </a:p>
      </dgm:t>
    </dgm:pt>
    <dgm:pt modelId="{B9B9BF1F-8501-3449-983E-135A2733A704}" type="parTrans" cxnId="{1C5E607D-FF36-5F4F-8637-A961A08A3EE5}">
      <dgm:prSet/>
      <dgm:spPr/>
      <dgm:t>
        <a:bodyPr/>
        <a:lstStyle/>
        <a:p>
          <a:endParaRPr lang="zh-CN" altLang="en-US"/>
        </a:p>
      </dgm:t>
    </dgm:pt>
    <dgm:pt modelId="{213F50CC-AC67-1647-AE36-B546E9248AAB}" type="sibTrans" cxnId="{1C5E607D-FF36-5F4F-8637-A961A08A3EE5}">
      <dgm:prSet/>
      <dgm:spPr/>
      <dgm:t>
        <a:bodyPr/>
        <a:lstStyle/>
        <a:p>
          <a:endParaRPr lang="zh-CN" altLang="en-US"/>
        </a:p>
      </dgm:t>
    </dgm:pt>
    <dgm:pt modelId="{C75805E5-5D44-114F-899B-6E9BC98EA7BA}">
      <dgm:prSet phldrT="[文本]"/>
      <dgm:spPr/>
      <dgm:t>
        <a:bodyPr/>
        <a:lstStyle/>
        <a:p>
          <a:r>
            <a:rPr lang="zh-CN" altLang="en-US" dirty="0"/>
            <a:t>写</a:t>
          </a:r>
        </a:p>
      </dgm:t>
    </dgm:pt>
    <dgm:pt modelId="{059A4DD3-4652-524D-B016-62D0F1A9AFE9}" type="parTrans" cxnId="{57EED2E1-6C91-434B-9422-D6C792CCEF2F}">
      <dgm:prSet/>
      <dgm:spPr/>
      <dgm:t>
        <a:bodyPr/>
        <a:lstStyle/>
        <a:p>
          <a:endParaRPr lang="zh-CN" altLang="en-US"/>
        </a:p>
      </dgm:t>
    </dgm:pt>
    <dgm:pt modelId="{F30F4AD2-EE92-9647-BEF0-B6515CF0F1B4}" type="sibTrans" cxnId="{57EED2E1-6C91-434B-9422-D6C792CCEF2F}">
      <dgm:prSet/>
      <dgm:spPr/>
      <dgm:t>
        <a:bodyPr/>
        <a:lstStyle/>
        <a:p>
          <a:endParaRPr lang="zh-CN" altLang="en-US"/>
        </a:p>
      </dgm:t>
    </dgm:pt>
    <dgm:pt modelId="{8CD82A6A-A7D3-D84D-A540-FF7AA57E843F}" type="pres">
      <dgm:prSet presAssocID="{1D1AD7D5-9B21-FF4C-9332-9AADF8242FF8}" presName="compositeShape" presStyleCnt="0">
        <dgm:presLayoutVars>
          <dgm:chMax val="7"/>
          <dgm:dir/>
          <dgm:resizeHandles val="exact"/>
        </dgm:presLayoutVars>
      </dgm:prSet>
      <dgm:spPr/>
    </dgm:pt>
    <dgm:pt modelId="{23B8F311-224C-7E41-9C1E-B36460085A40}" type="pres">
      <dgm:prSet presAssocID="{B8AB9FA7-8568-274E-A2C8-983CC06DFF03}" presName="circ1" presStyleLbl="vennNode1" presStyleIdx="0" presStyleCnt="2"/>
      <dgm:spPr/>
    </dgm:pt>
    <dgm:pt modelId="{394B37A0-EAAD-2E46-8F6E-8760F0807CA4}" type="pres">
      <dgm:prSet presAssocID="{B8AB9FA7-8568-274E-A2C8-983CC06DFF03}" presName="circ1Tx" presStyleLbl="revTx" presStyleIdx="0" presStyleCnt="0">
        <dgm:presLayoutVars>
          <dgm:chMax val="0"/>
          <dgm:chPref val="0"/>
          <dgm:bulletEnabled val="1"/>
        </dgm:presLayoutVars>
      </dgm:prSet>
      <dgm:spPr/>
    </dgm:pt>
    <dgm:pt modelId="{CBAF68DD-2C52-9D42-B0B4-9FCEEF066439}" type="pres">
      <dgm:prSet presAssocID="{C75805E5-5D44-114F-899B-6E9BC98EA7BA}" presName="circ2" presStyleLbl="vennNode1" presStyleIdx="1" presStyleCnt="2"/>
      <dgm:spPr/>
    </dgm:pt>
    <dgm:pt modelId="{F3E27F9B-D1C2-2C4E-A44E-2FB5C1264E4A}" type="pres">
      <dgm:prSet presAssocID="{C75805E5-5D44-114F-899B-6E9BC98EA7BA}" presName="circ2Tx" presStyleLbl="revTx" presStyleIdx="0" presStyleCnt="0">
        <dgm:presLayoutVars>
          <dgm:chMax val="0"/>
          <dgm:chPref val="0"/>
          <dgm:bulletEnabled val="1"/>
        </dgm:presLayoutVars>
      </dgm:prSet>
      <dgm:spPr/>
    </dgm:pt>
  </dgm:ptLst>
  <dgm:cxnLst>
    <dgm:cxn modelId="{B084C51B-B406-9A4D-84AF-3684051A78DC}" type="presOf" srcId="{1D1AD7D5-9B21-FF4C-9332-9AADF8242FF8}" destId="{8CD82A6A-A7D3-D84D-A540-FF7AA57E843F}" srcOrd="0" destOrd="0" presId="urn:microsoft.com/office/officeart/2005/8/layout/venn1"/>
    <dgm:cxn modelId="{683D5A3E-EAD3-5C46-858C-A0638D7D129A}" type="presOf" srcId="{B8AB9FA7-8568-274E-A2C8-983CC06DFF03}" destId="{394B37A0-EAAD-2E46-8F6E-8760F0807CA4}" srcOrd="1" destOrd="0" presId="urn:microsoft.com/office/officeart/2005/8/layout/venn1"/>
    <dgm:cxn modelId="{0F15607A-CCA0-D248-AD8F-F4FD6096F260}" type="presOf" srcId="{C75805E5-5D44-114F-899B-6E9BC98EA7BA}" destId="{F3E27F9B-D1C2-2C4E-A44E-2FB5C1264E4A}" srcOrd="1" destOrd="0" presId="urn:microsoft.com/office/officeart/2005/8/layout/venn1"/>
    <dgm:cxn modelId="{1C5E607D-FF36-5F4F-8637-A961A08A3EE5}" srcId="{1D1AD7D5-9B21-FF4C-9332-9AADF8242FF8}" destId="{B8AB9FA7-8568-274E-A2C8-983CC06DFF03}" srcOrd="0" destOrd="0" parTransId="{B9B9BF1F-8501-3449-983E-135A2733A704}" sibTransId="{213F50CC-AC67-1647-AE36-B546E9248AAB}"/>
    <dgm:cxn modelId="{9AD3EA9B-959D-DB43-8554-CB6510481262}" type="presOf" srcId="{C75805E5-5D44-114F-899B-6E9BC98EA7BA}" destId="{CBAF68DD-2C52-9D42-B0B4-9FCEEF066439}" srcOrd="0" destOrd="0" presId="urn:microsoft.com/office/officeart/2005/8/layout/venn1"/>
    <dgm:cxn modelId="{57EED2E1-6C91-434B-9422-D6C792CCEF2F}" srcId="{1D1AD7D5-9B21-FF4C-9332-9AADF8242FF8}" destId="{C75805E5-5D44-114F-899B-6E9BC98EA7BA}" srcOrd="1" destOrd="0" parTransId="{059A4DD3-4652-524D-B016-62D0F1A9AFE9}" sibTransId="{F30F4AD2-EE92-9647-BEF0-B6515CF0F1B4}"/>
    <dgm:cxn modelId="{42EE79EB-A8C7-FE42-B8C9-21ECAB7CB338}" type="presOf" srcId="{B8AB9FA7-8568-274E-A2C8-983CC06DFF03}" destId="{23B8F311-224C-7E41-9C1E-B36460085A40}" srcOrd="0" destOrd="0" presId="urn:microsoft.com/office/officeart/2005/8/layout/venn1"/>
    <dgm:cxn modelId="{B1860EC2-3ED7-A445-A173-5781EE5D1984}" type="presParOf" srcId="{8CD82A6A-A7D3-D84D-A540-FF7AA57E843F}" destId="{23B8F311-224C-7E41-9C1E-B36460085A40}" srcOrd="0" destOrd="0" presId="urn:microsoft.com/office/officeart/2005/8/layout/venn1"/>
    <dgm:cxn modelId="{933A3547-A420-FF42-BB07-6718A101A63B}" type="presParOf" srcId="{8CD82A6A-A7D3-D84D-A540-FF7AA57E843F}" destId="{394B37A0-EAAD-2E46-8F6E-8760F0807CA4}" srcOrd="1" destOrd="0" presId="urn:microsoft.com/office/officeart/2005/8/layout/venn1"/>
    <dgm:cxn modelId="{F3EF285B-2614-6547-BAD0-D4A6B983B148}" type="presParOf" srcId="{8CD82A6A-A7D3-D84D-A540-FF7AA57E843F}" destId="{CBAF68DD-2C52-9D42-B0B4-9FCEEF066439}" srcOrd="2" destOrd="0" presId="urn:microsoft.com/office/officeart/2005/8/layout/venn1"/>
    <dgm:cxn modelId="{BDF2DF47-8174-FE4B-BAC4-FE34683A6D7A}" type="presParOf" srcId="{8CD82A6A-A7D3-D84D-A540-FF7AA57E843F}" destId="{F3E27F9B-D1C2-2C4E-A44E-2FB5C1264E4A}"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4D60C6-34F5-4828-8112-18D1EDB99271}" type="doc">
      <dgm:prSet loTypeId="urn:microsoft.com/office/officeart/2005/8/layout/rings+Icon" loCatId="officeonline" qsTypeId="urn:microsoft.com/office/officeart/2005/8/quickstyle/simple4" qsCatId="simple" csTypeId="urn:microsoft.com/office/officeart/2005/8/colors/colorful1" csCatId="colorful" phldr="1"/>
      <dgm:spPr/>
      <dgm:t>
        <a:bodyPr/>
        <a:lstStyle/>
        <a:p>
          <a:endParaRPr lang="zh-CN" altLang="en-US"/>
        </a:p>
      </dgm:t>
    </dgm:pt>
    <dgm:pt modelId="{94BFF6CB-18D1-4516-91F7-02BAF74D9939}">
      <dgm:prSet/>
      <dgm:spPr/>
      <dgm:t>
        <a:bodyPr/>
        <a:lstStyle/>
        <a:p>
          <a:pPr rtl="0"/>
          <a:r>
            <a:rPr lang="zh-CN" dirty="0"/>
            <a:t>生产者</a:t>
          </a:r>
          <a:r>
            <a:rPr lang="en-US" dirty="0"/>
            <a:t>/</a:t>
          </a:r>
          <a:r>
            <a:rPr lang="zh-CN" dirty="0"/>
            <a:t>消费者问题</a:t>
          </a:r>
        </a:p>
      </dgm:t>
    </dgm:pt>
    <dgm:pt modelId="{F76C5706-57C3-40C2-85A3-6D632F658D6E}" type="parTrans" cxnId="{5C4C9EBB-4D9A-442B-BB9A-94BF2FB9C05A}">
      <dgm:prSet/>
      <dgm:spPr/>
      <dgm:t>
        <a:bodyPr/>
        <a:lstStyle/>
        <a:p>
          <a:endParaRPr lang="zh-CN" altLang="en-US"/>
        </a:p>
      </dgm:t>
    </dgm:pt>
    <dgm:pt modelId="{9A3E087E-1293-4618-AAC9-C73211115767}" type="sibTrans" cxnId="{5C4C9EBB-4D9A-442B-BB9A-94BF2FB9C05A}">
      <dgm:prSet/>
      <dgm:spPr/>
      <dgm:t>
        <a:bodyPr/>
        <a:lstStyle/>
        <a:p>
          <a:endParaRPr lang="zh-CN" altLang="en-US"/>
        </a:p>
      </dgm:t>
    </dgm:pt>
    <dgm:pt modelId="{A2182759-DFEC-48C4-B00E-B9C2070C6688}">
      <dgm:prSet/>
      <dgm:spPr/>
      <dgm:t>
        <a:bodyPr/>
        <a:lstStyle/>
        <a:p>
          <a:pPr rtl="0"/>
          <a:r>
            <a:rPr lang="zh-CN" dirty="0"/>
            <a:t>读</a:t>
          </a:r>
          <a:r>
            <a:rPr lang="en-US" altLang="zh-CN" dirty="0"/>
            <a:t>/</a:t>
          </a:r>
          <a:r>
            <a:rPr lang="zh-CN" dirty="0"/>
            <a:t>写者问题</a:t>
          </a:r>
        </a:p>
      </dgm:t>
    </dgm:pt>
    <dgm:pt modelId="{CE051A74-3A32-4841-8C7B-104576B61CA0}" type="parTrans" cxnId="{778F010F-A7B6-4256-962C-F486B039CD78}">
      <dgm:prSet/>
      <dgm:spPr/>
      <dgm:t>
        <a:bodyPr/>
        <a:lstStyle/>
        <a:p>
          <a:endParaRPr lang="zh-CN" altLang="en-US"/>
        </a:p>
      </dgm:t>
    </dgm:pt>
    <dgm:pt modelId="{1B595814-5D4E-4DBF-B06F-8223C0F5DCF9}" type="sibTrans" cxnId="{778F010F-A7B6-4256-962C-F486B039CD78}">
      <dgm:prSet/>
      <dgm:spPr/>
      <dgm:t>
        <a:bodyPr/>
        <a:lstStyle/>
        <a:p>
          <a:endParaRPr lang="zh-CN" altLang="en-US"/>
        </a:p>
      </dgm:t>
    </dgm:pt>
    <dgm:pt modelId="{6BBEAE3B-B874-4882-9D6C-B12D287FBDE1}">
      <dgm:prSet/>
      <dgm:spPr/>
      <dgm:t>
        <a:bodyPr/>
        <a:lstStyle/>
        <a:p>
          <a:pPr rtl="0"/>
          <a:r>
            <a:rPr lang="zh-CN" dirty="0"/>
            <a:t>哲学家问题</a:t>
          </a:r>
        </a:p>
      </dgm:t>
    </dgm:pt>
    <dgm:pt modelId="{945229F3-5650-44B0-87B3-8B68B269410C}" type="parTrans" cxnId="{FF32A06F-FC33-4773-AEFC-008C0991D0CB}">
      <dgm:prSet/>
      <dgm:spPr/>
      <dgm:t>
        <a:bodyPr/>
        <a:lstStyle/>
        <a:p>
          <a:endParaRPr lang="zh-CN" altLang="en-US"/>
        </a:p>
      </dgm:t>
    </dgm:pt>
    <dgm:pt modelId="{4B516356-F40C-49EB-A89F-1DC31D15DE5C}" type="sibTrans" cxnId="{FF32A06F-FC33-4773-AEFC-008C0991D0CB}">
      <dgm:prSet/>
      <dgm:spPr/>
      <dgm:t>
        <a:bodyPr/>
        <a:lstStyle/>
        <a:p>
          <a:endParaRPr lang="zh-CN" altLang="en-US"/>
        </a:p>
      </dgm:t>
    </dgm:pt>
    <dgm:pt modelId="{692C8950-9382-41B2-AEB7-3DA21BCF4E6D}">
      <dgm:prSet/>
      <dgm:spPr/>
      <dgm:t>
        <a:bodyPr/>
        <a:lstStyle/>
        <a:p>
          <a:pPr rtl="0"/>
          <a:r>
            <a:rPr lang="zh-CN" altLang="en-US" dirty="0"/>
            <a:t>理发师问题</a:t>
          </a:r>
          <a:endParaRPr lang="zh-CN" dirty="0"/>
        </a:p>
      </dgm:t>
    </dgm:pt>
    <dgm:pt modelId="{09282069-0D08-4314-B94A-81278879BA4B}" type="parTrans" cxnId="{E3C49920-2FCA-4C4B-B8E0-9441132AA775}">
      <dgm:prSet/>
      <dgm:spPr/>
      <dgm:t>
        <a:bodyPr/>
        <a:lstStyle/>
        <a:p>
          <a:endParaRPr lang="zh-CN" altLang="en-US"/>
        </a:p>
      </dgm:t>
    </dgm:pt>
    <dgm:pt modelId="{07738135-8CA9-4523-A6A6-8E019C2E6EF8}" type="sibTrans" cxnId="{E3C49920-2FCA-4C4B-B8E0-9441132AA775}">
      <dgm:prSet/>
      <dgm:spPr/>
      <dgm:t>
        <a:bodyPr/>
        <a:lstStyle/>
        <a:p>
          <a:endParaRPr lang="zh-CN" altLang="en-US"/>
        </a:p>
      </dgm:t>
    </dgm:pt>
    <dgm:pt modelId="{F4FD1DA0-3EDF-43FF-9010-36191BA7830E}" type="pres">
      <dgm:prSet presAssocID="{E14D60C6-34F5-4828-8112-18D1EDB99271}" presName="Name0" presStyleCnt="0">
        <dgm:presLayoutVars>
          <dgm:chMax val="7"/>
          <dgm:dir/>
          <dgm:resizeHandles val="exact"/>
        </dgm:presLayoutVars>
      </dgm:prSet>
      <dgm:spPr/>
    </dgm:pt>
    <dgm:pt modelId="{921C90D5-95AE-49BE-8377-0602588F4329}" type="pres">
      <dgm:prSet presAssocID="{E14D60C6-34F5-4828-8112-18D1EDB99271}" presName="ellipse1" presStyleLbl="vennNode1" presStyleIdx="0" presStyleCnt="4">
        <dgm:presLayoutVars>
          <dgm:bulletEnabled val="1"/>
        </dgm:presLayoutVars>
      </dgm:prSet>
      <dgm:spPr/>
    </dgm:pt>
    <dgm:pt modelId="{CC0F7CAF-DAD0-4A66-A22C-CC62621C927E}" type="pres">
      <dgm:prSet presAssocID="{E14D60C6-34F5-4828-8112-18D1EDB99271}" presName="ellipse2" presStyleLbl="vennNode1" presStyleIdx="1" presStyleCnt="4">
        <dgm:presLayoutVars>
          <dgm:bulletEnabled val="1"/>
        </dgm:presLayoutVars>
      </dgm:prSet>
      <dgm:spPr/>
    </dgm:pt>
    <dgm:pt modelId="{2FA75079-9A23-47AF-A517-20B821D178BD}" type="pres">
      <dgm:prSet presAssocID="{E14D60C6-34F5-4828-8112-18D1EDB99271}" presName="ellipse3" presStyleLbl="vennNode1" presStyleIdx="2" presStyleCnt="4">
        <dgm:presLayoutVars>
          <dgm:bulletEnabled val="1"/>
        </dgm:presLayoutVars>
      </dgm:prSet>
      <dgm:spPr/>
    </dgm:pt>
    <dgm:pt modelId="{30B99391-9C48-4316-A6F1-80F6424FFB9F}" type="pres">
      <dgm:prSet presAssocID="{E14D60C6-34F5-4828-8112-18D1EDB99271}" presName="ellipse4" presStyleLbl="vennNode1" presStyleIdx="3" presStyleCnt="4">
        <dgm:presLayoutVars>
          <dgm:bulletEnabled val="1"/>
        </dgm:presLayoutVars>
      </dgm:prSet>
      <dgm:spPr/>
    </dgm:pt>
  </dgm:ptLst>
  <dgm:cxnLst>
    <dgm:cxn modelId="{778F010F-A7B6-4256-962C-F486B039CD78}" srcId="{E14D60C6-34F5-4828-8112-18D1EDB99271}" destId="{A2182759-DFEC-48C4-B00E-B9C2070C6688}" srcOrd="2" destOrd="0" parTransId="{CE051A74-3A32-4841-8C7B-104576B61CA0}" sibTransId="{1B595814-5D4E-4DBF-B06F-8223C0F5DCF9}"/>
    <dgm:cxn modelId="{E3C49920-2FCA-4C4B-B8E0-9441132AA775}" srcId="{E14D60C6-34F5-4828-8112-18D1EDB99271}" destId="{692C8950-9382-41B2-AEB7-3DA21BCF4E6D}" srcOrd="1" destOrd="0" parTransId="{09282069-0D08-4314-B94A-81278879BA4B}" sibTransId="{07738135-8CA9-4523-A6A6-8E019C2E6EF8}"/>
    <dgm:cxn modelId="{FF32A06F-FC33-4773-AEFC-008C0991D0CB}" srcId="{E14D60C6-34F5-4828-8112-18D1EDB99271}" destId="{6BBEAE3B-B874-4882-9D6C-B12D287FBDE1}" srcOrd="3" destOrd="0" parTransId="{945229F3-5650-44B0-87B3-8B68B269410C}" sibTransId="{4B516356-F40C-49EB-A89F-1DC31D15DE5C}"/>
    <dgm:cxn modelId="{A4E78270-C5C8-48B6-9E56-529720C90AC2}" type="presOf" srcId="{94BFF6CB-18D1-4516-91F7-02BAF74D9939}" destId="{921C90D5-95AE-49BE-8377-0602588F4329}" srcOrd="0" destOrd="0" presId="urn:microsoft.com/office/officeart/2005/8/layout/rings+Icon"/>
    <dgm:cxn modelId="{90805A78-3E74-461F-9A18-6D9EA6B0566D}" type="presOf" srcId="{692C8950-9382-41B2-AEB7-3DA21BCF4E6D}" destId="{CC0F7CAF-DAD0-4A66-A22C-CC62621C927E}" srcOrd="0" destOrd="0" presId="urn:microsoft.com/office/officeart/2005/8/layout/rings+Icon"/>
    <dgm:cxn modelId="{5C4C9EBB-4D9A-442B-BB9A-94BF2FB9C05A}" srcId="{E14D60C6-34F5-4828-8112-18D1EDB99271}" destId="{94BFF6CB-18D1-4516-91F7-02BAF74D9939}" srcOrd="0" destOrd="0" parTransId="{F76C5706-57C3-40C2-85A3-6D632F658D6E}" sibTransId="{9A3E087E-1293-4618-AAC9-C73211115767}"/>
    <dgm:cxn modelId="{9B57D7BF-B491-45FD-8421-C82615DF6D63}" type="presOf" srcId="{A2182759-DFEC-48C4-B00E-B9C2070C6688}" destId="{2FA75079-9A23-47AF-A517-20B821D178BD}" srcOrd="0" destOrd="0" presId="urn:microsoft.com/office/officeart/2005/8/layout/rings+Icon"/>
    <dgm:cxn modelId="{472647EE-DE77-40B0-813D-127BDDB98D45}" type="presOf" srcId="{E14D60C6-34F5-4828-8112-18D1EDB99271}" destId="{F4FD1DA0-3EDF-43FF-9010-36191BA7830E}" srcOrd="0" destOrd="0" presId="urn:microsoft.com/office/officeart/2005/8/layout/rings+Icon"/>
    <dgm:cxn modelId="{111B7AFB-6FE8-48B3-A970-779ABBEDC282}" type="presOf" srcId="{6BBEAE3B-B874-4882-9D6C-B12D287FBDE1}" destId="{30B99391-9C48-4316-A6F1-80F6424FFB9F}" srcOrd="0" destOrd="0" presId="urn:microsoft.com/office/officeart/2005/8/layout/rings+Icon"/>
    <dgm:cxn modelId="{9B1660BC-65C1-4FC9-BDCA-44243E4215F4}" type="presParOf" srcId="{F4FD1DA0-3EDF-43FF-9010-36191BA7830E}" destId="{921C90D5-95AE-49BE-8377-0602588F4329}" srcOrd="0" destOrd="0" presId="urn:microsoft.com/office/officeart/2005/8/layout/rings+Icon"/>
    <dgm:cxn modelId="{D363D1DB-F614-4736-A05F-415A6538C8E3}" type="presParOf" srcId="{F4FD1DA0-3EDF-43FF-9010-36191BA7830E}" destId="{CC0F7CAF-DAD0-4A66-A22C-CC62621C927E}" srcOrd="1" destOrd="0" presId="urn:microsoft.com/office/officeart/2005/8/layout/rings+Icon"/>
    <dgm:cxn modelId="{70C63144-481C-4574-93A1-03717F683B8B}" type="presParOf" srcId="{F4FD1DA0-3EDF-43FF-9010-36191BA7830E}" destId="{2FA75079-9A23-47AF-A517-20B821D178BD}" srcOrd="2" destOrd="0" presId="urn:microsoft.com/office/officeart/2005/8/layout/rings+Icon"/>
    <dgm:cxn modelId="{13515875-9946-469D-AA28-38FE451582E4}" type="presParOf" srcId="{F4FD1DA0-3EDF-43FF-9010-36191BA7830E}" destId="{30B99391-9C48-4316-A6F1-80F6424FFB9F}" srcOrd="3"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9236760-CF9B-E044-BF7C-7B42CAC30157}" type="doc">
      <dgm:prSet loTypeId="urn:microsoft.com/office/officeart/2005/8/layout/funnel1" loCatId="" qsTypeId="urn:microsoft.com/office/officeart/2005/8/quickstyle/simple4" qsCatId="simple" csTypeId="urn:microsoft.com/office/officeart/2005/8/colors/colorful1" csCatId="colorful" phldr="1"/>
      <dgm:spPr/>
    </dgm:pt>
    <dgm:pt modelId="{AA218D37-60E5-DC44-B947-B403183F15D7}">
      <dgm:prSet phldrT="[文本]"/>
      <dgm:spPr/>
      <dgm:t>
        <a:bodyPr/>
        <a:lstStyle/>
        <a:p>
          <a:r>
            <a:rPr lang="zh-CN" altLang="en-US" dirty="0"/>
            <a:t>烟丝</a:t>
          </a:r>
        </a:p>
      </dgm:t>
    </dgm:pt>
    <dgm:pt modelId="{9FA5E7F3-28DE-5E41-8209-C3AC733B6C42}" type="parTrans" cxnId="{EB5B43C9-8225-DB4D-A0A2-58EA27A424E5}">
      <dgm:prSet/>
      <dgm:spPr/>
      <dgm:t>
        <a:bodyPr/>
        <a:lstStyle/>
        <a:p>
          <a:endParaRPr lang="zh-CN" altLang="en-US"/>
        </a:p>
      </dgm:t>
    </dgm:pt>
    <dgm:pt modelId="{2C74ADB0-0B2E-F742-977D-C155B3735391}" type="sibTrans" cxnId="{EB5B43C9-8225-DB4D-A0A2-58EA27A424E5}">
      <dgm:prSet/>
      <dgm:spPr/>
      <dgm:t>
        <a:bodyPr/>
        <a:lstStyle/>
        <a:p>
          <a:endParaRPr lang="zh-CN" altLang="en-US"/>
        </a:p>
      </dgm:t>
    </dgm:pt>
    <dgm:pt modelId="{9866AC90-CA95-EA45-8E18-2F476A44E707}">
      <dgm:prSet phldrT="[文本]"/>
      <dgm:spPr/>
      <dgm:t>
        <a:bodyPr/>
        <a:lstStyle/>
        <a:p>
          <a:r>
            <a:rPr lang="zh-CN" altLang="en-US" dirty="0"/>
            <a:t>卷烟纸</a:t>
          </a:r>
        </a:p>
      </dgm:t>
    </dgm:pt>
    <dgm:pt modelId="{A0BFBD4C-FA41-5644-B29C-263F0BE638E0}" type="parTrans" cxnId="{1535FAC9-6031-FE41-8AD7-09F5AAF9B3EB}">
      <dgm:prSet/>
      <dgm:spPr/>
      <dgm:t>
        <a:bodyPr/>
        <a:lstStyle/>
        <a:p>
          <a:endParaRPr lang="zh-CN" altLang="en-US"/>
        </a:p>
      </dgm:t>
    </dgm:pt>
    <dgm:pt modelId="{077DBB7D-F812-7D44-9029-63B1FD44CDD6}" type="sibTrans" cxnId="{1535FAC9-6031-FE41-8AD7-09F5AAF9B3EB}">
      <dgm:prSet/>
      <dgm:spPr/>
      <dgm:t>
        <a:bodyPr/>
        <a:lstStyle/>
        <a:p>
          <a:endParaRPr lang="zh-CN" altLang="en-US"/>
        </a:p>
      </dgm:t>
    </dgm:pt>
    <dgm:pt modelId="{DF5DEC5C-69CE-F04D-B0C5-8F0C60D9357D}">
      <dgm:prSet phldrT="[文本]"/>
      <dgm:spPr/>
      <dgm:t>
        <a:bodyPr/>
        <a:lstStyle/>
        <a:p>
          <a:r>
            <a:rPr lang="zh-CN" altLang="en-US" dirty="0"/>
            <a:t>火柴</a:t>
          </a:r>
        </a:p>
      </dgm:t>
    </dgm:pt>
    <dgm:pt modelId="{D7CA2BF3-F189-FA4F-83ED-85C48424594D}" type="parTrans" cxnId="{A429D263-1CA5-744A-B7B7-FFEDDC067FA3}">
      <dgm:prSet/>
      <dgm:spPr/>
      <dgm:t>
        <a:bodyPr/>
        <a:lstStyle/>
        <a:p>
          <a:endParaRPr lang="zh-CN" altLang="en-US"/>
        </a:p>
      </dgm:t>
    </dgm:pt>
    <dgm:pt modelId="{D60AA3B9-33C6-9B49-8EB3-BEE223691038}" type="sibTrans" cxnId="{A429D263-1CA5-744A-B7B7-FFEDDC067FA3}">
      <dgm:prSet/>
      <dgm:spPr/>
      <dgm:t>
        <a:bodyPr/>
        <a:lstStyle/>
        <a:p>
          <a:endParaRPr lang="zh-CN" altLang="en-US"/>
        </a:p>
      </dgm:t>
    </dgm:pt>
    <dgm:pt modelId="{D089FA2E-D71C-D044-9BE6-6E62771E0183}">
      <dgm:prSet phldrT="[文本]"/>
      <dgm:spPr/>
      <dgm:t>
        <a:bodyPr/>
        <a:lstStyle/>
        <a:p>
          <a:r>
            <a:rPr lang="zh-CN" altLang="en-US"/>
            <a:t>抽烟</a:t>
          </a:r>
        </a:p>
      </dgm:t>
    </dgm:pt>
    <dgm:pt modelId="{A5B1D769-E4E9-2C44-AFB2-4479EE27D68D}" type="parTrans" cxnId="{8FAEFA67-B507-5A4E-A2B9-5FF10A1EA063}">
      <dgm:prSet/>
      <dgm:spPr/>
      <dgm:t>
        <a:bodyPr/>
        <a:lstStyle/>
        <a:p>
          <a:endParaRPr lang="zh-CN" altLang="en-US"/>
        </a:p>
      </dgm:t>
    </dgm:pt>
    <dgm:pt modelId="{2FE23D9D-3B3D-1548-BEDF-6327671F0B08}" type="sibTrans" cxnId="{8FAEFA67-B507-5A4E-A2B9-5FF10A1EA063}">
      <dgm:prSet/>
      <dgm:spPr/>
      <dgm:t>
        <a:bodyPr/>
        <a:lstStyle/>
        <a:p>
          <a:endParaRPr lang="zh-CN" altLang="en-US"/>
        </a:p>
      </dgm:t>
    </dgm:pt>
    <dgm:pt modelId="{A49A5831-AD0D-384B-94E9-765A27716642}" type="pres">
      <dgm:prSet presAssocID="{99236760-CF9B-E044-BF7C-7B42CAC30157}" presName="Name0" presStyleCnt="0">
        <dgm:presLayoutVars>
          <dgm:chMax val="4"/>
          <dgm:resizeHandles val="exact"/>
        </dgm:presLayoutVars>
      </dgm:prSet>
      <dgm:spPr/>
    </dgm:pt>
    <dgm:pt modelId="{9C1B7E00-C40E-1540-AFA4-534A4D40A106}" type="pres">
      <dgm:prSet presAssocID="{99236760-CF9B-E044-BF7C-7B42CAC30157}" presName="ellipse" presStyleLbl="trBgShp" presStyleIdx="0" presStyleCnt="1"/>
      <dgm:spPr/>
    </dgm:pt>
    <dgm:pt modelId="{AC8DB8E6-1CC3-D149-9B5B-A77D95EC8153}" type="pres">
      <dgm:prSet presAssocID="{99236760-CF9B-E044-BF7C-7B42CAC30157}" presName="arrow1" presStyleLbl="fgShp" presStyleIdx="0" presStyleCnt="1"/>
      <dgm:spPr/>
    </dgm:pt>
    <dgm:pt modelId="{A09DE747-5F26-7E4C-BAFA-AAF5481C758F}" type="pres">
      <dgm:prSet presAssocID="{99236760-CF9B-E044-BF7C-7B42CAC30157}" presName="rectangle" presStyleLbl="revTx" presStyleIdx="0" presStyleCnt="1">
        <dgm:presLayoutVars>
          <dgm:bulletEnabled val="1"/>
        </dgm:presLayoutVars>
      </dgm:prSet>
      <dgm:spPr/>
    </dgm:pt>
    <dgm:pt modelId="{D272E6AF-B4DB-F248-88AC-DFE043A3AA98}" type="pres">
      <dgm:prSet presAssocID="{9866AC90-CA95-EA45-8E18-2F476A44E707}" presName="item1" presStyleLbl="node1" presStyleIdx="0" presStyleCnt="3">
        <dgm:presLayoutVars>
          <dgm:bulletEnabled val="1"/>
        </dgm:presLayoutVars>
      </dgm:prSet>
      <dgm:spPr/>
    </dgm:pt>
    <dgm:pt modelId="{8A4040EE-F872-CA42-B7B2-D3276CFC8AD9}" type="pres">
      <dgm:prSet presAssocID="{DF5DEC5C-69CE-F04D-B0C5-8F0C60D9357D}" presName="item2" presStyleLbl="node1" presStyleIdx="1" presStyleCnt="3">
        <dgm:presLayoutVars>
          <dgm:bulletEnabled val="1"/>
        </dgm:presLayoutVars>
      </dgm:prSet>
      <dgm:spPr/>
    </dgm:pt>
    <dgm:pt modelId="{9604522D-439F-1D40-8FD7-1FF74F2A0E6E}" type="pres">
      <dgm:prSet presAssocID="{D089FA2E-D71C-D044-9BE6-6E62771E0183}" presName="item3" presStyleLbl="node1" presStyleIdx="2" presStyleCnt="3">
        <dgm:presLayoutVars>
          <dgm:bulletEnabled val="1"/>
        </dgm:presLayoutVars>
      </dgm:prSet>
      <dgm:spPr/>
    </dgm:pt>
    <dgm:pt modelId="{9582C7FF-9AFC-4643-B4DC-7C813BB8BFBD}" type="pres">
      <dgm:prSet presAssocID="{99236760-CF9B-E044-BF7C-7B42CAC30157}" presName="funnel" presStyleLbl="trAlignAcc1" presStyleIdx="0" presStyleCnt="1"/>
      <dgm:spPr/>
    </dgm:pt>
  </dgm:ptLst>
  <dgm:cxnLst>
    <dgm:cxn modelId="{E91EA112-0942-254F-92E2-84251E6506E7}" type="presOf" srcId="{DF5DEC5C-69CE-F04D-B0C5-8F0C60D9357D}" destId="{D272E6AF-B4DB-F248-88AC-DFE043A3AA98}" srcOrd="0" destOrd="0" presId="urn:microsoft.com/office/officeart/2005/8/layout/funnel1"/>
    <dgm:cxn modelId="{A429D263-1CA5-744A-B7B7-FFEDDC067FA3}" srcId="{99236760-CF9B-E044-BF7C-7B42CAC30157}" destId="{DF5DEC5C-69CE-F04D-B0C5-8F0C60D9357D}" srcOrd="2" destOrd="0" parTransId="{D7CA2BF3-F189-FA4F-83ED-85C48424594D}" sibTransId="{D60AA3B9-33C6-9B49-8EB3-BEE223691038}"/>
    <dgm:cxn modelId="{30A48C64-E667-5947-8247-A3D4A0F3A021}" type="presOf" srcId="{9866AC90-CA95-EA45-8E18-2F476A44E707}" destId="{8A4040EE-F872-CA42-B7B2-D3276CFC8AD9}" srcOrd="0" destOrd="0" presId="urn:microsoft.com/office/officeart/2005/8/layout/funnel1"/>
    <dgm:cxn modelId="{8FAEFA67-B507-5A4E-A2B9-5FF10A1EA063}" srcId="{99236760-CF9B-E044-BF7C-7B42CAC30157}" destId="{D089FA2E-D71C-D044-9BE6-6E62771E0183}" srcOrd="3" destOrd="0" parTransId="{A5B1D769-E4E9-2C44-AFB2-4479EE27D68D}" sibTransId="{2FE23D9D-3B3D-1548-BEDF-6327671F0B08}"/>
    <dgm:cxn modelId="{E25B80A4-E87A-9C49-8D6C-6EDF98EBB623}" type="presOf" srcId="{99236760-CF9B-E044-BF7C-7B42CAC30157}" destId="{A49A5831-AD0D-384B-94E9-765A27716642}" srcOrd="0" destOrd="0" presId="urn:microsoft.com/office/officeart/2005/8/layout/funnel1"/>
    <dgm:cxn modelId="{EB800EAC-1EAB-9043-8EA8-3F2C44CD2DF0}" type="presOf" srcId="{AA218D37-60E5-DC44-B947-B403183F15D7}" destId="{9604522D-439F-1D40-8FD7-1FF74F2A0E6E}" srcOrd="0" destOrd="0" presId="urn:microsoft.com/office/officeart/2005/8/layout/funnel1"/>
    <dgm:cxn modelId="{94224AB7-2C7F-A64C-A7D9-CF5F5B3E74F1}" type="presOf" srcId="{D089FA2E-D71C-D044-9BE6-6E62771E0183}" destId="{A09DE747-5F26-7E4C-BAFA-AAF5481C758F}" srcOrd="0" destOrd="0" presId="urn:microsoft.com/office/officeart/2005/8/layout/funnel1"/>
    <dgm:cxn modelId="{EB5B43C9-8225-DB4D-A0A2-58EA27A424E5}" srcId="{99236760-CF9B-E044-BF7C-7B42CAC30157}" destId="{AA218D37-60E5-DC44-B947-B403183F15D7}" srcOrd="0" destOrd="0" parTransId="{9FA5E7F3-28DE-5E41-8209-C3AC733B6C42}" sibTransId="{2C74ADB0-0B2E-F742-977D-C155B3735391}"/>
    <dgm:cxn modelId="{1535FAC9-6031-FE41-8AD7-09F5AAF9B3EB}" srcId="{99236760-CF9B-E044-BF7C-7B42CAC30157}" destId="{9866AC90-CA95-EA45-8E18-2F476A44E707}" srcOrd="1" destOrd="0" parTransId="{A0BFBD4C-FA41-5644-B29C-263F0BE638E0}" sibTransId="{077DBB7D-F812-7D44-9029-63B1FD44CDD6}"/>
    <dgm:cxn modelId="{872C559C-74C3-5445-AE51-D17A364C319A}" type="presParOf" srcId="{A49A5831-AD0D-384B-94E9-765A27716642}" destId="{9C1B7E00-C40E-1540-AFA4-534A4D40A106}" srcOrd="0" destOrd="0" presId="urn:microsoft.com/office/officeart/2005/8/layout/funnel1"/>
    <dgm:cxn modelId="{2C6ACC58-B1A2-B744-AB9E-A6B82E761006}" type="presParOf" srcId="{A49A5831-AD0D-384B-94E9-765A27716642}" destId="{AC8DB8E6-1CC3-D149-9B5B-A77D95EC8153}" srcOrd="1" destOrd="0" presId="urn:microsoft.com/office/officeart/2005/8/layout/funnel1"/>
    <dgm:cxn modelId="{AC672CD2-DF56-0145-94B4-44DA992CBC1A}" type="presParOf" srcId="{A49A5831-AD0D-384B-94E9-765A27716642}" destId="{A09DE747-5F26-7E4C-BAFA-AAF5481C758F}" srcOrd="2" destOrd="0" presId="urn:microsoft.com/office/officeart/2005/8/layout/funnel1"/>
    <dgm:cxn modelId="{9F2410A6-766F-FE48-B858-01EE54C99A3D}" type="presParOf" srcId="{A49A5831-AD0D-384B-94E9-765A27716642}" destId="{D272E6AF-B4DB-F248-88AC-DFE043A3AA98}" srcOrd="3" destOrd="0" presId="urn:microsoft.com/office/officeart/2005/8/layout/funnel1"/>
    <dgm:cxn modelId="{4787140C-4706-9E4D-8283-641C5F7E0BF9}" type="presParOf" srcId="{A49A5831-AD0D-384B-94E9-765A27716642}" destId="{8A4040EE-F872-CA42-B7B2-D3276CFC8AD9}" srcOrd="4" destOrd="0" presId="urn:microsoft.com/office/officeart/2005/8/layout/funnel1"/>
    <dgm:cxn modelId="{FFC78E07-F7A2-9940-AC9C-E6C6580A078B}" type="presParOf" srcId="{A49A5831-AD0D-384B-94E9-765A27716642}" destId="{9604522D-439F-1D40-8FD7-1FF74F2A0E6E}" srcOrd="5" destOrd="0" presId="urn:microsoft.com/office/officeart/2005/8/layout/funnel1"/>
    <dgm:cxn modelId="{F20C72E3-8CDB-C040-82BC-5DCC41A9A2BB}" type="presParOf" srcId="{A49A5831-AD0D-384B-94E9-765A27716642}" destId="{9582C7FF-9AFC-4643-B4DC-7C813BB8BFBD}"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2BBA7F-C61B-40E6-828F-9BBD1BF994EC}">
      <dsp:nvSpPr>
        <dsp:cNvPr id="0" name=""/>
        <dsp:cNvSpPr/>
      </dsp:nvSpPr>
      <dsp:spPr>
        <a:xfrm>
          <a:off x="741" y="319657"/>
          <a:ext cx="2064980" cy="2064980"/>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t>互斥信号量</a:t>
          </a:r>
        </a:p>
      </dsp:txBody>
      <dsp:txXfrm>
        <a:off x="303150" y="622066"/>
        <a:ext cx="1460162" cy="1460162"/>
      </dsp:txXfrm>
    </dsp:sp>
    <dsp:sp modelId="{737643CF-061F-477D-A6FA-4B834CBDB721}">
      <dsp:nvSpPr>
        <dsp:cNvPr id="0" name=""/>
        <dsp:cNvSpPr/>
      </dsp:nvSpPr>
      <dsp:spPr>
        <a:xfrm>
          <a:off x="1904839" y="27802"/>
          <a:ext cx="1287469" cy="696930"/>
        </a:xfrm>
        <a:prstGeom prst="rightArrow">
          <a:avLst>
            <a:gd name="adj1" fmla="val 60000"/>
            <a:gd name="adj2" fmla="val 5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1904839" y="167188"/>
        <a:ext cx="1078390" cy="418158"/>
      </dsp:txXfrm>
    </dsp:sp>
    <dsp:sp modelId="{F1E18ED1-C23D-4AD7-9B99-2E764035B844}">
      <dsp:nvSpPr>
        <dsp:cNvPr id="0" name=""/>
        <dsp:cNvSpPr/>
      </dsp:nvSpPr>
      <dsp:spPr>
        <a:xfrm>
          <a:off x="3104303" y="319657"/>
          <a:ext cx="2064980" cy="2064980"/>
        </a:xfrm>
        <a:prstGeom prst="ellips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t>资源信号量</a:t>
          </a:r>
        </a:p>
      </dsp:txBody>
      <dsp:txXfrm>
        <a:off x="3406712" y="622066"/>
        <a:ext cx="1460162" cy="1460162"/>
      </dsp:txXfrm>
    </dsp:sp>
    <dsp:sp modelId="{61F2904B-052A-449B-A344-D04A974A858B}">
      <dsp:nvSpPr>
        <dsp:cNvPr id="0" name=""/>
        <dsp:cNvSpPr/>
      </dsp:nvSpPr>
      <dsp:spPr>
        <a:xfrm rot="10800000">
          <a:off x="1977715" y="1979562"/>
          <a:ext cx="1287469" cy="696930"/>
        </a:xfrm>
        <a:prstGeom prst="rightArrow">
          <a:avLst>
            <a:gd name="adj1" fmla="val 60000"/>
            <a:gd name="adj2" fmla="val 5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rot="10800000">
        <a:off x="2186794" y="2118948"/>
        <a:ext cx="1078390" cy="4181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B8F311-224C-7E41-9C1E-B36460085A40}">
      <dsp:nvSpPr>
        <dsp:cNvPr id="0" name=""/>
        <dsp:cNvSpPr/>
      </dsp:nvSpPr>
      <dsp:spPr>
        <a:xfrm>
          <a:off x="198184" y="7363"/>
          <a:ext cx="2692378" cy="2692378"/>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r>
            <a:rPr lang="zh-CN" altLang="en-US" sz="6500" kern="1200" dirty="0"/>
            <a:t>读</a:t>
          </a:r>
        </a:p>
      </dsp:txBody>
      <dsp:txXfrm>
        <a:off x="574147" y="324852"/>
        <a:ext cx="1552362" cy="2057399"/>
      </dsp:txXfrm>
    </dsp:sp>
    <dsp:sp modelId="{CBAF68DD-2C52-9D42-B0B4-9FCEEF066439}">
      <dsp:nvSpPr>
        <dsp:cNvPr id="0" name=""/>
        <dsp:cNvSpPr/>
      </dsp:nvSpPr>
      <dsp:spPr>
        <a:xfrm>
          <a:off x="2138637" y="7363"/>
          <a:ext cx="2692378" cy="2692378"/>
        </a:xfrm>
        <a:prstGeom prst="ellipse">
          <a:avLst/>
        </a:prstGeom>
        <a:gradFill rotWithShape="0">
          <a:gsLst>
            <a:gs pos="0">
              <a:schemeClr val="accent3">
                <a:alpha val="50000"/>
                <a:hueOff val="0"/>
                <a:satOff val="0"/>
                <a:lumOff val="0"/>
                <a:alphaOff val="0"/>
                <a:shade val="51000"/>
                <a:satMod val="130000"/>
              </a:schemeClr>
            </a:gs>
            <a:gs pos="80000">
              <a:schemeClr val="accent3">
                <a:alpha val="50000"/>
                <a:hueOff val="0"/>
                <a:satOff val="0"/>
                <a:lumOff val="0"/>
                <a:alphaOff val="0"/>
                <a:shade val="93000"/>
                <a:satMod val="130000"/>
              </a:schemeClr>
            </a:gs>
            <a:gs pos="100000">
              <a:schemeClr val="accent3">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r>
            <a:rPr lang="zh-CN" altLang="en-US" sz="6500" kern="1200" dirty="0"/>
            <a:t>写</a:t>
          </a:r>
        </a:p>
      </dsp:txBody>
      <dsp:txXfrm>
        <a:off x="2902690" y="324852"/>
        <a:ext cx="1552362" cy="20573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1C90D5-95AE-49BE-8377-0602588F4329}">
      <dsp:nvSpPr>
        <dsp:cNvPr id="0" name=""/>
        <dsp:cNvSpPr/>
      </dsp:nvSpPr>
      <dsp:spPr>
        <a:xfrm>
          <a:off x="395020" y="0"/>
          <a:ext cx="2925234" cy="2925592"/>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zh-CN" sz="3600" kern="1200" dirty="0"/>
            <a:t>生产者</a:t>
          </a:r>
          <a:r>
            <a:rPr lang="en-US" sz="3600" kern="1200" dirty="0"/>
            <a:t>/</a:t>
          </a:r>
          <a:r>
            <a:rPr lang="zh-CN" sz="3600" kern="1200" dirty="0"/>
            <a:t>消费者问题</a:t>
          </a:r>
        </a:p>
      </dsp:txBody>
      <dsp:txXfrm>
        <a:off x="823411" y="428443"/>
        <a:ext cx="2068452" cy="2068706"/>
      </dsp:txXfrm>
    </dsp:sp>
    <dsp:sp modelId="{CC0F7CAF-DAD0-4A66-A22C-CC62621C927E}">
      <dsp:nvSpPr>
        <dsp:cNvPr id="0" name=""/>
        <dsp:cNvSpPr/>
      </dsp:nvSpPr>
      <dsp:spPr>
        <a:xfrm>
          <a:off x="1900043" y="1951207"/>
          <a:ext cx="2925234" cy="2925592"/>
        </a:xfrm>
        <a:prstGeom prst="ellipse">
          <a:avLst/>
        </a:prstGeom>
        <a:gradFill rotWithShape="0">
          <a:gsLst>
            <a:gs pos="0">
              <a:schemeClr val="accent3">
                <a:alpha val="50000"/>
                <a:hueOff val="0"/>
                <a:satOff val="0"/>
                <a:lumOff val="0"/>
                <a:alphaOff val="0"/>
                <a:shade val="51000"/>
                <a:satMod val="130000"/>
              </a:schemeClr>
            </a:gs>
            <a:gs pos="80000">
              <a:schemeClr val="accent3">
                <a:alpha val="50000"/>
                <a:hueOff val="0"/>
                <a:satOff val="0"/>
                <a:lumOff val="0"/>
                <a:alphaOff val="0"/>
                <a:shade val="93000"/>
                <a:satMod val="130000"/>
              </a:schemeClr>
            </a:gs>
            <a:gs pos="100000">
              <a:schemeClr val="accent3">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zh-CN" altLang="en-US" sz="3600" kern="1200" dirty="0"/>
            <a:t>理发师问题</a:t>
          </a:r>
          <a:endParaRPr lang="zh-CN" sz="3600" kern="1200" dirty="0"/>
        </a:p>
      </dsp:txBody>
      <dsp:txXfrm>
        <a:off x="2328434" y="2379650"/>
        <a:ext cx="2068452" cy="2068706"/>
      </dsp:txXfrm>
    </dsp:sp>
    <dsp:sp modelId="{2FA75079-9A23-47AF-A517-20B821D178BD}">
      <dsp:nvSpPr>
        <dsp:cNvPr id="0" name=""/>
        <dsp:cNvSpPr/>
      </dsp:nvSpPr>
      <dsp:spPr>
        <a:xfrm>
          <a:off x="3404322" y="0"/>
          <a:ext cx="2925234" cy="2925592"/>
        </a:xfrm>
        <a:prstGeom prst="ellipse">
          <a:avLst/>
        </a:prstGeom>
        <a:gradFill rotWithShape="0">
          <a:gsLst>
            <a:gs pos="0">
              <a:schemeClr val="accent4">
                <a:alpha val="50000"/>
                <a:hueOff val="0"/>
                <a:satOff val="0"/>
                <a:lumOff val="0"/>
                <a:alphaOff val="0"/>
                <a:shade val="51000"/>
                <a:satMod val="130000"/>
              </a:schemeClr>
            </a:gs>
            <a:gs pos="80000">
              <a:schemeClr val="accent4">
                <a:alpha val="50000"/>
                <a:hueOff val="0"/>
                <a:satOff val="0"/>
                <a:lumOff val="0"/>
                <a:alphaOff val="0"/>
                <a:shade val="93000"/>
                <a:satMod val="130000"/>
              </a:schemeClr>
            </a:gs>
            <a:gs pos="100000">
              <a:schemeClr val="accent4">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zh-CN" sz="3600" kern="1200" dirty="0"/>
            <a:t>读</a:t>
          </a:r>
          <a:r>
            <a:rPr lang="en-US" altLang="zh-CN" sz="3600" kern="1200" dirty="0"/>
            <a:t>/</a:t>
          </a:r>
          <a:r>
            <a:rPr lang="zh-CN" sz="3600" kern="1200" dirty="0"/>
            <a:t>写者问题</a:t>
          </a:r>
        </a:p>
      </dsp:txBody>
      <dsp:txXfrm>
        <a:off x="3832713" y="428443"/>
        <a:ext cx="2068452" cy="2068706"/>
      </dsp:txXfrm>
    </dsp:sp>
    <dsp:sp modelId="{30B99391-9C48-4316-A6F1-80F6424FFB9F}">
      <dsp:nvSpPr>
        <dsp:cNvPr id="0" name=""/>
        <dsp:cNvSpPr/>
      </dsp:nvSpPr>
      <dsp:spPr>
        <a:xfrm>
          <a:off x="4909344" y="1951207"/>
          <a:ext cx="2925234" cy="2925592"/>
        </a:xfrm>
        <a:prstGeom prst="ellipse">
          <a:avLst/>
        </a:prstGeom>
        <a:gradFill rotWithShape="0">
          <a:gsLst>
            <a:gs pos="0">
              <a:schemeClr val="accent5">
                <a:alpha val="50000"/>
                <a:hueOff val="0"/>
                <a:satOff val="0"/>
                <a:lumOff val="0"/>
                <a:alphaOff val="0"/>
                <a:shade val="51000"/>
                <a:satMod val="130000"/>
              </a:schemeClr>
            </a:gs>
            <a:gs pos="80000">
              <a:schemeClr val="accent5">
                <a:alpha val="50000"/>
                <a:hueOff val="0"/>
                <a:satOff val="0"/>
                <a:lumOff val="0"/>
                <a:alphaOff val="0"/>
                <a:shade val="93000"/>
                <a:satMod val="130000"/>
              </a:schemeClr>
            </a:gs>
            <a:gs pos="100000">
              <a:schemeClr val="accent5">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zh-CN" sz="3600" kern="1200" dirty="0"/>
            <a:t>哲学家问题</a:t>
          </a:r>
        </a:p>
      </dsp:txBody>
      <dsp:txXfrm>
        <a:off x="5337735" y="2379650"/>
        <a:ext cx="2068452" cy="20687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1B7E00-C40E-1540-AFA4-534A4D40A106}">
      <dsp:nvSpPr>
        <dsp:cNvPr id="0" name=""/>
        <dsp:cNvSpPr/>
      </dsp:nvSpPr>
      <dsp:spPr>
        <a:xfrm>
          <a:off x="972652" y="140449"/>
          <a:ext cx="2787385" cy="968022"/>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8DB8E6-1CC3-D149-9B5B-A77D95EC8153}">
      <dsp:nvSpPr>
        <dsp:cNvPr id="0" name=""/>
        <dsp:cNvSpPr/>
      </dsp:nvSpPr>
      <dsp:spPr>
        <a:xfrm>
          <a:off x="2100571" y="2510807"/>
          <a:ext cx="540190" cy="345722"/>
        </a:xfrm>
        <a:prstGeom prst="downArrow">
          <a:avLst/>
        </a:prstGeom>
        <a:gradFill rotWithShape="0">
          <a:gsLst>
            <a:gs pos="0">
              <a:schemeClr val="accent2">
                <a:tint val="40000"/>
                <a:hueOff val="0"/>
                <a:satOff val="0"/>
                <a:lumOff val="0"/>
                <a:alphaOff val="0"/>
                <a:shade val="51000"/>
                <a:satMod val="130000"/>
              </a:schemeClr>
            </a:gs>
            <a:gs pos="80000">
              <a:schemeClr val="accent2">
                <a:tint val="40000"/>
                <a:hueOff val="0"/>
                <a:satOff val="0"/>
                <a:lumOff val="0"/>
                <a:alphaOff val="0"/>
                <a:shade val="93000"/>
                <a:satMod val="130000"/>
              </a:schemeClr>
            </a:gs>
            <a:gs pos="100000">
              <a:schemeClr val="accent2">
                <a:tint val="4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dsp:style>
    </dsp:sp>
    <dsp:sp modelId="{A09DE747-5F26-7E4C-BAFA-AAF5481C758F}">
      <dsp:nvSpPr>
        <dsp:cNvPr id="0" name=""/>
        <dsp:cNvSpPr/>
      </dsp:nvSpPr>
      <dsp:spPr>
        <a:xfrm>
          <a:off x="1074208" y="2787385"/>
          <a:ext cx="2592916" cy="6482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zh-CN" altLang="en-US" sz="2100" kern="1200"/>
            <a:t>抽烟</a:t>
          </a:r>
        </a:p>
      </dsp:txBody>
      <dsp:txXfrm>
        <a:off x="1074208" y="2787385"/>
        <a:ext cx="2592916" cy="648229"/>
      </dsp:txXfrm>
    </dsp:sp>
    <dsp:sp modelId="{D272E6AF-B4DB-F248-88AC-DFE043A3AA98}">
      <dsp:nvSpPr>
        <dsp:cNvPr id="0" name=""/>
        <dsp:cNvSpPr/>
      </dsp:nvSpPr>
      <dsp:spPr>
        <a:xfrm>
          <a:off x="1986050" y="1183234"/>
          <a:ext cx="972343" cy="972343"/>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火柴</a:t>
          </a:r>
        </a:p>
      </dsp:txBody>
      <dsp:txXfrm>
        <a:off x="2128446" y="1325630"/>
        <a:ext cx="687551" cy="687551"/>
      </dsp:txXfrm>
    </dsp:sp>
    <dsp:sp modelId="{8A4040EE-F872-CA42-B7B2-D3276CFC8AD9}">
      <dsp:nvSpPr>
        <dsp:cNvPr id="0" name=""/>
        <dsp:cNvSpPr/>
      </dsp:nvSpPr>
      <dsp:spPr>
        <a:xfrm>
          <a:off x="1290284" y="453760"/>
          <a:ext cx="972343" cy="972343"/>
        </a:xfrm>
        <a:prstGeom prst="ellips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卷烟纸</a:t>
          </a:r>
        </a:p>
      </dsp:txBody>
      <dsp:txXfrm>
        <a:off x="1432680" y="596156"/>
        <a:ext cx="687551" cy="687551"/>
      </dsp:txXfrm>
    </dsp:sp>
    <dsp:sp modelId="{9604522D-439F-1D40-8FD7-1FF74F2A0E6E}">
      <dsp:nvSpPr>
        <dsp:cNvPr id="0" name=""/>
        <dsp:cNvSpPr/>
      </dsp:nvSpPr>
      <dsp:spPr>
        <a:xfrm>
          <a:off x="2284235" y="218669"/>
          <a:ext cx="972343" cy="972343"/>
        </a:xfrm>
        <a:prstGeom prst="ellips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烟丝</a:t>
          </a:r>
        </a:p>
      </dsp:txBody>
      <dsp:txXfrm>
        <a:off x="2426631" y="361065"/>
        <a:ext cx="687551" cy="687551"/>
      </dsp:txXfrm>
    </dsp:sp>
    <dsp:sp modelId="{9582C7FF-9AFC-4643-B4DC-7C813BB8BFBD}">
      <dsp:nvSpPr>
        <dsp:cNvPr id="0" name=""/>
        <dsp:cNvSpPr/>
      </dsp:nvSpPr>
      <dsp:spPr>
        <a:xfrm>
          <a:off x="858131" y="21607"/>
          <a:ext cx="3025069" cy="2420055"/>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rings+Icon">
  <dgm:title val="互连圆环"/>
  <dgm:desc val="用于显示重叠或互相关联的想法或概念。前七行的 1 级文本对应一个圆环。不使用的文本不出现，但是在切换版式后仍然可用。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4.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19D0AA0-C2C1-CD44-A6CB-5BC31C2E97A0}" type="datetimeFigureOut">
              <a:rPr kumimoji="1" lang="zh-CN" altLang="en-US" smtClean="0"/>
              <a:t>2019/10/14</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BD7BA45-F42F-D245-81D8-5C3C2C8BF7CC}" type="slidenum">
              <a:rPr kumimoji="1" lang="zh-CN" altLang="en-US" smtClean="0"/>
              <a:t>‹#›</a:t>
            </a:fld>
            <a:endParaRPr kumimoji="1" lang="zh-CN" altLang="en-US"/>
          </a:p>
        </p:txBody>
      </p:sp>
    </p:spTree>
    <p:extLst>
      <p:ext uri="{BB962C8B-B14F-4D97-AF65-F5344CB8AC3E}">
        <p14:creationId xmlns:p14="http://schemas.microsoft.com/office/powerpoint/2010/main" val="18509462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3C0D16-2F6A-4327-A639-C1806F9F2742}" type="datetimeFigureOut">
              <a:rPr lang="zh-CN" altLang="en-US" smtClean="0"/>
              <a:t>2019/10/14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970FC-E299-456B-9B7A-CDEDEACB6FD4}" type="slidenum">
              <a:rPr lang="zh-CN" altLang="en-US" smtClean="0"/>
              <a:t>‹#›</a:t>
            </a:fld>
            <a:endParaRPr lang="zh-CN" altLang="en-US"/>
          </a:p>
        </p:txBody>
      </p:sp>
    </p:spTree>
    <p:extLst>
      <p:ext uri="{BB962C8B-B14F-4D97-AF65-F5344CB8AC3E}">
        <p14:creationId xmlns:p14="http://schemas.microsoft.com/office/powerpoint/2010/main" val="15355895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50000"/>
              </a:spcBef>
              <a:buClrTx/>
              <a:buSzTx/>
              <a:buFontTx/>
              <a:buNone/>
            </a:pPr>
            <a:r>
              <a:rPr kumimoji="1" lang="zh-CN" altLang="en-US" sz="1200" dirty="0">
                <a:solidFill>
                  <a:srgbClr val="000000"/>
                </a:solidFill>
                <a:latin typeface="Times New Roman" pitchFamily="18" charset="0"/>
              </a:rPr>
              <a:t>司机启动车辆的动作必须于售票员关车门的动作取得同步</a:t>
            </a:r>
          </a:p>
          <a:p>
            <a:pPr eaLnBrk="1" hangingPunct="1">
              <a:spcBef>
                <a:spcPct val="50000"/>
              </a:spcBef>
              <a:buClrTx/>
              <a:buSzTx/>
              <a:buFontTx/>
              <a:buNone/>
            </a:pPr>
            <a:r>
              <a:rPr kumimoji="1" lang="zh-CN" altLang="en-US" sz="1200" dirty="0">
                <a:solidFill>
                  <a:srgbClr val="000000"/>
                </a:solidFill>
                <a:latin typeface="Times New Roman" pitchFamily="18" charset="0"/>
              </a:rPr>
              <a:t>售票员开车门的动作也必须与司机停车取得同步。</a:t>
            </a:r>
          </a:p>
          <a:p>
            <a:endParaRPr lang="zh-CN" altLang="en-US" dirty="0"/>
          </a:p>
        </p:txBody>
      </p:sp>
      <p:sp>
        <p:nvSpPr>
          <p:cNvPr id="4" name="灯片编号占位符 3"/>
          <p:cNvSpPr>
            <a:spLocks noGrp="1"/>
          </p:cNvSpPr>
          <p:nvPr>
            <p:ph type="sldNum" sz="quarter" idx="10"/>
          </p:nvPr>
        </p:nvSpPr>
        <p:spPr/>
        <p:txBody>
          <a:bodyPr/>
          <a:lstStyle/>
          <a:p>
            <a:fld id="{460970FC-E299-456B-9B7A-CDEDEACB6FD4}" type="slidenum">
              <a:rPr lang="zh-CN" altLang="en-US" smtClean="0"/>
              <a:t>9</a:t>
            </a:fld>
            <a:endParaRPr lang="zh-CN" altLang="en-US"/>
          </a:p>
        </p:txBody>
      </p:sp>
    </p:spTree>
    <p:extLst>
      <p:ext uri="{BB962C8B-B14F-4D97-AF65-F5344CB8AC3E}">
        <p14:creationId xmlns:p14="http://schemas.microsoft.com/office/powerpoint/2010/main" val="228941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WRITE</a:t>
            </a:r>
            <a:r>
              <a:rPr lang="zh-CN" altLang="en-US" dirty="0"/>
              <a:t>操作被保护了，为什么</a:t>
            </a:r>
            <a:r>
              <a:rPr lang="en-US" altLang="zh-CN" dirty="0"/>
              <a:t>READ</a:t>
            </a:r>
            <a:r>
              <a:rPr lang="zh-CN" altLang="en-US" dirty="0"/>
              <a:t>没有？</a:t>
            </a:r>
          </a:p>
        </p:txBody>
      </p:sp>
      <p:sp>
        <p:nvSpPr>
          <p:cNvPr id="4" name="灯片编号占位符 3"/>
          <p:cNvSpPr>
            <a:spLocks noGrp="1"/>
          </p:cNvSpPr>
          <p:nvPr>
            <p:ph type="sldNum" sz="quarter" idx="10"/>
          </p:nvPr>
        </p:nvSpPr>
        <p:spPr/>
        <p:txBody>
          <a:bodyPr/>
          <a:lstStyle/>
          <a:p>
            <a:fld id="{460970FC-E299-456B-9B7A-CDEDEACB6FD4}" type="slidenum">
              <a:rPr lang="zh-CN" altLang="en-US" smtClean="0"/>
              <a:t>33</a:t>
            </a:fld>
            <a:endParaRPr lang="zh-CN" altLang="en-US"/>
          </a:p>
        </p:txBody>
      </p:sp>
    </p:spTree>
    <p:extLst>
      <p:ext uri="{BB962C8B-B14F-4D97-AF65-F5344CB8AC3E}">
        <p14:creationId xmlns:p14="http://schemas.microsoft.com/office/powerpoint/2010/main" val="2348260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三项能力在美国高等教育界被认为是大学生应学到最重要能力：分别是理性思维（批判性思维）</a:t>
            </a:r>
            <a:r>
              <a:rPr lang="en-US" altLang="zh-CN" sz="1200" b="0" i="0" kern="1200" dirty="0">
                <a:solidFill>
                  <a:schemeClr val="tx1"/>
                </a:solidFill>
                <a:effectLst/>
                <a:latin typeface="+mn-lt"/>
                <a:ea typeface="+mn-ea"/>
                <a:cs typeface="+mn-cs"/>
              </a:rPr>
              <a:t>critical thinking</a:t>
            </a:r>
            <a:r>
              <a:rPr lang="zh-CN" altLang="en-US" sz="1200" b="0" i="0" kern="1200" dirty="0">
                <a:solidFill>
                  <a:schemeClr val="tx1"/>
                </a:solidFill>
                <a:effectLst/>
                <a:latin typeface="+mn-lt"/>
                <a:ea typeface="+mn-ea"/>
                <a:cs typeface="+mn-cs"/>
              </a:rPr>
              <a:t>，综合推理</a:t>
            </a:r>
            <a:r>
              <a:rPr lang="en-US" altLang="zh-CN" sz="1200" b="0" i="0" kern="1200" dirty="0">
                <a:solidFill>
                  <a:schemeClr val="tx1"/>
                </a:solidFill>
                <a:effectLst/>
                <a:latin typeface="+mn-lt"/>
                <a:ea typeface="+mn-ea"/>
                <a:cs typeface="+mn-cs"/>
              </a:rPr>
              <a:t>complex reasoning</a:t>
            </a:r>
            <a:r>
              <a:rPr lang="zh-CN" altLang="en-US" sz="1200" b="0" i="0" kern="1200" dirty="0">
                <a:solidFill>
                  <a:schemeClr val="tx1"/>
                </a:solidFill>
                <a:effectLst/>
                <a:latin typeface="+mn-lt"/>
                <a:ea typeface="+mn-ea"/>
                <a:cs typeface="+mn-cs"/>
              </a:rPr>
              <a:t>，以及书面表达</a:t>
            </a:r>
            <a:r>
              <a:rPr lang="en-US" altLang="zh-CN" sz="1200" b="0" i="0" kern="1200" dirty="0">
                <a:solidFill>
                  <a:schemeClr val="tx1"/>
                </a:solidFill>
                <a:effectLst/>
                <a:latin typeface="+mn-lt"/>
                <a:ea typeface="+mn-ea"/>
                <a:cs typeface="+mn-cs"/>
              </a:rPr>
              <a:t>written expression</a:t>
            </a:r>
            <a:r>
              <a:rPr lang="zh-CN" altLang="en-US" sz="1200" b="0" i="0" kern="1200" dirty="0">
                <a:solidFill>
                  <a:schemeClr val="tx1"/>
                </a:solidFill>
                <a:effectLst/>
                <a:latin typeface="+mn-lt"/>
                <a:ea typeface="+mn-ea"/>
                <a:cs typeface="+mn-cs"/>
              </a:rPr>
              <a:t>能力。</a:t>
            </a:r>
            <a:endParaRPr lang="zh-CN" altLang="en-US" dirty="0"/>
          </a:p>
        </p:txBody>
      </p:sp>
      <p:sp>
        <p:nvSpPr>
          <p:cNvPr id="4" name="灯片编号占位符 3"/>
          <p:cNvSpPr>
            <a:spLocks noGrp="1"/>
          </p:cNvSpPr>
          <p:nvPr>
            <p:ph type="sldNum" sz="quarter" idx="10"/>
          </p:nvPr>
        </p:nvSpPr>
        <p:spPr/>
        <p:txBody>
          <a:bodyPr/>
          <a:lstStyle/>
          <a:p>
            <a:fld id="{460970FC-E299-456B-9B7A-CDEDEACB6FD4}" type="slidenum">
              <a:rPr lang="zh-CN" altLang="en-US" smtClean="0"/>
              <a:t>38</a:t>
            </a:fld>
            <a:endParaRPr lang="zh-CN" altLang="en-US"/>
          </a:p>
        </p:txBody>
      </p:sp>
    </p:spTree>
    <p:extLst>
      <p:ext uri="{BB962C8B-B14F-4D97-AF65-F5344CB8AC3E}">
        <p14:creationId xmlns:p14="http://schemas.microsoft.com/office/powerpoint/2010/main" val="1092334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41</a:t>
            </a:fld>
            <a:endParaRPr lang="zh-CN" altLang="en-US"/>
          </a:p>
        </p:txBody>
      </p:sp>
    </p:spTree>
    <p:extLst>
      <p:ext uri="{BB962C8B-B14F-4D97-AF65-F5344CB8AC3E}">
        <p14:creationId xmlns:p14="http://schemas.microsoft.com/office/powerpoint/2010/main" val="3091797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deadlock: For example, a customer may arrive and observe that the barber is cutting hair, so he goes to the waiting room. While he is on his way, the barber finishes the haircut he is doing and goes to check the waiting room. Since there is no one there (the customer not having arrived yet), he goes back to his chair and sleeps. The barber is now waiting for a customer and the customer is waiting for the barber.</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starvation:</a:t>
            </a:r>
            <a:r>
              <a:rPr lang="en-US" altLang="zh-CN" sz="1200" b="0" i="0" kern="1200" baseline="0" dirty="0">
                <a:solidFill>
                  <a:schemeClr val="tx1"/>
                </a:solidFill>
                <a:effectLst/>
                <a:latin typeface="+mn-lt"/>
                <a:ea typeface="+mn-ea"/>
                <a:cs typeface="+mn-cs"/>
              </a:rPr>
              <a:t> the barber does not pick up customers in order</a:t>
            </a:r>
            <a:endParaRPr lang="zh-CN" altLang="en-US" dirty="0"/>
          </a:p>
        </p:txBody>
      </p:sp>
      <p:sp>
        <p:nvSpPr>
          <p:cNvPr id="4" name="灯片编号占位符 3"/>
          <p:cNvSpPr>
            <a:spLocks noGrp="1"/>
          </p:cNvSpPr>
          <p:nvPr>
            <p:ph type="sldNum" sz="quarter" idx="10"/>
          </p:nvPr>
        </p:nvSpPr>
        <p:spPr/>
        <p:txBody>
          <a:bodyPr/>
          <a:lstStyle/>
          <a:p>
            <a:fld id="{460970FC-E299-456B-9B7A-CDEDEACB6FD4}" type="slidenum">
              <a:rPr lang="zh-CN" altLang="en-US" smtClean="0"/>
              <a:t>43</a:t>
            </a:fld>
            <a:endParaRPr lang="zh-CN" altLang="en-US"/>
          </a:p>
        </p:txBody>
      </p:sp>
    </p:spTree>
    <p:extLst>
      <p:ext uri="{BB962C8B-B14F-4D97-AF65-F5344CB8AC3E}">
        <p14:creationId xmlns:p14="http://schemas.microsoft.com/office/powerpoint/2010/main" val="11421686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44</a:t>
            </a:fld>
            <a:endParaRPr lang="zh-CN" altLang="en-US"/>
          </a:p>
        </p:txBody>
      </p:sp>
    </p:spTree>
    <p:extLst>
      <p:ext uri="{BB962C8B-B14F-4D97-AF65-F5344CB8AC3E}">
        <p14:creationId xmlns:p14="http://schemas.microsoft.com/office/powerpoint/2010/main" val="772842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a:t>The problem of starvation can be solved by utilizing a queue where customers are added as they arrive, so that barber can serve them on a first come first served basis</a:t>
            </a:r>
            <a:endParaRPr kumimoji="1" lang="zh-CN" altLang="en-US" dirty="0"/>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45</a:t>
            </a:fld>
            <a:endParaRPr lang="zh-CN" altLang="en-US"/>
          </a:p>
        </p:txBody>
      </p:sp>
    </p:spTree>
    <p:extLst>
      <p:ext uri="{BB962C8B-B14F-4D97-AF65-F5344CB8AC3E}">
        <p14:creationId xmlns:p14="http://schemas.microsoft.com/office/powerpoint/2010/main" val="27461907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有饥饿现象。</a:t>
            </a:r>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46</a:t>
            </a:fld>
            <a:endParaRPr lang="zh-CN" altLang="en-US"/>
          </a:p>
        </p:txBody>
      </p:sp>
    </p:spTree>
    <p:extLst>
      <p:ext uri="{BB962C8B-B14F-4D97-AF65-F5344CB8AC3E}">
        <p14:creationId xmlns:p14="http://schemas.microsoft.com/office/powerpoint/2010/main" val="4988840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9BB2F4-06EC-4E6E-A2C6-7CF6A74E006C}" type="slidenum">
              <a:rPr lang="en-US" altLang="zh-CN"/>
              <a:pPr/>
              <a:t>54</a:t>
            </a:fld>
            <a:endParaRPr lang="en-US" altLang="zh-CN"/>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70990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AC04BF-801A-45C7-B4C7-93EE7E9C60EA}" type="slidenum">
              <a:rPr lang="en-US" altLang="zh-CN"/>
              <a:pPr/>
              <a:t>55</a:t>
            </a:fld>
            <a:endParaRPr lang="en-US" altLang="zh-CN"/>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866412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这种情况下，当四位哲学家同时拿起他们手边编号较低的餐叉时，只有编号最高的餐叉留在桌上，从而第五位哲学家就不能使用任何一只餐叉了。而且，只有一位哲学家能使用最高编号的餐叉，所以他能使用两只餐叉用餐。当他吃完后，他会先放下编号最高的餐叉，再放下编号较低的餐叉</a:t>
            </a:r>
          </a:p>
        </p:txBody>
      </p:sp>
      <p:sp>
        <p:nvSpPr>
          <p:cNvPr id="4" name="灯片编号占位符 3"/>
          <p:cNvSpPr>
            <a:spLocks noGrp="1"/>
          </p:cNvSpPr>
          <p:nvPr>
            <p:ph type="sldNum" sz="quarter" idx="10"/>
          </p:nvPr>
        </p:nvSpPr>
        <p:spPr/>
        <p:txBody>
          <a:bodyPr/>
          <a:lstStyle/>
          <a:p>
            <a:fld id="{460970FC-E299-456B-9B7A-CDEDEACB6FD4}" type="slidenum">
              <a:rPr lang="zh-CN" altLang="en-US" smtClean="0"/>
              <a:t>56</a:t>
            </a:fld>
            <a:endParaRPr lang="zh-CN" altLang="en-US"/>
          </a:p>
        </p:txBody>
      </p:sp>
    </p:spTree>
    <p:extLst>
      <p:ext uri="{BB962C8B-B14F-4D97-AF65-F5344CB8AC3E}">
        <p14:creationId xmlns:p14="http://schemas.microsoft.com/office/powerpoint/2010/main" val="2422679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最后定义动画：看定义是一种同步的含义，用信号量原始的定义去理解反而不方便（资源的数量，等待进程的数量）。</a:t>
            </a:r>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10</a:t>
            </a:fld>
            <a:endParaRPr lang="zh-CN" altLang="en-US"/>
          </a:p>
        </p:txBody>
      </p:sp>
    </p:spTree>
    <p:extLst>
      <p:ext uri="{BB962C8B-B14F-4D97-AF65-F5344CB8AC3E}">
        <p14:creationId xmlns:p14="http://schemas.microsoft.com/office/powerpoint/2010/main" val="38230596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042779-F69C-4091-BD33-174F0FD92BAB}" type="slidenum">
              <a:rPr lang="en-US" altLang="zh-CN"/>
              <a:pPr/>
              <a:t>57</a:t>
            </a:fld>
            <a:endParaRPr lang="en-US" altLang="zh-CN"/>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61255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如果只有一边的刀叉就绪，直接退出 </a:t>
            </a:r>
            <a:r>
              <a:rPr kumimoji="1" lang="en-US" altLang="zh-CN" dirty="0"/>
              <a:t>if</a:t>
            </a:r>
            <a:r>
              <a:rPr kumimoji="1" lang="zh-CN" altLang="en-US" dirty="0"/>
              <a:t>，只有两边就绪才会进入 </a:t>
            </a:r>
            <a:r>
              <a:rPr kumimoji="1" lang="en-US" altLang="zh-CN" dirty="0"/>
              <a:t>if</a:t>
            </a:r>
            <a:r>
              <a:rPr kumimoji="1" lang="zh-CN" altLang="en-US" dirty="0"/>
              <a:t>。从效果上看，就是 </a:t>
            </a:r>
            <a:r>
              <a:rPr kumimoji="1" lang="en-US" altLang="zh-CN" dirty="0"/>
              <a:t>test(i-1)</a:t>
            </a:r>
            <a:r>
              <a:rPr kumimoji="1" lang="zh-CN" altLang="en-US" dirty="0"/>
              <a:t> 可能什么效果都没有，</a:t>
            </a:r>
            <a:r>
              <a:rPr kumimoji="1" lang="en-US" altLang="zh-CN" dirty="0"/>
              <a:t>test(i+1)</a:t>
            </a:r>
            <a:r>
              <a:rPr kumimoji="1" lang="zh-CN" altLang="en-US" dirty="0"/>
              <a:t> 会设置。 </a:t>
            </a:r>
          </a:p>
        </p:txBody>
      </p:sp>
      <p:sp>
        <p:nvSpPr>
          <p:cNvPr id="4" name="灯片编号占位符 3"/>
          <p:cNvSpPr>
            <a:spLocks noGrp="1"/>
          </p:cNvSpPr>
          <p:nvPr>
            <p:ph type="sldNum" sz="quarter" idx="5"/>
          </p:nvPr>
        </p:nvSpPr>
        <p:spPr/>
        <p:txBody>
          <a:bodyPr/>
          <a:lstStyle/>
          <a:p>
            <a:fld id="{460970FC-E299-456B-9B7A-CDEDEACB6FD4}" type="slidenum">
              <a:rPr lang="zh-CN" altLang="en-US" smtClean="0"/>
              <a:t>59</a:t>
            </a:fld>
            <a:endParaRPr lang="zh-CN" altLang="en-US"/>
          </a:p>
        </p:txBody>
      </p:sp>
    </p:spTree>
    <p:extLst>
      <p:ext uri="{BB962C8B-B14F-4D97-AF65-F5344CB8AC3E}">
        <p14:creationId xmlns:p14="http://schemas.microsoft.com/office/powerpoint/2010/main" val="41979040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042779-F69C-4091-BD33-174F0FD92BAB}" type="slidenum">
              <a:rPr lang="en-US" altLang="zh-CN"/>
              <a:pPr/>
              <a:t>60</a:t>
            </a:fld>
            <a:endParaRPr lang="en-US" altLang="zh-CN"/>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57545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51477B-1D06-4A9D-917D-4DCE8F67B10B}" type="slidenum">
              <a:rPr lang="en-US" altLang="zh-CN"/>
              <a:pPr/>
              <a:t>61</a:t>
            </a:fld>
            <a:endParaRPr lang="en-US" altLang="zh-CN"/>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853656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B6E5C5-987A-4262-9F37-5BB26C873E3E}" type="slidenum">
              <a:rPr lang="en-US" altLang="zh-CN"/>
              <a:pPr/>
              <a:t>62</a:t>
            </a:fld>
            <a:endParaRPr lang="en-US" altLang="zh-CN"/>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402512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63</a:t>
            </a:fld>
            <a:endParaRPr lang="zh-CN" altLang="en-US"/>
          </a:p>
        </p:txBody>
      </p:sp>
    </p:spTree>
    <p:extLst>
      <p:ext uri="{BB962C8B-B14F-4D97-AF65-F5344CB8AC3E}">
        <p14:creationId xmlns:p14="http://schemas.microsoft.com/office/powerpoint/2010/main" val="3545503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16</a:t>
            </a:fld>
            <a:endParaRPr lang="zh-CN" altLang="en-US"/>
          </a:p>
        </p:txBody>
      </p:sp>
    </p:spTree>
    <p:extLst>
      <p:ext uri="{BB962C8B-B14F-4D97-AF65-F5344CB8AC3E}">
        <p14:creationId xmlns:p14="http://schemas.microsoft.com/office/powerpoint/2010/main" val="1539436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18</a:t>
            </a:fld>
            <a:endParaRPr lang="zh-CN" altLang="en-US"/>
          </a:p>
        </p:txBody>
      </p:sp>
    </p:spTree>
    <p:extLst>
      <p:ext uri="{BB962C8B-B14F-4D97-AF65-F5344CB8AC3E}">
        <p14:creationId xmlns:p14="http://schemas.microsoft.com/office/powerpoint/2010/main" val="259034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只用 </a:t>
            </a:r>
            <a:r>
              <a:rPr kumimoji="1" lang="en-US" altLang="zh-CN" dirty="0"/>
              <a:t>in/out</a:t>
            </a:r>
            <a:r>
              <a:rPr kumimoji="1" lang="zh-CN" altLang="en-US" dirty="0"/>
              <a:t> 指针做判断，会有空间浪费。比如当前实现，会浪费一个空格子。要想避免浪费，可以增加变量记录已有数量。</a:t>
            </a:r>
          </a:p>
        </p:txBody>
      </p:sp>
      <p:sp>
        <p:nvSpPr>
          <p:cNvPr id="4" name="灯片编号占位符 3"/>
          <p:cNvSpPr>
            <a:spLocks noGrp="1"/>
          </p:cNvSpPr>
          <p:nvPr>
            <p:ph type="sldNum" sz="quarter" idx="5"/>
          </p:nvPr>
        </p:nvSpPr>
        <p:spPr/>
        <p:txBody>
          <a:bodyPr/>
          <a:lstStyle/>
          <a:p>
            <a:fld id="{460970FC-E299-456B-9B7A-CDEDEACB6FD4}" type="slidenum">
              <a:rPr lang="zh-CN" altLang="en-US" smtClean="0"/>
              <a:t>19</a:t>
            </a:fld>
            <a:endParaRPr lang="zh-CN" altLang="en-US"/>
          </a:p>
        </p:txBody>
      </p:sp>
    </p:spTree>
    <p:extLst>
      <p:ext uri="{BB962C8B-B14F-4D97-AF65-F5344CB8AC3E}">
        <p14:creationId xmlns:p14="http://schemas.microsoft.com/office/powerpoint/2010/main" val="3330207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95104D-453E-436A-9495-B368CFCACBFC}" type="slidenum">
              <a:rPr lang="en-US" altLang="zh-CN"/>
              <a:pPr/>
              <a:t>22</a:t>
            </a:fld>
            <a:endParaRPr lang="en-US" altLang="zh-CN"/>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27104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FF6445-781D-453D-895C-F5056ED9E880}" type="slidenum">
              <a:rPr lang="en-US" altLang="zh-CN"/>
              <a:pPr/>
              <a:t>23</a:t>
            </a:fld>
            <a:endParaRPr lang="en-US" altLang="zh-CN"/>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81267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把</a:t>
            </a:r>
            <a:r>
              <a:rPr kumimoji="1" lang="en-US" altLang="zh-CN" dirty="0"/>
              <a:t>P</a:t>
            </a:r>
            <a:r>
              <a:rPr kumimoji="1" lang="zh-CN" altLang="en-US" dirty="0"/>
              <a:t>操作集中起来？</a:t>
            </a:r>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27</a:t>
            </a:fld>
            <a:endParaRPr lang="zh-CN" altLang="en-US"/>
          </a:p>
        </p:txBody>
      </p:sp>
    </p:spTree>
    <p:extLst>
      <p:ext uri="{BB962C8B-B14F-4D97-AF65-F5344CB8AC3E}">
        <p14:creationId xmlns:p14="http://schemas.microsoft.com/office/powerpoint/2010/main" val="1576530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Can the producer/consumer problem be considered simply a special case of the readers/writers problem with a single writer (the producer) and a single reader (the consumer)? The answer is no. The producer is not just a writer. It must read queue pointers to determine where to write the next item, and it must determine if the buffer is full. Similarly, the consumer is not just a reader, because it must adjust the queue pointers to show that it has removed a unit from the buffer. </a:t>
            </a:r>
            <a:endParaRPr lang="en-US" altLang="zh-CN" dirty="0"/>
          </a:p>
          <a:p>
            <a:endParaRPr kumimoji="1" lang="zh-CN" altLang="en-US" dirty="0"/>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31</a:t>
            </a:fld>
            <a:endParaRPr lang="zh-CN" altLang="en-US"/>
          </a:p>
        </p:txBody>
      </p:sp>
    </p:spTree>
    <p:extLst>
      <p:ext uri="{BB962C8B-B14F-4D97-AF65-F5344CB8AC3E}">
        <p14:creationId xmlns:p14="http://schemas.microsoft.com/office/powerpoint/2010/main" val="3451095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normAutofit/>
          </a:bodyPr>
          <a:lstStyle>
            <a:lvl1pPr algn="ctr">
              <a:defRPr sz="48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normAutofit/>
          </a:bodyPr>
          <a:lstStyle>
            <a:lvl1pPr marL="0" indent="0" algn="ct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B875BBBE-D8C8-1E44-A911-56FD6C09F9F4}" type="datetime5">
              <a:t>2019/10/14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cxnSp>
        <p:nvCxnSpPr>
          <p:cNvPr id="8" name="直接连接符 7"/>
          <p:cNvCxnSpPr/>
          <p:nvPr userDrawn="1"/>
        </p:nvCxnSpPr>
        <p:spPr>
          <a:xfrm>
            <a:off x="685800" y="3600450"/>
            <a:ext cx="77724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1378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1696BB6-8CE6-8341-AF7A-B0D6FAA1B8A8}" type="datetime5">
              <a:t>2019/10/14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1293421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07DF296-E388-EA49-8C8D-2E8ACC209424}" type="datetime5">
              <a:t>2019/10/14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1323360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文本与内容">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395288" y="1196975"/>
            <a:ext cx="4171950"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196975"/>
            <a:ext cx="4173537"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标题 1"/>
          <p:cNvSpPr>
            <a:spLocks noGrp="1"/>
          </p:cNvSpPr>
          <p:nvPr>
            <p:ph type="title"/>
          </p:nvPr>
        </p:nvSpPr>
        <p:spPr>
          <a:xfrm>
            <a:off x="457200" y="1678"/>
            <a:ext cx="8229600" cy="1143000"/>
          </a:xfrm>
        </p:spPr>
        <p:txBody>
          <a:bodyPr/>
          <a:lstStyle/>
          <a:p>
            <a:r>
              <a:rPr lang="zh-CN" altLang="en-US"/>
              <a:t>单击此处编辑母版标题样式</a:t>
            </a:r>
          </a:p>
        </p:txBody>
      </p:sp>
      <p:sp>
        <p:nvSpPr>
          <p:cNvPr id="6" name="日期占位符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lvl1pPr algn="l">
              <a:defRPr sz="1200" baseline="0">
                <a:solidFill>
                  <a:schemeClr val="tx1">
                    <a:tint val="75000"/>
                  </a:schemeClr>
                </a:solidFill>
                <a:latin typeface="Arial Unicode MS" pitchFamily="34" charset="-122"/>
                <a:ea typeface="华文细黑" pitchFamily="2" charset="-122"/>
              </a:defRPr>
            </a:lvl1pPr>
          </a:lstStyle>
          <a:p>
            <a:fld id="{B0344FD7-4689-9A4F-8FF2-3FAF8EFF7DB2}" type="datetime5">
              <a:t>2019/10/14</a:t>
            </a:fld>
            <a:endParaRPr lang="zh-CN" altLang="en-US"/>
          </a:p>
        </p:txBody>
      </p:sp>
      <p:sp>
        <p:nvSpPr>
          <p:cNvPr id="7" name="页脚占位符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a:defRPr sz="1200" baseline="0">
                <a:solidFill>
                  <a:schemeClr val="tx1">
                    <a:tint val="75000"/>
                  </a:schemeClr>
                </a:solidFill>
                <a:latin typeface="Arial Unicode MS" pitchFamily="34" charset="-122"/>
                <a:ea typeface="华文细黑" pitchFamily="2" charset="-122"/>
              </a:defRPr>
            </a:lvl1pPr>
          </a:lstStyle>
          <a:p>
            <a:r>
              <a:rPr lang="en-US" altLang="zh-CN" dirty="0"/>
              <a:t>《</a:t>
            </a:r>
            <a:r>
              <a:rPr lang="zh-CN" altLang="en-US" dirty="0"/>
              <a:t>计算机操作系统</a:t>
            </a:r>
            <a:r>
              <a:rPr lang="en-US" altLang="zh-CN" dirty="0"/>
              <a:t>》——</a:t>
            </a:r>
            <a:r>
              <a:rPr lang="zh-CN" altLang="en-US" dirty="0"/>
              <a:t>薛瑞尼</a:t>
            </a:r>
          </a:p>
        </p:txBody>
      </p:sp>
      <p:sp>
        <p:nvSpPr>
          <p:cNvPr id="8"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Unicode MS" pitchFamily="34" charset="-122"/>
                <a:ea typeface="华文细黑" pitchFamily="2" charset="-122"/>
              </a:defRPr>
            </a:lvl1pPr>
          </a:lstStyle>
          <a:p>
            <a:fld id="{B09550E6-D85C-43A8-841D-66A200A3DB30}" type="slidenum">
              <a:rPr lang="zh-CN" altLang="en-US" smtClean="0"/>
              <a:pPr/>
              <a:t>‹#›</a:t>
            </a:fld>
            <a:endParaRPr lang="zh-CN" altLang="en-US"/>
          </a:p>
        </p:txBody>
      </p:sp>
    </p:spTree>
    <p:extLst>
      <p:ext uri="{BB962C8B-B14F-4D97-AF65-F5344CB8AC3E}">
        <p14:creationId xmlns:p14="http://schemas.microsoft.com/office/powerpoint/2010/main" val="288549332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文本与两项内容">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395288" y="1196975"/>
            <a:ext cx="4171950"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19638" y="1196975"/>
            <a:ext cx="4173537"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19638" y="3721100"/>
            <a:ext cx="4173537" cy="237172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标题 1"/>
          <p:cNvSpPr>
            <a:spLocks noGrp="1"/>
          </p:cNvSpPr>
          <p:nvPr>
            <p:ph type="title"/>
          </p:nvPr>
        </p:nvSpPr>
        <p:spPr>
          <a:xfrm>
            <a:off x="457200" y="1678"/>
            <a:ext cx="8229600" cy="1143000"/>
          </a:xfrm>
        </p:spPr>
        <p:txBody>
          <a:bodyPr/>
          <a:lstStyle/>
          <a:p>
            <a:r>
              <a:rPr lang="zh-CN" altLang="en-US"/>
              <a:t>单击此处编辑母版标题样式</a:t>
            </a:r>
          </a:p>
        </p:txBody>
      </p:sp>
      <p:sp>
        <p:nvSpPr>
          <p:cNvPr id="7" name="日期占位符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lvl1pPr algn="l">
              <a:defRPr sz="1200" baseline="0">
                <a:solidFill>
                  <a:schemeClr val="tx1">
                    <a:tint val="75000"/>
                  </a:schemeClr>
                </a:solidFill>
                <a:latin typeface="Arial Unicode MS" pitchFamily="34" charset="-122"/>
                <a:ea typeface="华文细黑" pitchFamily="2" charset="-122"/>
              </a:defRPr>
            </a:lvl1pPr>
          </a:lstStyle>
          <a:p>
            <a:fld id="{96DBD3B0-20D9-8A47-865B-E1E415BF576D}" type="datetime5">
              <a:t>2019/10/14</a:t>
            </a:fld>
            <a:endParaRPr lang="zh-CN" altLang="en-US"/>
          </a:p>
        </p:txBody>
      </p:sp>
      <p:sp>
        <p:nvSpPr>
          <p:cNvPr id="8" name="页脚占位符 4"/>
          <p:cNvSpPr>
            <a:spLocks noGrp="1"/>
          </p:cNvSpPr>
          <p:nvPr>
            <p:ph type="ftr" sz="quarter" idx="11"/>
          </p:nvPr>
        </p:nvSpPr>
        <p:spPr>
          <a:xfrm>
            <a:off x="2590800" y="6356350"/>
            <a:ext cx="3962400" cy="365125"/>
          </a:xfrm>
          <a:prstGeom prst="rect">
            <a:avLst/>
          </a:prstGeom>
        </p:spPr>
        <p:txBody>
          <a:bodyPr vert="horz" lIns="91440" tIns="45720" rIns="91440" bIns="45720" rtlCol="0" anchor="ctr"/>
          <a:lstStyle>
            <a:lvl1pPr algn="ctr">
              <a:defRPr sz="1200" baseline="0">
                <a:solidFill>
                  <a:schemeClr val="tx1">
                    <a:tint val="75000"/>
                  </a:schemeClr>
                </a:solidFill>
                <a:latin typeface="Arial Unicode MS" pitchFamily="34" charset="-122"/>
                <a:ea typeface="华文细黑" pitchFamily="2" charset="-122"/>
              </a:defRPr>
            </a:lvl1pPr>
          </a:lstStyle>
          <a:p>
            <a:r>
              <a:rPr lang="en-US" altLang="zh-CN" dirty="0"/>
              <a:t>《</a:t>
            </a:r>
            <a:r>
              <a:rPr lang="zh-CN" altLang="en-US" dirty="0"/>
              <a:t>计算机操作系统</a:t>
            </a:r>
            <a:r>
              <a:rPr lang="en-US" altLang="zh-CN" dirty="0"/>
              <a:t>》——</a:t>
            </a:r>
            <a:r>
              <a:rPr lang="zh-CN" altLang="en-US" dirty="0"/>
              <a:t>薛瑞尼</a:t>
            </a: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Unicode MS" pitchFamily="34" charset="-122"/>
                <a:ea typeface="华文细黑" pitchFamily="2" charset="-122"/>
              </a:defRPr>
            </a:lvl1pPr>
          </a:lstStyle>
          <a:p>
            <a:fld id="{B09550E6-D85C-43A8-841D-66A200A3DB30}" type="slidenum">
              <a:rPr lang="zh-CN" altLang="en-US" smtClean="0"/>
              <a:pPr/>
              <a:t>‹#›</a:t>
            </a:fld>
            <a:endParaRPr lang="zh-CN" altLang="en-US"/>
          </a:p>
        </p:txBody>
      </p:sp>
    </p:spTree>
    <p:extLst>
      <p:ext uri="{BB962C8B-B14F-4D97-AF65-F5344CB8AC3E}">
        <p14:creationId xmlns:p14="http://schemas.microsoft.com/office/powerpoint/2010/main" val="106106742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表格">
    <p:spTree>
      <p:nvGrpSpPr>
        <p:cNvPr id="1" name=""/>
        <p:cNvGrpSpPr/>
        <p:nvPr/>
      </p:nvGrpSpPr>
      <p:grpSpPr>
        <a:xfrm>
          <a:off x="0" y="0"/>
          <a:ext cx="0" cy="0"/>
          <a:chOff x="0" y="0"/>
          <a:chExt cx="0" cy="0"/>
        </a:xfrm>
      </p:grpSpPr>
      <p:sp>
        <p:nvSpPr>
          <p:cNvPr id="3" name="表格占位符 2"/>
          <p:cNvSpPr>
            <a:spLocks noGrp="1"/>
          </p:cNvSpPr>
          <p:nvPr>
            <p:ph type="tbl" idx="1"/>
          </p:nvPr>
        </p:nvSpPr>
        <p:spPr>
          <a:xfrm>
            <a:off x="395288" y="1196975"/>
            <a:ext cx="8497887" cy="4895850"/>
          </a:xfrm>
        </p:spPr>
        <p:txBody>
          <a:bodyPr/>
          <a:lstStyle/>
          <a:p>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baseline="0">
                <a:solidFill>
                  <a:schemeClr val="tx1">
                    <a:tint val="75000"/>
                  </a:schemeClr>
                </a:solidFill>
                <a:latin typeface="Arial Unicode MS" pitchFamily="34" charset="-122"/>
                <a:ea typeface="华文细黑" pitchFamily="2" charset="-122"/>
              </a:defRPr>
            </a:lvl1pPr>
          </a:lstStyle>
          <a:p>
            <a:fld id="{D8DD1EA4-4BD5-7945-B1E9-BA8A872330F6}" type="datetime5">
              <a:t>2019/10/14</a:t>
            </a:fld>
            <a:endParaRPr lang="zh-CN" altLang="en-US"/>
          </a:p>
        </p:txBody>
      </p:sp>
      <p:sp>
        <p:nvSpPr>
          <p:cNvPr id="5" name="页脚占位符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a:defRPr sz="1200" baseline="0">
                <a:solidFill>
                  <a:schemeClr val="tx1">
                    <a:tint val="75000"/>
                  </a:schemeClr>
                </a:solidFill>
                <a:latin typeface="Arial Unicode MS" pitchFamily="34" charset="-122"/>
                <a:ea typeface="华文细黑" pitchFamily="2" charset="-122"/>
              </a:defRPr>
            </a:lvl1pPr>
          </a:lstStyle>
          <a:p>
            <a:r>
              <a:rPr lang="en-US" altLang="zh-CN" dirty="0"/>
              <a:t>《</a:t>
            </a:r>
            <a:r>
              <a:rPr lang="zh-CN" altLang="en-US" dirty="0"/>
              <a:t>计算机操作系统</a:t>
            </a:r>
            <a:r>
              <a:rPr lang="en-US" altLang="zh-CN" dirty="0"/>
              <a:t>》——</a:t>
            </a:r>
            <a:r>
              <a:rPr lang="zh-CN" altLang="en-US" dirty="0"/>
              <a:t>薛瑞尼</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Unicode MS" pitchFamily="34" charset="-122"/>
                <a:ea typeface="华文细黑" pitchFamily="2" charset="-122"/>
              </a:defRPr>
            </a:lvl1pPr>
          </a:lstStyle>
          <a:p>
            <a:fld id="{B09550E6-D85C-43A8-841D-66A200A3DB30}" type="slidenum">
              <a:rPr lang="zh-CN" altLang="en-US" smtClean="0"/>
              <a:pPr/>
              <a:t>‹#›</a:t>
            </a:fld>
            <a:endParaRPr lang="zh-CN" altLang="en-US"/>
          </a:p>
        </p:txBody>
      </p:sp>
      <p:sp>
        <p:nvSpPr>
          <p:cNvPr id="7" name="标题 1"/>
          <p:cNvSpPr>
            <a:spLocks noGrp="1"/>
          </p:cNvSpPr>
          <p:nvPr>
            <p:ph type="title"/>
          </p:nvPr>
        </p:nvSpPr>
        <p:spPr>
          <a:xfrm>
            <a:off x="457200" y="1678"/>
            <a:ext cx="8229600" cy="1143000"/>
          </a:xfrm>
        </p:spPr>
        <p:txBody>
          <a:bodyPr/>
          <a:lstStyle/>
          <a:p>
            <a:r>
              <a:rPr lang="zh-CN" altLang="en-US"/>
              <a:t>单击此处编辑母版标题样式</a:t>
            </a:r>
          </a:p>
        </p:txBody>
      </p:sp>
    </p:spTree>
    <p:extLst>
      <p:ext uri="{BB962C8B-B14F-4D97-AF65-F5344CB8AC3E}">
        <p14:creationId xmlns:p14="http://schemas.microsoft.com/office/powerpoint/2010/main" val="342946837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AC96A91-3737-6248-9391-65509A744BE0}" type="datetime5">
              <a:t>2019/10/14</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a:t>
            </a:fld>
            <a:endParaRPr lang="zh-CN" altLang="en-US"/>
          </a:p>
        </p:txBody>
      </p:sp>
      <p:sp>
        <p:nvSpPr>
          <p:cNvPr id="5" name="Rectangle 6"/>
          <p:cNvSpPr/>
          <p:nvPr userDrawn="1"/>
        </p:nvSpPr>
        <p:spPr>
          <a:xfrm>
            <a:off x="0" y="0"/>
            <a:ext cx="9144000" cy="180150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a:latin typeface="Arial Unicode MS" pitchFamily="34" charset="-122"/>
              <a:ea typeface="华文细黑" pitchFamily="2" charset="-122"/>
            </a:endParaRPr>
          </a:p>
        </p:txBody>
      </p:sp>
    </p:spTree>
    <p:extLst>
      <p:ext uri="{BB962C8B-B14F-4D97-AF65-F5344CB8AC3E}">
        <p14:creationId xmlns:p14="http://schemas.microsoft.com/office/powerpoint/2010/main" val="2019314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3719DD0-94F6-4940-85CA-39D838D75826}" type="datetime5">
              <a:t>2019/10/14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1310446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defRPr>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D4B0059-B33E-A544-AFF2-6EE87CFA0DA9}" type="datetime5">
              <a:t>2019/10/14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212443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6D23F4B-AF92-394E-A964-0321753463F0}" type="datetime5">
              <a:t>2019/10/14</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763163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E5C8468-E98A-594F-81B2-C4D8CA14DC17}" type="datetime5">
              <a:t>2019/10/14</a:t>
            </a:fld>
            <a:endParaRPr lang="zh-CN" altLang="en-US"/>
          </a:p>
        </p:txBody>
      </p:sp>
      <p:sp>
        <p:nvSpPr>
          <p:cNvPr id="8" name="页脚占位符 7"/>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9" name="灯片编号占位符 8"/>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71478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705195A-3B97-AA4D-AC13-1D002E506CAD}" type="datetime5">
              <a:t>2019/10/14</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3349429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B2E919B-7EE2-F846-8D17-7EC2E0852C50}" type="datetime5">
              <a:t>2019/10/14</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277418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90E1A4-0998-F44B-8C3A-78EEF236A6C0}" type="datetime5">
              <a:t>2019/10/14</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1613038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E82614B-4652-7246-88D8-30F77C245EE9}" type="datetime5">
              <a:t>2019/10/14</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2715624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1"/>
            <a:ext cx="9144000" cy="1144678"/>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a:latin typeface="Arial Unicode MS" pitchFamily="34" charset="-122"/>
              <a:ea typeface="华文细黑" pitchFamily="2" charset="-122"/>
            </a:endParaRPr>
          </a:p>
        </p:txBody>
      </p:sp>
      <p:sp>
        <p:nvSpPr>
          <p:cNvPr id="2" name="标题占位符 1"/>
          <p:cNvSpPr>
            <a:spLocks noGrp="1"/>
          </p:cNvSpPr>
          <p:nvPr>
            <p:ph type="title"/>
          </p:nvPr>
        </p:nvSpPr>
        <p:spPr>
          <a:xfrm>
            <a:off x="457200" y="1678"/>
            <a:ext cx="8229600" cy="1143000"/>
          </a:xfrm>
          <a:prstGeom prst="rect">
            <a:avLst/>
          </a:prstGeom>
        </p:spPr>
        <p:txBody>
          <a:bodyPr vert="horz" lIns="91440" tIns="45720" rIns="91440" bIns="45720" rtlCol="0" anchor="ctr">
            <a:normAutofit/>
            <a:scene3d>
              <a:camera prst="orthographicFront"/>
              <a:lightRig rig="soft" dir="t">
                <a:rot lat="0" lon="0" rev="10800000"/>
              </a:lightRig>
            </a:scene3d>
            <a:sp3d>
              <a:bevelT w="27940" h="12700"/>
              <a:contourClr>
                <a:srgbClr val="DDDDDD"/>
              </a:contourClr>
            </a:sp3d>
          </a:bodyPr>
          <a:lstStyle/>
          <a:p>
            <a:r>
              <a:rPr lang="zh-CN" altLang="en-US" dirty="0"/>
              <a:t>单击此处编辑母版标题样式</a:t>
            </a:r>
          </a:p>
        </p:txBody>
      </p:sp>
      <p:sp>
        <p:nvSpPr>
          <p:cNvPr id="3" name="文本占位符 2"/>
          <p:cNvSpPr>
            <a:spLocks noGrp="1"/>
          </p:cNvSpPr>
          <p:nvPr>
            <p:ph type="body" idx="1"/>
          </p:nvPr>
        </p:nvSpPr>
        <p:spPr>
          <a:xfrm>
            <a:off x="457200" y="1351127"/>
            <a:ext cx="8229600" cy="4872251"/>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baseline="0">
                <a:solidFill>
                  <a:schemeClr val="tx1">
                    <a:tint val="75000"/>
                  </a:schemeClr>
                </a:solidFill>
                <a:latin typeface="Arial"/>
                <a:ea typeface="华文细黑" pitchFamily="2" charset="-122"/>
                <a:cs typeface="Arial"/>
              </a:defRPr>
            </a:lvl1pPr>
          </a:lstStyle>
          <a:p>
            <a:fld id="{08D1B926-769F-D243-8058-E8C57F4A2A6E}" type="datetime5">
              <a:t>2019/10/14</a:t>
            </a:fld>
            <a:endParaRPr lang="zh-CN" altLang="en-US" dirty="0"/>
          </a:p>
        </p:txBody>
      </p:sp>
      <p:sp>
        <p:nvSpPr>
          <p:cNvPr id="5" name="页脚占位符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a:defRPr sz="1200" baseline="0">
                <a:solidFill>
                  <a:schemeClr val="tx1">
                    <a:tint val="75000"/>
                  </a:schemeClr>
                </a:solidFill>
                <a:latin typeface="Arial Unicode MS" pitchFamily="34" charset="-122"/>
                <a:ea typeface="华文细黑" pitchFamily="2" charset="-122"/>
              </a:defRPr>
            </a:lvl1pPr>
          </a:lstStyle>
          <a:p>
            <a:r>
              <a:rPr lang="en-US" altLang="zh-CN" dirty="0"/>
              <a:t>《</a:t>
            </a:r>
            <a:r>
              <a:rPr lang="zh-CN" altLang="en-US" dirty="0"/>
              <a:t>计算机操作系统</a:t>
            </a:r>
            <a:r>
              <a:rPr lang="en-US" altLang="zh-CN" dirty="0"/>
              <a:t>》——</a:t>
            </a:r>
            <a:r>
              <a:rPr lang="zh-CN" altLang="en-US" dirty="0"/>
              <a:t>薛瑞尼</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a:ea typeface="华文细黑" pitchFamily="2" charset="-122"/>
                <a:cs typeface="Arial"/>
              </a:defRPr>
            </a:lvl1pPr>
          </a:lstStyle>
          <a:p>
            <a:fld id="{B09550E6-D85C-43A8-841D-66A200A3DB30}" type="slidenum">
              <a:rPr lang="zh-CN" altLang="en-US" smtClean="0"/>
              <a:pPr/>
              <a:t>‹#›</a:t>
            </a:fld>
            <a:endParaRPr lang="zh-CN" altLang="en-US" dirty="0"/>
          </a:p>
        </p:txBody>
      </p:sp>
    </p:spTree>
    <p:extLst>
      <p:ext uri="{BB962C8B-B14F-4D97-AF65-F5344CB8AC3E}">
        <p14:creationId xmlns:p14="http://schemas.microsoft.com/office/powerpoint/2010/main" val="1804885909"/>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9" r:id="rId15"/>
  </p:sldLayoutIdLst>
  <p:hf hdr="0"/>
  <p:txStyles>
    <p:titleStyle>
      <a:lvl1pPr algn="l" defTabSz="914400" rtl="0" eaLnBrk="1" latinLnBrk="0" hangingPunct="1">
        <a:spcBef>
          <a:spcPct val="0"/>
        </a:spcBef>
        <a:buNone/>
        <a:defRPr sz="4400" b="1" kern="1200" cap="none" spc="150" baseline="0">
          <a:ln w="11430"/>
          <a:solidFill>
            <a:srgbClr val="F8F8F8"/>
          </a:solidFill>
          <a:effectLst>
            <a:outerShdw blurRad="25400" algn="tl" rotWithShape="0">
              <a:srgbClr val="000000">
                <a:alpha val="43000"/>
              </a:srgbClr>
            </a:outerShdw>
          </a:effectLst>
          <a:latin typeface="Arial Unicode MS" pitchFamily="34" charset="-122"/>
          <a:ea typeface="华文细黑" pitchFamily="2" charset="-122"/>
          <a:cs typeface="+mj-cs"/>
        </a:defRPr>
      </a:lvl1pPr>
    </p:titleStyle>
    <p:bodyStyle>
      <a:lvl1pPr marL="342900" indent="-342900" algn="l" defTabSz="914400" rtl="0" eaLnBrk="1" latinLnBrk="0" hangingPunct="1">
        <a:lnSpc>
          <a:spcPct val="130000"/>
        </a:lnSpc>
        <a:spcBef>
          <a:spcPct val="20000"/>
        </a:spcBef>
        <a:buFont typeface="Arial" pitchFamily="34" charset="0"/>
        <a:buChar char="•"/>
        <a:defRPr sz="3200" kern="1200" baseline="0">
          <a:solidFill>
            <a:schemeClr val="tx1"/>
          </a:solidFill>
          <a:latin typeface="Arial Unicode MS" pitchFamily="34" charset="-122"/>
          <a:ea typeface="华文细黑" pitchFamily="2" charset="-122"/>
          <a:cs typeface="+mn-cs"/>
        </a:defRPr>
      </a:lvl1pPr>
      <a:lvl2pPr marL="742950" indent="-285750" algn="l" defTabSz="914400" rtl="0" eaLnBrk="1" latinLnBrk="0" hangingPunct="1">
        <a:lnSpc>
          <a:spcPct val="130000"/>
        </a:lnSpc>
        <a:spcBef>
          <a:spcPct val="20000"/>
        </a:spcBef>
        <a:buFont typeface="Arial" pitchFamily="34" charset="0"/>
        <a:buChar char="–"/>
        <a:defRPr sz="2800" kern="1200" baseline="0">
          <a:solidFill>
            <a:schemeClr val="tx1"/>
          </a:solidFill>
          <a:latin typeface="Arial Unicode MS" pitchFamily="34" charset="-122"/>
          <a:ea typeface="华文细黑" pitchFamily="2" charset="-122"/>
          <a:cs typeface="+mn-cs"/>
        </a:defRPr>
      </a:lvl2pPr>
      <a:lvl3pPr marL="1143000" indent="-228600" algn="l" defTabSz="914400" rtl="0" eaLnBrk="1" latinLnBrk="0" hangingPunct="1">
        <a:lnSpc>
          <a:spcPct val="130000"/>
        </a:lnSpc>
        <a:spcBef>
          <a:spcPct val="20000"/>
        </a:spcBef>
        <a:buFont typeface="Arial" pitchFamily="34" charset="0"/>
        <a:buChar char="•"/>
        <a:defRPr sz="2400" kern="1200" baseline="0">
          <a:solidFill>
            <a:schemeClr val="tx1"/>
          </a:solidFill>
          <a:latin typeface="Arial Unicode MS" pitchFamily="34" charset="-122"/>
          <a:ea typeface="华文细黑" pitchFamily="2" charset="-122"/>
          <a:cs typeface="+mn-cs"/>
        </a:defRPr>
      </a:lvl3pPr>
      <a:lvl4pPr marL="1600200" indent="-228600" algn="l" defTabSz="914400" rtl="0" eaLnBrk="1" latinLnBrk="0" hangingPunct="1">
        <a:lnSpc>
          <a:spcPct val="130000"/>
        </a:lnSpc>
        <a:spcBef>
          <a:spcPct val="20000"/>
        </a:spcBef>
        <a:buFont typeface="Arial" pitchFamily="34" charset="0"/>
        <a:buChar char="–"/>
        <a:defRPr sz="2000" kern="1200" baseline="0">
          <a:solidFill>
            <a:schemeClr val="tx1"/>
          </a:solidFill>
          <a:latin typeface="Arial Unicode MS" pitchFamily="34" charset="-122"/>
          <a:ea typeface="华文细黑" pitchFamily="2" charset="-122"/>
          <a:cs typeface="+mn-cs"/>
        </a:defRPr>
      </a:lvl4pPr>
      <a:lvl5pPr marL="2057400" indent="-228600" algn="l" defTabSz="914400" rtl="0" eaLnBrk="1" latinLnBrk="0" hangingPunct="1">
        <a:lnSpc>
          <a:spcPct val="130000"/>
        </a:lnSpc>
        <a:spcBef>
          <a:spcPct val="20000"/>
        </a:spcBef>
        <a:buFont typeface="Arial" pitchFamily="34" charset="0"/>
        <a:buChar char="»"/>
        <a:defRPr sz="2000" kern="1200" baseline="0">
          <a:solidFill>
            <a:schemeClr val="tx1"/>
          </a:solidFill>
          <a:latin typeface="Arial Unicode MS" pitchFamily="34" charset="-122"/>
          <a:ea typeface="华文细黑"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hyperlink" Target="https://www.wikiwand.com/en/Help:IPA/English"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zh-CN" altLang="en-US" dirty="0"/>
              <a:t>进程并发控制：</a:t>
            </a:r>
            <a:br>
              <a:rPr lang="en-US" altLang="zh-CN" dirty="0"/>
            </a:br>
            <a:r>
              <a:rPr lang="zh-CN" altLang="en-US" dirty="0"/>
              <a:t>信号量的应用</a:t>
            </a:r>
            <a:endParaRPr lang="en-US" dirty="0"/>
          </a:p>
        </p:txBody>
      </p:sp>
      <p:sp>
        <p:nvSpPr>
          <p:cNvPr id="3" name="Subtitle 2"/>
          <p:cNvSpPr>
            <a:spLocks noGrp="1"/>
          </p:cNvSpPr>
          <p:nvPr>
            <p:ph type="subTitle" idx="1"/>
          </p:nvPr>
        </p:nvSpPr>
        <p:spPr/>
        <p:txBody>
          <a:bodyPr>
            <a:normAutofit fontScale="92500"/>
          </a:bodyPr>
          <a:lstStyle/>
          <a:p>
            <a:pPr algn="r"/>
            <a:r>
              <a:rPr lang="zh-CN" altLang="en-US" dirty="0"/>
              <a:t>薛瑞尼</a:t>
            </a:r>
            <a:endParaRPr lang="en-US" altLang="zh-CN" dirty="0"/>
          </a:p>
          <a:p>
            <a:pPr algn="r"/>
            <a:r>
              <a:rPr lang="zh-CN" altLang="en-US" dirty="0"/>
              <a:t>计算机科学与工程学院</a:t>
            </a:r>
            <a:endParaRPr lang="en-US" altLang="zh-CN" dirty="0"/>
          </a:p>
          <a:p>
            <a:pPr algn="r"/>
            <a:fld id="{26613CD9-3038-4053-9390-9BCACA35089B}" type="datetime1">
              <a:rPr lang="zh-CN" altLang="en-US" smtClean="0"/>
              <a:pPr algn="r"/>
              <a:t>2019/10/14</a:t>
            </a:fld>
            <a:endParaRPr lang="en-US" dirty="0"/>
          </a:p>
        </p:txBody>
      </p:sp>
    </p:spTree>
    <p:extLst>
      <p:ext uri="{BB962C8B-B14F-4D97-AF65-F5344CB8AC3E}">
        <p14:creationId xmlns:p14="http://schemas.microsoft.com/office/powerpoint/2010/main" val="2944873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3914588" y="454225"/>
            <a:ext cx="3018118" cy="890481"/>
          </a:xfrm>
          <a:prstGeom prst="roundRect">
            <a:avLst>
              <a:gd name="adj" fmla="val 8278"/>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a:p>
        </p:txBody>
      </p:sp>
      <p:sp>
        <p:nvSpPr>
          <p:cNvPr id="485378" name="Rectangle 2"/>
          <p:cNvSpPr>
            <a:spLocks noChangeArrowheads="1"/>
          </p:cNvSpPr>
          <p:nvPr/>
        </p:nvSpPr>
        <p:spPr bwMode="auto">
          <a:xfrm>
            <a:off x="616525" y="454225"/>
            <a:ext cx="7772400" cy="890481"/>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800100" lvl="1" indent="-342900">
              <a:buFont typeface="Arial"/>
              <a:buChar char="•"/>
            </a:pPr>
            <a:r>
              <a:rPr lang="en-US" altLang="zh-CN" sz="2200" dirty="0"/>
              <a:t>Semaphore S1=0：</a:t>
            </a:r>
            <a:r>
              <a:rPr lang="zh-CN" altLang="en-US" sz="2200" dirty="0"/>
              <a:t>是否允许司机启动汽车；</a:t>
            </a:r>
          </a:p>
          <a:p>
            <a:pPr marL="800100" lvl="1" indent="-342900">
              <a:buFont typeface="Arial"/>
              <a:buChar char="•"/>
            </a:pPr>
            <a:r>
              <a:rPr lang="en-US" altLang="zh-CN" sz="2200" dirty="0"/>
              <a:t>Semaphore S2=0：</a:t>
            </a:r>
            <a:r>
              <a:rPr lang="zh-CN" altLang="en-US" sz="2200" dirty="0"/>
              <a:t>是否允许售票员开门</a:t>
            </a:r>
            <a:r>
              <a:rPr lang="zh-CN" altLang="zh-CN" sz="2200" dirty="0"/>
              <a:t>；</a:t>
            </a:r>
            <a:endParaRPr lang="zh-CN" altLang="en-US" sz="2200" dirty="0"/>
          </a:p>
        </p:txBody>
      </p:sp>
      <p:sp>
        <p:nvSpPr>
          <p:cNvPr id="485379" name="Text Box 3"/>
          <p:cNvSpPr txBox="1">
            <a:spLocks noChangeArrowheads="1"/>
          </p:cNvSpPr>
          <p:nvPr/>
        </p:nvSpPr>
        <p:spPr bwMode="auto">
          <a:xfrm>
            <a:off x="609600" y="1961324"/>
            <a:ext cx="2209800" cy="433965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CCFF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en-US" altLang="zh-CN" sz="2400" dirty="0">
                <a:solidFill>
                  <a:schemeClr val="accent2"/>
                </a:solidFill>
                <a:latin typeface="Consolas" pitchFamily="49" charset="0"/>
                <a:cs typeface="Consolas" pitchFamily="49" charset="0"/>
              </a:rPr>
              <a:t>Driver()</a:t>
            </a:r>
          </a:p>
          <a:p>
            <a:pPr eaLnBrk="1" hangingPunct="1">
              <a:spcBef>
                <a:spcPct val="50000"/>
              </a:spcBef>
              <a:buClrTx/>
              <a:buSzTx/>
              <a:buFontTx/>
              <a:buNone/>
            </a:pPr>
            <a:r>
              <a:rPr kumimoji="1" lang="en-US" altLang="zh-CN" sz="2400" dirty="0">
                <a:latin typeface="Consolas" pitchFamily="49" charset="0"/>
                <a:cs typeface="Consolas" pitchFamily="49" charset="0"/>
              </a:rPr>
              <a:t>While (1){</a:t>
            </a:r>
          </a:p>
          <a:p>
            <a:pPr lvl="1" eaLnBrk="1" hangingPunct="1">
              <a:spcBef>
                <a:spcPct val="50000"/>
              </a:spcBef>
              <a:buClrTx/>
              <a:buSzTx/>
              <a:buFontTx/>
              <a:buNone/>
            </a:pPr>
            <a:r>
              <a:rPr kumimoji="1" lang="en-US" altLang="zh-CN" sz="2400" dirty="0">
                <a:solidFill>
                  <a:schemeClr val="hlink"/>
                </a:solidFill>
                <a:latin typeface="Consolas" pitchFamily="49" charset="0"/>
                <a:cs typeface="Consolas" pitchFamily="49" charset="0"/>
              </a:rPr>
              <a:t>P(S1)</a:t>
            </a:r>
            <a:r>
              <a:rPr kumimoji="1" lang="en-US" altLang="zh-CN" sz="2400" dirty="0">
                <a:latin typeface="Consolas" pitchFamily="49" charset="0"/>
                <a:cs typeface="Consolas" pitchFamily="49" charset="0"/>
              </a:rPr>
              <a:t>;</a:t>
            </a:r>
          </a:p>
          <a:p>
            <a:pPr lvl="1" eaLnBrk="1" hangingPunct="1">
              <a:spcBef>
                <a:spcPct val="50000"/>
              </a:spcBef>
              <a:buClrTx/>
              <a:buSzTx/>
              <a:buFontTx/>
              <a:buNone/>
            </a:pPr>
            <a:r>
              <a:rPr kumimoji="1" lang="zh-CN" altLang="en-US" sz="2400" dirty="0">
                <a:latin typeface="Consolas" pitchFamily="49" charset="0"/>
                <a:cs typeface="Consolas" pitchFamily="49" charset="0"/>
              </a:rPr>
              <a:t>启动汽车;</a:t>
            </a:r>
          </a:p>
          <a:p>
            <a:pPr lvl="1" eaLnBrk="1" hangingPunct="1">
              <a:spcBef>
                <a:spcPct val="50000"/>
              </a:spcBef>
              <a:buClrTx/>
              <a:buSzTx/>
              <a:buFontTx/>
              <a:buNone/>
            </a:pPr>
            <a:r>
              <a:rPr kumimoji="1" lang="zh-CN" altLang="en-US" sz="2400" dirty="0">
                <a:latin typeface="Consolas" pitchFamily="49" charset="0"/>
                <a:cs typeface="Consolas" pitchFamily="49" charset="0"/>
              </a:rPr>
              <a:t>正常行车</a:t>
            </a:r>
            <a:r>
              <a:rPr kumimoji="1" lang="en-US" altLang="zh-CN" sz="2400" dirty="0">
                <a:latin typeface="Consolas" pitchFamily="49" charset="0"/>
                <a:cs typeface="Consolas" pitchFamily="49" charset="0"/>
              </a:rPr>
              <a:t>;</a:t>
            </a:r>
            <a:endParaRPr kumimoji="1" lang="zh-CN" altLang="en-US" sz="2400" dirty="0">
              <a:latin typeface="Consolas" pitchFamily="49" charset="0"/>
              <a:cs typeface="Consolas" pitchFamily="49" charset="0"/>
            </a:endParaRPr>
          </a:p>
          <a:p>
            <a:pPr lvl="1" eaLnBrk="1" hangingPunct="1">
              <a:spcBef>
                <a:spcPct val="50000"/>
              </a:spcBef>
              <a:buClrTx/>
              <a:buSzTx/>
              <a:buFontTx/>
              <a:buNone/>
            </a:pPr>
            <a:r>
              <a:rPr kumimoji="1" lang="zh-CN" altLang="en-US" sz="2400" dirty="0">
                <a:latin typeface="Consolas" pitchFamily="49" charset="0"/>
                <a:cs typeface="Consolas" pitchFamily="49" charset="0"/>
              </a:rPr>
              <a:t>到站停车</a:t>
            </a:r>
            <a:r>
              <a:rPr kumimoji="1" lang="en-US" altLang="zh-CN" sz="2400" dirty="0">
                <a:latin typeface="Consolas" pitchFamily="49" charset="0"/>
                <a:cs typeface="Consolas" pitchFamily="49" charset="0"/>
              </a:rPr>
              <a:t>;</a:t>
            </a:r>
            <a:endParaRPr kumimoji="1" lang="zh-CN" altLang="en-US" sz="2400" dirty="0">
              <a:latin typeface="Consolas" pitchFamily="49" charset="0"/>
              <a:cs typeface="Consolas" pitchFamily="49" charset="0"/>
            </a:endParaRPr>
          </a:p>
          <a:p>
            <a:pPr lvl="1" eaLnBrk="1" hangingPunct="1">
              <a:spcBef>
                <a:spcPct val="50000"/>
              </a:spcBef>
              <a:buClrTx/>
              <a:buSzTx/>
              <a:buFontTx/>
              <a:buNone/>
            </a:pPr>
            <a:r>
              <a:rPr kumimoji="1" lang="en-US" altLang="zh-CN" sz="2400" dirty="0">
                <a:solidFill>
                  <a:schemeClr val="hlink"/>
                </a:solidFill>
                <a:latin typeface="Consolas" pitchFamily="49" charset="0"/>
                <a:cs typeface="Consolas" pitchFamily="49" charset="0"/>
              </a:rPr>
              <a:t>V(S2)</a:t>
            </a:r>
            <a:r>
              <a:rPr kumimoji="1" lang="en-US" altLang="zh-CN" sz="2400" dirty="0">
                <a:latin typeface="Consolas" pitchFamily="49" charset="0"/>
                <a:cs typeface="Consolas" pitchFamily="49" charset="0"/>
              </a:rPr>
              <a:t>;</a:t>
            </a:r>
          </a:p>
          <a:p>
            <a:pPr marL="0" lvl="1" eaLnBrk="1" hangingPunct="1">
              <a:spcBef>
                <a:spcPct val="50000"/>
              </a:spcBef>
              <a:buClrTx/>
              <a:buSzTx/>
              <a:buFontTx/>
              <a:buNone/>
            </a:pPr>
            <a:r>
              <a:rPr kumimoji="1" lang="en-US" altLang="zh-CN" sz="2400" dirty="0">
                <a:latin typeface="Consolas" pitchFamily="49" charset="0"/>
                <a:cs typeface="Consolas" pitchFamily="49" charset="0"/>
              </a:rPr>
              <a:t>}</a:t>
            </a:r>
          </a:p>
        </p:txBody>
      </p:sp>
      <p:sp>
        <p:nvSpPr>
          <p:cNvPr id="485380" name="Text Box 4"/>
          <p:cNvSpPr txBox="1">
            <a:spLocks noChangeArrowheads="1"/>
          </p:cNvSpPr>
          <p:nvPr/>
        </p:nvSpPr>
        <p:spPr bwMode="auto">
          <a:xfrm>
            <a:off x="3111335" y="1961324"/>
            <a:ext cx="2527465" cy="433965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1" hangingPunct="1">
              <a:spcBef>
                <a:spcPct val="50000"/>
              </a:spcBef>
              <a:buClrTx/>
              <a:buSzTx/>
              <a:buFontTx/>
              <a:buNone/>
            </a:pPr>
            <a:r>
              <a:rPr kumimoji="1" lang="en-US" altLang="zh-CN" sz="2400" dirty="0">
                <a:solidFill>
                  <a:schemeClr val="accent2"/>
                </a:solidFill>
                <a:latin typeface="Consolas" pitchFamily="49" charset="0"/>
                <a:cs typeface="Consolas" pitchFamily="49" charset="0"/>
              </a:rPr>
              <a:t>Conductor()</a:t>
            </a:r>
          </a:p>
          <a:p>
            <a:pPr eaLnBrk="1" hangingPunct="1">
              <a:spcBef>
                <a:spcPct val="50000"/>
              </a:spcBef>
              <a:buClrTx/>
              <a:buSzTx/>
              <a:buFontTx/>
              <a:buNone/>
            </a:pPr>
            <a:r>
              <a:rPr kumimoji="1" lang="en-US" altLang="zh-CN" sz="2400" dirty="0">
                <a:latin typeface="Consolas" pitchFamily="49" charset="0"/>
                <a:cs typeface="Consolas" pitchFamily="49" charset="0"/>
              </a:rPr>
              <a:t>While (1){</a:t>
            </a:r>
          </a:p>
          <a:p>
            <a:pPr lvl="1" eaLnBrk="1" hangingPunct="1">
              <a:spcBef>
                <a:spcPct val="50000"/>
              </a:spcBef>
              <a:buClrTx/>
              <a:buSzTx/>
              <a:buFontTx/>
              <a:buNone/>
            </a:pPr>
            <a:r>
              <a:rPr kumimoji="1" lang="zh-CN" altLang="en-US" sz="2400" dirty="0">
                <a:latin typeface="Consolas" pitchFamily="49" charset="0"/>
                <a:cs typeface="Consolas" pitchFamily="49" charset="0"/>
              </a:rPr>
              <a:t>关车门;</a:t>
            </a:r>
          </a:p>
          <a:p>
            <a:pPr lvl="1" eaLnBrk="1" hangingPunct="1">
              <a:spcBef>
                <a:spcPct val="50000"/>
              </a:spcBef>
              <a:buClrTx/>
              <a:buSzTx/>
              <a:buFontTx/>
              <a:buNone/>
            </a:pPr>
            <a:r>
              <a:rPr kumimoji="1" lang="en-US" altLang="zh-CN" sz="2400" dirty="0">
                <a:solidFill>
                  <a:schemeClr val="hlink"/>
                </a:solidFill>
                <a:latin typeface="Consolas" pitchFamily="49" charset="0"/>
                <a:cs typeface="Consolas" pitchFamily="49" charset="0"/>
              </a:rPr>
              <a:t>V(S1)</a:t>
            </a:r>
            <a:r>
              <a:rPr kumimoji="1" lang="en-US" altLang="zh-CN" sz="2400" dirty="0">
                <a:latin typeface="Consolas" pitchFamily="49" charset="0"/>
                <a:cs typeface="Consolas" pitchFamily="49" charset="0"/>
              </a:rPr>
              <a:t>;</a:t>
            </a:r>
          </a:p>
          <a:p>
            <a:pPr lvl="1" eaLnBrk="1" hangingPunct="1">
              <a:spcBef>
                <a:spcPct val="50000"/>
              </a:spcBef>
              <a:buClrTx/>
              <a:buSzTx/>
              <a:buFontTx/>
              <a:buNone/>
            </a:pPr>
            <a:r>
              <a:rPr kumimoji="1" lang="zh-CN" altLang="en-US" sz="2400" dirty="0">
                <a:latin typeface="Consolas" pitchFamily="49" charset="0"/>
                <a:cs typeface="Consolas" pitchFamily="49" charset="0"/>
              </a:rPr>
              <a:t>售票</a:t>
            </a:r>
            <a:r>
              <a:rPr kumimoji="1" lang="en-US" altLang="zh-CN" sz="2400" dirty="0">
                <a:latin typeface="Consolas" pitchFamily="49" charset="0"/>
                <a:cs typeface="Consolas" pitchFamily="49" charset="0"/>
              </a:rPr>
              <a:t>;</a:t>
            </a:r>
            <a:endParaRPr kumimoji="1" lang="zh-CN" altLang="en-US" sz="2400" dirty="0">
              <a:latin typeface="Consolas" pitchFamily="49" charset="0"/>
              <a:cs typeface="Consolas" pitchFamily="49" charset="0"/>
            </a:endParaRPr>
          </a:p>
          <a:p>
            <a:pPr lvl="1" eaLnBrk="1" hangingPunct="1">
              <a:spcBef>
                <a:spcPct val="50000"/>
              </a:spcBef>
              <a:buClrTx/>
              <a:buSzTx/>
              <a:buFontTx/>
              <a:buNone/>
            </a:pPr>
            <a:r>
              <a:rPr kumimoji="1" lang="en-US" altLang="zh-CN" sz="2400" dirty="0">
                <a:solidFill>
                  <a:schemeClr val="hlink"/>
                </a:solidFill>
                <a:latin typeface="Consolas" pitchFamily="49" charset="0"/>
                <a:cs typeface="Consolas" pitchFamily="49" charset="0"/>
              </a:rPr>
              <a:t>P(S2)</a:t>
            </a:r>
            <a:r>
              <a:rPr kumimoji="1" lang="en-US" altLang="zh-CN" sz="2400" dirty="0">
                <a:latin typeface="Consolas" pitchFamily="49" charset="0"/>
                <a:cs typeface="Consolas" pitchFamily="49" charset="0"/>
              </a:rPr>
              <a:t>;</a:t>
            </a:r>
          </a:p>
          <a:p>
            <a:pPr lvl="1" eaLnBrk="1" hangingPunct="1">
              <a:spcBef>
                <a:spcPct val="50000"/>
              </a:spcBef>
              <a:buClrTx/>
              <a:buSzTx/>
              <a:buFontTx/>
              <a:buNone/>
            </a:pPr>
            <a:r>
              <a:rPr kumimoji="1" lang="zh-CN" altLang="en-US" sz="2400" dirty="0">
                <a:latin typeface="Consolas" pitchFamily="49" charset="0"/>
                <a:cs typeface="Consolas" pitchFamily="49" charset="0"/>
              </a:rPr>
              <a:t>开车门</a:t>
            </a:r>
            <a:r>
              <a:rPr kumimoji="1" lang="en-US" altLang="zh-CN" sz="2400" dirty="0">
                <a:latin typeface="Consolas" pitchFamily="49" charset="0"/>
                <a:cs typeface="Consolas" pitchFamily="49" charset="0"/>
              </a:rPr>
              <a:t>;</a:t>
            </a:r>
          </a:p>
          <a:p>
            <a:pPr marL="0" lvl="1" eaLnBrk="1" hangingPunct="1">
              <a:spcBef>
                <a:spcPct val="50000"/>
              </a:spcBef>
              <a:buClrTx/>
              <a:buSzTx/>
              <a:buFontTx/>
              <a:buNone/>
            </a:pPr>
            <a:r>
              <a:rPr kumimoji="1" lang="zh-CN" altLang="en-US" sz="2400" dirty="0">
                <a:latin typeface="Consolas" pitchFamily="49" charset="0"/>
                <a:cs typeface="Consolas" pitchFamily="49" charset="0"/>
              </a:rPr>
              <a:t>}</a:t>
            </a:r>
          </a:p>
        </p:txBody>
      </p:sp>
      <p:sp>
        <p:nvSpPr>
          <p:cNvPr id="485381" name="Text Box 5"/>
          <p:cNvSpPr txBox="1">
            <a:spLocks noChangeArrowheads="1"/>
          </p:cNvSpPr>
          <p:nvPr/>
        </p:nvSpPr>
        <p:spPr bwMode="auto">
          <a:xfrm>
            <a:off x="5878286" y="1961324"/>
            <a:ext cx="2503714" cy="433965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1" hangingPunct="1">
              <a:spcBef>
                <a:spcPct val="50000"/>
              </a:spcBef>
              <a:buClrTx/>
              <a:buSzTx/>
              <a:buFontTx/>
              <a:buNone/>
            </a:pPr>
            <a:r>
              <a:rPr kumimoji="1" lang="en-US" altLang="zh-CN" sz="2400" dirty="0" err="1">
                <a:latin typeface="Consolas" pitchFamily="49" charset="0"/>
                <a:cs typeface="Consolas" pitchFamily="49" charset="0"/>
              </a:rPr>
              <a:t>sem</a:t>
            </a:r>
            <a:r>
              <a:rPr kumimoji="1" lang="en-US" altLang="zh-CN" sz="2400" dirty="0">
                <a:latin typeface="Consolas" pitchFamily="49" charset="0"/>
                <a:cs typeface="Consolas" pitchFamily="49" charset="0"/>
              </a:rPr>
              <a:t> S1=0;</a:t>
            </a:r>
          </a:p>
          <a:p>
            <a:pPr eaLnBrk="1" hangingPunct="1">
              <a:spcBef>
                <a:spcPct val="50000"/>
              </a:spcBef>
              <a:buClrTx/>
              <a:buSzTx/>
              <a:buFontTx/>
              <a:buNone/>
            </a:pPr>
            <a:r>
              <a:rPr kumimoji="1" lang="en-US" altLang="zh-CN" sz="2400" dirty="0" err="1">
                <a:latin typeface="Consolas" pitchFamily="49" charset="0"/>
                <a:cs typeface="Consolas" pitchFamily="49" charset="0"/>
              </a:rPr>
              <a:t>sem</a:t>
            </a:r>
            <a:r>
              <a:rPr kumimoji="1" lang="en-US" altLang="zh-CN" sz="2400" dirty="0">
                <a:latin typeface="Consolas" pitchFamily="49" charset="0"/>
                <a:cs typeface="Consolas" pitchFamily="49" charset="0"/>
              </a:rPr>
              <a:t> S2=0;</a:t>
            </a:r>
          </a:p>
          <a:p>
            <a:pPr eaLnBrk="1" hangingPunct="1">
              <a:spcBef>
                <a:spcPct val="50000"/>
              </a:spcBef>
              <a:buClrTx/>
              <a:buSzTx/>
              <a:buFontTx/>
              <a:buNone/>
            </a:pPr>
            <a:r>
              <a:rPr kumimoji="1" lang="en-US" altLang="zh-CN" sz="2400" dirty="0">
                <a:solidFill>
                  <a:schemeClr val="accent2"/>
                </a:solidFill>
                <a:latin typeface="Consolas" pitchFamily="49" charset="0"/>
                <a:cs typeface="Consolas" pitchFamily="49" charset="0"/>
              </a:rPr>
              <a:t>Main{</a:t>
            </a:r>
          </a:p>
          <a:p>
            <a:pPr eaLnBrk="1" hangingPunct="1">
              <a:spcBef>
                <a:spcPct val="50000"/>
              </a:spcBef>
              <a:buClrTx/>
              <a:buSzTx/>
              <a:buFontTx/>
              <a:buNone/>
            </a:pPr>
            <a:r>
              <a:rPr kumimoji="1" lang="en-US" altLang="zh-CN" sz="2400" dirty="0" err="1">
                <a:latin typeface="Consolas" pitchFamily="49" charset="0"/>
                <a:cs typeface="Consolas" pitchFamily="49" charset="0"/>
              </a:rPr>
              <a:t>Cobegin</a:t>
            </a:r>
            <a:endParaRPr kumimoji="1" lang="en-US" altLang="zh-CN" sz="2400" dirty="0">
              <a:latin typeface="Consolas" pitchFamily="49" charset="0"/>
              <a:cs typeface="Consolas" pitchFamily="49" charset="0"/>
            </a:endParaRPr>
          </a:p>
          <a:p>
            <a:pPr lvl="1" eaLnBrk="1" hangingPunct="1">
              <a:spcBef>
                <a:spcPct val="50000"/>
              </a:spcBef>
              <a:buClrTx/>
              <a:buSzTx/>
              <a:buFontTx/>
              <a:buNone/>
            </a:pPr>
            <a:r>
              <a:rPr kumimoji="1" lang="en-US" altLang="zh-CN" sz="2400" dirty="0">
                <a:solidFill>
                  <a:schemeClr val="hlink"/>
                </a:solidFill>
                <a:latin typeface="Consolas" pitchFamily="49" charset="0"/>
                <a:cs typeface="Consolas" pitchFamily="49" charset="0"/>
              </a:rPr>
              <a:t>Driver();</a:t>
            </a:r>
          </a:p>
          <a:p>
            <a:pPr lvl="1" eaLnBrk="1" hangingPunct="1">
              <a:spcBef>
                <a:spcPct val="50000"/>
              </a:spcBef>
              <a:buClrTx/>
              <a:buSzTx/>
              <a:buFontTx/>
              <a:buNone/>
            </a:pPr>
            <a:r>
              <a:rPr kumimoji="1" lang="en-US" altLang="zh-CN" sz="2400" dirty="0">
                <a:solidFill>
                  <a:schemeClr val="hlink"/>
                </a:solidFill>
                <a:latin typeface="Consolas" pitchFamily="49" charset="0"/>
                <a:cs typeface="Consolas" pitchFamily="49" charset="0"/>
              </a:rPr>
              <a:t>Busman();</a:t>
            </a:r>
          </a:p>
          <a:p>
            <a:pPr eaLnBrk="1" hangingPunct="1">
              <a:spcBef>
                <a:spcPct val="50000"/>
              </a:spcBef>
              <a:buClrTx/>
              <a:buSzTx/>
              <a:buFontTx/>
              <a:buNone/>
            </a:pPr>
            <a:r>
              <a:rPr kumimoji="1" lang="en-US" altLang="zh-CN" sz="2400" dirty="0" err="1">
                <a:latin typeface="Consolas" pitchFamily="49" charset="0"/>
                <a:cs typeface="Consolas" pitchFamily="49" charset="0"/>
              </a:rPr>
              <a:t>Coend</a:t>
            </a:r>
            <a:endParaRPr kumimoji="1" lang="en-US" altLang="zh-CN" sz="2400" dirty="0">
              <a:latin typeface="Consolas" pitchFamily="49" charset="0"/>
              <a:cs typeface="Consolas" pitchFamily="49" charset="0"/>
            </a:endParaRPr>
          </a:p>
          <a:p>
            <a:pPr eaLnBrk="1" hangingPunct="1">
              <a:spcBef>
                <a:spcPct val="50000"/>
              </a:spcBef>
              <a:buClrTx/>
              <a:buSzTx/>
              <a:buFontTx/>
              <a:buNone/>
            </a:pPr>
            <a:r>
              <a:rPr kumimoji="1" lang="en-US" altLang="zh-CN" sz="2400" dirty="0">
                <a:latin typeface="Consolas" pitchFamily="49" charset="0"/>
                <a:cs typeface="Consolas" pitchFamily="49" charset="0"/>
              </a:rPr>
              <a:t>}</a:t>
            </a:r>
          </a:p>
        </p:txBody>
      </p:sp>
      <p:sp>
        <p:nvSpPr>
          <p:cNvPr id="2" name="日期占位符 1"/>
          <p:cNvSpPr>
            <a:spLocks noGrp="1"/>
          </p:cNvSpPr>
          <p:nvPr>
            <p:ph type="dt" sz="half" idx="10"/>
          </p:nvPr>
        </p:nvSpPr>
        <p:spPr/>
        <p:txBody>
          <a:bodyPr/>
          <a:lstStyle/>
          <a:p>
            <a:fld id="{2A45BB8E-956D-AC46-9C1A-1B0B3985B078}" type="datetime5">
              <a:t>2019/10/14</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4" name="灯片编号占位符 3"/>
          <p:cNvSpPr>
            <a:spLocks noGrp="1"/>
          </p:cNvSpPr>
          <p:nvPr>
            <p:ph type="sldNum" sz="quarter" idx="12"/>
          </p:nvPr>
        </p:nvSpPr>
        <p:spPr/>
        <p:txBody>
          <a:bodyPr/>
          <a:lstStyle/>
          <a:p>
            <a:fld id="{687D7A59-36E2-48B9-B146-C1E59501F63F}" type="slidenum">
              <a:rPr lang="en-US" smtClean="0"/>
              <a:pPr/>
              <a:t>10</a:t>
            </a:fld>
            <a:endParaRPr lang="en-US"/>
          </a:p>
        </p:txBody>
      </p:sp>
      <p:cxnSp>
        <p:nvCxnSpPr>
          <p:cNvPr id="10" name="直接箭头连接符 2"/>
          <p:cNvCxnSpPr/>
          <p:nvPr/>
        </p:nvCxnSpPr>
        <p:spPr>
          <a:xfrm flipV="1">
            <a:off x="2263515" y="4946754"/>
            <a:ext cx="1289154" cy="49467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直接箭头连接符 2"/>
          <p:cNvCxnSpPr/>
          <p:nvPr/>
        </p:nvCxnSpPr>
        <p:spPr>
          <a:xfrm flipH="1" flipV="1">
            <a:off x="2263516" y="3357797"/>
            <a:ext cx="1289153" cy="44970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826684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53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53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5380">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537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85379">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85380">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right)">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2"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additive="base">
                                        <p:cTn id="41" dur="500"/>
                                        <p:tgtEl>
                                          <p:spTgt spid="5"/>
                                        </p:tgtEl>
                                        <p:attrNameLst>
                                          <p:attrName>ppt_x</p:attrName>
                                        </p:attrNameLst>
                                      </p:cBhvr>
                                      <p:tavLst>
                                        <p:tav tm="0">
                                          <p:val>
                                            <p:strVal val="#ppt_x+#ppt_w*1.125000"/>
                                          </p:val>
                                        </p:tav>
                                        <p:tav tm="100000">
                                          <p:val>
                                            <p:strVal val="#ppt_x"/>
                                          </p:val>
                                        </p:tav>
                                      </p:tavLst>
                                    </p:anim>
                                    <p:animEffect transition="in" filter="wipe(left)">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85378" grpId="0" animBg="1" autoUpdateAnimBg="0"/>
      <p:bldP spid="485381"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经典同步问题</a:t>
            </a:r>
          </a:p>
        </p:txBody>
      </p:sp>
      <p:graphicFrame>
        <p:nvGraphicFramePr>
          <p:cNvPr id="8" name="内容占位符 7"/>
          <p:cNvGraphicFramePr>
            <a:graphicFrameLocks noGrp="1"/>
          </p:cNvGraphicFramePr>
          <p:nvPr>
            <p:ph idx="1"/>
            <p:extLst>
              <p:ext uri="{D42A27DB-BD31-4B8C-83A1-F6EECF244321}">
                <p14:modId xmlns:p14="http://schemas.microsoft.com/office/powerpoint/2010/main" val="1784041045"/>
              </p:ext>
            </p:extLst>
          </p:nvPr>
        </p:nvGraphicFramePr>
        <p:xfrm>
          <a:off x="457200" y="1588325"/>
          <a:ext cx="82296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日期占位符 1"/>
          <p:cNvSpPr>
            <a:spLocks noGrp="1"/>
          </p:cNvSpPr>
          <p:nvPr>
            <p:ph type="dt" sz="half" idx="10"/>
          </p:nvPr>
        </p:nvSpPr>
        <p:spPr/>
        <p:txBody>
          <a:bodyPr/>
          <a:lstStyle/>
          <a:p>
            <a:fld id="{7521FDE8-CB16-404C-8D5B-9FEFC6B92EE6}" type="datetime5">
              <a:t>2019/10/14</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4" name="灯片编号占位符 3"/>
          <p:cNvSpPr>
            <a:spLocks noGrp="1"/>
          </p:cNvSpPr>
          <p:nvPr>
            <p:ph type="sldNum" sz="quarter" idx="12"/>
          </p:nvPr>
        </p:nvSpPr>
        <p:spPr/>
        <p:txBody>
          <a:bodyPr/>
          <a:lstStyle/>
          <a:p>
            <a:fld id="{687D7A59-36E2-48B9-B146-C1E59501F63F}" type="slidenum">
              <a:rPr lang="en-US" smtClean="0"/>
              <a:pPr/>
              <a:t>11</a:t>
            </a:fld>
            <a:endParaRPr lang="en-US"/>
          </a:p>
        </p:txBody>
      </p:sp>
    </p:spTree>
    <p:extLst>
      <p:ext uri="{BB962C8B-B14F-4D97-AF65-F5344CB8AC3E}">
        <p14:creationId xmlns:p14="http://schemas.microsoft.com/office/powerpoint/2010/main" val="3445201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生产者与消费者问题</a:t>
            </a:r>
          </a:p>
        </p:txBody>
      </p:sp>
      <p:sp>
        <p:nvSpPr>
          <p:cNvPr id="3" name="内容占位符 2"/>
          <p:cNvSpPr>
            <a:spLocks noGrp="1"/>
          </p:cNvSpPr>
          <p:nvPr>
            <p:ph idx="1"/>
          </p:nvPr>
        </p:nvSpPr>
        <p:spPr/>
        <p:txBody>
          <a:bodyPr>
            <a:normAutofit/>
          </a:bodyPr>
          <a:lstStyle/>
          <a:p>
            <a:r>
              <a:rPr lang="zh-CN" altLang="en-US" sz="3600" dirty="0"/>
              <a:t>荷兰计算机科学家</a:t>
            </a:r>
            <a:r>
              <a:rPr lang="en-US" altLang="zh-CN" sz="3600" dirty="0"/>
              <a:t>E. W. </a:t>
            </a:r>
            <a:r>
              <a:rPr lang="en-US" altLang="zh-CN" sz="3600" dirty="0" err="1"/>
              <a:t>Dijkstra</a:t>
            </a:r>
            <a:r>
              <a:rPr lang="zh-CN" altLang="en-US" sz="3600" dirty="0"/>
              <a:t>把广义同步问题抽象成一种“生产者与消费者问题”</a:t>
            </a:r>
            <a:endParaRPr lang="en-US" altLang="zh-CN" sz="3600" dirty="0"/>
          </a:p>
          <a:p>
            <a:pPr lvl="1"/>
            <a:r>
              <a:rPr lang="en-US" altLang="zh-CN" sz="3200" dirty="0"/>
              <a:t>Producer Consumer Problem</a:t>
            </a:r>
          </a:p>
          <a:p>
            <a:pPr lvl="1"/>
            <a:r>
              <a:rPr lang="en-US" altLang="zh-CN" sz="3200" dirty="0"/>
              <a:t>Bounded-Buffer Problem</a:t>
            </a:r>
            <a:endParaRPr lang="zh-CN" altLang="en-US" sz="3200" dirty="0"/>
          </a:p>
          <a:p>
            <a:endParaRPr lang="zh-CN" altLang="en-US" sz="3600" dirty="0"/>
          </a:p>
        </p:txBody>
      </p:sp>
      <p:sp>
        <p:nvSpPr>
          <p:cNvPr id="4" name="日期占位符 3"/>
          <p:cNvSpPr>
            <a:spLocks noGrp="1"/>
          </p:cNvSpPr>
          <p:nvPr>
            <p:ph type="dt" sz="half" idx="10"/>
          </p:nvPr>
        </p:nvSpPr>
        <p:spPr/>
        <p:txBody>
          <a:bodyPr/>
          <a:lstStyle/>
          <a:p>
            <a:fld id="{00FA47A3-EBAE-A148-B7A8-89952AC08070}" type="datetime5">
              <a:t>2019/10/14</a:t>
            </a:fld>
            <a:endParaRPr 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6" name="灯片编号占位符 5"/>
          <p:cNvSpPr>
            <a:spLocks noGrp="1"/>
          </p:cNvSpPr>
          <p:nvPr>
            <p:ph type="sldNum" sz="quarter" idx="12"/>
          </p:nvPr>
        </p:nvSpPr>
        <p:spPr/>
        <p:txBody>
          <a:bodyPr/>
          <a:lstStyle/>
          <a:p>
            <a:fld id="{687D7A59-36E2-48B9-B146-C1E59501F63F}" type="slidenum">
              <a:rPr lang="en-US" smtClean="0"/>
              <a:pPr/>
              <a:t>12</a:t>
            </a:fld>
            <a:endParaRPr lang="en-US"/>
          </a:p>
        </p:txBody>
      </p:sp>
    </p:spTree>
    <p:extLst>
      <p:ext uri="{BB962C8B-B14F-4D97-AF65-F5344CB8AC3E}">
        <p14:creationId xmlns:p14="http://schemas.microsoft.com/office/powerpoint/2010/main" val="630009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a:bodyPr>
          <a:lstStyle/>
          <a:p>
            <a:r>
              <a:rPr lang="zh-CN" altLang="en-US" sz="3600" dirty="0"/>
              <a:t>生产者</a:t>
            </a:r>
            <a:r>
              <a:rPr lang="en-US" altLang="zh-CN" sz="3600" dirty="0"/>
              <a:t>/</a:t>
            </a:r>
            <a:r>
              <a:rPr lang="zh-CN" altLang="en-US" sz="3600" dirty="0"/>
              <a:t>消费者模型</a:t>
            </a:r>
          </a:p>
        </p:txBody>
      </p:sp>
      <p:sp>
        <p:nvSpPr>
          <p:cNvPr id="10" name="内容占位符 9"/>
          <p:cNvSpPr>
            <a:spLocks noGrp="1"/>
          </p:cNvSpPr>
          <p:nvPr>
            <p:ph idx="1"/>
          </p:nvPr>
        </p:nvSpPr>
        <p:spPr/>
        <p:txBody>
          <a:bodyPr>
            <a:normAutofit/>
          </a:bodyPr>
          <a:lstStyle/>
          <a:p>
            <a:r>
              <a:rPr lang="zh-CN" altLang="en-US" sz="3200" dirty="0"/>
              <a:t>生产者：满则等待，空则填充</a:t>
            </a:r>
            <a:endParaRPr lang="en-US" altLang="zh-CN" sz="3200" dirty="0"/>
          </a:p>
          <a:p>
            <a:r>
              <a:rPr lang="zh-CN" altLang="en-US" sz="3200" dirty="0"/>
              <a:t>消费者</a:t>
            </a:r>
            <a:r>
              <a:rPr lang="zh-CN" altLang="en-US" sz="3200"/>
              <a:t>：空则等待</a:t>
            </a:r>
            <a:r>
              <a:rPr lang="zh-CN" altLang="en-US" sz="3200" dirty="0"/>
              <a:t>，有则获取</a:t>
            </a:r>
            <a:endParaRPr lang="en-US" altLang="zh-CN" sz="3200" dirty="0"/>
          </a:p>
          <a:p>
            <a:r>
              <a:rPr lang="zh-CN" altLang="en-US" sz="3200" dirty="0"/>
              <a:t>不允许同时进入缓冲区</a:t>
            </a:r>
          </a:p>
        </p:txBody>
      </p:sp>
      <p:sp>
        <p:nvSpPr>
          <p:cNvPr id="3" name="日期占位符 2"/>
          <p:cNvSpPr>
            <a:spLocks noGrp="1"/>
          </p:cNvSpPr>
          <p:nvPr>
            <p:ph type="dt" sz="half" idx="10"/>
          </p:nvPr>
        </p:nvSpPr>
        <p:spPr/>
        <p:txBody>
          <a:bodyPr/>
          <a:lstStyle/>
          <a:p>
            <a:fld id="{F84C42DD-7DDD-F648-9048-CBEEB0ADBC61}" type="datetime5">
              <a:t>2019/10/14</a:t>
            </a:fld>
            <a:endParaRPr 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5" name="灯片编号占位符 4"/>
          <p:cNvSpPr>
            <a:spLocks noGrp="1"/>
          </p:cNvSpPr>
          <p:nvPr>
            <p:ph type="sldNum" sz="quarter" idx="12"/>
          </p:nvPr>
        </p:nvSpPr>
        <p:spPr/>
        <p:txBody>
          <a:bodyPr/>
          <a:lstStyle/>
          <a:p>
            <a:fld id="{687D7A59-36E2-48B9-B146-C1E59501F63F}" type="slidenum">
              <a:rPr lang="en-US" smtClean="0"/>
              <a:pPr/>
              <a:t>13</a:t>
            </a:fld>
            <a:endParaRPr lang="en-US"/>
          </a:p>
        </p:txBody>
      </p:sp>
      <p:grpSp>
        <p:nvGrpSpPr>
          <p:cNvPr id="26" name="Group 6"/>
          <p:cNvGrpSpPr>
            <a:grpSpLocks/>
          </p:cNvGrpSpPr>
          <p:nvPr/>
        </p:nvGrpSpPr>
        <p:grpSpPr bwMode="auto">
          <a:xfrm>
            <a:off x="2268538" y="4585705"/>
            <a:ext cx="4799012" cy="608012"/>
            <a:chOff x="960" y="1200"/>
            <a:chExt cx="3023" cy="383"/>
          </a:xfrm>
        </p:grpSpPr>
        <p:sp>
          <p:nvSpPr>
            <p:cNvPr id="27" name="Rectangle 7"/>
            <p:cNvSpPr>
              <a:spLocks noChangeArrowheads="1"/>
            </p:cNvSpPr>
            <p:nvPr/>
          </p:nvSpPr>
          <p:spPr bwMode="auto">
            <a:xfrm>
              <a:off x="3551" y="1200"/>
              <a:ext cx="433" cy="38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tr-TR"/>
            </a:p>
          </p:txBody>
        </p:sp>
        <p:sp>
          <p:nvSpPr>
            <p:cNvPr id="28" name="Rectangle 8"/>
            <p:cNvSpPr>
              <a:spLocks noChangeArrowheads="1"/>
            </p:cNvSpPr>
            <p:nvPr/>
          </p:nvSpPr>
          <p:spPr bwMode="auto">
            <a:xfrm>
              <a:off x="3120" y="1200"/>
              <a:ext cx="431" cy="38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tr-TR"/>
            </a:p>
          </p:txBody>
        </p:sp>
        <p:sp>
          <p:nvSpPr>
            <p:cNvPr id="29" name="Rectangle 9"/>
            <p:cNvSpPr>
              <a:spLocks noChangeArrowheads="1"/>
            </p:cNvSpPr>
            <p:nvPr/>
          </p:nvSpPr>
          <p:spPr bwMode="auto">
            <a:xfrm>
              <a:off x="2688" y="1200"/>
              <a:ext cx="432" cy="38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tr-TR"/>
            </a:p>
          </p:txBody>
        </p:sp>
        <p:sp>
          <p:nvSpPr>
            <p:cNvPr id="30" name="Rectangle 10"/>
            <p:cNvSpPr>
              <a:spLocks noChangeArrowheads="1"/>
            </p:cNvSpPr>
            <p:nvPr/>
          </p:nvSpPr>
          <p:spPr bwMode="auto">
            <a:xfrm>
              <a:off x="2256" y="1200"/>
              <a:ext cx="432" cy="38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tr-TR"/>
            </a:p>
          </p:txBody>
        </p:sp>
        <p:sp>
          <p:nvSpPr>
            <p:cNvPr id="31" name="Rectangle 11"/>
            <p:cNvSpPr>
              <a:spLocks noChangeArrowheads="1"/>
            </p:cNvSpPr>
            <p:nvPr/>
          </p:nvSpPr>
          <p:spPr bwMode="auto">
            <a:xfrm>
              <a:off x="1823" y="1200"/>
              <a:ext cx="433" cy="38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tr-TR"/>
            </a:p>
          </p:txBody>
        </p:sp>
        <p:sp>
          <p:nvSpPr>
            <p:cNvPr id="32" name="Rectangle 12"/>
            <p:cNvSpPr>
              <a:spLocks noChangeArrowheads="1"/>
            </p:cNvSpPr>
            <p:nvPr/>
          </p:nvSpPr>
          <p:spPr bwMode="auto">
            <a:xfrm>
              <a:off x="1393" y="1200"/>
              <a:ext cx="431" cy="38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tr-TR"/>
            </a:p>
          </p:txBody>
        </p:sp>
        <p:sp>
          <p:nvSpPr>
            <p:cNvPr id="33" name="Rectangle 13"/>
            <p:cNvSpPr>
              <a:spLocks noChangeArrowheads="1"/>
            </p:cNvSpPr>
            <p:nvPr/>
          </p:nvSpPr>
          <p:spPr bwMode="auto">
            <a:xfrm>
              <a:off x="960" y="1200"/>
              <a:ext cx="433" cy="38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tr-TR"/>
            </a:p>
          </p:txBody>
        </p:sp>
        <p:sp>
          <p:nvSpPr>
            <p:cNvPr id="34" name="Line 14"/>
            <p:cNvSpPr>
              <a:spLocks noChangeShapeType="1"/>
            </p:cNvSpPr>
            <p:nvPr/>
          </p:nvSpPr>
          <p:spPr bwMode="auto">
            <a:xfrm>
              <a:off x="960" y="1200"/>
              <a:ext cx="3024" cy="1"/>
            </a:xfrm>
            <a:prstGeom prst="line">
              <a:avLst/>
            </a:prstGeom>
            <a:noFill/>
            <a:ln w="28440">
              <a:solidFill>
                <a:srgbClr val="00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zh-CN" altLang="en-US"/>
            </a:p>
          </p:txBody>
        </p:sp>
        <p:sp>
          <p:nvSpPr>
            <p:cNvPr id="35" name="Line 15"/>
            <p:cNvSpPr>
              <a:spLocks noChangeShapeType="1"/>
            </p:cNvSpPr>
            <p:nvPr/>
          </p:nvSpPr>
          <p:spPr bwMode="auto">
            <a:xfrm>
              <a:off x="960" y="1584"/>
              <a:ext cx="3024" cy="1"/>
            </a:xfrm>
            <a:prstGeom prst="line">
              <a:avLst/>
            </a:prstGeom>
            <a:noFill/>
            <a:ln w="28440">
              <a:solidFill>
                <a:srgbClr val="00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zh-CN" altLang="en-US"/>
            </a:p>
          </p:txBody>
        </p:sp>
        <p:sp>
          <p:nvSpPr>
            <p:cNvPr id="36" name="Line 16"/>
            <p:cNvSpPr>
              <a:spLocks noChangeShapeType="1"/>
            </p:cNvSpPr>
            <p:nvPr/>
          </p:nvSpPr>
          <p:spPr bwMode="auto">
            <a:xfrm>
              <a:off x="960" y="1200"/>
              <a:ext cx="1" cy="384"/>
            </a:xfrm>
            <a:prstGeom prst="line">
              <a:avLst/>
            </a:prstGeom>
            <a:noFill/>
            <a:ln w="28440">
              <a:solidFill>
                <a:srgbClr val="00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zh-CN" altLang="en-US"/>
            </a:p>
          </p:txBody>
        </p:sp>
        <p:sp>
          <p:nvSpPr>
            <p:cNvPr id="37" name="Line 17"/>
            <p:cNvSpPr>
              <a:spLocks noChangeShapeType="1"/>
            </p:cNvSpPr>
            <p:nvPr/>
          </p:nvSpPr>
          <p:spPr bwMode="auto">
            <a:xfrm>
              <a:off x="1393" y="1200"/>
              <a:ext cx="1" cy="384"/>
            </a:xfrm>
            <a:prstGeom prst="line">
              <a:avLst/>
            </a:prstGeom>
            <a:noFill/>
            <a:ln w="12600">
              <a:solidFill>
                <a:srgbClr val="00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zh-CN" altLang="en-US"/>
            </a:p>
          </p:txBody>
        </p:sp>
        <p:sp>
          <p:nvSpPr>
            <p:cNvPr id="38" name="Line 18"/>
            <p:cNvSpPr>
              <a:spLocks noChangeShapeType="1"/>
            </p:cNvSpPr>
            <p:nvPr/>
          </p:nvSpPr>
          <p:spPr bwMode="auto">
            <a:xfrm>
              <a:off x="1823" y="1200"/>
              <a:ext cx="1" cy="384"/>
            </a:xfrm>
            <a:prstGeom prst="line">
              <a:avLst/>
            </a:prstGeom>
            <a:noFill/>
            <a:ln w="12600">
              <a:solidFill>
                <a:srgbClr val="00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zh-CN" altLang="en-US"/>
            </a:p>
          </p:txBody>
        </p:sp>
        <p:sp>
          <p:nvSpPr>
            <p:cNvPr id="39" name="Line 19"/>
            <p:cNvSpPr>
              <a:spLocks noChangeShapeType="1"/>
            </p:cNvSpPr>
            <p:nvPr/>
          </p:nvSpPr>
          <p:spPr bwMode="auto">
            <a:xfrm>
              <a:off x="2256" y="1200"/>
              <a:ext cx="1" cy="384"/>
            </a:xfrm>
            <a:prstGeom prst="line">
              <a:avLst/>
            </a:prstGeom>
            <a:noFill/>
            <a:ln w="12600">
              <a:solidFill>
                <a:srgbClr val="00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zh-CN" altLang="en-US"/>
            </a:p>
          </p:txBody>
        </p:sp>
        <p:sp>
          <p:nvSpPr>
            <p:cNvPr id="40" name="Line 20"/>
            <p:cNvSpPr>
              <a:spLocks noChangeShapeType="1"/>
            </p:cNvSpPr>
            <p:nvPr/>
          </p:nvSpPr>
          <p:spPr bwMode="auto">
            <a:xfrm>
              <a:off x="2688" y="1200"/>
              <a:ext cx="1" cy="384"/>
            </a:xfrm>
            <a:prstGeom prst="line">
              <a:avLst/>
            </a:prstGeom>
            <a:noFill/>
            <a:ln w="12600">
              <a:solidFill>
                <a:srgbClr val="00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zh-CN" altLang="en-US"/>
            </a:p>
          </p:txBody>
        </p:sp>
        <p:sp>
          <p:nvSpPr>
            <p:cNvPr id="41" name="Line 21"/>
            <p:cNvSpPr>
              <a:spLocks noChangeShapeType="1"/>
            </p:cNvSpPr>
            <p:nvPr/>
          </p:nvSpPr>
          <p:spPr bwMode="auto">
            <a:xfrm>
              <a:off x="3120" y="1200"/>
              <a:ext cx="1" cy="384"/>
            </a:xfrm>
            <a:prstGeom prst="line">
              <a:avLst/>
            </a:prstGeom>
            <a:noFill/>
            <a:ln w="12600">
              <a:solidFill>
                <a:srgbClr val="00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zh-CN" altLang="en-US"/>
            </a:p>
          </p:txBody>
        </p:sp>
        <p:sp>
          <p:nvSpPr>
            <p:cNvPr id="42" name="Line 22"/>
            <p:cNvSpPr>
              <a:spLocks noChangeShapeType="1"/>
            </p:cNvSpPr>
            <p:nvPr/>
          </p:nvSpPr>
          <p:spPr bwMode="auto">
            <a:xfrm>
              <a:off x="3551" y="1200"/>
              <a:ext cx="1" cy="384"/>
            </a:xfrm>
            <a:prstGeom prst="line">
              <a:avLst/>
            </a:prstGeom>
            <a:noFill/>
            <a:ln w="12600">
              <a:solidFill>
                <a:srgbClr val="00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zh-CN" altLang="en-US"/>
            </a:p>
          </p:txBody>
        </p:sp>
        <p:sp>
          <p:nvSpPr>
            <p:cNvPr id="43" name="Line 23"/>
            <p:cNvSpPr>
              <a:spLocks noChangeShapeType="1"/>
            </p:cNvSpPr>
            <p:nvPr/>
          </p:nvSpPr>
          <p:spPr bwMode="auto">
            <a:xfrm>
              <a:off x="3984" y="1200"/>
              <a:ext cx="1" cy="384"/>
            </a:xfrm>
            <a:prstGeom prst="line">
              <a:avLst/>
            </a:prstGeom>
            <a:noFill/>
            <a:ln w="28440">
              <a:solidFill>
                <a:srgbClr val="00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zh-CN" altLang="en-US"/>
            </a:p>
          </p:txBody>
        </p:sp>
      </p:grpSp>
      <p:pic>
        <p:nvPicPr>
          <p:cNvPr id="4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871330"/>
            <a:ext cx="1905000" cy="190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35825" y="3871330"/>
            <a:ext cx="1516063" cy="190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16425" y="4653967"/>
            <a:ext cx="420688" cy="503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7" name="Picture 3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76825" y="4653967"/>
            <a:ext cx="419100" cy="503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8" name="Picture 3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4653967"/>
            <a:ext cx="420687" cy="503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9" name="Picture 3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27800" y="4655555"/>
            <a:ext cx="420688" cy="503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218217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a:bodyPr>
          <a:lstStyle/>
          <a:p>
            <a:r>
              <a:rPr lang="zh-CN" altLang="en-US" sz="3600" dirty="0"/>
              <a:t>抽象模型</a:t>
            </a:r>
          </a:p>
        </p:txBody>
      </p:sp>
      <p:sp>
        <p:nvSpPr>
          <p:cNvPr id="4" name="内容占位符 3"/>
          <p:cNvSpPr>
            <a:spLocks noGrp="1"/>
          </p:cNvSpPr>
          <p:nvPr>
            <p:ph idx="1"/>
          </p:nvPr>
        </p:nvSpPr>
        <p:spPr/>
        <p:txBody>
          <a:bodyPr/>
          <a:lstStyle/>
          <a:p>
            <a:r>
              <a:rPr kumimoji="1" lang="zh-CN" altLang="en-US" dirty="0"/>
              <a:t>多个生产者，多个消费者</a:t>
            </a:r>
            <a:endParaRPr kumimoji="1" lang="en-US" altLang="zh-CN" dirty="0"/>
          </a:p>
          <a:p>
            <a:r>
              <a:rPr kumimoji="1" lang="zh-CN" altLang="en-US" dirty="0"/>
              <a:t>一个共享缓冲区</a:t>
            </a:r>
          </a:p>
        </p:txBody>
      </p:sp>
      <p:sp>
        <p:nvSpPr>
          <p:cNvPr id="3" name="日期占位符 2"/>
          <p:cNvSpPr>
            <a:spLocks noGrp="1"/>
          </p:cNvSpPr>
          <p:nvPr>
            <p:ph type="dt" sz="half" idx="10"/>
          </p:nvPr>
        </p:nvSpPr>
        <p:spPr/>
        <p:txBody>
          <a:bodyPr/>
          <a:lstStyle/>
          <a:p>
            <a:fld id="{356A6A6C-4CD1-244D-854C-9B709C59FAFA}" type="datetime5">
              <a:t>2019/10/14</a:t>
            </a:fld>
            <a:endParaRPr lang="en-US"/>
          </a:p>
        </p:txBody>
      </p:sp>
      <p:sp>
        <p:nvSpPr>
          <p:cNvPr id="5" name="灯片编号占位符 4"/>
          <p:cNvSpPr>
            <a:spLocks noGrp="1"/>
          </p:cNvSpPr>
          <p:nvPr>
            <p:ph type="sldNum" sz="quarter" idx="12"/>
          </p:nvPr>
        </p:nvSpPr>
        <p:spPr/>
        <p:txBody>
          <a:bodyPr/>
          <a:lstStyle/>
          <a:p>
            <a:fld id="{687D7A59-36E2-48B9-B146-C1E59501F63F}" type="slidenum">
              <a:rPr lang="en-US" smtClean="0"/>
              <a:pPr/>
              <a:t>14</a:t>
            </a:fld>
            <a:endParaRPr lang="en-US"/>
          </a:p>
        </p:txBody>
      </p:sp>
      <p:grpSp>
        <p:nvGrpSpPr>
          <p:cNvPr id="8" name="组合 7"/>
          <p:cNvGrpSpPr/>
          <p:nvPr/>
        </p:nvGrpSpPr>
        <p:grpSpPr>
          <a:xfrm>
            <a:off x="726375" y="3330109"/>
            <a:ext cx="1752600" cy="2677656"/>
            <a:chOff x="726375" y="2371125"/>
            <a:chExt cx="1752600" cy="2677656"/>
          </a:xfrm>
        </p:grpSpPr>
        <p:sp>
          <p:nvSpPr>
            <p:cNvPr id="64527" name="Line 15"/>
            <p:cNvSpPr>
              <a:spLocks noChangeShapeType="1"/>
            </p:cNvSpPr>
            <p:nvPr/>
          </p:nvSpPr>
          <p:spPr bwMode="auto">
            <a:xfrm>
              <a:off x="1183575" y="2599725"/>
              <a:ext cx="1295400" cy="838200"/>
            </a:xfrm>
            <a:prstGeom prst="line">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64528" name="Line 16"/>
            <p:cNvSpPr>
              <a:spLocks noChangeShapeType="1"/>
            </p:cNvSpPr>
            <p:nvPr/>
          </p:nvSpPr>
          <p:spPr bwMode="auto">
            <a:xfrm>
              <a:off x="1259775" y="3209325"/>
              <a:ext cx="1143000" cy="381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64529" name="Line 17"/>
            <p:cNvSpPr>
              <a:spLocks noChangeShapeType="1"/>
            </p:cNvSpPr>
            <p:nvPr/>
          </p:nvSpPr>
          <p:spPr bwMode="auto">
            <a:xfrm flipV="1">
              <a:off x="1335975" y="3818925"/>
              <a:ext cx="1066800" cy="762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64530" name="Line 18"/>
            <p:cNvSpPr>
              <a:spLocks noChangeShapeType="1"/>
            </p:cNvSpPr>
            <p:nvPr/>
          </p:nvSpPr>
          <p:spPr bwMode="auto">
            <a:xfrm flipV="1">
              <a:off x="1259775" y="3971325"/>
              <a:ext cx="1143000" cy="762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64535" name="Text Box 23"/>
            <p:cNvSpPr txBox="1">
              <a:spLocks noChangeArrowheads="1"/>
            </p:cNvSpPr>
            <p:nvPr/>
          </p:nvSpPr>
          <p:spPr bwMode="auto">
            <a:xfrm>
              <a:off x="726375" y="2371125"/>
              <a:ext cx="685800" cy="26776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t>P1</a:t>
              </a:r>
            </a:p>
            <a:p>
              <a:pPr>
                <a:spcBef>
                  <a:spcPct val="50000"/>
                </a:spcBef>
              </a:pPr>
              <a:r>
                <a:rPr lang="en-US" altLang="zh-CN" sz="2400" dirty="0"/>
                <a:t>P2</a:t>
              </a:r>
            </a:p>
            <a:p>
              <a:pPr>
                <a:spcBef>
                  <a:spcPct val="50000"/>
                </a:spcBef>
              </a:pPr>
              <a:r>
                <a:rPr lang="en-US" altLang="zh-CN" sz="2400" dirty="0"/>
                <a:t>…</a:t>
              </a:r>
            </a:p>
            <a:p>
              <a:pPr>
                <a:spcBef>
                  <a:spcPct val="50000"/>
                </a:spcBef>
              </a:pPr>
              <a:endParaRPr lang="en-US" altLang="zh-CN" sz="2400" dirty="0"/>
            </a:p>
            <a:p>
              <a:pPr>
                <a:spcBef>
                  <a:spcPct val="50000"/>
                </a:spcBef>
              </a:pPr>
              <a:r>
                <a:rPr lang="en-US" altLang="zh-CN" sz="2400" dirty="0" err="1"/>
                <a:t>Pn</a:t>
              </a:r>
              <a:endParaRPr lang="en-US" altLang="zh-CN" sz="2400" dirty="0"/>
            </a:p>
          </p:txBody>
        </p:sp>
      </p:grpSp>
      <p:grpSp>
        <p:nvGrpSpPr>
          <p:cNvPr id="9" name="组合 8"/>
          <p:cNvGrpSpPr/>
          <p:nvPr/>
        </p:nvGrpSpPr>
        <p:grpSpPr>
          <a:xfrm>
            <a:off x="7127175" y="3253909"/>
            <a:ext cx="1524000" cy="2677656"/>
            <a:chOff x="7127175" y="2294925"/>
            <a:chExt cx="1524000" cy="2677656"/>
          </a:xfrm>
        </p:grpSpPr>
        <p:sp>
          <p:nvSpPr>
            <p:cNvPr id="64531" name="Line 19"/>
            <p:cNvSpPr>
              <a:spLocks noChangeShapeType="1"/>
            </p:cNvSpPr>
            <p:nvPr/>
          </p:nvSpPr>
          <p:spPr bwMode="auto">
            <a:xfrm flipV="1">
              <a:off x="7203375" y="2675925"/>
              <a:ext cx="685800" cy="685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64532" name="Line 20"/>
            <p:cNvSpPr>
              <a:spLocks noChangeShapeType="1"/>
            </p:cNvSpPr>
            <p:nvPr/>
          </p:nvSpPr>
          <p:spPr bwMode="auto">
            <a:xfrm flipV="1">
              <a:off x="7127175" y="3209325"/>
              <a:ext cx="762000" cy="381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64533" name="Line 21"/>
            <p:cNvSpPr>
              <a:spLocks noChangeShapeType="1"/>
            </p:cNvSpPr>
            <p:nvPr/>
          </p:nvSpPr>
          <p:spPr bwMode="auto">
            <a:xfrm>
              <a:off x="7127175" y="3742725"/>
              <a:ext cx="7620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64534" name="Line 22"/>
            <p:cNvSpPr>
              <a:spLocks noChangeShapeType="1"/>
            </p:cNvSpPr>
            <p:nvPr/>
          </p:nvSpPr>
          <p:spPr bwMode="auto">
            <a:xfrm>
              <a:off x="7127175" y="3895125"/>
              <a:ext cx="762000" cy="8382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64536" name="Text Box 24"/>
            <p:cNvSpPr txBox="1">
              <a:spLocks noChangeArrowheads="1"/>
            </p:cNvSpPr>
            <p:nvPr/>
          </p:nvSpPr>
          <p:spPr bwMode="auto">
            <a:xfrm>
              <a:off x="7889175" y="2294925"/>
              <a:ext cx="762000" cy="26776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t>C1</a:t>
              </a:r>
            </a:p>
            <a:p>
              <a:pPr>
                <a:spcBef>
                  <a:spcPct val="50000"/>
                </a:spcBef>
              </a:pPr>
              <a:r>
                <a:rPr lang="en-US" altLang="zh-CN" sz="2400" dirty="0"/>
                <a:t>C2</a:t>
              </a:r>
            </a:p>
            <a:p>
              <a:pPr>
                <a:spcBef>
                  <a:spcPct val="50000"/>
                </a:spcBef>
              </a:pPr>
              <a:r>
                <a:rPr lang="en-US" altLang="zh-CN" sz="2400" dirty="0"/>
                <a:t>…</a:t>
              </a:r>
            </a:p>
            <a:p>
              <a:pPr>
                <a:spcBef>
                  <a:spcPct val="50000"/>
                </a:spcBef>
              </a:pPr>
              <a:endParaRPr lang="en-US" altLang="zh-CN" sz="2400" dirty="0"/>
            </a:p>
            <a:p>
              <a:pPr>
                <a:spcBef>
                  <a:spcPct val="50000"/>
                </a:spcBef>
              </a:pPr>
              <a:r>
                <a:rPr lang="en-US" altLang="zh-CN" sz="2400"/>
                <a:t>Cm</a:t>
              </a:r>
              <a:endParaRPr lang="en-US" altLang="zh-CN" sz="2400" dirty="0"/>
            </a:p>
          </p:txBody>
        </p:sp>
      </p:grpSp>
      <p:grpSp>
        <p:nvGrpSpPr>
          <p:cNvPr id="7" name="组合 6"/>
          <p:cNvGrpSpPr/>
          <p:nvPr/>
        </p:nvGrpSpPr>
        <p:grpSpPr>
          <a:xfrm>
            <a:off x="5263769" y="3330109"/>
            <a:ext cx="421562" cy="914400"/>
            <a:chOff x="5263769" y="2371125"/>
            <a:chExt cx="421562" cy="914400"/>
          </a:xfrm>
        </p:grpSpPr>
        <p:sp>
          <p:nvSpPr>
            <p:cNvPr id="64537" name="Line 25"/>
            <p:cNvSpPr>
              <a:spLocks noChangeShapeType="1"/>
            </p:cNvSpPr>
            <p:nvPr/>
          </p:nvSpPr>
          <p:spPr bwMode="auto">
            <a:xfrm>
              <a:off x="5474550" y="2904525"/>
              <a:ext cx="0" cy="381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64538" name="Text Box 26"/>
            <p:cNvSpPr txBox="1">
              <a:spLocks noChangeArrowheads="1"/>
            </p:cNvSpPr>
            <p:nvPr/>
          </p:nvSpPr>
          <p:spPr bwMode="auto">
            <a:xfrm>
              <a:off x="5263769" y="2371125"/>
              <a:ext cx="42156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dirty="0"/>
                <a:t>in</a:t>
              </a:r>
            </a:p>
          </p:txBody>
        </p:sp>
      </p:grpSp>
      <p:grpSp>
        <p:nvGrpSpPr>
          <p:cNvPr id="6" name="组合 5"/>
          <p:cNvGrpSpPr/>
          <p:nvPr/>
        </p:nvGrpSpPr>
        <p:grpSpPr>
          <a:xfrm>
            <a:off x="2478975" y="5006509"/>
            <a:ext cx="914400" cy="1071265"/>
            <a:chOff x="2478975" y="4047525"/>
            <a:chExt cx="914400" cy="1071265"/>
          </a:xfrm>
        </p:grpSpPr>
        <p:sp>
          <p:nvSpPr>
            <p:cNvPr id="64540" name="Line 28"/>
            <p:cNvSpPr>
              <a:spLocks noChangeShapeType="1"/>
            </p:cNvSpPr>
            <p:nvPr/>
          </p:nvSpPr>
          <p:spPr bwMode="auto">
            <a:xfrm flipV="1">
              <a:off x="2783775" y="4047525"/>
              <a:ext cx="0" cy="609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64541" name="Text Box 29"/>
            <p:cNvSpPr txBox="1">
              <a:spLocks noChangeArrowheads="1"/>
            </p:cNvSpPr>
            <p:nvPr/>
          </p:nvSpPr>
          <p:spPr bwMode="auto">
            <a:xfrm>
              <a:off x="2478975" y="4657125"/>
              <a:ext cx="91440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t>out</a:t>
              </a:r>
            </a:p>
          </p:txBody>
        </p:sp>
      </p:grpSp>
      <p:graphicFrame>
        <p:nvGraphicFramePr>
          <p:cNvPr id="2" name="表格 1"/>
          <p:cNvGraphicFramePr>
            <a:graphicFrameLocks noGrp="1"/>
          </p:cNvGraphicFramePr>
          <p:nvPr/>
        </p:nvGraphicFramePr>
        <p:xfrm>
          <a:off x="2483428" y="4380007"/>
          <a:ext cx="4594261" cy="555252"/>
        </p:xfrm>
        <a:graphic>
          <a:graphicData uri="http://schemas.openxmlformats.org/drawingml/2006/table">
            <a:tbl>
              <a:tblPr firstRow="1" bandRow="1">
                <a:tableStyleId>{5C22544A-7EE6-4342-B048-85BDC9FD1C3A}</a:tableStyleId>
              </a:tblPr>
              <a:tblGrid>
                <a:gridCol w="656323">
                  <a:extLst>
                    <a:ext uri="{9D8B030D-6E8A-4147-A177-3AD203B41FA5}">
                      <a16:colId xmlns:a16="http://schemas.microsoft.com/office/drawing/2014/main" val="20000"/>
                    </a:ext>
                  </a:extLst>
                </a:gridCol>
                <a:gridCol w="656323">
                  <a:extLst>
                    <a:ext uri="{9D8B030D-6E8A-4147-A177-3AD203B41FA5}">
                      <a16:colId xmlns:a16="http://schemas.microsoft.com/office/drawing/2014/main" val="20001"/>
                    </a:ext>
                  </a:extLst>
                </a:gridCol>
                <a:gridCol w="656323">
                  <a:extLst>
                    <a:ext uri="{9D8B030D-6E8A-4147-A177-3AD203B41FA5}">
                      <a16:colId xmlns:a16="http://schemas.microsoft.com/office/drawing/2014/main" val="20002"/>
                    </a:ext>
                  </a:extLst>
                </a:gridCol>
                <a:gridCol w="656323">
                  <a:extLst>
                    <a:ext uri="{9D8B030D-6E8A-4147-A177-3AD203B41FA5}">
                      <a16:colId xmlns:a16="http://schemas.microsoft.com/office/drawing/2014/main" val="20003"/>
                    </a:ext>
                  </a:extLst>
                </a:gridCol>
                <a:gridCol w="656323">
                  <a:extLst>
                    <a:ext uri="{9D8B030D-6E8A-4147-A177-3AD203B41FA5}">
                      <a16:colId xmlns:a16="http://schemas.microsoft.com/office/drawing/2014/main" val="20004"/>
                    </a:ext>
                  </a:extLst>
                </a:gridCol>
                <a:gridCol w="656323">
                  <a:extLst>
                    <a:ext uri="{9D8B030D-6E8A-4147-A177-3AD203B41FA5}">
                      <a16:colId xmlns:a16="http://schemas.microsoft.com/office/drawing/2014/main" val="20005"/>
                    </a:ext>
                  </a:extLst>
                </a:gridCol>
                <a:gridCol w="656323">
                  <a:extLst>
                    <a:ext uri="{9D8B030D-6E8A-4147-A177-3AD203B41FA5}">
                      <a16:colId xmlns:a16="http://schemas.microsoft.com/office/drawing/2014/main" val="20006"/>
                    </a:ext>
                  </a:extLst>
                </a:gridCol>
              </a:tblGrid>
              <a:tr h="55525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10" name="页脚占位符 9"/>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Tree>
    <p:extLst>
      <p:ext uri="{BB962C8B-B14F-4D97-AF65-F5344CB8AC3E}">
        <p14:creationId xmlns:p14="http://schemas.microsoft.com/office/powerpoint/2010/main" val="85476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无限缓冲（</a:t>
            </a:r>
            <a:r>
              <a:rPr kumimoji="1" lang="en-US" altLang="zh-CN" dirty="0"/>
              <a:t>Infinite Buffer</a:t>
            </a:r>
            <a:r>
              <a:rPr kumimoji="1" lang="zh-CN" altLang="en-US" dirty="0"/>
              <a:t>）</a:t>
            </a:r>
          </a:p>
        </p:txBody>
      </p:sp>
      <p:sp>
        <p:nvSpPr>
          <p:cNvPr id="3" name="日期占位符 2"/>
          <p:cNvSpPr>
            <a:spLocks noGrp="1"/>
          </p:cNvSpPr>
          <p:nvPr>
            <p:ph type="dt" sz="half" idx="10"/>
          </p:nvPr>
        </p:nvSpPr>
        <p:spPr/>
        <p:txBody>
          <a:bodyPr/>
          <a:lstStyle/>
          <a:p>
            <a:fld id="{3416AC6C-6226-5C48-A7D0-804CAA41D9C9}" type="datetime5">
              <a:t>2019/10/14</a:t>
            </a:fld>
            <a:endParaRPr lang="zh-CN" altLang="en-US"/>
          </a:p>
        </p:txBody>
      </p:sp>
      <p:sp>
        <p:nvSpPr>
          <p:cNvPr id="5" name="幻灯片编号占位符 4"/>
          <p:cNvSpPr>
            <a:spLocks noGrp="1"/>
          </p:cNvSpPr>
          <p:nvPr>
            <p:ph type="sldNum" sz="quarter" idx="12"/>
          </p:nvPr>
        </p:nvSpPr>
        <p:spPr/>
        <p:txBody>
          <a:bodyPr/>
          <a:lstStyle/>
          <a:p>
            <a:fld id="{B09550E6-D85C-43A8-841D-66A200A3DB30}" type="slidenum">
              <a:rPr lang="zh-CN" altLang="en-US" smtClean="0"/>
              <a:t>15</a:t>
            </a:fld>
            <a:endParaRPr lang="zh-CN" altLang="en-US"/>
          </a:p>
        </p:txBody>
      </p:sp>
      <p:pic>
        <p:nvPicPr>
          <p:cNvPr id="12" name="图片 11"/>
          <p:cNvPicPr>
            <a:picLocks noChangeAspect="1"/>
          </p:cNvPicPr>
          <p:nvPr/>
        </p:nvPicPr>
        <p:blipFill>
          <a:blip r:embed="rId2"/>
          <a:stretch>
            <a:fillRect/>
          </a:stretch>
        </p:blipFill>
        <p:spPr>
          <a:xfrm>
            <a:off x="2100020" y="1320329"/>
            <a:ext cx="4303016" cy="2377562"/>
          </a:xfrm>
          <a:prstGeom prst="rect">
            <a:avLst/>
          </a:prstGeom>
        </p:spPr>
      </p:pic>
      <p:grpSp>
        <p:nvGrpSpPr>
          <p:cNvPr id="8" name="组 7"/>
          <p:cNvGrpSpPr/>
          <p:nvPr/>
        </p:nvGrpSpPr>
        <p:grpSpPr>
          <a:xfrm>
            <a:off x="189778" y="3717408"/>
            <a:ext cx="3990219" cy="2510067"/>
            <a:chOff x="810882" y="1400179"/>
            <a:chExt cx="3990219" cy="2128540"/>
          </a:xfrm>
        </p:grpSpPr>
        <p:sp>
          <p:nvSpPr>
            <p:cNvPr id="9" name="Rectangle 7"/>
            <p:cNvSpPr>
              <a:spLocks noChangeArrowheads="1"/>
            </p:cNvSpPr>
            <p:nvPr/>
          </p:nvSpPr>
          <p:spPr bwMode="auto">
            <a:xfrm>
              <a:off x="810882" y="1400179"/>
              <a:ext cx="3990219" cy="2128540"/>
            </a:xfrm>
            <a:prstGeom prst="rect">
              <a:avLst/>
            </a:prstGeom>
            <a:solidFill>
              <a:schemeClr val="accent4">
                <a:lumMod val="20000"/>
                <a:lumOff val="80000"/>
              </a:schemeClr>
            </a:solidFill>
            <a:ln w="9525">
              <a:solidFill>
                <a:schemeClr val="accent4"/>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endParaRPr lang="en-US" altLang="zh-CN" sz="2200" dirty="0">
                <a:latin typeface="Consolas" pitchFamily="49" charset="0"/>
                <a:cs typeface="Consolas" pitchFamily="49" charset="0"/>
              </a:endParaRPr>
            </a:p>
            <a:p>
              <a:pPr marL="342900" indent="-342900"/>
              <a:r>
                <a:rPr lang="en-US" altLang="zh-CN" sz="2200" dirty="0">
                  <a:latin typeface="Consolas" pitchFamily="49" charset="0"/>
                  <a:cs typeface="Consolas" pitchFamily="49" charset="0"/>
                </a:rPr>
                <a:t>while (true) {</a:t>
              </a:r>
            </a:p>
            <a:p>
              <a:pPr marL="342900" indent="-342900"/>
              <a:r>
                <a:rPr lang="en-US" altLang="zh-CN" sz="2200" dirty="0">
                  <a:latin typeface="Consolas" pitchFamily="49" charset="0"/>
                  <a:cs typeface="Consolas" pitchFamily="49" charset="0"/>
                </a:rPr>
                <a:t>  produce item;</a:t>
              </a:r>
            </a:p>
            <a:p>
              <a:pPr marL="342900" indent="-342900"/>
              <a:r>
                <a:rPr lang="zh-CN" altLang="en-US" sz="2200" dirty="0">
                  <a:latin typeface="Consolas" pitchFamily="49" charset="0"/>
                  <a:cs typeface="Consolas" pitchFamily="49" charset="0"/>
                </a:rPr>
                <a:t>  </a:t>
              </a:r>
              <a:r>
                <a:rPr lang="en-US" altLang="zh-CN" sz="2200" dirty="0">
                  <a:latin typeface="Consolas" pitchFamily="49" charset="0"/>
                  <a:cs typeface="Consolas" pitchFamily="49" charset="0"/>
                </a:rPr>
                <a:t>buffer[in] = item;</a:t>
              </a:r>
            </a:p>
            <a:p>
              <a:pPr marL="342900" indent="-342900"/>
              <a:r>
                <a:rPr lang="zh-CN" altLang="en-US" sz="2200" dirty="0">
                  <a:latin typeface="Consolas" pitchFamily="49" charset="0"/>
                  <a:cs typeface="Consolas" pitchFamily="49" charset="0"/>
                </a:rPr>
                <a:t>  </a:t>
              </a:r>
              <a:r>
                <a:rPr lang="en-US" altLang="zh-CN" sz="2200" dirty="0">
                  <a:latin typeface="Consolas" pitchFamily="49" charset="0"/>
                  <a:cs typeface="Consolas" pitchFamily="49" charset="0"/>
                </a:rPr>
                <a:t>in</a:t>
              </a:r>
              <a:r>
                <a:rPr lang="zh-CN" altLang="en-US" sz="2200" dirty="0">
                  <a:latin typeface="Consolas" pitchFamily="49" charset="0"/>
                  <a:cs typeface="Consolas" pitchFamily="49" charset="0"/>
                </a:rPr>
                <a:t> </a:t>
              </a:r>
              <a:r>
                <a:rPr lang="en-US" altLang="zh-CN" sz="2200" dirty="0">
                  <a:latin typeface="Consolas" pitchFamily="49" charset="0"/>
                  <a:cs typeface="Consolas" pitchFamily="49" charset="0"/>
                </a:rPr>
                <a:t>=</a:t>
              </a:r>
              <a:r>
                <a:rPr lang="zh-CN" altLang="en-US" sz="2200" dirty="0">
                  <a:latin typeface="Consolas" pitchFamily="49" charset="0"/>
                  <a:cs typeface="Consolas" pitchFamily="49" charset="0"/>
                </a:rPr>
                <a:t> </a:t>
              </a:r>
              <a:r>
                <a:rPr lang="en-US" altLang="zh-CN" sz="2200" dirty="0">
                  <a:latin typeface="Consolas" pitchFamily="49" charset="0"/>
                  <a:cs typeface="Consolas" pitchFamily="49" charset="0"/>
                </a:rPr>
                <a:t>in</a:t>
              </a:r>
              <a:r>
                <a:rPr lang="zh-CN" altLang="en-US" sz="2200" dirty="0">
                  <a:latin typeface="Consolas" pitchFamily="49" charset="0"/>
                  <a:cs typeface="Consolas" pitchFamily="49" charset="0"/>
                </a:rPr>
                <a:t> </a:t>
              </a:r>
              <a:r>
                <a:rPr lang="en-US" altLang="zh-CN" sz="2200" dirty="0">
                  <a:latin typeface="Consolas" pitchFamily="49" charset="0"/>
                  <a:cs typeface="Consolas" pitchFamily="49" charset="0"/>
                </a:rPr>
                <a:t>+</a:t>
              </a:r>
              <a:r>
                <a:rPr lang="zh-CN" altLang="en-US" sz="2200" dirty="0">
                  <a:latin typeface="Consolas" pitchFamily="49" charset="0"/>
                  <a:cs typeface="Consolas" pitchFamily="49" charset="0"/>
                </a:rPr>
                <a:t> </a:t>
              </a:r>
              <a:r>
                <a:rPr lang="en-US" altLang="zh-CN" sz="2200" dirty="0">
                  <a:latin typeface="Consolas" pitchFamily="49" charset="0"/>
                  <a:cs typeface="Consolas" pitchFamily="49" charset="0"/>
                </a:rPr>
                <a:t>1; </a:t>
              </a:r>
            </a:p>
            <a:p>
              <a:pPr marL="342900" indent="-342900"/>
              <a:r>
                <a:rPr lang="en-US" altLang="zh-CN" sz="2200" dirty="0">
                  <a:latin typeface="Consolas" pitchFamily="49" charset="0"/>
                  <a:cs typeface="Consolas" pitchFamily="49" charset="0"/>
                </a:rPr>
                <a:t>}</a:t>
              </a:r>
              <a:endParaRPr lang="zh-CN" altLang="en-US" sz="2200" dirty="0">
                <a:latin typeface="Consolas" pitchFamily="49" charset="0"/>
                <a:cs typeface="Consolas" pitchFamily="49" charset="0"/>
              </a:endParaRPr>
            </a:p>
          </p:txBody>
        </p:sp>
        <p:sp>
          <p:nvSpPr>
            <p:cNvPr id="10" name="矩形 9"/>
            <p:cNvSpPr/>
            <p:nvPr/>
          </p:nvSpPr>
          <p:spPr>
            <a:xfrm>
              <a:off x="3539217" y="3005499"/>
              <a:ext cx="1261884" cy="523220"/>
            </a:xfrm>
            <a:prstGeom prst="rect">
              <a:avLst/>
            </a:prstGeom>
            <a:solidFill>
              <a:schemeClr val="accent4"/>
            </a:solidFill>
          </p:spPr>
          <p:txBody>
            <a:bodyPr wrap="none">
              <a:spAutoFit/>
            </a:bodyPr>
            <a:lstStyle/>
            <a:p>
              <a:r>
                <a:rPr lang="zh-CN" altLang="en-US" sz="2800" dirty="0">
                  <a:solidFill>
                    <a:schemeClr val="bg1"/>
                  </a:solidFill>
                  <a:latin typeface="Consolas" pitchFamily="49" charset="0"/>
                  <a:cs typeface="Consolas" pitchFamily="49" charset="0"/>
                </a:rPr>
                <a:t>生产者</a:t>
              </a:r>
              <a:endParaRPr lang="zh-CN" altLang="en-US" sz="2800" dirty="0">
                <a:solidFill>
                  <a:schemeClr val="bg1"/>
                </a:solidFill>
              </a:endParaRPr>
            </a:p>
          </p:txBody>
        </p:sp>
      </p:grpSp>
      <p:grpSp>
        <p:nvGrpSpPr>
          <p:cNvPr id="15" name="组 14"/>
          <p:cNvGrpSpPr/>
          <p:nvPr/>
        </p:nvGrpSpPr>
        <p:grpSpPr>
          <a:xfrm>
            <a:off x="4416723" y="3717409"/>
            <a:ext cx="4519108" cy="2510067"/>
            <a:chOff x="5083096" y="3585222"/>
            <a:chExt cx="4519108" cy="2510067"/>
          </a:xfrm>
        </p:grpSpPr>
        <p:sp>
          <p:nvSpPr>
            <p:cNvPr id="16" name="Rectangle 4"/>
            <p:cNvSpPr>
              <a:spLocks noChangeArrowheads="1"/>
            </p:cNvSpPr>
            <p:nvPr/>
          </p:nvSpPr>
          <p:spPr bwMode="auto">
            <a:xfrm>
              <a:off x="5083096" y="3585222"/>
              <a:ext cx="4519108" cy="2510067"/>
            </a:xfrm>
            <a:prstGeom prst="rect">
              <a:avLst/>
            </a:prstGeom>
            <a:solidFill>
              <a:schemeClr val="accent2">
                <a:lumMod val="20000"/>
                <a:lumOff val="80000"/>
              </a:schemeClr>
            </a:solid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r>
                <a:rPr lang="en-US" altLang="zh-CN" sz="2200" dirty="0">
                  <a:latin typeface="Consolas" pitchFamily="49" charset="0"/>
                  <a:cs typeface="Consolas" pitchFamily="49" charset="0"/>
                </a:rPr>
                <a:t>while (true) {</a:t>
              </a:r>
            </a:p>
            <a:p>
              <a:pPr marL="342900" indent="-342900"/>
              <a:r>
                <a:rPr lang="zh-CN" altLang="en-US" sz="2200" dirty="0">
                  <a:latin typeface="Consolas" pitchFamily="49" charset="0"/>
                  <a:cs typeface="Consolas" pitchFamily="49" charset="0"/>
                </a:rPr>
                <a:t>  </a:t>
              </a:r>
              <a:r>
                <a:rPr lang="en-US" altLang="zh-CN" sz="2200" dirty="0">
                  <a:latin typeface="Consolas" pitchFamily="49" charset="0"/>
                  <a:cs typeface="Consolas" pitchFamily="49" charset="0"/>
                </a:rPr>
                <a:t>while (in == out)</a:t>
              </a:r>
            </a:p>
            <a:p>
              <a:pPr marL="342900" indent="-342900"/>
              <a:r>
                <a:rPr lang="zh-CN" altLang="en-US" sz="2200" dirty="0">
                  <a:latin typeface="Consolas" pitchFamily="49" charset="0"/>
                  <a:cs typeface="Consolas" pitchFamily="49" charset="0"/>
                </a:rPr>
                <a:t>     </a:t>
              </a:r>
              <a:r>
                <a:rPr lang="en-US" altLang="zh-CN" sz="2200" dirty="0">
                  <a:latin typeface="Consolas" pitchFamily="49" charset="0"/>
                  <a:cs typeface="Consolas" pitchFamily="49" charset="0"/>
                </a:rPr>
                <a:t>/* </a:t>
              </a:r>
              <a:r>
                <a:rPr lang="en-US" altLang="zh-CN" sz="2200" i="1" dirty="0">
                  <a:latin typeface="Consolas" pitchFamily="49" charset="0"/>
                  <a:cs typeface="Consolas" pitchFamily="49" charset="0"/>
                </a:rPr>
                <a:t>do nothing </a:t>
              </a:r>
              <a:r>
                <a:rPr lang="en-US" altLang="zh-CN" sz="2200" dirty="0">
                  <a:latin typeface="Consolas" pitchFamily="49" charset="0"/>
                  <a:cs typeface="Consolas" pitchFamily="49" charset="0"/>
                </a:rPr>
                <a:t>*/;</a:t>
              </a:r>
            </a:p>
            <a:p>
              <a:pPr marL="342900" indent="-342900"/>
              <a:r>
                <a:rPr lang="zh-CN" altLang="en-US" sz="2200" dirty="0">
                  <a:latin typeface="Consolas" pitchFamily="49" charset="0"/>
                  <a:cs typeface="Consolas" pitchFamily="49" charset="0"/>
                </a:rPr>
                <a:t>  </a:t>
              </a:r>
              <a:r>
                <a:rPr lang="en-US" altLang="zh-CN" sz="2200" dirty="0">
                  <a:latin typeface="Consolas" pitchFamily="49" charset="0"/>
                  <a:cs typeface="Consolas" pitchFamily="49" charset="0"/>
                </a:rPr>
                <a:t>item = buffer[out];</a:t>
              </a:r>
            </a:p>
            <a:p>
              <a:pPr marL="342900" indent="-342900"/>
              <a:r>
                <a:rPr lang="zh-CN" altLang="en-US" sz="2200" dirty="0">
                  <a:latin typeface="Consolas" pitchFamily="49" charset="0"/>
                  <a:cs typeface="Consolas" pitchFamily="49" charset="0"/>
                </a:rPr>
                <a:t>  </a:t>
              </a:r>
              <a:r>
                <a:rPr lang="en-US" altLang="zh-CN" sz="2200" dirty="0">
                  <a:latin typeface="Consolas" pitchFamily="49" charset="0"/>
                  <a:cs typeface="Consolas" pitchFamily="49" charset="0"/>
                </a:rPr>
                <a:t>out</a:t>
              </a:r>
              <a:r>
                <a:rPr lang="zh-CN" altLang="en-US" sz="2200" dirty="0">
                  <a:latin typeface="Consolas" pitchFamily="49" charset="0"/>
                  <a:cs typeface="Consolas" pitchFamily="49" charset="0"/>
                </a:rPr>
                <a:t> </a:t>
              </a:r>
              <a:r>
                <a:rPr lang="en-US" altLang="zh-CN" sz="2200" dirty="0">
                  <a:latin typeface="Consolas" pitchFamily="49" charset="0"/>
                  <a:cs typeface="Consolas" pitchFamily="49" charset="0"/>
                </a:rPr>
                <a:t>=</a:t>
              </a:r>
              <a:r>
                <a:rPr lang="zh-CN" altLang="en-US" sz="2200" dirty="0">
                  <a:latin typeface="Consolas" pitchFamily="49" charset="0"/>
                  <a:cs typeface="Consolas" pitchFamily="49" charset="0"/>
                </a:rPr>
                <a:t> </a:t>
              </a:r>
              <a:r>
                <a:rPr lang="en-US" altLang="zh-CN" sz="2200" dirty="0">
                  <a:latin typeface="Consolas" pitchFamily="49" charset="0"/>
                  <a:cs typeface="Consolas" pitchFamily="49" charset="0"/>
                </a:rPr>
                <a:t>out</a:t>
              </a:r>
              <a:r>
                <a:rPr lang="zh-CN" altLang="en-US" sz="2200" dirty="0">
                  <a:latin typeface="Consolas" pitchFamily="49" charset="0"/>
                  <a:cs typeface="Consolas" pitchFamily="49" charset="0"/>
                </a:rPr>
                <a:t> </a:t>
              </a:r>
              <a:r>
                <a:rPr lang="en-US" altLang="zh-CN" sz="2200" dirty="0">
                  <a:latin typeface="Consolas" pitchFamily="49" charset="0"/>
                  <a:cs typeface="Consolas" pitchFamily="49" charset="0"/>
                </a:rPr>
                <a:t>+</a:t>
              </a:r>
              <a:r>
                <a:rPr lang="zh-CN" altLang="en-US" sz="2200" dirty="0">
                  <a:latin typeface="Consolas" pitchFamily="49" charset="0"/>
                  <a:cs typeface="Consolas" pitchFamily="49" charset="0"/>
                </a:rPr>
                <a:t> </a:t>
              </a:r>
              <a:r>
                <a:rPr lang="en-US" altLang="zh-CN" sz="2200" dirty="0">
                  <a:latin typeface="Consolas" pitchFamily="49" charset="0"/>
                  <a:cs typeface="Consolas" pitchFamily="49" charset="0"/>
                </a:rPr>
                <a:t>1;</a:t>
              </a:r>
            </a:p>
            <a:p>
              <a:pPr marL="342900" indent="-342900"/>
              <a:r>
                <a:rPr lang="zh-CN" altLang="en-US" sz="2200" dirty="0">
                  <a:latin typeface="Consolas" pitchFamily="49" charset="0"/>
                  <a:cs typeface="Consolas" pitchFamily="49" charset="0"/>
                </a:rPr>
                <a:t>  </a:t>
              </a:r>
              <a:r>
                <a:rPr lang="en-US" altLang="zh-CN" sz="2200" dirty="0">
                  <a:latin typeface="Consolas" pitchFamily="49" charset="0"/>
                  <a:cs typeface="Consolas" pitchFamily="49" charset="0"/>
                </a:rPr>
                <a:t>consume item;</a:t>
              </a:r>
            </a:p>
            <a:p>
              <a:pPr marL="342900" indent="-342900"/>
              <a:r>
                <a:rPr lang="en-US" altLang="zh-CN" sz="2200" dirty="0">
                  <a:latin typeface="Consolas" pitchFamily="49" charset="0"/>
                  <a:cs typeface="Consolas" pitchFamily="49" charset="0"/>
                </a:rPr>
                <a:t>}</a:t>
              </a:r>
            </a:p>
          </p:txBody>
        </p:sp>
        <p:sp>
          <p:nvSpPr>
            <p:cNvPr id="19" name="矩形 18"/>
            <p:cNvSpPr/>
            <p:nvPr/>
          </p:nvSpPr>
          <p:spPr>
            <a:xfrm>
              <a:off x="8340320" y="5572068"/>
              <a:ext cx="1261884" cy="523220"/>
            </a:xfrm>
            <a:prstGeom prst="rect">
              <a:avLst/>
            </a:prstGeom>
            <a:solidFill>
              <a:schemeClr val="accent2"/>
            </a:solidFill>
          </p:spPr>
          <p:txBody>
            <a:bodyPr wrap="none">
              <a:spAutoFit/>
            </a:bodyPr>
            <a:lstStyle/>
            <a:p>
              <a:r>
                <a:rPr lang="zh-CN" altLang="en-US" sz="2800" dirty="0">
                  <a:solidFill>
                    <a:schemeClr val="bg1"/>
                  </a:solidFill>
                  <a:latin typeface="Consolas" pitchFamily="49" charset="0"/>
                  <a:cs typeface="Consolas" pitchFamily="49" charset="0"/>
                </a:rPr>
                <a:t>消费者</a:t>
              </a:r>
              <a:endParaRPr lang="zh-CN" altLang="en-US" sz="2800" dirty="0">
                <a:solidFill>
                  <a:schemeClr val="bg1"/>
                </a:solidFill>
              </a:endParaRPr>
            </a:p>
          </p:txBody>
        </p:sp>
      </p:gr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Tree>
    <p:extLst>
      <p:ext uri="{BB962C8B-B14F-4D97-AF65-F5344CB8AC3E}">
        <p14:creationId xmlns:p14="http://schemas.microsoft.com/office/powerpoint/2010/main" val="1577930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p:txBody>
          <a:bodyPr/>
          <a:lstStyle/>
          <a:p>
            <a:r>
              <a:rPr kumimoji="1" lang="zh-CN" altLang="en-US" dirty="0"/>
              <a:t>方案</a:t>
            </a:r>
          </a:p>
        </p:txBody>
      </p:sp>
      <p:sp>
        <p:nvSpPr>
          <p:cNvPr id="7" name="日期占位符 6"/>
          <p:cNvSpPr>
            <a:spLocks noGrp="1"/>
          </p:cNvSpPr>
          <p:nvPr>
            <p:ph type="dt" sz="half" idx="10"/>
          </p:nvPr>
        </p:nvSpPr>
        <p:spPr/>
        <p:txBody>
          <a:bodyPr/>
          <a:lstStyle/>
          <a:p>
            <a:fld id="{9A25650B-9530-3D45-9DFE-34438BE769AC}" type="datetime5">
              <a:t>2019/10/14</a:t>
            </a:fld>
            <a:endParaRPr lang="zh-CN" altLang="en-US"/>
          </a:p>
        </p:txBody>
      </p:sp>
      <p:sp>
        <p:nvSpPr>
          <p:cNvPr id="9" name="幻灯片编号占位符 8"/>
          <p:cNvSpPr>
            <a:spLocks noGrp="1"/>
          </p:cNvSpPr>
          <p:nvPr>
            <p:ph type="sldNum" sz="quarter" idx="12"/>
          </p:nvPr>
        </p:nvSpPr>
        <p:spPr/>
        <p:txBody>
          <a:bodyPr/>
          <a:lstStyle/>
          <a:p>
            <a:fld id="{B09550E6-D85C-43A8-841D-66A200A3DB30}" type="slidenum">
              <a:rPr lang="zh-CN" altLang="en-US" smtClean="0"/>
              <a:t>16</a:t>
            </a:fld>
            <a:endParaRPr lang="zh-CN" altLang="en-US"/>
          </a:p>
        </p:txBody>
      </p:sp>
      <p:sp>
        <p:nvSpPr>
          <p:cNvPr id="16" name="矩形 15"/>
          <p:cNvSpPr/>
          <p:nvPr/>
        </p:nvSpPr>
        <p:spPr>
          <a:xfrm>
            <a:off x="358588" y="2368182"/>
            <a:ext cx="3810000" cy="3970318"/>
          </a:xfrm>
          <a:prstGeom prst="rect">
            <a:avLst/>
          </a:prstGeom>
          <a:solidFill>
            <a:schemeClr val="accent4">
              <a:lumMod val="20000"/>
              <a:lumOff val="80000"/>
            </a:schemeClr>
          </a:solidFill>
          <a:ln>
            <a:solidFill>
              <a:schemeClr val="accent4"/>
            </a:solidFill>
          </a:ln>
        </p:spPr>
        <p:txBody>
          <a:bodyPr wrap="square">
            <a:spAutoFit/>
          </a:bodyPr>
          <a:lstStyle/>
          <a:p>
            <a:pPr>
              <a:lnSpc>
                <a:spcPct val="150000"/>
              </a:lnSpc>
            </a:pPr>
            <a:r>
              <a:rPr lang="en-US" altLang="zh-CN" sz="2400" dirty="0">
                <a:latin typeface="Consolas"/>
                <a:cs typeface="Consolas"/>
              </a:rPr>
              <a:t>while (true) {</a:t>
            </a:r>
          </a:p>
          <a:p>
            <a:pPr>
              <a:lnSpc>
                <a:spcPct val="150000"/>
              </a:lnSpc>
            </a:pPr>
            <a:r>
              <a:rPr lang="en-US" altLang="zh-CN" sz="2400" dirty="0">
                <a:latin typeface="Consolas"/>
                <a:cs typeface="Consolas"/>
              </a:rPr>
              <a:t>    produce();</a:t>
            </a:r>
          </a:p>
          <a:p>
            <a:pPr>
              <a:lnSpc>
                <a:spcPct val="150000"/>
              </a:lnSpc>
            </a:pPr>
            <a:r>
              <a:rPr lang="en-US" altLang="zh-CN" sz="2400" dirty="0">
                <a:latin typeface="Consolas"/>
                <a:cs typeface="Consolas"/>
              </a:rPr>
              <a:t>    P(</a:t>
            </a:r>
            <a:r>
              <a:rPr lang="en-US" altLang="zh-CN" sz="2400" dirty="0" err="1">
                <a:latin typeface="Consolas"/>
                <a:cs typeface="Consolas"/>
              </a:rPr>
              <a:t>mutex</a:t>
            </a:r>
            <a:r>
              <a:rPr lang="en-US" altLang="zh-CN" sz="2400" dirty="0">
                <a:latin typeface="Consolas"/>
                <a:cs typeface="Consolas"/>
              </a:rPr>
              <a:t>);</a:t>
            </a:r>
          </a:p>
          <a:p>
            <a:pPr>
              <a:lnSpc>
                <a:spcPct val="150000"/>
              </a:lnSpc>
            </a:pPr>
            <a:r>
              <a:rPr lang="en-US" altLang="zh-CN" sz="2400" dirty="0">
                <a:latin typeface="Consolas"/>
                <a:cs typeface="Consolas"/>
              </a:rPr>
              <a:t>    </a:t>
            </a:r>
            <a:r>
              <a:rPr lang="zh-CN" altLang="en-US" sz="2400" dirty="0">
                <a:latin typeface="Consolas"/>
                <a:cs typeface="Consolas"/>
              </a:rPr>
              <a:t>填充</a:t>
            </a:r>
            <a:r>
              <a:rPr lang="en-US" altLang="zh-CN" sz="2400" dirty="0">
                <a:latin typeface="Consolas"/>
                <a:cs typeface="Consolas"/>
              </a:rPr>
              <a:t>buffer;</a:t>
            </a:r>
          </a:p>
          <a:p>
            <a:pPr>
              <a:lnSpc>
                <a:spcPct val="150000"/>
              </a:lnSpc>
            </a:pPr>
            <a:r>
              <a:rPr lang="en-US" altLang="zh-CN" sz="2400" dirty="0">
                <a:latin typeface="Consolas"/>
                <a:cs typeface="Consolas"/>
              </a:rPr>
              <a:t>    V(</a:t>
            </a:r>
            <a:r>
              <a:rPr lang="en-US" altLang="zh-CN" sz="2400" dirty="0" err="1">
                <a:latin typeface="Consolas"/>
                <a:cs typeface="Consolas"/>
              </a:rPr>
              <a:t>mutex</a:t>
            </a:r>
            <a:r>
              <a:rPr lang="en-US" altLang="zh-CN" sz="2400" dirty="0">
                <a:latin typeface="Consolas"/>
                <a:cs typeface="Consolas"/>
              </a:rPr>
              <a:t>);</a:t>
            </a:r>
          </a:p>
          <a:p>
            <a:pPr>
              <a:lnSpc>
                <a:spcPct val="150000"/>
              </a:lnSpc>
            </a:pPr>
            <a:r>
              <a:rPr lang="en-US" altLang="zh-CN" sz="2400" dirty="0">
                <a:latin typeface="Consolas"/>
                <a:cs typeface="Consolas"/>
              </a:rPr>
              <a:t>    </a:t>
            </a:r>
            <a:r>
              <a:rPr lang="en-US" altLang="zh-CN" sz="2400" dirty="0">
                <a:solidFill>
                  <a:srgbClr val="0070C0"/>
                </a:solidFill>
                <a:latin typeface="Consolas"/>
                <a:cs typeface="Consolas"/>
              </a:rPr>
              <a:t>V(</a:t>
            </a:r>
            <a:r>
              <a:rPr lang="en-US" altLang="zh-CN" sz="2400" dirty="0" err="1">
                <a:solidFill>
                  <a:srgbClr val="0070C0"/>
                </a:solidFill>
                <a:latin typeface="Consolas"/>
                <a:cs typeface="Consolas"/>
              </a:rPr>
              <a:t>num</a:t>
            </a:r>
            <a:r>
              <a:rPr lang="en-US" altLang="zh-CN" sz="2400" dirty="0">
                <a:solidFill>
                  <a:srgbClr val="0070C0"/>
                </a:solidFill>
                <a:latin typeface="Consolas"/>
                <a:cs typeface="Consolas"/>
              </a:rPr>
              <a:t>)</a:t>
            </a:r>
            <a:r>
              <a:rPr lang="en-US" altLang="zh-CN" sz="2400" dirty="0">
                <a:latin typeface="Consolas"/>
                <a:cs typeface="Consolas"/>
              </a:rPr>
              <a:t>;</a:t>
            </a:r>
          </a:p>
          <a:p>
            <a:pPr>
              <a:lnSpc>
                <a:spcPct val="150000"/>
              </a:lnSpc>
            </a:pPr>
            <a:r>
              <a:rPr lang="en-US" altLang="zh-CN" sz="2400" dirty="0">
                <a:latin typeface="Consolas"/>
                <a:cs typeface="Consolas"/>
              </a:rPr>
              <a:t>} </a:t>
            </a:r>
          </a:p>
        </p:txBody>
      </p:sp>
      <p:sp>
        <p:nvSpPr>
          <p:cNvPr id="17" name="矩形 16"/>
          <p:cNvSpPr/>
          <p:nvPr/>
        </p:nvSpPr>
        <p:spPr>
          <a:xfrm>
            <a:off x="4827917" y="2383129"/>
            <a:ext cx="3858883" cy="3970318"/>
          </a:xfrm>
          <a:prstGeom prst="rect">
            <a:avLst/>
          </a:prstGeom>
          <a:solidFill>
            <a:schemeClr val="accent2">
              <a:lumMod val="20000"/>
              <a:lumOff val="80000"/>
            </a:schemeClr>
          </a:solidFill>
          <a:ln>
            <a:solidFill>
              <a:schemeClr val="accent2"/>
            </a:solidFill>
          </a:ln>
        </p:spPr>
        <p:txBody>
          <a:bodyPr wrap="square">
            <a:spAutoFit/>
          </a:bodyPr>
          <a:lstStyle/>
          <a:p>
            <a:pPr>
              <a:lnSpc>
                <a:spcPct val="150000"/>
              </a:lnSpc>
            </a:pPr>
            <a:r>
              <a:rPr lang="en-US" altLang="zh-CN" sz="2400" dirty="0">
                <a:latin typeface="Consolas"/>
                <a:cs typeface="Consolas"/>
              </a:rPr>
              <a:t>while (true) { </a:t>
            </a:r>
          </a:p>
          <a:p>
            <a:pPr>
              <a:lnSpc>
                <a:spcPct val="150000"/>
              </a:lnSpc>
            </a:pPr>
            <a:r>
              <a:rPr lang="en-US" altLang="zh-CN" sz="2400" dirty="0">
                <a:latin typeface="Consolas"/>
                <a:cs typeface="Consolas"/>
              </a:rPr>
              <a:t>    </a:t>
            </a:r>
            <a:r>
              <a:rPr lang="en-US" altLang="zh-CN" sz="2400" dirty="0">
                <a:solidFill>
                  <a:srgbClr val="0070C0"/>
                </a:solidFill>
                <a:latin typeface="Consolas"/>
                <a:cs typeface="Consolas"/>
              </a:rPr>
              <a:t>P(</a:t>
            </a:r>
            <a:r>
              <a:rPr lang="en-US" altLang="zh-CN" sz="2400" dirty="0" err="1">
                <a:solidFill>
                  <a:srgbClr val="0070C0"/>
                </a:solidFill>
                <a:latin typeface="Consolas"/>
                <a:cs typeface="Consolas"/>
              </a:rPr>
              <a:t>num</a:t>
            </a:r>
            <a:r>
              <a:rPr lang="en-US" altLang="zh-CN" sz="2400" dirty="0">
                <a:solidFill>
                  <a:srgbClr val="0070C0"/>
                </a:solidFill>
                <a:latin typeface="Consolas"/>
                <a:cs typeface="Consolas"/>
              </a:rPr>
              <a:t>)</a:t>
            </a:r>
            <a:r>
              <a:rPr lang="en-US" altLang="zh-CN" sz="2400" dirty="0">
                <a:latin typeface="Consolas"/>
                <a:cs typeface="Consolas"/>
              </a:rPr>
              <a:t>;</a:t>
            </a:r>
          </a:p>
          <a:p>
            <a:pPr>
              <a:lnSpc>
                <a:spcPct val="150000"/>
              </a:lnSpc>
            </a:pPr>
            <a:r>
              <a:rPr lang="en-US" altLang="zh-CN" sz="2400" dirty="0">
                <a:latin typeface="Consolas"/>
                <a:cs typeface="Consolas"/>
              </a:rPr>
              <a:t>    P(</a:t>
            </a:r>
            <a:r>
              <a:rPr lang="en-US" altLang="zh-CN" sz="2400" dirty="0" err="1">
                <a:latin typeface="Consolas"/>
                <a:cs typeface="Consolas"/>
              </a:rPr>
              <a:t>mutex</a:t>
            </a:r>
            <a:r>
              <a:rPr lang="en-US" altLang="zh-CN" sz="2400" dirty="0">
                <a:latin typeface="Consolas"/>
                <a:cs typeface="Consolas"/>
              </a:rPr>
              <a:t>);</a:t>
            </a:r>
          </a:p>
          <a:p>
            <a:pPr>
              <a:lnSpc>
                <a:spcPct val="150000"/>
              </a:lnSpc>
            </a:pPr>
            <a:r>
              <a:rPr lang="en-US" altLang="zh-CN" sz="2400" dirty="0">
                <a:latin typeface="Consolas"/>
                <a:cs typeface="Consolas"/>
              </a:rPr>
              <a:t>    </a:t>
            </a:r>
            <a:r>
              <a:rPr lang="zh-CN" altLang="en-US" sz="2400" dirty="0">
                <a:latin typeface="Consolas"/>
                <a:cs typeface="Consolas"/>
              </a:rPr>
              <a:t>消费</a:t>
            </a:r>
            <a:r>
              <a:rPr lang="en-US" altLang="zh-CN" sz="2400" dirty="0">
                <a:latin typeface="Consolas"/>
                <a:cs typeface="Consolas"/>
              </a:rPr>
              <a:t>buffer;</a:t>
            </a:r>
          </a:p>
          <a:p>
            <a:pPr>
              <a:lnSpc>
                <a:spcPct val="150000"/>
              </a:lnSpc>
            </a:pPr>
            <a:r>
              <a:rPr lang="en-US" altLang="zh-CN" sz="2400" dirty="0">
                <a:latin typeface="Consolas"/>
                <a:cs typeface="Consolas"/>
              </a:rPr>
              <a:t>    V(</a:t>
            </a:r>
            <a:r>
              <a:rPr lang="en-US" altLang="zh-CN" sz="2400" dirty="0" err="1">
                <a:latin typeface="Consolas"/>
                <a:cs typeface="Consolas"/>
              </a:rPr>
              <a:t>mutex</a:t>
            </a:r>
            <a:r>
              <a:rPr lang="en-US" altLang="zh-CN" sz="2400" dirty="0">
                <a:latin typeface="Consolas"/>
                <a:cs typeface="Consolas"/>
              </a:rPr>
              <a:t>);</a:t>
            </a:r>
          </a:p>
          <a:p>
            <a:pPr>
              <a:lnSpc>
                <a:spcPct val="150000"/>
              </a:lnSpc>
            </a:pPr>
            <a:r>
              <a:rPr lang="en-US" altLang="zh-CN" sz="2400" dirty="0">
                <a:latin typeface="Consolas"/>
                <a:cs typeface="Consolas"/>
              </a:rPr>
              <a:t>    consume();</a:t>
            </a:r>
          </a:p>
          <a:p>
            <a:pPr>
              <a:lnSpc>
                <a:spcPct val="150000"/>
              </a:lnSpc>
            </a:pPr>
            <a:r>
              <a:rPr lang="en-US" altLang="zh-CN" sz="2400" dirty="0">
                <a:latin typeface="Consolas"/>
                <a:cs typeface="Consolas"/>
              </a:rPr>
              <a:t>}</a:t>
            </a:r>
          </a:p>
        </p:txBody>
      </p:sp>
      <p:sp>
        <p:nvSpPr>
          <p:cNvPr id="18" name="矩形 17"/>
          <p:cNvSpPr/>
          <p:nvPr/>
        </p:nvSpPr>
        <p:spPr>
          <a:xfrm>
            <a:off x="358588" y="1312899"/>
            <a:ext cx="8328212" cy="830997"/>
          </a:xfrm>
          <a:prstGeom prst="rect">
            <a:avLst/>
          </a:prstGeom>
          <a:solidFill>
            <a:schemeClr val="bg1">
              <a:lumMod val="95000"/>
            </a:schemeClr>
          </a:solidFill>
        </p:spPr>
        <p:txBody>
          <a:bodyPr wrap="square">
            <a:spAutoFit/>
          </a:bodyPr>
          <a:lstStyle/>
          <a:p>
            <a:r>
              <a:rPr lang="en-US" altLang="zh-CN" sz="2400" dirty="0">
                <a:solidFill>
                  <a:srgbClr val="0070C0"/>
                </a:solidFill>
                <a:latin typeface="Consolas"/>
                <a:cs typeface="Consolas"/>
              </a:rPr>
              <a:t>semaphore </a:t>
            </a:r>
            <a:r>
              <a:rPr lang="en-US" altLang="zh-CN" sz="2400" dirty="0" err="1">
                <a:solidFill>
                  <a:srgbClr val="0070C0"/>
                </a:solidFill>
                <a:latin typeface="Consolas"/>
                <a:cs typeface="Consolas"/>
              </a:rPr>
              <a:t>num</a:t>
            </a:r>
            <a:r>
              <a:rPr lang="en-US" altLang="zh-CN" sz="2400" dirty="0">
                <a:solidFill>
                  <a:srgbClr val="0070C0"/>
                </a:solidFill>
                <a:latin typeface="Consolas"/>
                <a:cs typeface="Consolas"/>
              </a:rPr>
              <a:t> = 0;</a:t>
            </a:r>
          </a:p>
          <a:p>
            <a:r>
              <a:rPr lang="en-US" altLang="zh-CN" sz="2400" dirty="0">
                <a:latin typeface="Consolas"/>
                <a:cs typeface="Consolas"/>
              </a:rPr>
              <a:t>semaphore </a:t>
            </a:r>
            <a:r>
              <a:rPr lang="en-US" altLang="zh-CN" sz="2400" dirty="0" err="1">
                <a:latin typeface="Consolas"/>
                <a:cs typeface="Consolas"/>
              </a:rPr>
              <a:t>mutex</a:t>
            </a:r>
            <a:r>
              <a:rPr lang="en-US" altLang="zh-CN" sz="2400" dirty="0">
                <a:latin typeface="Consolas"/>
                <a:cs typeface="Consolas"/>
              </a:rPr>
              <a:t> = 1;</a:t>
            </a:r>
          </a:p>
        </p:txBody>
      </p:sp>
      <p:cxnSp>
        <p:nvCxnSpPr>
          <p:cNvPr id="20" name="直线箭头连接符 19"/>
          <p:cNvCxnSpPr/>
          <p:nvPr/>
        </p:nvCxnSpPr>
        <p:spPr>
          <a:xfrm flipV="1">
            <a:off x="2329132" y="3381556"/>
            <a:ext cx="3165890" cy="2139350"/>
          </a:xfrm>
          <a:prstGeom prst="straightConnector1">
            <a:avLst/>
          </a:prstGeom>
          <a:ln w="28575">
            <a:solidFill>
              <a:srgbClr val="0070C0"/>
            </a:solidFill>
            <a:tailEnd type="arrow"/>
          </a:ln>
        </p:spPr>
        <p:style>
          <a:lnRef idx="2">
            <a:schemeClr val="accent1"/>
          </a:lnRef>
          <a:fillRef idx="0">
            <a:schemeClr val="accent1"/>
          </a:fillRef>
          <a:effectRef idx="1">
            <a:schemeClr val="accent1"/>
          </a:effectRef>
          <a:fontRef idx="minor">
            <a:schemeClr val="tx1"/>
          </a:fontRef>
        </p:style>
      </p:cxnSp>
      <p:sp>
        <p:nvSpPr>
          <p:cNvPr id="21" name="圆角矩形 20"/>
          <p:cNvSpPr/>
          <p:nvPr/>
        </p:nvSpPr>
        <p:spPr>
          <a:xfrm>
            <a:off x="2044529" y="1325502"/>
            <a:ext cx="1526807" cy="420277"/>
          </a:xfrm>
          <a:prstGeom prst="roundRect">
            <a:avLst/>
          </a:prstGeom>
          <a:noFill/>
          <a:ln w="19050" cmpd="sng">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 name="圆角矩形 1"/>
          <p:cNvSpPr/>
          <p:nvPr/>
        </p:nvSpPr>
        <p:spPr>
          <a:xfrm>
            <a:off x="1035169" y="3571337"/>
            <a:ext cx="1874947" cy="1604512"/>
          </a:xfrm>
          <a:prstGeom prst="roundRect">
            <a:avLst>
              <a:gd name="adj" fmla="val 4806"/>
            </a:avLst>
          </a:prstGeom>
          <a:noFill/>
          <a:ln w="19050">
            <a:solidFill>
              <a:schemeClr val="accent3">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圆角矩形 10"/>
          <p:cNvSpPr/>
          <p:nvPr/>
        </p:nvSpPr>
        <p:spPr>
          <a:xfrm>
            <a:off x="5495022" y="3605842"/>
            <a:ext cx="1961922" cy="1570007"/>
          </a:xfrm>
          <a:prstGeom prst="roundRect">
            <a:avLst>
              <a:gd name="adj" fmla="val 4806"/>
            </a:avLst>
          </a:prstGeom>
          <a:noFill/>
          <a:ln w="19050">
            <a:solidFill>
              <a:schemeClr val="accent3">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2910117" y="5721496"/>
            <a:ext cx="1261884" cy="617004"/>
          </a:xfrm>
          <a:prstGeom prst="rect">
            <a:avLst/>
          </a:prstGeom>
          <a:solidFill>
            <a:schemeClr val="accent4"/>
          </a:solidFill>
        </p:spPr>
        <p:txBody>
          <a:bodyPr wrap="none">
            <a:spAutoFit/>
          </a:bodyPr>
          <a:lstStyle/>
          <a:p>
            <a:r>
              <a:rPr lang="zh-CN" altLang="en-US" sz="2800" dirty="0">
                <a:solidFill>
                  <a:schemeClr val="bg1"/>
                </a:solidFill>
                <a:latin typeface="Consolas" pitchFamily="49" charset="0"/>
                <a:cs typeface="Consolas" pitchFamily="49" charset="0"/>
              </a:rPr>
              <a:t>生产者</a:t>
            </a:r>
            <a:endParaRPr lang="zh-CN" altLang="en-US" sz="2800" dirty="0">
              <a:solidFill>
                <a:schemeClr val="bg1"/>
              </a:solidFill>
            </a:endParaRPr>
          </a:p>
        </p:txBody>
      </p:sp>
      <p:sp>
        <p:nvSpPr>
          <p:cNvPr id="14" name="矩形 13"/>
          <p:cNvSpPr/>
          <p:nvPr/>
        </p:nvSpPr>
        <p:spPr>
          <a:xfrm>
            <a:off x="7424916" y="5830227"/>
            <a:ext cx="1261884" cy="523220"/>
          </a:xfrm>
          <a:prstGeom prst="rect">
            <a:avLst/>
          </a:prstGeom>
          <a:solidFill>
            <a:schemeClr val="accent2"/>
          </a:solidFill>
        </p:spPr>
        <p:txBody>
          <a:bodyPr wrap="none">
            <a:spAutoFit/>
          </a:bodyPr>
          <a:lstStyle/>
          <a:p>
            <a:r>
              <a:rPr lang="zh-CN" altLang="en-US" sz="2800" dirty="0">
                <a:solidFill>
                  <a:schemeClr val="bg1"/>
                </a:solidFill>
                <a:latin typeface="Consolas" pitchFamily="49" charset="0"/>
                <a:cs typeface="Consolas" pitchFamily="49" charset="0"/>
              </a:rPr>
              <a:t>消费者</a:t>
            </a:r>
            <a:endParaRPr lang="zh-CN" altLang="en-US" sz="2800" dirty="0">
              <a:solidFill>
                <a:schemeClr val="bg1"/>
              </a:solidFill>
            </a:endParaRPr>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Tree>
    <p:extLst>
      <p:ext uri="{BB962C8B-B14F-4D97-AF65-F5344CB8AC3E}">
        <p14:creationId xmlns:p14="http://schemas.microsoft.com/office/powerpoint/2010/main" val="99889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down)">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kumimoji="1" lang="zh-CN" altLang="en-US" dirty="0"/>
              <a:t>有限循环</a:t>
            </a:r>
            <a:r>
              <a:rPr kumimoji="1" lang="en-US" altLang="zh-CN" dirty="0"/>
              <a:t>/</a:t>
            </a:r>
            <a:r>
              <a:rPr kumimoji="1" lang="zh-CN" altLang="en-US" dirty="0"/>
              <a:t>环形缓冲区</a:t>
            </a:r>
          </a:p>
        </p:txBody>
      </p:sp>
      <p:sp>
        <p:nvSpPr>
          <p:cNvPr id="4" name="日期占位符 3"/>
          <p:cNvSpPr>
            <a:spLocks noGrp="1"/>
          </p:cNvSpPr>
          <p:nvPr>
            <p:ph type="dt" sz="half" idx="10"/>
          </p:nvPr>
        </p:nvSpPr>
        <p:spPr/>
        <p:txBody>
          <a:bodyPr/>
          <a:lstStyle/>
          <a:p>
            <a:fld id="{14BF2527-7C2C-B547-A7A9-A1BC5732E057}" type="datetime5">
              <a:t>2019/10/14</a:t>
            </a:fld>
            <a:endParaRPr lang="zh-CN" altLang="en-US"/>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17</a:t>
            </a:fld>
            <a:endParaRPr lang="zh-CN" altLang="en-US"/>
          </a:p>
        </p:txBody>
      </p:sp>
      <p:pic>
        <p:nvPicPr>
          <p:cNvPr id="8" name="图片 7"/>
          <p:cNvPicPr>
            <a:picLocks noChangeAspect="1"/>
          </p:cNvPicPr>
          <p:nvPr/>
        </p:nvPicPr>
        <p:blipFill>
          <a:blip r:embed="rId2"/>
          <a:stretch>
            <a:fillRect/>
          </a:stretch>
        </p:blipFill>
        <p:spPr>
          <a:xfrm>
            <a:off x="1975051" y="1675159"/>
            <a:ext cx="5193898" cy="4150710"/>
          </a:xfrm>
          <a:prstGeom prst="rect">
            <a:avLst/>
          </a:prstGeom>
        </p:spPr>
      </p:pic>
      <p:sp>
        <p:nvSpPr>
          <p:cNvPr id="2" name="页脚占位符 1"/>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Tree>
    <p:extLst>
      <p:ext uri="{BB962C8B-B14F-4D97-AF65-F5344CB8AC3E}">
        <p14:creationId xmlns:p14="http://schemas.microsoft.com/office/powerpoint/2010/main" val="427721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2" name="Rectangle 2090"/>
          <p:cNvSpPr>
            <a:spLocks noChangeArrowheads="1"/>
          </p:cNvSpPr>
          <p:nvPr/>
        </p:nvSpPr>
        <p:spPr bwMode="auto">
          <a:xfrm>
            <a:off x="533400" y="0"/>
            <a:ext cx="7696200" cy="1276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spcBef>
                <a:spcPct val="0"/>
              </a:spcBef>
              <a:buClrTx/>
              <a:buSzTx/>
              <a:buFontTx/>
              <a:buNone/>
            </a:pPr>
            <a:endParaRPr lang="zh-CN" altLang="en-US" sz="3600" dirty="0">
              <a:solidFill>
                <a:srgbClr val="66FFFF"/>
              </a:solidFill>
              <a:effectLst>
                <a:outerShdw blurRad="38100" dist="38100" dir="2700000" algn="tl">
                  <a:srgbClr val="000000"/>
                </a:outerShdw>
              </a:effectLst>
            </a:endParaRPr>
          </a:p>
        </p:txBody>
      </p:sp>
      <p:sp>
        <p:nvSpPr>
          <p:cNvPr id="4" name="标题 3"/>
          <p:cNvSpPr>
            <a:spLocks noGrp="1"/>
          </p:cNvSpPr>
          <p:nvPr>
            <p:ph type="title"/>
          </p:nvPr>
        </p:nvSpPr>
        <p:spPr/>
        <p:txBody>
          <a:bodyPr>
            <a:normAutofit/>
          </a:bodyPr>
          <a:lstStyle/>
          <a:p>
            <a:r>
              <a:rPr lang="zh-CN" altLang="en-US" dirty="0"/>
              <a:t>有限循环</a:t>
            </a:r>
            <a:r>
              <a:rPr lang="en-US" altLang="zh-CN" dirty="0"/>
              <a:t>/</a:t>
            </a:r>
            <a:r>
              <a:rPr lang="zh-CN" altLang="en-US" dirty="0"/>
              <a:t>环形缓冲区</a:t>
            </a:r>
          </a:p>
        </p:txBody>
      </p:sp>
      <p:sp>
        <p:nvSpPr>
          <p:cNvPr id="5" name="内容占位符 4"/>
          <p:cNvSpPr>
            <a:spLocks noGrp="1"/>
          </p:cNvSpPr>
          <p:nvPr>
            <p:ph idx="1"/>
          </p:nvPr>
        </p:nvSpPr>
        <p:spPr/>
        <p:txBody>
          <a:bodyPr/>
          <a:lstStyle/>
          <a:p>
            <a:r>
              <a:rPr lang="zh-CN" altLang="en-US" dirty="0"/>
              <a:t> 缓冲区被看作一个循环缓冲区</a:t>
            </a:r>
          </a:p>
          <a:p>
            <a:r>
              <a:rPr lang="zh-CN" altLang="en-US" dirty="0"/>
              <a:t> 指针表达为按缓冲区的大小取模</a:t>
            </a:r>
          </a:p>
          <a:p>
            <a:endParaRPr lang="zh-CN" altLang="en-US" dirty="0"/>
          </a:p>
        </p:txBody>
      </p:sp>
      <p:sp>
        <p:nvSpPr>
          <p:cNvPr id="2" name="日期占位符 1"/>
          <p:cNvSpPr>
            <a:spLocks noGrp="1"/>
          </p:cNvSpPr>
          <p:nvPr>
            <p:ph type="dt" sz="half" idx="10"/>
          </p:nvPr>
        </p:nvSpPr>
        <p:spPr/>
        <p:txBody>
          <a:bodyPr/>
          <a:lstStyle/>
          <a:p>
            <a:fld id="{FA24F77E-9C4B-1742-921F-6805C3D547F0}" type="datetime5">
              <a:t>2019/10/14</a:t>
            </a:fld>
            <a:endParaRPr lang="en-US"/>
          </a:p>
        </p:txBody>
      </p:sp>
      <p:sp>
        <p:nvSpPr>
          <p:cNvPr id="6" name="灯片编号占位符 5"/>
          <p:cNvSpPr>
            <a:spLocks noGrp="1"/>
          </p:cNvSpPr>
          <p:nvPr>
            <p:ph type="sldNum" sz="quarter" idx="12"/>
          </p:nvPr>
        </p:nvSpPr>
        <p:spPr/>
        <p:txBody>
          <a:bodyPr/>
          <a:lstStyle/>
          <a:p>
            <a:fld id="{687D7A59-36E2-48B9-B146-C1E59501F63F}" type="slidenum">
              <a:rPr lang="en-US" smtClean="0"/>
              <a:pPr/>
              <a:t>18</a:t>
            </a:fld>
            <a:endParaRPr lang="en-US"/>
          </a:p>
        </p:txBody>
      </p:sp>
      <p:pic>
        <p:nvPicPr>
          <p:cNvPr id="3" name="图片 2"/>
          <p:cNvPicPr>
            <a:picLocks noChangeAspect="1"/>
          </p:cNvPicPr>
          <p:nvPr/>
        </p:nvPicPr>
        <p:blipFill>
          <a:blip r:embed="rId3"/>
          <a:stretch>
            <a:fillRect/>
          </a:stretch>
        </p:blipFill>
        <p:spPr>
          <a:xfrm>
            <a:off x="1545353" y="2792607"/>
            <a:ext cx="5259750" cy="3980628"/>
          </a:xfrm>
          <a:prstGeom prst="rect">
            <a:avLst/>
          </a:prstGeom>
        </p:spPr>
      </p:pic>
      <p:sp>
        <p:nvSpPr>
          <p:cNvPr id="7" name="文本框 6"/>
          <p:cNvSpPr txBox="1"/>
          <p:nvPr/>
        </p:nvSpPr>
        <p:spPr>
          <a:xfrm>
            <a:off x="2261427" y="3555944"/>
            <a:ext cx="768159" cy="369332"/>
          </a:xfrm>
          <a:prstGeom prst="rect">
            <a:avLst/>
          </a:prstGeom>
          <a:solidFill>
            <a:schemeClr val="bg1"/>
          </a:solidFill>
        </p:spPr>
        <p:txBody>
          <a:bodyPr wrap="none" rtlCol="0">
            <a:spAutoFit/>
          </a:bodyPr>
          <a:lstStyle/>
          <a:p>
            <a:r>
              <a:rPr kumimoji="1" lang="en-US" altLang="zh-CN" dirty="0">
                <a:solidFill>
                  <a:srgbClr val="FF0000"/>
                </a:solidFill>
              </a:rPr>
              <a:t>out=2</a:t>
            </a:r>
            <a:endParaRPr kumimoji="1" lang="zh-CN" altLang="en-US" dirty="0">
              <a:solidFill>
                <a:srgbClr val="FF0000"/>
              </a:solidFill>
            </a:endParaRPr>
          </a:p>
        </p:txBody>
      </p:sp>
      <p:sp>
        <p:nvSpPr>
          <p:cNvPr id="46" name="文本框 45"/>
          <p:cNvSpPr txBox="1"/>
          <p:nvPr/>
        </p:nvSpPr>
        <p:spPr>
          <a:xfrm>
            <a:off x="3863063" y="3570321"/>
            <a:ext cx="741872" cy="369332"/>
          </a:xfrm>
          <a:prstGeom prst="rect">
            <a:avLst/>
          </a:prstGeom>
          <a:solidFill>
            <a:schemeClr val="bg1"/>
          </a:solidFill>
        </p:spPr>
        <p:txBody>
          <a:bodyPr wrap="square" rtlCol="0">
            <a:spAutoFit/>
          </a:bodyPr>
          <a:lstStyle/>
          <a:p>
            <a:r>
              <a:rPr kumimoji="1" lang="en-US" altLang="zh-CN" dirty="0">
                <a:solidFill>
                  <a:srgbClr val="FF0000"/>
                </a:solidFill>
              </a:rPr>
              <a:t>in=7</a:t>
            </a:r>
            <a:endParaRPr kumimoji="1" lang="zh-CN" altLang="en-US" dirty="0">
              <a:solidFill>
                <a:srgbClr val="FF0000"/>
              </a:solidFill>
            </a:endParaRPr>
          </a:p>
        </p:txBody>
      </p:sp>
      <p:sp>
        <p:nvSpPr>
          <p:cNvPr id="47" name="文本框 46"/>
          <p:cNvSpPr txBox="1"/>
          <p:nvPr/>
        </p:nvSpPr>
        <p:spPr>
          <a:xfrm>
            <a:off x="3802054" y="5011801"/>
            <a:ext cx="768159" cy="369332"/>
          </a:xfrm>
          <a:prstGeom prst="rect">
            <a:avLst/>
          </a:prstGeom>
          <a:solidFill>
            <a:schemeClr val="bg1"/>
          </a:solidFill>
        </p:spPr>
        <p:txBody>
          <a:bodyPr wrap="none" rtlCol="0">
            <a:spAutoFit/>
          </a:bodyPr>
          <a:lstStyle/>
          <a:p>
            <a:r>
              <a:rPr kumimoji="1" lang="en-US" altLang="zh-CN" dirty="0">
                <a:solidFill>
                  <a:srgbClr val="FF0000"/>
                </a:solidFill>
              </a:rPr>
              <a:t>out=2</a:t>
            </a:r>
            <a:endParaRPr kumimoji="1" lang="zh-CN" altLang="en-US" dirty="0">
              <a:solidFill>
                <a:srgbClr val="FF0000"/>
              </a:solidFill>
            </a:endParaRPr>
          </a:p>
        </p:txBody>
      </p:sp>
      <p:sp>
        <p:nvSpPr>
          <p:cNvPr id="48" name="文本框 47"/>
          <p:cNvSpPr txBox="1"/>
          <p:nvPr/>
        </p:nvSpPr>
        <p:spPr>
          <a:xfrm>
            <a:off x="3916810" y="5402916"/>
            <a:ext cx="741872" cy="369332"/>
          </a:xfrm>
          <a:prstGeom prst="rect">
            <a:avLst/>
          </a:prstGeom>
          <a:solidFill>
            <a:schemeClr val="bg1"/>
          </a:solidFill>
        </p:spPr>
        <p:txBody>
          <a:bodyPr wrap="square" rtlCol="0">
            <a:spAutoFit/>
          </a:bodyPr>
          <a:lstStyle/>
          <a:p>
            <a:r>
              <a:rPr kumimoji="1" lang="en-US" altLang="zh-CN" dirty="0">
                <a:solidFill>
                  <a:srgbClr val="FF0000"/>
                </a:solidFill>
              </a:rPr>
              <a:t>in=7</a:t>
            </a:r>
            <a:endParaRPr kumimoji="1" lang="zh-CN" altLang="en-US" dirty="0">
              <a:solidFill>
                <a:srgbClr val="FF0000"/>
              </a:solidFill>
            </a:endParaRPr>
          </a:p>
        </p:txBody>
      </p:sp>
      <p:sp>
        <p:nvSpPr>
          <p:cNvPr id="8" name="页脚占位符 7"/>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Tree>
    <p:extLst>
      <p:ext uri="{BB962C8B-B14F-4D97-AF65-F5344CB8AC3E}">
        <p14:creationId xmlns:p14="http://schemas.microsoft.com/office/powerpoint/2010/main" val="1093299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normAutofit/>
          </a:bodyPr>
          <a:lstStyle/>
          <a:p>
            <a:r>
              <a:rPr lang="zh-CN" altLang="en-US" dirty="0"/>
              <a:t>有限循环</a:t>
            </a:r>
            <a:r>
              <a:rPr lang="en-US" altLang="zh-CN" dirty="0"/>
              <a:t>/</a:t>
            </a:r>
            <a:r>
              <a:rPr lang="zh-CN" altLang="en-US" dirty="0"/>
              <a:t>环形缓冲区</a:t>
            </a:r>
          </a:p>
        </p:txBody>
      </p:sp>
      <p:sp>
        <p:nvSpPr>
          <p:cNvPr id="2" name="日期占位符 1"/>
          <p:cNvSpPr>
            <a:spLocks noGrp="1"/>
          </p:cNvSpPr>
          <p:nvPr>
            <p:ph type="dt" sz="half" idx="10"/>
          </p:nvPr>
        </p:nvSpPr>
        <p:spPr/>
        <p:txBody>
          <a:bodyPr/>
          <a:lstStyle/>
          <a:p>
            <a:fld id="{43D07205-3535-DA4E-8586-648C271BF8CD}" type="datetime5">
              <a:t>2019/10/14</a:t>
            </a:fld>
            <a:endParaRPr lang="en-US"/>
          </a:p>
        </p:txBody>
      </p:sp>
      <p:sp>
        <p:nvSpPr>
          <p:cNvPr id="4" name="灯片编号占位符 3"/>
          <p:cNvSpPr>
            <a:spLocks noGrp="1"/>
          </p:cNvSpPr>
          <p:nvPr>
            <p:ph type="sldNum" sz="quarter" idx="12"/>
          </p:nvPr>
        </p:nvSpPr>
        <p:spPr>
          <a:xfrm>
            <a:off x="6278880" y="6356350"/>
            <a:ext cx="2133600" cy="365125"/>
          </a:xfrm>
        </p:spPr>
        <p:txBody>
          <a:bodyPr/>
          <a:lstStyle/>
          <a:p>
            <a:fld id="{687D7A59-36E2-48B9-B146-C1E59501F63F}" type="slidenum">
              <a:rPr lang="en-US" smtClean="0"/>
              <a:pPr/>
              <a:t>19</a:t>
            </a:fld>
            <a:endParaRPr lang="en-US"/>
          </a:p>
        </p:txBody>
      </p:sp>
      <p:grpSp>
        <p:nvGrpSpPr>
          <p:cNvPr id="6" name="组 5"/>
          <p:cNvGrpSpPr/>
          <p:nvPr/>
        </p:nvGrpSpPr>
        <p:grpSpPr>
          <a:xfrm>
            <a:off x="636814" y="1303312"/>
            <a:ext cx="4585009" cy="2447202"/>
            <a:chOff x="0" y="1400179"/>
            <a:chExt cx="4444735" cy="2447202"/>
          </a:xfrm>
        </p:grpSpPr>
        <p:sp>
          <p:nvSpPr>
            <p:cNvPr id="490503" name="Rectangle 7"/>
            <p:cNvSpPr>
              <a:spLocks noChangeArrowheads="1"/>
            </p:cNvSpPr>
            <p:nvPr/>
          </p:nvSpPr>
          <p:spPr bwMode="auto">
            <a:xfrm>
              <a:off x="0" y="1400179"/>
              <a:ext cx="4444735" cy="2447202"/>
            </a:xfrm>
            <a:prstGeom prst="rect">
              <a:avLst/>
            </a:prstGeom>
            <a:solidFill>
              <a:schemeClr val="accent4">
                <a:lumMod val="20000"/>
                <a:lumOff val="80000"/>
              </a:schemeClr>
            </a:solidFill>
            <a:ln w="9525">
              <a:solidFill>
                <a:schemeClr val="accent4"/>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r>
                <a:rPr lang="en-US" altLang="zh-CN" sz="2200" dirty="0">
                  <a:latin typeface="Consolas" pitchFamily="49" charset="0"/>
                  <a:cs typeface="Consolas" pitchFamily="49" charset="0"/>
                </a:rPr>
                <a:t>while (true) {</a:t>
              </a:r>
            </a:p>
            <a:p>
              <a:pPr marL="342900" indent="-342900"/>
              <a:r>
                <a:rPr lang="en-US" altLang="zh-CN" sz="2200" dirty="0">
                  <a:latin typeface="Consolas" pitchFamily="49" charset="0"/>
                  <a:cs typeface="Consolas" pitchFamily="49" charset="0"/>
                </a:rPr>
                <a:t>  produce item;</a:t>
              </a:r>
            </a:p>
            <a:p>
              <a:pPr marL="342900" indent="-342900"/>
              <a:r>
                <a:rPr lang="zh-CN" altLang="en-US" sz="2200" dirty="0">
                  <a:latin typeface="Consolas" pitchFamily="49" charset="0"/>
                  <a:cs typeface="Consolas" pitchFamily="49" charset="0"/>
                </a:rPr>
                <a:t>  </a:t>
              </a:r>
              <a:r>
                <a:rPr lang="en-US" altLang="zh-CN" sz="2200" dirty="0">
                  <a:latin typeface="Consolas" pitchFamily="49" charset="0"/>
                  <a:cs typeface="Consolas" pitchFamily="49" charset="0"/>
                </a:rPr>
                <a:t>while ((</a:t>
              </a:r>
              <a:r>
                <a:rPr lang="en-US" altLang="zh-CN" sz="2200" b="1" dirty="0">
                  <a:latin typeface="Consolas" pitchFamily="49" charset="0"/>
                  <a:cs typeface="Consolas" pitchFamily="49" charset="0"/>
                </a:rPr>
                <a:t>in + 1) % N == out</a:t>
              </a:r>
              <a:r>
                <a:rPr lang="en-US" altLang="zh-CN" sz="2200" dirty="0">
                  <a:latin typeface="Consolas" pitchFamily="49" charset="0"/>
                  <a:cs typeface="Consolas" pitchFamily="49" charset="0"/>
                </a:rPr>
                <a:t>)</a:t>
              </a:r>
            </a:p>
            <a:p>
              <a:pPr marL="342900" indent="-342900"/>
              <a:r>
                <a:rPr lang="en-US" altLang="zh-CN" sz="2200" dirty="0">
                  <a:latin typeface="Consolas" pitchFamily="49" charset="0"/>
                  <a:cs typeface="Consolas" pitchFamily="49" charset="0"/>
                </a:rPr>
                <a:t>   </a:t>
              </a:r>
              <a:r>
                <a:rPr lang="zh-CN" altLang="en-US" sz="2200" dirty="0">
                  <a:latin typeface="Consolas" pitchFamily="49" charset="0"/>
                  <a:cs typeface="Consolas" pitchFamily="49" charset="0"/>
                </a:rPr>
                <a:t> </a:t>
              </a:r>
              <a:r>
                <a:rPr lang="en-US" altLang="zh-CN" sz="2200" dirty="0">
                  <a:latin typeface="Consolas" pitchFamily="49" charset="0"/>
                  <a:cs typeface="Consolas" pitchFamily="49" charset="0"/>
                </a:rPr>
                <a:t>/* </a:t>
              </a:r>
              <a:r>
                <a:rPr lang="en-US" altLang="zh-CN" sz="2200" i="1" dirty="0">
                  <a:latin typeface="Consolas" pitchFamily="49" charset="0"/>
                  <a:cs typeface="Consolas" pitchFamily="49" charset="0"/>
                </a:rPr>
                <a:t>do nothing </a:t>
              </a:r>
              <a:r>
                <a:rPr lang="en-US" altLang="zh-CN" sz="2200" dirty="0">
                  <a:latin typeface="Consolas" pitchFamily="49" charset="0"/>
                  <a:cs typeface="Consolas" pitchFamily="49" charset="0"/>
                </a:rPr>
                <a:t>*/;</a:t>
              </a:r>
            </a:p>
            <a:p>
              <a:pPr marL="342900" indent="-342900"/>
              <a:r>
                <a:rPr lang="zh-CN" altLang="en-US" sz="2200" dirty="0">
                  <a:latin typeface="Consolas" pitchFamily="49" charset="0"/>
                  <a:cs typeface="Consolas" pitchFamily="49" charset="0"/>
                </a:rPr>
                <a:t>  </a:t>
              </a:r>
              <a:r>
                <a:rPr lang="en-US" altLang="zh-CN" sz="2200" dirty="0">
                  <a:latin typeface="Consolas" pitchFamily="49" charset="0"/>
                  <a:cs typeface="Consolas" pitchFamily="49" charset="0"/>
                </a:rPr>
                <a:t>buffer[in] = item; </a:t>
              </a:r>
            </a:p>
            <a:p>
              <a:pPr marL="342900" indent="-342900"/>
              <a:r>
                <a:rPr lang="en-US" altLang="zh-CN" sz="2200" dirty="0">
                  <a:solidFill>
                    <a:srgbClr val="C00000"/>
                  </a:solidFill>
                  <a:latin typeface="Consolas" pitchFamily="49" charset="0"/>
                  <a:cs typeface="Consolas" pitchFamily="49" charset="0"/>
                </a:rPr>
                <a:t>	</a:t>
              </a:r>
              <a:r>
                <a:rPr lang="en-US" altLang="zh-CN" sz="2200" b="1" dirty="0">
                  <a:solidFill>
                    <a:srgbClr val="C00000"/>
                  </a:solidFill>
                  <a:latin typeface="Consolas" pitchFamily="49" charset="0"/>
                  <a:cs typeface="Consolas" pitchFamily="49" charset="0"/>
                </a:rPr>
                <a:t>in = (in + 1) mod N;</a:t>
              </a:r>
            </a:p>
            <a:p>
              <a:pPr marL="342900" indent="-342900"/>
              <a:r>
                <a:rPr lang="en-US" altLang="zh-CN" sz="2200" dirty="0">
                  <a:latin typeface="Consolas" pitchFamily="49" charset="0"/>
                  <a:cs typeface="Consolas" pitchFamily="49" charset="0"/>
                </a:rPr>
                <a:t>}</a:t>
              </a:r>
              <a:endParaRPr lang="zh-CN" altLang="en-US" sz="2200" dirty="0">
                <a:latin typeface="Consolas" pitchFamily="49" charset="0"/>
                <a:cs typeface="Consolas" pitchFamily="49" charset="0"/>
              </a:endParaRPr>
            </a:p>
          </p:txBody>
        </p:sp>
        <p:sp>
          <p:nvSpPr>
            <p:cNvPr id="3" name="矩形 2"/>
            <p:cNvSpPr/>
            <p:nvPr/>
          </p:nvSpPr>
          <p:spPr>
            <a:xfrm>
              <a:off x="3182851" y="1400179"/>
              <a:ext cx="1261884" cy="523220"/>
            </a:xfrm>
            <a:prstGeom prst="rect">
              <a:avLst/>
            </a:prstGeom>
            <a:solidFill>
              <a:schemeClr val="accent4"/>
            </a:solidFill>
          </p:spPr>
          <p:txBody>
            <a:bodyPr wrap="none">
              <a:spAutoFit/>
            </a:bodyPr>
            <a:lstStyle/>
            <a:p>
              <a:r>
                <a:rPr lang="zh-CN" altLang="en-US" sz="2800" dirty="0">
                  <a:solidFill>
                    <a:schemeClr val="bg1"/>
                  </a:solidFill>
                  <a:latin typeface="Consolas" pitchFamily="49" charset="0"/>
                  <a:cs typeface="Consolas" pitchFamily="49" charset="0"/>
                </a:rPr>
                <a:t>生产者</a:t>
              </a:r>
              <a:endParaRPr lang="zh-CN" altLang="en-US" sz="2800" dirty="0">
                <a:solidFill>
                  <a:schemeClr val="bg1"/>
                </a:solidFill>
              </a:endParaRPr>
            </a:p>
          </p:txBody>
        </p:sp>
      </p:grpSp>
      <p:grpSp>
        <p:nvGrpSpPr>
          <p:cNvPr id="7" name="组 6"/>
          <p:cNvGrpSpPr/>
          <p:nvPr/>
        </p:nvGrpSpPr>
        <p:grpSpPr>
          <a:xfrm>
            <a:off x="3968621" y="3909148"/>
            <a:ext cx="4465200" cy="2510067"/>
            <a:chOff x="4822443" y="3585222"/>
            <a:chExt cx="4465200" cy="2510067"/>
          </a:xfrm>
        </p:grpSpPr>
        <p:sp>
          <p:nvSpPr>
            <p:cNvPr id="490500" name="Rectangle 4"/>
            <p:cNvSpPr>
              <a:spLocks noChangeArrowheads="1"/>
            </p:cNvSpPr>
            <p:nvPr/>
          </p:nvSpPr>
          <p:spPr bwMode="auto">
            <a:xfrm>
              <a:off x="4822443" y="3585222"/>
              <a:ext cx="4465200" cy="2510067"/>
            </a:xfrm>
            <a:prstGeom prst="rect">
              <a:avLst/>
            </a:prstGeom>
            <a:solidFill>
              <a:schemeClr val="accent2">
                <a:lumMod val="20000"/>
                <a:lumOff val="80000"/>
              </a:schemeClr>
            </a:solid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r>
                <a:rPr lang="en-US" altLang="zh-CN" sz="2200" dirty="0">
                  <a:latin typeface="Consolas" pitchFamily="49" charset="0"/>
                  <a:cs typeface="Consolas" pitchFamily="49" charset="0"/>
                </a:rPr>
                <a:t>while (true) {</a:t>
              </a:r>
            </a:p>
            <a:p>
              <a:pPr marL="342900" indent="-342900"/>
              <a:r>
                <a:rPr lang="zh-CN" altLang="en-US" sz="2200" dirty="0">
                  <a:latin typeface="Consolas" pitchFamily="49" charset="0"/>
                  <a:cs typeface="Consolas" pitchFamily="49" charset="0"/>
                </a:rPr>
                <a:t>  </a:t>
              </a:r>
              <a:r>
                <a:rPr lang="en-US" altLang="zh-CN" sz="2200" dirty="0">
                  <a:latin typeface="Consolas" pitchFamily="49" charset="0"/>
                  <a:cs typeface="Consolas" pitchFamily="49" charset="0"/>
                </a:rPr>
                <a:t>while (</a:t>
              </a:r>
              <a:r>
                <a:rPr lang="en-US" altLang="zh-CN" sz="2200" b="1" dirty="0">
                  <a:latin typeface="Consolas" pitchFamily="49" charset="0"/>
                  <a:cs typeface="Consolas" pitchFamily="49" charset="0"/>
                </a:rPr>
                <a:t>in == out</a:t>
              </a:r>
              <a:r>
                <a:rPr lang="en-US" altLang="zh-CN" sz="2200" dirty="0">
                  <a:latin typeface="Consolas" pitchFamily="49" charset="0"/>
                  <a:cs typeface="Consolas" pitchFamily="49" charset="0"/>
                </a:rPr>
                <a:t>)</a:t>
              </a:r>
            </a:p>
            <a:p>
              <a:pPr marL="342900" indent="-342900"/>
              <a:r>
                <a:rPr lang="zh-CN" altLang="en-US" sz="2200" dirty="0">
                  <a:latin typeface="Consolas" pitchFamily="49" charset="0"/>
                  <a:cs typeface="Consolas" pitchFamily="49" charset="0"/>
                </a:rPr>
                <a:t>     </a:t>
              </a:r>
              <a:r>
                <a:rPr lang="en-US" altLang="zh-CN" sz="2200" dirty="0">
                  <a:latin typeface="Consolas" pitchFamily="49" charset="0"/>
                  <a:cs typeface="Consolas" pitchFamily="49" charset="0"/>
                </a:rPr>
                <a:t>/* </a:t>
              </a:r>
              <a:r>
                <a:rPr lang="en-US" altLang="zh-CN" sz="2200" i="1" dirty="0">
                  <a:latin typeface="Consolas" pitchFamily="49" charset="0"/>
                  <a:cs typeface="Consolas" pitchFamily="49" charset="0"/>
                </a:rPr>
                <a:t>do nothing </a:t>
              </a:r>
              <a:r>
                <a:rPr lang="en-US" altLang="zh-CN" sz="2200" dirty="0">
                  <a:latin typeface="Consolas" pitchFamily="49" charset="0"/>
                  <a:cs typeface="Consolas" pitchFamily="49" charset="0"/>
                </a:rPr>
                <a:t>*/;</a:t>
              </a:r>
            </a:p>
            <a:p>
              <a:pPr marL="342900" indent="-342900"/>
              <a:r>
                <a:rPr lang="zh-CN" altLang="en-US" sz="2200" dirty="0">
                  <a:latin typeface="Consolas" pitchFamily="49" charset="0"/>
                  <a:cs typeface="Consolas" pitchFamily="49" charset="0"/>
                </a:rPr>
                <a:t>  </a:t>
              </a:r>
              <a:r>
                <a:rPr lang="en-US" altLang="zh-CN" sz="2200" dirty="0">
                  <a:latin typeface="Consolas" pitchFamily="49" charset="0"/>
                  <a:cs typeface="Consolas" pitchFamily="49" charset="0"/>
                </a:rPr>
                <a:t>item = buffer[out];</a:t>
              </a:r>
            </a:p>
            <a:p>
              <a:pPr marL="342900" indent="-342900"/>
              <a:r>
                <a:rPr lang="en-US" altLang="zh-CN" sz="2200" dirty="0">
                  <a:solidFill>
                    <a:srgbClr val="C00000"/>
                  </a:solidFill>
                  <a:latin typeface="Consolas" pitchFamily="49" charset="0"/>
                  <a:cs typeface="Consolas" pitchFamily="49" charset="0"/>
                </a:rPr>
                <a:t>	</a:t>
              </a:r>
              <a:r>
                <a:rPr lang="en-US" altLang="zh-CN" sz="2200" b="1" dirty="0">
                  <a:solidFill>
                    <a:srgbClr val="C00000"/>
                  </a:solidFill>
                  <a:latin typeface="Consolas" pitchFamily="49" charset="0"/>
                  <a:cs typeface="Consolas" pitchFamily="49" charset="0"/>
                </a:rPr>
                <a:t>out = (out + 1) mod N;</a:t>
              </a:r>
            </a:p>
            <a:p>
              <a:pPr marL="342900" indent="-342900"/>
              <a:r>
                <a:rPr lang="zh-CN" altLang="en-US" sz="2200" dirty="0">
                  <a:latin typeface="Consolas" pitchFamily="49" charset="0"/>
                  <a:cs typeface="Consolas" pitchFamily="49" charset="0"/>
                </a:rPr>
                <a:t>  </a:t>
              </a:r>
              <a:r>
                <a:rPr lang="en-US" altLang="zh-CN" sz="2200" dirty="0">
                  <a:latin typeface="Consolas" pitchFamily="49" charset="0"/>
                  <a:cs typeface="Consolas" pitchFamily="49" charset="0"/>
                </a:rPr>
                <a:t>consume item;</a:t>
              </a:r>
            </a:p>
            <a:p>
              <a:pPr marL="342900" indent="-342900"/>
              <a:r>
                <a:rPr lang="en-US" altLang="zh-CN" sz="2200" dirty="0">
                  <a:latin typeface="Consolas" pitchFamily="49" charset="0"/>
                  <a:cs typeface="Consolas" pitchFamily="49" charset="0"/>
                </a:rPr>
                <a:t>}</a:t>
              </a:r>
            </a:p>
          </p:txBody>
        </p:sp>
        <p:sp>
          <p:nvSpPr>
            <p:cNvPr id="5" name="矩形 4"/>
            <p:cNvSpPr/>
            <p:nvPr/>
          </p:nvSpPr>
          <p:spPr>
            <a:xfrm>
              <a:off x="8025759" y="5571932"/>
              <a:ext cx="1261884" cy="523220"/>
            </a:xfrm>
            <a:prstGeom prst="rect">
              <a:avLst/>
            </a:prstGeom>
            <a:solidFill>
              <a:schemeClr val="accent2"/>
            </a:solidFill>
          </p:spPr>
          <p:txBody>
            <a:bodyPr wrap="none">
              <a:spAutoFit/>
            </a:bodyPr>
            <a:lstStyle/>
            <a:p>
              <a:r>
                <a:rPr lang="zh-CN" altLang="en-US" sz="2800" dirty="0">
                  <a:solidFill>
                    <a:schemeClr val="bg1"/>
                  </a:solidFill>
                  <a:latin typeface="Consolas" pitchFamily="49" charset="0"/>
                  <a:cs typeface="Consolas" pitchFamily="49" charset="0"/>
                </a:rPr>
                <a:t>消费者</a:t>
              </a:r>
              <a:endParaRPr lang="zh-CN" altLang="en-US" sz="2800" dirty="0">
                <a:solidFill>
                  <a:schemeClr val="bg1"/>
                </a:solidFill>
              </a:endParaRPr>
            </a:p>
          </p:txBody>
        </p:sp>
      </p:grpSp>
      <p:sp>
        <p:nvSpPr>
          <p:cNvPr id="8" name="燕尾形箭头 7"/>
          <p:cNvSpPr/>
          <p:nvPr/>
        </p:nvSpPr>
        <p:spPr>
          <a:xfrm rot="16916198">
            <a:off x="1344739" y="3630252"/>
            <a:ext cx="1185690" cy="557793"/>
          </a:xfrm>
          <a:prstGeom prst="notchedRightArrow">
            <a:avLst>
              <a:gd name="adj1" fmla="val 54927"/>
              <a:gd name="adj2" fmla="val 5492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燕尾形箭头 13"/>
          <p:cNvSpPr/>
          <p:nvPr/>
        </p:nvSpPr>
        <p:spPr>
          <a:xfrm rot="12413268">
            <a:off x="4635534" y="2342316"/>
            <a:ext cx="1158045" cy="557793"/>
          </a:xfrm>
          <a:prstGeom prst="notchedRightArrow">
            <a:avLst>
              <a:gd name="adj1" fmla="val 54927"/>
              <a:gd name="adj2" fmla="val 54927"/>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1133969" y="4564972"/>
            <a:ext cx="1980029" cy="954107"/>
          </a:xfrm>
          <a:prstGeom prst="rect">
            <a:avLst/>
          </a:prstGeom>
          <a:noFill/>
        </p:spPr>
        <p:txBody>
          <a:bodyPr wrap="none" lIns="91440" tIns="45720" rIns="91440" bIns="45720">
            <a:spAutoFit/>
          </a:bodyPr>
          <a:lstStyle/>
          <a:p>
            <a:pPr algn="ctr"/>
            <a:r>
              <a:rPr lang="zh-CN" altLang="en-US" sz="2800" b="1">
                <a:ln w="6600">
                  <a:noFill/>
                  <a:prstDash val="solid"/>
                </a:ln>
                <a:solidFill>
                  <a:srgbClr val="C00000"/>
                </a:solidFill>
              </a:rPr>
              <a:t>信号量实现</a:t>
            </a:r>
            <a:br>
              <a:rPr lang="en-US" altLang="zh-CN" sz="2800" b="1">
                <a:ln w="6600">
                  <a:noFill/>
                  <a:prstDash val="solid"/>
                </a:ln>
                <a:solidFill>
                  <a:srgbClr val="C00000"/>
                </a:solidFill>
              </a:rPr>
            </a:br>
            <a:r>
              <a:rPr lang="zh-CN" altLang="en-US" sz="2800" b="1">
                <a:ln w="6600">
                  <a:noFill/>
                  <a:prstDash val="solid"/>
                </a:ln>
                <a:solidFill>
                  <a:srgbClr val="C00000"/>
                </a:solidFill>
              </a:rPr>
              <a:t>互斥、同步</a:t>
            </a:r>
            <a:endParaRPr lang="zh-CN" altLang="en-US" sz="2800" b="1" dirty="0">
              <a:ln w="6600">
                <a:noFill/>
                <a:prstDash val="solid"/>
              </a:ln>
              <a:solidFill>
                <a:srgbClr val="C00000"/>
              </a:solidFill>
            </a:endParaRPr>
          </a:p>
        </p:txBody>
      </p:sp>
      <p:sp>
        <p:nvSpPr>
          <p:cNvPr id="15" name="矩形 14"/>
          <p:cNvSpPr/>
          <p:nvPr/>
        </p:nvSpPr>
        <p:spPr>
          <a:xfrm>
            <a:off x="5785689" y="2709870"/>
            <a:ext cx="2698175" cy="523220"/>
          </a:xfrm>
          <a:prstGeom prst="rect">
            <a:avLst/>
          </a:prstGeom>
          <a:noFill/>
        </p:spPr>
        <p:txBody>
          <a:bodyPr wrap="square" lIns="91440" tIns="45720" rIns="91440" bIns="45720">
            <a:spAutoFit/>
          </a:bodyPr>
          <a:lstStyle/>
          <a:p>
            <a:pPr algn="ctr"/>
            <a:r>
              <a:rPr lang="zh-CN" altLang="en-US" sz="2800" b="1" dirty="0">
                <a:ln w="6600">
                  <a:noFill/>
                  <a:prstDash val="solid"/>
                </a:ln>
                <a:solidFill>
                  <a:srgbClr val="7030A0"/>
                </a:solidFill>
              </a:rPr>
              <a:t>信号量避免忙等</a:t>
            </a:r>
          </a:p>
        </p:txBody>
      </p:sp>
      <p:sp>
        <p:nvSpPr>
          <p:cNvPr id="16" name="燕尾形箭头 15"/>
          <p:cNvSpPr/>
          <p:nvPr/>
        </p:nvSpPr>
        <p:spPr>
          <a:xfrm rot="7356948">
            <a:off x="6484586" y="3496785"/>
            <a:ext cx="1183800" cy="557793"/>
          </a:xfrm>
          <a:prstGeom prst="notchedRightArrow">
            <a:avLst>
              <a:gd name="adj1" fmla="val 54927"/>
              <a:gd name="adj2" fmla="val 54927"/>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燕尾形箭头 16"/>
          <p:cNvSpPr/>
          <p:nvPr/>
        </p:nvSpPr>
        <p:spPr>
          <a:xfrm rot="1699919">
            <a:off x="3111607" y="4969384"/>
            <a:ext cx="1185690" cy="557793"/>
          </a:xfrm>
          <a:prstGeom prst="notchedRightArrow">
            <a:avLst>
              <a:gd name="adj1" fmla="val 54927"/>
              <a:gd name="adj2" fmla="val 5492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a:off x="980799" y="2694630"/>
            <a:ext cx="3188546" cy="673410"/>
          </a:xfrm>
          <a:prstGeom prst="rect">
            <a:avLst/>
          </a:prstGeom>
          <a:solidFill>
            <a:srgbClr val="BFBFBF">
              <a:alpha val="37647"/>
            </a:srgb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p:cNvSpPr/>
          <p:nvPr/>
        </p:nvSpPr>
        <p:spPr>
          <a:xfrm>
            <a:off x="4279914" y="4970636"/>
            <a:ext cx="3522965" cy="673410"/>
          </a:xfrm>
          <a:prstGeom prst="rect">
            <a:avLst/>
          </a:prstGeom>
          <a:solidFill>
            <a:srgbClr val="BFBFBF">
              <a:alpha val="37647"/>
            </a:srgb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页脚占位符 9"/>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Tree>
    <p:extLst>
      <p:ext uri="{BB962C8B-B14F-4D97-AF65-F5344CB8AC3E}">
        <p14:creationId xmlns:p14="http://schemas.microsoft.com/office/powerpoint/2010/main" val="1640697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2"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right)">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right)">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animBg="1"/>
      <p:bldP spid="11" grpId="0"/>
      <p:bldP spid="15" grpId="0"/>
      <p:bldP spid="16" grpId="0" animBg="1"/>
      <p:bldP spid="17" grpId="0" animBg="1"/>
      <p:bldP spid="9" grpId="0" animBg="1"/>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信号量类型</a:t>
            </a:r>
          </a:p>
        </p:txBody>
      </p:sp>
      <p:graphicFrame>
        <p:nvGraphicFramePr>
          <p:cNvPr id="9" name="内容占位符 8"/>
          <p:cNvGraphicFramePr>
            <a:graphicFrameLocks noGrp="1"/>
          </p:cNvGraphicFramePr>
          <p:nvPr>
            <p:ph idx="1"/>
            <p:extLst>
              <p:ext uri="{D42A27DB-BD31-4B8C-83A1-F6EECF244321}">
                <p14:modId xmlns:p14="http://schemas.microsoft.com/office/powerpoint/2010/main" val="2695855447"/>
              </p:ext>
            </p:extLst>
          </p:nvPr>
        </p:nvGraphicFramePr>
        <p:xfrm>
          <a:off x="1799864" y="2372811"/>
          <a:ext cx="5170025" cy="27042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日期占位符 3"/>
          <p:cNvSpPr>
            <a:spLocks noGrp="1"/>
          </p:cNvSpPr>
          <p:nvPr>
            <p:ph type="dt" sz="half" idx="10"/>
          </p:nvPr>
        </p:nvSpPr>
        <p:spPr/>
        <p:txBody>
          <a:bodyPr/>
          <a:lstStyle/>
          <a:p>
            <a:fld id="{D8679B7C-A2AC-FB4F-ADFE-39FCAB9D4D8F}" type="datetime5">
              <a:t>2019/10/14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2</a:t>
            </a:fld>
            <a:endParaRPr lang="zh-CN" altLang="en-US"/>
          </a:p>
        </p:txBody>
      </p:sp>
      <p:sp>
        <p:nvSpPr>
          <p:cNvPr id="3" name="文本框 2"/>
          <p:cNvSpPr txBox="1"/>
          <p:nvPr/>
        </p:nvSpPr>
        <p:spPr>
          <a:xfrm>
            <a:off x="5320632" y="5111426"/>
            <a:ext cx="3041969" cy="461665"/>
          </a:xfrm>
          <a:prstGeom prst="rect">
            <a:avLst/>
          </a:prstGeom>
          <a:noFill/>
        </p:spPr>
        <p:txBody>
          <a:bodyPr wrap="none" rtlCol="0">
            <a:spAutoFit/>
          </a:bodyPr>
          <a:lstStyle/>
          <a:p>
            <a:r>
              <a:rPr kumimoji="1" lang="en-US" altLang="zh-CN" sz="2400" dirty="0">
                <a:solidFill>
                  <a:schemeClr val="accent3">
                    <a:lumMod val="75000"/>
                  </a:schemeClr>
                </a:solidFill>
              </a:rPr>
              <a:t>Counting semaphore</a:t>
            </a:r>
            <a:endParaRPr kumimoji="1" lang="zh-CN" altLang="en-US" sz="2400" dirty="0">
              <a:solidFill>
                <a:schemeClr val="accent3">
                  <a:lumMod val="75000"/>
                </a:schemeClr>
              </a:solidFill>
            </a:endParaRPr>
          </a:p>
        </p:txBody>
      </p:sp>
      <p:sp>
        <p:nvSpPr>
          <p:cNvPr id="10" name="文本框 9"/>
          <p:cNvSpPr txBox="1"/>
          <p:nvPr/>
        </p:nvSpPr>
        <p:spPr>
          <a:xfrm>
            <a:off x="278879" y="2028668"/>
            <a:ext cx="1022786" cy="461665"/>
          </a:xfrm>
          <a:prstGeom prst="rect">
            <a:avLst/>
          </a:prstGeom>
          <a:noFill/>
        </p:spPr>
        <p:txBody>
          <a:bodyPr wrap="none" rtlCol="0">
            <a:spAutoFit/>
          </a:bodyPr>
          <a:lstStyle/>
          <a:p>
            <a:r>
              <a:rPr kumimoji="1" lang="en-US" altLang="zh-CN" sz="2400" dirty="0" err="1">
                <a:solidFill>
                  <a:schemeClr val="accent2">
                    <a:lumMod val="75000"/>
                  </a:schemeClr>
                </a:solidFill>
              </a:rPr>
              <a:t>Mutex</a:t>
            </a:r>
            <a:endParaRPr kumimoji="1" lang="zh-CN" altLang="en-US" sz="2400" dirty="0">
              <a:solidFill>
                <a:schemeClr val="accent2">
                  <a:lumMod val="75000"/>
                </a:schemeClr>
              </a:solidFill>
            </a:endParaRPr>
          </a:p>
        </p:txBody>
      </p:sp>
      <p:sp>
        <p:nvSpPr>
          <p:cNvPr id="11" name="文本框 10"/>
          <p:cNvSpPr txBox="1"/>
          <p:nvPr/>
        </p:nvSpPr>
        <p:spPr>
          <a:xfrm>
            <a:off x="278879" y="5032993"/>
            <a:ext cx="2682345" cy="461665"/>
          </a:xfrm>
          <a:prstGeom prst="rect">
            <a:avLst/>
          </a:prstGeom>
          <a:noFill/>
        </p:spPr>
        <p:txBody>
          <a:bodyPr wrap="none" rtlCol="0">
            <a:spAutoFit/>
          </a:bodyPr>
          <a:lstStyle/>
          <a:p>
            <a:r>
              <a:rPr kumimoji="1" lang="en-US" altLang="zh-CN" sz="2400" dirty="0">
                <a:solidFill>
                  <a:schemeClr val="accent2">
                    <a:lumMod val="75000"/>
                  </a:schemeClr>
                </a:solidFill>
              </a:rPr>
              <a:t>Binary semaphore</a:t>
            </a:r>
            <a:endParaRPr kumimoji="1" lang="zh-CN" altLang="en-US" sz="2400" dirty="0">
              <a:solidFill>
                <a:schemeClr val="accent2">
                  <a:lumMod val="75000"/>
                </a:schemeClr>
              </a:solidFill>
            </a:endParaRPr>
          </a:p>
        </p:txBody>
      </p:sp>
      <p:sp>
        <p:nvSpPr>
          <p:cNvPr id="12" name="文本框 11"/>
          <p:cNvSpPr txBox="1"/>
          <p:nvPr/>
        </p:nvSpPr>
        <p:spPr>
          <a:xfrm>
            <a:off x="5473032" y="1797835"/>
            <a:ext cx="2904912" cy="461665"/>
          </a:xfrm>
          <a:prstGeom prst="rect">
            <a:avLst/>
          </a:prstGeom>
          <a:noFill/>
        </p:spPr>
        <p:txBody>
          <a:bodyPr wrap="none" rtlCol="0">
            <a:spAutoFit/>
          </a:bodyPr>
          <a:lstStyle/>
          <a:p>
            <a:r>
              <a:rPr kumimoji="1" lang="en-US" altLang="zh-CN" sz="2400" dirty="0">
                <a:solidFill>
                  <a:schemeClr val="accent3">
                    <a:lumMod val="75000"/>
                  </a:schemeClr>
                </a:solidFill>
              </a:rPr>
              <a:t>General semaphore</a:t>
            </a:r>
            <a:endParaRPr kumimoji="1" lang="zh-CN" altLang="en-US" sz="2400" dirty="0">
              <a:solidFill>
                <a:schemeClr val="accent3">
                  <a:lumMod val="75000"/>
                </a:schemeClr>
              </a:solidFill>
            </a:endParaRPr>
          </a:p>
        </p:txBody>
      </p:sp>
    </p:spTree>
    <p:extLst>
      <p:ext uri="{BB962C8B-B14F-4D97-AF65-F5344CB8AC3E}">
        <p14:creationId xmlns:p14="http://schemas.microsoft.com/office/powerpoint/2010/main" val="2131524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normAutofit/>
          </a:bodyPr>
          <a:lstStyle/>
          <a:p>
            <a:r>
              <a:rPr lang="zh-CN" altLang="en-US" dirty="0"/>
              <a:t>有限循环</a:t>
            </a:r>
            <a:r>
              <a:rPr lang="en-US" altLang="zh-CN" dirty="0"/>
              <a:t>P/V</a:t>
            </a:r>
            <a:r>
              <a:rPr lang="zh-CN" altLang="en-US" dirty="0"/>
              <a:t>操作</a:t>
            </a:r>
          </a:p>
        </p:txBody>
      </p:sp>
      <p:sp>
        <p:nvSpPr>
          <p:cNvPr id="2" name="日期占位符 1"/>
          <p:cNvSpPr>
            <a:spLocks noGrp="1"/>
          </p:cNvSpPr>
          <p:nvPr>
            <p:ph type="dt" sz="half" idx="10"/>
          </p:nvPr>
        </p:nvSpPr>
        <p:spPr/>
        <p:txBody>
          <a:bodyPr/>
          <a:lstStyle/>
          <a:p>
            <a:fld id="{D9C5166D-2318-DF42-A4DA-763368269DF9}" type="datetime5">
              <a:t>2019/10/14</a:t>
            </a:fld>
            <a:endParaRPr lang="en-US"/>
          </a:p>
        </p:txBody>
      </p:sp>
      <p:sp>
        <p:nvSpPr>
          <p:cNvPr id="4" name="灯片编号占位符 3"/>
          <p:cNvSpPr>
            <a:spLocks noGrp="1"/>
          </p:cNvSpPr>
          <p:nvPr>
            <p:ph type="sldNum" sz="quarter" idx="12"/>
          </p:nvPr>
        </p:nvSpPr>
        <p:spPr/>
        <p:txBody>
          <a:bodyPr/>
          <a:lstStyle/>
          <a:p>
            <a:fld id="{687D7A59-36E2-48B9-B146-C1E59501F63F}" type="slidenum">
              <a:rPr lang="en-US" smtClean="0"/>
              <a:pPr/>
              <a:t>20</a:t>
            </a:fld>
            <a:endParaRPr lang="en-US"/>
          </a:p>
        </p:txBody>
      </p:sp>
      <p:grpSp>
        <p:nvGrpSpPr>
          <p:cNvPr id="6" name="组 5"/>
          <p:cNvGrpSpPr/>
          <p:nvPr/>
        </p:nvGrpSpPr>
        <p:grpSpPr>
          <a:xfrm>
            <a:off x="621111" y="2781967"/>
            <a:ext cx="3140010" cy="2944411"/>
            <a:chOff x="1047613" y="1400178"/>
            <a:chExt cx="3140010" cy="2944411"/>
          </a:xfrm>
        </p:grpSpPr>
        <p:sp>
          <p:nvSpPr>
            <p:cNvPr id="490503" name="Rectangle 7"/>
            <p:cNvSpPr>
              <a:spLocks noChangeArrowheads="1"/>
            </p:cNvSpPr>
            <p:nvPr/>
          </p:nvSpPr>
          <p:spPr bwMode="auto">
            <a:xfrm>
              <a:off x="1539317" y="1400178"/>
              <a:ext cx="2648306" cy="2944411"/>
            </a:xfrm>
            <a:prstGeom prst="rect">
              <a:avLst/>
            </a:prstGeom>
            <a:solidFill>
              <a:schemeClr val="accent4">
                <a:lumMod val="20000"/>
                <a:lumOff val="80000"/>
              </a:schemeClr>
            </a:solidFill>
            <a:ln w="9525">
              <a:solidFill>
                <a:schemeClr val="accent4"/>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150000"/>
                </a:lnSpc>
              </a:pPr>
              <a:r>
                <a:rPr lang="zh-CN" altLang="en-US" sz="2600" b="1" dirty="0">
                  <a:solidFill>
                    <a:srgbClr val="C00000"/>
                  </a:solidFill>
                  <a:latin typeface="Consolas" pitchFamily="49" charset="0"/>
                  <a:cs typeface="Consolas" pitchFamily="49" charset="0"/>
                </a:rPr>
                <a:t> </a:t>
              </a:r>
              <a:r>
                <a:rPr lang="en-US" altLang="zh-CN" sz="2600" b="1" dirty="0">
                  <a:solidFill>
                    <a:srgbClr val="C00000"/>
                  </a:solidFill>
                  <a:latin typeface="Consolas" pitchFamily="49" charset="0"/>
                  <a:cs typeface="Consolas" pitchFamily="49" charset="0"/>
                </a:rPr>
                <a:t>P(empty);</a:t>
              </a:r>
            </a:p>
            <a:p>
              <a:pPr marL="342900" indent="-342900">
                <a:lnSpc>
                  <a:spcPct val="150000"/>
                </a:lnSpc>
              </a:pPr>
              <a:r>
                <a:rPr lang="zh-CN" altLang="en-US" sz="2600" dirty="0">
                  <a:latin typeface="Consolas" pitchFamily="49" charset="0"/>
                  <a:cs typeface="Consolas" pitchFamily="49" charset="0"/>
                </a:rPr>
                <a:t> </a:t>
              </a:r>
              <a:r>
                <a:rPr lang="en-US" altLang="zh-CN" sz="2600" dirty="0">
                  <a:latin typeface="Consolas" pitchFamily="49" charset="0"/>
                  <a:cs typeface="Consolas" pitchFamily="49" charset="0"/>
                </a:rPr>
                <a:t>P(</a:t>
              </a:r>
              <a:r>
                <a:rPr lang="en-US" altLang="zh-CN" sz="2600" dirty="0" err="1">
                  <a:solidFill>
                    <a:schemeClr val="accent3">
                      <a:lumMod val="50000"/>
                    </a:schemeClr>
                  </a:solidFill>
                  <a:latin typeface="Consolas" pitchFamily="49" charset="0"/>
                  <a:cs typeface="Consolas" pitchFamily="49" charset="0"/>
                </a:rPr>
                <a:t>mutex</a:t>
              </a:r>
              <a:r>
                <a:rPr lang="en-US" altLang="zh-CN" sz="2600" dirty="0">
                  <a:latin typeface="Consolas" pitchFamily="49" charset="0"/>
                  <a:cs typeface="Consolas" pitchFamily="49" charset="0"/>
                </a:rPr>
                <a:t>);</a:t>
              </a:r>
            </a:p>
            <a:p>
              <a:pPr marL="342900" indent="-342900">
                <a:lnSpc>
                  <a:spcPct val="150000"/>
                </a:lnSpc>
              </a:pPr>
              <a:r>
                <a:rPr lang="zh-CN" altLang="en-US" sz="2600" dirty="0">
                  <a:latin typeface="Consolas" pitchFamily="49" charset="0"/>
                  <a:cs typeface="Consolas" pitchFamily="49" charset="0"/>
                </a:rPr>
                <a:t> 填充</a:t>
              </a:r>
              <a:r>
                <a:rPr lang="en-US" altLang="zh-CN" sz="2600" dirty="0">
                  <a:latin typeface="Consolas" pitchFamily="49" charset="0"/>
                  <a:cs typeface="Consolas" pitchFamily="49" charset="0"/>
                </a:rPr>
                <a:t>buffer</a:t>
              </a:r>
              <a:r>
                <a:rPr lang="zh-CN" altLang="en-US" sz="2600" dirty="0">
                  <a:latin typeface="Consolas" pitchFamily="49" charset="0"/>
                  <a:cs typeface="Consolas" pitchFamily="49" charset="0"/>
                </a:rPr>
                <a:t>；</a:t>
              </a:r>
              <a:endParaRPr lang="en-US" altLang="zh-CN" sz="2600" dirty="0">
                <a:latin typeface="Consolas" pitchFamily="49" charset="0"/>
                <a:cs typeface="Consolas" pitchFamily="49" charset="0"/>
              </a:endParaRPr>
            </a:p>
            <a:p>
              <a:pPr marL="342900" indent="-342900">
                <a:lnSpc>
                  <a:spcPct val="150000"/>
                </a:lnSpc>
              </a:pPr>
              <a:r>
                <a:rPr lang="zh-CN" altLang="en-US" sz="2600" dirty="0">
                  <a:latin typeface="Consolas" pitchFamily="49" charset="0"/>
                  <a:cs typeface="Consolas" pitchFamily="49" charset="0"/>
                </a:rPr>
                <a:t> </a:t>
              </a:r>
              <a:r>
                <a:rPr lang="en-US" altLang="zh-CN" sz="2600" dirty="0">
                  <a:latin typeface="Consolas" pitchFamily="49" charset="0"/>
                  <a:cs typeface="Consolas" pitchFamily="49" charset="0"/>
                </a:rPr>
                <a:t>V(</a:t>
              </a:r>
              <a:r>
                <a:rPr lang="en-US" altLang="zh-CN" sz="2600" dirty="0" err="1">
                  <a:solidFill>
                    <a:schemeClr val="accent3">
                      <a:lumMod val="50000"/>
                    </a:schemeClr>
                  </a:solidFill>
                  <a:latin typeface="Consolas" pitchFamily="49" charset="0"/>
                  <a:cs typeface="Consolas" pitchFamily="49" charset="0"/>
                </a:rPr>
                <a:t>mutex</a:t>
              </a:r>
              <a:r>
                <a:rPr lang="en-US" altLang="zh-CN" sz="2600" dirty="0">
                  <a:latin typeface="Consolas" pitchFamily="49" charset="0"/>
                  <a:cs typeface="Consolas" pitchFamily="49" charset="0"/>
                </a:rPr>
                <a:t>);</a:t>
              </a:r>
            </a:p>
            <a:p>
              <a:pPr marL="342900" indent="-342900">
                <a:lnSpc>
                  <a:spcPct val="150000"/>
                </a:lnSpc>
              </a:pPr>
              <a:r>
                <a:rPr lang="zh-CN" altLang="en-US" sz="2600" b="1" dirty="0">
                  <a:solidFill>
                    <a:srgbClr val="0070C0"/>
                  </a:solidFill>
                  <a:latin typeface="Consolas" pitchFamily="49" charset="0"/>
                  <a:cs typeface="Consolas" pitchFamily="49" charset="0"/>
                </a:rPr>
                <a:t> </a:t>
              </a:r>
              <a:r>
                <a:rPr lang="en-US" altLang="zh-CN" sz="2600" b="1" dirty="0">
                  <a:solidFill>
                    <a:srgbClr val="0070C0"/>
                  </a:solidFill>
                  <a:latin typeface="Consolas" pitchFamily="49" charset="0"/>
                  <a:cs typeface="Consolas" pitchFamily="49" charset="0"/>
                </a:rPr>
                <a:t>V(full);</a:t>
              </a:r>
              <a:endParaRPr lang="zh-CN" altLang="en-US" sz="2600" b="1" dirty="0">
                <a:solidFill>
                  <a:srgbClr val="0070C0"/>
                </a:solidFill>
                <a:latin typeface="Consolas" pitchFamily="49" charset="0"/>
                <a:cs typeface="Consolas" pitchFamily="49" charset="0"/>
              </a:endParaRPr>
            </a:p>
          </p:txBody>
        </p:sp>
        <p:sp>
          <p:nvSpPr>
            <p:cNvPr id="3" name="矩形 2"/>
            <p:cNvSpPr/>
            <p:nvPr/>
          </p:nvSpPr>
          <p:spPr>
            <a:xfrm>
              <a:off x="1047613" y="1400178"/>
              <a:ext cx="491703" cy="1384995"/>
            </a:xfrm>
            <a:prstGeom prst="rect">
              <a:avLst/>
            </a:prstGeom>
            <a:solidFill>
              <a:schemeClr val="accent4"/>
            </a:solidFill>
            <a:ln>
              <a:solidFill>
                <a:schemeClr val="accent4"/>
              </a:solidFill>
            </a:ln>
          </p:spPr>
          <p:txBody>
            <a:bodyPr wrap="square">
              <a:spAutoFit/>
            </a:bodyPr>
            <a:lstStyle/>
            <a:p>
              <a:r>
                <a:rPr lang="zh-CN" altLang="en-US" sz="2800" dirty="0">
                  <a:solidFill>
                    <a:schemeClr val="bg1"/>
                  </a:solidFill>
                  <a:latin typeface="Consolas" pitchFamily="49" charset="0"/>
                  <a:cs typeface="Consolas" pitchFamily="49" charset="0"/>
                </a:rPr>
                <a:t>生产者</a:t>
              </a:r>
              <a:endParaRPr lang="zh-CN" altLang="en-US" sz="2800" dirty="0">
                <a:solidFill>
                  <a:schemeClr val="bg1"/>
                </a:solidFill>
              </a:endParaRPr>
            </a:p>
          </p:txBody>
        </p:sp>
      </p:grpSp>
      <p:grpSp>
        <p:nvGrpSpPr>
          <p:cNvPr id="7" name="组 6"/>
          <p:cNvGrpSpPr/>
          <p:nvPr/>
        </p:nvGrpSpPr>
        <p:grpSpPr>
          <a:xfrm>
            <a:off x="5083145" y="2781967"/>
            <a:ext cx="3408034" cy="2978524"/>
            <a:chOff x="6695898" y="3606102"/>
            <a:chExt cx="3408034" cy="2978524"/>
          </a:xfrm>
        </p:grpSpPr>
        <p:sp>
          <p:nvSpPr>
            <p:cNvPr id="490500" name="Rectangle 4"/>
            <p:cNvSpPr>
              <a:spLocks noChangeArrowheads="1"/>
            </p:cNvSpPr>
            <p:nvPr/>
          </p:nvSpPr>
          <p:spPr bwMode="auto">
            <a:xfrm>
              <a:off x="6695898" y="3606102"/>
              <a:ext cx="2906306" cy="2978524"/>
            </a:xfrm>
            <a:prstGeom prst="rect">
              <a:avLst/>
            </a:prstGeom>
            <a:solidFill>
              <a:schemeClr val="accent2">
                <a:lumMod val="20000"/>
                <a:lumOff val="80000"/>
              </a:schemeClr>
            </a:solid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150000"/>
                </a:lnSpc>
              </a:pPr>
              <a:r>
                <a:rPr lang="zh-CN" altLang="en-US" sz="2600" b="1" dirty="0">
                  <a:solidFill>
                    <a:srgbClr val="0070C0"/>
                  </a:solidFill>
                  <a:latin typeface="Consolas" pitchFamily="49" charset="0"/>
                  <a:cs typeface="Consolas" pitchFamily="49" charset="0"/>
                </a:rPr>
                <a:t> </a:t>
              </a:r>
              <a:r>
                <a:rPr lang="en-US" altLang="zh-CN" sz="2600" b="1" dirty="0">
                  <a:solidFill>
                    <a:srgbClr val="0070C0"/>
                  </a:solidFill>
                  <a:latin typeface="Consolas" pitchFamily="49" charset="0"/>
                  <a:cs typeface="Consolas" pitchFamily="49" charset="0"/>
                </a:rPr>
                <a:t>P(full);</a:t>
              </a:r>
            </a:p>
            <a:p>
              <a:pPr marL="342900" indent="-342900">
                <a:lnSpc>
                  <a:spcPct val="150000"/>
                </a:lnSpc>
              </a:pPr>
              <a:r>
                <a:rPr lang="zh-CN" altLang="en-US" sz="2600" dirty="0">
                  <a:latin typeface="Consolas" pitchFamily="49" charset="0"/>
                  <a:cs typeface="Consolas" pitchFamily="49" charset="0"/>
                </a:rPr>
                <a:t> </a:t>
              </a:r>
              <a:r>
                <a:rPr lang="en-US" altLang="zh-CN" sz="2600" dirty="0">
                  <a:latin typeface="Consolas" pitchFamily="49" charset="0"/>
                  <a:cs typeface="Consolas" pitchFamily="49" charset="0"/>
                </a:rPr>
                <a:t>P(</a:t>
              </a:r>
              <a:r>
                <a:rPr lang="en-US" altLang="zh-CN" sz="2600" dirty="0" err="1">
                  <a:solidFill>
                    <a:schemeClr val="accent3">
                      <a:lumMod val="50000"/>
                    </a:schemeClr>
                  </a:solidFill>
                  <a:latin typeface="Consolas" pitchFamily="49" charset="0"/>
                  <a:cs typeface="Consolas" pitchFamily="49" charset="0"/>
                </a:rPr>
                <a:t>mutex</a:t>
              </a:r>
              <a:r>
                <a:rPr lang="en-US" altLang="zh-CN" sz="2600" dirty="0">
                  <a:latin typeface="Consolas" pitchFamily="49" charset="0"/>
                  <a:cs typeface="Consolas" pitchFamily="49" charset="0"/>
                </a:rPr>
                <a:t>);</a:t>
              </a:r>
            </a:p>
            <a:p>
              <a:pPr marL="342900" indent="-342900">
                <a:lnSpc>
                  <a:spcPct val="150000"/>
                </a:lnSpc>
              </a:pPr>
              <a:r>
                <a:rPr lang="zh-CN" altLang="en-US" sz="2600" dirty="0">
                  <a:latin typeface="Consolas" pitchFamily="49" charset="0"/>
                  <a:cs typeface="Consolas" pitchFamily="49" charset="0"/>
                </a:rPr>
                <a:t> 消费</a:t>
              </a:r>
              <a:r>
                <a:rPr lang="en-US" altLang="zh-CN" sz="2600" dirty="0">
                  <a:latin typeface="Consolas" pitchFamily="49" charset="0"/>
                  <a:cs typeface="Consolas" pitchFamily="49" charset="0"/>
                </a:rPr>
                <a:t>buffer;</a:t>
              </a:r>
            </a:p>
            <a:p>
              <a:pPr marL="342900" indent="-342900">
                <a:lnSpc>
                  <a:spcPct val="150000"/>
                </a:lnSpc>
              </a:pPr>
              <a:r>
                <a:rPr lang="zh-CN" altLang="en-US" sz="2600" dirty="0">
                  <a:latin typeface="Consolas" pitchFamily="49" charset="0"/>
                  <a:cs typeface="Consolas" pitchFamily="49" charset="0"/>
                </a:rPr>
                <a:t> </a:t>
              </a:r>
              <a:r>
                <a:rPr lang="en-US" altLang="zh-CN" sz="2600" dirty="0">
                  <a:latin typeface="Consolas" pitchFamily="49" charset="0"/>
                  <a:cs typeface="Consolas" pitchFamily="49" charset="0"/>
                </a:rPr>
                <a:t>V(</a:t>
              </a:r>
              <a:r>
                <a:rPr lang="en-US" altLang="zh-CN" sz="2600" dirty="0" err="1">
                  <a:solidFill>
                    <a:schemeClr val="accent3">
                      <a:lumMod val="50000"/>
                    </a:schemeClr>
                  </a:solidFill>
                  <a:latin typeface="Consolas" pitchFamily="49" charset="0"/>
                  <a:cs typeface="Consolas" pitchFamily="49" charset="0"/>
                </a:rPr>
                <a:t>mutex</a:t>
              </a:r>
              <a:r>
                <a:rPr lang="en-US" altLang="zh-CN" sz="2600" dirty="0">
                  <a:latin typeface="Consolas" pitchFamily="49" charset="0"/>
                  <a:cs typeface="Consolas" pitchFamily="49" charset="0"/>
                </a:rPr>
                <a:t>);</a:t>
              </a:r>
            </a:p>
            <a:p>
              <a:pPr marL="342900" indent="-342900">
                <a:lnSpc>
                  <a:spcPct val="150000"/>
                </a:lnSpc>
              </a:pPr>
              <a:r>
                <a:rPr lang="zh-CN" altLang="en-US" sz="2600" b="1" dirty="0">
                  <a:solidFill>
                    <a:srgbClr val="C00000"/>
                  </a:solidFill>
                  <a:latin typeface="Consolas" pitchFamily="49" charset="0"/>
                  <a:cs typeface="Consolas" pitchFamily="49" charset="0"/>
                </a:rPr>
                <a:t> </a:t>
              </a:r>
              <a:r>
                <a:rPr lang="en-US" altLang="zh-CN" sz="2600" b="1" dirty="0">
                  <a:solidFill>
                    <a:srgbClr val="C00000"/>
                  </a:solidFill>
                  <a:latin typeface="Consolas" pitchFamily="49" charset="0"/>
                  <a:cs typeface="Consolas" pitchFamily="49" charset="0"/>
                </a:rPr>
                <a:t>V(empty);</a:t>
              </a:r>
            </a:p>
          </p:txBody>
        </p:sp>
        <p:sp>
          <p:nvSpPr>
            <p:cNvPr id="5" name="矩形 4"/>
            <p:cNvSpPr/>
            <p:nvPr/>
          </p:nvSpPr>
          <p:spPr>
            <a:xfrm>
              <a:off x="9602204" y="3606102"/>
              <a:ext cx="501728" cy="1384995"/>
            </a:xfrm>
            <a:prstGeom prst="rect">
              <a:avLst/>
            </a:prstGeom>
            <a:solidFill>
              <a:schemeClr val="accent2"/>
            </a:solidFill>
            <a:ln>
              <a:solidFill>
                <a:schemeClr val="accent2"/>
              </a:solidFill>
            </a:ln>
          </p:spPr>
          <p:txBody>
            <a:bodyPr wrap="square">
              <a:spAutoFit/>
            </a:bodyPr>
            <a:lstStyle/>
            <a:p>
              <a:r>
                <a:rPr lang="zh-CN" altLang="en-US" sz="2800" dirty="0">
                  <a:solidFill>
                    <a:schemeClr val="bg1"/>
                  </a:solidFill>
                  <a:latin typeface="Consolas" pitchFamily="49" charset="0"/>
                  <a:cs typeface="Consolas" pitchFamily="49" charset="0"/>
                </a:rPr>
                <a:t>消费者</a:t>
              </a:r>
              <a:endParaRPr lang="zh-CN" altLang="en-US" sz="2800" dirty="0">
                <a:solidFill>
                  <a:schemeClr val="bg1"/>
                </a:solidFill>
              </a:endParaRPr>
            </a:p>
          </p:txBody>
        </p:sp>
      </p:grpSp>
      <p:sp>
        <p:nvSpPr>
          <p:cNvPr id="9" name="矩形 8"/>
          <p:cNvSpPr/>
          <p:nvPr/>
        </p:nvSpPr>
        <p:spPr>
          <a:xfrm>
            <a:off x="621111" y="1343106"/>
            <a:ext cx="7870068" cy="1200329"/>
          </a:xfrm>
          <a:prstGeom prst="rect">
            <a:avLst/>
          </a:prstGeom>
          <a:solidFill>
            <a:schemeClr val="bg1">
              <a:lumMod val="95000"/>
            </a:schemeClr>
          </a:solidFill>
        </p:spPr>
        <p:txBody>
          <a:bodyPr wrap="square">
            <a:spAutoFit/>
          </a:bodyPr>
          <a:lstStyle/>
          <a:p>
            <a:pPr marL="342900" indent="-342900">
              <a:buFont typeface="Arial"/>
              <a:buChar char="•"/>
            </a:pPr>
            <a:r>
              <a:rPr lang="en-US" altLang="zh-CN" sz="2400" dirty="0">
                <a:solidFill>
                  <a:srgbClr val="0070C0"/>
                </a:solidFill>
                <a:latin typeface="Consolas" charset="0"/>
                <a:ea typeface="Consolas" charset="0"/>
                <a:cs typeface="Consolas" charset="0"/>
              </a:rPr>
              <a:t>semaphore</a:t>
            </a:r>
            <a:r>
              <a:rPr lang="zh-CN" altLang="en-US" sz="2400" dirty="0">
                <a:solidFill>
                  <a:srgbClr val="0070C0"/>
                </a:solidFill>
                <a:latin typeface="Consolas" charset="0"/>
                <a:ea typeface="Consolas" charset="0"/>
                <a:cs typeface="Consolas" charset="0"/>
              </a:rPr>
              <a:t> </a:t>
            </a:r>
            <a:r>
              <a:rPr lang="en-US" altLang="zh-CN" sz="2400" dirty="0">
                <a:solidFill>
                  <a:srgbClr val="0070C0"/>
                </a:solidFill>
                <a:latin typeface="Consolas" charset="0"/>
                <a:ea typeface="Consolas" charset="0"/>
                <a:cs typeface="Consolas" charset="0"/>
              </a:rPr>
              <a:t>full</a:t>
            </a:r>
            <a:r>
              <a:rPr lang="zh-CN" altLang="en-US" sz="2400" dirty="0">
                <a:solidFill>
                  <a:srgbClr val="0070C0"/>
                </a:solidFill>
                <a:latin typeface="Consolas" charset="0"/>
                <a:ea typeface="Consolas" charset="0"/>
                <a:cs typeface="Consolas" charset="0"/>
              </a:rPr>
              <a:t>  </a:t>
            </a:r>
            <a:r>
              <a:rPr lang="en-US" altLang="zh-CN" sz="2400" dirty="0">
                <a:solidFill>
                  <a:srgbClr val="0070C0"/>
                </a:solidFill>
                <a:latin typeface="Consolas" charset="0"/>
                <a:ea typeface="Consolas" charset="0"/>
                <a:cs typeface="Consolas" charset="0"/>
              </a:rPr>
              <a:t>=</a:t>
            </a:r>
            <a:r>
              <a:rPr lang="zh-CN" altLang="en-US" sz="2400" dirty="0">
                <a:solidFill>
                  <a:srgbClr val="0070C0"/>
                </a:solidFill>
                <a:latin typeface="Consolas" charset="0"/>
                <a:ea typeface="Consolas" charset="0"/>
                <a:cs typeface="Consolas" charset="0"/>
              </a:rPr>
              <a:t> </a:t>
            </a:r>
            <a:r>
              <a:rPr lang="en-US" altLang="zh-CN" sz="2400" dirty="0">
                <a:solidFill>
                  <a:srgbClr val="0070C0"/>
                </a:solidFill>
                <a:latin typeface="Consolas" charset="0"/>
                <a:ea typeface="Consolas" charset="0"/>
                <a:cs typeface="Consolas" charset="0"/>
              </a:rPr>
              <a:t>0</a:t>
            </a:r>
            <a:r>
              <a:rPr lang="zh-CN" altLang="en-US" sz="2400" dirty="0">
                <a:solidFill>
                  <a:srgbClr val="0070C0"/>
                </a:solidFill>
                <a:latin typeface="Consolas" charset="0"/>
                <a:ea typeface="Consolas" charset="0"/>
                <a:cs typeface="Consolas" charset="0"/>
              </a:rPr>
              <a:t>  </a:t>
            </a:r>
            <a:r>
              <a:rPr lang="zh-CN" altLang="en-US" sz="2400" dirty="0">
                <a:solidFill>
                  <a:srgbClr val="0070C0"/>
                </a:solidFill>
                <a:latin typeface="Consolas" charset="0"/>
                <a:ea typeface="Consolas" charset="0"/>
                <a:cs typeface="Consolas" charset="0"/>
                <a:sym typeface="Wingdings"/>
              </a:rPr>
              <a:t> </a:t>
            </a:r>
            <a:r>
              <a:rPr lang="zh-CN" altLang="en-US" sz="2400" dirty="0"/>
              <a:t>“满”缓冲区数量</a:t>
            </a:r>
          </a:p>
          <a:p>
            <a:pPr marL="342900" indent="-342900">
              <a:buFont typeface="Arial"/>
              <a:buChar char="•"/>
            </a:pPr>
            <a:r>
              <a:rPr lang="en-US" altLang="zh-CN" sz="2400" dirty="0">
                <a:solidFill>
                  <a:srgbClr val="C00000"/>
                </a:solidFill>
                <a:latin typeface="Consolas" charset="0"/>
                <a:ea typeface="Consolas" charset="0"/>
                <a:cs typeface="Consolas" charset="0"/>
              </a:rPr>
              <a:t>semaphore empty</a:t>
            </a:r>
            <a:r>
              <a:rPr lang="zh-CN" altLang="en-US" sz="2400" dirty="0">
                <a:solidFill>
                  <a:srgbClr val="C00000"/>
                </a:solidFill>
                <a:latin typeface="Consolas" charset="0"/>
                <a:ea typeface="Consolas" charset="0"/>
                <a:cs typeface="Consolas" charset="0"/>
              </a:rPr>
              <a:t> </a:t>
            </a:r>
            <a:r>
              <a:rPr lang="en-US" altLang="zh-CN" sz="2400" dirty="0">
                <a:solidFill>
                  <a:srgbClr val="C00000"/>
                </a:solidFill>
                <a:latin typeface="Consolas" charset="0"/>
                <a:ea typeface="Consolas" charset="0"/>
                <a:cs typeface="Consolas" charset="0"/>
              </a:rPr>
              <a:t>=</a:t>
            </a:r>
            <a:r>
              <a:rPr lang="zh-CN" altLang="en-US" sz="2400" dirty="0">
                <a:solidFill>
                  <a:srgbClr val="C00000"/>
                </a:solidFill>
                <a:latin typeface="Consolas" charset="0"/>
                <a:ea typeface="Consolas" charset="0"/>
                <a:cs typeface="Consolas" charset="0"/>
              </a:rPr>
              <a:t> </a:t>
            </a:r>
            <a:r>
              <a:rPr lang="en-US" altLang="zh-CN" sz="2400" dirty="0">
                <a:solidFill>
                  <a:srgbClr val="C00000"/>
                </a:solidFill>
                <a:latin typeface="Consolas" charset="0"/>
                <a:ea typeface="Consolas" charset="0"/>
                <a:cs typeface="Consolas" charset="0"/>
              </a:rPr>
              <a:t>N</a:t>
            </a:r>
            <a:r>
              <a:rPr lang="zh-CN" altLang="en-US" sz="2400" dirty="0">
                <a:solidFill>
                  <a:srgbClr val="C00000"/>
                </a:solidFill>
                <a:latin typeface="Consolas" charset="0"/>
                <a:ea typeface="Consolas" charset="0"/>
                <a:cs typeface="Consolas" charset="0"/>
              </a:rPr>
              <a:t>  </a:t>
            </a:r>
            <a:r>
              <a:rPr lang="zh-CN" altLang="en-US" sz="2400" dirty="0">
                <a:solidFill>
                  <a:srgbClr val="C00000"/>
                </a:solidFill>
                <a:latin typeface="Consolas" charset="0"/>
                <a:ea typeface="Consolas" charset="0"/>
                <a:cs typeface="Consolas" charset="0"/>
                <a:sym typeface="Wingdings"/>
              </a:rPr>
              <a:t> </a:t>
            </a:r>
            <a:r>
              <a:rPr lang="zh-CN" altLang="en-US" sz="2400" dirty="0"/>
              <a:t>“空”缓冲区数量</a:t>
            </a:r>
            <a:endParaRPr lang="en-US" altLang="zh-CN" sz="2400" dirty="0"/>
          </a:p>
          <a:p>
            <a:pPr marL="342900" indent="-342900">
              <a:buFont typeface="Arial"/>
              <a:buChar char="•"/>
            </a:pPr>
            <a:r>
              <a:rPr lang="en-US" altLang="zh-CN" sz="2400" dirty="0">
                <a:solidFill>
                  <a:schemeClr val="accent3">
                    <a:lumMod val="50000"/>
                  </a:schemeClr>
                </a:solidFill>
                <a:latin typeface="Consolas" charset="0"/>
                <a:ea typeface="Consolas" charset="0"/>
                <a:cs typeface="Consolas" charset="0"/>
              </a:rPr>
              <a:t>semaphore </a:t>
            </a:r>
            <a:r>
              <a:rPr lang="en-US" altLang="zh-CN" sz="2400" dirty="0" err="1">
                <a:solidFill>
                  <a:schemeClr val="accent3">
                    <a:lumMod val="50000"/>
                  </a:schemeClr>
                </a:solidFill>
                <a:latin typeface="Consolas" charset="0"/>
                <a:ea typeface="Consolas" charset="0"/>
                <a:cs typeface="Consolas" charset="0"/>
              </a:rPr>
              <a:t>mutex</a:t>
            </a:r>
            <a:r>
              <a:rPr lang="zh-CN" altLang="en-US" sz="2400" dirty="0">
                <a:solidFill>
                  <a:schemeClr val="accent3">
                    <a:lumMod val="50000"/>
                  </a:schemeClr>
                </a:solidFill>
                <a:latin typeface="Consolas" charset="0"/>
                <a:ea typeface="Consolas" charset="0"/>
                <a:cs typeface="Consolas" charset="0"/>
              </a:rPr>
              <a:t> </a:t>
            </a:r>
            <a:r>
              <a:rPr lang="en-US" altLang="zh-CN" sz="2400" dirty="0">
                <a:solidFill>
                  <a:schemeClr val="accent3">
                    <a:lumMod val="50000"/>
                  </a:schemeClr>
                </a:solidFill>
                <a:latin typeface="Consolas" charset="0"/>
                <a:ea typeface="Consolas" charset="0"/>
                <a:cs typeface="Consolas" charset="0"/>
              </a:rPr>
              <a:t>=</a:t>
            </a:r>
            <a:r>
              <a:rPr lang="zh-CN" altLang="en-US" sz="2400" dirty="0">
                <a:solidFill>
                  <a:schemeClr val="accent3">
                    <a:lumMod val="50000"/>
                  </a:schemeClr>
                </a:solidFill>
                <a:latin typeface="Consolas" charset="0"/>
                <a:ea typeface="Consolas" charset="0"/>
                <a:cs typeface="Consolas" charset="0"/>
              </a:rPr>
              <a:t> </a:t>
            </a:r>
            <a:r>
              <a:rPr lang="en-US" altLang="zh-CN" sz="2400" dirty="0">
                <a:solidFill>
                  <a:schemeClr val="accent3">
                    <a:lumMod val="50000"/>
                  </a:schemeClr>
                </a:solidFill>
                <a:latin typeface="Consolas" charset="0"/>
                <a:ea typeface="Consolas" charset="0"/>
                <a:cs typeface="Consolas" charset="0"/>
              </a:rPr>
              <a:t>1</a:t>
            </a:r>
            <a:r>
              <a:rPr lang="zh-CN" altLang="en-US" sz="2400" dirty="0">
                <a:solidFill>
                  <a:schemeClr val="accent3">
                    <a:lumMod val="50000"/>
                  </a:schemeClr>
                </a:solidFill>
                <a:latin typeface="Consolas" charset="0"/>
                <a:ea typeface="Consolas" charset="0"/>
                <a:cs typeface="Consolas" charset="0"/>
              </a:rPr>
              <a:t>  </a:t>
            </a:r>
            <a:r>
              <a:rPr lang="zh-CN" altLang="en-US" sz="2400" dirty="0">
                <a:solidFill>
                  <a:schemeClr val="accent3">
                    <a:lumMod val="50000"/>
                  </a:schemeClr>
                </a:solidFill>
                <a:latin typeface="Consolas" charset="0"/>
                <a:ea typeface="Consolas" charset="0"/>
                <a:cs typeface="Consolas" charset="0"/>
                <a:sym typeface="Wingdings"/>
              </a:rPr>
              <a:t> </a:t>
            </a:r>
            <a:r>
              <a:rPr lang="zh-CN" altLang="en-US" sz="2400" dirty="0">
                <a:solidFill>
                  <a:schemeClr val="accent3">
                    <a:lumMod val="50000"/>
                  </a:schemeClr>
                </a:solidFill>
                <a:latin typeface="Consolas" charset="0"/>
                <a:ea typeface="Consolas" charset="0"/>
                <a:cs typeface="Consolas" charset="0"/>
              </a:rPr>
              <a:t> </a:t>
            </a:r>
            <a:r>
              <a:rPr lang="zh-CN" altLang="en-US" sz="2400" dirty="0"/>
              <a:t>互斥访问问缓冲区</a:t>
            </a:r>
          </a:p>
        </p:txBody>
      </p:sp>
      <p:sp>
        <p:nvSpPr>
          <p:cNvPr id="12" name="文本框 11"/>
          <p:cNvSpPr txBox="1"/>
          <p:nvPr/>
        </p:nvSpPr>
        <p:spPr>
          <a:xfrm>
            <a:off x="2943363" y="5872179"/>
            <a:ext cx="3810659" cy="492443"/>
          </a:xfrm>
          <a:prstGeom prst="rect">
            <a:avLst/>
          </a:prstGeom>
          <a:solidFill>
            <a:schemeClr val="bg1">
              <a:lumMod val="95000"/>
            </a:schemeClr>
          </a:solidFill>
        </p:spPr>
        <p:txBody>
          <a:bodyPr wrap="none" rtlCol="0">
            <a:spAutoFit/>
          </a:bodyPr>
          <a:lstStyle/>
          <a:p>
            <a:r>
              <a:rPr kumimoji="1" lang="zh-CN" altLang="en-US" sz="2600" dirty="0">
                <a:solidFill>
                  <a:srgbClr val="C00000"/>
                </a:solidFill>
              </a:rPr>
              <a:t>问</a:t>
            </a:r>
            <a:r>
              <a:rPr kumimoji="1" lang="en-US" altLang="zh-CN" sz="2600" dirty="0">
                <a:solidFill>
                  <a:srgbClr val="C00000"/>
                </a:solidFill>
              </a:rPr>
              <a:t>:</a:t>
            </a:r>
            <a:r>
              <a:rPr kumimoji="1" lang="zh-CN" altLang="en-US" sz="2600" dirty="0">
                <a:solidFill>
                  <a:srgbClr val="C00000"/>
                </a:solidFill>
              </a:rPr>
              <a:t> </a:t>
            </a:r>
            <a:r>
              <a:rPr kumimoji="1" lang="en-US" altLang="zh-CN" sz="2600" dirty="0">
                <a:solidFill>
                  <a:srgbClr val="C00000"/>
                </a:solidFill>
                <a:latin typeface="Consolas" charset="0"/>
                <a:ea typeface="Consolas" charset="0"/>
                <a:cs typeface="Consolas" charset="0"/>
              </a:rPr>
              <a:t>full</a:t>
            </a:r>
            <a:r>
              <a:rPr kumimoji="1" lang="zh-CN" altLang="en-US" sz="2600" dirty="0">
                <a:solidFill>
                  <a:srgbClr val="C00000"/>
                </a:solidFill>
                <a:latin typeface="Consolas" charset="0"/>
                <a:ea typeface="Consolas" charset="0"/>
                <a:cs typeface="Consolas" charset="0"/>
              </a:rPr>
              <a:t> </a:t>
            </a:r>
            <a:r>
              <a:rPr kumimoji="1" lang="en-US" altLang="zh-CN" sz="2600" dirty="0">
                <a:solidFill>
                  <a:srgbClr val="C00000"/>
                </a:solidFill>
                <a:latin typeface="Consolas" charset="0"/>
                <a:ea typeface="Consolas" charset="0"/>
                <a:cs typeface="Consolas" charset="0"/>
              </a:rPr>
              <a:t>+</a:t>
            </a:r>
            <a:r>
              <a:rPr kumimoji="1" lang="zh-CN" altLang="en-US" sz="2600" dirty="0">
                <a:solidFill>
                  <a:srgbClr val="C00000"/>
                </a:solidFill>
                <a:latin typeface="Consolas" charset="0"/>
                <a:ea typeface="Consolas" charset="0"/>
                <a:cs typeface="Consolas" charset="0"/>
              </a:rPr>
              <a:t> </a:t>
            </a:r>
            <a:r>
              <a:rPr kumimoji="1" lang="en-US" altLang="zh-CN" sz="2600" dirty="0">
                <a:solidFill>
                  <a:srgbClr val="C00000"/>
                </a:solidFill>
                <a:latin typeface="Consolas" charset="0"/>
                <a:ea typeface="Consolas" charset="0"/>
                <a:cs typeface="Consolas" charset="0"/>
              </a:rPr>
              <a:t>empty</a:t>
            </a:r>
            <a:r>
              <a:rPr kumimoji="1" lang="zh-CN" altLang="en-US" sz="2600" dirty="0">
                <a:solidFill>
                  <a:srgbClr val="C00000"/>
                </a:solidFill>
                <a:latin typeface="Consolas" charset="0"/>
                <a:ea typeface="Consolas" charset="0"/>
                <a:cs typeface="Consolas" charset="0"/>
              </a:rPr>
              <a:t> </a:t>
            </a:r>
            <a:r>
              <a:rPr kumimoji="1" lang="en-US" altLang="zh-CN" sz="2600" dirty="0">
                <a:solidFill>
                  <a:srgbClr val="C00000"/>
                </a:solidFill>
                <a:latin typeface="Consolas" charset="0"/>
                <a:ea typeface="Consolas" charset="0"/>
                <a:cs typeface="Consolas" charset="0"/>
              </a:rPr>
              <a:t>=</a:t>
            </a:r>
            <a:r>
              <a:rPr kumimoji="1" lang="zh-CN" altLang="en-US" sz="2600" dirty="0">
                <a:solidFill>
                  <a:srgbClr val="C00000"/>
                </a:solidFill>
                <a:latin typeface="Consolas" charset="0"/>
                <a:ea typeface="Consolas" charset="0"/>
                <a:cs typeface="Consolas" charset="0"/>
              </a:rPr>
              <a:t> </a:t>
            </a:r>
            <a:r>
              <a:rPr kumimoji="1" lang="en-US" altLang="zh-CN" sz="2600" dirty="0">
                <a:solidFill>
                  <a:srgbClr val="C00000"/>
                </a:solidFill>
                <a:latin typeface="Consolas" charset="0"/>
                <a:ea typeface="Consolas" charset="0"/>
                <a:cs typeface="Consolas" charset="0"/>
              </a:rPr>
              <a:t>N?</a:t>
            </a:r>
            <a:endParaRPr kumimoji="1" lang="zh-CN" altLang="en-US" sz="2600" dirty="0">
              <a:solidFill>
                <a:srgbClr val="C00000"/>
              </a:solidFill>
              <a:latin typeface="Consolas" charset="0"/>
              <a:ea typeface="Consolas" charset="0"/>
              <a:cs typeface="Consolas" charset="0"/>
            </a:endParaRPr>
          </a:p>
        </p:txBody>
      </p:sp>
      <p:cxnSp>
        <p:nvCxnSpPr>
          <p:cNvPr id="17" name="直接箭头连接符 2"/>
          <p:cNvCxnSpPr/>
          <p:nvPr/>
        </p:nvCxnSpPr>
        <p:spPr>
          <a:xfrm flipV="1">
            <a:off x="2959218" y="3278040"/>
            <a:ext cx="2268390" cy="21566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2"/>
          <p:cNvCxnSpPr/>
          <p:nvPr/>
        </p:nvCxnSpPr>
        <p:spPr>
          <a:xfrm flipH="1" flipV="1">
            <a:off x="2959218" y="3278039"/>
            <a:ext cx="2268390" cy="2156603"/>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8" name="页脚占位符 7"/>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16" name="Rectangle 7">
            <a:extLst>
              <a:ext uri="{FF2B5EF4-FFF2-40B4-BE49-F238E27FC236}">
                <a16:creationId xmlns:a16="http://schemas.microsoft.com/office/drawing/2014/main" id="{B48AA919-F731-D041-9A3F-80A4A18C9E31}"/>
              </a:ext>
            </a:extLst>
          </p:cNvPr>
          <p:cNvSpPr>
            <a:spLocks noChangeArrowheads="1"/>
          </p:cNvSpPr>
          <p:nvPr/>
        </p:nvSpPr>
        <p:spPr bwMode="auto">
          <a:xfrm>
            <a:off x="1331376" y="5307536"/>
            <a:ext cx="2060505" cy="406465"/>
          </a:xfrm>
          <a:prstGeom prst="rect">
            <a:avLst/>
          </a:prstGeom>
          <a:solidFill>
            <a:schemeClr val="accent4">
              <a:lumMod val="20000"/>
              <a:lumOff val="80000"/>
            </a:schemeClr>
          </a:solid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150000"/>
              </a:lnSpc>
            </a:pPr>
            <a:endParaRPr lang="zh-CN" altLang="en-US" sz="2600" b="1" dirty="0">
              <a:solidFill>
                <a:srgbClr val="0070C0"/>
              </a:solidFill>
              <a:latin typeface="Consolas" pitchFamily="49" charset="0"/>
              <a:cs typeface="Consolas" pitchFamily="49" charset="0"/>
            </a:endParaRPr>
          </a:p>
        </p:txBody>
      </p:sp>
      <p:sp>
        <p:nvSpPr>
          <p:cNvPr id="18" name="Rectangle 7">
            <a:extLst>
              <a:ext uri="{FF2B5EF4-FFF2-40B4-BE49-F238E27FC236}">
                <a16:creationId xmlns:a16="http://schemas.microsoft.com/office/drawing/2014/main" id="{F4012064-533E-1345-83FF-0B95CA0F0CEC}"/>
              </a:ext>
            </a:extLst>
          </p:cNvPr>
          <p:cNvSpPr>
            <a:spLocks noChangeArrowheads="1"/>
          </p:cNvSpPr>
          <p:nvPr/>
        </p:nvSpPr>
        <p:spPr bwMode="auto">
          <a:xfrm>
            <a:off x="5227608" y="5343097"/>
            <a:ext cx="2060505" cy="406465"/>
          </a:xfrm>
          <a:prstGeom prst="rect">
            <a:avLst/>
          </a:prstGeom>
          <a:solidFill>
            <a:srgbClr val="F3DDDD"/>
          </a:solid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150000"/>
              </a:lnSpc>
            </a:pPr>
            <a:endParaRPr lang="zh-CN" altLang="en-US" sz="2600" b="1" dirty="0">
              <a:solidFill>
                <a:srgbClr val="0070C0"/>
              </a:solidFill>
              <a:latin typeface="Consolas" pitchFamily="49" charset="0"/>
              <a:cs typeface="Consolas" pitchFamily="49" charset="0"/>
            </a:endParaRPr>
          </a:p>
        </p:txBody>
      </p:sp>
      <p:sp>
        <p:nvSpPr>
          <p:cNvPr id="19" name="Rectangle 7">
            <a:extLst>
              <a:ext uri="{FF2B5EF4-FFF2-40B4-BE49-F238E27FC236}">
                <a16:creationId xmlns:a16="http://schemas.microsoft.com/office/drawing/2014/main" id="{BAF51F86-8302-034A-B46C-1E11AB008BDE}"/>
              </a:ext>
            </a:extLst>
          </p:cNvPr>
          <p:cNvSpPr>
            <a:spLocks noChangeArrowheads="1"/>
          </p:cNvSpPr>
          <p:nvPr/>
        </p:nvSpPr>
        <p:spPr bwMode="auto">
          <a:xfrm>
            <a:off x="5227607" y="2980972"/>
            <a:ext cx="2060505" cy="406465"/>
          </a:xfrm>
          <a:prstGeom prst="rect">
            <a:avLst/>
          </a:prstGeom>
          <a:solidFill>
            <a:srgbClr val="F3DDDD"/>
          </a:solid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150000"/>
              </a:lnSpc>
            </a:pPr>
            <a:endParaRPr lang="zh-CN" altLang="en-US" sz="2600" b="1" dirty="0">
              <a:solidFill>
                <a:srgbClr val="0070C0"/>
              </a:solidFill>
              <a:latin typeface="Consolas" pitchFamily="49" charset="0"/>
              <a:cs typeface="Consolas" pitchFamily="49" charset="0"/>
            </a:endParaRPr>
          </a:p>
        </p:txBody>
      </p:sp>
      <p:sp>
        <p:nvSpPr>
          <p:cNvPr id="21" name="Rectangle 7">
            <a:extLst>
              <a:ext uri="{FF2B5EF4-FFF2-40B4-BE49-F238E27FC236}">
                <a16:creationId xmlns:a16="http://schemas.microsoft.com/office/drawing/2014/main" id="{FFD07475-0119-AC40-A617-DE7B0AC85606}"/>
              </a:ext>
            </a:extLst>
          </p:cNvPr>
          <p:cNvSpPr>
            <a:spLocks noChangeArrowheads="1"/>
          </p:cNvSpPr>
          <p:nvPr/>
        </p:nvSpPr>
        <p:spPr bwMode="auto">
          <a:xfrm>
            <a:off x="1257276" y="2963119"/>
            <a:ext cx="1701941" cy="406465"/>
          </a:xfrm>
          <a:prstGeom prst="rect">
            <a:avLst/>
          </a:prstGeom>
          <a:solidFill>
            <a:schemeClr val="accent4">
              <a:lumMod val="20000"/>
              <a:lumOff val="80000"/>
            </a:schemeClr>
          </a:solid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150000"/>
              </a:lnSpc>
            </a:pPr>
            <a:endParaRPr lang="zh-CN" altLang="en-US" sz="2600" b="1" dirty="0">
              <a:solidFill>
                <a:srgbClr val="0070C0"/>
              </a:solidFill>
              <a:latin typeface="Consolas" pitchFamily="49" charset="0"/>
              <a:cs typeface="Consolas" pitchFamily="49" charset="0"/>
            </a:endParaRPr>
          </a:p>
        </p:txBody>
      </p:sp>
    </p:spTree>
    <p:extLst>
      <p:ext uri="{BB962C8B-B14F-4D97-AF65-F5344CB8AC3E}">
        <p14:creationId xmlns:p14="http://schemas.microsoft.com/office/powerpoint/2010/main" val="551225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9" presetClass="exit" presetSubtype="0" fill="hold" grpId="1" nodeType="clickEffect">
                                  <p:stCondLst>
                                    <p:cond delay="0"/>
                                  </p:stCondLst>
                                  <p:childTnLst>
                                    <p:animEffect transition="out" filter="dissolve">
                                      <p:cBhvr>
                                        <p:cTn id="22" dur="500"/>
                                        <p:tgtEl>
                                          <p:spTgt spid="16"/>
                                        </p:tgtEl>
                                      </p:cBhvr>
                                    </p:animEffect>
                                    <p:set>
                                      <p:cBhvr>
                                        <p:cTn id="23" dur="1" fill="hold">
                                          <p:stCondLst>
                                            <p:cond delay="499"/>
                                          </p:stCondLst>
                                        </p:cTn>
                                        <p:tgtEl>
                                          <p:spTgt spid="1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down)">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xit" presetSubtype="0" fill="hold" grpId="1" nodeType="clickEffect">
                                  <p:stCondLst>
                                    <p:cond delay="0"/>
                                  </p:stCondLst>
                                  <p:childTnLst>
                                    <p:animEffect transition="out" filter="dissolve">
                                      <p:cBhvr>
                                        <p:cTn id="32" dur="500"/>
                                        <p:tgtEl>
                                          <p:spTgt spid="19"/>
                                        </p:tgtEl>
                                      </p:cBhvr>
                                    </p:animEffect>
                                    <p:set>
                                      <p:cBhvr>
                                        <p:cTn id="33" dur="1" fill="hold">
                                          <p:stCondLst>
                                            <p:cond delay="499"/>
                                          </p:stCondLst>
                                        </p:cTn>
                                        <p:tgtEl>
                                          <p:spTgt spid="19"/>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18"/>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down)">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xit" presetSubtype="0" fill="hold" grpId="1" nodeType="clickEffect">
                                  <p:stCondLst>
                                    <p:cond delay="0"/>
                                  </p:stCondLst>
                                  <p:childTnLst>
                                    <p:animEffect transition="out" filter="dissolve">
                                      <p:cBhvr>
                                        <p:cTn id="46" dur="500"/>
                                        <p:tgtEl>
                                          <p:spTgt spid="21"/>
                                        </p:tgtEl>
                                      </p:cBhvr>
                                    </p:animEffect>
                                    <p:set>
                                      <p:cBhvr>
                                        <p:cTn id="47" dur="1" fill="hold">
                                          <p:stCondLst>
                                            <p:cond delay="499"/>
                                          </p:stCondLst>
                                        </p:cTn>
                                        <p:tgtEl>
                                          <p:spTgt spid="2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16" grpId="1" animBg="1"/>
      <p:bldP spid="18" grpId="0" animBg="1"/>
      <p:bldP spid="18" grpId="1" animBg="1"/>
      <p:bldP spid="19" grpId="0" animBg="1"/>
      <p:bldP spid="19" grpId="1" animBg="1"/>
      <p:bldP spid="21" grpId="0" animBg="1"/>
      <p:bldP spid="21"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normAutofit/>
          </a:bodyPr>
          <a:lstStyle/>
          <a:p>
            <a:r>
              <a:rPr lang="en-US" altLang="zh-CN" dirty="0"/>
              <a:t>P</a:t>
            </a:r>
            <a:r>
              <a:rPr lang="zh-CN" altLang="en-US" dirty="0"/>
              <a:t>操作顺序与死锁</a:t>
            </a:r>
          </a:p>
        </p:txBody>
      </p:sp>
      <p:sp>
        <p:nvSpPr>
          <p:cNvPr id="2" name="日期占位符 1"/>
          <p:cNvSpPr>
            <a:spLocks noGrp="1"/>
          </p:cNvSpPr>
          <p:nvPr>
            <p:ph type="dt" sz="half" idx="10"/>
          </p:nvPr>
        </p:nvSpPr>
        <p:spPr/>
        <p:txBody>
          <a:bodyPr/>
          <a:lstStyle/>
          <a:p>
            <a:fld id="{834358FE-917B-4148-BDF0-61FBE99C3251}" type="datetime5">
              <a:t>2019/10/14</a:t>
            </a:fld>
            <a:endParaRPr lang="en-US"/>
          </a:p>
        </p:txBody>
      </p:sp>
      <p:sp>
        <p:nvSpPr>
          <p:cNvPr id="4" name="灯片编号占位符 3"/>
          <p:cNvSpPr>
            <a:spLocks noGrp="1"/>
          </p:cNvSpPr>
          <p:nvPr>
            <p:ph type="sldNum" sz="quarter" idx="12"/>
          </p:nvPr>
        </p:nvSpPr>
        <p:spPr/>
        <p:txBody>
          <a:bodyPr/>
          <a:lstStyle/>
          <a:p>
            <a:fld id="{687D7A59-36E2-48B9-B146-C1E59501F63F}" type="slidenum">
              <a:rPr lang="en-US" smtClean="0"/>
              <a:pPr/>
              <a:t>21</a:t>
            </a:fld>
            <a:endParaRPr lang="en-US"/>
          </a:p>
        </p:txBody>
      </p:sp>
      <p:grpSp>
        <p:nvGrpSpPr>
          <p:cNvPr id="6" name="组 5"/>
          <p:cNvGrpSpPr/>
          <p:nvPr/>
        </p:nvGrpSpPr>
        <p:grpSpPr>
          <a:xfrm>
            <a:off x="621111" y="2316138"/>
            <a:ext cx="3140010" cy="2944411"/>
            <a:chOff x="1047613" y="1400178"/>
            <a:chExt cx="3140010" cy="2944411"/>
          </a:xfrm>
        </p:grpSpPr>
        <p:sp>
          <p:nvSpPr>
            <p:cNvPr id="490503" name="Rectangle 7"/>
            <p:cNvSpPr>
              <a:spLocks noChangeArrowheads="1"/>
            </p:cNvSpPr>
            <p:nvPr/>
          </p:nvSpPr>
          <p:spPr bwMode="auto">
            <a:xfrm>
              <a:off x="1539317" y="1400178"/>
              <a:ext cx="2648306" cy="2944411"/>
            </a:xfrm>
            <a:prstGeom prst="rect">
              <a:avLst/>
            </a:prstGeom>
            <a:solidFill>
              <a:schemeClr val="accent4">
                <a:lumMod val="20000"/>
                <a:lumOff val="80000"/>
              </a:schemeClr>
            </a:solidFill>
            <a:ln w="9525">
              <a:solidFill>
                <a:schemeClr val="accent4"/>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150000"/>
                </a:lnSpc>
              </a:pPr>
              <a:r>
                <a:rPr lang="zh-CN" altLang="en-US" sz="2600" b="1" dirty="0">
                  <a:solidFill>
                    <a:srgbClr val="C00000"/>
                  </a:solidFill>
                  <a:latin typeface="Consolas" pitchFamily="49" charset="0"/>
                  <a:cs typeface="Consolas" pitchFamily="49" charset="0"/>
                </a:rPr>
                <a:t> </a:t>
              </a:r>
              <a:r>
                <a:rPr lang="en-US" altLang="zh-CN" sz="2600" b="1" dirty="0">
                  <a:solidFill>
                    <a:srgbClr val="C00000"/>
                  </a:solidFill>
                  <a:latin typeface="Consolas" pitchFamily="49" charset="0"/>
                  <a:cs typeface="Consolas" pitchFamily="49" charset="0"/>
                </a:rPr>
                <a:t>P(empty);</a:t>
              </a:r>
            </a:p>
            <a:p>
              <a:pPr marL="342900" indent="-342900">
                <a:lnSpc>
                  <a:spcPct val="150000"/>
                </a:lnSpc>
              </a:pPr>
              <a:r>
                <a:rPr lang="zh-CN" altLang="en-US" sz="2600" dirty="0">
                  <a:latin typeface="Consolas" pitchFamily="49" charset="0"/>
                  <a:cs typeface="Consolas" pitchFamily="49" charset="0"/>
                </a:rPr>
                <a:t> </a:t>
              </a:r>
              <a:r>
                <a:rPr lang="en-US" altLang="zh-CN" sz="2600" dirty="0">
                  <a:latin typeface="Consolas" pitchFamily="49" charset="0"/>
                  <a:cs typeface="Consolas" pitchFamily="49" charset="0"/>
                </a:rPr>
                <a:t>P(</a:t>
              </a:r>
              <a:r>
                <a:rPr lang="en-US" altLang="zh-CN" sz="2600" dirty="0" err="1">
                  <a:solidFill>
                    <a:schemeClr val="accent3">
                      <a:lumMod val="50000"/>
                    </a:schemeClr>
                  </a:solidFill>
                  <a:latin typeface="Consolas" pitchFamily="49" charset="0"/>
                  <a:cs typeface="Consolas" pitchFamily="49" charset="0"/>
                </a:rPr>
                <a:t>mutex</a:t>
              </a:r>
              <a:r>
                <a:rPr lang="en-US" altLang="zh-CN" sz="2600" dirty="0">
                  <a:latin typeface="Consolas" pitchFamily="49" charset="0"/>
                  <a:cs typeface="Consolas" pitchFamily="49" charset="0"/>
                </a:rPr>
                <a:t>);</a:t>
              </a:r>
            </a:p>
            <a:p>
              <a:pPr marL="342900" indent="-342900">
                <a:lnSpc>
                  <a:spcPct val="150000"/>
                </a:lnSpc>
              </a:pPr>
              <a:r>
                <a:rPr lang="zh-CN" altLang="en-US" sz="2600" dirty="0">
                  <a:latin typeface="Consolas" pitchFamily="49" charset="0"/>
                  <a:cs typeface="Consolas" pitchFamily="49" charset="0"/>
                </a:rPr>
                <a:t> 填充</a:t>
              </a:r>
              <a:r>
                <a:rPr lang="en-US" altLang="zh-CN" sz="2600" dirty="0">
                  <a:latin typeface="Consolas" pitchFamily="49" charset="0"/>
                  <a:cs typeface="Consolas" pitchFamily="49" charset="0"/>
                </a:rPr>
                <a:t>buffer</a:t>
              </a:r>
              <a:r>
                <a:rPr lang="zh-CN" altLang="en-US" sz="2600" dirty="0">
                  <a:latin typeface="Consolas" pitchFamily="49" charset="0"/>
                  <a:cs typeface="Consolas" pitchFamily="49" charset="0"/>
                </a:rPr>
                <a:t>；</a:t>
              </a:r>
              <a:endParaRPr lang="en-US" altLang="zh-CN" sz="2600" dirty="0">
                <a:latin typeface="Consolas" pitchFamily="49" charset="0"/>
                <a:cs typeface="Consolas" pitchFamily="49" charset="0"/>
              </a:endParaRPr>
            </a:p>
            <a:p>
              <a:pPr marL="342900" indent="-342900">
                <a:lnSpc>
                  <a:spcPct val="150000"/>
                </a:lnSpc>
              </a:pPr>
              <a:r>
                <a:rPr lang="zh-CN" altLang="en-US" sz="2600" dirty="0">
                  <a:latin typeface="Consolas" pitchFamily="49" charset="0"/>
                  <a:cs typeface="Consolas" pitchFamily="49" charset="0"/>
                </a:rPr>
                <a:t> </a:t>
              </a:r>
              <a:r>
                <a:rPr lang="en-US" altLang="zh-CN" sz="2600" dirty="0">
                  <a:latin typeface="Consolas" pitchFamily="49" charset="0"/>
                  <a:cs typeface="Consolas" pitchFamily="49" charset="0"/>
                </a:rPr>
                <a:t>V(</a:t>
              </a:r>
              <a:r>
                <a:rPr lang="en-US" altLang="zh-CN" sz="2600" dirty="0" err="1">
                  <a:solidFill>
                    <a:schemeClr val="accent3">
                      <a:lumMod val="50000"/>
                    </a:schemeClr>
                  </a:solidFill>
                  <a:latin typeface="Consolas" pitchFamily="49" charset="0"/>
                  <a:cs typeface="Consolas" pitchFamily="49" charset="0"/>
                </a:rPr>
                <a:t>mutex</a:t>
              </a:r>
              <a:r>
                <a:rPr lang="en-US" altLang="zh-CN" sz="2600" dirty="0">
                  <a:latin typeface="Consolas" pitchFamily="49" charset="0"/>
                  <a:cs typeface="Consolas" pitchFamily="49" charset="0"/>
                </a:rPr>
                <a:t>);</a:t>
              </a:r>
            </a:p>
            <a:p>
              <a:pPr marL="342900" indent="-342900">
                <a:lnSpc>
                  <a:spcPct val="150000"/>
                </a:lnSpc>
              </a:pPr>
              <a:r>
                <a:rPr lang="zh-CN" altLang="en-US" sz="2600" b="1" dirty="0">
                  <a:solidFill>
                    <a:srgbClr val="0070C0"/>
                  </a:solidFill>
                  <a:latin typeface="Consolas" pitchFamily="49" charset="0"/>
                  <a:cs typeface="Consolas" pitchFamily="49" charset="0"/>
                </a:rPr>
                <a:t> </a:t>
              </a:r>
              <a:r>
                <a:rPr lang="en-US" altLang="zh-CN" sz="2600" b="1" dirty="0">
                  <a:solidFill>
                    <a:srgbClr val="0070C0"/>
                  </a:solidFill>
                  <a:latin typeface="Consolas" pitchFamily="49" charset="0"/>
                  <a:cs typeface="Consolas" pitchFamily="49" charset="0"/>
                </a:rPr>
                <a:t>V(full);</a:t>
              </a:r>
              <a:endParaRPr lang="zh-CN" altLang="en-US" sz="2600" b="1" dirty="0">
                <a:solidFill>
                  <a:srgbClr val="0070C0"/>
                </a:solidFill>
                <a:latin typeface="Consolas" pitchFamily="49" charset="0"/>
                <a:cs typeface="Consolas" pitchFamily="49" charset="0"/>
              </a:endParaRPr>
            </a:p>
          </p:txBody>
        </p:sp>
        <p:sp>
          <p:nvSpPr>
            <p:cNvPr id="3" name="矩形 2"/>
            <p:cNvSpPr/>
            <p:nvPr/>
          </p:nvSpPr>
          <p:spPr>
            <a:xfrm>
              <a:off x="1047613" y="1400178"/>
              <a:ext cx="491703" cy="1384995"/>
            </a:xfrm>
            <a:prstGeom prst="rect">
              <a:avLst/>
            </a:prstGeom>
            <a:solidFill>
              <a:schemeClr val="accent4"/>
            </a:solidFill>
            <a:ln>
              <a:solidFill>
                <a:schemeClr val="accent4"/>
              </a:solidFill>
            </a:ln>
          </p:spPr>
          <p:txBody>
            <a:bodyPr wrap="square">
              <a:spAutoFit/>
            </a:bodyPr>
            <a:lstStyle/>
            <a:p>
              <a:r>
                <a:rPr lang="zh-CN" altLang="en-US" sz="2800" dirty="0">
                  <a:solidFill>
                    <a:schemeClr val="bg1"/>
                  </a:solidFill>
                  <a:latin typeface="Consolas" pitchFamily="49" charset="0"/>
                  <a:cs typeface="Consolas" pitchFamily="49" charset="0"/>
                </a:rPr>
                <a:t>生产者</a:t>
              </a:r>
              <a:endParaRPr lang="zh-CN" altLang="en-US" sz="2800" dirty="0">
                <a:solidFill>
                  <a:schemeClr val="bg1"/>
                </a:solidFill>
              </a:endParaRPr>
            </a:p>
          </p:txBody>
        </p:sp>
      </p:grpSp>
      <p:grpSp>
        <p:nvGrpSpPr>
          <p:cNvPr id="7" name="组 6"/>
          <p:cNvGrpSpPr/>
          <p:nvPr/>
        </p:nvGrpSpPr>
        <p:grpSpPr>
          <a:xfrm>
            <a:off x="5083145" y="2316138"/>
            <a:ext cx="3408034" cy="2978524"/>
            <a:chOff x="6695898" y="3606102"/>
            <a:chExt cx="3408034" cy="2978524"/>
          </a:xfrm>
        </p:grpSpPr>
        <p:sp>
          <p:nvSpPr>
            <p:cNvPr id="490500" name="Rectangle 4"/>
            <p:cNvSpPr>
              <a:spLocks noChangeArrowheads="1"/>
            </p:cNvSpPr>
            <p:nvPr/>
          </p:nvSpPr>
          <p:spPr bwMode="auto">
            <a:xfrm>
              <a:off x="6695898" y="3606102"/>
              <a:ext cx="2906306" cy="2978524"/>
            </a:xfrm>
            <a:prstGeom prst="rect">
              <a:avLst/>
            </a:prstGeom>
            <a:solidFill>
              <a:schemeClr val="accent2">
                <a:lumMod val="20000"/>
                <a:lumOff val="80000"/>
              </a:schemeClr>
            </a:solid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150000"/>
                </a:lnSpc>
              </a:pPr>
              <a:r>
                <a:rPr lang="zh-CN" altLang="en-US" sz="2600" b="1" dirty="0">
                  <a:solidFill>
                    <a:srgbClr val="0070C0"/>
                  </a:solidFill>
                  <a:latin typeface="Consolas" pitchFamily="49" charset="0"/>
                  <a:cs typeface="Consolas" pitchFamily="49" charset="0"/>
                </a:rPr>
                <a:t>  </a:t>
              </a:r>
              <a:r>
                <a:rPr lang="en-US" altLang="zh-CN" sz="2600" dirty="0">
                  <a:latin typeface="Consolas" pitchFamily="49" charset="0"/>
                  <a:cs typeface="Consolas" pitchFamily="49" charset="0"/>
                </a:rPr>
                <a:t>P(</a:t>
              </a:r>
              <a:r>
                <a:rPr lang="en-US" altLang="zh-CN" sz="2600" dirty="0" err="1">
                  <a:solidFill>
                    <a:schemeClr val="accent3">
                      <a:lumMod val="50000"/>
                    </a:schemeClr>
                  </a:solidFill>
                  <a:latin typeface="Consolas" pitchFamily="49" charset="0"/>
                  <a:cs typeface="Consolas" pitchFamily="49" charset="0"/>
                </a:rPr>
                <a:t>mutex</a:t>
              </a:r>
              <a:r>
                <a:rPr lang="en-US" altLang="zh-CN" sz="2600" dirty="0">
                  <a:latin typeface="Consolas" pitchFamily="49" charset="0"/>
                  <a:cs typeface="Consolas" pitchFamily="49" charset="0"/>
                </a:rPr>
                <a:t>);</a:t>
              </a:r>
            </a:p>
            <a:p>
              <a:pPr marL="342900" indent="-342900">
                <a:lnSpc>
                  <a:spcPct val="150000"/>
                </a:lnSpc>
              </a:pPr>
              <a:r>
                <a:rPr lang="zh-CN" altLang="en-US" sz="2600" b="1" dirty="0">
                  <a:solidFill>
                    <a:srgbClr val="0070C0"/>
                  </a:solidFill>
                  <a:latin typeface="Consolas" pitchFamily="49" charset="0"/>
                  <a:cs typeface="Consolas" pitchFamily="49" charset="0"/>
                </a:rPr>
                <a:t>  </a:t>
              </a:r>
              <a:r>
                <a:rPr lang="en-US" altLang="zh-CN" sz="2600" b="1" dirty="0">
                  <a:solidFill>
                    <a:srgbClr val="0070C0"/>
                  </a:solidFill>
                  <a:latin typeface="Consolas" pitchFamily="49" charset="0"/>
                  <a:cs typeface="Consolas" pitchFamily="49" charset="0"/>
                </a:rPr>
                <a:t>P(full);</a:t>
              </a:r>
            </a:p>
            <a:p>
              <a:pPr marL="342900" indent="-342900">
                <a:lnSpc>
                  <a:spcPct val="150000"/>
                </a:lnSpc>
              </a:pPr>
              <a:r>
                <a:rPr lang="zh-CN" altLang="en-US" sz="2600" dirty="0">
                  <a:latin typeface="Consolas" pitchFamily="49" charset="0"/>
                  <a:cs typeface="Consolas" pitchFamily="49" charset="0"/>
                </a:rPr>
                <a:t>  消费</a:t>
              </a:r>
              <a:r>
                <a:rPr lang="en-US" altLang="zh-CN" sz="2600" dirty="0">
                  <a:latin typeface="Consolas" pitchFamily="49" charset="0"/>
                  <a:cs typeface="Consolas" pitchFamily="49" charset="0"/>
                </a:rPr>
                <a:t>buffer;</a:t>
              </a:r>
            </a:p>
            <a:p>
              <a:pPr marL="342900" indent="-342900">
                <a:lnSpc>
                  <a:spcPct val="150000"/>
                </a:lnSpc>
              </a:pPr>
              <a:r>
                <a:rPr lang="zh-CN" altLang="en-US" sz="2600" dirty="0">
                  <a:latin typeface="Consolas" pitchFamily="49" charset="0"/>
                  <a:cs typeface="Consolas" pitchFamily="49" charset="0"/>
                </a:rPr>
                <a:t>  </a:t>
              </a:r>
              <a:r>
                <a:rPr lang="en-US" altLang="zh-CN" sz="2600" dirty="0">
                  <a:latin typeface="Consolas" pitchFamily="49" charset="0"/>
                  <a:cs typeface="Consolas" pitchFamily="49" charset="0"/>
                </a:rPr>
                <a:t>V(</a:t>
              </a:r>
              <a:r>
                <a:rPr lang="en-US" altLang="zh-CN" sz="2600" dirty="0" err="1">
                  <a:solidFill>
                    <a:schemeClr val="accent3">
                      <a:lumMod val="50000"/>
                    </a:schemeClr>
                  </a:solidFill>
                  <a:latin typeface="Consolas" pitchFamily="49" charset="0"/>
                  <a:cs typeface="Consolas" pitchFamily="49" charset="0"/>
                </a:rPr>
                <a:t>mutex</a:t>
              </a:r>
              <a:r>
                <a:rPr lang="en-US" altLang="zh-CN" sz="2600" dirty="0">
                  <a:latin typeface="Consolas" pitchFamily="49" charset="0"/>
                  <a:cs typeface="Consolas" pitchFamily="49" charset="0"/>
                </a:rPr>
                <a:t>);</a:t>
              </a:r>
            </a:p>
            <a:p>
              <a:pPr marL="342900" indent="-342900">
                <a:lnSpc>
                  <a:spcPct val="150000"/>
                </a:lnSpc>
              </a:pPr>
              <a:r>
                <a:rPr lang="zh-CN" altLang="en-US" sz="2600" b="1" dirty="0">
                  <a:solidFill>
                    <a:srgbClr val="C00000"/>
                  </a:solidFill>
                  <a:latin typeface="Consolas" pitchFamily="49" charset="0"/>
                  <a:cs typeface="Consolas" pitchFamily="49" charset="0"/>
                </a:rPr>
                <a:t>  </a:t>
              </a:r>
              <a:r>
                <a:rPr lang="en-US" altLang="zh-CN" sz="2600" b="1" dirty="0">
                  <a:solidFill>
                    <a:srgbClr val="C00000"/>
                  </a:solidFill>
                  <a:latin typeface="Consolas" pitchFamily="49" charset="0"/>
                  <a:cs typeface="Consolas" pitchFamily="49" charset="0"/>
                </a:rPr>
                <a:t>V(empty);</a:t>
              </a:r>
            </a:p>
          </p:txBody>
        </p:sp>
        <p:sp>
          <p:nvSpPr>
            <p:cNvPr id="5" name="矩形 4"/>
            <p:cNvSpPr/>
            <p:nvPr/>
          </p:nvSpPr>
          <p:spPr>
            <a:xfrm>
              <a:off x="9602204" y="3606102"/>
              <a:ext cx="501728" cy="1384995"/>
            </a:xfrm>
            <a:prstGeom prst="rect">
              <a:avLst/>
            </a:prstGeom>
            <a:solidFill>
              <a:schemeClr val="accent2"/>
            </a:solidFill>
            <a:ln>
              <a:solidFill>
                <a:schemeClr val="accent2"/>
              </a:solidFill>
            </a:ln>
          </p:spPr>
          <p:txBody>
            <a:bodyPr wrap="square">
              <a:spAutoFit/>
            </a:bodyPr>
            <a:lstStyle/>
            <a:p>
              <a:r>
                <a:rPr lang="zh-CN" altLang="en-US" sz="2800" dirty="0">
                  <a:solidFill>
                    <a:schemeClr val="bg1"/>
                  </a:solidFill>
                  <a:latin typeface="Consolas" pitchFamily="49" charset="0"/>
                  <a:cs typeface="Consolas" pitchFamily="49" charset="0"/>
                </a:rPr>
                <a:t>消费者</a:t>
              </a:r>
              <a:endParaRPr lang="zh-CN" altLang="en-US" sz="2800" dirty="0">
                <a:solidFill>
                  <a:schemeClr val="bg1"/>
                </a:solidFill>
              </a:endParaRPr>
            </a:p>
          </p:txBody>
        </p:sp>
      </p:grpSp>
      <p:cxnSp>
        <p:nvCxnSpPr>
          <p:cNvPr id="17" name="直接箭头连接符 2"/>
          <p:cNvCxnSpPr/>
          <p:nvPr/>
        </p:nvCxnSpPr>
        <p:spPr>
          <a:xfrm flipH="1">
            <a:off x="2925264" y="3443412"/>
            <a:ext cx="2519224" cy="17077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2"/>
          <p:cNvCxnSpPr/>
          <p:nvPr/>
        </p:nvCxnSpPr>
        <p:spPr>
          <a:xfrm>
            <a:off x="3001990" y="3489910"/>
            <a:ext cx="2431428" cy="929566"/>
          </a:xfrm>
          <a:prstGeom prst="straightConnector1">
            <a:avLst/>
          </a:prstGeom>
          <a:ln w="28575">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457200" y="1470071"/>
            <a:ext cx="5929828" cy="437043"/>
          </a:xfrm>
          <a:prstGeom prst="rect">
            <a:avLst/>
          </a:prstGeom>
        </p:spPr>
        <p:txBody>
          <a:bodyPr wrap="none">
            <a:spAutoFit/>
          </a:bodyPr>
          <a:lstStyle/>
          <a:p>
            <a:pPr>
              <a:lnSpc>
                <a:spcPct val="80000"/>
              </a:lnSpc>
              <a:spcBef>
                <a:spcPct val="50000"/>
              </a:spcBef>
            </a:pPr>
            <a:r>
              <a:rPr kumimoji="1" lang="zh-CN" altLang="en-US" sz="2800" dirty="0">
                <a:latin typeface="Times New Roman" pitchFamily="18" charset="0"/>
              </a:rPr>
              <a:t>若缓冲区为空，按照</a:t>
            </a:r>
            <a:r>
              <a:rPr kumimoji="1" lang="zh-CN" altLang="en-US" sz="2800">
                <a:latin typeface="Times New Roman" pitchFamily="18" charset="0"/>
              </a:rPr>
              <a:t>以下顺序执行：</a:t>
            </a:r>
            <a:endParaRPr kumimoji="1" lang="zh-CN" altLang="en-US" sz="2800" dirty="0">
              <a:latin typeface="Times New Roman" pitchFamily="18" charset="0"/>
            </a:endParaRPr>
          </a:p>
        </p:txBody>
      </p:sp>
      <p:sp>
        <p:nvSpPr>
          <p:cNvPr id="21" name="任意形状 20"/>
          <p:cNvSpPr/>
          <p:nvPr/>
        </p:nvSpPr>
        <p:spPr>
          <a:xfrm>
            <a:off x="7116785" y="3247803"/>
            <a:ext cx="655786" cy="1276709"/>
          </a:xfrm>
          <a:custGeom>
            <a:avLst/>
            <a:gdLst>
              <a:gd name="connsiteX0" fmla="*/ 51759 w 655786"/>
              <a:gd name="connsiteY0" fmla="*/ 1276709 h 1276709"/>
              <a:gd name="connsiteX1" fmla="*/ 655608 w 655786"/>
              <a:gd name="connsiteY1" fmla="*/ 465826 h 1276709"/>
              <a:gd name="connsiteX2" fmla="*/ 0 w 655786"/>
              <a:gd name="connsiteY2" fmla="*/ 0 h 1276709"/>
            </a:gdLst>
            <a:ahLst/>
            <a:cxnLst>
              <a:cxn ang="0">
                <a:pos x="connsiteX0" y="connsiteY0"/>
              </a:cxn>
              <a:cxn ang="0">
                <a:pos x="connsiteX1" y="connsiteY1"/>
              </a:cxn>
              <a:cxn ang="0">
                <a:pos x="connsiteX2" y="connsiteY2"/>
              </a:cxn>
            </a:cxnLst>
            <a:rect l="l" t="t" r="r" b="b"/>
            <a:pathLst>
              <a:path w="655786" h="1276709">
                <a:moveTo>
                  <a:pt x="51759" y="1276709"/>
                </a:moveTo>
                <a:cubicBezTo>
                  <a:pt x="357996" y="977660"/>
                  <a:pt x="664234" y="678611"/>
                  <a:pt x="655608" y="465826"/>
                </a:cubicBezTo>
                <a:cubicBezTo>
                  <a:pt x="646982" y="253041"/>
                  <a:pt x="0" y="0"/>
                  <a:pt x="0" y="0"/>
                </a:cubicBezTo>
              </a:path>
            </a:pathLst>
          </a:custGeom>
          <a:noFill/>
          <a:ln w="28575">
            <a:solidFill>
              <a:schemeClr val="tx1">
                <a:lumMod val="95000"/>
                <a:lumOff val="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任意形状 24"/>
          <p:cNvSpPr/>
          <p:nvPr/>
        </p:nvSpPr>
        <p:spPr>
          <a:xfrm rot="10800000" flipV="1">
            <a:off x="895933" y="3398807"/>
            <a:ext cx="433760" cy="1611981"/>
          </a:xfrm>
          <a:custGeom>
            <a:avLst/>
            <a:gdLst>
              <a:gd name="connsiteX0" fmla="*/ 51759 w 655786"/>
              <a:gd name="connsiteY0" fmla="*/ 1276709 h 1276709"/>
              <a:gd name="connsiteX1" fmla="*/ 655608 w 655786"/>
              <a:gd name="connsiteY1" fmla="*/ 465826 h 1276709"/>
              <a:gd name="connsiteX2" fmla="*/ 0 w 655786"/>
              <a:gd name="connsiteY2" fmla="*/ 0 h 1276709"/>
            </a:gdLst>
            <a:ahLst/>
            <a:cxnLst>
              <a:cxn ang="0">
                <a:pos x="connsiteX0" y="connsiteY0"/>
              </a:cxn>
              <a:cxn ang="0">
                <a:pos x="connsiteX1" y="connsiteY1"/>
              </a:cxn>
              <a:cxn ang="0">
                <a:pos x="connsiteX2" y="connsiteY2"/>
              </a:cxn>
            </a:cxnLst>
            <a:rect l="l" t="t" r="r" b="b"/>
            <a:pathLst>
              <a:path w="655786" h="1276709">
                <a:moveTo>
                  <a:pt x="51759" y="1276709"/>
                </a:moveTo>
                <a:cubicBezTo>
                  <a:pt x="357996" y="977660"/>
                  <a:pt x="664234" y="678611"/>
                  <a:pt x="655608" y="465826"/>
                </a:cubicBezTo>
                <a:cubicBezTo>
                  <a:pt x="646982" y="253041"/>
                  <a:pt x="0" y="0"/>
                  <a:pt x="0" y="0"/>
                </a:cubicBezTo>
              </a:path>
            </a:pathLst>
          </a:custGeom>
          <a:noFill/>
          <a:ln w="28575">
            <a:solidFill>
              <a:schemeClr val="tx1">
                <a:lumMod val="95000"/>
                <a:lumOff val="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p:cNvSpPr/>
          <p:nvPr/>
        </p:nvSpPr>
        <p:spPr>
          <a:xfrm>
            <a:off x="5041226" y="2529086"/>
            <a:ext cx="490840" cy="369332"/>
          </a:xfrm>
          <a:prstGeom prst="rect">
            <a:avLst/>
          </a:prstGeom>
        </p:spPr>
        <p:txBody>
          <a:bodyPr wrap="none">
            <a:spAutoFit/>
          </a:bodyPr>
          <a:lstStyle/>
          <a:p>
            <a:r>
              <a:rPr lang="zh-CN" altLang="en-US" dirty="0"/>
              <a:t>❶</a:t>
            </a:r>
          </a:p>
        </p:txBody>
      </p:sp>
      <p:sp>
        <p:nvSpPr>
          <p:cNvPr id="23" name="矩形 22"/>
          <p:cNvSpPr/>
          <p:nvPr/>
        </p:nvSpPr>
        <p:spPr>
          <a:xfrm>
            <a:off x="5030374" y="3089320"/>
            <a:ext cx="490840" cy="369332"/>
          </a:xfrm>
          <a:prstGeom prst="rect">
            <a:avLst/>
          </a:prstGeom>
        </p:spPr>
        <p:txBody>
          <a:bodyPr wrap="none">
            <a:spAutoFit/>
          </a:bodyPr>
          <a:lstStyle/>
          <a:p>
            <a:r>
              <a:rPr lang="zh-CN" altLang="en-US" dirty="0">
                <a:solidFill>
                  <a:srgbClr val="C00000"/>
                </a:solidFill>
              </a:rPr>
              <a:t>❷</a:t>
            </a:r>
          </a:p>
        </p:txBody>
      </p:sp>
      <p:sp>
        <p:nvSpPr>
          <p:cNvPr id="24" name="矩形 23"/>
          <p:cNvSpPr/>
          <p:nvPr/>
        </p:nvSpPr>
        <p:spPr>
          <a:xfrm>
            <a:off x="3346129" y="2519712"/>
            <a:ext cx="490840" cy="369332"/>
          </a:xfrm>
          <a:prstGeom prst="rect">
            <a:avLst/>
          </a:prstGeom>
        </p:spPr>
        <p:txBody>
          <a:bodyPr wrap="none">
            <a:spAutoFit/>
          </a:bodyPr>
          <a:lstStyle/>
          <a:p>
            <a:r>
              <a:rPr lang="zh-CN" altLang="en-US" dirty="0"/>
              <a:t>❸</a:t>
            </a:r>
          </a:p>
        </p:txBody>
      </p:sp>
      <p:sp>
        <p:nvSpPr>
          <p:cNvPr id="26" name="矩形 25"/>
          <p:cNvSpPr/>
          <p:nvPr/>
        </p:nvSpPr>
        <p:spPr>
          <a:xfrm>
            <a:off x="3349706" y="3099680"/>
            <a:ext cx="490840" cy="369332"/>
          </a:xfrm>
          <a:prstGeom prst="rect">
            <a:avLst/>
          </a:prstGeom>
        </p:spPr>
        <p:txBody>
          <a:bodyPr wrap="none">
            <a:spAutoFit/>
          </a:bodyPr>
          <a:lstStyle/>
          <a:p>
            <a:r>
              <a:rPr lang="zh-CN" altLang="en-US" dirty="0">
                <a:solidFill>
                  <a:srgbClr val="C00000"/>
                </a:solidFill>
              </a:rPr>
              <a:t>❹</a:t>
            </a:r>
          </a:p>
        </p:txBody>
      </p:sp>
      <p:sp>
        <p:nvSpPr>
          <p:cNvPr id="31" name="文本框 30"/>
          <p:cNvSpPr txBox="1"/>
          <p:nvPr/>
        </p:nvSpPr>
        <p:spPr>
          <a:xfrm>
            <a:off x="2108024" y="5842070"/>
            <a:ext cx="4927952" cy="492443"/>
          </a:xfrm>
          <a:prstGeom prst="rect">
            <a:avLst/>
          </a:prstGeom>
          <a:solidFill>
            <a:schemeClr val="bg1">
              <a:lumMod val="95000"/>
            </a:schemeClr>
          </a:solidFill>
        </p:spPr>
        <p:txBody>
          <a:bodyPr wrap="none" rtlCol="0">
            <a:spAutoFit/>
          </a:bodyPr>
          <a:lstStyle/>
          <a:p>
            <a:r>
              <a:rPr kumimoji="1" lang="zh-CN" altLang="en-US" sz="2600" dirty="0">
                <a:solidFill>
                  <a:srgbClr val="C00000"/>
                </a:solidFill>
              </a:rPr>
              <a:t>问</a:t>
            </a:r>
            <a:r>
              <a:rPr kumimoji="1" lang="en-US" altLang="zh-CN" sz="2600" dirty="0">
                <a:solidFill>
                  <a:srgbClr val="C00000"/>
                </a:solidFill>
              </a:rPr>
              <a:t>:</a:t>
            </a:r>
            <a:r>
              <a:rPr kumimoji="1" lang="zh-CN" altLang="en-US" sz="2600" dirty="0">
                <a:solidFill>
                  <a:srgbClr val="C00000"/>
                </a:solidFill>
              </a:rPr>
              <a:t> </a:t>
            </a:r>
            <a:r>
              <a:rPr kumimoji="1" lang="en-US" altLang="zh-CN" sz="2600" dirty="0">
                <a:solidFill>
                  <a:srgbClr val="C00000"/>
                </a:solidFill>
              </a:rPr>
              <a:t>V</a:t>
            </a:r>
            <a:r>
              <a:rPr kumimoji="1" lang="zh-CN" altLang="en-US" sz="2600" dirty="0">
                <a:solidFill>
                  <a:srgbClr val="C00000"/>
                </a:solidFill>
              </a:rPr>
              <a:t>操作顺序是否会导致死锁？</a:t>
            </a:r>
          </a:p>
        </p:txBody>
      </p:sp>
      <p:sp>
        <p:nvSpPr>
          <p:cNvPr id="8" name="页脚占位符 7"/>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Tree>
    <p:extLst>
      <p:ext uri="{BB962C8B-B14F-4D97-AF65-F5344CB8AC3E}">
        <p14:creationId xmlns:p14="http://schemas.microsoft.com/office/powerpoint/2010/main" val="202811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up)">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down)">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up)">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wipe(down)">
                                      <p:cBhvr>
                                        <p:cTn id="38" dur="500"/>
                                        <p:tgtEl>
                                          <p:spTgt spid="25"/>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dissolve">
                                      <p:cBhvr>
                                        <p:cTn id="4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5" grpId="0" animBg="1"/>
      <p:bldP spid="22" grpId="0"/>
      <p:bldP spid="23" grpId="0"/>
      <p:bldP spid="24" grpId="0"/>
      <p:bldP spid="26" grpId="0"/>
      <p:bldP spid="3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基于管程的</a:t>
            </a:r>
            <a:r>
              <a:rPr lang="en-US" altLang="zh-CN" dirty="0"/>
              <a:t>Producer/Consumer</a:t>
            </a:r>
            <a:endParaRPr lang="zh-CN" altLang="en-US" dirty="0"/>
          </a:p>
        </p:txBody>
      </p:sp>
      <p:sp>
        <p:nvSpPr>
          <p:cNvPr id="6" name="日期占位符 5"/>
          <p:cNvSpPr>
            <a:spLocks noGrp="1"/>
          </p:cNvSpPr>
          <p:nvPr>
            <p:ph type="dt" sz="half" idx="10"/>
          </p:nvPr>
        </p:nvSpPr>
        <p:spPr/>
        <p:txBody>
          <a:bodyPr/>
          <a:lstStyle/>
          <a:p>
            <a:fld id="{FCC6944D-F745-DC48-A601-BF886556DDCA}" type="datetime5">
              <a:t>2019/10/14</a:t>
            </a:fld>
            <a:endParaRPr lang="en-US"/>
          </a:p>
        </p:txBody>
      </p:sp>
      <p:sp>
        <p:nvSpPr>
          <p:cNvPr id="7" name="页脚占位符 6"/>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8" name="灯片编号占位符 7"/>
          <p:cNvSpPr>
            <a:spLocks noGrp="1"/>
          </p:cNvSpPr>
          <p:nvPr>
            <p:ph type="sldNum" sz="quarter" idx="12"/>
          </p:nvPr>
        </p:nvSpPr>
        <p:spPr/>
        <p:txBody>
          <a:bodyPr/>
          <a:lstStyle/>
          <a:p>
            <a:fld id="{687D7A59-36E2-48B9-B146-C1E59501F63F}" type="slidenum">
              <a:rPr lang="en-US" smtClean="0"/>
              <a:pPr/>
              <a:t>22</a:t>
            </a:fld>
            <a:endParaRPr lang="en-US"/>
          </a:p>
        </p:txBody>
      </p:sp>
      <p:sp>
        <p:nvSpPr>
          <p:cNvPr id="3" name="矩形 2"/>
          <p:cNvSpPr/>
          <p:nvPr/>
        </p:nvSpPr>
        <p:spPr>
          <a:xfrm>
            <a:off x="4558632" y="3888005"/>
            <a:ext cx="4324111" cy="2308324"/>
          </a:xfrm>
          <a:prstGeom prst="rect">
            <a:avLst/>
          </a:prstGeom>
          <a:ln>
            <a:solidFill>
              <a:schemeClr val="accent1"/>
            </a:solidFill>
          </a:ln>
        </p:spPr>
        <p:txBody>
          <a:bodyPr wrap="square">
            <a:spAutoFit/>
          </a:bodyPr>
          <a:lstStyle/>
          <a:p>
            <a:pPr>
              <a:buFontTx/>
              <a:buNone/>
            </a:pPr>
            <a:r>
              <a:rPr lang="en-US" altLang="zh-CN" sz="2400" b="1" dirty="0">
                <a:solidFill>
                  <a:schemeClr val="accent2"/>
                </a:solidFill>
                <a:latin typeface="Consolas" pitchFamily="49" charset="0"/>
                <a:ea typeface="楷体_GB2312" pitchFamily="49" charset="-122"/>
                <a:cs typeface="Consolas" pitchFamily="49" charset="0"/>
              </a:rPr>
              <a:t>void consumer() {</a:t>
            </a:r>
          </a:p>
          <a:p>
            <a:pPr>
              <a:buFontTx/>
              <a:buNone/>
            </a:pPr>
            <a:r>
              <a:rPr lang="en-US" altLang="zh-CN" sz="2400" b="1" dirty="0">
                <a:solidFill>
                  <a:schemeClr val="accent2"/>
                </a:solidFill>
                <a:latin typeface="Consolas" pitchFamily="49" charset="0"/>
                <a:ea typeface="楷体_GB2312" pitchFamily="49" charset="-122"/>
                <a:cs typeface="Consolas" pitchFamily="49" charset="0"/>
              </a:rPr>
              <a:t>  while(1){</a:t>
            </a:r>
          </a:p>
          <a:p>
            <a:pPr lvl="1">
              <a:buFontTx/>
              <a:buNone/>
            </a:pPr>
            <a:r>
              <a:rPr lang="en-US" altLang="zh-CN" sz="2400" b="1" dirty="0">
                <a:solidFill>
                  <a:schemeClr val="accent2"/>
                </a:solidFill>
                <a:latin typeface="Consolas" pitchFamily="49" charset="0"/>
                <a:ea typeface="楷体_GB2312" pitchFamily="49" charset="-122"/>
                <a:cs typeface="Consolas" pitchFamily="49" charset="0"/>
              </a:rPr>
              <a:t> item = </a:t>
            </a:r>
            <a:r>
              <a:rPr lang="en-US" altLang="zh-CN" sz="2400" b="1" dirty="0" err="1">
                <a:solidFill>
                  <a:schemeClr val="accent2"/>
                </a:solidFill>
                <a:latin typeface="Consolas" pitchFamily="49" charset="0"/>
                <a:ea typeface="楷体_GB2312" pitchFamily="49" charset="-122"/>
                <a:cs typeface="Consolas" pitchFamily="49" charset="0"/>
              </a:rPr>
              <a:t>PC.get</a:t>
            </a:r>
            <a:r>
              <a:rPr lang="en-US" altLang="zh-CN" sz="2400" b="1" dirty="0">
                <a:solidFill>
                  <a:schemeClr val="accent2"/>
                </a:solidFill>
                <a:latin typeface="Consolas" pitchFamily="49" charset="0"/>
                <a:ea typeface="楷体_GB2312" pitchFamily="49" charset="-122"/>
                <a:cs typeface="Consolas" pitchFamily="49" charset="0"/>
              </a:rPr>
              <a:t>();</a:t>
            </a:r>
          </a:p>
          <a:p>
            <a:pPr>
              <a:buFontTx/>
              <a:buNone/>
            </a:pPr>
            <a:r>
              <a:rPr lang="en-US" altLang="zh-CN" sz="2400" b="1" dirty="0">
                <a:solidFill>
                  <a:schemeClr val="accent2"/>
                </a:solidFill>
                <a:latin typeface="Consolas" pitchFamily="49" charset="0"/>
                <a:ea typeface="楷体_GB2312" pitchFamily="49" charset="-122"/>
                <a:cs typeface="Consolas" pitchFamily="49" charset="0"/>
              </a:rPr>
              <a:t>    consume the item;</a:t>
            </a:r>
          </a:p>
          <a:p>
            <a:pPr>
              <a:buFontTx/>
              <a:buNone/>
            </a:pPr>
            <a:r>
              <a:rPr lang="en-US" altLang="zh-CN" sz="2400" b="1" dirty="0">
                <a:solidFill>
                  <a:schemeClr val="accent2"/>
                </a:solidFill>
                <a:latin typeface="Consolas" pitchFamily="49" charset="0"/>
                <a:ea typeface="楷体_GB2312" pitchFamily="49" charset="-122"/>
                <a:cs typeface="Consolas" pitchFamily="49" charset="0"/>
              </a:rPr>
              <a:t>  } </a:t>
            </a:r>
          </a:p>
          <a:p>
            <a:pPr>
              <a:buFontTx/>
              <a:buNone/>
            </a:pPr>
            <a:r>
              <a:rPr lang="en-US" altLang="zh-CN" sz="2400" b="1" dirty="0">
                <a:solidFill>
                  <a:schemeClr val="accent2"/>
                </a:solidFill>
                <a:latin typeface="Consolas" pitchFamily="49" charset="0"/>
                <a:ea typeface="楷体_GB2312" pitchFamily="49" charset="-122"/>
                <a:cs typeface="Consolas" pitchFamily="49" charset="0"/>
              </a:rPr>
              <a:t>}   </a:t>
            </a:r>
          </a:p>
        </p:txBody>
      </p:sp>
      <p:sp>
        <p:nvSpPr>
          <p:cNvPr id="4" name="矩形 3"/>
          <p:cNvSpPr/>
          <p:nvPr/>
        </p:nvSpPr>
        <p:spPr>
          <a:xfrm>
            <a:off x="1274966" y="1608400"/>
            <a:ext cx="6062353" cy="1938992"/>
          </a:xfrm>
          <a:prstGeom prst="rect">
            <a:avLst/>
          </a:prstGeom>
          <a:ln>
            <a:solidFill>
              <a:schemeClr val="accent1"/>
            </a:solidFill>
          </a:ln>
        </p:spPr>
        <p:txBody>
          <a:bodyPr wrap="square">
            <a:spAutoFit/>
          </a:bodyPr>
          <a:lstStyle/>
          <a:p>
            <a:pPr>
              <a:buFontTx/>
              <a:buNone/>
            </a:pPr>
            <a:r>
              <a:rPr lang="en-US" altLang="zh-CN" sz="2400" dirty="0">
                <a:latin typeface="Consolas" pitchFamily="49" charset="0"/>
                <a:ea typeface="楷体_GB2312" pitchFamily="49" charset="-122"/>
                <a:cs typeface="Consolas" pitchFamily="49" charset="0"/>
              </a:rPr>
              <a:t>void main() { </a:t>
            </a:r>
          </a:p>
          <a:p>
            <a:pPr>
              <a:buFontTx/>
              <a:buNone/>
            </a:pPr>
            <a:r>
              <a:rPr lang="en-US" altLang="zh-CN" sz="2400" dirty="0">
                <a:latin typeface="Consolas" pitchFamily="49" charset="0"/>
                <a:ea typeface="楷体_GB2312" pitchFamily="49" charset="-122"/>
                <a:cs typeface="Consolas" pitchFamily="49" charset="0"/>
              </a:rPr>
              <a:t>  </a:t>
            </a:r>
            <a:r>
              <a:rPr lang="en-US" altLang="zh-CN" sz="2400" dirty="0" err="1">
                <a:latin typeface="Consolas" pitchFamily="49" charset="0"/>
                <a:ea typeface="楷体_GB2312" pitchFamily="49" charset="-122"/>
                <a:cs typeface="Consolas" pitchFamily="49" charset="0"/>
              </a:rPr>
              <a:t>parbegin</a:t>
            </a:r>
            <a:endParaRPr lang="en-US" altLang="zh-CN" sz="2400" dirty="0">
              <a:latin typeface="Consolas" pitchFamily="49" charset="0"/>
              <a:ea typeface="楷体_GB2312" pitchFamily="49" charset="-122"/>
              <a:cs typeface="Consolas" pitchFamily="49" charset="0"/>
            </a:endParaRPr>
          </a:p>
          <a:p>
            <a:pPr>
              <a:buFontTx/>
              <a:buNone/>
            </a:pPr>
            <a:r>
              <a:rPr lang="en-US" altLang="zh-CN" sz="2400" dirty="0">
                <a:latin typeface="Consolas" pitchFamily="49" charset="0"/>
                <a:ea typeface="楷体_GB2312" pitchFamily="49" charset="-122"/>
                <a:cs typeface="Consolas" pitchFamily="49" charset="0"/>
              </a:rPr>
              <a:t>    producer(); consumer();</a:t>
            </a:r>
          </a:p>
          <a:p>
            <a:pPr>
              <a:buFontTx/>
              <a:buNone/>
            </a:pPr>
            <a:r>
              <a:rPr lang="en-US" altLang="zh-CN" sz="2400" dirty="0">
                <a:latin typeface="Consolas" pitchFamily="49" charset="0"/>
                <a:ea typeface="楷体_GB2312" pitchFamily="49" charset="-122"/>
                <a:cs typeface="Consolas" pitchFamily="49" charset="0"/>
              </a:rPr>
              <a:t>  </a:t>
            </a:r>
            <a:r>
              <a:rPr lang="en-US" altLang="zh-CN" sz="2400" dirty="0" err="1">
                <a:latin typeface="Consolas" pitchFamily="49" charset="0"/>
                <a:ea typeface="楷体_GB2312" pitchFamily="49" charset="-122"/>
                <a:cs typeface="Consolas" pitchFamily="49" charset="0"/>
              </a:rPr>
              <a:t>parend</a:t>
            </a:r>
            <a:r>
              <a:rPr lang="en-US" altLang="zh-CN" sz="2400" dirty="0">
                <a:latin typeface="Consolas" pitchFamily="49" charset="0"/>
                <a:ea typeface="楷体_GB2312" pitchFamily="49" charset="-122"/>
                <a:cs typeface="Consolas" pitchFamily="49" charset="0"/>
              </a:rPr>
              <a:t>;</a:t>
            </a:r>
          </a:p>
          <a:p>
            <a:pPr>
              <a:buFontTx/>
              <a:buNone/>
            </a:pPr>
            <a:r>
              <a:rPr lang="en-US" altLang="zh-CN" sz="2400" dirty="0">
                <a:latin typeface="Consolas" pitchFamily="49" charset="0"/>
                <a:ea typeface="楷体_GB2312" pitchFamily="49" charset="-122"/>
                <a:cs typeface="Consolas" pitchFamily="49" charset="0"/>
              </a:rPr>
              <a:t>}</a:t>
            </a:r>
          </a:p>
        </p:txBody>
      </p:sp>
      <p:sp>
        <p:nvSpPr>
          <p:cNvPr id="5" name="矩形 4"/>
          <p:cNvSpPr/>
          <p:nvPr/>
        </p:nvSpPr>
        <p:spPr>
          <a:xfrm>
            <a:off x="219692" y="3888005"/>
            <a:ext cx="4218624" cy="2308324"/>
          </a:xfrm>
          <a:prstGeom prst="rect">
            <a:avLst/>
          </a:prstGeom>
          <a:ln>
            <a:solidFill>
              <a:schemeClr val="accent1"/>
            </a:solidFill>
          </a:ln>
        </p:spPr>
        <p:txBody>
          <a:bodyPr wrap="square">
            <a:spAutoFit/>
          </a:bodyPr>
          <a:lstStyle/>
          <a:p>
            <a:pPr>
              <a:buFontTx/>
              <a:buNone/>
            </a:pPr>
            <a:r>
              <a:rPr lang="en-US" altLang="zh-CN" sz="2400" b="1" dirty="0">
                <a:solidFill>
                  <a:schemeClr val="accent4"/>
                </a:solidFill>
                <a:latin typeface="Consolas" pitchFamily="49" charset="0"/>
                <a:ea typeface="楷体_GB2312" pitchFamily="49" charset="-122"/>
                <a:cs typeface="Consolas" pitchFamily="49" charset="0"/>
              </a:rPr>
              <a:t>void producer( ) {</a:t>
            </a:r>
          </a:p>
          <a:p>
            <a:pPr>
              <a:buFontTx/>
              <a:buNone/>
            </a:pPr>
            <a:r>
              <a:rPr lang="en-US" altLang="zh-CN" sz="2400" b="1" dirty="0">
                <a:solidFill>
                  <a:schemeClr val="accent4"/>
                </a:solidFill>
                <a:latin typeface="Consolas" pitchFamily="49" charset="0"/>
                <a:ea typeface="楷体_GB2312" pitchFamily="49" charset="-122"/>
                <a:cs typeface="Consolas" pitchFamily="49" charset="0"/>
              </a:rPr>
              <a:t>  while(1) {</a:t>
            </a:r>
          </a:p>
          <a:p>
            <a:pPr>
              <a:buFontTx/>
              <a:buNone/>
            </a:pPr>
            <a:r>
              <a:rPr lang="en-US" altLang="zh-CN" sz="2400" b="1" dirty="0">
                <a:solidFill>
                  <a:schemeClr val="accent4"/>
                </a:solidFill>
                <a:latin typeface="Consolas" pitchFamily="49" charset="0"/>
                <a:ea typeface="楷体_GB2312" pitchFamily="49" charset="-122"/>
                <a:cs typeface="Consolas" pitchFamily="49" charset="0"/>
              </a:rPr>
              <a:t>    produce an item;</a:t>
            </a:r>
          </a:p>
          <a:p>
            <a:pPr>
              <a:buFontTx/>
              <a:buNone/>
            </a:pPr>
            <a:r>
              <a:rPr lang="en-US" altLang="zh-CN" sz="2400" b="1" dirty="0">
                <a:solidFill>
                  <a:schemeClr val="accent4"/>
                </a:solidFill>
                <a:latin typeface="Consolas" pitchFamily="49" charset="0"/>
                <a:ea typeface="楷体_GB2312" pitchFamily="49" charset="-122"/>
                <a:cs typeface="Consolas" pitchFamily="49" charset="0"/>
              </a:rPr>
              <a:t>    </a:t>
            </a:r>
            <a:r>
              <a:rPr lang="en-US" altLang="zh-CN" sz="2400" b="1" dirty="0" err="1">
                <a:solidFill>
                  <a:schemeClr val="accent4"/>
                </a:solidFill>
                <a:latin typeface="Consolas" pitchFamily="49" charset="0"/>
                <a:ea typeface="楷体_GB2312" pitchFamily="49" charset="-122"/>
                <a:cs typeface="Consolas" pitchFamily="49" charset="0"/>
              </a:rPr>
              <a:t>PC.put</a:t>
            </a:r>
            <a:r>
              <a:rPr lang="en-US" altLang="zh-CN" sz="2400" b="1" dirty="0">
                <a:solidFill>
                  <a:schemeClr val="accent4"/>
                </a:solidFill>
                <a:latin typeface="Consolas" pitchFamily="49" charset="0"/>
                <a:ea typeface="楷体_GB2312" pitchFamily="49" charset="-122"/>
                <a:cs typeface="Consolas" pitchFamily="49" charset="0"/>
              </a:rPr>
              <a:t>(item);</a:t>
            </a:r>
          </a:p>
          <a:p>
            <a:pPr>
              <a:buFontTx/>
              <a:buNone/>
            </a:pPr>
            <a:r>
              <a:rPr lang="en-US" altLang="zh-CN" sz="2400" b="1" dirty="0">
                <a:solidFill>
                  <a:schemeClr val="accent4"/>
                </a:solidFill>
                <a:latin typeface="Consolas" pitchFamily="49" charset="0"/>
                <a:ea typeface="楷体_GB2312" pitchFamily="49" charset="-122"/>
                <a:cs typeface="Consolas" pitchFamily="49" charset="0"/>
              </a:rPr>
              <a:t>  }</a:t>
            </a:r>
          </a:p>
          <a:p>
            <a:pPr>
              <a:buFontTx/>
              <a:buNone/>
            </a:pPr>
            <a:r>
              <a:rPr lang="en-US" altLang="zh-CN" sz="2400" b="1" dirty="0">
                <a:solidFill>
                  <a:schemeClr val="accent4"/>
                </a:solidFill>
                <a:latin typeface="Consolas" pitchFamily="49" charset="0"/>
                <a:ea typeface="楷体_GB2312" pitchFamily="49" charset="-122"/>
                <a:cs typeface="Consolas" pitchFamily="49" charset="0"/>
              </a:rPr>
              <a:t>}</a:t>
            </a:r>
          </a:p>
        </p:txBody>
      </p:sp>
    </p:spTree>
    <p:extLst>
      <p:ext uri="{BB962C8B-B14F-4D97-AF65-F5344CB8AC3E}">
        <p14:creationId xmlns:p14="http://schemas.microsoft.com/office/powerpoint/2010/main" val="1483142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生产者消费者问题之管程解决</a:t>
            </a:r>
          </a:p>
        </p:txBody>
      </p:sp>
      <p:sp>
        <p:nvSpPr>
          <p:cNvPr id="3" name="日期占位符 2"/>
          <p:cNvSpPr>
            <a:spLocks noGrp="1"/>
          </p:cNvSpPr>
          <p:nvPr>
            <p:ph type="dt" sz="half" idx="10"/>
          </p:nvPr>
        </p:nvSpPr>
        <p:spPr/>
        <p:txBody>
          <a:bodyPr/>
          <a:lstStyle/>
          <a:p>
            <a:fld id="{B474D268-F775-BE40-8EF6-C1695DC02767}" type="datetime5">
              <a:t>2019/10/14</a:t>
            </a:fld>
            <a:endParaRPr 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5" name="灯片编号占位符 4"/>
          <p:cNvSpPr>
            <a:spLocks noGrp="1"/>
          </p:cNvSpPr>
          <p:nvPr>
            <p:ph type="sldNum" sz="quarter" idx="12"/>
          </p:nvPr>
        </p:nvSpPr>
        <p:spPr/>
        <p:txBody>
          <a:bodyPr/>
          <a:lstStyle/>
          <a:p>
            <a:fld id="{687D7A59-36E2-48B9-B146-C1E59501F63F}" type="slidenum">
              <a:rPr lang="en-US" smtClean="0"/>
              <a:pPr/>
              <a:t>23</a:t>
            </a:fld>
            <a:endParaRPr lang="en-US"/>
          </a:p>
        </p:txBody>
      </p:sp>
      <p:sp>
        <p:nvSpPr>
          <p:cNvPr id="6" name="矩形 5"/>
          <p:cNvSpPr/>
          <p:nvPr/>
        </p:nvSpPr>
        <p:spPr>
          <a:xfrm>
            <a:off x="304800" y="3026860"/>
            <a:ext cx="3908612" cy="3333220"/>
          </a:xfrm>
          <a:prstGeom prst="rect">
            <a:avLst/>
          </a:prstGeom>
          <a:solidFill>
            <a:schemeClr val="accent4">
              <a:lumMod val="20000"/>
              <a:lumOff val="80000"/>
            </a:schemeClr>
          </a:solidFill>
          <a:ln>
            <a:solidFill>
              <a:srgbClr val="7030A0"/>
            </a:solidFill>
          </a:ln>
        </p:spPr>
        <p:txBody>
          <a:bodyPr wrap="square">
            <a:spAutoFit/>
          </a:bodyPr>
          <a:lstStyle/>
          <a:p>
            <a:pPr>
              <a:lnSpc>
                <a:spcPct val="90000"/>
              </a:lnSpc>
              <a:buFontTx/>
              <a:buNone/>
            </a:pPr>
            <a:r>
              <a:rPr lang="en-US" altLang="zh-CN" dirty="0">
                <a:latin typeface="Consolas" pitchFamily="49" charset="0"/>
                <a:ea typeface="楷体_GB2312" pitchFamily="49" charset="-122"/>
                <a:cs typeface="Consolas" pitchFamily="49" charset="0"/>
              </a:rPr>
              <a:t>put(item)</a:t>
            </a:r>
            <a:r>
              <a:rPr lang="zh-CN" altLang="en-US" dirty="0">
                <a:latin typeface="Consolas" pitchFamily="49" charset="0"/>
                <a:ea typeface="楷体_GB2312" pitchFamily="49" charset="-122"/>
                <a:cs typeface="Consolas" pitchFamily="49" charset="0"/>
              </a:rPr>
              <a:t> </a:t>
            </a:r>
            <a:r>
              <a:rPr lang="en-US" altLang="zh-CN" dirty="0">
                <a:latin typeface="Consolas" pitchFamily="49" charset="0"/>
                <a:ea typeface="楷体_GB2312" pitchFamily="49" charset="-122"/>
                <a:cs typeface="Consolas" pitchFamily="49" charset="0"/>
              </a:rPr>
              <a:t>{</a:t>
            </a:r>
          </a:p>
          <a:p>
            <a:pPr>
              <a:lnSpc>
                <a:spcPct val="90000"/>
              </a:lnSpc>
              <a:buFontTx/>
              <a:buNone/>
            </a:pPr>
            <a:r>
              <a:rPr lang="en-US" altLang="zh-CN" dirty="0">
                <a:latin typeface="Consolas" pitchFamily="49" charset="0"/>
                <a:ea typeface="楷体_GB2312" pitchFamily="49" charset="-122"/>
                <a:cs typeface="Consolas" pitchFamily="49" charset="0"/>
              </a:rPr>
              <a:t>  if (count</a:t>
            </a:r>
            <a:r>
              <a:rPr lang="zh-CN" altLang="en-US" dirty="0">
                <a:latin typeface="Consolas" pitchFamily="49" charset="0"/>
                <a:ea typeface="楷体_GB2312" pitchFamily="49" charset="-122"/>
                <a:cs typeface="Consolas" pitchFamily="49" charset="0"/>
              </a:rPr>
              <a:t> </a:t>
            </a:r>
            <a:r>
              <a:rPr lang="en-US" altLang="zh-CN" dirty="0">
                <a:latin typeface="Consolas" pitchFamily="49" charset="0"/>
                <a:ea typeface="楷体_GB2312" pitchFamily="49" charset="-122"/>
                <a:cs typeface="Consolas" pitchFamily="49" charset="0"/>
              </a:rPr>
              <a:t>&gt;=</a:t>
            </a:r>
            <a:r>
              <a:rPr lang="zh-CN" altLang="en-US" dirty="0">
                <a:latin typeface="Consolas" pitchFamily="49" charset="0"/>
                <a:ea typeface="楷体_GB2312" pitchFamily="49" charset="-122"/>
                <a:cs typeface="Consolas" pitchFamily="49" charset="0"/>
              </a:rPr>
              <a:t> </a:t>
            </a:r>
            <a:r>
              <a:rPr lang="en-US" altLang="zh-CN" dirty="0">
                <a:latin typeface="Consolas" pitchFamily="49" charset="0"/>
                <a:ea typeface="楷体_GB2312" pitchFamily="49" charset="-122"/>
                <a:cs typeface="Consolas" pitchFamily="49" charset="0"/>
              </a:rPr>
              <a:t>n)</a:t>
            </a:r>
          </a:p>
          <a:p>
            <a:pPr>
              <a:lnSpc>
                <a:spcPct val="90000"/>
              </a:lnSpc>
              <a:buFontTx/>
              <a:buNone/>
            </a:pPr>
            <a:r>
              <a:rPr lang="zh-CN" altLang="en-US" dirty="0" err="1">
                <a:latin typeface="Consolas" pitchFamily="49" charset="0"/>
                <a:ea typeface="楷体_GB2312" pitchFamily="49" charset="-122"/>
                <a:cs typeface="Consolas" pitchFamily="49" charset="0"/>
              </a:rPr>
              <a:t>    </a:t>
            </a:r>
            <a:r>
              <a:rPr lang="en-US" altLang="zh-CN" dirty="0" err="1">
                <a:latin typeface="Consolas" pitchFamily="49" charset="0"/>
                <a:ea typeface="楷体_GB2312" pitchFamily="49" charset="-122"/>
                <a:cs typeface="Consolas" pitchFamily="49" charset="0"/>
              </a:rPr>
              <a:t>full.wait()</a:t>
            </a:r>
            <a:r>
              <a:rPr lang="en-US" altLang="zh-CN" dirty="0">
                <a:latin typeface="Consolas" pitchFamily="49" charset="0"/>
                <a:ea typeface="楷体_GB2312" pitchFamily="49" charset="-122"/>
                <a:cs typeface="Consolas" pitchFamily="49" charset="0"/>
              </a:rPr>
              <a:t>;</a:t>
            </a:r>
          </a:p>
          <a:p>
            <a:pPr>
              <a:lnSpc>
                <a:spcPct val="90000"/>
              </a:lnSpc>
              <a:buFontTx/>
              <a:buNone/>
            </a:pPr>
            <a:r>
              <a:rPr lang="en-US" altLang="zh-CN" dirty="0">
                <a:latin typeface="Consolas" pitchFamily="49" charset="0"/>
                <a:ea typeface="楷体_GB2312" pitchFamily="49" charset="-122"/>
                <a:cs typeface="Consolas" pitchFamily="49" charset="0"/>
              </a:rPr>
              <a:t>    </a:t>
            </a:r>
          </a:p>
          <a:p>
            <a:pPr>
              <a:lnSpc>
                <a:spcPct val="90000"/>
              </a:lnSpc>
              <a:buFontTx/>
              <a:buNone/>
            </a:pPr>
            <a:r>
              <a:rPr lang="en-US" altLang="zh-CN" dirty="0">
                <a:latin typeface="Consolas" pitchFamily="49" charset="0"/>
                <a:ea typeface="楷体_GB2312" pitchFamily="49" charset="-122"/>
                <a:cs typeface="Consolas" pitchFamily="49" charset="0"/>
              </a:rPr>
              <a:t>   buffer[in] = item;</a:t>
            </a:r>
          </a:p>
          <a:p>
            <a:pPr>
              <a:lnSpc>
                <a:spcPct val="90000"/>
              </a:lnSpc>
              <a:buFontTx/>
              <a:buNone/>
            </a:pPr>
            <a:r>
              <a:rPr lang="zh-CN" altLang="en-US" dirty="0">
                <a:latin typeface="Consolas" pitchFamily="49" charset="0"/>
                <a:ea typeface="楷体_GB2312" pitchFamily="49" charset="-122"/>
                <a:cs typeface="Consolas" pitchFamily="49" charset="0"/>
              </a:rPr>
              <a:t>   </a:t>
            </a:r>
            <a:r>
              <a:rPr lang="en-US" altLang="zh-CN" dirty="0">
                <a:latin typeface="Consolas" pitchFamily="49" charset="0"/>
                <a:ea typeface="楷体_GB2312" pitchFamily="49" charset="-122"/>
                <a:cs typeface="Consolas" pitchFamily="49" charset="0"/>
              </a:rPr>
              <a:t>in = (</a:t>
            </a:r>
            <a:r>
              <a:rPr lang="en-US" altLang="zh-CN" dirty="0" err="1">
                <a:latin typeface="Consolas" pitchFamily="49" charset="0"/>
                <a:ea typeface="楷体_GB2312" pitchFamily="49" charset="-122"/>
                <a:cs typeface="Consolas" pitchFamily="49" charset="0"/>
              </a:rPr>
              <a:t>in</a:t>
            </a:r>
            <a:r>
              <a:rPr lang="zh-CN" altLang="en-US" dirty="0" err="1">
                <a:latin typeface="Consolas" pitchFamily="49" charset="0"/>
                <a:ea typeface="楷体_GB2312" pitchFamily="49" charset="-122"/>
                <a:cs typeface="Consolas" pitchFamily="49" charset="0"/>
              </a:rPr>
              <a:t> </a:t>
            </a:r>
            <a:r>
              <a:rPr lang="en-US" altLang="zh-CN" dirty="0" err="1">
                <a:latin typeface="Consolas" pitchFamily="49" charset="0"/>
                <a:ea typeface="楷体_GB2312" pitchFamily="49" charset="-122"/>
                <a:cs typeface="Consolas" pitchFamily="49" charset="0"/>
              </a:rPr>
              <a:t>+</a:t>
            </a:r>
            <a:r>
              <a:rPr lang="zh-CN" altLang="en-US" dirty="0" err="1">
                <a:latin typeface="Consolas" pitchFamily="49" charset="0"/>
                <a:ea typeface="楷体_GB2312" pitchFamily="49" charset="-122"/>
                <a:cs typeface="Consolas" pitchFamily="49" charset="0"/>
              </a:rPr>
              <a:t> </a:t>
            </a:r>
            <a:r>
              <a:rPr lang="en-US" altLang="zh-CN" dirty="0" err="1">
                <a:latin typeface="Consolas" pitchFamily="49" charset="0"/>
                <a:ea typeface="楷体_GB2312" pitchFamily="49" charset="-122"/>
                <a:cs typeface="Consolas" pitchFamily="49" charset="0"/>
              </a:rPr>
              <a:t>1</a:t>
            </a:r>
            <a:r>
              <a:rPr lang="en-US" altLang="zh-CN" dirty="0">
                <a:latin typeface="Consolas" pitchFamily="49" charset="0"/>
                <a:ea typeface="楷体_GB2312" pitchFamily="49" charset="-122"/>
                <a:cs typeface="Consolas" pitchFamily="49" charset="0"/>
              </a:rPr>
              <a:t>) % n;</a:t>
            </a:r>
          </a:p>
          <a:p>
            <a:pPr>
              <a:lnSpc>
                <a:spcPct val="90000"/>
              </a:lnSpc>
              <a:buFontTx/>
              <a:buNone/>
            </a:pPr>
            <a:r>
              <a:rPr lang="zh-CN" altLang="en-US" dirty="0">
                <a:latin typeface="Consolas" pitchFamily="49" charset="0"/>
                <a:ea typeface="楷体_GB2312" pitchFamily="49" charset="-122"/>
                <a:cs typeface="Consolas" pitchFamily="49" charset="0"/>
              </a:rPr>
              <a:t>   </a:t>
            </a:r>
            <a:r>
              <a:rPr lang="en-US" altLang="zh-CN" dirty="0">
                <a:latin typeface="Consolas" pitchFamily="49" charset="0"/>
                <a:ea typeface="楷体_GB2312" pitchFamily="49" charset="-122"/>
                <a:cs typeface="Consolas" pitchFamily="49" charset="0"/>
              </a:rPr>
              <a:t>count++;</a:t>
            </a:r>
          </a:p>
          <a:p>
            <a:pPr>
              <a:lnSpc>
                <a:spcPct val="90000"/>
              </a:lnSpc>
              <a:buFontTx/>
              <a:buNone/>
            </a:pPr>
            <a:r>
              <a:rPr lang="en-US" altLang="zh-CN" dirty="0">
                <a:latin typeface="Consolas" pitchFamily="49" charset="0"/>
                <a:ea typeface="楷体_GB2312" pitchFamily="49" charset="-122"/>
                <a:cs typeface="Consolas" pitchFamily="49" charset="0"/>
              </a:rPr>
              <a:t>     </a:t>
            </a:r>
          </a:p>
          <a:p>
            <a:pPr>
              <a:lnSpc>
                <a:spcPct val="90000"/>
              </a:lnSpc>
              <a:buFontTx/>
              <a:buNone/>
            </a:pPr>
            <a:r>
              <a:rPr lang="en-US" altLang="zh-CN" dirty="0">
                <a:latin typeface="Consolas" pitchFamily="49" charset="0"/>
                <a:ea typeface="楷体_GB2312" pitchFamily="49" charset="-122"/>
                <a:cs typeface="Consolas" pitchFamily="49" charset="0"/>
              </a:rPr>
              <a:t>   if (</a:t>
            </a:r>
            <a:r>
              <a:rPr lang="en-US" altLang="zh-CN" dirty="0" err="1">
                <a:latin typeface="Consolas" pitchFamily="49" charset="0"/>
                <a:ea typeface="楷体_GB2312" pitchFamily="49" charset="-122"/>
                <a:cs typeface="Consolas" pitchFamily="49" charset="0"/>
              </a:rPr>
              <a:t>empty.queue</a:t>
            </a:r>
            <a:r>
              <a:rPr lang="en-US" altLang="zh-CN" dirty="0">
                <a:latin typeface="Consolas" pitchFamily="49" charset="0"/>
                <a:ea typeface="楷体_GB2312" pitchFamily="49" charset="-122"/>
                <a:cs typeface="Consolas" pitchFamily="49" charset="0"/>
              </a:rPr>
              <a:t>) </a:t>
            </a:r>
          </a:p>
          <a:p>
            <a:pPr>
              <a:lnSpc>
                <a:spcPct val="90000"/>
              </a:lnSpc>
              <a:buFontTx/>
              <a:buNone/>
            </a:pPr>
            <a:r>
              <a:rPr lang="en-US" altLang="zh-CN" dirty="0">
                <a:latin typeface="Consolas" pitchFamily="49" charset="0"/>
                <a:ea typeface="楷体_GB2312" pitchFamily="49" charset="-122"/>
                <a:cs typeface="Consolas" pitchFamily="49" charset="0"/>
              </a:rPr>
              <a:t>     </a:t>
            </a:r>
            <a:r>
              <a:rPr lang="en-US" altLang="zh-CN" dirty="0" err="1">
                <a:latin typeface="Consolas" pitchFamily="49" charset="0"/>
                <a:ea typeface="楷体_GB2312" pitchFamily="49" charset="-122"/>
                <a:cs typeface="Consolas" pitchFamily="49" charset="0"/>
              </a:rPr>
              <a:t>empty.signal()</a:t>
            </a:r>
            <a:r>
              <a:rPr lang="en-US" altLang="zh-CN" dirty="0">
                <a:latin typeface="Consolas" pitchFamily="49" charset="0"/>
                <a:ea typeface="楷体_GB2312" pitchFamily="49" charset="-122"/>
                <a:cs typeface="Consolas" pitchFamily="49" charset="0"/>
              </a:rPr>
              <a:t>;</a:t>
            </a:r>
          </a:p>
          <a:p>
            <a:pPr>
              <a:lnSpc>
                <a:spcPct val="90000"/>
              </a:lnSpc>
              <a:buFontTx/>
              <a:buNone/>
            </a:pPr>
            <a:r>
              <a:rPr lang="en-US" altLang="zh-CN" dirty="0">
                <a:latin typeface="Consolas" pitchFamily="49" charset="0"/>
                <a:ea typeface="楷体_GB2312" pitchFamily="49" charset="-122"/>
                <a:cs typeface="Consolas" pitchFamily="49" charset="0"/>
              </a:rPr>
              <a:t>}</a:t>
            </a:r>
          </a:p>
          <a:p>
            <a:pPr>
              <a:lnSpc>
                <a:spcPct val="90000"/>
              </a:lnSpc>
              <a:buFontTx/>
              <a:buNone/>
            </a:pPr>
            <a:endParaRPr lang="en-US" altLang="zh-CN" dirty="0">
              <a:latin typeface="Consolas" pitchFamily="49" charset="0"/>
              <a:ea typeface="楷体_GB2312" pitchFamily="49" charset="-122"/>
              <a:cs typeface="Consolas" pitchFamily="49" charset="0"/>
            </a:endParaRPr>
          </a:p>
          <a:p>
            <a:pPr>
              <a:lnSpc>
                <a:spcPct val="90000"/>
              </a:lnSpc>
              <a:buFontTx/>
              <a:buNone/>
            </a:pPr>
            <a:endParaRPr lang="zh-CN" altLang="en-US"/>
          </a:p>
        </p:txBody>
      </p:sp>
      <p:sp>
        <p:nvSpPr>
          <p:cNvPr id="7" name="矩形 6"/>
          <p:cNvSpPr/>
          <p:nvPr/>
        </p:nvSpPr>
        <p:spPr>
          <a:xfrm>
            <a:off x="4724400" y="3037430"/>
            <a:ext cx="3962400" cy="3333220"/>
          </a:xfrm>
          <a:prstGeom prst="rect">
            <a:avLst/>
          </a:prstGeom>
          <a:solidFill>
            <a:schemeClr val="accent2">
              <a:lumMod val="20000"/>
              <a:lumOff val="80000"/>
            </a:schemeClr>
          </a:solidFill>
          <a:ln>
            <a:solidFill>
              <a:srgbClr val="C00000"/>
            </a:solidFill>
          </a:ln>
        </p:spPr>
        <p:txBody>
          <a:bodyPr wrap="square">
            <a:spAutoFit/>
          </a:bodyPr>
          <a:lstStyle/>
          <a:p>
            <a:pPr>
              <a:lnSpc>
                <a:spcPct val="90000"/>
              </a:lnSpc>
              <a:buFontTx/>
              <a:buNone/>
            </a:pPr>
            <a:r>
              <a:rPr lang="en-US" altLang="zh-CN" dirty="0">
                <a:latin typeface="Consolas" pitchFamily="49" charset="0"/>
                <a:ea typeface="楷体_GB2312" pitchFamily="49" charset="-122"/>
                <a:cs typeface="Consolas" pitchFamily="49" charset="0"/>
              </a:rPr>
              <a:t>get()</a:t>
            </a:r>
            <a:r>
              <a:rPr lang="zh-CN" altLang="en-US" dirty="0">
                <a:latin typeface="Consolas" pitchFamily="49" charset="0"/>
                <a:ea typeface="楷体_GB2312" pitchFamily="49" charset="-122"/>
                <a:cs typeface="Consolas" pitchFamily="49" charset="0"/>
              </a:rPr>
              <a:t> </a:t>
            </a:r>
            <a:r>
              <a:rPr lang="en-US" altLang="zh-CN" dirty="0">
                <a:latin typeface="Consolas" pitchFamily="49" charset="0"/>
                <a:ea typeface="楷体_GB2312" pitchFamily="49" charset="-122"/>
                <a:cs typeface="Consolas" pitchFamily="49" charset="0"/>
              </a:rPr>
              <a:t>{ </a:t>
            </a:r>
          </a:p>
          <a:p>
            <a:pPr>
              <a:lnSpc>
                <a:spcPct val="90000"/>
              </a:lnSpc>
              <a:buFontTx/>
              <a:buNone/>
            </a:pPr>
            <a:r>
              <a:rPr lang="en-US" altLang="zh-CN" dirty="0">
                <a:latin typeface="Consolas" pitchFamily="49" charset="0"/>
                <a:ea typeface="楷体_GB2312" pitchFamily="49" charset="-122"/>
                <a:cs typeface="Consolas" pitchFamily="49" charset="0"/>
              </a:rPr>
              <a:t> </a:t>
            </a:r>
            <a:r>
              <a:rPr lang="zh-CN" altLang="en-US" dirty="0">
                <a:latin typeface="Consolas" pitchFamily="49" charset="0"/>
                <a:ea typeface="楷体_GB2312" pitchFamily="49" charset="-122"/>
                <a:cs typeface="Consolas" pitchFamily="49" charset="0"/>
              </a:rPr>
              <a:t> </a:t>
            </a:r>
            <a:r>
              <a:rPr lang="en-US" altLang="zh-CN" dirty="0">
                <a:latin typeface="Consolas" pitchFamily="49" charset="0"/>
                <a:ea typeface="楷体_GB2312" pitchFamily="49" charset="-122"/>
                <a:cs typeface="Consolas" pitchFamily="49" charset="0"/>
              </a:rPr>
              <a:t>if (count &lt;= 0)</a:t>
            </a:r>
          </a:p>
          <a:p>
            <a:pPr>
              <a:lnSpc>
                <a:spcPct val="90000"/>
              </a:lnSpc>
              <a:buFontTx/>
              <a:buNone/>
            </a:pPr>
            <a:r>
              <a:rPr lang="zh-CN" altLang="en-US" dirty="0" err="1">
                <a:latin typeface="Consolas" pitchFamily="49" charset="0"/>
                <a:ea typeface="楷体_GB2312" pitchFamily="49" charset="-122"/>
                <a:cs typeface="Consolas" pitchFamily="49" charset="0"/>
              </a:rPr>
              <a:t>    </a:t>
            </a:r>
            <a:r>
              <a:rPr lang="en-US" altLang="zh-CN" dirty="0" err="1">
                <a:latin typeface="Consolas" pitchFamily="49" charset="0"/>
                <a:ea typeface="楷体_GB2312" pitchFamily="49" charset="-122"/>
                <a:cs typeface="Consolas" pitchFamily="49" charset="0"/>
              </a:rPr>
              <a:t>empty.wait()</a:t>
            </a:r>
            <a:r>
              <a:rPr lang="en-US" altLang="zh-CN" dirty="0">
                <a:latin typeface="Consolas" pitchFamily="49" charset="0"/>
                <a:ea typeface="楷体_GB2312" pitchFamily="49" charset="-122"/>
                <a:cs typeface="Consolas" pitchFamily="49" charset="0"/>
              </a:rPr>
              <a:t>;</a:t>
            </a:r>
          </a:p>
          <a:p>
            <a:pPr>
              <a:lnSpc>
                <a:spcPct val="90000"/>
              </a:lnSpc>
              <a:buFontTx/>
              <a:buNone/>
            </a:pPr>
            <a:endParaRPr lang="en-US" altLang="zh-CN" dirty="0">
              <a:latin typeface="Consolas" pitchFamily="49" charset="0"/>
              <a:ea typeface="楷体_GB2312" pitchFamily="49" charset="-122"/>
              <a:cs typeface="Consolas" pitchFamily="49" charset="0"/>
            </a:endParaRPr>
          </a:p>
          <a:p>
            <a:pPr>
              <a:lnSpc>
                <a:spcPct val="90000"/>
              </a:lnSpc>
              <a:buFontTx/>
              <a:buNone/>
            </a:pPr>
            <a:r>
              <a:rPr lang="zh-CN" altLang="en-US" dirty="0">
                <a:latin typeface="Consolas" pitchFamily="49" charset="0"/>
                <a:ea typeface="楷体_GB2312" pitchFamily="49" charset="-122"/>
                <a:cs typeface="Consolas" pitchFamily="49" charset="0"/>
              </a:rPr>
              <a:t>  </a:t>
            </a:r>
            <a:r>
              <a:rPr lang="en-US" altLang="zh-CN" dirty="0">
                <a:latin typeface="Consolas" pitchFamily="49" charset="0"/>
                <a:ea typeface="楷体_GB2312" pitchFamily="49" charset="-122"/>
                <a:cs typeface="Consolas" pitchFamily="49" charset="0"/>
              </a:rPr>
              <a:t>item = buffer[out];</a:t>
            </a:r>
          </a:p>
          <a:p>
            <a:pPr>
              <a:lnSpc>
                <a:spcPct val="90000"/>
              </a:lnSpc>
              <a:buFontTx/>
              <a:buNone/>
            </a:pPr>
            <a:r>
              <a:rPr lang="zh-CN" altLang="en-US" dirty="0">
                <a:latin typeface="Consolas" pitchFamily="49" charset="0"/>
                <a:ea typeface="楷体_GB2312" pitchFamily="49" charset="-122"/>
                <a:cs typeface="Consolas" pitchFamily="49" charset="0"/>
              </a:rPr>
              <a:t>  </a:t>
            </a:r>
            <a:r>
              <a:rPr lang="en-US" altLang="zh-CN" dirty="0">
                <a:latin typeface="Consolas" pitchFamily="49" charset="0"/>
                <a:ea typeface="楷体_GB2312" pitchFamily="49" charset="-122"/>
                <a:cs typeface="Consolas" pitchFamily="49" charset="0"/>
              </a:rPr>
              <a:t>out =</a:t>
            </a:r>
            <a:r>
              <a:rPr lang="zh-CN" altLang="en-US" dirty="0">
                <a:latin typeface="Consolas" pitchFamily="49" charset="0"/>
                <a:ea typeface="楷体_GB2312" pitchFamily="49" charset="-122"/>
                <a:cs typeface="Consolas" pitchFamily="49" charset="0"/>
              </a:rPr>
              <a:t> </a:t>
            </a:r>
            <a:r>
              <a:rPr lang="en-US" altLang="zh-CN" dirty="0">
                <a:latin typeface="Consolas" pitchFamily="49" charset="0"/>
                <a:ea typeface="楷体_GB2312" pitchFamily="49" charset="-122"/>
                <a:cs typeface="Consolas" pitchFamily="49" charset="0"/>
              </a:rPr>
              <a:t>(out</a:t>
            </a:r>
            <a:r>
              <a:rPr lang="zh-CN" altLang="en-US" dirty="0" err="1">
                <a:latin typeface="Consolas" pitchFamily="49" charset="0"/>
                <a:ea typeface="楷体_GB2312" pitchFamily="49" charset="-122"/>
                <a:cs typeface="Consolas" pitchFamily="49" charset="0"/>
              </a:rPr>
              <a:t> </a:t>
            </a:r>
            <a:r>
              <a:rPr lang="en-US" altLang="zh-CN" dirty="0" err="1">
                <a:latin typeface="Consolas" pitchFamily="49" charset="0"/>
                <a:ea typeface="楷体_GB2312" pitchFamily="49" charset="-122"/>
                <a:cs typeface="Consolas" pitchFamily="49" charset="0"/>
              </a:rPr>
              <a:t>+</a:t>
            </a:r>
            <a:r>
              <a:rPr lang="zh-CN" altLang="en-US" dirty="0" err="1">
                <a:latin typeface="Consolas" pitchFamily="49" charset="0"/>
                <a:ea typeface="楷体_GB2312" pitchFamily="49" charset="-122"/>
                <a:cs typeface="Consolas" pitchFamily="49" charset="0"/>
              </a:rPr>
              <a:t> </a:t>
            </a:r>
            <a:r>
              <a:rPr lang="en-US" altLang="zh-CN" dirty="0" err="1">
                <a:latin typeface="Consolas" pitchFamily="49" charset="0"/>
                <a:ea typeface="楷体_GB2312" pitchFamily="49" charset="-122"/>
                <a:cs typeface="Consolas" pitchFamily="49" charset="0"/>
              </a:rPr>
              <a:t>1</a:t>
            </a:r>
            <a:r>
              <a:rPr lang="en-US" altLang="zh-CN" dirty="0">
                <a:latin typeface="Consolas" pitchFamily="49" charset="0"/>
                <a:ea typeface="楷体_GB2312" pitchFamily="49" charset="-122"/>
                <a:cs typeface="Consolas" pitchFamily="49" charset="0"/>
              </a:rPr>
              <a:t>) % n;</a:t>
            </a:r>
          </a:p>
          <a:p>
            <a:pPr>
              <a:lnSpc>
                <a:spcPct val="90000"/>
              </a:lnSpc>
              <a:buFontTx/>
              <a:buNone/>
            </a:pPr>
            <a:r>
              <a:rPr lang="en-US" altLang="zh-CN" dirty="0">
                <a:latin typeface="Consolas" pitchFamily="49" charset="0"/>
                <a:ea typeface="楷体_GB2312" pitchFamily="49" charset="-122"/>
                <a:cs typeface="Consolas" pitchFamily="49" charset="0"/>
              </a:rPr>
              <a:t>  count--;</a:t>
            </a:r>
          </a:p>
          <a:p>
            <a:pPr>
              <a:lnSpc>
                <a:spcPct val="90000"/>
              </a:lnSpc>
              <a:buFontTx/>
              <a:buNone/>
            </a:pPr>
            <a:endParaRPr lang="en-US" altLang="zh-CN" dirty="0">
              <a:latin typeface="Consolas" pitchFamily="49" charset="0"/>
              <a:ea typeface="楷体_GB2312" pitchFamily="49" charset="-122"/>
              <a:cs typeface="Consolas" pitchFamily="49" charset="0"/>
            </a:endParaRPr>
          </a:p>
          <a:p>
            <a:pPr>
              <a:lnSpc>
                <a:spcPct val="90000"/>
              </a:lnSpc>
              <a:buFontTx/>
              <a:buNone/>
            </a:pPr>
            <a:r>
              <a:rPr lang="zh-CN" altLang="en-US" dirty="0">
                <a:latin typeface="Consolas" pitchFamily="49" charset="0"/>
                <a:ea typeface="楷体_GB2312" pitchFamily="49" charset="-122"/>
                <a:cs typeface="Consolas" pitchFamily="49" charset="0"/>
              </a:rPr>
              <a:t>  </a:t>
            </a:r>
            <a:r>
              <a:rPr lang="en-US" altLang="zh-CN" dirty="0">
                <a:latin typeface="Consolas" pitchFamily="49" charset="0"/>
                <a:ea typeface="楷体_GB2312" pitchFamily="49" charset="-122"/>
                <a:cs typeface="Consolas" pitchFamily="49" charset="0"/>
              </a:rPr>
              <a:t>if (</a:t>
            </a:r>
            <a:r>
              <a:rPr lang="en-US" altLang="zh-CN" dirty="0" err="1">
                <a:latin typeface="Consolas" pitchFamily="49" charset="0"/>
                <a:ea typeface="楷体_GB2312" pitchFamily="49" charset="-122"/>
                <a:cs typeface="Consolas" pitchFamily="49" charset="0"/>
              </a:rPr>
              <a:t>full.queue</a:t>
            </a:r>
            <a:r>
              <a:rPr lang="en-US" altLang="zh-CN" dirty="0">
                <a:latin typeface="Consolas" pitchFamily="49" charset="0"/>
                <a:ea typeface="楷体_GB2312" pitchFamily="49" charset="-122"/>
                <a:cs typeface="Consolas" pitchFamily="49" charset="0"/>
              </a:rPr>
              <a:t>) </a:t>
            </a:r>
          </a:p>
          <a:p>
            <a:pPr>
              <a:lnSpc>
                <a:spcPct val="90000"/>
              </a:lnSpc>
              <a:buFontTx/>
              <a:buNone/>
            </a:pPr>
            <a:r>
              <a:rPr lang="zh-CN" altLang="en-US" dirty="0" err="1">
                <a:latin typeface="Consolas" pitchFamily="49" charset="0"/>
                <a:ea typeface="楷体_GB2312" pitchFamily="49" charset="-122"/>
                <a:cs typeface="Consolas" pitchFamily="49" charset="0"/>
              </a:rPr>
              <a:t>    </a:t>
            </a:r>
            <a:r>
              <a:rPr lang="en-US" altLang="zh-CN" dirty="0" err="1">
                <a:latin typeface="Consolas" pitchFamily="49" charset="0"/>
                <a:ea typeface="楷体_GB2312" pitchFamily="49" charset="-122"/>
                <a:cs typeface="Consolas" pitchFamily="49" charset="0"/>
              </a:rPr>
              <a:t>full.signal()</a:t>
            </a:r>
            <a:r>
              <a:rPr lang="en-US" altLang="zh-CN" dirty="0">
                <a:latin typeface="Consolas" pitchFamily="49" charset="0"/>
                <a:ea typeface="楷体_GB2312" pitchFamily="49" charset="-122"/>
                <a:cs typeface="Consolas" pitchFamily="49" charset="0"/>
              </a:rPr>
              <a:t>;</a:t>
            </a:r>
          </a:p>
          <a:p>
            <a:pPr>
              <a:lnSpc>
                <a:spcPct val="90000"/>
              </a:lnSpc>
              <a:buFontTx/>
              <a:buNone/>
            </a:pPr>
            <a:endParaRPr lang="en-US" altLang="zh-CN" dirty="0">
              <a:latin typeface="Consolas" pitchFamily="49" charset="0"/>
              <a:ea typeface="楷体_GB2312" pitchFamily="49" charset="-122"/>
              <a:cs typeface="Consolas" pitchFamily="49" charset="0"/>
            </a:endParaRPr>
          </a:p>
          <a:p>
            <a:pPr>
              <a:lnSpc>
                <a:spcPct val="90000"/>
              </a:lnSpc>
              <a:buFontTx/>
              <a:buNone/>
            </a:pPr>
            <a:r>
              <a:rPr lang="en-US" altLang="zh-CN" dirty="0">
                <a:latin typeface="Consolas" pitchFamily="49" charset="0"/>
                <a:ea typeface="楷体_GB2312" pitchFamily="49" charset="-122"/>
                <a:cs typeface="Consolas" pitchFamily="49" charset="0"/>
              </a:rPr>
              <a:t>  return item;</a:t>
            </a:r>
          </a:p>
          <a:p>
            <a:pPr>
              <a:lnSpc>
                <a:spcPct val="90000"/>
              </a:lnSpc>
              <a:buFontTx/>
              <a:buNone/>
            </a:pPr>
            <a:r>
              <a:rPr lang="en-US" altLang="zh-CN" dirty="0">
                <a:latin typeface="Consolas" pitchFamily="49" charset="0"/>
                <a:ea typeface="楷体_GB2312" pitchFamily="49" charset="-122"/>
                <a:cs typeface="Consolas" pitchFamily="49" charset="0"/>
              </a:rPr>
              <a:t>}</a:t>
            </a:r>
          </a:p>
        </p:txBody>
      </p:sp>
      <p:sp>
        <p:nvSpPr>
          <p:cNvPr id="8" name="矩形 7"/>
          <p:cNvSpPr/>
          <p:nvPr/>
        </p:nvSpPr>
        <p:spPr>
          <a:xfrm>
            <a:off x="304800" y="1340566"/>
            <a:ext cx="8382000" cy="1446550"/>
          </a:xfrm>
          <a:prstGeom prst="rect">
            <a:avLst/>
          </a:prstGeom>
          <a:solidFill>
            <a:schemeClr val="bg1">
              <a:lumMod val="95000"/>
            </a:schemeClr>
          </a:solidFill>
        </p:spPr>
        <p:txBody>
          <a:bodyPr wrap="square">
            <a:spAutoFit/>
          </a:bodyPr>
          <a:lstStyle/>
          <a:p>
            <a:pPr>
              <a:buFontTx/>
              <a:buNone/>
            </a:pPr>
            <a:r>
              <a:rPr lang="en-US" altLang="zh-CN" sz="2200" dirty="0">
                <a:latin typeface="Consolas" pitchFamily="49" charset="0"/>
                <a:ea typeface="楷体_GB2312" pitchFamily="49" charset="-122"/>
                <a:cs typeface="Consolas" pitchFamily="49" charset="0"/>
              </a:rPr>
              <a:t>monitor PC { // </a:t>
            </a:r>
            <a:r>
              <a:rPr lang="zh-CN" altLang="en-US" sz="2200" dirty="0">
                <a:latin typeface="Consolas" pitchFamily="49" charset="0"/>
                <a:ea typeface="楷体_GB2312" pitchFamily="49" charset="-122"/>
                <a:cs typeface="Consolas" pitchFamily="49" charset="0"/>
              </a:rPr>
              <a:t>管程本身实现了互斥，无需互斥信号量</a:t>
            </a:r>
            <a:endParaRPr lang="en-US" altLang="zh-CN" sz="2200" dirty="0">
              <a:latin typeface="Consolas" pitchFamily="49" charset="0"/>
              <a:ea typeface="楷体_GB2312" pitchFamily="49" charset="-122"/>
              <a:cs typeface="Consolas" pitchFamily="49" charset="0"/>
            </a:endParaRPr>
          </a:p>
          <a:p>
            <a:pPr>
              <a:buFontTx/>
              <a:buNone/>
            </a:pPr>
            <a:r>
              <a:rPr lang="en-US" altLang="zh-CN" sz="2200" dirty="0">
                <a:latin typeface="Consolas" pitchFamily="49" charset="0"/>
                <a:ea typeface="楷体_GB2312" pitchFamily="49" charset="-122"/>
                <a:cs typeface="Consolas" pitchFamily="49" charset="0"/>
              </a:rPr>
              <a:t>  </a:t>
            </a:r>
            <a:r>
              <a:rPr lang="en-US" altLang="zh-CN" sz="2200" dirty="0" err="1">
                <a:latin typeface="Consolas" pitchFamily="49" charset="0"/>
                <a:ea typeface="楷体_GB2312" pitchFamily="49" charset="-122"/>
                <a:cs typeface="Consolas" pitchFamily="49" charset="0"/>
              </a:rPr>
              <a:t>int</a:t>
            </a:r>
            <a:r>
              <a:rPr lang="en-US" altLang="zh-CN" sz="2200" dirty="0">
                <a:latin typeface="Consolas" pitchFamily="49" charset="0"/>
                <a:ea typeface="楷体_GB2312" pitchFamily="49" charset="-122"/>
                <a:cs typeface="Consolas" pitchFamily="49" charset="0"/>
              </a:rPr>
              <a:t> in=0, out=0, count=0;</a:t>
            </a:r>
          </a:p>
          <a:p>
            <a:pPr>
              <a:buFontTx/>
              <a:buNone/>
            </a:pPr>
            <a:r>
              <a:rPr lang="en-US" altLang="zh-CN" sz="2200" dirty="0">
                <a:latin typeface="Consolas" pitchFamily="49" charset="0"/>
                <a:ea typeface="楷体_GB2312" pitchFamily="49" charset="-122"/>
                <a:cs typeface="Consolas" pitchFamily="49" charset="0"/>
              </a:rPr>
              <a:t>  item buffer[n];</a:t>
            </a:r>
          </a:p>
          <a:p>
            <a:pPr>
              <a:buFontTx/>
              <a:buNone/>
            </a:pPr>
            <a:r>
              <a:rPr lang="en-US" altLang="zh-CN" sz="2200" dirty="0">
                <a:latin typeface="Consolas" pitchFamily="49" charset="0"/>
                <a:ea typeface="楷体_GB2312" pitchFamily="49" charset="-122"/>
                <a:cs typeface="Consolas" pitchFamily="49" charset="0"/>
              </a:rPr>
              <a:t>  condition empty, full;</a:t>
            </a:r>
            <a:r>
              <a:rPr lang="zh-CN" altLang="en-US" sz="2200" dirty="0">
                <a:latin typeface="Consolas" pitchFamily="49" charset="0"/>
                <a:ea typeface="楷体_GB2312" pitchFamily="49" charset="-122"/>
                <a:cs typeface="Consolas" pitchFamily="49" charset="0"/>
              </a:rPr>
              <a:t> </a:t>
            </a:r>
            <a:r>
              <a:rPr lang="en-US" altLang="zh-CN" sz="2200" dirty="0">
                <a:latin typeface="Consolas" pitchFamily="49" charset="0"/>
                <a:ea typeface="楷体_GB2312" pitchFamily="49" charset="-122"/>
                <a:cs typeface="Consolas" pitchFamily="49" charset="0"/>
              </a:rPr>
              <a:t>//</a:t>
            </a:r>
            <a:r>
              <a:rPr lang="zh-CN" altLang="en-US" sz="2200" dirty="0">
                <a:latin typeface="Consolas" pitchFamily="49" charset="0"/>
                <a:ea typeface="楷体_GB2312" pitchFamily="49" charset="-122"/>
                <a:cs typeface="Consolas" pitchFamily="49" charset="0"/>
              </a:rPr>
              <a:t> 但需要资源信号量，条件变量</a:t>
            </a:r>
            <a:endParaRPr lang="en-US" altLang="zh-CN" sz="2200" dirty="0">
              <a:latin typeface="Consolas" pitchFamily="49" charset="0"/>
              <a:ea typeface="楷体_GB2312" pitchFamily="49" charset="-122"/>
              <a:cs typeface="Consolas" pitchFamily="49" charset="0"/>
            </a:endParaRPr>
          </a:p>
        </p:txBody>
      </p:sp>
    </p:spTree>
    <p:extLst>
      <p:ext uri="{BB962C8B-B14F-4D97-AF65-F5344CB8AC3E}">
        <p14:creationId xmlns:p14="http://schemas.microsoft.com/office/powerpoint/2010/main" val="1763043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dirty="0"/>
              <a:t>思考</a:t>
            </a:r>
            <a:r>
              <a:rPr kumimoji="1" lang="en-US" altLang="zh-CN" dirty="0"/>
              <a:t>&amp;</a:t>
            </a:r>
            <a:r>
              <a:rPr kumimoji="1" lang="zh-CN" altLang="en-US" dirty="0"/>
              <a:t>练习</a:t>
            </a:r>
          </a:p>
        </p:txBody>
      </p:sp>
      <p:sp>
        <p:nvSpPr>
          <p:cNvPr id="7" name="内容占位符 6"/>
          <p:cNvSpPr>
            <a:spLocks noGrp="1"/>
          </p:cNvSpPr>
          <p:nvPr>
            <p:ph idx="1"/>
          </p:nvPr>
        </p:nvSpPr>
        <p:spPr/>
        <p:txBody>
          <a:bodyPr/>
          <a:lstStyle/>
          <a:p>
            <a:r>
              <a:rPr kumimoji="1" lang="zh-CN" altLang="en-US" dirty="0"/>
              <a:t>生产者消费者模型的效率是不是最高的？</a:t>
            </a:r>
            <a:endParaRPr kumimoji="1" lang="en-US" altLang="zh-CN" dirty="0"/>
          </a:p>
          <a:p>
            <a:pPr lvl="1"/>
            <a:r>
              <a:rPr kumimoji="1" lang="zh-CN" altLang="en-US" dirty="0"/>
              <a:t>如何控制生产者，消费者同时进入？</a:t>
            </a:r>
            <a:endParaRPr kumimoji="1" lang="en-US" altLang="zh-CN" dirty="0"/>
          </a:p>
          <a:p>
            <a:r>
              <a:rPr kumimoji="1" lang="zh-CN" altLang="en-US" dirty="0"/>
              <a:t>默写生产者消费者模型</a:t>
            </a:r>
          </a:p>
          <a:p>
            <a:endParaRPr kumimoji="1" lang="en-US" altLang="zh-CN" dirty="0"/>
          </a:p>
        </p:txBody>
      </p:sp>
      <p:sp>
        <p:nvSpPr>
          <p:cNvPr id="3" name="日期占位符 2"/>
          <p:cNvSpPr>
            <a:spLocks noGrp="1"/>
          </p:cNvSpPr>
          <p:nvPr>
            <p:ph type="dt" sz="half" idx="10"/>
          </p:nvPr>
        </p:nvSpPr>
        <p:spPr/>
        <p:txBody>
          <a:bodyPr/>
          <a:lstStyle/>
          <a:p>
            <a:fld id="{3A0631A8-F906-2548-AD4E-1E9174D6D430}" type="datetime5">
              <a:t>2019/10/14</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幻灯片编号占位符 4"/>
          <p:cNvSpPr>
            <a:spLocks noGrp="1"/>
          </p:cNvSpPr>
          <p:nvPr>
            <p:ph type="sldNum" sz="quarter" idx="12"/>
          </p:nvPr>
        </p:nvSpPr>
        <p:spPr/>
        <p:txBody>
          <a:bodyPr/>
          <a:lstStyle/>
          <a:p>
            <a:fld id="{B09550E6-D85C-43A8-841D-66A200A3DB30}" type="slidenum">
              <a:rPr lang="zh-CN" altLang="en-US" smtClean="0"/>
              <a:t>24</a:t>
            </a:fld>
            <a:endParaRPr lang="zh-CN" altLang="en-US"/>
          </a:p>
        </p:txBody>
      </p:sp>
    </p:spTree>
    <p:extLst>
      <p:ext uri="{BB962C8B-B14F-4D97-AF65-F5344CB8AC3E}">
        <p14:creationId xmlns:p14="http://schemas.microsoft.com/office/powerpoint/2010/main" val="2313568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normAutofit fontScale="90000"/>
          </a:bodyPr>
          <a:lstStyle/>
          <a:p>
            <a:r>
              <a:rPr lang="zh-CN" altLang="en-US"/>
              <a:t>例：与进程的执行顺序有关的问题</a:t>
            </a:r>
            <a:endParaRPr lang="zh-CN" altLang="en-US" dirty="0"/>
          </a:p>
        </p:txBody>
      </p:sp>
      <p:sp>
        <p:nvSpPr>
          <p:cNvPr id="494595" name="Rectangle 3"/>
          <p:cNvSpPr>
            <a:spLocks noGrp="1" noChangeArrowheads="1"/>
          </p:cNvSpPr>
          <p:nvPr>
            <p:ph idx="1"/>
          </p:nvPr>
        </p:nvSpPr>
        <p:spPr>
          <a:xfrm>
            <a:off x="457200" y="1351127"/>
            <a:ext cx="8229600" cy="3903625"/>
          </a:xfrm>
        </p:spPr>
        <p:txBody>
          <a:bodyPr>
            <a:normAutofit fontScale="92500" lnSpcReduction="10000"/>
          </a:bodyPr>
          <a:lstStyle/>
          <a:p>
            <a:r>
              <a:rPr lang="zh-CN" altLang="en-US" sz="2800" dirty="0"/>
              <a:t>有3个进程</a:t>
            </a:r>
            <a:r>
              <a:rPr lang="en-US" altLang="zh-CN" sz="2800" dirty="0"/>
              <a:t>PA，PB</a:t>
            </a:r>
            <a:r>
              <a:rPr lang="zh-CN" altLang="en-US" sz="2800" dirty="0"/>
              <a:t>和</a:t>
            </a:r>
            <a:r>
              <a:rPr lang="en-US" altLang="zh-CN" sz="2800" dirty="0"/>
              <a:t>PC</a:t>
            </a:r>
            <a:r>
              <a:rPr lang="zh-CN" altLang="en-US" sz="2800" dirty="0"/>
              <a:t>合作解决文件打印问题：</a:t>
            </a:r>
          </a:p>
          <a:p>
            <a:pPr lvl="1"/>
            <a:r>
              <a:rPr lang="en-US" altLang="zh-CN" sz="2400" dirty="0"/>
              <a:t>PA</a:t>
            </a:r>
            <a:r>
              <a:rPr lang="zh-CN" altLang="en-US" sz="2400" dirty="0"/>
              <a:t>将文件记录从磁盘读入主存的缓冲区1，每执行一次读一个记录;</a:t>
            </a:r>
          </a:p>
          <a:p>
            <a:pPr lvl="1"/>
            <a:r>
              <a:rPr lang="en-US" altLang="zh-CN" sz="2400" dirty="0"/>
              <a:t>PB</a:t>
            </a:r>
            <a:r>
              <a:rPr lang="zh-CN" altLang="en-US" sz="2400" dirty="0"/>
              <a:t>将缓冲区1的内容复制到缓冲区2，每执行一次复制一个记录；</a:t>
            </a:r>
          </a:p>
          <a:p>
            <a:pPr lvl="1"/>
            <a:r>
              <a:rPr lang="en-US" altLang="zh-CN" sz="2400" dirty="0"/>
              <a:t>PC</a:t>
            </a:r>
            <a:r>
              <a:rPr lang="zh-CN" altLang="en-US" sz="2400" dirty="0"/>
              <a:t>将缓冲区2的内容打印出来，每执行一次打印一个记录。缓冲区的大小等于一个记录大小。</a:t>
            </a:r>
          </a:p>
          <a:p>
            <a:pPr lvl="1"/>
            <a:r>
              <a:rPr lang="zh-CN" altLang="en-US" sz="2400" dirty="0"/>
              <a:t>请用</a:t>
            </a:r>
            <a:r>
              <a:rPr lang="en-US" altLang="zh-CN" sz="2400" dirty="0"/>
              <a:t>P，V</a:t>
            </a:r>
            <a:r>
              <a:rPr lang="zh-CN" altLang="en-US" sz="2400" dirty="0"/>
              <a:t>操作来保证文件的正确打印。</a:t>
            </a:r>
          </a:p>
          <a:p>
            <a:endParaRPr lang="zh-CN" altLang="en-US" sz="2800" dirty="0"/>
          </a:p>
          <a:p>
            <a:endParaRPr lang="zh-CN" altLang="en-US" sz="2800" dirty="0"/>
          </a:p>
        </p:txBody>
      </p:sp>
      <p:sp>
        <p:nvSpPr>
          <p:cNvPr id="2" name="日期占位符 1"/>
          <p:cNvSpPr>
            <a:spLocks noGrp="1"/>
          </p:cNvSpPr>
          <p:nvPr>
            <p:ph type="dt" sz="half" idx="10"/>
          </p:nvPr>
        </p:nvSpPr>
        <p:spPr/>
        <p:txBody>
          <a:bodyPr/>
          <a:lstStyle/>
          <a:p>
            <a:fld id="{A4903F64-5586-C04A-9F94-3F95120BC8CF}" type="datetime5">
              <a:t>2019/10/14</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4" name="灯片编号占位符 3"/>
          <p:cNvSpPr>
            <a:spLocks noGrp="1"/>
          </p:cNvSpPr>
          <p:nvPr>
            <p:ph type="sldNum" sz="quarter" idx="12"/>
          </p:nvPr>
        </p:nvSpPr>
        <p:spPr/>
        <p:txBody>
          <a:bodyPr/>
          <a:lstStyle/>
          <a:p>
            <a:fld id="{687D7A59-36E2-48B9-B146-C1E59501F63F}" type="slidenum">
              <a:rPr lang="en-US" smtClean="0"/>
              <a:pPr/>
              <a:t>25</a:t>
            </a:fld>
            <a:endParaRPr lang="en-US"/>
          </a:p>
        </p:txBody>
      </p:sp>
      <p:grpSp>
        <p:nvGrpSpPr>
          <p:cNvPr id="18" name="Group 4"/>
          <p:cNvGrpSpPr>
            <a:grpSpLocks/>
          </p:cNvGrpSpPr>
          <p:nvPr/>
        </p:nvGrpSpPr>
        <p:grpSpPr bwMode="auto">
          <a:xfrm>
            <a:off x="1363675" y="5076888"/>
            <a:ext cx="6096000" cy="1014413"/>
            <a:chOff x="528" y="1485"/>
            <a:chExt cx="3840" cy="639"/>
          </a:xfrm>
        </p:grpSpPr>
        <p:sp>
          <p:nvSpPr>
            <p:cNvPr id="19" name="Rectangle 5"/>
            <p:cNvSpPr>
              <a:spLocks noChangeArrowheads="1"/>
            </p:cNvSpPr>
            <p:nvPr/>
          </p:nvSpPr>
          <p:spPr bwMode="auto">
            <a:xfrm>
              <a:off x="1392" y="1584"/>
              <a:ext cx="768" cy="43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spcBef>
                  <a:spcPct val="0"/>
                </a:spcBef>
                <a:buClrTx/>
                <a:buSzTx/>
                <a:buFontTx/>
                <a:buNone/>
              </a:pPr>
              <a:r>
                <a:rPr kumimoji="1" lang="zh-CN" altLang="en-US" sz="2400" b="0">
                  <a:solidFill>
                    <a:schemeClr val="hlink"/>
                  </a:solidFill>
                </a:rPr>
                <a:t>缓冲区1</a:t>
              </a:r>
            </a:p>
          </p:txBody>
        </p:sp>
        <p:sp>
          <p:nvSpPr>
            <p:cNvPr id="20" name="Rectangle 6"/>
            <p:cNvSpPr>
              <a:spLocks noChangeArrowheads="1"/>
            </p:cNvSpPr>
            <p:nvPr/>
          </p:nvSpPr>
          <p:spPr bwMode="auto">
            <a:xfrm>
              <a:off x="2928" y="1584"/>
              <a:ext cx="816" cy="48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spcBef>
                  <a:spcPct val="0"/>
                </a:spcBef>
                <a:buClrTx/>
                <a:buSzTx/>
                <a:buFontTx/>
                <a:buNone/>
              </a:pPr>
              <a:r>
                <a:rPr kumimoji="1" lang="zh-CN" altLang="en-US" sz="2400" b="0">
                  <a:solidFill>
                    <a:schemeClr val="hlink"/>
                  </a:solidFill>
                </a:rPr>
                <a:t>缓冲区2</a:t>
              </a:r>
            </a:p>
          </p:txBody>
        </p:sp>
        <p:sp>
          <p:nvSpPr>
            <p:cNvPr id="21" name="Line 7"/>
            <p:cNvSpPr>
              <a:spLocks noChangeShapeType="1"/>
            </p:cNvSpPr>
            <p:nvPr/>
          </p:nvSpPr>
          <p:spPr bwMode="auto">
            <a:xfrm>
              <a:off x="528" y="1776"/>
              <a:ext cx="86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a:p>
          </p:txBody>
        </p:sp>
        <p:sp>
          <p:nvSpPr>
            <p:cNvPr id="22" name="Text Box 8"/>
            <p:cNvSpPr txBox="1">
              <a:spLocks noChangeArrowheads="1"/>
            </p:cNvSpPr>
            <p:nvPr/>
          </p:nvSpPr>
          <p:spPr bwMode="auto">
            <a:xfrm>
              <a:off x="816" y="1485"/>
              <a:ext cx="432"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en-US" altLang="zh-CN" sz="2400" b="0" dirty="0">
                  <a:solidFill>
                    <a:schemeClr val="hlink"/>
                  </a:solidFill>
                </a:rPr>
                <a:t>PA</a:t>
              </a:r>
            </a:p>
          </p:txBody>
        </p:sp>
        <p:sp>
          <p:nvSpPr>
            <p:cNvPr id="23" name="Text Box 9"/>
            <p:cNvSpPr txBox="1">
              <a:spLocks noChangeArrowheads="1"/>
            </p:cNvSpPr>
            <p:nvPr/>
          </p:nvSpPr>
          <p:spPr bwMode="auto">
            <a:xfrm>
              <a:off x="528" y="1824"/>
              <a:ext cx="1008"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zh-CN" altLang="en-US" sz="2000" b="0">
                  <a:solidFill>
                    <a:schemeClr val="hlink"/>
                  </a:solidFill>
                </a:rPr>
                <a:t>从磁盘读入</a:t>
              </a:r>
            </a:p>
          </p:txBody>
        </p:sp>
        <p:sp>
          <p:nvSpPr>
            <p:cNvPr id="24" name="Line 10"/>
            <p:cNvSpPr>
              <a:spLocks noChangeShapeType="1"/>
            </p:cNvSpPr>
            <p:nvPr/>
          </p:nvSpPr>
          <p:spPr bwMode="auto">
            <a:xfrm>
              <a:off x="2160" y="1824"/>
              <a:ext cx="7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a:p>
          </p:txBody>
        </p:sp>
        <p:sp>
          <p:nvSpPr>
            <p:cNvPr id="25" name="Text Box 11"/>
            <p:cNvSpPr txBox="1">
              <a:spLocks noChangeArrowheads="1"/>
            </p:cNvSpPr>
            <p:nvPr/>
          </p:nvSpPr>
          <p:spPr bwMode="auto">
            <a:xfrm>
              <a:off x="2400" y="1536"/>
              <a:ext cx="432"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en-US" altLang="zh-CN" sz="2400" b="0">
                  <a:solidFill>
                    <a:schemeClr val="hlink"/>
                  </a:solidFill>
                </a:rPr>
                <a:t>PB</a:t>
              </a:r>
            </a:p>
          </p:txBody>
        </p:sp>
        <p:sp>
          <p:nvSpPr>
            <p:cNvPr id="26" name="Text Box 12"/>
            <p:cNvSpPr txBox="1">
              <a:spLocks noChangeArrowheads="1"/>
            </p:cNvSpPr>
            <p:nvPr/>
          </p:nvSpPr>
          <p:spPr bwMode="auto">
            <a:xfrm>
              <a:off x="2400" y="1872"/>
              <a:ext cx="528"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zh-CN" altLang="en-US" sz="2000" b="0">
                  <a:solidFill>
                    <a:schemeClr val="hlink"/>
                  </a:solidFill>
                </a:rPr>
                <a:t>复制</a:t>
              </a:r>
            </a:p>
          </p:txBody>
        </p:sp>
        <p:sp>
          <p:nvSpPr>
            <p:cNvPr id="27" name="Text Box 13"/>
            <p:cNvSpPr txBox="1">
              <a:spLocks noChangeArrowheads="1"/>
            </p:cNvSpPr>
            <p:nvPr/>
          </p:nvSpPr>
          <p:spPr bwMode="auto">
            <a:xfrm>
              <a:off x="3792" y="1536"/>
              <a:ext cx="432"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en-US" altLang="zh-CN" sz="2400" b="0">
                  <a:solidFill>
                    <a:schemeClr val="hlink"/>
                  </a:solidFill>
                </a:rPr>
                <a:t>PC</a:t>
              </a:r>
            </a:p>
          </p:txBody>
        </p:sp>
        <p:sp>
          <p:nvSpPr>
            <p:cNvPr id="28" name="Text Box 14"/>
            <p:cNvSpPr txBox="1">
              <a:spLocks noChangeArrowheads="1"/>
            </p:cNvSpPr>
            <p:nvPr/>
          </p:nvSpPr>
          <p:spPr bwMode="auto">
            <a:xfrm>
              <a:off x="3792" y="1872"/>
              <a:ext cx="528"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zh-CN" altLang="en-US" sz="2000" b="0">
                  <a:solidFill>
                    <a:schemeClr val="hlink"/>
                  </a:solidFill>
                </a:rPr>
                <a:t>打印</a:t>
              </a:r>
            </a:p>
          </p:txBody>
        </p:sp>
        <p:sp>
          <p:nvSpPr>
            <p:cNvPr id="29" name="Line 15"/>
            <p:cNvSpPr>
              <a:spLocks noChangeShapeType="1"/>
            </p:cNvSpPr>
            <p:nvPr/>
          </p:nvSpPr>
          <p:spPr bwMode="auto">
            <a:xfrm>
              <a:off x="3744" y="1824"/>
              <a:ext cx="62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a:p>
          </p:txBody>
        </p:sp>
      </p:grpSp>
    </p:spTree>
    <p:extLst>
      <p:ext uri="{BB962C8B-B14F-4D97-AF65-F5344CB8AC3E}">
        <p14:creationId xmlns:p14="http://schemas.microsoft.com/office/powerpoint/2010/main" val="2400616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45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45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945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945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595"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t>信号量</a:t>
            </a:r>
          </a:p>
        </p:txBody>
      </p:sp>
      <p:sp>
        <p:nvSpPr>
          <p:cNvPr id="495619" name="Rectangle 3"/>
          <p:cNvSpPr>
            <a:spLocks noGrp="1" noChangeArrowheads="1"/>
          </p:cNvSpPr>
          <p:nvPr>
            <p:ph idx="1"/>
          </p:nvPr>
        </p:nvSpPr>
        <p:spPr/>
        <p:txBody>
          <a:bodyPr>
            <a:normAutofit/>
          </a:bodyPr>
          <a:lstStyle/>
          <a:p>
            <a:r>
              <a:rPr lang="en-US" altLang="zh-CN" sz="3600" dirty="0"/>
              <a:t>empty1</a:t>
            </a:r>
            <a:r>
              <a:rPr lang="zh-CN" altLang="en-US" sz="3600" dirty="0"/>
              <a:t>，</a:t>
            </a:r>
            <a:r>
              <a:rPr lang="en-US" altLang="zh-CN" sz="3600" dirty="0"/>
              <a:t>empty2</a:t>
            </a:r>
            <a:r>
              <a:rPr lang="zh-CN" altLang="en-US" sz="3600" dirty="0"/>
              <a:t>：分别表示缓冲区1及缓冲区2是否为空，初值为1。</a:t>
            </a:r>
          </a:p>
          <a:p>
            <a:r>
              <a:rPr lang="en-US" altLang="zh-CN" sz="3600" dirty="0"/>
              <a:t>full1，full2</a:t>
            </a:r>
            <a:r>
              <a:rPr lang="zh-CN" altLang="en-US" sz="3600" dirty="0"/>
              <a:t>：分别表示缓冲区1及缓冲区2是否有记录可供处理，初值为0。</a:t>
            </a:r>
            <a:endParaRPr lang="en-US" altLang="zh-CN" sz="3600" dirty="0"/>
          </a:p>
          <a:p>
            <a:r>
              <a:rPr lang="en-US" altLang="zh-CN" sz="3600" dirty="0"/>
              <a:t>mutex1</a:t>
            </a:r>
            <a:r>
              <a:rPr lang="zh-CN" altLang="en-US" sz="3600" dirty="0"/>
              <a:t>，</a:t>
            </a:r>
            <a:r>
              <a:rPr lang="en-US" altLang="zh-CN" sz="3600" dirty="0"/>
              <a:t>mutex2</a:t>
            </a:r>
            <a:r>
              <a:rPr lang="zh-CN" altLang="en-US" sz="3600" dirty="0"/>
              <a:t>：分别表示缓冲区</a:t>
            </a:r>
            <a:r>
              <a:rPr lang="en-US" altLang="zh-CN" sz="3600" dirty="0"/>
              <a:t>1</a:t>
            </a:r>
            <a:r>
              <a:rPr lang="zh-CN" altLang="en-US" sz="3600" dirty="0"/>
              <a:t>及缓冲区</a:t>
            </a:r>
            <a:r>
              <a:rPr lang="en-US" altLang="zh-CN" sz="3600" dirty="0"/>
              <a:t>2</a:t>
            </a:r>
            <a:r>
              <a:rPr lang="zh-CN" altLang="en-US" sz="3600" dirty="0"/>
              <a:t>的访问控制，初值为</a:t>
            </a:r>
            <a:r>
              <a:rPr lang="en-US" altLang="zh-CN" sz="3600" dirty="0"/>
              <a:t>1</a:t>
            </a:r>
            <a:r>
              <a:rPr lang="zh-CN" altLang="en-US" sz="3600" dirty="0"/>
              <a:t>。</a:t>
            </a:r>
          </a:p>
        </p:txBody>
      </p:sp>
      <p:sp>
        <p:nvSpPr>
          <p:cNvPr id="2" name="日期占位符 1"/>
          <p:cNvSpPr>
            <a:spLocks noGrp="1"/>
          </p:cNvSpPr>
          <p:nvPr>
            <p:ph type="dt" sz="half" idx="10"/>
          </p:nvPr>
        </p:nvSpPr>
        <p:spPr/>
        <p:txBody>
          <a:bodyPr/>
          <a:lstStyle/>
          <a:p>
            <a:fld id="{F5DF0C85-92F1-E340-BE2D-CE5A6D7B3F89}" type="datetime5">
              <a:t>2019/10/14</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5" name="灯片编号占位符 4"/>
          <p:cNvSpPr>
            <a:spLocks noGrp="1"/>
          </p:cNvSpPr>
          <p:nvPr>
            <p:ph type="sldNum" sz="quarter" idx="12"/>
          </p:nvPr>
        </p:nvSpPr>
        <p:spPr/>
        <p:txBody>
          <a:bodyPr/>
          <a:lstStyle/>
          <a:p>
            <a:fld id="{687D7A59-36E2-48B9-B146-C1E59501F63F}" type="slidenum">
              <a:rPr lang="en-US" smtClean="0"/>
              <a:pPr/>
              <a:t>26</a:t>
            </a:fld>
            <a:endParaRPr lang="en-US"/>
          </a:p>
        </p:txBody>
      </p:sp>
    </p:spTree>
    <p:extLst>
      <p:ext uri="{BB962C8B-B14F-4D97-AF65-F5344CB8AC3E}">
        <p14:creationId xmlns:p14="http://schemas.microsoft.com/office/powerpoint/2010/main" val="1505767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5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56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56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1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4280B12-8660-BE47-B516-D9F9D0B02D36}" type="datetime5">
              <a:t>2019/10/14</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4" name="灯片编号占位符 3"/>
          <p:cNvSpPr>
            <a:spLocks noGrp="1"/>
          </p:cNvSpPr>
          <p:nvPr>
            <p:ph type="sldNum" sz="quarter" idx="12"/>
          </p:nvPr>
        </p:nvSpPr>
        <p:spPr/>
        <p:txBody>
          <a:bodyPr/>
          <a:lstStyle/>
          <a:p>
            <a:fld id="{687D7A59-36E2-48B9-B146-C1E59501F63F}" type="slidenum">
              <a:rPr lang="en-US" smtClean="0"/>
              <a:pPr/>
              <a:t>27</a:t>
            </a:fld>
            <a:endParaRPr lang="en-US"/>
          </a:p>
        </p:txBody>
      </p:sp>
      <p:sp>
        <p:nvSpPr>
          <p:cNvPr id="496643" name="Rectangle 3"/>
          <p:cNvSpPr>
            <a:spLocks noGrp="1" noChangeArrowheads="1"/>
          </p:cNvSpPr>
          <p:nvPr>
            <p:ph type="body" sz="half" idx="4294967295"/>
          </p:nvPr>
        </p:nvSpPr>
        <p:spPr>
          <a:xfrm>
            <a:off x="0" y="285750"/>
            <a:ext cx="4703763" cy="6070600"/>
          </a:xfrm>
          <a:ln>
            <a:solidFill>
              <a:schemeClr val="accent1"/>
            </a:solidFill>
          </a:ln>
        </p:spPr>
        <p:txBody>
          <a:bodyPr>
            <a:normAutofit fontScale="92500" lnSpcReduction="20000"/>
          </a:bodyPr>
          <a:lstStyle/>
          <a:p>
            <a:pPr eaLnBrk="1" hangingPunct="1">
              <a:spcBef>
                <a:spcPct val="50000"/>
              </a:spcBef>
              <a:buClrTx/>
              <a:buSzTx/>
              <a:buFontTx/>
              <a:buNone/>
            </a:pPr>
            <a:r>
              <a:rPr kumimoji="1" lang="en-US" altLang="zh-CN" sz="2000" dirty="0">
                <a:solidFill>
                  <a:schemeClr val="hlink"/>
                </a:solidFill>
                <a:latin typeface="Consolas" pitchFamily="49" charset="0"/>
                <a:ea typeface="宋体" pitchFamily="2" charset="-122"/>
                <a:cs typeface="Consolas" pitchFamily="49" charset="0"/>
              </a:rPr>
              <a:t>PA()</a:t>
            </a:r>
            <a:r>
              <a:rPr kumimoji="1" lang="en-US" altLang="zh-CN" sz="2000" dirty="0">
                <a:latin typeface="Consolas" pitchFamily="49" charset="0"/>
                <a:ea typeface="宋体" pitchFamily="2" charset="-122"/>
                <a:cs typeface="Consolas" pitchFamily="49" charset="0"/>
              </a:rPr>
              <a:t>{</a:t>
            </a:r>
          </a:p>
          <a:p>
            <a:pPr eaLnBrk="1" hangingPunct="1">
              <a:spcBef>
                <a:spcPct val="50000"/>
              </a:spcBef>
              <a:buClrTx/>
              <a:buSzTx/>
              <a:buFontTx/>
              <a:buNone/>
            </a:pPr>
            <a:r>
              <a:rPr kumimoji="1" lang="en-US" altLang="zh-CN" sz="2000" dirty="0">
                <a:latin typeface="Consolas" pitchFamily="49" charset="0"/>
                <a:ea typeface="宋体" pitchFamily="2" charset="-122"/>
                <a:cs typeface="Consolas" pitchFamily="49" charset="0"/>
              </a:rPr>
              <a:t>While (1){</a:t>
            </a:r>
          </a:p>
          <a:p>
            <a:pPr eaLnBrk="1" hangingPunct="1">
              <a:spcBef>
                <a:spcPct val="50000"/>
              </a:spcBef>
              <a:buClrTx/>
              <a:buSzTx/>
              <a:buFontTx/>
              <a:buNone/>
            </a:pPr>
            <a:r>
              <a:rPr kumimoji="1" lang="en-US" altLang="zh-CN" sz="2000" dirty="0">
                <a:latin typeface="Consolas" pitchFamily="49" charset="0"/>
                <a:ea typeface="宋体" pitchFamily="2" charset="-122"/>
                <a:cs typeface="Consolas" pitchFamily="49" charset="0"/>
              </a:rPr>
              <a:t>     </a:t>
            </a:r>
            <a:r>
              <a:rPr kumimoji="1" lang="zh-CN" altLang="en-US" sz="2000" dirty="0">
                <a:latin typeface="Consolas" pitchFamily="49" charset="0"/>
                <a:ea typeface="宋体" pitchFamily="2" charset="-122"/>
                <a:cs typeface="Consolas" pitchFamily="49" charset="0"/>
              </a:rPr>
              <a:t>从磁盘读一个记录；</a:t>
            </a:r>
          </a:p>
          <a:p>
            <a:pPr eaLnBrk="1" hangingPunct="1">
              <a:spcBef>
                <a:spcPct val="50000"/>
              </a:spcBef>
              <a:buClrTx/>
              <a:buSzTx/>
              <a:buFontTx/>
              <a:buNone/>
            </a:pPr>
            <a:r>
              <a:rPr kumimoji="1" lang="zh-CN" altLang="en-US" sz="2000" dirty="0">
                <a:latin typeface="Consolas" pitchFamily="49" charset="0"/>
                <a:ea typeface="宋体" pitchFamily="2" charset="-122"/>
                <a:cs typeface="Consolas" pitchFamily="49" charset="0"/>
              </a:rPr>
              <a:t>     </a:t>
            </a:r>
            <a:r>
              <a:rPr kumimoji="1" lang="en-US" altLang="zh-CN" sz="2000" dirty="0">
                <a:latin typeface="Consolas" pitchFamily="49" charset="0"/>
                <a:ea typeface="宋体" pitchFamily="2" charset="-122"/>
                <a:cs typeface="Consolas" pitchFamily="49" charset="0"/>
              </a:rPr>
              <a:t>P(empty1); P(mutex1);</a:t>
            </a:r>
          </a:p>
          <a:p>
            <a:pPr eaLnBrk="1" hangingPunct="1">
              <a:spcBef>
                <a:spcPct val="50000"/>
              </a:spcBef>
              <a:buClrTx/>
              <a:buSzTx/>
              <a:buFontTx/>
              <a:buNone/>
            </a:pPr>
            <a:r>
              <a:rPr kumimoji="1" lang="en-US" altLang="zh-CN" sz="2000" dirty="0">
                <a:latin typeface="Consolas" pitchFamily="49" charset="0"/>
                <a:ea typeface="宋体" pitchFamily="2" charset="-122"/>
                <a:cs typeface="Consolas" pitchFamily="49" charset="0"/>
              </a:rPr>
              <a:t>     </a:t>
            </a:r>
            <a:r>
              <a:rPr kumimoji="1" lang="zh-CN" altLang="en-US" sz="2000" dirty="0">
                <a:latin typeface="Consolas" pitchFamily="49" charset="0"/>
                <a:ea typeface="宋体" pitchFamily="2" charset="-122"/>
                <a:cs typeface="Consolas" pitchFamily="49" charset="0"/>
              </a:rPr>
              <a:t>将记录存入缓冲区1；</a:t>
            </a:r>
          </a:p>
          <a:p>
            <a:pPr eaLnBrk="1" hangingPunct="1">
              <a:spcBef>
                <a:spcPct val="50000"/>
              </a:spcBef>
              <a:buClrTx/>
              <a:buSzTx/>
              <a:buFontTx/>
              <a:buNone/>
            </a:pPr>
            <a:r>
              <a:rPr kumimoji="1" lang="zh-CN" altLang="en-US" sz="2000" dirty="0">
                <a:latin typeface="Consolas" pitchFamily="49" charset="0"/>
                <a:ea typeface="宋体" pitchFamily="2" charset="-122"/>
                <a:cs typeface="Consolas" pitchFamily="49" charset="0"/>
              </a:rPr>
              <a:t>     </a:t>
            </a:r>
            <a:r>
              <a:rPr kumimoji="1" lang="en-US" altLang="zh-CN" sz="2000" dirty="0">
                <a:latin typeface="Consolas" pitchFamily="49" charset="0"/>
                <a:ea typeface="宋体" pitchFamily="2" charset="-122"/>
                <a:cs typeface="Consolas" pitchFamily="49" charset="0"/>
              </a:rPr>
              <a:t>V(mutex1); V(full1);}}</a:t>
            </a:r>
          </a:p>
          <a:p>
            <a:pPr eaLnBrk="1" hangingPunct="1">
              <a:spcBef>
                <a:spcPct val="50000"/>
              </a:spcBef>
              <a:buClrTx/>
              <a:buSzTx/>
              <a:buFontTx/>
              <a:buNone/>
            </a:pPr>
            <a:r>
              <a:rPr kumimoji="1" lang="en-US" altLang="zh-CN" sz="2000" dirty="0">
                <a:solidFill>
                  <a:schemeClr val="hlink"/>
                </a:solidFill>
                <a:latin typeface="Consolas" pitchFamily="49" charset="0"/>
                <a:ea typeface="宋体" pitchFamily="2" charset="-122"/>
                <a:cs typeface="Consolas" pitchFamily="49" charset="0"/>
              </a:rPr>
              <a:t>PB()</a:t>
            </a:r>
            <a:r>
              <a:rPr kumimoji="1" lang="en-US" altLang="zh-CN" sz="2000" dirty="0">
                <a:latin typeface="Consolas" pitchFamily="49" charset="0"/>
                <a:ea typeface="宋体" pitchFamily="2" charset="-122"/>
                <a:cs typeface="Consolas" pitchFamily="49" charset="0"/>
              </a:rPr>
              <a:t>{</a:t>
            </a:r>
          </a:p>
          <a:p>
            <a:pPr eaLnBrk="1" hangingPunct="1">
              <a:spcBef>
                <a:spcPct val="50000"/>
              </a:spcBef>
              <a:buClrTx/>
              <a:buSzTx/>
              <a:buFontTx/>
              <a:buNone/>
            </a:pPr>
            <a:r>
              <a:rPr kumimoji="1" lang="en-US" altLang="zh-CN" sz="2000" dirty="0">
                <a:latin typeface="Consolas" pitchFamily="49" charset="0"/>
                <a:ea typeface="宋体" pitchFamily="2" charset="-122"/>
                <a:cs typeface="Consolas" pitchFamily="49" charset="0"/>
              </a:rPr>
              <a:t> While (1) {</a:t>
            </a:r>
          </a:p>
          <a:p>
            <a:pPr eaLnBrk="1" hangingPunct="1">
              <a:spcBef>
                <a:spcPct val="50000"/>
              </a:spcBef>
              <a:buClrTx/>
              <a:buSzTx/>
              <a:buFontTx/>
              <a:buNone/>
            </a:pPr>
            <a:r>
              <a:rPr kumimoji="1" lang="en-US" altLang="zh-CN" sz="2000" dirty="0">
                <a:latin typeface="Consolas" pitchFamily="49" charset="0"/>
                <a:ea typeface="宋体" pitchFamily="2" charset="-122"/>
                <a:cs typeface="Consolas" pitchFamily="49" charset="0"/>
              </a:rPr>
              <a:t>   P(full1); P(mutex1);</a:t>
            </a:r>
          </a:p>
          <a:p>
            <a:pPr>
              <a:spcBef>
                <a:spcPct val="50000"/>
              </a:spcBef>
              <a:buNone/>
            </a:pPr>
            <a:r>
              <a:rPr kumimoji="1" lang="en-US" altLang="zh-CN" sz="2000" dirty="0">
                <a:latin typeface="Consolas" pitchFamily="49" charset="0"/>
                <a:ea typeface="宋体" pitchFamily="2" charset="-122"/>
                <a:cs typeface="Consolas" pitchFamily="49" charset="0"/>
              </a:rPr>
              <a:t> </a:t>
            </a:r>
            <a:r>
              <a:rPr kumimoji="1" lang="zh-CN" altLang="en-US" sz="2000" dirty="0">
                <a:latin typeface="Consolas" pitchFamily="49" charset="0"/>
                <a:ea typeface="宋体" pitchFamily="2" charset="-122"/>
                <a:cs typeface="Consolas" pitchFamily="49" charset="0"/>
              </a:rPr>
              <a:t>  </a:t>
            </a:r>
            <a:r>
              <a:rPr kumimoji="1" lang="en-US" altLang="zh-CN" sz="2000" dirty="0">
                <a:latin typeface="Consolas" pitchFamily="49" charset="0"/>
                <a:ea typeface="宋体" pitchFamily="2" charset="-122"/>
                <a:cs typeface="Consolas" pitchFamily="49" charset="0"/>
              </a:rPr>
              <a:t>P(empty2); P(mutex2);</a:t>
            </a:r>
          </a:p>
          <a:p>
            <a:pPr eaLnBrk="1" hangingPunct="1">
              <a:spcBef>
                <a:spcPct val="50000"/>
              </a:spcBef>
              <a:buClrTx/>
              <a:buSzTx/>
              <a:buFontTx/>
              <a:buNone/>
            </a:pPr>
            <a:r>
              <a:rPr kumimoji="1" lang="en-US" altLang="zh-CN" sz="2000" dirty="0">
                <a:latin typeface="Consolas" pitchFamily="49" charset="0"/>
                <a:ea typeface="宋体" pitchFamily="2" charset="-122"/>
                <a:cs typeface="Consolas" pitchFamily="49" charset="0"/>
              </a:rPr>
              <a:t>   </a:t>
            </a:r>
            <a:r>
              <a:rPr kumimoji="1" lang="zh-CN" altLang="en-US" sz="2000" dirty="0">
                <a:latin typeface="Consolas" pitchFamily="49" charset="0"/>
                <a:ea typeface="宋体" pitchFamily="2" charset="-122"/>
                <a:cs typeface="Consolas" pitchFamily="49" charset="0"/>
              </a:rPr>
              <a:t>从缓冲区1中取出记录放去缓冲区</a:t>
            </a:r>
            <a:r>
              <a:rPr kumimoji="1" lang="en-US" altLang="zh-CN" sz="2000" dirty="0">
                <a:latin typeface="Consolas" pitchFamily="49" charset="0"/>
                <a:ea typeface="宋体" pitchFamily="2" charset="-122"/>
                <a:cs typeface="Consolas" pitchFamily="49" charset="0"/>
              </a:rPr>
              <a:t>2</a:t>
            </a:r>
            <a:r>
              <a:rPr kumimoji="1" lang="zh-CN" altLang="en-US" sz="2000" dirty="0">
                <a:latin typeface="Consolas" pitchFamily="49" charset="0"/>
                <a:ea typeface="宋体" pitchFamily="2" charset="-122"/>
                <a:cs typeface="Consolas" pitchFamily="49" charset="0"/>
              </a:rPr>
              <a:t>；</a:t>
            </a:r>
          </a:p>
          <a:p>
            <a:pPr eaLnBrk="1" hangingPunct="1">
              <a:spcBef>
                <a:spcPct val="50000"/>
              </a:spcBef>
              <a:buClrTx/>
              <a:buSzTx/>
              <a:buFontTx/>
              <a:buNone/>
            </a:pPr>
            <a:r>
              <a:rPr kumimoji="1" lang="zh-CN" altLang="en-US" sz="2000" dirty="0">
                <a:latin typeface="Consolas" pitchFamily="49" charset="0"/>
                <a:ea typeface="宋体" pitchFamily="2" charset="-122"/>
                <a:cs typeface="Consolas" pitchFamily="49" charset="0"/>
              </a:rPr>
              <a:t>   </a:t>
            </a:r>
            <a:r>
              <a:rPr kumimoji="1" lang="en-US" altLang="zh-CN" sz="2000" dirty="0">
                <a:latin typeface="Consolas" pitchFamily="49" charset="0"/>
                <a:ea typeface="宋体" pitchFamily="2" charset="-122"/>
                <a:cs typeface="Consolas" pitchFamily="49" charset="0"/>
              </a:rPr>
              <a:t>V(mutex1); V(empty1);</a:t>
            </a:r>
          </a:p>
          <a:p>
            <a:pPr eaLnBrk="1" hangingPunct="1">
              <a:spcBef>
                <a:spcPct val="50000"/>
              </a:spcBef>
              <a:buClrTx/>
              <a:buSzTx/>
              <a:buFontTx/>
              <a:buNone/>
            </a:pPr>
            <a:r>
              <a:rPr kumimoji="1" lang="zh-CN" altLang="en-US" sz="2000" dirty="0">
                <a:latin typeface="Consolas" pitchFamily="49" charset="0"/>
                <a:ea typeface="宋体" pitchFamily="2" charset="-122"/>
                <a:cs typeface="Consolas" pitchFamily="49" charset="0"/>
              </a:rPr>
              <a:t>   </a:t>
            </a:r>
            <a:r>
              <a:rPr kumimoji="1" lang="en-US" altLang="zh-CN" sz="2000" dirty="0">
                <a:latin typeface="Consolas" pitchFamily="49" charset="0"/>
                <a:ea typeface="宋体" pitchFamily="2" charset="-122"/>
                <a:cs typeface="Consolas" pitchFamily="49" charset="0"/>
              </a:rPr>
              <a:t>V(mutex2); V(full2);}}</a:t>
            </a:r>
          </a:p>
        </p:txBody>
      </p:sp>
      <p:sp>
        <p:nvSpPr>
          <p:cNvPr id="496644" name="Rectangle 4"/>
          <p:cNvSpPr>
            <a:spLocks noGrp="1" noChangeArrowheads="1"/>
          </p:cNvSpPr>
          <p:nvPr>
            <p:ph type="body" sz="half" idx="4294967295"/>
          </p:nvPr>
        </p:nvSpPr>
        <p:spPr>
          <a:xfrm>
            <a:off x="5160963" y="285750"/>
            <a:ext cx="3810000" cy="6194425"/>
          </a:xfrm>
          <a:ln>
            <a:solidFill>
              <a:schemeClr val="accent1"/>
            </a:solidFill>
          </a:ln>
        </p:spPr>
        <p:txBody>
          <a:bodyPr>
            <a:normAutofit fontScale="92500" lnSpcReduction="20000"/>
          </a:bodyPr>
          <a:lstStyle/>
          <a:p>
            <a:pPr eaLnBrk="1" hangingPunct="1">
              <a:spcBef>
                <a:spcPct val="50000"/>
              </a:spcBef>
              <a:buClrTx/>
              <a:buSzTx/>
              <a:buFontTx/>
              <a:buNone/>
            </a:pPr>
            <a:r>
              <a:rPr kumimoji="1" lang="en-US" altLang="zh-CN" sz="2000" dirty="0">
                <a:solidFill>
                  <a:schemeClr val="hlink"/>
                </a:solidFill>
                <a:latin typeface="Consolas" pitchFamily="49" charset="0"/>
                <a:ea typeface="宋体" pitchFamily="2" charset="-122"/>
                <a:cs typeface="Consolas" pitchFamily="49" charset="0"/>
              </a:rPr>
              <a:t>PC()</a:t>
            </a:r>
            <a:r>
              <a:rPr kumimoji="1" lang="en-US" altLang="zh-CN" sz="2000" dirty="0">
                <a:latin typeface="Consolas" pitchFamily="49" charset="0"/>
                <a:ea typeface="宋体" pitchFamily="2" charset="-122"/>
                <a:cs typeface="Consolas" pitchFamily="49" charset="0"/>
              </a:rPr>
              <a:t>{</a:t>
            </a:r>
          </a:p>
          <a:p>
            <a:pPr eaLnBrk="1" hangingPunct="1">
              <a:spcBef>
                <a:spcPct val="50000"/>
              </a:spcBef>
              <a:buClrTx/>
              <a:buSzTx/>
              <a:buFontTx/>
              <a:buNone/>
            </a:pPr>
            <a:r>
              <a:rPr kumimoji="1" lang="en-US" altLang="zh-CN" sz="2000" dirty="0">
                <a:latin typeface="Consolas" pitchFamily="49" charset="0"/>
                <a:ea typeface="宋体" pitchFamily="2" charset="-122"/>
                <a:cs typeface="Consolas" pitchFamily="49" charset="0"/>
              </a:rPr>
              <a:t>While (1) {</a:t>
            </a:r>
          </a:p>
          <a:p>
            <a:pPr eaLnBrk="1" hangingPunct="1">
              <a:spcBef>
                <a:spcPct val="50000"/>
              </a:spcBef>
              <a:buClrTx/>
              <a:buSzTx/>
              <a:buFontTx/>
              <a:buNone/>
            </a:pPr>
            <a:r>
              <a:rPr kumimoji="1" lang="en-US" altLang="zh-CN" sz="2000" dirty="0">
                <a:latin typeface="Consolas" pitchFamily="49" charset="0"/>
                <a:ea typeface="宋体" pitchFamily="2" charset="-122"/>
                <a:cs typeface="Consolas" pitchFamily="49" charset="0"/>
              </a:rPr>
              <a:t>  P(full2); P(mutex2);</a:t>
            </a:r>
          </a:p>
          <a:p>
            <a:pPr eaLnBrk="1" hangingPunct="1">
              <a:spcBef>
                <a:spcPct val="50000"/>
              </a:spcBef>
              <a:buClrTx/>
              <a:buSzTx/>
              <a:buFontTx/>
              <a:buNone/>
            </a:pPr>
            <a:r>
              <a:rPr kumimoji="1" lang="zh-CN" altLang="en-US" sz="2000" dirty="0">
                <a:latin typeface="Consolas" pitchFamily="49" charset="0"/>
                <a:ea typeface="宋体" pitchFamily="2" charset="-122"/>
                <a:cs typeface="Consolas" pitchFamily="49" charset="0"/>
              </a:rPr>
              <a:t>  从缓冲区2取一个记录；</a:t>
            </a:r>
          </a:p>
          <a:p>
            <a:pPr eaLnBrk="1" hangingPunct="1">
              <a:spcBef>
                <a:spcPct val="50000"/>
              </a:spcBef>
              <a:buClrTx/>
              <a:buSzTx/>
              <a:buFontTx/>
              <a:buNone/>
            </a:pPr>
            <a:r>
              <a:rPr kumimoji="1" lang="zh-CN" altLang="en-US" sz="2000" dirty="0">
                <a:latin typeface="Consolas" pitchFamily="49" charset="0"/>
                <a:ea typeface="宋体" pitchFamily="2" charset="-122"/>
                <a:cs typeface="Consolas" pitchFamily="49" charset="0"/>
              </a:rPr>
              <a:t>  </a:t>
            </a:r>
            <a:r>
              <a:rPr kumimoji="1" lang="en-US" altLang="zh-CN" sz="2000" dirty="0">
                <a:latin typeface="Consolas" pitchFamily="49" charset="0"/>
                <a:ea typeface="宋体" pitchFamily="2" charset="-122"/>
                <a:cs typeface="Consolas" pitchFamily="49" charset="0"/>
              </a:rPr>
              <a:t>P(mutex2);V(empty2);</a:t>
            </a:r>
          </a:p>
          <a:p>
            <a:pPr eaLnBrk="1" hangingPunct="1">
              <a:spcBef>
                <a:spcPct val="50000"/>
              </a:spcBef>
              <a:buClrTx/>
              <a:buSzTx/>
              <a:buFontTx/>
              <a:buNone/>
            </a:pPr>
            <a:r>
              <a:rPr kumimoji="1" lang="en-US" altLang="zh-CN" sz="2000" dirty="0">
                <a:latin typeface="Consolas" pitchFamily="49" charset="0"/>
                <a:ea typeface="宋体" pitchFamily="2" charset="-122"/>
                <a:cs typeface="Consolas" pitchFamily="49" charset="0"/>
              </a:rPr>
              <a:t>  </a:t>
            </a:r>
            <a:r>
              <a:rPr kumimoji="1" lang="zh-CN" altLang="en-US" sz="2000" dirty="0">
                <a:latin typeface="Consolas" pitchFamily="49" charset="0"/>
                <a:ea typeface="宋体" pitchFamily="2" charset="-122"/>
                <a:cs typeface="Consolas" pitchFamily="49" charset="0"/>
              </a:rPr>
              <a:t>打印记录;</a:t>
            </a:r>
            <a:endParaRPr kumimoji="1" lang="en-US" altLang="zh-CN" sz="2000" dirty="0">
              <a:latin typeface="Consolas" pitchFamily="49" charset="0"/>
              <a:ea typeface="宋体" pitchFamily="2" charset="-122"/>
              <a:cs typeface="Consolas" pitchFamily="49" charset="0"/>
            </a:endParaRPr>
          </a:p>
          <a:p>
            <a:pPr eaLnBrk="1" hangingPunct="1">
              <a:spcBef>
                <a:spcPct val="50000"/>
              </a:spcBef>
              <a:buClrTx/>
              <a:buSzTx/>
              <a:buFontTx/>
              <a:buNone/>
            </a:pPr>
            <a:r>
              <a:rPr kumimoji="1" lang="zh-CN" altLang="en-US" sz="2000" dirty="0">
                <a:latin typeface="Consolas" pitchFamily="49" charset="0"/>
                <a:ea typeface="宋体" pitchFamily="2" charset="-122"/>
                <a:cs typeface="Consolas" pitchFamily="49" charset="0"/>
              </a:rPr>
              <a:t>}}</a:t>
            </a:r>
          </a:p>
          <a:p>
            <a:pPr eaLnBrk="1" hangingPunct="1">
              <a:spcBef>
                <a:spcPct val="50000"/>
              </a:spcBef>
              <a:buClrTx/>
              <a:buSzTx/>
              <a:buFontTx/>
              <a:buNone/>
            </a:pPr>
            <a:r>
              <a:rPr kumimoji="1" lang="en-US" altLang="zh-CN" sz="2000" dirty="0" err="1">
                <a:latin typeface="Consolas" pitchFamily="49" charset="0"/>
                <a:ea typeface="宋体" pitchFamily="2" charset="-122"/>
                <a:cs typeface="Consolas" pitchFamily="49" charset="0"/>
              </a:rPr>
              <a:t>sem</a:t>
            </a:r>
            <a:r>
              <a:rPr kumimoji="1" lang="en-US" altLang="zh-CN" sz="2000" dirty="0">
                <a:latin typeface="Consolas" pitchFamily="49" charset="0"/>
                <a:ea typeface="宋体" pitchFamily="2" charset="-122"/>
                <a:cs typeface="Consolas" pitchFamily="49" charset="0"/>
              </a:rPr>
              <a:t> empty1=1; empty2=1;</a:t>
            </a:r>
            <a:r>
              <a:rPr kumimoji="1" lang="zh-CN" altLang="en-US" sz="2000" dirty="0">
                <a:latin typeface="Consolas" pitchFamily="49" charset="0"/>
                <a:ea typeface="宋体" pitchFamily="2" charset="-122"/>
                <a:cs typeface="Consolas" pitchFamily="49" charset="0"/>
              </a:rPr>
              <a:t> </a:t>
            </a:r>
            <a:r>
              <a:rPr kumimoji="1" lang="en-US" altLang="zh-CN" sz="2000" dirty="0">
                <a:latin typeface="Consolas" pitchFamily="49" charset="0"/>
                <a:ea typeface="宋体" pitchFamily="2" charset="-122"/>
                <a:cs typeface="Consolas" pitchFamily="49" charset="0"/>
              </a:rPr>
              <a:t>full1=0; full2=0; mutex1=1; mutex2=1;</a:t>
            </a:r>
          </a:p>
          <a:p>
            <a:pPr eaLnBrk="1" hangingPunct="1">
              <a:spcBef>
                <a:spcPct val="50000"/>
              </a:spcBef>
              <a:buClrTx/>
              <a:buSzTx/>
              <a:buFontTx/>
              <a:buNone/>
            </a:pPr>
            <a:r>
              <a:rPr kumimoji="1" lang="en-US" altLang="zh-CN" sz="2000" dirty="0">
                <a:solidFill>
                  <a:schemeClr val="hlink"/>
                </a:solidFill>
                <a:latin typeface="Consolas" pitchFamily="49" charset="0"/>
                <a:ea typeface="宋体" pitchFamily="2" charset="-122"/>
                <a:cs typeface="Consolas" pitchFamily="49" charset="0"/>
              </a:rPr>
              <a:t>Main()</a:t>
            </a:r>
            <a:r>
              <a:rPr kumimoji="1" lang="en-US" altLang="zh-CN" sz="2000" dirty="0">
                <a:latin typeface="Consolas" pitchFamily="49" charset="0"/>
                <a:ea typeface="宋体" pitchFamily="2" charset="-122"/>
                <a:cs typeface="Consolas" pitchFamily="49" charset="0"/>
              </a:rPr>
              <a:t>{ </a:t>
            </a:r>
          </a:p>
          <a:p>
            <a:pPr eaLnBrk="1" hangingPunct="1">
              <a:spcBef>
                <a:spcPct val="50000"/>
              </a:spcBef>
              <a:buClrTx/>
              <a:buSzTx/>
              <a:buFontTx/>
              <a:buNone/>
            </a:pPr>
            <a:r>
              <a:rPr kumimoji="1" lang="en-US" altLang="zh-CN" sz="2000" dirty="0">
                <a:latin typeface="Consolas" pitchFamily="49" charset="0"/>
                <a:ea typeface="宋体" pitchFamily="2" charset="-122"/>
                <a:cs typeface="Consolas" pitchFamily="49" charset="0"/>
              </a:rPr>
              <a:t>  </a:t>
            </a:r>
            <a:r>
              <a:rPr kumimoji="1" lang="en-US" altLang="zh-CN" sz="2100" dirty="0" err="1">
                <a:latin typeface="Consolas" pitchFamily="49" charset="0"/>
                <a:ea typeface="宋体" pitchFamily="2" charset="-122"/>
                <a:cs typeface="Consolas" pitchFamily="49" charset="0"/>
              </a:rPr>
              <a:t>parbegin</a:t>
            </a:r>
            <a:endParaRPr kumimoji="1" lang="en-US" altLang="zh-CN" sz="2100" dirty="0">
              <a:latin typeface="Consolas" pitchFamily="49" charset="0"/>
              <a:ea typeface="宋体" pitchFamily="2" charset="-122"/>
              <a:cs typeface="Consolas" pitchFamily="49" charset="0"/>
            </a:endParaRPr>
          </a:p>
          <a:p>
            <a:pPr lvl="1" eaLnBrk="1" hangingPunct="1">
              <a:spcBef>
                <a:spcPct val="50000"/>
              </a:spcBef>
              <a:buClrTx/>
              <a:buSzTx/>
              <a:buFontTx/>
              <a:buNone/>
            </a:pPr>
            <a:r>
              <a:rPr kumimoji="1" lang="en-US" altLang="zh-CN" sz="2100" dirty="0">
                <a:solidFill>
                  <a:schemeClr val="tx1"/>
                </a:solidFill>
                <a:latin typeface="Consolas" pitchFamily="49" charset="0"/>
                <a:ea typeface="宋体" pitchFamily="2" charset="-122"/>
                <a:cs typeface="Consolas" pitchFamily="49" charset="0"/>
              </a:rPr>
              <a:t>  PA(); PB(); PC();</a:t>
            </a:r>
            <a:endParaRPr kumimoji="1" lang="en-US" altLang="zh-CN" sz="2100" dirty="0">
              <a:latin typeface="Consolas" pitchFamily="49" charset="0"/>
              <a:ea typeface="宋体" pitchFamily="2" charset="-122"/>
              <a:cs typeface="Consolas" pitchFamily="49" charset="0"/>
            </a:endParaRPr>
          </a:p>
          <a:p>
            <a:pPr lvl="1" eaLnBrk="1" hangingPunct="1">
              <a:spcBef>
                <a:spcPct val="50000"/>
              </a:spcBef>
              <a:buClrTx/>
              <a:buSzTx/>
              <a:buFontTx/>
              <a:buNone/>
            </a:pPr>
            <a:r>
              <a:rPr kumimoji="1" lang="en-US" altLang="zh-CN" sz="2100" dirty="0" err="1">
                <a:latin typeface="Consolas" pitchFamily="49" charset="0"/>
                <a:ea typeface="宋体" pitchFamily="2" charset="-122"/>
                <a:cs typeface="Consolas" pitchFamily="49" charset="0"/>
              </a:rPr>
              <a:t>parend</a:t>
            </a:r>
            <a:r>
              <a:rPr kumimoji="1" lang="en-US" altLang="zh-CN" sz="2100" dirty="0">
                <a:latin typeface="Consolas" pitchFamily="49" charset="0"/>
                <a:ea typeface="宋体" pitchFamily="2" charset="-122"/>
                <a:cs typeface="Consolas" pitchFamily="49" charset="0"/>
              </a:rPr>
              <a:t> </a:t>
            </a:r>
            <a:r>
              <a:rPr kumimoji="1" lang="en-US" altLang="zh-CN" sz="2000" dirty="0">
                <a:latin typeface="Consolas" pitchFamily="49" charset="0"/>
                <a:ea typeface="宋体" pitchFamily="2" charset="-122"/>
                <a:cs typeface="Consolas" pitchFamily="49" charset="0"/>
              </a:rPr>
              <a:t>}</a:t>
            </a:r>
            <a:endParaRPr lang="zh-CN" altLang="en-US" sz="2000" dirty="0">
              <a:latin typeface="Consolas" pitchFamily="49" charset="0"/>
              <a:ea typeface="宋体" pitchFamily="2" charset="-122"/>
              <a:cs typeface="Consolas" pitchFamily="49" charset="0"/>
            </a:endParaRPr>
          </a:p>
        </p:txBody>
      </p:sp>
    </p:spTree>
    <p:extLst>
      <p:ext uri="{BB962C8B-B14F-4D97-AF65-F5344CB8AC3E}">
        <p14:creationId xmlns:p14="http://schemas.microsoft.com/office/powerpoint/2010/main" val="762975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664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664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664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664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664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96644">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6644">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6644">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96644">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96644">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9664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9664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6643">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96643">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6643">
                                            <p:txEl>
                                              <p:pRg st="10" end="1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96643">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966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思考</a:t>
            </a:r>
          </a:p>
        </p:txBody>
      </p:sp>
      <p:sp>
        <p:nvSpPr>
          <p:cNvPr id="6" name="内容占位符 5"/>
          <p:cNvSpPr>
            <a:spLocks noGrp="1"/>
          </p:cNvSpPr>
          <p:nvPr>
            <p:ph idx="1"/>
          </p:nvPr>
        </p:nvSpPr>
        <p:spPr/>
        <p:txBody>
          <a:bodyPr>
            <a:normAutofit/>
          </a:bodyPr>
          <a:lstStyle/>
          <a:p>
            <a:r>
              <a:rPr lang="zh-CN" altLang="en-US" sz="3600" dirty="0"/>
              <a:t>生产者</a:t>
            </a:r>
            <a:r>
              <a:rPr lang="en-US" altLang="zh-CN" sz="3600" dirty="0"/>
              <a:t>/</a:t>
            </a:r>
            <a:r>
              <a:rPr lang="zh-CN" altLang="en-US" sz="3600" dirty="0"/>
              <a:t>消费者问题的启示</a:t>
            </a:r>
            <a:endParaRPr lang="en-US" altLang="zh-CN" sz="3600" dirty="0"/>
          </a:p>
          <a:p>
            <a:pPr lvl="1"/>
            <a:r>
              <a:rPr lang="zh-CN" altLang="en-US" sz="3200" dirty="0"/>
              <a:t>资源数量：资源信号量</a:t>
            </a:r>
            <a:endParaRPr lang="en-US" altLang="zh-CN" sz="3200" dirty="0"/>
          </a:p>
          <a:p>
            <a:pPr lvl="1"/>
            <a:r>
              <a:rPr lang="zh-CN" altLang="en-US" sz="3200" dirty="0"/>
              <a:t>资源访问：互斥信号量</a:t>
            </a:r>
            <a:endParaRPr lang="en-US" altLang="zh-CN" sz="3200" dirty="0"/>
          </a:p>
          <a:p>
            <a:pPr lvl="1"/>
            <a:r>
              <a:rPr lang="zh-CN" altLang="en-US" sz="3200" dirty="0"/>
              <a:t>先申请资源，再申请访问权</a:t>
            </a:r>
            <a:endParaRPr lang="en-US" altLang="zh-CN" sz="3200" dirty="0"/>
          </a:p>
          <a:p>
            <a:pPr lvl="1"/>
            <a:r>
              <a:rPr lang="zh-CN" altLang="en-US" sz="3200" dirty="0">
                <a:solidFill>
                  <a:srgbClr val="C00000"/>
                </a:solidFill>
              </a:rPr>
              <a:t>资源信号量</a:t>
            </a:r>
            <a:r>
              <a:rPr lang="en-US" altLang="zh-CN" sz="3200" dirty="0"/>
              <a:t>P</a:t>
            </a:r>
            <a:r>
              <a:rPr lang="zh-CN" altLang="en-US" sz="3200" dirty="0"/>
              <a:t>、</a:t>
            </a:r>
            <a:r>
              <a:rPr lang="en-US" altLang="zh-CN" sz="3200" dirty="0"/>
              <a:t>V</a:t>
            </a:r>
            <a:r>
              <a:rPr lang="zh-CN" altLang="en-US" sz="3200" dirty="0"/>
              <a:t>操作</a:t>
            </a:r>
            <a:r>
              <a:rPr lang="zh-CN" altLang="en-US" sz="3200" dirty="0">
                <a:solidFill>
                  <a:srgbClr val="C00000"/>
                </a:solidFill>
              </a:rPr>
              <a:t>分布在不同进程</a:t>
            </a:r>
            <a:endParaRPr lang="en-US" altLang="zh-CN" sz="3200" dirty="0">
              <a:solidFill>
                <a:srgbClr val="C00000"/>
              </a:solidFill>
            </a:endParaRPr>
          </a:p>
          <a:p>
            <a:pPr lvl="1"/>
            <a:r>
              <a:rPr lang="zh-CN" altLang="en-US" sz="3200" dirty="0">
                <a:solidFill>
                  <a:srgbClr val="C00000"/>
                </a:solidFill>
              </a:rPr>
              <a:t>互斥信号量</a:t>
            </a:r>
            <a:r>
              <a:rPr lang="en-US" altLang="zh-CN" sz="3200" dirty="0"/>
              <a:t>P</a:t>
            </a:r>
            <a:r>
              <a:rPr lang="zh-CN" altLang="en-US" sz="3200" dirty="0"/>
              <a:t>、</a:t>
            </a:r>
            <a:r>
              <a:rPr lang="en-US" altLang="zh-CN" sz="3200" dirty="0"/>
              <a:t>V</a:t>
            </a:r>
            <a:r>
              <a:rPr lang="zh-CN" altLang="en-US" sz="3200" dirty="0"/>
              <a:t>操</a:t>
            </a:r>
            <a:r>
              <a:rPr lang="zh-CN" altLang="en-US" sz="3200" dirty="0">
                <a:solidFill>
                  <a:srgbClr val="C00000"/>
                </a:solidFill>
              </a:rPr>
              <a:t>作出现在同一进程</a:t>
            </a:r>
          </a:p>
        </p:txBody>
      </p:sp>
      <p:sp>
        <p:nvSpPr>
          <p:cNvPr id="2" name="日期占位符 1"/>
          <p:cNvSpPr>
            <a:spLocks noGrp="1"/>
          </p:cNvSpPr>
          <p:nvPr>
            <p:ph type="dt" sz="half" idx="10"/>
          </p:nvPr>
        </p:nvSpPr>
        <p:spPr/>
        <p:txBody>
          <a:bodyPr/>
          <a:lstStyle/>
          <a:p>
            <a:fld id="{29027FAC-EB27-1F46-8254-E0921D4D79AC}" type="datetime5">
              <a:t>2019/10/14</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4" name="灯片编号占位符 3"/>
          <p:cNvSpPr>
            <a:spLocks noGrp="1"/>
          </p:cNvSpPr>
          <p:nvPr>
            <p:ph type="sldNum" sz="quarter" idx="12"/>
          </p:nvPr>
        </p:nvSpPr>
        <p:spPr/>
        <p:txBody>
          <a:bodyPr/>
          <a:lstStyle/>
          <a:p>
            <a:fld id="{687D7A59-36E2-48B9-B146-C1E59501F63F}" type="slidenum">
              <a:rPr lang="en-US" smtClean="0"/>
              <a:pPr/>
              <a:t>28</a:t>
            </a:fld>
            <a:endParaRPr lang="en-US"/>
          </a:p>
        </p:txBody>
      </p:sp>
    </p:spTree>
    <p:extLst>
      <p:ext uri="{BB962C8B-B14F-4D97-AF65-F5344CB8AC3E}">
        <p14:creationId xmlns:p14="http://schemas.microsoft.com/office/powerpoint/2010/main" val="442972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lstStyle/>
          <a:p>
            <a:r>
              <a:rPr lang="zh-CN" altLang="en-US" dirty="0"/>
              <a:t>读者/写者问题</a:t>
            </a:r>
          </a:p>
        </p:txBody>
      </p:sp>
      <p:sp>
        <p:nvSpPr>
          <p:cNvPr id="3" name="内容占位符 2"/>
          <p:cNvSpPr>
            <a:spLocks noGrp="1"/>
          </p:cNvSpPr>
          <p:nvPr>
            <p:ph idx="1"/>
          </p:nvPr>
        </p:nvSpPr>
        <p:spPr/>
        <p:txBody>
          <a:bodyPr>
            <a:normAutofit lnSpcReduction="10000"/>
          </a:bodyPr>
          <a:lstStyle/>
          <a:p>
            <a:r>
              <a:rPr lang="en-US" altLang="zh-CN" sz="2800" dirty="0"/>
              <a:t>Readers-Writers Problem</a:t>
            </a:r>
          </a:p>
          <a:p>
            <a:r>
              <a:rPr lang="zh-CN" altLang="en-US" sz="2800" dirty="0"/>
              <a:t>三个角色</a:t>
            </a:r>
            <a:endParaRPr lang="en-US" altLang="zh-CN" sz="2800" dirty="0"/>
          </a:p>
          <a:p>
            <a:pPr lvl="1"/>
            <a:r>
              <a:rPr lang="zh-CN" altLang="en-US" sz="2400" dirty="0"/>
              <a:t>一个共享的数据区；</a:t>
            </a:r>
            <a:endParaRPr lang="en-US" altLang="zh-CN" sz="2400" dirty="0"/>
          </a:p>
          <a:p>
            <a:pPr lvl="1"/>
            <a:r>
              <a:rPr lang="en-US" altLang="zh-CN" sz="2400" dirty="0"/>
              <a:t>Reader: </a:t>
            </a:r>
            <a:r>
              <a:rPr lang="zh-CN" altLang="en-US" sz="2400" dirty="0"/>
              <a:t>只读取这个数据区的进程；</a:t>
            </a:r>
            <a:endParaRPr lang="en-US" altLang="zh-CN" sz="2400" dirty="0"/>
          </a:p>
          <a:p>
            <a:pPr lvl="1"/>
            <a:r>
              <a:rPr lang="en-US" altLang="zh-CN" sz="2400" dirty="0"/>
              <a:t>Write: </a:t>
            </a:r>
            <a:r>
              <a:rPr lang="zh-CN" altLang="en-US" sz="2400" dirty="0"/>
              <a:t>只往数据区中写数据的进程；</a:t>
            </a:r>
            <a:endParaRPr lang="en-US" altLang="zh-CN" sz="2400" dirty="0"/>
          </a:p>
          <a:p>
            <a:r>
              <a:rPr lang="zh-CN" altLang="en-US" sz="2800" dirty="0"/>
              <a:t>三个条件</a:t>
            </a:r>
            <a:endParaRPr lang="en-US" altLang="zh-CN" sz="2800" dirty="0"/>
          </a:p>
          <a:p>
            <a:pPr lvl="1"/>
            <a:r>
              <a:rPr lang="zh-CN" altLang="en-US" sz="2400" dirty="0"/>
              <a:t>多个</a:t>
            </a:r>
            <a:r>
              <a:rPr lang="en-US" altLang="zh-CN" sz="2400" dirty="0"/>
              <a:t>Reader</a:t>
            </a:r>
            <a:r>
              <a:rPr lang="zh-CN" altLang="en-US" sz="2400" dirty="0"/>
              <a:t>可同时读数据区；</a:t>
            </a:r>
          </a:p>
          <a:p>
            <a:pPr lvl="1"/>
            <a:r>
              <a:rPr lang="zh-CN" altLang="en-US" sz="2400" dirty="0"/>
              <a:t>一次只有一个</a:t>
            </a:r>
            <a:r>
              <a:rPr lang="en-US" altLang="zh-CN" sz="2400" dirty="0"/>
              <a:t>Writer</a:t>
            </a:r>
            <a:r>
              <a:rPr lang="zh-CN" altLang="en-US" sz="2400" dirty="0"/>
              <a:t>可以往数据区写；</a:t>
            </a:r>
            <a:endParaRPr lang="en-US" altLang="zh-CN" sz="2400" dirty="0"/>
          </a:p>
          <a:p>
            <a:pPr lvl="1"/>
            <a:r>
              <a:rPr lang="zh-CN" altLang="en-US" sz="2400" dirty="0">
                <a:solidFill>
                  <a:schemeClr val="accent2"/>
                </a:solidFill>
              </a:rPr>
              <a:t>数据区不允许同时读写。</a:t>
            </a:r>
          </a:p>
          <a:p>
            <a:endParaRPr lang="zh-CN" altLang="en-US" sz="2800" dirty="0"/>
          </a:p>
          <a:p>
            <a:endParaRPr lang="zh-CN" altLang="en-US" sz="2800" dirty="0"/>
          </a:p>
        </p:txBody>
      </p:sp>
      <p:sp>
        <p:nvSpPr>
          <p:cNvPr id="2" name="日期占位符 1"/>
          <p:cNvSpPr>
            <a:spLocks noGrp="1"/>
          </p:cNvSpPr>
          <p:nvPr>
            <p:ph type="dt" sz="half" idx="10"/>
          </p:nvPr>
        </p:nvSpPr>
        <p:spPr/>
        <p:txBody>
          <a:bodyPr/>
          <a:lstStyle/>
          <a:p>
            <a:fld id="{04C08F61-E511-084C-BD2C-82572EB565D2}" type="datetime5">
              <a:t>2019/10/14</a:t>
            </a:fld>
            <a:endParaRPr 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5" name="灯片编号占位符 4"/>
          <p:cNvSpPr>
            <a:spLocks noGrp="1"/>
          </p:cNvSpPr>
          <p:nvPr>
            <p:ph type="sldNum" sz="quarter" idx="12"/>
          </p:nvPr>
        </p:nvSpPr>
        <p:spPr/>
        <p:txBody>
          <a:bodyPr/>
          <a:lstStyle/>
          <a:p>
            <a:fld id="{687D7A59-36E2-48B9-B146-C1E59501F63F}" type="slidenum">
              <a:rPr lang="en-US" smtClean="0"/>
              <a:pPr/>
              <a:t>29</a:t>
            </a:fld>
            <a:endParaRPr lang="en-US"/>
          </a:p>
        </p:txBody>
      </p:sp>
    </p:spTree>
    <p:extLst>
      <p:ext uri="{BB962C8B-B14F-4D97-AF65-F5344CB8AC3E}">
        <p14:creationId xmlns:p14="http://schemas.microsoft.com/office/powerpoint/2010/main" val="702255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临界资源的独享访问</a:t>
            </a:r>
          </a:p>
        </p:txBody>
      </p:sp>
      <p:sp>
        <p:nvSpPr>
          <p:cNvPr id="3" name="内容占位符 2"/>
          <p:cNvSpPr>
            <a:spLocks noGrp="1"/>
          </p:cNvSpPr>
          <p:nvPr>
            <p:ph idx="1"/>
          </p:nvPr>
        </p:nvSpPr>
        <p:spPr/>
        <p:txBody>
          <a:bodyPr/>
          <a:lstStyle/>
          <a:p>
            <a:r>
              <a:rPr kumimoji="1" lang="en-US" altLang="zh-CN" dirty="0"/>
              <a:t>Data race</a:t>
            </a:r>
            <a:r>
              <a:rPr kumimoji="1" lang="zh-CN" altLang="en-US" dirty="0"/>
              <a:t>：数据竞争</a:t>
            </a:r>
            <a:endParaRPr kumimoji="1" lang="en-US" altLang="zh-CN" dirty="0"/>
          </a:p>
          <a:p>
            <a:r>
              <a:rPr kumimoji="1" lang="en-US" altLang="zh-CN" dirty="0"/>
              <a:t>Race condition</a:t>
            </a:r>
          </a:p>
        </p:txBody>
      </p:sp>
      <p:sp>
        <p:nvSpPr>
          <p:cNvPr id="4" name="日期占位符 3"/>
          <p:cNvSpPr>
            <a:spLocks noGrp="1"/>
          </p:cNvSpPr>
          <p:nvPr>
            <p:ph type="dt" sz="half" idx="10"/>
          </p:nvPr>
        </p:nvSpPr>
        <p:spPr/>
        <p:txBody>
          <a:bodyPr/>
          <a:lstStyle/>
          <a:p>
            <a:fld id="{D6291EBA-325D-8E4A-B7E5-3548CC7AF822}" type="datetime5">
              <a:t>2019/10/14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3</a:t>
            </a:fld>
            <a:endParaRPr lang="zh-CN" altLang="en-US"/>
          </a:p>
        </p:txBody>
      </p:sp>
      <p:graphicFrame>
        <p:nvGraphicFramePr>
          <p:cNvPr id="7" name="图表 6"/>
          <p:cNvGraphicFramePr/>
          <p:nvPr>
            <p:extLst>
              <p:ext uri="{D42A27DB-BD31-4B8C-83A1-F6EECF244321}">
                <p14:modId xmlns:p14="http://schemas.microsoft.com/office/powerpoint/2010/main" val="321829733"/>
              </p:ext>
            </p:extLst>
          </p:nvPr>
        </p:nvGraphicFramePr>
        <p:xfrm>
          <a:off x="1991894" y="2874201"/>
          <a:ext cx="5029200" cy="27071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4108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同步</a:t>
            </a:r>
          </a:p>
        </p:txBody>
      </p:sp>
      <p:sp>
        <p:nvSpPr>
          <p:cNvPr id="3" name="内容占位符 2"/>
          <p:cNvSpPr>
            <a:spLocks noGrp="1"/>
          </p:cNvSpPr>
          <p:nvPr>
            <p:ph idx="1"/>
          </p:nvPr>
        </p:nvSpPr>
        <p:spPr/>
        <p:txBody>
          <a:bodyPr>
            <a:normAutofit/>
          </a:bodyPr>
          <a:lstStyle/>
          <a:p>
            <a:r>
              <a:rPr lang="zh-CN" altLang="en-US" sz="3600" dirty="0"/>
              <a:t>“读－写” 互斥</a:t>
            </a:r>
            <a:endParaRPr lang="en-US" altLang="zh-CN" sz="3600" dirty="0"/>
          </a:p>
          <a:p>
            <a:r>
              <a:rPr lang="zh-CN" altLang="en-US" sz="3600" dirty="0"/>
              <a:t>“写－写” 互斥</a:t>
            </a:r>
            <a:endParaRPr lang="en-US" altLang="zh-CN" sz="3600" dirty="0"/>
          </a:p>
          <a:p>
            <a:r>
              <a:rPr lang="zh-CN" altLang="en-US" sz="3600" dirty="0"/>
              <a:t>“读－读” 允许</a:t>
            </a:r>
            <a:endParaRPr lang="en-US" altLang="zh-CN" sz="3600" dirty="0"/>
          </a:p>
          <a:p>
            <a:endParaRPr lang="zh-CN" altLang="en-US" sz="3600" dirty="0"/>
          </a:p>
        </p:txBody>
      </p:sp>
      <p:sp>
        <p:nvSpPr>
          <p:cNvPr id="4" name="日期占位符 3"/>
          <p:cNvSpPr>
            <a:spLocks noGrp="1"/>
          </p:cNvSpPr>
          <p:nvPr>
            <p:ph type="dt" sz="half" idx="10"/>
          </p:nvPr>
        </p:nvSpPr>
        <p:spPr/>
        <p:txBody>
          <a:bodyPr/>
          <a:lstStyle/>
          <a:p>
            <a:fld id="{A9CA34AB-9D12-804E-9BD0-D54C9713DB8F}" type="datetime5">
              <a:t>2019/10/14</a:t>
            </a:fld>
            <a:endParaRPr 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6" name="灯片编号占位符 5"/>
          <p:cNvSpPr>
            <a:spLocks noGrp="1"/>
          </p:cNvSpPr>
          <p:nvPr>
            <p:ph type="sldNum" sz="quarter" idx="12"/>
          </p:nvPr>
        </p:nvSpPr>
        <p:spPr/>
        <p:txBody>
          <a:bodyPr/>
          <a:lstStyle/>
          <a:p>
            <a:fld id="{687D7A59-36E2-48B9-B146-C1E59501F63F}" type="slidenum">
              <a:rPr lang="en-US" smtClean="0"/>
              <a:pPr/>
              <a:t>30</a:t>
            </a:fld>
            <a:endParaRPr lang="en-US"/>
          </a:p>
        </p:txBody>
      </p:sp>
    </p:spTree>
    <p:extLst>
      <p:ext uri="{BB962C8B-B14F-4D97-AF65-F5344CB8AC3E}">
        <p14:creationId xmlns:p14="http://schemas.microsoft.com/office/powerpoint/2010/main" val="20763813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思考</a:t>
            </a:r>
          </a:p>
        </p:txBody>
      </p:sp>
      <p:sp>
        <p:nvSpPr>
          <p:cNvPr id="3" name="内容占位符 2"/>
          <p:cNvSpPr>
            <a:spLocks noGrp="1"/>
          </p:cNvSpPr>
          <p:nvPr>
            <p:ph idx="1"/>
          </p:nvPr>
        </p:nvSpPr>
        <p:spPr/>
        <p:txBody>
          <a:bodyPr/>
          <a:lstStyle/>
          <a:p>
            <a:r>
              <a:rPr kumimoji="1" lang="zh-CN" altLang="en-US" dirty="0"/>
              <a:t>是不是普通的同步互斥问题？</a:t>
            </a:r>
            <a:endParaRPr kumimoji="1" lang="en-US" altLang="zh-CN" dirty="0"/>
          </a:p>
          <a:p>
            <a:pPr lvl="1"/>
            <a:r>
              <a:rPr kumimoji="1" lang="zh-CN" altLang="en-US" dirty="0"/>
              <a:t>读者效率</a:t>
            </a:r>
            <a:endParaRPr kumimoji="1" lang="en-US" altLang="zh-CN" dirty="0"/>
          </a:p>
          <a:p>
            <a:r>
              <a:rPr kumimoji="1" lang="zh-CN" altLang="en-US" dirty="0"/>
              <a:t>是不是生产者消费者问题的扩展？</a:t>
            </a:r>
            <a:endParaRPr kumimoji="1" lang="en-US" altLang="zh-CN" dirty="0"/>
          </a:p>
          <a:p>
            <a:pPr lvl="1"/>
            <a:r>
              <a:rPr kumimoji="1" lang="zh-CN" altLang="en-US" dirty="0"/>
              <a:t>生产者</a:t>
            </a:r>
            <a:r>
              <a:rPr kumimoji="1" lang="en-US" altLang="zh-CN" dirty="0"/>
              <a:t>≠</a:t>
            </a:r>
            <a:r>
              <a:rPr kumimoji="1" lang="zh-CN" altLang="en-US" dirty="0"/>
              <a:t>写者：没有</a:t>
            </a:r>
            <a:r>
              <a:rPr kumimoji="1" lang="en-US" altLang="zh-CN" dirty="0"/>
              <a:t>empty</a:t>
            </a:r>
            <a:r>
              <a:rPr kumimoji="1" lang="zh-CN" altLang="en-US" dirty="0"/>
              <a:t>，无需等待缓存空</a:t>
            </a:r>
            <a:endParaRPr kumimoji="1" lang="en-US" altLang="zh-CN" dirty="0"/>
          </a:p>
          <a:p>
            <a:pPr lvl="1"/>
            <a:r>
              <a:rPr kumimoji="1" lang="zh-CN" altLang="en-US" dirty="0"/>
              <a:t>消费者</a:t>
            </a:r>
            <a:r>
              <a:rPr kumimoji="1" lang="en-US" altLang="zh-CN" dirty="0"/>
              <a:t>≠</a:t>
            </a:r>
            <a:r>
              <a:rPr kumimoji="1" lang="zh-CN" altLang="en-US" dirty="0"/>
              <a:t>读者：没有</a:t>
            </a:r>
            <a:r>
              <a:rPr kumimoji="1" lang="en-US" altLang="zh-CN" dirty="0"/>
              <a:t>full</a:t>
            </a:r>
            <a:r>
              <a:rPr kumimoji="1" lang="zh-CN" altLang="en-US" dirty="0"/>
              <a:t>，无需等待数据就绪</a:t>
            </a:r>
          </a:p>
        </p:txBody>
      </p:sp>
      <p:sp>
        <p:nvSpPr>
          <p:cNvPr id="4" name="日期占位符 3"/>
          <p:cNvSpPr>
            <a:spLocks noGrp="1"/>
          </p:cNvSpPr>
          <p:nvPr>
            <p:ph type="dt" sz="half" idx="10"/>
          </p:nvPr>
        </p:nvSpPr>
        <p:spPr/>
        <p:txBody>
          <a:bodyPr/>
          <a:lstStyle/>
          <a:p>
            <a:fld id="{F73C5B13-DBCD-9348-B6B9-8AF624239B24}" type="datetime5">
              <a:t>2019/10/14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31</a:t>
            </a:fld>
            <a:endParaRPr lang="zh-CN" altLang="en-US"/>
          </a:p>
        </p:txBody>
      </p:sp>
    </p:spTree>
    <p:extLst>
      <p:ext uri="{BB962C8B-B14F-4D97-AF65-F5344CB8AC3E}">
        <p14:creationId xmlns:p14="http://schemas.microsoft.com/office/powerpoint/2010/main" val="2657814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r>
              <a:rPr lang="zh-CN" altLang="en-US" dirty="0"/>
              <a:t>读者优先</a:t>
            </a:r>
          </a:p>
        </p:txBody>
      </p:sp>
      <p:sp>
        <p:nvSpPr>
          <p:cNvPr id="400387" name="Rectangle 3"/>
          <p:cNvSpPr>
            <a:spLocks noGrp="1" noChangeArrowheads="1"/>
          </p:cNvSpPr>
          <p:nvPr>
            <p:ph idx="1"/>
          </p:nvPr>
        </p:nvSpPr>
        <p:spPr/>
        <p:txBody>
          <a:bodyPr>
            <a:normAutofit fontScale="92500" lnSpcReduction="20000"/>
          </a:bodyPr>
          <a:lstStyle/>
          <a:p>
            <a:r>
              <a:rPr lang="zh-CN" altLang="en-US" dirty="0"/>
              <a:t>如</a:t>
            </a:r>
            <a:r>
              <a:rPr lang="zh-CN" altLang="en-US" sz="3200" dirty="0"/>
              <a:t>有读者正在读数据，则允许多个读者同时进入读数据；只有当全部读者退出，才允许写者进入写数据。</a:t>
            </a:r>
            <a:endParaRPr lang="en-US" altLang="zh-CN" sz="3200" dirty="0"/>
          </a:p>
          <a:p>
            <a:pPr lvl="1"/>
            <a:r>
              <a:rPr lang="zh-CN" altLang="en-US" dirty="0">
                <a:solidFill>
                  <a:schemeClr val="accent2"/>
                </a:solidFill>
              </a:rPr>
              <a:t>读者插队</a:t>
            </a:r>
          </a:p>
          <a:p>
            <a:r>
              <a:rPr lang="zh-CN" altLang="en-US" sz="3200" dirty="0"/>
              <a:t>信号量</a:t>
            </a:r>
          </a:p>
          <a:p>
            <a:pPr lvl="1"/>
            <a:r>
              <a:rPr lang="en-US" altLang="zh-CN" sz="2800" dirty="0" err="1"/>
              <a:t>wsem</a:t>
            </a:r>
            <a:r>
              <a:rPr lang="zh-CN" altLang="en-US" sz="2800" dirty="0"/>
              <a:t>：互斥信号量，用于</a:t>
            </a:r>
            <a:r>
              <a:rPr lang="en-US" altLang="zh-CN" sz="2800" dirty="0"/>
              <a:t>Writers</a:t>
            </a:r>
            <a:r>
              <a:rPr lang="zh-CN" altLang="en-US" sz="2800" dirty="0"/>
              <a:t>互斥</a:t>
            </a:r>
            <a:r>
              <a:rPr lang="en-US" altLang="zh-CN" sz="2800" dirty="0"/>
              <a:t>Writers</a:t>
            </a:r>
            <a:r>
              <a:rPr lang="zh-CN" altLang="en-US" sz="2800" dirty="0"/>
              <a:t>和</a:t>
            </a:r>
            <a:r>
              <a:rPr lang="en-US" altLang="zh-CN" sz="2800" dirty="0"/>
              <a:t>Readers</a:t>
            </a:r>
            <a:r>
              <a:rPr lang="zh-CN" altLang="en-US" sz="2800" dirty="0"/>
              <a:t>，以及第一个</a:t>
            </a:r>
            <a:r>
              <a:rPr lang="en-US" altLang="zh-CN" sz="2800" dirty="0"/>
              <a:t>Reader</a:t>
            </a:r>
            <a:r>
              <a:rPr lang="zh-CN" altLang="en-US" sz="2800" dirty="0"/>
              <a:t>互斥</a:t>
            </a:r>
            <a:r>
              <a:rPr lang="en-US" altLang="zh-CN" sz="2800" dirty="0"/>
              <a:t>Writers</a:t>
            </a:r>
          </a:p>
          <a:p>
            <a:pPr lvl="1"/>
            <a:r>
              <a:rPr lang="en-US" altLang="zh-CN" sz="2800" dirty="0" err="1"/>
              <a:t>readcount</a:t>
            </a:r>
            <a:r>
              <a:rPr lang="zh-CN" altLang="en-US" sz="2800" dirty="0"/>
              <a:t>：统计同时读数据的</a:t>
            </a:r>
            <a:r>
              <a:rPr lang="en-US" altLang="zh-CN" sz="2800" dirty="0"/>
              <a:t>Readers</a:t>
            </a:r>
            <a:r>
              <a:rPr lang="zh-CN" altLang="en-US" sz="2800" dirty="0"/>
              <a:t>个数</a:t>
            </a:r>
          </a:p>
          <a:p>
            <a:pPr lvl="1"/>
            <a:r>
              <a:rPr lang="en-US" altLang="zh-CN" sz="2800" dirty="0"/>
              <a:t>mutex</a:t>
            </a:r>
            <a:r>
              <a:rPr lang="zh-CN" altLang="en-US" sz="2800" dirty="0"/>
              <a:t>：对变量</a:t>
            </a:r>
            <a:r>
              <a:rPr lang="en-US" altLang="zh-CN" sz="2800" dirty="0" err="1"/>
              <a:t>readcount</a:t>
            </a:r>
            <a:r>
              <a:rPr lang="zh-CN" altLang="en-US" sz="2800" dirty="0"/>
              <a:t>互斥算术操作</a:t>
            </a:r>
          </a:p>
        </p:txBody>
      </p:sp>
      <p:sp>
        <p:nvSpPr>
          <p:cNvPr id="2" name="日期占位符 1"/>
          <p:cNvSpPr>
            <a:spLocks noGrp="1"/>
          </p:cNvSpPr>
          <p:nvPr>
            <p:ph type="dt" sz="half" idx="10"/>
          </p:nvPr>
        </p:nvSpPr>
        <p:spPr/>
        <p:txBody>
          <a:bodyPr/>
          <a:lstStyle/>
          <a:p>
            <a:fld id="{6872612F-963C-AF41-AAF0-B007BCF829DC}" type="datetime5">
              <a:t>2019/10/14</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4" name="灯片编号占位符 3"/>
          <p:cNvSpPr>
            <a:spLocks noGrp="1"/>
          </p:cNvSpPr>
          <p:nvPr>
            <p:ph type="sldNum" sz="quarter" idx="12"/>
          </p:nvPr>
        </p:nvSpPr>
        <p:spPr/>
        <p:txBody>
          <a:bodyPr/>
          <a:lstStyle/>
          <a:p>
            <a:fld id="{687D7A59-36E2-48B9-B146-C1E59501F63F}" type="slidenum">
              <a:rPr lang="en-US" smtClean="0"/>
              <a:pPr/>
              <a:t>32</a:t>
            </a:fld>
            <a:endParaRPr lang="en-US"/>
          </a:p>
        </p:txBody>
      </p:sp>
    </p:spTree>
    <p:extLst>
      <p:ext uri="{BB962C8B-B14F-4D97-AF65-F5344CB8AC3E}">
        <p14:creationId xmlns:p14="http://schemas.microsoft.com/office/powerpoint/2010/main" val="3823620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03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038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038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038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0038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03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FE2286B-38D7-FC44-ADD3-7EF0E11F0576}" type="datetime5">
              <a:t>2019/10/14</a:t>
            </a:fld>
            <a:endParaRPr 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6" name="灯片编号占位符 5"/>
          <p:cNvSpPr>
            <a:spLocks noGrp="1"/>
          </p:cNvSpPr>
          <p:nvPr>
            <p:ph type="sldNum" sz="quarter" idx="12"/>
          </p:nvPr>
        </p:nvSpPr>
        <p:spPr/>
        <p:txBody>
          <a:bodyPr/>
          <a:lstStyle/>
          <a:p>
            <a:fld id="{687D7A59-36E2-48B9-B146-C1E59501F63F}" type="slidenum">
              <a:rPr lang="en-US" smtClean="0"/>
              <a:pPr/>
              <a:t>33</a:t>
            </a:fld>
            <a:endParaRPr lang="en-US"/>
          </a:p>
        </p:txBody>
      </p:sp>
      <p:sp>
        <p:nvSpPr>
          <p:cNvPr id="8" name="矩形 7"/>
          <p:cNvSpPr/>
          <p:nvPr/>
        </p:nvSpPr>
        <p:spPr>
          <a:xfrm>
            <a:off x="326570" y="1301581"/>
            <a:ext cx="5385461" cy="4893647"/>
          </a:xfrm>
          <a:prstGeom prst="rect">
            <a:avLst/>
          </a:prstGeom>
          <a:solidFill>
            <a:schemeClr val="accent2">
              <a:lumMod val="20000"/>
              <a:lumOff val="80000"/>
            </a:schemeClr>
          </a:solidFill>
          <a:ln>
            <a:solidFill>
              <a:schemeClr val="accent1"/>
            </a:solidFill>
          </a:ln>
        </p:spPr>
        <p:txBody>
          <a:bodyPr wrap="square">
            <a:spAutoFit/>
          </a:bodyPr>
          <a:lstStyle/>
          <a:p>
            <a:r>
              <a:rPr lang="en-US" altLang="zh-CN" sz="2400" dirty="0">
                <a:latin typeface="Consolas" pitchFamily="49" charset="0"/>
                <a:cs typeface="Consolas" pitchFamily="49" charset="0"/>
              </a:rPr>
              <a:t>void reader() { </a:t>
            </a:r>
            <a:endParaRPr lang="zh-CN" altLang="zh-CN" sz="2400" dirty="0">
              <a:latin typeface="Consolas" pitchFamily="49" charset="0"/>
              <a:cs typeface="Consolas" pitchFamily="49" charset="0"/>
            </a:endParaRPr>
          </a:p>
          <a:p>
            <a:r>
              <a:rPr lang="en-US" altLang="zh-CN" sz="2400" dirty="0">
                <a:latin typeface="Consolas" pitchFamily="49" charset="0"/>
                <a:cs typeface="Consolas" pitchFamily="49" charset="0"/>
              </a:rPr>
              <a:t> while (1) {</a:t>
            </a:r>
            <a:endParaRPr lang="zh-CN" altLang="zh-CN" sz="2400" dirty="0">
              <a:latin typeface="Consolas" pitchFamily="49" charset="0"/>
              <a:cs typeface="Consolas" pitchFamily="49" charset="0"/>
            </a:endParaRPr>
          </a:p>
          <a:p>
            <a:r>
              <a:rPr lang="en-US" altLang="zh-CN" sz="2400" dirty="0">
                <a:latin typeface="Consolas" pitchFamily="49" charset="0"/>
                <a:cs typeface="Consolas" pitchFamily="49" charset="0"/>
              </a:rPr>
              <a:t>  P(</a:t>
            </a:r>
            <a:r>
              <a:rPr lang="en-US" altLang="zh-CN" sz="2400" dirty="0" err="1">
                <a:latin typeface="Consolas" pitchFamily="49" charset="0"/>
                <a:cs typeface="Consolas" pitchFamily="49" charset="0"/>
              </a:rPr>
              <a:t>mutex</a:t>
            </a:r>
            <a:r>
              <a:rPr lang="en-US" altLang="zh-CN" sz="2400" dirty="0">
                <a:latin typeface="Consolas" pitchFamily="49" charset="0"/>
                <a:cs typeface="Consolas" pitchFamily="49" charset="0"/>
              </a:rPr>
              <a:t>);</a:t>
            </a:r>
            <a:endParaRPr lang="zh-CN" altLang="zh-CN" sz="2400" dirty="0">
              <a:latin typeface="Consolas" pitchFamily="49" charset="0"/>
              <a:cs typeface="Consolas" pitchFamily="49" charset="0"/>
            </a:endParaRPr>
          </a:p>
          <a:p>
            <a:r>
              <a:rPr lang="en-US" altLang="zh-CN" sz="2400" dirty="0">
                <a:latin typeface="Consolas" pitchFamily="49" charset="0"/>
                <a:cs typeface="Consolas" pitchFamily="49" charset="0"/>
              </a:rPr>
              <a:t>   </a:t>
            </a:r>
            <a:r>
              <a:rPr lang="en-US" altLang="zh-CN" sz="2400" dirty="0" err="1">
                <a:latin typeface="Consolas" pitchFamily="49" charset="0"/>
                <a:cs typeface="Consolas" pitchFamily="49" charset="0"/>
              </a:rPr>
              <a:t>readcount</a:t>
            </a:r>
            <a:r>
              <a:rPr lang="en-US" altLang="zh-CN" sz="2400" dirty="0">
                <a:latin typeface="Consolas" pitchFamily="49" charset="0"/>
                <a:cs typeface="Consolas" pitchFamily="49" charset="0"/>
              </a:rPr>
              <a:t>++;</a:t>
            </a:r>
            <a:endParaRPr lang="zh-CN" altLang="zh-CN" sz="2400" dirty="0">
              <a:latin typeface="Consolas" pitchFamily="49" charset="0"/>
              <a:cs typeface="Consolas" pitchFamily="49" charset="0"/>
            </a:endParaRPr>
          </a:p>
          <a:p>
            <a:r>
              <a:rPr lang="en-US" altLang="zh-CN" sz="2400" dirty="0">
                <a:latin typeface="Consolas" pitchFamily="49" charset="0"/>
                <a:cs typeface="Consolas" pitchFamily="49" charset="0"/>
              </a:rPr>
              <a:t>   if (</a:t>
            </a:r>
            <a:r>
              <a:rPr lang="en-US" altLang="zh-CN" sz="2400" dirty="0" err="1">
                <a:latin typeface="Consolas" pitchFamily="49" charset="0"/>
                <a:cs typeface="Consolas" pitchFamily="49" charset="0"/>
              </a:rPr>
              <a:t>readcount </a:t>
            </a:r>
            <a:r>
              <a:rPr lang="en-US" altLang="zh-CN" sz="2400" dirty="0">
                <a:latin typeface="Consolas" pitchFamily="49" charset="0"/>
                <a:cs typeface="Consolas" pitchFamily="49" charset="0"/>
              </a:rPr>
              <a:t>== 1) P(</a:t>
            </a:r>
            <a:r>
              <a:rPr lang="en-US" altLang="zh-CN" sz="2400" dirty="0" err="1">
                <a:latin typeface="Consolas" pitchFamily="49" charset="0"/>
                <a:cs typeface="Consolas" pitchFamily="49" charset="0"/>
              </a:rPr>
              <a:t>wsem</a:t>
            </a:r>
            <a:r>
              <a:rPr lang="en-US" altLang="zh-CN" sz="2400" dirty="0">
                <a:latin typeface="Consolas" pitchFamily="49" charset="0"/>
                <a:cs typeface="Consolas" pitchFamily="49" charset="0"/>
              </a:rPr>
              <a:t>); </a:t>
            </a:r>
          </a:p>
          <a:p>
            <a:r>
              <a:rPr lang="en-US" altLang="zh-CN" sz="2400" dirty="0">
                <a:latin typeface="Consolas" pitchFamily="49" charset="0"/>
                <a:cs typeface="Consolas" pitchFamily="49" charset="0"/>
              </a:rPr>
              <a:t>  V(</a:t>
            </a:r>
            <a:r>
              <a:rPr lang="en-US" altLang="zh-CN" sz="2400" dirty="0" err="1">
                <a:latin typeface="Consolas" pitchFamily="49" charset="0"/>
                <a:cs typeface="Consolas" pitchFamily="49" charset="0"/>
              </a:rPr>
              <a:t>mutex</a:t>
            </a:r>
            <a:r>
              <a:rPr lang="en-US" altLang="zh-CN" sz="2400" dirty="0">
                <a:latin typeface="Consolas" pitchFamily="49" charset="0"/>
                <a:cs typeface="Consolas" pitchFamily="49" charset="0"/>
              </a:rPr>
              <a:t>);</a:t>
            </a:r>
            <a:endParaRPr lang="zh-CN" altLang="zh-CN" sz="2400" dirty="0">
              <a:latin typeface="Consolas" pitchFamily="49" charset="0"/>
              <a:cs typeface="Consolas" pitchFamily="49" charset="0"/>
            </a:endParaRPr>
          </a:p>
          <a:p>
            <a:r>
              <a:rPr lang="en-US" altLang="zh-CN" sz="2400" dirty="0">
                <a:latin typeface="Consolas" pitchFamily="49" charset="0"/>
                <a:cs typeface="Consolas" pitchFamily="49" charset="0"/>
              </a:rPr>
              <a:t>  READ;</a:t>
            </a:r>
            <a:endParaRPr lang="zh-CN" altLang="zh-CN" sz="2400" dirty="0">
              <a:latin typeface="Consolas" pitchFamily="49" charset="0"/>
              <a:cs typeface="Consolas" pitchFamily="49" charset="0"/>
            </a:endParaRPr>
          </a:p>
          <a:p>
            <a:r>
              <a:rPr lang="en-US" altLang="zh-CN" sz="2400" dirty="0">
                <a:latin typeface="Consolas" pitchFamily="49" charset="0"/>
                <a:cs typeface="Consolas" pitchFamily="49" charset="0"/>
              </a:rPr>
              <a:t>  P(</a:t>
            </a:r>
            <a:r>
              <a:rPr lang="en-US" altLang="zh-CN" sz="2400" dirty="0" err="1">
                <a:latin typeface="Consolas" pitchFamily="49" charset="0"/>
                <a:cs typeface="Consolas" pitchFamily="49" charset="0"/>
              </a:rPr>
              <a:t>mutex</a:t>
            </a:r>
            <a:r>
              <a:rPr lang="en-US" altLang="zh-CN" sz="2400" dirty="0">
                <a:latin typeface="Consolas" pitchFamily="49" charset="0"/>
                <a:cs typeface="Consolas" pitchFamily="49" charset="0"/>
              </a:rPr>
              <a:t>);</a:t>
            </a:r>
            <a:endParaRPr lang="zh-CN" altLang="zh-CN" sz="2400" dirty="0">
              <a:latin typeface="Consolas" pitchFamily="49" charset="0"/>
              <a:cs typeface="Consolas" pitchFamily="49" charset="0"/>
            </a:endParaRPr>
          </a:p>
          <a:p>
            <a:r>
              <a:rPr lang="en-US" altLang="zh-CN" sz="2400" dirty="0">
                <a:latin typeface="Consolas" pitchFamily="49" charset="0"/>
                <a:cs typeface="Consolas" pitchFamily="49" charset="0"/>
              </a:rPr>
              <a:t>   </a:t>
            </a:r>
            <a:r>
              <a:rPr lang="en-US" altLang="zh-CN" sz="2400" dirty="0" err="1">
                <a:latin typeface="Consolas" pitchFamily="49" charset="0"/>
                <a:cs typeface="Consolas" pitchFamily="49" charset="0"/>
              </a:rPr>
              <a:t>readcount</a:t>
            </a:r>
            <a:r>
              <a:rPr lang="en-US" altLang="zh-CN" sz="2400" dirty="0">
                <a:latin typeface="Consolas" pitchFamily="49" charset="0"/>
                <a:cs typeface="Consolas" pitchFamily="49" charset="0"/>
              </a:rPr>
              <a:t>--;</a:t>
            </a:r>
            <a:endParaRPr lang="zh-CN" altLang="zh-CN" sz="2400" dirty="0">
              <a:latin typeface="Consolas" pitchFamily="49" charset="0"/>
              <a:cs typeface="Consolas" pitchFamily="49" charset="0"/>
            </a:endParaRPr>
          </a:p>
          <a:p>
            <a:r>
              <a:rPr lang="en-US" altLang="zh-CN" sz="2400" dirty="0">
                <a:latin typeface="Consolas" pitchFamily="49" charset="0"/>
                <a:cs typeface="Consolas" pitchFamily="49" charset="0"/>
              </a:rPr>
              <a:t>   if (</a:t>
            </a:r>
            <a:r>
              <a:rPr lang="en-US" altLang="zh-CN" sz="2400" dirty="0" err="1">
                <a:latin typeface="Consolas" pitchFamily="49" charset="0"/>
                <a:cs typeface="Consolas" pitchFamily="49" charset="0"/>
              </a:rPr>
              <a:t>readcount </a:t>
            </a:r>
            <a:r>
              <a:rPr lang="en-US" altLang="zh-CN" sz="2400" dirty="0">
                <a:latin typeface="Consolas" pitchFamily="49" charset="0"/>
                <a:cs typeface="Consolas" pitchFamily="49" charset="0"/>
              </a:rPr>
              <a:t>== 0) V(</a:t>
            </a:r>
            <a:r>
              <a:rPr lang="en-US" altLang="zh-CN" sz="2400" dirty="0" err="1">
                <a:latin typeface="Consolas" pitchFamily="49" charset="0"/>
                <a:cs typeface="Consolas" pitchFamily="49" charset="0"/>
              </a:rPr>
              <a:t>wsem</a:t>
            </a:r>
            <a:r>
              <a:rPr lang="en-US" altLang="zh-CN" sz="2400" dirty="0">
                <a:latin typeface="Consolas" pitchFamily="49" charset="0"/>
                <a:cs typeface="Consolas" pitchFamily="49" charset="0"/>
              </a:rPr>
              <a:t>);</a:t>
            </a:r>
            <a:endParaRPr lang="zh-CN" altLang="zh-CN" sz="2400" dirty="0">
              <a:latin typeface="Consolas" pitchFamily="49" charset="0"/>
              <a:cs typeface="Consolas" pitchFamily="49" charset="0"/>
            </a:endParaRPr>
          </a:p>
          <a:p>
            <a:r>
              <a:rPr lang="en-US" altLang="zh-CN" sz="2400" dirty="0">
                <a:latin typeface="Consolas" pitchFamily="49" charset="0"/>
                <a:cs typeface="Consolas" pitchFamily="49" charset="0"/>
              </a:rPr>
              <a:t>  V(</a:t>
            </a:r>
            <a:r>
              <a:rPr lang="en-US" altLang="zh-CN" sz="2400" dirty="0" err="1">
                <a:latin typeface="Consolas" pitchFamily="49" charset="0"/>
                <a:cs typeface="Consolas" pitchFamily="49" charset="0"/>
              </a:rPr>
              <a:t>mutex</a:t>
            </a:r>
            <a:r>
              <a:rPr lang="en-US" altLang="zh-CN" sz="2400" dirty="0">
                <a:latin typeface="Consolas" pitchFamily="49" charset="0"/>
                <a:cs typeface="Consolas" pitchFamily="49" charset="0"/>
              </a:rPr>
              <a:t>);</a:t>
            </a:r>
            <a:endParaRPr lang="zh-CN" altLang="zh-CN" sz="2400" dirty="0">
              <a:latin typeface="Consolas" pitchFamily="49" charset="0"/>
              <a:cs typeface="Consolas" pitchFamily="49" charset="0"/>
            </a:endParaRPr>
          </a:p>
          <a:p>
            <a:r>
              <a:rPr lang="en-US" altLang="zh-CN" sz="2400" dirty="0">
                <a:latin typeface="Consolas" pitchFamily="49" charset="0"/>
                <a:cs typeface="Consolas" pitchFamily="49" charset="0"/>
              </a:rPr>
              <a:t>  }</a:t>
            </a:r>
            <a:endParaRPr lang="zh-CN" altLang="zh-CN" sz="2400" dirty="0">
              <a:latin typeface="Consolas" pitchFamily="49" charset="0"/>
              <a:cs typeface="Consolas" pitchFamily="49" charset="0"/>
            </a:endParaRPr>
          </a:p>
          <a:p>
            <a:r>
              <a:rPr lang="en-US" altLang="zh-CN" sz="2400" dirty="0">
                <a:latin typeface="Consolas" pitchFamily="49" charset="0"/>
                <a:cs typeface="Consolas" pitchFamily="49" charset="0"/>
              </a:rPr>
              <a:t>}</a:t>
            </a:r>
            <a:endParaRPr lang="zh-CN" altLang="zh-CN" sz="2400" dirty="0">
              <a:latin typeface="Consolas" pitchFamily="49" charset="0"/>
              <a:cs typeface="Consolas" pitchFamily="49" charset="0"/>
            </a:endParaRPr>
          </a:p>
        </p:txBody>
      </p:sp>
      <p:sp>
        <p:nvSpPr>
          <p:cNvPr id="9" name="矩形 8"/>
          <p:cNvSpPr/>
          <p:nvPr/>
        </p:nvSpPr>
        <p:spPr>
          <a:xfrm>
            <a:off x="5905004" y="1301581"/>
            <a:ext cx="2989613" cy="2677656"/>
          </a:xfrm>
          <a:prstGeom prst="rect">
            <a:avLst/>
          </a:prstGeom>
          <a:solidFill>
            <a:schemeClr val="accent4">
              <a:lumMod val="20000"/>
              <a:lumOff val="80000"/>
            </a:schemeClr>
          </a:solidFill>
          <a:ln>
            <a:solidFill>
              <a:schemeClr val="accent1"/>
            </a:solidFill>
          </a:ln>
        </p:spPr>
        <p:txBody>
          <a:bodyPr wrap="square">
            <a:spAutoFit/>
          </a:bodyPr>
          <a:lstStyle/>
          <a:p>
            <a:r>
              <a:rPr lang="en-US" altLang="zh-CN" sz="2400" dirty="0">
                <a:latin typeface="Consolas" pitchFamily="49" charset="0"/>
                <a:cs typeface="Consolas" pitchFamily="49" charset="0"/>
              </a:rPr>
              <a:t>void writer() {</a:t>
            </a:r>
            <a:endParaRPr lang="zh-CN" altLang="zh-CN" sz="2400" dirty="0">
              <a:latin typeface="Consolas" pitchFamily="49" charset="0"/>
              <a:cs typeface="Consolas" pitchFamily="49" charset="0"/>
            </a:endParaRPr>
          </a:p>
          <a:p>
            <a:r>
              <a:rPr lang="en-US" altLang="zh-CN" sz="2400" dirty="0">
                <a:latin typeface="Consolas" pitchFamily="49" charset="0"/>
                <a:cs typeface="Consolas" pitchFamily="49" charset="0"/>
              </a:rPr>
              <a:t> while (1) {</a:t>
            </a:r>
            <a:endParaRPr lang="zh-CN" altLang="zh-CN" sz="2400" dirty="0">
              <a:latin typeface="Consolas" pitchFamily="49" charset="0"/>
              <a:cs typeface="Consolas" pitchFamily="49" charset="0"/>
            </a:endParaRPr>
          </a:p>
          <a:p>
            <a:r>
              <a:rPr lang="en-US" altLang="zh-CN" sz="2400" dirty="0">
                <a:latin typeface="Consolas" pitchFamily="49" charset="0"/>
                <a:cs typeface="Consolas" pitchFamily="49" charset="0"/>
              </a:rPr>
              <a:t>  P(</a:t>
            </a:r>
            <a:r>
              <a:rPr lang="en-US" altLang="zh-CN" sz="2400" dirty="0" err="1">
                <a:latin typeface="Consolas" pitchFamily="49" charset="0"/>
                <a:cs typeface="Consolas" pitchFamily="49" charset="0"/>
              </a:rPr>
              <a:t>wsem</a:t>
            </a:r>
            <a:r>
              <a:rPr lang="en-US" altLang="zh-CN" sz="2400" dirty="0">
                <a:latin typeface="Consolas" pitchFamily="49" charset="0"/>
                <a:cs typeface="Consolas" pitchFamily="49" charset="0"/>
              </a:rPr>
              <a:t>);</a:t>
            </a:r>
            <a:endParaRPr lang="zh-CN" altLang="zh-CN" sz="2400" dirty="0">
              <a:latin typeface="Consolas" pitchFamily="49" charset="0"/>
              <a:cs typeface="Consolas" pitchFamily="49" charset="0"/>
            </a:endParaRPr>
          </a:p>
          <a:p>
            <a:r>
              <a:rPr lang="en-US" altLang="zh-CN" sz="2400" dirty="0">
                <a:latin typeface="Consolas" pitchFamily="49" charset="0"/>
                <a:cs typeface="Consolas" pitchFamily="49" charset="0"/>
              </a:rPr>
              <a:t>    WRITE;</a:t>
            </a:r>
            <a:endParaRPr lang="zh-CN" altLang="zh-CN" sz="2400" dirty="0">
              <a:latin typeface="Consolas" pitchFamily="49" charset="0"/>
              <a:cs typeface="Consolas" pitchFamily="49" charset="0"/>
            </a:endParaRPr>
          </a:p>
          <a:p>
            <a:r>
              <a:rPr lang="en-US" altLang="zh-CN" sz="2400" dirty="0">
                <a:latin typeface="Consolas" pitchFamily="49" charset="0"/>
                <a:cs typeface="Consolas" pitchFamily="49" charset="0"/>
              </a:rPr>
              <a:t>  V(</a:t>
            </a:r>
            <a:r>
              <a:rPr lang="en-US" altLang="zh-CN" sz="2400" dirty="0" err="1">
                <a:latin typeface="Consolas" pitchFamily="49" charset="0"/>
                <a:cs typeface="Consolas" pitchFamily="49" charset="0"/>
              </a:rPr>
              <a:t>wsem</a:t>
            </a:r>
            <a:r>
              <a:rPr lang="en-US" altLang="zh-CN" sz="2400" dirty="0">
                <a:latin typeface="Consolas" pitchFamily="49" charset="0"/>
                <a:cs typeface="Consolas" pitchFamily="49" charset="0"/>
              </a:rPr>
              <a:t>);</a:t>
            </a:r>
            <a:endParaRPr lang="zh-CN" altLang="zh-CN" sz="2400" dirty="0">
              <a:latin typeface="Consolas" pitchFamily="49" charset="0"/>
              <a:cs typeface="Consolas" pitchFamily="49" charset="0"/>
            </a:endParaRPr>
          </a:p>
          <a:p>
            <a:r>
              <a:rPr lang="en-US" altLang="zh-CN" sz="2400" dirty="0">
                <a:latin typeface="Consolas" pitchFamily="49" charset="0"/>
                <a:cs typeface="Consolas" pitchFamily="49" charset="0"/>
              </a:rPr>
              <a:t> }</a:t>
            </a:r>
            <a:endParaRPr lang="zh-CN" altLang="zh-CN" sz="2400" dirty="0">
              <a:latin typeface="Consolas" pitchFamily="49" charset="0"/>
              <a:cs typeface="Consolas" pitchFamily="49" charset="0"/>
            </a:endParaRPr>
          </a:p>
          <a:p>
            <a:r>
              <a:rPr lang="en-US" altLang="zh-CN" sz="2400" dirty="0">
                <a:latin typeface="Consolas" pitchFamily="49" charset="0"/>
                <a:cs typeface="Consolas" pitchFamily="49" charset="0"/>
              </a:rPr>
              <a:t>}</a:t>
            </a:r>
            <a:endParaRPr lang="zh-CN" altLang="en-US" sz="2400" dirty="0">
              <a:latin typeface="Consolas" pitchFamily="49" charset="0"/>
              <a:cs typeface="Consolas" pitchFamily="49" charset="0"/>
            </a:endParaRPr>
          </a:p>
        </p:txBody>
      </p:sp>
      <p:sp>
        <p:nvSpPr>
          <p:cNvPr id="2" name="矩形 1"/>
          <p:cNvSpPr/>
          <p:nvPr/>
        </p:nvSpPr>
        <p:spPr>
          <a:xfrm>
            <a:off x="326570" y="390023"/>
            <a:ext cx="5124204" cy="830997"/>
          </a:xfrm>
          <a:prstGeom prst="rect">
            <a:avLst/>
          </a:prstGeom>
          <a:solidFill>
            <a:schemeClr val="bg1">
              <a:lumMod val="95000"/>
            </a:schemeClr>
          </a:solidFill>
        </p:spPr>
        <p:txBody>
          <a:bodyPr wrap="square">
            <a:spAutoFit/>
          </a:bodyPr>
          <a:lstStyle/>
          <a:p>
            <a:r>
              <a:rPr lang="en-US" altLang="zh-CN" sz="2400" dirty="0" err="1">
                <a:latin typeface="Consolas" pitchFamily="49" charset="0"/>
                <a:cs typeface="Consolas" pitchFamily="49" charset="0"/>
              </a:rPr>
              <a:t>int</a:t>
            </a:r>
            <a:r>
              <a:rPr lang="en-US" altLang="zh-CN" sz="2400" dirty="0">
                <a:latin typeface="Consolas" pitchFamily="49" charset="0"/>
                <a:cs typeface="Consolas" pitchFamily="49" charset="0"/>
              </a:rPr>
              <a:t> </a:t>
            </a:r>
            <a:r>
              <a:rPr lang="en-US" altLang="zh-CN" sz="2400" dirty="0" err="1">
                <a:latin typeface="Consolas" pitchFamily="49" charset="0"/>
                <a:cs typeface="Consolas" pitchFamily="49" charset="0"/>
              </a:rPr>
              <a:t>readcount</a:t>
            </a:r>
            <a:r>
              <a:rPr lang="en-US" altLang="zh-CN" sz="2400" dirty="0">
                <a:latin typeface="Consolas" pitchFamily="49" charset="0"/>
                <a:cs typeface="Consolas" pitchFamily="49" charset="0"/>
              </a:rPr>
              <a:t>=0</a:t>
            </a:r>
            <a:r>
              <a:rPr lang="zh-CN" altLang="zh-CN" sz="2400" dirty="0">
                <a:latin typeface="Consolas" pitchFamily="49" charset="0"/>
                <a:cs typeface="Consolas" pitchFamily="49" charset="0"/>
              </a:rPr>
              <a:t>；</a:t>
            </a:r>
          </a:p>
          <a:p>
            <a:r>
              <a:rPr lang="en-US" altLang="zh-CN" sz="2400" dirty="0">
                <a:latin typeface="Consolas" pitchFamily="49" charset="0"/>
                <a:cs typeface="Consolas" pitchFamily="49" charset="0"/>
              </a:rPr>
              <a:t>semaphore </a:t>
            </a:r>
            <a:r>
              <a:rPr lang="en-US" altLang="zh-CN" sz="2400" dirty="0" err="1">
                <a:latin typeface="Consolas" pitchFamily="49" charset="0"/>
                <a:cs typeface="Consolas" pitchFamily="49" charset="0"/>
              </a:rPr>
              <a:t>mutex</a:t>
            </a:r>
            <a:r>
              <a:rPr lang="en-US" altLang="zh-CN" sz="2400" dirty="0">
                <a:latin typeface="Consolas" pitchFamily="49" charset="0"/>
                <a:cs typeface="Consolas" pitchFamily="49" charset="0"/>
              </a:rPr>
              <a:t>=1, </a:t>
            </a:r>
            <a:r>
              <a:rPr lang="en-US" altLang="zh-CN" sz="2400" dirty="0" err="1">
                <a:latin typeface="Consolas" pitchFamily="49" charset="0"/>
                <a:cs typeface="Consolas" pitchFamily="49" charset="0"/>
              </a:rPr>
              <a:t>wsem</a:t>
            </a:r>
            <a:r>
              <a:rPr lang="en-US" altLang="zh-CN" sz="2400" dirty="0">
                <a:latin typeface="Consolas" pitchFamily="49" charset="0"/>
                <a:cs typeface="Consolas" pitchFamily="49" charset="0"/>
              </a:rPr>
              <a:t>=1;</a:t>
            </a:r>
            <a:endParaRPr lang="zh-CN" altLang="zh-CN" sz="2400" dirty="0">
              <a:latin typeface="Consolas" pitchFamily="49" charset="0"/>
              <a:cs typeface="Consolas" pitchFamily="49" charset="0"/>
            </a:endParaRPr>
          </a:p>
        </p:txBody>
      </p:sp>
      <p:sp>
        <p:nvSpPr>
          <p:cNvPr id="3" name="TextBox 2"/>
          <p:cNvSpPr txBox="1"/>
          <p:nvPr/>
        </p:nvSpPr>
        <p:spPr>
          <a:xfrm>
            <a:off x="6192981" y="4197766"/>
            <a:ext cx="2701637" cy="2308324"/>
          </a:xfrm>
          <a:prstGeom prst="rect">
            <a:avLst/>
          </a:prstGeom>
          <a:noFill/>
        </p:spPr>
        <p:txBody>
          <a:bodyPr wrap="square" rtlCol="0">
            <a:spAutoFit/>
          </a:bodyPr>
          <a:lstStyle/>
          <a:p>
            <a:r>
              <a:rPr lang="zh-CN" altLang="en-US" dirty="0"/>
              <a:t>序列：</a:t>
            </a:r>
            <a:endParaRPr lang="en-US" altLang="zh-CN" dirty="0"/>
          </a:p>
          <a:p>
            <a:pPr marL="342900" indent="-342900">
              <a:buAutoNum type="arabicPeriod"/>
            </a:pPr>
            <a:r>
              <a:rPr lang="en-US" altLang="zh-CN" dirty="0"/>
              <a:t>R </a:t>
            </a:r>
            <a:r>
              <a:rPr lang="en-US" altLang="zh-CN" dirty="0" err="1"/>
              <a:t>R</a:t>
            </a:r>
            <a:r>
              <a:rPr lang="en-US" altLang="zh-CN" dirty="0"/>
              <a:t> </a:t>
            </a:r>
            <a:r>
              <a:rPr lang="en-US" altLang="zh-CN" dirty="0" err="1"/>
              <a:t>R</a:t>
            </a:r>
            <a:endParaRPr lang="en-US" altLang="zh-CN" dirty="0"/>
          </a:p>
          <a:p>
            <a:pPr marL="342900" indent="-342900">
              <a:buAutoNum type="arabicPeriod"/>
            </a:pPr>
            <a:r>
              <a:rPr lang="en-US" altLang="zh-CN" dirty="0"/>
              <a:t>W </a:t>
            </a:r>
            <a:r>
              <a:rPr lang="en-US" altLang="zh-CN" dirty="0" err="1"/>
              <a:t>W</a:t>
            </a:r>
            <a:r>
              <a:rPr lang="en-US" altLang="zh-CN" dirty="0"/>
              <a:t> </a:t>
            </a:r>
            <a:r>
              <a:rPr lang="en-US" altLang="zh-CN" dirty="0" err="1"/>
              <a:t>W</a:t>
            </a:r>
            <a:endParaRPr lang="en-US" altLang="zh-CN" dirty="0"/>
          </a:p>
          <a:p>
            <a:pPr marL="342900" indent="-342900">
              <a:buAutoNum type="arabicPeriod"/>
            </a:pPr>
            <a:r>
              <a:rPr lang="en-US" altLang="zh-CN" dirty="0"/>
              <a:t>R W</a:t>
            </a:r>
          </a:p>
          <a:p>
            <a:pPr marL="342900" indent="-342900">
              <a:buAutoNum type="arabicPeriod"/>
            </a:pPr>
            <a:r>
              <a:rPr lang="en-US" altLang="zh-CN" dirty="0"/>
              <a:t>R </a:t>
            </a:r>
            <a:r>
              <a:rPr lang="en-US" altLang="zh-CN" dirty="0" err="1"/>
              <a:t>R</a:t>
            </a:r>
            <a:r>
              <a:rPr lang="en-US" altLang="zh-CN" dirty="0"/>
              <a:t> W</a:t>
            </a:r>
          </a:p>
          <a:p>
            <a:pPr marL="342900" indent="-342900">
              <a:buAutoNum type="arabicPeriod"/>
            </a:pPr>
            <a:r>
              <a:rPr lang="en-US" altLang="zh-CN" dirty="0"/>
              <a:t>R W R </a:t>
            </a:r>
            <a:r>
              <a:rPr lang="en-US" altLang="zh-CN" dirty="0" err="1"/>
              <a:t>R</a:t>
            </a:r>
            <a:endParaRPr lang="en-US" altLang="zh-CN" dirty="0"/>
          </a:p>
          <a:p>
            <a:pPr marL="342900" indent="-342900">
              <a:buAutoNum type="arabicPeriod"/>
            </a:pPr>
            <a:r>
              <a:rPr lang="en-US" altLang="zh-CN" dirty="0"/>
              <a:t>W </a:t>
            </a:r>
            <a:r>
              <a:rPr lang="en-US" altLang="zh-CN" dirty="0" err="1"/>
              <a:t>W</a:t>
            </a:r>
            <a:r>
              <a:rPr lang="en-US" altLang="zh-CN" dirty="0"/>
              <a:t> R</a:t>
            </a:r>
          </a:p>
          <a:p>
            <a:pPr marL="342900" indent="-342900">
              <a:buAutoNum type="arabicPeriod"/>
            </a:pPr>
            <a:r>
              <a:rPr lang="en-US" altLang="zh-CN" dirty="0"/>
              <a:t>W R </a:t>
            </a:r>
            <a:r>
              <a:rPr lang="en-US" altLang="zh-CN" dirty="0" err="1"/>
              <a:t>R</a:t>
            </a:r>
            <a:r>
              <a:rPr lang="en-US" altLang="zh-CN" dirty="0"/>
              <a:t> W</a:t>
            </a:r>
            <a:endParaRPr lang="zh-CN" altLang="en-US" dirty="0"/>
          </a:p>
        </p:txBody>
      </p:sp>
      <p:sp>
        <p:nvSpPr>
          <p:cNvPr id="7" name="矩形 6"/>
          <p:cNvSpPr/>
          <p:nvPr/>
        </p:nvSpPr>
        <p:spPr>
          <a:xfrm>
            <a:off x="7712803" y="4813319"/>
            <a:ext cx="1301958" cy="1077218"/>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writer</a:t>
            </a:r>
          </a:p>
          <a:p>
            <a:pPr algn="ctr"/>
            <a:r>
              <a:rPr lang="zh-CN" alt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饥饿</a:t>
            </a:r>
          </a:p>
        </p:txBody>
      </p:sp>
      <p:sp>
        <p:nvSpPr>
          <p:cNvPr id="10" name="矩形 9"/>
          <p:cNvSpPr/>
          <p:nvPr/>
        </p:nvSpPr>
        <p:spPr>
          <a:xfrm>
            <a:off x="4480638" y="260946"/>
            <a:ext cx="4698722" cy="58477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正确性与进程顺序无关！</a:t>
            </a:r>
            <a:endParaRPr lang="en-US" altLang="zh-CN"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277857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6" presetClass="emph" presetSubtype="0" repeatCount="indefinite" fill="hold" nodeType="clickEffect">
                                  <p:stCondLst>
                                    <p:cond delay="0"/>
                                  </p:stCondLst>
                                  <p:childTnLst>
                                    <p:animEffect transition="out" filter="fade">
                                      <p:cBhvr>
                                        <p:cTn id="66" dur="500" tmFilter="0, 0; .2, .5; .8, .5; 1, 0"/>
                                        <p:tgtEl>
                                          <p:spTgt spid="3">
                                            <p:txEl>
                                              <p:pRg st="5" end="5"/>
                                            </p:txEl>
                                          </p:spTgt>
                                        </p:tgtEl>
                                      </p:cBhvr>
                                    </p:animEffect>
                                    <p:animScale>
                                      <p:cBhvr>
                                        <p:cTn id="67" dur="250" autoRev="1" fill="hold"/>
                                        <p:tgtEl>
                                          <p:spTgt spid="3">
                                            <p:txEl>
                                              <p:pRg st="5" end="5"/>
                                            </p:txEl>
                                          </p:spTgt>
                                        </p:tgtEl>
                                      </p:cBhvr>
                                      <p:by x="105000" y="105000"/>
                                    </p:animScale>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r>
              <a:rPr lang="zh-CN" altLang="en-US"/>
              <a:t>写者优先</a:t>
            </a:r>
          </a:p>
        </p:txBody>
      </p:sp>
      <p:sp>
        <p:nvSpPr>
          <p:cNvPr id="401411" name="Rectangle 3"/>
          <p:cNvSpPr>
            <a:spLocks noGrp="1" noChangeArrowheads="1"/>
          </p:cNvSpPr>
          <p:nvPr>
            <p:ph idx="1"/>
          </p:nvPr>
        </p:nvSpPr>
        <p:spPr/>
        <p:txBody>
          <a:bodyPr>
            <a:normAutofit fontScale="92500"/>
          </a:bodyPr>
          <a:lstStyle/>
          <a:p>
            <a:r>
              <a:rPr lang="zh-CN" altLang="en-US" sz="3200" dirty="0"/>
              <a:t>如果写者正在写，那么后续的写者优先于</a:t>
            </a:r>
            <a:r>
              <a:rPr lang="zh-CN" altLang="en-US" dirty="0"/>
              <a:t>前面等待</a:t>
            </a:r>
            <a:r>
              <a:rPr lang="zh-CN" altLang="en-US" sz="3200" dirty="0"/>
              <a:t>的读者进入；写者都退出后，读者进入</a:t>
            </a:r>
            <a:endParaRPr lang="en-US" altLang="zh-CN" sz="3200" dirty="0"/>
          </a:p>
          <a:p>
            <a:pPr lvl="1"/>
            <a:r>
              <a:rPr lang="zh-CN" altLang="en-US" dirty="0">
                <a:solidFill>
                  <a:schemeClr val="accent2"/>
                </a:solidFill>
              </a:rPr>
              <a:t>写者插队</a:t>
            </a:r>
          </a:p>
          <a:p>
            <a:r>
              <a:rPr lang="zh-CN" altLang="en-US" sz="3200" dirty="0"/>
              <a:t>新增信号量</a:t>
            </a:r>
            <a:endParaRPr lang="en-US" altLang="zh-CN" sz="3200" dirty="0"/>
          </a:p>
          <a:p>
            <a:pPr lvl="1"/>
            <a:r>
              <a:rPr lang="en-US" altLang="zh-CN" sz="2800" dirty="0" err="1"/>
              <a:t>rsem</a:t>
            </a:r>
            <a:r>
              <a:rPr lang="zh-CN" altLang="en-US" sz="2800" dirty="0"/>
              <a:t>：信号量，当至少有一个写者申请写数据时互斥新的读者进入读数据</a:t>
            </a:r>
          </a:p>
          <a:p>
            <a:pPr lvl="1"/>
            <a:r>
              <a:rPr lang="en-US" altLang="zh-CN" sz="2800" dirty="0" err="1"/>
              <a:t>writecount</a:t>
            </a:r>
            <a:r>
              <a:rPr lang="zh-CN" altLang="en-US" sz="2800" dirty="0"/>
              <a:t>：用于控制</a:t>
            </a:r>
            <a:r>
              <a:rPr lang="en-US" altLang="zh-CN" sz="2800" dirty="0" err="1"/>
              <a:t>rsem</a:t>
            </a:r>
            <a:r>
              <a:rPr lang="zh-CN" altLang="en-US" sz="2800" dirty="0"/>
              <a:t>信号量</a:t>
            </a:r>
          </a:p>
          <a:p>
            <a:pPr lvl="1"/>
            <a:r>
              <a:rPr lang="en-US" altLang="zh-CN" sz="2800" dirty="0" err="1"/>
              <a:t>mwc</a:t>
            </a:r>
            <a:r>
              <a:rPr lang="zh-CN" altLang="en-US" sz="2800" dirty="0"/>
              <a:t>：信号量，控制对</a:t>
            </a:r>
            <a:r>
              <a:rPr lang="en-US" altLang="zh-CN" sz="2800" dirty="0" err="1"/>
              <a:t>writecount</a:t>
            </a:r>
            <a:r>
              <a:rPr lang="zh-CN" altLang="en-US" sz="2800" dirty="0"/>
              <a:t>的互斥加减操作</a:t>
            </a:r>
          </a:p>
        </p:txBody>
      </p:sp>
      <p:sp>
        <p:nvSpPr>
          <p:cNvPr id="2" name="日期占位符 1"/>
          <p:cNvSpPr>
            <a:spLocks noGrp="1"/>
          </p:cNvSpPr>
          <p:nvPr>
            <p:ph type="dt" sz="half" idx="10"/>
          </p:nvPr>
        </p:nvSpPr>
        <p:spPr/>
        <p:txBody>
          <a:bodyPr/>
          <a:lstStyle/>
          <a:p>
            <a:fld id="{DE895D2F-8968-F842-9030-C27BA507AF75}" type="datetime5">
              <a:t>2019/10/14</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4" name="灯片编号占位符 3"/>
          <p:cNvSpPr>
            <a:spLocks noGrp="1"/>
          </p:cNvSpPr>
          <p:nvPr>
            <p:ph type="sldNum" sz="quarter" idx="12"/>
          </p:nvPr>
        </p:nvSpPr>
        <p:spPr/>
        <p:txBody>
          <a:bodyPr/>
          <a:lstStyle/>
          <a:p>
            <a:fld id="{687D7A59-36E2-48B9-B146-C1E59501F63F}" type="slidenum">
              <a:rPr lang="en-US" smtClean="0"/>
              <a:pPr/>
              <a:t>34</a:t>
            </a:fld>
            <a:endParaRPr lang="en-US"/>
          </a:p>
        </p:txBody>
      </p:sp>
    </p:spTree>
    <p:extLst>
      <p:ext uri="{BB962C8B-B14F-4D97-AF65-F5344CB8AC3E}">
        <p14:creationId xmlns:p14="http://schemas.microsoft.com/office/powerpoint/2010/main" val="425032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14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14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141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141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0141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14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1"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2B7F624-B72B-C041-BB06-F1526D9C88F8}" type="datetime5">
              <a:t>2019/10/14</a:t>
            </a:fld>
            <a:endParaRPr 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6" name="灯片编号占位符 5"/>
          <p:cNvSpPr>
            <a:spLocks noGrp="1"/>
          </p:cNvSpPr>
          <p:nvPr>
            <p:ph type="sldNum" sz="quarter" idx="12"/>
          </p:nvPr>
        </p:nvSpPr>
        <p:spPr/>
        <p:txBody>
          <a:bodyPr/>
          <a:lstStyle/>
          <a:p>
            <a:fld id="{687D7A59-36E2-48B9-B146-C1E59501F63F}" type="slidenum">
              <a:rPr lang="en-US" smtClean="0"/>
              <a:pPr/>
              <a:t>35</a:t>
            </a:fld>
            <a:endParaRPr lang="en-US"/>
          </a:p>
        </p:txBody>
      </p:sp>
      <p:sp>
        <p:nvSpPr>
          <p:cNvPr id="7" name="矩形 6"/>
          <p:cNvSpPr/>
          <p:nvPr/>
        </p:nvSpPr>
        <p:spPr>
          <a:xfrm>
            <a:off x="-2" y="378514"/>
            <a:ext cx="9144001" cy="646331"/>
          </a:xfrm>
          <a:prstGeom prst="rect">
            <a:avLst/>
          </a:prstGeom>
          <a:solidFill>
            <a:schemeClr val="bg1">
              <a:lumMod val="95000"/>
            </a:schemeClr>
          </a:solidFill>
        </p:spPr>
        <p:txBody>
          <a:bodyPr wrap="square">
            <a:spAutoFit/>
          </a:bodyPr>
          <a:lstStyle/>
          <a:p>
            <a:r>
              <a:rPr lang="en-US" altLang="zh-CN" dirty="0" err="1">
                <a:latin typeface="Consolas" pitchFamily="49" charset="0"/>
                <a:cs typeface="Consolas" pitchFamily="49" charset="0"/>
              </a:rPr>
              <a:t>int</a:t>
            </a:r>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readcount</a:t>
            </a:r>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writecount</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semaphore </a:t>
            </a:r>
            <a:r>
              <a:rPr lang="en-US" altLang="zh-CN" dirty="0" err="1">
                <a:latin typeface="Consolas" pitchFamily="49" charset="0"/>
                <a:cs typeface="Consolas" pitchFamily="49" charset="0"/>
              </a:rPr>
              <a:t>mrc</a:t>
            </a:r>
            <a:r>
              <a:rPr lang="en-US" altLang="zh-CN" dirty="0">
                <a:latin typeface="Consolas" pitchFamily="49" charset="0"/>
                <a:cs typeface="Consolas" pitchFamily="49" charset="0"/>
              </a:rPr>
              <a:t>=l, </a:t>
            </a:r>
            <a:r>
              <a:rPr lang="en-US" altLang="zh-CN" dirty="0" err="1">
                <a:latin typeface="Consolas" pitchFamily="49" charset="0"/>
                <a:cs typeface="Consolas" pitchFamily="49" charset="0"/>
              </a:rPr>
              <a:t>mwc</a:t>
            </a:r>
            <a:r>
              <a:rPr lang="en-US" altLang="zh-CN" dirty="0">
                <a:latin typeface="Consolas" pitchFamily="49" charset="0"/>
                <a:cs typeface="Consolas" pitchFamily="49" charset="0"/>
              </a:rPr>
              <a:t>=1, </a:t>
            </a:r>
            <a:r>
              <a:rPr lang="en-US" altLang="zh-CN" dirty="0" err="1">
                <a:latin typeface="Consolas" pitchFamily="49" charset="0"/>
                <a:cs typeface="Consolas" pitchFamily="49" charset="0"/>
              </a:rPr>
              <a:t>wsem</a:t>
            </a:r>
            <a:r>
              <a:rPr lang="en-US" altLang="zh-CN" dirty="0">
                <a:latin typeface="Consolas" pitchFamily="49" charset="0"/>
                <a:cs typeface="Consolas" pitchFamily="49" charset="0"/>
              </a:rPr>
              <a:t>=1, </a:t>
            </a:r>
            <a:r>
              <a:rPr lang="en-US" altLang="zh-CN" dirty="0" err="1">
                <a:latin typeface="Consolas" pitchFamily="49" charset="0"/>
                <a:cs typeface="Consolas" pitchFamily="49" charset="0"/>
              </a:rPr>
              <a:t>rsem</a:t>
            </a:r>
            <a:r>
              <a:rPr lang="en-US" altLang="zh-CN" dirty="0">
                <a:latin typeface="Consolas" pitchFamily="49" charset="0"/>
                <a:cs typeface="Consolas" pitchFamily="49" charset="0"/>
              </a:rPr>
              <a:t>=l;</a:t>
            </a:r>
            <a:endParaRPr lang="zh-CN" altLang="zh-CN" dirty="0">
              <a:latin typeface="Consolas" pitchFamily="49" charset="0"/>
              <a:cs typeface="Consolas" pitchFamily="49" charset="0"/>
            </a:endParaRPr>
          </a:p>
        </p:txBody>
      </p:sp>
      <p:sp>
        <p:nvSpPr>
          <p:cNvPr id="8" name="矩形 7"/>
          <p:cNvSpPr/>
          <p:nvPr/>
        </p:nvSpPr>
        <p:spPr>
          <a:xfrm>
            <a:off x="0" y="1105644"/>
            <a:ext cx="4572000" cy="4247317"/>
          </a:xfrm>
          <a:prstGeom prst="rect">
            <a:avLst/>
          </a:prstGeom>
          <a:solidFill>
            <a:schemeClr val="accent2">
              <a:lumMod val="20000"/>
              <a:lumOff val="80000"/>
            </a:schemeClr>
          </a:solidFill>
          <a:ln>
            <a:solidFill>
              <a:schemeClr val="accent1"/>
            </a:solidFill>
          </a:ln>
        </p:spPr>
        <p:txBody>
          <a:bodyPr>
            <a:spAutoFit/>
          </a:bodyPr>
          <a:lstStyle/>
          <a:p>
            <a:r>
              <a:rPr lang="en-US" altLang="zh-CN" dirty="0">
                <a:latin typeface="Consolas" pitchFamily="49" charset="0"/>
                <a:cs typeface="Consolas" pitchFamily="49" charset="0"/>
              </a:rPr>
              <a:t>void reader( ) {</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while (1) {</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r>
              <a:rPr lang="en-US" altLang="zh-CN" dirty="0">
                <a:solidFill>
                  <a:schemeClr val="accent2"/>
                </a:solidFill>
                <a:latin typeface="Consolas" pitchFamily="49" charset="0"/>
                <a:cs typeface="Consolas" pitchFamily="49" charset="0"/>
              </a:rPr>
              <a:t>P(</a:t>
            </a:r>
            <a:r>
              <a:rPr lang="en-US" altLang="zh-CN" dirty="0" err="1">
                <a:solidFill>
                  <a:schemeClr val="accent2"/>
                </a:solidFill>
                <a:latin typeface="Consolas" pitchFamily="49" charset="0"/>
                <a:cs typeface="Consolas" pitchFamily="49" charset="0"/>
              </a:rPr>
              <a:t>rsem</a:t>
            </a:r>
            <a:r>
              <a:rPr lang="en-US" altLang="zh-CN" dirty="0">
                <a:solidFill>
                  <a:schemeClr val="accent2"/>
                </a:solidFill>
                <a:latin typeface="Consolas" pitchFamily="49" charset="0"/>
                <a:cs typeface="Consolas" pitchFamily="49" charset="0"/>
              </a:rPr>
              <a:t>);</a:t>
            </a:r>
            <a:endParaRPr lang="zh-CN" altLang="zh-CN" dirty="0">
              <a:solidFill>
                <a:schemeClr val="accent2"/>
              </a:solidFill>
              <a:latin typeface="Consolas" pitchFamily="49" charset="0"/>
              <a:cs typeface="Consolas" pitchFamily="49" charset="0"/>
            </a:endParaRPr>
          </a:p>
          <a:p>
            <a:r>
              <a:rPr lang="en-US" altLang="zh-CN" dirty="0">
                <a:latin typeface="Consolas" pitchFamily="49" charset="0"/>
                <a:cs typeface="Consolas" pitchFamily="49" charset="0"/>
              </a:rPr>
              <a:t>      P(</a:t>
            </a:r>
            <a:r>
              <a:rPr lang="en-US" altLang="zh-CN" dirty="0" err="1">
                <a:latin typeface="Consolas" pitchFamily="49" charset="0"/>
                <a:cs typeface="Consolas" pitchFamily="49" charset="0"/>
              </a:rPr>
              <a:t>mrc</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readcount</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if (</a:t>
            </a:r>
            <a:r>
              <a:rPr lang="en-US" altLang="zh-CN" dirty="0" err="1">
                <a:latin typeface="Consolas" pitchFamily="49" charset="0"/>
                <a:cs typeface="Consolas" pitchFamily="49" charset="0"/>
              </a:rPr>
              <a:t>readcount</a:t>
            </a:r>
            <a:r>
              <a:rPr lang="en-US" altLang="zh-CN" dirty="0">
                <a:latin typeface="Consolas" pitchFamily="49" charset="0"/>
                <a:cs typeface="Consolas" pitchFamily="49" charset="0"/>
              </a:rPr>
              <a:t> == 1) </a:t>
            </a:r>
            <a:r>
              <a:rPr lang="en-US" altLang="zh-CN" dirty="0">
                <a:solidFill>
                  <a:schemeClr val="accent1"/>
                </a:solidFill>
                <a:latin typeface="Consolas" pitchFamily="49" charset="0"/>
                <a:cs typeface="Consolas" pitchFamily="49" charset="0"/>
              </a:rPr>
              <a:t>P(</a:t>
            </a:r>
            <a:r>
              <a:rPr lang="en-US" altLang="zh-CN" dirty="0" err="1">
                <a:solidFill>
                  <a:schemeClr val="accent1"/>
                </a:solidFill>
                <a:latin typeface="Consolas" pitchFamily="49" charset="0"/>
                <a:cs typeface="Consolas" pitchFamily="49" charset="0"/>
              </a:rPr>
              <a:t>wsem</a:t>
            </a:r>
            <a:r>
              <a:rPr lang="en-US" altLang="zh-CN" dirty="0">
                <a:solidFill>
                  <a:schemeClr val="accent1"/>
                </a:solidFill>
                <a:latin typeface="Consolas" pitchFamily="49" charset="0"/>
                <a:cs typeface="Consolas" pitchFamily="49" charset="0"/>
              </a:rPr>
              <a:t>)</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V(</a:t>
            </a:r>
            <a:r>
              <a:rPr lang="en-US" altLang="zh-CN" dirty="0" err="1">
                <a:latin typeface="Consolas" pitchFamily="49" charset="0"/>
                <a:cs typeface="Consolas" pitchFamily="49" charset="0"/>
              </a:rPr>
              <a:t>mrc</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r>
              <a:rPr lang="en-US" altLang="zh-CN" dirty="0">
                <a:solidFill>
                  <a:schemeClr val="accent2"/>
                </a:solidFill>
                <a:latin typeface="Consolas" pitchFamily="49" charset="0"/>
                <a:cs typeface="Consolas" pitchFamily="49" charset="0"/>
              </a:rPr>
              <a:t>V(</a:t>
            </a:r>
            <a:r>
              <a:rPr lang="en-US" altLang="zh-CN" dirty="0" err="1">
                <a:solidFill>
                  <a:schemeClr val="accent2"/>
                </a:solidFill>
                <a:latin typeface="Consolas" pitchFamily="49" charset="0"/>
                <a:cs typeface="Consolas" pitchFamily="49" charset="0"/>
              </a:rPr>
              <a:t>rsem</a:t>
            </a:r>
            <a:r>
              <a:rPr lang="en-US" altLang="zh-CN" dirty="0">
                <a:solidFill>
                  <a:schemeClr val="accent2"/>
                </a:solidFill>
                <a:latin typeface="Consolas" pitchFamily="49" charset="0"/>
                <a:cs typeface="Consolas" pitchFamily="49" charset="0"/>
              </a:rPr>
              <a:t>)</a:t>
            </a:r>
            <a:r>
              <a:rPr lang="zh-CN" altLang="zh-CN" dirty="0">
                <a:solidFill>
                  <a:schemeClr val="accent2"/>
                </a:solidFill>
                <a:latin typeface="Consolas" pitchFamily="49" charset="0"/>
                <a:cs typeface="Consolas" pitchFamily="49" charset="0"/>
              </a:rPr>
              <a:t>；</a:t>
            </a:r>
          </a:p>
          <a:p>
            <a:r>
              <a:rPr lang="en-US" altLang="zh-CN" dirty="0">
                <a:latin typeface="Consolas" pitchFamily="49" charset="0"/>
                <a:cs typeface="Consolas" pitchFamily="49" charset="0"/>
              </a:rPr>
              <a:t>     READ;</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P(</a:t>
            </a:r>
            <a:r>
              <a:rPr lang="en-US" altLang="zh-CN" dirty="0" err="1">
                <a:latin typeface="Consolas" pitchFamily="49" charset="0"/>
                <a:cs typeface="Consolas" pitchFamily="49" charset="0"/>
              </a:rPr>
              <a:t>mrc</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readcount</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if (</a:t>
            </a:r>
            <a:r>
              <a:rPr lang="en-US" altLang="zh-CN" dirty="0" err="1">
                <a:latin typeface="Consolas" pitchFamily="49" charset="0"/>
                <a:cs typeface="Consolas" pitchFamily="49" charset="0"/>
              </a:rPr>
              <a:t>readcount</a:t>
            </a:r>
            <a:r>
              <a:rPr lang="en-US" altLang="zh-CN" dirty="0">
                <a:latin typeface="Consolas" pitchFamily="49" charset="0"/>
                <a:cs typeface="Consolas" pitchFamily="49" charset="0"/>
              </a:rPr>
              <a:t> == 0) </a:t>
            </a:r>
            <a:r>
              <a:rPr lang="en-US" altLang="zh-CN" dirty="0">
                <a:solidFill>
                  <a:srgbClr val="4F81BD"/>
                </a:solidFill>
                <a:latin typeface="Consolas" pitchFamily="49" charset="0"/>
                <a:cs typeface="Consolas" pitchFamily="49" charset="0"/>
              </a:rPr>
              <a:t>V(</a:t>
            </a:r>
            <a:r>
              <a:rPr lang="en-US" altLang="zh-CN" dirty="0" err="1">
                <a:solidFill>
                  <a:srgbClr val="4F81BD"/>
                </a:solidFill>
                <a:latin typeface="Consolas" pitchFamily="49" charset="0"/>
                <a:cs typeface="Consolas" pitchFamily="49" charset="0"/>
              </a:rPr>
              <a:t>wsem</a:t>
            </a:r>
            <a:r>
              <a:rPr lang="en-US" altLang="zh-CN" dirty="0">
                <a:solidFill>
                  <a:srgbClr val="4F81BD"/>
                </a:solidFill>
                <a:latin typeface="Consolas" pitchFamily="49" charset="0"/>
                <a:cs typeface="Consolas" pitchFamily="49" charset="0"/>
              </a:rPr>
              <a:t>)</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V(</a:t>
            </a:r>
            <a:r>
              <a:rPr lang="en-US" altLang="zh-CN" dirty="0" err="1">
                <a:latin typeface="Consolas" pitchFamily="49" charset="0"/>
                <a:cs typeface="Consolas" pitchFamily="49" charset="0"/>
              </a:rPr>
              <a:t>mrc</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endParaRPr lang="zh-CN" altLang="zh-CN" dirty="0">
              <a:latin typeface="Consolas" pitchFamily="49" charset="0"/>
              <a:cs typeface="Consolas" pitchFamily="49" charset="0"/>
            </a:endParaRPr>
          </a:p>
        </p:txBody>
      </p:sp>
      <p:sp>
        <p:nvSpPr>
          <p:cNvPr id="9" name="矩形 8"/>
          <p:cNvSpPr/>
          <p:nvPr/>
        </p:nvSpPr>
        <p:spPr>
          <a:xfrm>
            <a:off x="4572000" y="1105644"/>
            <a:ext cx="4572000" cy="4247317"/>
          </a:xfrm>
          <a:prstGeom prst="rect">
            <a:avLst/>
          </a:prstGeom>
          <a:solidFill>
            <a:schemeClr val="accent4">
              <a:lumMod val="20000"/>
              <a:lumOff val="80000"/>
            </a:schemeClr>
          </a:solidFill>
          <a:ln>
            <a:solidFill>
              <a:schemeClr val="accent1"/>
            </a:solidFill>
          </a:ln>
        </p:spPr>
        <p:txBody>
          <a:bodyPr wrap="square">
            <a:spAutoFit/>
          </a:bodyPr>
          <a:lstStyle/>
          <a:p>
            <a:r>
              <a:rPr lang="en-US" altLang="zh-CN" dirty="0">
                <a:latin typeface="Consolas" pitchFamily="49" charset="0"/>
                <a:cs typeface="Consolas" pitchFamily="49" charset="0"/>
              </a:rPr>
              <a:t>void writer( ) {</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while (1) {</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P(</a:t>
            </a:r>
            <a:r>
              <a:rPr lang="en-US" altLang="zh-CN" dirty="0" err="1">
                <a:latin typeface="Consolas" pitchFamily="49" charset="0"/>
                <a:cs typeface="Consolas" pitchFamily="49" charset="0"/>
              </a:rPr>
              <a:t>mwc</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writecount</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if (</a:t>
            </a:r>
            <a:r>
              <a:rPr lang="en-US" altLang="zh-CN" dirty="0" err="1">
                <a:latin typeface="Consolas" pitchFamily="49" charset="0"/>
                <a:cs typeface="Consolas" pitchFamily="49" charset="0"/>
              </a:rPr>
              <a:t>writecount</a:t>
            </a:r>
            <a:r>
              <a:rPr lang="en-US" altLang="zh-CN" dirty="0">
                <a:latin typeface="Consolas" pitchFamily="49" charset="0"/>
                <a:cs typeface="Consolas" pitchFamily="49" charset="0"/>
              </a:rPr>
              <a:t> == 1) </a:t>
            </a:r>
            <a:r>
              <a:rPr lang="en-US" altLang="zh-CN" dirty="0">
                <a:solidFill>
                  <a:schemeClr val="accent2"/>
                </a:solidFill>
                <a:latin typeface="Consolas" pitchFamily="49" charset="0"/>
                <a:cs typeface="Consolas" pitchFamily="49" charset="0"/>
              </a:rPr>
              <a:t>P(</a:t>
            </a:r>
            <a:r>
              <a:rPr lang="en-US" altLang="zh-CN" dirty="0" err="1">
                <a:solidFill>
                  <a:schemeClr val="accent2"/>
                </a:solidFill>
                <a:latin typeface="Consolas" pitchFamily="49" charset="0"/>
                <a:cs typeface="Consolas" pitchFamily="49" charset="0"/>
              </a:rPr>
              <a:t>rsem</a:t>
            </a:r>
            <a:r>
              <a:rPr lang="en-US" altLang="zh-CN" dirty="0">
                <a:solidFill>
                  <a:schemeClr val="accent2"/>
                </a:solidFill>
                <a:latin typeface="Consolas" pitchFamily="49" charset="0"/>
                <a:cs typeface="Consolas" pitchFamily="49" charset="0"/>
              </a:rPr>
              <a:t>)</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V(</a:t>
            </a:r>
            <a:r>
              <a:rPr lang="en-US" altLang="zh-CN" dirty="0" err="1">
                <a:latin typeface="Consolas" pitchFamily="49" charset="0"/>
                <a:cs typeface="Consolas" pitchFamily="49" charset="0"/>
              </a:rPr>
              <a:t>mwc</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r>
              <a:rPr lang="en-US" altLang="zh-CN" dirty="0">
                <a:solidFill>
                  <a:srgbClr val="4F81BD"/>
                </a:solidFill>
                <a:latin typeface="Consolas" pitchFamily="49" charset="0"/>
                <a:cs typeface="Consolas" pitchFamily="49" charset="0"/>
              </a:rPr>
              <a:t>P(</a:t>
            </a:r>
            <a:r>
              <a:rPr lang="en-US" altLang="zh-CN" dirty="0" err="1">
                <a:solidFill>
                  <a:srgbClr val="4F81BD"/>
                </a:solidFill>
                <a:latin typeface="Consolas" pitchFamily="49" charset="0"/>
                <a:cs typeface="Consolas" pitchFamily="49" charset="0"/>
              </a:rPr>
              <a:t>wsem</a:t>
            </a:r>
            <a:r>
              <a:rPr lang="en-US" altLang="zh-CN" dirty="0">
                <a:solidFill>
                  <a:srgbClr val="4F81BD"/>
                </a:solidFill>
                <a:latin typeface="Consolas" pitchFamily="49" charset="0"/>
                <a:cs typeface="Consolas" pitchFamily="49" charset="0"/>
              </a:rPr>
              <a:t>)</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WRITE;</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r>
              <a:rPr lang="en-US" altLang="zh-CN" dirty="0">
                <a:solidFill>
                  <a:srgbClr val="4F81BD"/>
                </a:solidFill>
                <a:latin typeface="Consolas" pitchFamily="49" charset="0"/>
                <a:cs typeface="Consolas" pitchFamily="49" charset="0"/>
              </a:rPr>
              <a:t>V(</a:t>
            </a:r>
            <a:r>
              <a:rPr lang="en-US" altLang="zh-CN" dirty="0" err="1">
                <a:solidFill>
                  <a:srgbClr val="4F81BD"/>
                </a:solidFill>
                <a:latin typeface="Consolas" pitchFamily="49" charset="0"/>
                <a:cs typeface="Consolas" pitchFamily="49" charset="0"/>
              </a:rPr>
              <a:t>wsem</a:t>
            </a:r>
            <a:r>
              <a:rPr lang="en-US" altLang="zh-CN" dirty="0">
                <a:solidFill>
                  <a:srgbClr val="4F81BD"/>
                </a:solidFill>
                <a:latin typeface="Consolas" pitchFamily="49" charset="0"/>
                <a:cs typeface="Consolas" pitchFamily="49" charset="0"/>
              </a:rPr>
              <a:t>)</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P(</a:t>
            </a:r>
            <a:r>
              <a:rPr lang="en-US" altLang="zh-CN" dirty="0" err="1">
                <a:latin typeface="Consolas" pitchFamily="49" charset="0"/>
                <a:cs typeface="Consolas" pitchFamily="49" charset="0"/>
              </a:rPr>
              <a:t>mwc</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writecount</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if (</a:t>
            </a:r>
            <a:r>
              <a:rPr lang="en-US" altLang="zh-CN" dirty="0" err="1">
                <a:latin typeface="Consolas" pitchFamily="49" charset="0"/>
                <a:cs typeface="Consolas" pitchFamily="49" charset="0"/>
              </a:rPr>
              <a:t>writecount </a:t>
            </a:r>
            <a:r>
              <a:rPr lang="en-US" altLang="zh-CN" dirty="0">
                <a:latin typeface="Consolas" pitchFamily="49" charset="0"/>
                <a:cs typeface="Consolas" pitchFamily="49" charset="0"/>
              </a:rPr>
              <a:t>== 0) </a:t>
            </a:r>
            <a:r>
              <a:rPr lang="en-US" altLang="zh-CN" dirty="0">
                <a:solidFill>
                  <a:schemeClr val="accent2"/>
                </a:solidFill>
                <a:latin typeface="Consolas" pitchFamily="49" charset="0"/>
                <a:cs typeface="Consolas" pitchFamily="49" charset="0"/>
              </a:rPr>
              <a:t>V(</a:t>
            </a:r>
            <a:r>
              <a:rPr lang="en-US" altLang="zh-CN" dirty="0" err="1">
                <a:solidFill>
                  <a:schemeClr val="accent2"/>
                </a:solidFill>
                <a:latin typeface="Consolas" pitchFamily="49" charset="0"/>
                <a:cs typeface="Consolas" pitchFamily="49" charset="0"/>
              </a:rPr>
              <a:t>rsem</a:t>
            </a:r>
            <a:r>
              <a:rPr lang="en-US" altLang="zh-CN" dirty="0">
                <a:solidFill>
                  <a:schemeClr val="accent2"/>
                </a:solidFill>
                <a:latin typeface="Consolas" pitchFamily="49" charset="0"/>
                <a:cs typeface="Consolas" pitchFamily="49" charset="0"/>
              </a:rPr>
              <a:t>)</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V(</a:t>
            </a:r>
            <a:r>
              <a:rPr lang="en-US" altLang="zh-CN" dirty="0" err="1">
                <a:latin typeface="Consolas" pitchFamily="49" charset="0"/>
                <a:cs typeface="Consolas" pitchFamily="49" charset="0"/>
              </a:rPr>
              <a:t>mwc</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p>
          <a:p>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p:txBody>
      </p:sp>
      <p:sp>
        <p:nvSpPr>
          <p:cNvPr id="10" name="TextBox 9"/>
          <p:cNvSpPr txBox="1"/>
          <p:nvPr/>
        </p:nvSpPr>
        <p:spPr>
          <a:xfrm>
            <a:off x="207817" y="5379543"/>
            <a:ext cx="2499757" cy="830997"/>
          </a:xfrm>
          <a:prstGeom prst="rect">
            <a:avLst/>
          </a:prstGeom>
          <a:noFill/>
        </p:spPr>
        <p:txBody>
          <a:bodyPr wrap="square" rtlCol="0">
            <a:spAutoFit/>
          </a:bodyPr>
          <a:lstStyle/>
          <a:p>
            <a:r>
              <a:rPr lang="zh-CN" altLang="en-US" sz="2400" dirty="0"/>
              <a:t>序列：</a:t>
            </a:r>
            <a:endParaRPr lang="en-US" altLang="zh-CN" sz="2400" dirty="0"/>
          </a:p>
          <a:p>
            <a:pPr marL="342900" indent="-342900">
              <a:buAutoNum type="arabicPeriod"/>
            </a:pPr>
            <a:r>
              <a:rPr lang="en-US" altLang="zh-CN" sz="2400" dirty="0"/>
              <a:t>R </a:t>
            </a:r>
            <a:r>
              <a:rPr lang="en-US" altLang="zh-CN" sz="2400" dirty="0" err="1"/>
              <a:t>R</a:t>
            </a:r>
            <a:r>
              <a:rPr lang="en-US" altLang="zh-CN" sz="2400" dirty="0"/>
              <a:t> W R</a:t>
            </a:r>
          </a:p>
        </p:txBody>
      </p:sp>
      <p:sp>
        <p:nvSpPr>
          <p:cNvPr id="11" name="TextBox 10"/>
          <p:cNvSpPr txBox="1"/>
          <p:nvPr/>
        </p:nvSpPr>
        <p:spPr>
          <a:xfrm>
            <a:off x="3894116" y="5748874"/>
            <a:ext cx="1889168" cy="461665"/>
          </a:xfrm>
          <a:prstGeom prst="rect">
            <a:avLst/>
          </a:prstGeom>
          <a:noFill/>
        </p:spPr>
        <p:txBody>
          <a:bodyPr wrap="square" rtlCol="0">
            <a:spAutoFit/>
          </a:bodyPr>
          <a:lstStyle/>
          <a:p>
            <a:pPr marL="342900" indent="-342900">
              <a:buFont typeface="+mj-lt"/>
              <a:buAutoNum type="arabicPeriod" startAt="3"/>
            </a:pPr>
            <a:r>
              <a:rPr lang="en-US" altLang="zh-CN" sz="2400" dirty="0"/>
              <a:t>W R </a:t>
            </a:r>
            <a:r>
              <a:rPr lang="en-US" altLang="zh-CN" sz="2400" dirty="0" err="1"/>
              <a:t>R</a:t>
            </a:r>
            <a:r>
              <a:rPr lang="en-US" altLang="zh-CN" sz="2400" dirty="0"/>
              <a:t> W</a:t>
            </a:r>
          </a:p>
        </p:txBody>
      </p:sp>
      <p:sp>
        <p:nvSpPr>
          <p:cNvPr id="12" name="TextBox 11"/>
          <p:cNvSpPr txBox="1"/>
          <p:nvPr/>
        </p:nvSpPr>
        <p:spPr>
          <a:xfrm>
            <a:off x="2098982" y="5748875"/>
            <a:ext cx="1689266" cy="461665"/>
          </a:xfrm>
          <a:prstGeom prst="rect">
            <a:avLst/>
          </a:prstGeom>
          <a:noFill/>
        </p:spPr>
        <p:txBody>
          <a:bodyPr wrap="square" rtlCol="0">
            <a:spAutoFit/>
          </a:bodyPr>
          <a:lstStyle/>
          <a:p>
            <a:pPr marL="457200" indent="-457200">
              <a:buFont typeface="+mj-lt"/>
              <a:buAutoNum type="arabicPeriod" startAt="2"/>
            </a:pPr>
            <a:r>
              <a:rPr lang="en-US" altLang="zh-CN" sz="2400" dirty="0"/>
              <a:t>W R </a:t>
            </a:r>
            <a:r>
              <a:rPr lang="en-US" altLang="zh-CN" sz="2400" dirty="0" err="1"/>
              <a:t>R</a:t>
            </a:r>
            <a:endParaRPr lang="en-US" altLang="zh-CN" sz="2400" dirty="0"/>
          </a:p>
        </p:txBody>
      </p:sp>
      <p:sp>
        <p:nvSpPr>
          <p:cNvPr id="13" name="TextBox 12"/>
          <p:cNvSpPr txBox="1"/>
          <p:nvPr/>
        </p:nvSpPr>
        <p:spPr>
          <a:xfrm>
            <a:off x="6077196" y="5748875"/>
            <a:ext cx="2609604" cy="461665"/>
          </a:xfrm>
          <a:prstGeom prst="rect">
            <a:avLst/>
          </a:prstGeom>
          <a:noFill/>
        </p:spPr>
        <p:txBody>
          <a:bodyPr wrap="square" rtlCol="0">
            <a:spAutoFit/>
          </a:bodyPr>
          <a:lstStyle/>
          <a:p>
            <a:pPr marL="457200" indent="-457200">
              <a:buFont typeface="+mj-lt"/>
              <a:buAutoNum type="arabicPeriod" startAt="4"/>
            </a:pPr>
            <a:r>
              <a:rPr lang="en-US" altLang="zh-CN" sz="2400" dirty="0">
                <a:solidFill>
                  <a:schemeClr val="accent2"/>
                </a:solidFill>
              </a:rPr>
              <a:t>W R … R W</a:t>
            </a:r>
          </a:p>
        </p:txBody>
      </p:sp>
    </p:spTree>
    <p:extLst>
      <p:ext uri="{BB962C8B-B14F-4D97-AF65-F5344CB8AC3E}">
        <p14:creationId xmlns:p14="http://schemas.microsoft.com/office/powerpoint/2010/main" val="1254142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7DC2BB9-C919-214D-B664-521EF36162DE}" type="datetime5">
              <a:t>2019/10/14</a:t>
            </a:fld>
            <a:endParaRPr 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6" name="灯片编号占位符 5"/>
          <p:cNvSpPr>
            <a:spLocks noGrp="1"/>
          </p:cNvSpPr>
          <p:nvPr>
            <p:ph type="sldNum" sz="quarter" idx="12"/>
          </p:nvPr>
        </p:nvSpPr>
        <p:spPr/>
        <p:txBody>
          <a:bodyPr/>
          <a:lstStyle/>
          <a:p>
            <a:fld id="{687D7A59-36E2-48B9-B146-C1E59501F63F}" type="slidenum">
              <a:rPr lang="en-US" smtClean="0"/>
              <a:pPr/>
              <a:t>36</a:t>
            </a:fld>
            <a:endParaRPr lang="en-US"/>
          </a:p>
        </p:txBody>
      </p:sp>
      <p:sp>
        <p:nvSpPr>
          <p:cNvPr id="7" name="矩形 6"/>
          <p:cNvSpPr/>
          <p:nvPr/>
        </p:nvSpPr>
        <p:spPr>
          <a:xfrm>
            <a:off x="-1" y="378514"/>
            <a:ext cx="8977746" cy="646331"/>
          </a:xfrm>
          <a:prstGeom prst="rect">
            <a:avLst/>
          </a:prstGeom>
          <a:solidFill>
            <a:schemeClr val="bg1">
              <a:lumMod val="95000"/>
            </a:schemeClr>
          </a:solidFill>
        </p:spPr>
        <p:txBody>
          <a:bodyPr wrap="square">
            <a:spAutoFit/>
          </a:bodyPr>
          <a:lstStyle/>
          <a:p>
            <a:r>
              <a:rPr lang="en-US" altLang="zh-CN" dirty="0" err="1">
                <a:latin typeface="Consolas" pitchFamily="49" charset="0"/>
                <a:cs typeface="Consolas" pitchFamily="49" charset="0"/>
              </a:rPr>
              <a:t>int</a:t>
            </a:r>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readcount</a:t>
            </a:r>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writecount</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semaphore </a:t>
            </a:r>
            <a:r>
              <a:rPr lang="en-US" altLang="zh-CN" dirty="0" err="1">
                <a:latin typeface="Consolas" pitchFamily="49" charset="0"/>
                <a:cs typeface="Consolas" pitchFamily="49" charset="0"/>
              </a:rPr>
              <a:t>mrc</a:t>
            </a:r>
            <a:r>
              <a:rPr lang="en-US" altLang="zh-CN" dirty="0">
                <a:latin typeface="Consolas" pitchFamily="49" charset="0"/>
                <a:cs typeface="Consolas" pitchFamily="49" charset="0"/>
              </a:rPr>
              <a:t>=l, </a:t>
            </a:r>
            <a:r>
              <a:rPr lang="en-US" altLang="zh-CN" dirty="0" err="1">
                <a:latin typeface="Consolas" pitchFamily="49" charset="0"/>
                <a:cs typeface="Consolas" pitchFamily="49" charset="0"/>
              </a:rPr>
              <a:t>mwc</a:t>
            </a:r>
            <a:r>
              <a:rPr lang="en-US" altLang="zh-CN" dirty="0">
                <a:latin typeface="Consolas" pitchFamily="49" charset="0"/>
                <a:cs typeface="Consolas" pitchFamily="49" charset="0"/>
              </a:rPr>
              <a:t>=1, </a:t>
            </a:r>
            <a:r>
              <a:rPr lang="en-US" altLang="zh-CN" b="1" dirty="0">
                <a:solidFill>
                  <a:schemeClr val="tx2"/>
                </a:solidFill>
                <a:latin typeface="Consolas" pitchFamily="49" charset="0"/>
                <a:cs typeface="Consolas" pitchFamily="49" charset="0"/>
              </a:rPr>
              <a:t>z=1</a:t>
            </a:r>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wsem</a:t>
            </a:r>
            <a:r>
              <a:rPr lang="en-US" altLang="zh-CN" dirty="0">
                <a:latin typeface="Consolas" pitchFamily="49" charset="0"/>
                <a:cs typeface="Consolas" pitchFamily="49" charset="0"/>
              </a:rPr>
              <a:t>=1, </a:t>
            </a:r>
            <a:r>
              <a:rPr lang="en-US" altLang="zh-CN" dirty="0" err="1">
                <a:latin typeface="Consolas" pitchFamily="49" charset="0"/>
                <a:cs typeface="Consolas" pitchFamily="49" charset="0"/>
              </a:rPr>
              <a:t>rsem</a:t>
            </a:r>
            <a:r>
              <a:rPr lang="en-US" altLang="zh-CN" dirty="0">
                <a:latin typeface="Consolas" pitchFamily="49" charset="0"/>
                <a:cs typeface="Consolas" pitchFamily="49" charset="0"/>
              </a:rPr>
              <a:t>=l;</a:t>
            </a:r>
            <a:endParaRPr lang="zh-CN" altLang="zh-CN" dirty="0">
              <a:latin typeface="Consolas" pitchFamily="49" charset="0"/>
              <a:cs typeface="Consolas" pitchFamily="49" charset="0"/>
            </a:endParaRPr>
          </a:p>
        </p:txBody>
      </p:sp>
      <p:sp>
        <p:nvSpPr>
          <p:cNvPr id="8" name="矩形 7"/>
          <p:cNvSpPr/>
          <p:nvPr/>
        </p:nvSpPr>
        <p:spPr>
          <a:xfrm>
            <a:off x="0" y="1105644"/>
            <a:ext cx="4572000" cy="4801314"/>
          </a:xfrm>
          <a:prstGeom prst="rect">
            <a:avLst/>
          </a:prstGeom>
          <a:solidFill>
            <a:schemeClr val="accent2">
              <a:lumMod val="20000"/>
              <a:lumOff val="80000"/>
            </a:schemeClr>
          </a:solidFill>
          <a:ln>
            <a:solidFill>
              <a:schemeClr val="accent1"/>
            </a:solidFill>
          </a:ln>
        </p:spPr>
        <p:txBody>
          <a:bodyPr>
            <a:spAutoFit/>
          </a:bodyPr>
          <a:lstStyle/>
          <a:p>
            <a:r>
              <a:rPr lang="en-US" altLang="zh-CN" dirty="0">
                <a:latin typeface="Consolas" pitchFamily="49" charset="0"/>
                <a:cs typeface="Consolas" pitchFamily="49" charset="0"/>
              </a:rPr>
              <a:t>void reader( ) {</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while (1) {</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r>
              <a:rPr lang="en-US" altLang="zh-CN" b="1" dirty="0">
                <a:solidFill>
                  <a:schemeClr val="accent1">
                    <a:lumMod val="75000"/>
                  </a:schemeClr>
                </a:solidFill>
                <a:latin typeface="Consolas" pitchFamily="49" charset="0"/>
                <a:cs typeface="Consolas" pitchFamily="49" charset="0"/>
              </a:rPr>
              <a:t>P(z);</a:t>
            </a:r>
            <a:endParaRPr lang="zh-CN" altLang="zh-CN" b="1" dirty="0">
              <a:solidFill>
                <a:schemeClr val="accent1">
                  <a:lumMod val="75000"/>
                </a:schemeClr>
              </a:solidFill>
              <a:latin typeface="Consolas" pitchFamily="49" charset="0"/>
              <a:cs typeface="Consolas" pitchFamily="49" charset="0"/>
            </a:endParaRPr>
          </a:p>
          <a:p>
            <a:r>
              <a:rPr lang="en-US" altLang="zh-CN" dirty="0">
                <a:latin typeface="Consolas" pitchFamily="49" charset="0"/>
                <a:cs typeface="Consolas" pitchFamily="49" charset="0"/>
              </a:rPr>
              <a:t>    </a:t>
            </a:r>
            <a:r>
              <a:rPr lang="en-US" altLang="zh-CN" dirty="0">
                <a:solidFill>
                  <a:schemeClr val="accent2"/>
                </a:solidFill>
                <a:latin typeface="Consolas" pitchFamily="49" charset="0"/>
                <a:cs typeface="Consolas" pitchFamily="49" charset="0"/>
              </a:rPr>
              <a:t>P(</a:t>
            </a:r>
            <a:r>
              <a:rPr lang="en-US" altLang="zh-CN" dirty="0" err="1">
                <a:solidFill>
                  <a:schemeClr val="accent2"/>
                </a:solidFill>
                <a:latin typeface="Consolas" pitchFamily="49" charset="0"/>
                <a:cs typeface="Consolas" pitchFamily="49" charset="0"/>
              </a:rPr>
              <a:t>rsem</a:t>
            </a:r>
            <a:r>
              <a:rPr lang="en-US" altLang="zh-CN" dirty="0">
                <a:solidFill>
                  <a:schemeClr val="accent2"/>
                </a:solidFill>
                <a:latin typeface="Consolas" pitchFamily="49" charset="0"/>
                <a:cs typeface="Consolas" pitchFamily="49" charset="0"/>
              </a:rPr>
              <a:t>);</a:t>
            </a:r>
            <a:endParaRPr lang="zh-CN" altLang="zh-CN" dirty="0">
              <a:solidFill>
                <a:schemeClr val="accent2"/>
              </a:solidFill>
              <a:latin typeface="Consolas" pitchFamily="49" charset="0"/>
              <a:cs typeface="Consolas" pitchFamily="49" charset="0"/>
            </a:endParaRPr>
          </a:p>
          <a:p>
            <a:r>
              <a:rPr lang="en-US" altLang="zh-CN" dirty="0">
                <a:latin typeface="Consolas" pitchFamily="49" charset="0"/>
                <a:cs typeface="Consolas" pitchFamily="49" charset="0"/>
              </a:rPr>
              <a:t>     P(</a:t>
            </a:r>
            <a:r>
              <a:rPr lang="en-US" altLang="zh-CN" dirty="0" err="1">
                <a:latin typeface="Consolas" pitchFamily="49" charset="0"/>
                <a:cs typeface="Consolas" pitchFamily="49" charset="0"/>
              </a:rPr>
              <a:t>mrc</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readcount</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if (</a:t>
            </a:r>
            <a:r>
              <a:rPr lang="en-US" altLang="zh-CN" dirty="0" err="1">
                <a:latin typeface="Consolas" pitchFamily="49" charset="0"/>
                <a:cs typeface="Consolas" pitchFamily="49" charset="0"/>
              </a:rPr>
              <a:t>readcount</a:t>
            </a:r>
            <a:r>
              <a:rPr lang="en-US" altLang="zh-CN" dirty="0">
                <a:latin typeface="Consolas" pitchFamily="49" charset="0"/>
                <a:cs typeface="Consolas" pitchFamily="49" charset="0"/>
              </a:rPr>
              <a:t> == 1) P(</a:t>
            </a:r>
            <a:r>
              <a:rPr lang="en-US" altLang="zh-CN" dirty="0" err="1">
                <a:latin typeface="Consolas" pitchFamily="49" charset="0"/>
                <a:cs typeface="Consolas" pitchFamily="49" charset="0"/>
              </a:rPr>
              <a:t>wsem</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V(</a:t>
            </a:r>
            <a:r>
              <a:rPr lang="en-US" altLang="zh-CN" dirty="0" err="1">
                <a:latin typeface="Consolas" pitchFamily="49" charset="0"/>
                <a:cs typeface="Consolas" pitchFamily="49" charset="0"/>
              </a:rPr>
              <a:t>mrc</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r>
              <a:rPr lang="en-US" altLang="zh-CN" dirty="0">
                <a:solidFill>
                  <a:schemeClr val="accent2"/>
                </a:solidFill>
                <a:latin typeface="Consolas" pitchFamily="49" charset="0"/>
                <a:cs typeface="Consolas" pitchFamily="49" charset="0"/>
              </a:rPr>
              <a:t>V(</a:t>
            </a:r>
            <a:r>
              <a:rPr lang="en-US" altLang="zh-CN" dirty="0" err="1">
                <a:solidFill>
                  <a:schemeClr val="accent2"/>
                </a:solidFill>
                <a:latin typeface="Consolas" pitchFamily="49" charset="0"/>
                <a:cs typeface="Consolas" pitchFamily="49" charset="0"/>
              </a:rPr>
              <a:t>rsem</a:t>
            </a:r>
            <a:r>
              <a:rPr lang="en-US" altLang="zh-CN" dirty="0">
                <a:solidFill>
                  <a:schemeClr val="accent2"/>
                </a:solidFill>
                <a:latin typeface="Consolas" pitchFamily="49" charset="0"/>
                <a:cs typeface="Consolas" pitchFamily="49" charset="0"/>
              </a:rPr>
              <a:t>)</a:t>
            </a:r>
            <a:r>
              <a:rPr lang="zh-CN" altLang="zh-CN" dirty="0">
                <a:solidFill>
                  <a:schemeClr val="accent2"/>
                </a:solidFill>
                <a:latin typeface="Consolas" pitchFamily="49" charset="0"/>
                <a:cs typeface="Consolas" pitchFamily="49" charset="0"/>
              </a:rPr>
              <a:t>；</a:t>
            </a:r>
          </a:p>
          <a:p>
            <a:r>
              <a:rPr lang="en-US" altLang="zh-CN" dirty="0">
                <a:latin typeface="Consolas" pitchFamily="49" charset="0"/>
                <a:cs typeface="Consolas" pitchFamily="49" charset="0"/>
              </a:rPr>
              <a:t>   </a:t>
            </a:r>
            <a:r>
              <a:rPr lang="en-US" altLang="zh-CN" b="1" dirty="0">
                <a:solidFill>
                  <a:schemeClr val="accent1">
                    <a:lumMod val="75000"/>
                  </a:schemeClr>
                </a:solidFill>
                <a:latin typeface="Consolas" pitchFamily="49" charset="0"/>
                <a:cs typeface="Consolas" pitchFamily="49" charset="0"/>
              </a:rPr>
              <a:t>V(z);</a:t>
            </a:r>
            <a:endParaRPr lang="zh-CN" altLang="zh-CN" b="1" dirty="0">
              <a:solidFill>
                <a:schemeClr val="accent1">
                  <a:lumMod val="75000"/>
                </a:schemeClr>
              </a:solidFill>
              <a:latin typeface="Consolas" pitchFamily="49" charset="0"/>
              <a:cs typeface="Consolas" pitchFamily="49" charset="0"/>
            </a:endParaRPr>
          </a:p>
          <a:p>
            <a:r>
              <a:rPr lang="en-US" altLang="zh-CN" dirty="0">
                <a:latin typeface="Consolas" pitchFamily="49" charset="0"/>
                <a:cs typeface="Consolas" pitchFamily="49" charset="0"/>
              </a:rPr>
              <a:t>   READ;</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P(</a:t>
            </a:r>
            <a:r>
              <a:rPr lang="en-US" altLang="zh-CN" dirty="0" err="1">
                <a:latin typeface="Consolas" pitchFamily="49" charset="0"/>
                <a:cs typeface="Consolas" pitchFamily="49" charset="0"/>
              </a:rPr>
              <a:t>mrc</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readcount</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if (</a:t>
            </a:r>
            <a:r>
              <a:rPr lang="en-US" altLang="zh-CN" dirty="0" err="1">
                <a:latin typeface="Consolas" pitchFamily="49" charset="0"/>
                <a:cs typeface="Consolas" pitchFamily="49" charset="0"/>
              </a:rPr>
              <a:t>readcount</a:t>
            </a:r>
            <a:r>
              <a:rPr lang="en-US" altLang="zh-CN" dirty="0">
                <a:latin typeface="Consolas" pitchFamily="49" charset="0"/>
                <a:cs typeface="Consolas" pitchFamily="49" charset="0"/>
              </a:rPr>
              <a:t> == 0) V(</a:t>
            </a:r>
            <a:r>
              <a:rPr lang="en-US" altLang="zh-CN" dirty="0" err="1">
                <a:latin typeface="Consolas" pitchFamily="49" charset="0"/>
                <a:cs typeface="Consolas" pitchFamily="49" charset="0"/>
              </a:rPr>
              <a:t>wsem</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V(</a:t>
            </a:r>
            <a:r>
              <a:rPr lang="en-US" altLang="zh-CN" dirty="0" err="1">
                <a:latin typeface="Consolas" pitchFamily="49" charset="0"/>
                <a:cs typeface="Consolas" pitchFamily="49" charset="0"/>
              </a:rPr>
              <a:t>mrc</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endParaRPr lang="zh-CN" altLang="zh-CN" dirty="0">
              <a:latin typeface="Consolas" pitchFamily="49" charset="0"/>
              <a:cs typeface="Consolas" pitchFamily="49" charset="0"/>
            </a:endParaRPr>
          </a:p>
        </p:txBody>
      </p:sp>
      <p:sp>
        <p:nvSpPr>
          <p:cNvPr id="9" name="矩形 8"/>
          <p:cNvSpPr/>
          <p:nvPr/>
        </p:nvSpPr>
        <p:spPr>
          <a:xfrm>
            <a:off x="4572000" y="1105644"/>
            <a:ext cx="4405745" cy="4247317"/>
          </a:xfrm>
          <a:prstGeom prst="rect">
            <a:avLst/>
          </a:prstGeom>
          <a:solidFill>
            <a:schemeClr val="accent4">
              <a:lumMod val="20000"/>
              <a:lumOff val="80000"/>
            </a:schemeClr>
          </a:solidFill>
          <a:ln>
            <a:solidFill>
              <a:schemeClr val="accent1"/>
            </a:solidFill>
          </a:ln>
        </p:spPr>
        <p:txBody>
          <a:bodyPr wrap="square">
            <a:spAutoFit/>
          </a:bodyPr>
          <a:lstStyle/>
          <a:p>
            <a:r>
              <a:rPr lang="en-US" altLang="zh-CN" dirty="0">
                <a:latin typeface="Consolas" pitchFamily="49" charset="0"/>
                <a:cs typeface="Consolas" pitchFamily="49" charset="0"/>
              </a:rPr>
              <a:t>void writer( ) {</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while (1) {</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P(</a:t>
            </a:r>
            <a:r>
              <a:rPr lang="en-US" altLang="zh-CN" dirty="0" err="1">
                <a:latin typeface="Consolas" pitchFamily="49" charset="0"/>
                <a:cs typeface="Consolas" pitchFamily="49" charset="0"/>
              </a:rPr>
              <a:t>mwc</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writecount</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if (</a:t>
            </a:r>
            <a:r>
              <a:rPr lang="en-US" altLang="zh-CN" dirty="0" err="1">
                <a:latin typeface="Consolas" pitchFamily="49" charset="0"/>
                <a:cs typeface="Consolas" pitchFamily="49" charset="0"/>
              </a:rPr>
              <a:t>writecount</a:t>
            </a:r>
            <a:r>
              <a:rPr lang="en-US" altLang="zh-CN" dirty="0">
                <a:latin typeface="Consolas" pitchFamily="49" charset="0"/>
                <a:cs typeface="Consolas" pitchFamily="49" charset="0"/>
              </a:rPr>
              <a:t> == 1) </a:t>
            </a:r>
            <a:r>
              <a:rPr lang="en-US" altLang="zh-CN" dirty="0">
                <a:solidFill>
                  <a:schemeClr val="accent2"/>
                </a:solidFill>
                <a:latin typeface="Consolas" pitchFamily="49" charset="0"/>
                <a:cs typeface="Consolas" pitchFamily="49" charset="0"/>
              </a:rPr>
              <a:t>P(</a:t>
            </a:r>
            <a:r>
              <a:rPr lang="en-US" altLang="zh-CN" dirty="0" err="1">
                <a:solidFill>
                  <a:schemeClr val="accent2"/>
                </a:solidFill>
                <a:latin typeface="Consolas" pitchFamily="49" charset="0"/>
                <a:cs typeface="Consolas" pitchFamily="49" charset="0"/>
              </a:rPr>
              <a:t>rsem</a:t>
            </a:r>
            <a:r>
              <a:rPr lang="en-US" altLang="zh-CN" dirty="0">
                <a:solidFill>
                  <a:schemeClr val="accent2"/>
                </a:solidFill>
                <a:latin typeface="Consolas" pitchFamily="49" charset="0"/>
                <a:cs typeface="Consolas" pitchFamily="49" charset="0"/>
              </a:rPr>
              <a:t>)</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V(</a:t>
            </a:r>
            <a:r>
              <a:rPr lang="en-US" altLang="zh-CN" dirty="0" err="1">
                <a:latin typeface="Consolas" pitchFamily="49" charset="0"/>
                <a:cs typeface="Consolas" pitchFamily="49" charset="0"/>
              </a:rPr>
              <a:t>mwc</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P(</a:t>
            </a:r>
            <a:r>
              <a:rPr lang="en-US" altLang="zh-CN" dirty="0" err="1">
                <a:latin typeface="Consolas" pitchFamily="49" charset="0"/>
                <a:cs typeface="Consolas" pitchFamily="49" charset="0"/>
              </a:rPr>
              <a:t>wsem</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WRITE;</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V(</a:t>
            </a:r>
            <a:r>
              <a:rPr lang="en-US" altLang="zh-CN" dirty="0" err="1">
                <a:latin typeface="Consolas" pitchFamily="49" charset="0"/>
                <a:cs typeface="Consolas" pitchFamily="49" charset="0"/>
              </a:rPr>
              <a:t>wsem</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P(</a:t>
            </a:r>
            <a:r>
              <a:rPr lang="en-US" altLang="zh-CN" dirty="0" err="1">
                <a:latin typeface="Consolas" pitchFamily="49" charset="0"/>
                <a:cs typeface="Consolas" pitchFamily="49" charset="0"/>
              </a:rPr>
              <a:t>mwc</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writecount</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if (</a:t>
            </a:r>
            <a:r>
              <a:rPr lang="en-US" altLang="zh-CN" dirty="0" err="1">
                <a:latin typeface="Consolas" pitchFamily="49" charset="0"/>
                <a:cs typeface="Consolas" pitchFamily="49" charset="0"/>
              </a:rPr>
              <a:t>writecount </a:t>
            </a:r>
            <a:r>
              <a:rPr lang="en-US" altLang="zh-CN" dirty="0">
                <a:latin typeface="Consolas" pitchFamily="49" charset="0"/>
                <a:cs typeface="Consolas" pitchFamily="49" charset="0"/>
              </a:rPr>
              <a:t>== 0) </a:t>
            </a:r>
            <a:r>
              <a:rPr lang="en-US" altLang="zh-CN" dirty="0">
                <a:solidFill>
                  <a:schemeClr val="accent2"/>
                </a:solidFill>
                <a:latin typeface="Consolas" pitchFamily="49" charset="0"/>
                <a:cs typeface="Consolas" pitchFamily="49" charset="0"/>
              </a:rPr>
              <a:t>V(</a:t>
            </a:r>
            <a:r>
              <a:rPr lang="en-US" altLang="zh-CN" dirty="0" err="1">
                <a:solidFill>
                  <a:schemeClr val="accent2"/>
                </a:solidFill>
                <a:latin typeface="Consolas" pitchFamily="49" charset="0"/>
                <a:cs typeface="Consolas" pitchFamily="49" charset="0"/>
              </a:rPr>
              <a:t>rsem</a:t>
            </a:r>
            <a:r>
              <a:rPr lang="en-US" altLang="zh-CN" dirty="0">
                <a:solidFill>
                  <a:schemeClr val="accent2"/>
                </a:solidFill>
                <a:latin typeface="Consolas" pitchFamily="49" charset="0"/>
                <a:cs typeface="Consolas" pitchFamily="49" charset="0"/>
              </a:rPr>
              <a:t>)</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V(</a:t>
            </a:r>
            <a:r>
              <a:rPr lang="en-US" altLang="zh-CN" dirty="0" err="1">
                <a:latin typeface="Consolas" pitchFamily="49" charset="0"/>
                <a:cs typeface="Consolas" pitchFamily="49" charset="0"/>
              </a:rPr>
              <a:t>mwc</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p>
          <a:p>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p:txBody>
      </p:sp>
      <p:sp>
        <p:nvSpPr>
          <p:cNvPr id="10" name="TextBox 9"/>
          <p:cNvSpPr txBox="1"/>
          <p:nvPr/>
        </p:nvSpPr>
        <p:spPr>
          <a:xfrm>
            <a:off x="5470070" y="5802353"/>
            <a:ext cx="2609604" cy="461665"/>
          </a:xfrm>
          <a:prstGeom prst="rect">
            <a:avLst/>
          </a:prstGeom>
          <a:noFill/>
        </p:spPr>
        <p:txBody>
          <a:bodyPr wrap="square" rtlCol="0">
            <a:spAutoFit/>
          </a:bodyPr>
          <a:lstStyle/>
          <a:p>
            <a:pPr marL="457200" indent="-457200">
              <a:buFont typeface="+mj-lt"/>
              <a:buAutoNum type="arabicPeriod" startAt="4"/>
            </a:pPr>
            <a:r>
              <a:rPr lang="en-US" altLang="zh-CN" sz="2400" dirty="0">
                <a:solidFill>
                  <a:schemeClr val="accent2"/>
                </a:solidFill>
              </a:rPr>
              <a:t>W R … R W</a:t>
            </a:r>
          </a:p>
        </p:txBody>
      </p:sp>
    </p:spTree>
    <p:extLst>
      <p:ext uri="{BB962C8B-B14F-4D97-AF65-F5344CB8AC3E}">
        <p14:creationId xmlns:p14="http://schemas.microsoft.com/office/powerpoint/2010/main" val="1238616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思考</a:t>
            </a:r>
          </a:p>
        </p:txBody>
      </p:sp>
      <p:sp>
        <p:nvSpPr>
          <p:cNvPr id="6" name="内容占位符 5"/>
          <p:cNvSpPr>
            <a:spLocks noGrp="1"/>
          </p:cNvSpPr>
          <p:nvPr>
            <p:ph idx="1"/>
          </p:nvPr>
        </p:nvSpPr>
        <p:spPr/>
        <p:txBody>
          <a:bodyPr>
            <a:normAutofit/>
          </a:bodyPr>
          <a:lstStyle/>
          <a:p>
            <a:r>
              <a:rPr lang="zh-CN" altLang="en-US" sz="3200" dirty="0"/>
              <a:t>教材中描述“</a:t>
            </a:r>
            <a:r>
              <a:rPr lang="en-US" altLang="zh-CN" sz="3200" dirty="0"/>
              <a:t>z</a:t>
            </a:r>
            <a:r>
              <a:rPr lang="zh-CN" altLang="en-US" sz="3200" dirty="0"/>
              <a:t>信号量的好处是：限制了</a:t>
            </a:r>
            <a:r>
              <a:rPr lang="en-US" altLang="zh-CN" sz="3200" dirty="0" err="1"/>
              <a:t>rsem</a:t>
            </a:r>
            <a:r>
              <a:rPr lang="zh-CN" altLang="en-US" sz="3200" dirty="0"/>
              <a:t>阻塞队列的长度”，“无法唤醒全部阻塞读者”</a:t>
            </a:r>
            <a:endParaRPr lang="en-US" altLang="zh-CN" sz="3200" dirty="0"/>
          </a:p>
          <a:p>
            <a:r>
              <a:rPr lang="en-US" altLang="zh-CN" sz="3200" dirty="0"/>
              <a:t>P(z)</a:t>
            </a:r>
            <a:r>
              <a:rPr lang="zh-CN" altLang="en-US" sz="3200" dirty="0"/>
              <a:t>和</a:t>
            </a:r>
            <a:r>
              <a:rPr lang="en-US" altLang="zh-CN" sz="3200" dirty="0"/>
              <a:t>P(</a:t>
            </a:r>
            <a:r>
              <a:rPr lang="en-US" altLang="zh-CN" sz="3200" dirty="0" err="1"/>
              <a:t>rsem</a:t>
            </a:r>
            <a:r>
              <a:rPr lang="en-US" altLang="zh-CN" sz="3200" dirty="0"/>
              <a:t>)</a:t>
            </a:r>
            <a:r>
              <a:rPr lang="zh-CN" altLang="en-US" sz="3200" dirty="0"/>
              <a:t>能否互换位置？</a:t>
            </a:r>
            <a:endParaRPr lang="en-US" altLang="zh-CN" sz="3200" dirty="0"/>
          </a:p>
          <a:p>
            <a:r>
              <a:rPr lang="en-US" altLang="zh-CN" dirty="0"/>
              <a:t>Reader</a:t>
            </a:r>
            <a:r>
              <a:rPr lang="zh-CN" altLang="zh-CN" dirty="0"/>
              <a:t>“</a:t>
            </a:r>
            <a:r>
              <a:rPr lang="zh-CN" altLang="en-US" dirty="0"/>
              <a:t>饥饿”的问题</a:t>
            </a:r>
            <a:endParaRPr lang="en-US" altLang="zh-CN" sz="3200" dirty="0"/>
          </a:p>
          <a:p>
            <a:pPr lvl="1"/>
            <a:endParaRPr lang="zh-CN" altLang="en-US" sz="2800" dirty="0"/>
          </a:p>
        </p:txBody>
      </p:sp>
      <p:sp>
        <p:nvSpPr>
          <p:cNvPr id="2" name="日期占位符 1"/>
          <p:cNvSpPr>
            <a:spLocks noGrp="1"/>
          </p:cNvSpPr>
          <p:nvPr>
            <p:ph type="dt" sz="half" idx="10"/>
          </p:nvPr>
        </p:nvSpPr>
        <p:spPr/>
        <p:txBody>
          <a:bodyPr/>
          <a:lstStyle/>
          <a:p>
            <a:fld id="{3DFB0BD8-3F33-8C41-B464-8C7FE07AC078}" type="datetime5">
              <a:t>2019/10/14</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4" name="灯片编号占位符 3"/>
          <p:cNvSpPr>
            <a:spLocks noGrp="1"/>
          </p:cNvSpPr>
          <p:nvPr>
            <p:ph type="sldNum" sz="quarter" idx="12"/>
          </p:nvPr>
        </p:nvSpPr>
        <p:spPr/>
        <p:txBody>
          <a:bodyPr/>
          <a:lstStyle/>
          <a:p>
            <a:fld id="{687D7A59-36E2-48B9-B146-C1E59501F63F}" type="slidenum">
              <a:rPr lang="en-US" smtClean="0"/>
              <a:pPr/>
              <a:t>37</a:t>
            </a:fld>
            <a:endParaRPr lang="en-US"/>
          </a:p>
        </p:txBody>
      </p:sp>
    </p:spTree>
    <p:extLst>
      <p:ext uri="{BB962C8B-B14F-4D97-AF65-F5344CB8AC3E}">
        <p14:creationId xmlns:p14="http://schemas.microsoft.com/office/powerpoint/2010/main" val="2028842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进一步思考</a:t>
            </a:r>
          </a:p>
        </p:txBody>
      </p:sp>
      <p:sp>
        <p:nvSpPr>
          <p:cNvPr id="6" name="内容占位符 5"/>
          <p:cNvSpPr>
            <a:spLocks noGrp="1"/>
          </p:cNvSpPr>
          <p:nvPr>
            <p:ph idx="1"/>
          </p:nvPr>
        </p:nvSpPr>
        <p:spPr/>
        <p:txBody>
          <a:bodyPr>
            <a:normAutofit/>
          </a:bodyPr>
          <a:lstStyle/>
          <a:p>
            <a:r>
              <a:rPr lang="zh-CN" altLang="en-US" sz="3200" dirty="0"/>
              <a:t>如何实现公平的访问控制？读者依然可以同时进入</a:t>
            </a:r>
            <a:endParaRPr lang="en-US" altLang="zh-CN" sz="3200" dirty="0"/>
          </a:p>
          <a:p>
            <a:pPr lvl="1"/>
            <a:r>
              <a:rPr lang="en-US" altLang="zh-CN" sz="2800" dirty="0"/>
              <a:t>R, R, R, W, W, R, R, R, W, W…</a:t>
            </a:r>
          </a:p>
          <a:p>
            <a:pPr lvl="1"/>
            <a:r>
              <a:rPr lang="zh-CN" altLang="en-US" dirty="0"/>
              <a:t>先来后到</a:t>
            </a:r>
            <a:endParaRPr lang="en-US" altLang="zh-CN" sz="2800" dirty="0"/>
          </a:p>
          <a:p>
            <a:endParaRPr lang="en-US" altLang="zh-CN" sz="3200" dirty="0"/>
          </a:p>
          <a:p>
            <a:pPr lvl="1"/>
            <a:endParaRPr lang="zh-CN" altLang="en-US" sz="2800" dirty="0"/>
          </a:p>
        </p:txBody>
      </p:sp>
      <p:sp>
        <p:nvSpPr>
          <p:cNvPr id="2" name="日期占位符 1"/>
          <p:cNvSpPr>
            <a:spLocks noGrp="1"/>
          </p:cNvSpPr>
          <p:nvPr>
            <p:ph type="dt" sz="half" idx="10"/>
          </p:nvPr>
        </p:nvSpPr>
        <p:spPr/>
        <p:txBody>
          <a:bodyPr/>
          <a:lstStyle/>
          <a:p>
            <a:fld id="{E3F15D57-5F61-7247-825F-A235AF00C09E}" type="datetime5">
              <a:t>2019/10/14</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4" name="灯片编号占位符 3"/>
          <p:cNvSpPr>
            <a:spLocks noGrp="1"/>
          </p:cNvSpPr>
          <p:nvPr>
            <p:ph type="sldNum" sz="quarter" idx="12"/>
          </p:nvPr>
        </p:nvSpPr>
        <p:spPr/>
        <p:txBody>
          <a:bodyPr/>
          <a:lstStyle/>
          <a:p>
            <a:fld id="{687D7A59-36E2-48B9-B146-C1E59501F63F}" type="slidenum">
              <a:rPr lang="en-US" smtClean="0"/>
              <a:pPr/>
              <a:t>38</a:t>
            </a:fld>
            <a:endParaRPr lang="en-US"/>
          </a:p>
        </p:txBody>
      </p:sp>
    </p:spTree>
    <p:extLst>
      <p:ext uri="{BB962C8B-B14F-4D97-AF65-F5344CB8AC3E}">
        <p14:creationId xmlns:p14="http://schemas.microsoft.com/office/powerpoint/2010/main" val="2668840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dirty="0"/>
              <a:t>方案</a:t>
            </a:r>
          </a:p>
        </p:txBody>
      </p:sp>
      <p:sp>
        <p:nvSpPr>
          <p:cNvPr id="2" name="日期占位符 1"/>
          <p:cNvSpPr>
            <a:spLocks noGrp="1"/>
          </p:cNvSpPr>
          <p:nvPr>
            <p:ph type="dt" sz="half" idx="10"/>
          </p:nvPr>
        </p:nvSpPr>
        <p:spPr/>
        <p:txBody>
          <a:bodyPr/>
          <a:lstStyle/>
          <a:p>
            <a:fld id="{F289FC25-1E62-FD4E-8ED8-864ABEF29B2A}" type="datetime5">
              <a:t>2019/10/14</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幻灯片编号占位符 3"/>
          <p:cNvSpPr>
            <a:spLocks noGrp="1"/>
          </p:cNvSpPr>
          <p:nvPr>
            <p:ph type="sldNum" sz="quarter" idx="12"/>
          </p:nvPr>
        </p:nvSpPr>
        <p:spPr/>
        <p:txBody>
          <a:bodyPr/>
          <a:lstStyle/>
          <a:p>
            <a:fld id="{B09550E6-D85C-43A8-841D-66A200A3DB30}" type="slidenum">
              <a:rPr lang="zh-CN" altLang="en-US" smtClean="0"/>
              <a:t>39</a:t>
            </a:fld>
            <a:endParaRPr lang="zh-CN" altLang="en-US"/>
          </a:p>
        </p:txBody>
      </p:sp>
      <p:sp>
        <p:nvSpPr>
          <p:cNvPr id="5" name="矩形 4"/>
          <p:cNvSpPr/>
          <p:nvPr/>
        </p:nvSpPr>
        <p:spPr>
          <a:xfrm>
            <a:off x="220134" y="1964211"/>
            <a:ext cx="4354736" cy="4247317"/>
          </a:xfrm>
          <a:prstGeom prst="rect">
            <a:avLst/>
          </a:prstGeom>
          <a:solidFill>
            <a:schemeClr val="accent2">
              <a:lumMod val="20000"/>
              <a:lumOff val="80000"/>
            </a:schemeClr>
          </a:solidFill>
          <a:ln>
            <a:solidFill>
              <a:srgbClr val="C00000"/>
            </a:solidFill>
          </a:ln>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latin typeface="Consolas"/>
                <a:cs typeface="Consolas"/>
              </a:rPr>
              <a:t>READER {</a:t>
            </a:r>
          </a:p>
          <a:p>
            <a:r>
              <a:rPr lang="en-US" altLang="zh-CN" dirty="0">
                <a:latin typeface="Consolas"/>
                <a:cs typeface="Consolas"/>
              </a:rPr>
              <a:t>  P(r);</a:t>
            </a:r>
          </a:p>
          <a:p>
            <a:r>
              <a:rPr lang="en-US" altLang="zh-CN" dirty="0">
                <a:latin typeface="Consolas"/>
                <a:cs typeface="Consolas"/>
              </a:rPr>
              <a:t>    P(</a:t>
            </a:r>
            <a:r>
              <a:rPr lang="en-US" altLang="zh-CN" dirty="0" err="1">
                <a:latin typeface="Consolas"/>
                <a:cs typeface="Consolas"/>
              </a:rPr>
              <a:t>mrc</a:t>
            </a:r>
            <a:r>
              <a:rPr lang="en-US" altLang="zh-CN" dirty="0">
                <a:latin typeface="Consolas"/>
                <a:cs typeface="Consolas"/>
              </a:rPr>
              <a:t>);</a:t>
            </a:r>
          </a:p>
          <a:p>
            <a:r>
              <a:rPr lang="en-US" altLang="zh-CN" dirty="0">
                <a:latin typeface="Consolas"/>
                <a:cs typeface="Consolas"/>
              </a:rPr>
              <a:t>      </a:t>
            </a:r>
            <a:r>
              <a:rPr lang="en-US" altLang="zh-CN" dirty="0" err="1">
                <a:latin typeface="Consolas"/>
                <a:cs typeface="Consolas"/>
              </a:rPr>
              <a:t>readcount</a:t>
            </a:r>
            <a:r>
              <a:rPr lang="en-US" altLang="zh-CN" dirty="0">
                <a:latin typeface="Consolas"/>
                <a:cs typeface="Consolas"/>
              </a:rPr>
              <a:t>++;</a:t>
            </a:r>
          </a:p>
          <a:p>
            <a:r>
              <a:rPr lang="en-US" altLang="zh-CN" dirty="0">
                <a:latin typeface="Consolas"/>
                <a:cs typeface="Consolas"/>
              </a:rPr>
              <a:t>      if (</a:t>
            </a:r>
            <a:r>
              <a:rPr lang="en-US" altLang="zh-CN" dirty="0" err="1">
                <a:latin typeface="Consolas"/>
                <a:cs typeface="Consolas"/>
              </a:rPr>
              <a:t>readcount</a:t>
            </a:r>
            <a:r>
              <a:rPr lang="en-US" altLang="zh-CN" dirty="0">
                <a:latin typeface="Consolas"/>
                <a:cs typeface="Consolas"/>
              </a:rPr>
              <a:t> == 1) P(w);</a:t>
            </a:r>
          </a:p>
          <a:p>
            <a:r>
              <a:rPr lang="en-US" altLang="zh-CN" dirty="0">
                <a:latin typeface="Consolas"/>
                <a:cs typeface="Consolas"/>
              </a:rPr>
              <a:t>    V(</a:t>
            </a:r>
            <a:r>
              <a:rPr lang="en-US" altLang="zh-CN" dirty="0" err="1">
                <a:latin typeface="Consolas"/>
                <a:cs typeface="Consolas"/>
              </a:rPr>
              <a:t>mrc</a:t>
            </a:r>
            <a:r>
              <a:rPr lang="en-US" altLang="zh-CN" dirty="0">
                <a:latin typeface="Consolas"/>
                <a:cs typeface="Consolas"/>
              </a:rPr>
              <a:t>);          </a:t>
            </a:r>
          </a:p>
          <a:p>
            <a:r>
              <a:rPr lang="en-US" altLang="zh-CN" dirty="0">
                <a:latin typeface="Consolas"/>
                <a:cs typeface="Consolas"/>
              </a:rPr>
              <a:t>  V(r);</a:t>
            </a:r>
          </a:p>
          <a:p>
            <a:r>
              <a:rPr lang="en-US" altLang="zh-CN" dirty="0">
                <a:latin typeface="Consolas"/>
                <a:cs typeface="Consolas"/>
              </a:rPr>
              <a:t> </a:t>
            </a:r>
          </a:p>
          <a:p>
            <a:r>
              <a:rPr lang="en-US" altLang="zh-CN" dirty="0">
                <a:latin typeface="Consolas"/>
                <a:cs typeface="Consolas"/>
              </a:rPr>
              <a:t>  Read();</a:t>
            </a:r>
          </a:p>
          <a:p>
            <a:r>
              <a:rPr lang="en-US" altLang="zh-CN" dirty="0">
                <a:latin typeface="Consolas"/>
                <a:cs typeface="Consolas"/>
              </a:rPr>
              <a:t> </a:t>
            </a:r>
          </a:p>
          <a:p>
            <a:r>
              <a:rPr lang="en-US" altLang="zh-CN" dirty="0">
                <a:latin typeface="Consolas"/>
                <a:cs typeface="Consolas"/>
              </a:rPr>
              <a:t>  P(</a:t>
            </a:r>
            <a:r>
              <a:rPr lang="en-US" altLang="zh-CN" dirty="0" err="1">
                <a:latin typeface="Consolas"/>
                <a:cs typeface="Consolas"/>
              </a:rPr>
              <a:t>mrc</a:t>
            </a:r>
            <a:r>
              <a:rPr lang="en-US" altLang="zh-CN" dirty="0">
                <a:latin typeface="Consolas"/>
                <a:cs typeface="Consolas"/>
              </a:rPr>
              <a:t>);</a:t>
            </a:r>
          </a:p>
          <a:p>
            <a:r>
              <a:rPr lang="en-US" altLang="zh-CN" dirty="0">
                <a:latin typeface="Consolas"/>
                <a:cs typeface="Consolas"/>
              </a:rPr>
              <a:t>     </a:t>
            </a:r>
            <a:r>
              <a:rPr lang="en-US" altLang="zh-CN" dirty="0" err="1">
                <a:latin typeface="Consolas"/>
                <a:cs typeface="Consolas"/>
              </a:rPr>
              <a:t>readcount</a:t>
            </a:r>
            <a:r>
              <a:rPr lang="en-US" altLang="zh-CN" dirty="0">
                <a:latin typeface="Consolas"/>
                <a:cs typeface="Consolas"/>
              </a:rPr>
              <a:t>--;</a:t>
            </a:r>
          </a:p>
          <a:p>
            <a:r>
              <a:rPr lang="en-US" altLang="zh-CN" dirty="0">
                <a:latin typeface="Consolas"/>
                <a:cs typeface="Consolas"/>
              </a:rPr>
              <a:t>     if (</a:t>
            </a:r>
            <a:r>
              <a:rPr lang="en-US" altLang="zh-CN" dirty="0" err="1">
                <a:latin typeface="Consolas"/>
                <a:cs typeface="Consolas"/>
              </a:rPr>
              <a:t>readcount</a:t>
            </a:r>
            <a:r>
              <a:rPr lang="en-US" altLang="zh-CN" dirty="0">
                <a:latin typeface="Consolas"/>
                <a:cs typeface="Consolas"/>
              </a:rPr>
              <a:t> == 0) V(w);</a:t>
            </a:r>
          </a:p>
          <a:p>
            <a:r>
              <a:rPr lang="en-US" altLang="zh-CN" dirty="0">
                <a:latin typeface="Consolas"/>
                <a:cs typeface="Consolas"/>
              </a:rPr>
              <a:t>  V(</a:t>
            </a:r>
            <a:r>
              <a:rPr lang="en-US" altLang="zh-CN" dirty="0" err="1">
                <a:latin typeface="Consolas"/>
                <a:cs typeface="Consolas"/>
              </a:rPr>
              <a:t>mrc</a:t>
            </a:r>
            <a:r>
              <a:rPr lang="en-US" altLang="zh-CN" dirty="0">
                <a:latin typeface="Consolas"/>
                <a:cs typeface="Consolas"/>
              </a:rPr>
              <a:t>);  </a:t>
            </a:r>
          </a:p>
          <a:p>
            <a:r>
              <a:rPr lang="en-US" altLang="zh-CN" dirty="0">
                <a:latin typeface="Consolas"/>
                <a:cs typeface="Consolas"/>
              </a:rPr>
              <a:t>} </a:t>
            </a:r>
          </a:p>
        </p:txBody>
      </p:sp>
      <p:sp>
        <p:nvSpPr>
          <p:cNvPr id="7" name="矩形 6"/>
          <p:cNvSpPr/>
          <p:nvPr/>
        </p:nvSpPr>
        <p:spPr>
          <a:xfrm>
            <a:off x="5027108" y="1964211"/>
            <a:ext cx="3661785" cy="2585323"/>
          </a:xfrm>
          <a:prstGeom prst="rect">
            <a:avLst/>
          </a:prstGeom>
          <a:solidFill>
            <a:schemeClr val="accent4">
              <a:lumMod val="20000"/>
              <a:lumOff val="80000"/>
            </a:schemeClr>
          </a:solidFill>
          <a:ln>
            <a:solidFill>
              <a:srgbClr val="7030A0"/>
            </a:solidFill>
          </a:ln>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latin typeface="Consolas"/>
                <a:cs typeface="Consolas"/>
              </a:rPr>
              <a:t>WRITER {</a:t>
            </a:r>
          </a:p>
          <a:p>
            <a:r>
              <a:rPr lang="en-US" altLang="zh-CN" dirty="0">
                <a:latin typeface="Consolas"/>
                <a:cs typeface="Consolas"/>
              </a:rPr>
              <a:t>  P(r);</a:t>
            </a:r>
          </a:p>
          <a:p>
            <a:r>
              <a:rPr lang="en-US" altLang="zh-CN" dirty="0">
                <a:latin typeface="Consolas"/>
                <a:cs typeface="Consolas"/>
              </a:rPr>
              <a:t>  P(w);</a:t>
            </a:r>
          </a:p>
          <a:p>
            <a:endParaRPr lang="en-US" altLang="zh-CN" dirty="0">
              <a:latin typeface="Consolas"/>
              <a:cs typeface="Consolas"/>
            </a:endParaRPr>
          </a:p>
          <a:p>
            <a:r>
              <a:rPr lang="en-US" altLang="zh-CN" dirty="0">
                <a:latin typeface="Consolas"/>
                <a:cs typeface="Consolas"/>
              </a:rPr>
              <a:t>  Write();</a:t>
            </a:r>
          </a:p>
          <a:p>
            <a:endParaRPr lang="en-US" altLang="zh-CN" dirty="0">
              <a:latin typeface="Consolas"/>
              <a:cs typeface="Consolas"/>
            </a:endParaRPr>
          </a:p>
          <a:p>
            <a:r>
              <a:rPr lang="en-US" altLang="zh-CN" dirty="0">
                <a:latin typeface="Consolas"/>
                <a:cs typeface="Consolas"/>
              </a:rPr>
              <a:t>  V(w);  </a:t>
            </a:r>
          </a:p>
          <a:p>
            <a:r>
              <a:rPr lang="en-US" altLang="zh-CN" dirty="0">
                <a:latin typeface="Consolas"/>
                <a:cs typeface="Consolas"/>
              </a:rPr>
              <a:t>  V(r);</a:t>
            </a:r>
          </a:p>
          <a:p>
            <a:r>
              <a:rPr lang="en-US" altLang="zh-CN" dirty="0">
                <a:latin typeface="Consolas"/>
                <a:cs typeface="Consolas"/>
              </a:rPr>
              <a:t>}</a:t>
            </a:r>
          </a:p>
        </p:txBody>
      </p:sp>
      <p:sp>
        <p:nvSpPr>
          <p:cNvPr id="8" name="矩形 7"/>
          <p:cNvSpPr/>
          <p:nvPr/>
        </p:nvSpPr>
        <p:spPr>
          <a:xfrm>
            <a:off x="220134" y="1229181"/>
            <a:ext cx="6637867" cy="646331"/>
          </a:xfrm>
          <a:prstGeom prst="rect">
            <a:avLst/>
          </a:prstGeom>
          <a:solidFill>
            <a:schemeClr val="bg1">
              <a:lumMod val="95000"/>
            </a:schemeClr>
          </a:solidFill>
          <a:ln>
            <a:solidFill>
              <a:schemeClr val="bg1">
                <a:lumMod val="65000"/>
              </a:schemeClr>
            </a:solidFill>
          </a:ln>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err="1">
                <a:latin typeface="Consolas"/>
                <a:cs typeface="Consolas"/>
              </a:rPr>
              <a:t>int</a:t>
            </a:r>
            <a:r>
              <a:rPr lang="en-US" altLang="zh-CN" dirty="0">
                <a:latin typeface="Consolas"/>
                <a:cs typeface="Consolas"/>
              </a:rPr>
              <a:t> </a:t>
            </a:r>
            <a:r>
              <a:rPr lang="en-US" altLang="zh-CN" dirty="0" err="1">
                <a:latin typeface="Consolas"/>
                <a:cs typeface="Consolas"/>
              </a:rPr>
              <a:t>readcount</a:t>
            </a:r>
            <a:r>
              <a:rPr lang="en-US" altLang="zh-CN" dirty="0">
                <a:latin typeface="Consolas"/>
                <a:cs typeface="Consolas"/>
              </a:rPr>
              <a:t> = 0;</a:t>
            </a:r>
          </a:p>
          <a:p>
            <a:r>
              <a:rPr lang="en-US" altLang="zh-CN" dirty="0">
                <a:latin typeface="Consolas"/>
                <a:cs typeface="Consolas"/>
              </a:rPr>
              <a:t>semaphore </a:t>
            </a:r>
            <a:r>
              <a:rPr lang="en-US" altLang="zh-CN" dirty="0" err="1">
                <a:latin typeface="Consolas"/>
                <a:cs typeface="Consolas"/>
              </a:rPr>
              <a:t>mrc</a:t>
            </a:r>
            <a:r>
              <a:rPr lang="en-US" altLang="zh-CN" dirty="0">
                <a:latin typeface="Consolas"/>
                <a:cs typeface="Consolas"/>
              </a:rPr>
              <a:t> = 1, r = 1, w = 1;</a:t>
            </a:r>
          </a:p>
        </p:txBody>
      </p:sp>
    </p:spTree>
    <p:extLst>
      <p:ext uri="{BB962C8B-B14F-4D97-AF65-F5344CB8AC3E}">
        <p14:creationId xmlns:p14="http://schemas.microsoft.com/office/powerpoint/2010/main" val="2955813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r>
              <a:rPr lang="zh-CN" altLang="en-US" dirty="0"/>
              <a:t>对共享变量的访问</a:t>
            </a:r>
          </a:p>
        </p:txBody>
      </p:sp>
      <p:sp>
        <p:nvSpPr>
          <p:cNvPr id="481283" name="Rectangle 3"/>
          <p:cNvSpPr>
            <a:spLocks noGrp="1" noChangeArrowheads="1"/>
          </p:cNvSpPr>
          <p:nvPr>
            <p:ph idx="1"/>
          </p:nvPr>
        </p:nvSpPr>
        <p:spPr/>
        <p:txBody>
          <a:bodyPr>
            <a:normAutofit/>
          </a:bodyPr>
          <a:lstStyle/>
          <a:p>
            <a:r>
              <a:rPr lang="zh-CN" altLang="en-US" sz="3200" dirty="0"/>
              <a:t>观察者和报告者是两个并发执行的进程。</a:t>
            </a:r>
            <a:endParaRPr lang="en-US" altLang="zh-CN" sz="3200" dirty="0"/>
          </a:p>
          <a:p>
            <a:r>
              <a:rPr lang="zh-CN" altLang="en-US" sz="3200" dirty="0"/>
              <a:t>观察者不断观察并对通过的卡车计数；</a:t>
            </a:r>
            <a:endParaRPr lang="en-US" altLang="zh-CN" sz="3200" dirty="0"/>
          </a:p>
          <a:p>
            <a:r>
              <a:rPr lang="zh-CN" altLang="en-US" sz="3200" dirty="0"/>
              <a:t>报告者不停地将观察者的计数打印，并归零。</a:t>
            </a:r>
            <a:endParaRPr lang="en-US" altLang="zh-CN" sz="3200" dirty="0"/>
          </a:p>
          <a:p>
            <a:r>
              <a:rPr lang="zh-CN" altLang="en-US" sz="3200" dirty="0"/>
              <a:t>请用</a:t>
            </a:r>
            <a:r>
              <a:rPr lang="en-US" altLang="zh-CN" sz="3200" dirty="0"/>
              <a:t>P、V</a:t>
            </a:r>
            <a:r>
              <a:rPr lang="zh-CN" altLang="en-US" sz="3200" dirty="0"/>
              <a:t>原语进行正确描述。</a:t>
            </a:r>
          </a:p>
          <a:p>
            <a:endParaRPr lang="en-US" altLang="zh-CN" sz="3200" dirty="0"/>
          </a:p>
        </p:txBody>
      </p:sp>
      <p:sp>
        <p:nvSpPr>
          <p:cNvPr id="2" name="日期占位符 1"/>
          <p:cNvSpPr>
            <a:spLocks noGrp="1"/>
          </p:cNvSpPr>
          <p:nvPr>
            <p:ph type="dt" sz="half" idx="10"/>
          </p:nvPr>
        </p:nvSpPr>
        <p:spPr/>
        <p:txBody>
          <a:bodyPr/>
          <a:lstStyle/>
          <a:p>
            <a:fld id="{DB44F66A-CAC8-9842-AF15-D0C50FF4868F}" type="datetime5">
              <a:t>2019/10/14</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4" name="灯片编号占位符 3"/>
          <p:cNvSpPr>
            <a:spLocks noGrp="1"/>
          </p:cNvSpPr>
          <p:nvPr>
            <p:ph type="sldNum" sz="quarter" idx="12"/>
          </p:nvPr>
        </p:nvSpPr>
        <p:spPr/>
        <p:txBody>
          <a:bodyPr/>
          <a:lstStyle/>
          <a:p>
            <a:fld id="{687D7A59-36E2-48B9-B146-C1E59501F63F}" type="slidenum">
              <a:rPr lang="en-US" smtClean="0"/>
              <a:pPr/>
              <a:t>4</a:t>
            </a:fld>
            <a:endParaRPr lang="en-US"/>
          </a:p>
        </p:txBody>
      </p:sp>
    </p:spTree>
    <p:extLst>
      <p:ext uri="{BB962C8B-B14F-4D97-AF65-F5344CB8AC3E}">
        <p14:creationId xmlns:p14="http://schemas.microsoft.com/office/powerpoint/2010/main" val="23393951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方案</a:t>
            </a:r>
            <a:r>
              <a:rPr kumimoji="1" lang="en-US" altLang="zh-CN" dirty="0"/>
              <a:t>2</a:t>
            </a:r>
            <a:endParaRPr kumimoji="1" lang="zh-CN" altLang="en-US" dirty="0"/>
          </a:p>
        </p:txBody>
      </p:sp>
      <p:sp>
        <p:nvSpPr>
          <p:cNvPr id="4" name="日期占位符 3"/>
          <p:cNvSpPr>
            <a:spLocks noGrp="1"/>
          </p:cNvSpPr>
          <p:nvPr>
            <p:ph type="dt" sz="half" idx="10"/>
          </p:nvPr>
        </p:nvSpPr>
        <p:spPr/>
        <p:txBody>
          <a:bodyPr/>
          <a:lstStyle/>
          <a:p>
            <a:fld id="{4EB4F078-02FD-8B48-9FFA-109322B084D0}" type="datetime5">
              <a:t>2019/10/14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40</a:t>
            </a:fld>
            <a:endParaRPr lang="zh-CN" altLang="en-US"/>
          </a:p>
        </p:txBody>
      </p:sp>
      <p:sp>
        <p:nvSpPr>
          <p:cNvPr id="7" name="矩形 6"/>
          <p:cNvSpPr/>
          <p:nvPr/>
        </p:nvSpPr>
        <p:spPr>
          <a:xfrm>
            <a:off x="-2" y="1225234"/>
            <a:ext cx="9016995" cy="923330"/>
          </a:xfrm>
          <a:prstGeom prst="rect">
            <a:avLst/>
          </a:prstGeom>
          <a:solidFill>
            <a:schemeClr val="bg1">
              <a:lumMod val="95000"/>
            </a:schemeClr>
          </a:solidFill>
        </p:spPr>
        <p:txBody>
          <a:bodyPr wrap="square">
            <a:spAutoFit/>
          </a:bodyPr>
          <a:lstStyle/>
          <a:p>
            <a:r>
              <a:rPr lang="en-US" altLang="zh-CN" dirty="0">
                <a:latin typeface="Consolas" pitchFamily="49" charset="0"/>
                <a:cs typeface="Consolas" pitchFamily="49" charset="0"/>
              </a:rPr>
              <a:t>semaphores: waiting=1, accessing=1, </a:t>
            </a:r>
            <a:r>
              <a:rPr lang="en-US" altLang="zh-CN" dirty="0" err="1">
                <a:latin typeface="Consolas" pitchFamily="49" charset="0"/>
                <a:cs typeface="Consolas" pitchFamily="49" charset="0"/>
              </a:rPr>
              <a:t>counter_mutex</a:t>
            </a:r>
            <a:r>
              <a:rPr lang="en-US" altLang="zh-CN" dirty="0">
                <a:latin typeface="Consolas" pitchFamily="49" charset="0"/>
                <a:cs typeface="Consolas" pitchFamily="49" charset="0"/>
              </a:rPr>
              <a:t>=1;</a:t>
            </a:r>
          </a:p>
          <a:p>
            <a:r>
              <a:rPr lang="en-US" altLang="zh-CN" dirty="0">
                <a:latin typeface="Consolas" pitchFamily="49" charset="0"/>
                <a:cs typeface="Consolas" pitchFamily="49" charset="0"/>
              </a:rPr>
              <a:t>shared variables: int </a:t>
            </a:r>
            <a:r>
              <a:rPr lang="en-US" altLang="zh-CN" dirty="0" err="1">
                <a:latin typeface="Consolas" pitchFamily="49" charset="0"/>
                <a:cs typeface="Consolas" pitchFamily="49" charset="0"/>
              </a:rPr>
              <a:t>nreaders</a:t>
            </a:r>
            <a:r>
              <a:rPr lang="zh-CN" altLang="zh-CN" dirty="0">
                <a:latin typeface="Consolas" pitchFamily="49" charset="0"/>
                <a:cs typeface="Consolas" pitchFamily="49" charset="0"/>
              </a:rPr>
              <a:t> </a:t>
            </a:r>
            <a:r>
              <a:rPr lang="en-US" altLang="zh-CN" dirty="0">
                <a:latin typeface="Consolas" pitchFamily="49" charset="0"/>
                <a:cs typeface="Consolas" pitchFamily="49" charset="0"/>
              </a:rPr>
              <a:t>=</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0; </a:t>
            </a:r>
          </a:p>
          <a:p>
            <a:r>
              <a:rPr lang="en-US" altLang="zh-CN" dirty="0">
                <a:latin typeface="Consolas" pitchFamily="49" charset="0"/>
                <a:cs typeface="Consolas" pitchFamily="49" charset="0"/>
              </a:rPr>
              <a:t>local variables:  int </a:t>
            </a:r>
            <a:r>
              <a:rPr lang="en-US" altLang="zh-CN" dirty="0" err="1">
                <a:latin typeface="Consolas" pitchFamily="49" charset="0"/>
                <a:cs typeface="Consolas" pitchFamily="49" charset="0"/>
              </a:rPr>
              <a:t>prev</a:t>
            </a:r>
            <a:r>
              <a:rPr lang="en-US" altLang="zh-CN" dirty="0">
                <a:latin typeface="Consolas" pitchFamily="49" charset="0"/>
                <a:cs typeface="Consolas" pitchFamily="49" charset="0"/>
              </a:rPr>
              <a:t>=0, current=0;</a:t>
            </a:r>
            <a:endParaRPr lang="zh-CN" altLang="zh-CN" dirty="0">
              <a:latin typeface="Consolas" pitchFamily="49" charset="0"/>
              <a:cs typeface="Consolas" pitchFamily="49" charset="0"/>
            </a:endParaRPr>
          </a:p>
        </p:txBody>
      </p:sp>
      <p:sp>
        <p:nvSpPr>
          <p:cNvPr id="8" name="矩形 7"/>
          <p:cNvSpPr/>
          <p:nvPr/>
        </p:nvSpPr>
        <p:spPr>
          <a:xfrm>
            <a:off x="-1" y="2168726"/>
            <a:ext cx="5432773" cy="3970318"/>
          </a:xfrm>
          <a:prstGeom prst="rect">
            <a:avLst/>
          </a:prstGeom>
          <a:solidFill>
            <a:schemeClr val="accent2">
              <a:lumMod val="20000"/>
              <a:lumOff val="80000"/>
            </a:schemeClr>
          </a:solidFill>
          <a:ln>
            <a:solidFill>
              <a:srgbClr val="C00000"/>
            </a:solidFill>
          </a:ln>
        </p:spPr>
        <p:txBody>
          <a:bodyPr wrap="square">
            <a:spAutoFit/>
          </a:bodyPr>
          <a:lstStyle/>
          <a:p>
            <a:r>
              <a:rPr lang="en-US" altLang="zh-CN" dirty="0">
                <a:latin typeface="Consolas" pitchFamily="49" charset="0"/>
                <a:cs typeface="Consolas" pitchFamily="49" charset="0"/>
              </a:rPr>
              <a:t>READER:</a:t>
            </a:r>
          </a:p>
          <a:p>
            <a:r>
              <a:rPr lang="en-US" altLang="zh-CN" dirty="0">
                <a:latin typeface="Consolas" pitchFamily="49" charset="0"/>
                <a:cs typeface="Consolas" pitchFamily="49" charset="0"/>
              </a:rPr>
              <a:t>    P(waiting);</a:t>
            </a:r>
          </a:p>
          <a:p>
            <a:r>
              <a:rPr lang="en-US" altLang="zh-CN" dirty="0">
                <a:latin typeface="Consolas" pitchFamily="49" charset="0"/>
                <a:cs typeface="Consolas" pitchFamily="49" charset="0"/>
              </a:rPr>
              <a:t>      P(</a:t>
            </a:r>
            <a:r>
              <a:rPr lang="en-US" altLang="zh-CN" dirty="0" err="1">
                <a:latin typeface="Consolas" pitchFamily="49" charset="0"/>
                <a:cs typeface="Consolas" pitchFamily="49" charset="0"/>
              </a:rPr>
              <a:t>counter_mutex</a:t>
            </a:r>
            <a:r>
              <a:rPr lang="en-US" altLang="zh-CN" dirty="0">
                <a:latin typeface="Consolas" pitchFamily="49" charset="0"/>
                <a:cs typeface="Consolas" pitchFamily="49" charset="0"/>
              </a:rPr>
              <a:t>);</a:t>
            </a:r>
          </a:p>
          <a:p>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prev</a:t>
            </a:r>
            <a:r>
              <a:rPr lang="en-US" altLang="zh-CN" dirty="0">
                <a:latin typeface="Consolas" pitchFamily="49" charset="0"/>
                <a:cs typeface="Consolas" pitchFamily="49" charset="0"/>
              </a:rPr>
              <a:t> := </a:t>
            </a:r>
            <a:r>
              <a:rPr lang="en-US" altLang="zh-CN" dirty="0" err="1">
                <a:latin typeface="Consolas" pitchFamily="49" charset="0"/>
                <a:cs typeface="Consolas" pitchFamily="49" charset="0"/>
              </a:rPr>
              <a:t>nreaders</a:t>
            </a:r>
            <a:r>
              <a:rPr lang="en-US" altLang="zh-CN" dirty="0">
                <a:latin typeface="Consolas" pitchFamily="49" charset="0"/>
                <a:cs typeface="Consolas" pitchFamily="49" charset="0"/>
              </a:rPr>
              <a:t>;</a:t>
            </a:r>
          </a:p>
          <a:p>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nreaders</a:t>
            </a:r>
            <a:r>
              <a:rPr lang="en-US" altLang="zh-CN" dirty="0">
                <a:latin typeface="Consolas" pitchFamily="49" charset="0"/>
                <a:cs typeface="Consolas" pitchFamily="49" charset="0"/>
              </a:rPr>
              <a:t> := </a:t>
            </a:r>
            <a:r>
              <a:rPr lang="en-US" altLang="zh-CN" dirty="0" err="1">
                <a:latin typeface="Consolas" pitchFamily="49" charset="0"/>
                <a:cs typeface="Consolas" pitchFamily="49" charset="0"/>
              </a:rPr>
              <a:t>nreaders</a:t>
            </a:r>
            <a:r>
              <a:rPr lang="en-US" altLang="zh-CN" dirty="0">
                <a:latin typeface="Consolas" pitchFamily="49" charset="0"/>
                <a:cs typeface="Consolas" pitchFamily="49" charset="0"/>
              </a:rPr>
              <a:t> + 1;</a:t>
            </a:r>
          </a:p>
          <a:p>
            <a:r>
              <a:rPr lang="en-US" altLang="zh-CN" dirty="0">
                <a:latin typeface="Consolas" pitchFamily="49" charset="0"/>
                <a:cs typeface="Consolas" pitchFamily="49" charset="0"/>
              </a:rPr>
              <a:t>      V(</a:t>
            </a:r>
            <a:r>
              <a:rPr lang="en-US" altLang="zh-CN" dirty="0" err="1">
                <a:latin typeface="Consolas" pitchFamily="49" charset="0"/>
                <a:cs typeface="Consolas" pitchFamily="49" charset="0"/>
              </a:rPr>
              <a:t>counter_mutex</a:t>
            </a:r>
            <a:r>
              <a:rPr lang="en-US" altLang="zh-CN" dirty="0">
                <a:latin typeface="Consolas" pitchFamily="49" charset="0"/>
                <a:cs typeface="Consolas" pitchFamily="49" charset="0"/>
              </a:rPr>
              <a:t>);</a:t>
            </a:r>
          </a:p>
          <a:p>
            <a:r>
              <a:rPr lang="en-US" altLang="zh-CN" dirty="0">
                <a:latin typeface="Consolas" pitchFamily="49" charset="0"/>
                <a:cs typeface="Consolas" pitchFamily="49" charset="0"/>
              </a:rPr>
              <a:t>      if </a:t>
            </a:r>
            <a:r>
              <a:rPr lang="en-US" altLang="zh-CN" dirty="0" err="1">
                <a:latin typeface="Consolas" pitchFamily="49" charset="0"/>
                <a:cs typeface="Consolas" pitchFamily="49" charset="0"/>
              </a:rPr>
              <a:t>prev</a:t>
            </a:r>
            <a:r>
              <a:rPr lang="en-US" altLang="zh-CN" dirty="0">
                <a:latin typeface="Consolas" pitchFamily="49" charset="0"/>
                <a:cs typeface="Consolas" pitchFamily="49" charset="0"/>
              </a:rPr>
              <a:t> = 0 then P(accessing);</a:t>
            </a:r>
          </a:p>
          <a:p>
            <a:r>
              <a:rPr lang="en-US" altLang="zh-CN" dirty="0">
                <a:latin typeface="Consolas" pitchFamily="49" charset="0"/>
                <a:cs typeface="Consolas" pitchFamily="49" charset="0"/>
              </a:rPr>
              <a:t>    V(</a:t>
            </a:r>
            <a:r>
              <a:rPr lang="en-US" altLang="zh-CN" dirty="0" err="1">
                <a:latin typeface="Consolas" pitchFamily="49" charset="0"/>
                <a:cs typeface="Consolas" pitchFamily="49" charset="0"/>
              </a:rPr>
              <a:t>waiting</a:t>
            </a:r>
            <a:r>
              <a:rPr lang="en-US" altLang="zh-CN" dirty="0">
                <a:latin typeface="Consolas" pitchFamily="49" charset="0"/>
                <a:cs typeface="Consolas" pitchFamily="49" charset="0"/>
              </a:rPr>
              <a:t>);</a:t>
            </a:r>
          </a:p>
          <a:p>
            <a:r>
              <a:rPr lang="en-US" altLang="zh-CN" dirty="0">
                <a:latin typeface="Consolas" pitchFamily="49" charset="0"/>
                <a:cs typeface="Consolas" pitchFamily="49" charset="0"/>
              </a:rPr>
              <a:t>    ... read ...</a:t>
            </a:r>
          </a:p>
          <a:p>
            <a:r>
              <a:rPr lang="en-US" altLang="zh-CN" dirty="0">
                <a:latin typeface="Consolas" pitchFamily="49" charset="0"/>
                <a:cs typeface="Consolas" pitchFamily="49" charset="0"/>
              </a:rPr>
              <a:t>    P(</a:t>
            </a:r>
            <a:r>
              <a:rPr lang="en-US" altLang="zh-CN" dirty="0" err="1">
                <a:latin typeface="Consolas" pitchFamily="49" charset="0"/>
                <a:cs typeface="Consolas" pitchFamily="49" charset="0"/>
              </a:rPr>
              <a:t>counter_mutex</a:t>
            </a:r>
            <a:r>
              <a:rPr lang="en-US" altLang="zh-CN" dirty="0">
                <a:latin typeface="Consolas" pitchFamily="49" charset="0"/>
                <a:cs typeface="Consolas" pitchFamily="49" charset="0"/>
              </a:rPr>
              <a:t>);</a:t>
            </a:r>
          </a:p>
          <a:p>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nreaders</a:t>
            </a:r>
            <a:r>
              <a:rPr lang="en-US" altLang="zh-CN" dirty="0">
                <a:latin typeface="Consolas" pitchFamily="49" charset="0"/>
                <a:cs typeface="Consolas" pitchFamily="49" charset="0"/>
              </a:rPr>
              <a:t> := </a:t>
            </a:r>
            <a:r>
              <a:rPr lang="en-US" altLang="zh-CN" dirty="0" err="1">
                <a:latin typeface="Consolas" pitchFamily="49" charset="0"/>
                <a:cs typeface="Consolas" pitchFamily="49" charset="0"/>
              </a:rPr>
              <a:t>nreaders</a:t>
            </a:r>
            <a:r>
              <a:rPr lang="en-US" altLang="zh-CN" dirty="0">
                <a:latin typeface="Consolas" pitchFamily="49" charset="0"/>
                <a:cs typeface="Consolas" pitchFamily="49" charset="0"/>
              </a:rPr>
              <a:t> - 1;</a:t>
            </a:r>
          </a:p>
          <a:p>
            <a:r>
              <a:rPr lang="en-US" altLang="zh-CN" dirty="0">
                <a:latin typeface="Consolas" pitchFamily="49" charset="0"/>
                <a:cs typeface="Consolas" pitchFamily="49" charset="0"/>
              </a:rPr>
              <a:t>      current := </a:t>
            </a:r>
            <a:r>
              <a:rPr lang="en-US" altLang="zh-CN" dirty="0" err="1">
                <a:latin typeface="Consolas" pitchFamily="49" charset="0"/>
                <a:cs typeface="Consolas" pitchFamily="49" charset="0"/>
              </a:rPr>
              <a:t>nreaders</a:t>
            </a:r>
            <a:r>
              <a:rPr lang="en-US" altLang="zh-CN" dirty="0">
                <a:latin typeface="Consolas" pitchFamily="49" charset="0"/>
                <a:cs typeface="Consolas" pitchFamily="49" charset="0"/>
              </a:rPr>
              <a:t>;</a:t>
            </a:r>
          </a:p>
          <a:p>
            <a:r>
              <a:rPr lang="en-US" altLang="zh-CN" dirty="0">
                <a:latin typeface="Consolas" pitchFamily="49" charset="0"/>
                <a:cs typeface="Consolas" pitchFamily="49" charset="0"/>
              </a:rPr>
              <a:t>    V(</a:t>
            </a:r>
            <a:r>
              <a:rPr lang="en-US" altLang="zh-CN" dirty="0" err="1">
                <a:latin typeface="Consolas" pitchFamily="49" charset="0"/>
                <a:cs typeface="Consolas" pitchFamily="49" charset="0"/>
              </a:rPr>
              <a:t>counter_mutex</a:t>
            </a:r>
            <a:r>
              <a:rPr lang="en-US" altLang="zh-CN" dirty="0">
                <a:latin typeface="Consolas" pitchFamily="49" charset="0"/>
                <a:cs typeface="Consolas" pitchFamily="49" charset="0"/>
              </a:rPr>
              <a:t>);</a:t>
            </a:r>
          </a:p>
          <a:p>
            <a:r>
              <a:rPr lang="en-US" altLang="zh-CN" dirty="0">
                <a:latin typeface="Consolas" pitchFamily="49" charset="0"/>
                <a:cs typeface="Consolas" pitchFamily="49" charset="0"/>
              </a:rPr>
              <a:t>    if current = 0 then</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V(accessing);</a:t>
            </a:r>
            <a:endParaRPr lang="zh-CN" altLang="zh-CN" dirty="0">
              <a:latin typeface="Consolas" pitchFamily="49" charset="0"/>
              <a:cs typeface="Consolas" pitchFamily="49" charset="0"/>
            </a:endParaRPr>
          </a:p>
        </p:txBody>
      </p:sp>
      <p:sp>
        <p:nvSpPr>
          <p:cNvPr id="9" name="矩形 8"/>
          <p:cNvSpPr/>
          <p:nvPr/>
        </p:nvSpPr>
        <p:spPr>
          <a:xfrm>
            <a:off x="5762966" y="2148564"/>
            <a:ext cx="3254028" cy="1754327"/>
          </a:xfrm>
          <a:prstGeom prst="rect">
            <a:avLst/>
          </a:prstGeom>
          <a:solidFill>
            <a:schemeClr val="accent4">
              <a:lumMod val="20000"/>
              <a:lumOff val="80000"/>
            </a:schemeClr>
          </a:solidFill>
          <a:ln>
            <a:solidFill>
              <a:srgbClr val="7030A0"/>
            </a:solidFill>
          </a:ln>
        </p:spPr>
        <p:txBody>
          <a:bodyPr wrap="square">
            <a:spAutoFit/>
          </a:bodyPr>
          <a:lstStyle/>
          <a:p>
            <a:r>
              <a:rPr lang="en-US" altLang="zh-CN" dirty="0">
                <a:latin typeface="Consolas" pitchFamily="49" charset="0"/>
                <a:cs typeface="Consolas" pitchFamily="49" charset="0"/>
              </a:rPr>
              <a:t>WRITER:</a:t>
            </a:r>
          </a:p>
          <a:p>
            <a:r>
              <a:rPr lang="en-US" altLang="zh-CN" dirty="0">
                <a:latin typeface="Consolas" pitchFamily="49" charset="0"/>
                <a:cs typeface="Consolas" pitchFamily="49" charset="0"/>
              </a:rPr>
              <a:t>    P(waiting);</a:t>
            </a:r>
          </a:p>
          <a:p>
            <a:r>
              <a:rPr lang="en-US" altLang="zh-CN" dirty="0">
                <a:latin typeface="Consolas" pitchFamily="49" charset="0"/>
                <a:cs typeface="Consolas" pitchFamily="49" charset="0"/>
              </a:rPr>
              <a:t>    P(accessing);</a:t>
            </a:r>
          </a:p>
          <a:p>
            <a:r>
              <a:rPr lang="en-US" altLang="zh-CN" dirty="0">
                <a:latin typeface="Consolas" pitchFamily="49" charset="0"/>
                <a:cs typeface="Consolas" pitchFamily="49" charset="0"/>
              </a:rPr>
              <a:t>    V(waiting);</a:t>
            </a:r>
          </a:p>
          <a:p>
            <a:r>
              <a:rPr lang="en-US" altLang="zh-CN" dirty="0">
                <a:latin typeface="Consolas" pitchFamily="49" charset="0"/>
                <a:cs typeface="Consolas" pitchFamily="49" charset="0"/>
              </a:rPr>
              <a:t>      ...  write ...</a:t>
            </a:r>
          </a:p>
          <a:p>
            <a:r>
              <a:rPr lang="en-US" altLang="zh-CN" dirty="0">
                <a:latin typeface="Consolas" pitchFamily="49" charset="0"/>
                <a:cs typeface="Consolas" pitchFamily="49" charset="0"/>
              </a:rPr>
              <a:t>    V(accessing);</a:t>
            </a:r>
            <a:endParaRPr lang="zh-CN" altLang="zh-CN" dirty="0">
              <a:latin typeface="Consolas" pitchFamily="49" charset="0"/>
              <a:cs typeface="Consolas" pitchFamily="49" charset="0"/>
            </a:endParaRPr>
          </a:p>
        </p:txBody>
      </p:sp>
      <p:sp>
        <p:nvSpPr>
          <p:cNvPr id="10" name="矩形 9"/>
          <p:cNvSpPr/>
          <p:nvPr/>
        </p:nvSpPr>
        <p:spPr>
          <a:xfrm>
            <a:off x="0" y="6070659"/>
            <a:ext cx="9144000" cy="369332"/>
          </a:xfrm>
          <a:prstGeom prst="rect">
            <a:avLst/>
          </a:prstGeom>
        </p:spPr>
        <p:txBody>
          <a:bodyPr wrap="square">
            <a:spAutoFit/>
          </a:bodyPr>
          <a:lstStyle/>
          <a:p>
            <a:r>
              <a:rPr lang="en-US" altLang="zh-CN" dirty="0"/>
              <a:t>http://</a:t>
            </a:r>
            <a:r>
              <a:rPr lang="en-US" altLang="zh-CN" dirty="0" err="1"/>
              <a:t>en.wikipedia.org</a:t>
            </a:r>
            <a:r>
              <a:rPr lang="en-US" altLang="zh-CN" dirty="0"/>
              <a:t>/wiki/Readers-</a:t>
            </a:r>
            <a:r>
              <a:rPr lang="en-US" altLang="zh-CN" dirty="0" err="1"/>
              <a:t>writers_problem</a:t>
            </a:r>
            <a:endParaRPr lang="zh-CN" altLang="en-US" dirty="0"/>
          </a:p>
        </p:txBody>
      </p:sp>
    </p:spTree>
    <p:extLst>
      <p:ext uri="{BB962C8B-B14F-4D97-AF65-F5344CB8AC3E}">
        <p14:creationId xmlns:p14="http://schemas.microsoft.com/office/powerpoint/2010/main" val="735679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作业</a:t>
            </a:r>
            <a:r>
              <a:rPr kumimoji="1" lang="en-US" altLang="zh-CN" dirty="0"/>
              <a:t>5</a:t>
            </a:r>
            <a:endParaRPr kumimoji="1" lang="zh-CN" altLang="en-US" dirty="0"/>
          </a:p>
        </p:txBody>
      </p:sp>
      <p:sp>
        <p:nvSpPr>
          <p:cNvPr id="6" name="内容占位符 5"/>
          <p:cNvSpPr>
            <a:spLocks noGrp="1"/>
          </p:cNvSpPr>
          <p:nvPr>
            <p:ph idx="1"/>
          </p:nvPr>
        </p:nvSpPr>
        <p:spPr/>
        <p:txBody>
          <a:bodyPr/>
          <a:lstStyle/>
          <a:p>
            <a:r>
              <a:rPr kumimoji="1" lang="en-US" altLang="zh-CN" dirty="0"/>
              <a:t>Binary Semaphore</a:t>
            </a:r>
            <a:r>
              <a:rPr kumimoji="1" lang="zh-CN" altLang="en-US" dirty="0"/>
              <a:t>：只能取</a:t>
            </a:r>
            <a:r>
              <a:rPr kumimoji="1" lang="en-US" altLang="zh-CN" dirty="0"/>
              <a:t>[0, 1]</a:t>
            </a:r>
          </a:p>
          <a:p>
            <a:r>
              <a:rPr kumimoji="1" lang="zh-CN" altLang="en-US" dirty="0"/>
              <a:t>请用</a:t>
            </a:r>
            <a:r>
              <a:rPr kumimoji="1" lang="en-US" altLang="zh-CN" dirty="0"/>
              <a:t>Binary Semaphore</a:t>
            </a:r>
            <a:r>
              <a:rPr kumimoji="1" lang="zh-CN" altLang="en-US" dirty="0"/>
              <a:t>实现通用信号量</a:t>
            </a:r>
          </a:p>
        </p:txBody>
      </p:sp>
      <p:sp>
        <p:nvSpPr>
          <p:cNvPr id="3" name="日期占位符 2"/>
          <p:cNvSpPr>
            <a:spLocks noGrp="1"/>
          </p:cNvSpPr>
          <p:nvPr>
            <p:ph type="dt" sz="half" idx="10"/>
          </p:nvPr>
        </p:nvSpPr>
        <p:spPr/>
        <p:txBody>
          <a:bodyPr/>
          <a:lstStyle/>
          <a:p>
            <a:fld id="{839791FE-D4A5-A246-BDAB-2688C06897CE}" type="datetime5">
              <a:t>2019/10/14</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幻灯片编号占位符 4"/>
          <p:cNvSpPr>
            <a:spLocks noGrp="1"/>
          </p:cNvSpPr>
          <p:nvPr>
            <p:ph type="sldNum" sz="quarter" idx="12"/>
          </p:nvPr>
        </p:nvSpPr>
        <p:spPr/>
        <p:txBody>
          <a:bodyPr/>
          <a:lstStyle/>
          <a:p>
            <a:fld id="{B09550E6-D85C-43A8-841D-66A200A3DB30}" type="slidenum">
              <a:rPr lang="zh-CN" altLang="en-US" smtClean="0"/>
              <a:t>41</a:t>
            </a:fld>
            <a:endParaRPr lang="zh-CN" altLang="en-US"/>
          </a:p>
        </p:txBody>
      </p:sp>
      <p:pic>
        <p:nvPicPr>
          <p:cNvPr id="7" name="图片 6"/>
          <p:cNvPicPr>
            <a:picLocks noChangeAspect="1"/>
          </p:cNvPicPr>
          <p:nvPr/>
        </p:nvPicPr>
        <p:blipFill>
          <a:blip r:embed="rId3"/>
          <a:stretch>
            <a:fillRect/>
          </a:stretch>
        </p:blipFill>
        <p:spPr>
          <a:xfrm>
            <a:off x="2190750" y="2771775"/>
            <a:ext cx="4762500" cy="3949700"/>
          </a:xfrm>
          <a:prstGeom prst="rect">
            <a:avLst/>
          </a:prstGeom>
        </p:spPr>
      </p:pic>
    </p:spTree>
    <p:extLst>
      <p:ext uri="{BB962C8B-B14F-4D97-AF65-F5344CB8AC3E}">
        <p14:creationId xmlns:p14="http://schemas.microsoft.com/office/powerpoint/2010/main" val="38539831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kumimoji="1" lang="en-US" altLang="zh-CN" dirty="0"/>
              <a:t>solution</a:t>
            </a:r>
            <a:endParaRPr kumimoji="1" lang="zh-CN" altLang="en-US" dirty="0"/>
          </a:p>
        </p:txBody>
      </p:sp>
      <p:sp>
        <p:nvSpPr>
          <p:cNvPr id="4" name="日期占位符 3"/>
          <p:cNvSpPr>
            <a:spLocks noGrp="1"/>
          </p:cNvSpPr>
          <p:nvPr>
            <p:ph type="dt" sz="half" idx="10"/>
          </p:nvPr>
        </p:nvSpPr>
        <p:spPr/>
        <p:txBody>
          <a:bodyPr/>
          <a:lstStyle/>
          <a:p>
            <a:fld id="{2AA2C3BC-3521-BF44-9E95-A41F2F1F1D54}" type="datetime5">
              <a:t>2019/10/14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42</a:t>
            </a:fld>
            <a:endParaRPr lang="zh-CN" altLang="en-US"/>
          </a:p>
        </p:txBody>
      </p:sp>
      <p:pic>
        <p:nvPicPr>
          <p:cNvPr id="8" name="图片 7"/>
          <p:cNvPicPr>
            <a:picLocks noChangeAspect="1"/>
          </p:cNvPicPr>
          <p:nvPr/>
        </p:nvPicPr>
        <p:blipFill>
          <a:blip r:embed="rId2"/>
          <a:stretch>
            <a:fillRect/>
          </a:stretch>
        </p:blipFill>
        <p:spPr>
          <a:xfrm>
            <a:off x="1473200" y="1267730"/>
            <a:ext cx="6197600" cy="5181600"/>
          </a:xfrm>
          <a:prstGeom prst="rect">
            <a:avLst/>
          </a:prstGeom>
        </p:spPr>
      </p:pic>
    </p:spTree>
    <p:extLst>
      <p:ext uri="{BB962C8B-B14F-4D97-AF65-F5344CB8AC3E}">
        <p14:creationId xmlns:p14="http://schemas.microsoft.com/office/powerpoint/2010/main" val="26088271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理发师问题</a:t>
            </a:r>
          </a:p>
        </p:txBody>
      </p:sp>
      <p:sp>
        <p:nvSpPr>
          <p:cNvPr id="3" name="内容占位符 2"/>
          <p:cNvSpPr>
            <a:spLocks noGrp="1"/>
          </p:cNvSpPr>
          <p:nvPr>
            <p:ph idx="1"/>
          </p:nvPr>
        </p:nvSpPr>
        <p:spPr/>
        <p:txBody>
          <a:bodyPr>
            <a:normAutofit fontScale="92500" lnSpcReduction="20000"/>
          </a:bodyPr>
          <a:lstStyle/>
          <a:p>
            <a:r>
              <a:rPr lang="en-US" altLang="zh-CN" sz="2800" dirty="0"/>
              <a:t>Sleeping Barber Problem /</a:t>
            </a:r>
            <a:r>
              <a:rPr lang="zh-CN" altLang="en-US" sz="2800" dirty="0"/>
              <a:t> </a:t>
            </a:r>
            <a:r>
              <a:rPr lang="en-US" altLang="zh-CN" sz="2800" dirty="0"/>
              <a:t>Barber Shop Problem</a:t>
            </a:r>
          </a:p>
          <a:p>
            <a:pPr lvl="1"/>
            <a:r>
              <a:rPr lang="en-US" altLang="zh-CN" dirty="0" err="1">
                <a:sym typeface="Wingdings" pitchFamily="2" charset="2"/>
              </a:rPr>
              <a:t>Edsger</a:t>
            </a:r>
            <a:r>
              <a:rPr lang="en-US" altLang="zh-CN" dirty="0">
                <a:sym typeface="Wingdings" pitchFamily="2" charset="2"/>
              </a:rPr>
              <a:t> Dijkstra</a:t>
            </a:r>
            <a:r>
              <a:rPr lang="zh-CN" altLang="en-US" dirty="0">
                <a:sym typeface="Wingdings" pitchFamily="2" charset="2"/>
              </a:rPr>
              <a:t> </a:t>
            </a:r>
            <a:r>
              <a:rPr lang="en-US" altLang="zh-CN" dirty="0">
                <a:hlinkClick r:id="rId3"/>
              </a:rPr>
              <a:t>/ˈdaɪkstrə/</a:t>
            </a:r>
            <a:endParaRPr lang="en-US" altLang="zh-CN" dirty="0"/>
          </a:p>
          <a:p>
            <a:r>
              <a:rPr lang="zh-CN" altLang="en-US" sz="2800" dirty="0"/>
              <a:t>角色和资源</a:t>
            </a:r>
            <a:endParaRPr lang="en-US" altLang="zh-CN" sz="2800" dirty="0"/>
          </a:p>
          <a:p>
            <a:pPr lvl="1"/>
            <a:r>
              <a:rPr lang="zh-CN" altLang="en-US" sz="2400" dirty="0"/>
              <a:t>一个理发师</a:t>
            </a:r>
            <a:endParaRPr lang="en-US" altLang="zh-CN" sz="2400" dirty="0"/>
          </a:p>
          <a:p>
            <a:pPr lvl="1"/>
            <a:r>
              <a:rPr lang="zh-CN" altLang="en-US" sz="2400" dirty="0"/>
              <a:t>一个理发椅</a:t>
            </a:r>
            <a:endParaRPr lang="en-US" altLang="zh-CN" sz="2400" dirty="0"/>
          </a:p>
          <a:p>
            <a:pPr lvl="1"/>
            <a:r>
              <a:rPr lang="zh-CN" altLang="en-US" sz="2400" dirty="0"/>
              <a:t>一排座位</a:t>
            </a:r>
            <a:endParaRPr lang="en-US" altLang="zh-CN" sz="2400" dirty="0"/>
          </a:p>
          <a:p>
            <a:pPr lvl="1"/>
            <a:r>
              <a:rPr lang="zh-CN" altLang="en-US" sz="2400" dirty="0"/>
              <a:t>随机到来的客户</a:t>
            </a:r>
            <a:endParaRPr lang="en-US" altLang="zh-CN" sz="2400" dirty="0"/>
          </a:p>
          <a:p>
            <a:r>
              <a:rPr lang="zh-CN" altLang="en-US" sz="2800" dirty="0"/>
              <a:t>场景</a:t>
            </a:r>
            <a:endParaRPr lang="en-US" altLang="zh-CN" sz="2800" dirty="0"/>
          </a:p>
          <a:p>
            <a:pPr lvl="1"/>
            <a:r>
              <a:rPr lang="zh-CN" altLang="en-US" sz="2400" dirty="0"/>
              <a:t>理发师：有客干活，无客睡觉</a:t>
            </a:r>
            <a:endParaRPr lang="en-US" altLang="zh-CN" sz="2400" dirty="0"/>
          </a:p>
          <a:p>
            <a:pPr lvl="1"/>
            <a:r>
              <a:rPr lang="zh-CN" altLang="en-US" sz="2400" dirty="0"/>
              <a:t>客户：唤醒理发师，有位等待，无位离开</a:t>
            </a:r>
          </a:p>
        </p:txBody>
      </p:sp>
      <p:sp>
        <p:nvSpPr>
          <p:cNvPr id="4" name="日期占位符 3"/>
          <p:cNvSpPr>
            <a:spLocks noGrp="1"/>
          </p:cNvSpPr>
          <p:nvPr>
            <p:ph type="dt" sz="half" idx="10"/>
          </p:nvPr>
        </p:nvSpPr>
        <p:spPr/>
        <p:txBody>
          <a:bodyPr/>
          <a:lstStyle/>
          <a:p>
            <a:fld id="{581630E5-ABE4-A140-AE36-6B40D88BDE13}" type="datetime5">
              <a:t>2019/10/14</a:t>
            </a:fld>
            <a:endParaRPr 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6" name="灯片编号占位符 5"/>
          <p:cNvSpPr>
            <a:spLocks noGrp="1"/>
          </p:cNvSpPr>
          <p:nvPr>
            <p:ph type="sldNum" sz="quarter" idx="12"/>
          </p:nvPr>
        </p:nvSpPr>
        <p:spPr/>
        <p:txBody>
          <a:bodyPr/>
          <a:lstStyle/>
          <a:p>
            <a:fld id="{687D7A59-36E2-48B9-B146-C1E59501F63F}" type="slidenum">
              <a:rPr lang="en-US" smtClean="0"/>
              <a:pPr/>
              <a:t>43</a:t>
            </a:fld>
            <a:endParaRPr lang="en-US"/>
          </a:p>
        </p:txBody>
      </p:sp>
      <p:sp>
        <p:nvSpPr>
          <p:cNvPr id="7" name="矩形 6"/>
          <p:cNvSpPr/>
          <p:nvPr/>
        </p:nvSpPr>
        <p:spPr>
          <a:xfrm>
            <a:off x="7578804" y="5485868"/>
            <a:ext cx="1107996" cy="46166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死锁？</a:t>
            </a:r>
          </a:p>
        </p:txBody>
      </p:sp>
      <p:sp>
        <p:nvSpPr>
          <p:cNvPr id="8" name="矩形 7"/>
          <p:cNvSpPr/>
          <p:nvPr/>
        </p:nvSpPr>
        <p:spPr>
          <a:xfrm>
            <a:off x="6470808" y="5499532"/>
            <a:ext cx="1107996" cy="46166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饥饿</a:t>
            </a:r>
            <a:r>
              <a:rPr lang="zh-CN" altLang="en-US" sz="2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p>
        </p:txBody>
      </p:sp>
      <p:pic>
        <p:nvPicPr>
          <p:cNvPr id="9" name="图片 8"/>
          <p:cNvPicPr>
            <a:picLocks noChangeAspect="1"/>
          </p:cNvPicPr>
          <p:nvPr/>
        </p:nvPicPr>
        <p:blipFill>
          <a:blip r:embed="rId4">
            <a:clrChange>
              <a:clrFrom>
                <a:srgbClr val="FFFFFF"/>
              </a:clrFrom>
              <a:clrTo>
                <a:srgbClr val="FFFFFF">
                  <a:alpha val="0"/>
                </a:srgbClr>
              </a:clrTo>
            </a:clrChange>
          </a:blip>
          <a:stretch>
            <a:fillRect/>
          </a:stretch>
        </p:blipFill>
        <p:spPr>
          <a:xfrm>
            <a:off x="4992527" y="1900897"/>
            <a:ext cx="4106985" cy="3417856"/>
          </a:xfrm>
          <a:prstGeom prst="rect">
            <a:avLst/>
          </a:prstGeom>
        </p:spPr>
      </p:pic>
    </p:spTree>
    <p:extLst>
      <p:ext uri="{BB962C8B-B14F-4D97-AF65-F5344CB8AC3E}">
        <p14:creationId xmlns:p14="http://schemas.microsoft.com/office/powerpoint/2010/main" val="2725127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信号量</a:t>
            </a:r>
          </a:p>
        </p:txBody>
      </p:sp>
      <p:sp>
        <p:nvSpPr>
          <p:cNvPr id="4" name="日期占位符 3"/>
          <p:cNvSpPr>
            <a:spLocks noGrp="1"/>
          </p:cNvSpPr>
          <p:nvPr>
            <p:ph type="dt" sz="half" idx="10"/>
          </p:nvPr>
        </p:nvSpPr>
        <p:spPr/>
        <p:txBody>
          <a:bodyPr/>
          <a:lstStyle/>
          <a:p>
            <a:fld id="{D73808E0-9B64-714E-8F80-2380F5832020}" type="datetime5">
              <a:t>2019/10/14</a:t>
            </a:fld>
            <a:endParaRPr 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6" name="灯片编号占位符 5"/>
          <p:cNvSpPr>
            <a:spLocks noGrp="1"/>
          </p:cNvSpPr>
          <p:nvPr>
            <p:ph type="sldNum" sz="quarter" idx="12"/>
          </p:nvPr>
        </p:nvSpPr>
        <p:spPr/>
        <p:txBody>
          <a:bodyPr/>
          <a:lstStyle/>
          <a:p>
            <a:fld id="{687D7A59-36E2-48B9-B146-C1E59501F63F}" type="slidenum">
              <a:rPr lang="en-US" smtClean="0"/>
              <a:pPr/>
              <a:t>44</a:t>
            </a:fld>
            <a:endParaRPr lang="en-US"/>
          </a:p>
        </p:txBody>
      </p:sp>
      <p:sp>
        <p:nvSpPr>
          <p:cNvPr id="8" name="矩形 7"/>
          <p:cNvSpPr/>
          <p:nvPr/>
        </p:nvSpPr>
        <p:spPr>
          <a:xfrm>
            <a:off x="620486" y="1542239"/>
            <a:ext cx="8229600" cy="4154984"/>
          </a:xfrm>
          <a:prstGeom prst="rect">
            <a:avLst/>
          </a:prstGeom>
          <a:solidFill>
            <a:schemeClr val="bg1">
              <a:lumMod val="95000"/>
            </a:schemeClr>
          </a:solidFill>
          <a:ln>
            <a:solidFill>
              <a:schemeClr val="accent1"/>
            </a:solidFill>
          </a:ln>
        </p:spPr>
        <p:txBody>
          <a:bodyPr wrap="square">
            <a:spAutoFit/>
          </a:bodyPr>
          <a:lstStyle/>
          <a:p>
            <a:pPr>
              <a:lnSpc>
                <a:spcPct val="150000"/>
              </a:lnSpc>
            </a:pPr>
            <a:r>
              <a:rPr lang="en-US" altLang="zh-CN" sz="2200" dirty="0">
                <a:latin typeface="Consolas" pitchFamily="49" charset="0"/>
                <a:cs typeface="Consolas" pitchFamily="49" charset="0"/>
              </a:rPr>
              <a:t>/* # of customers waiting */</a:t>
            </a:r>
          </a:p>
          <a:p>
            <a:pPr>
              <a:lnSpc>
                <a:spcPct val="150000"/>
              </a:lnSpc>
            </a:pPr>
            <a:r>
              <a:rPr lang="en-US" altLang="zh-CN" sz="2200" dirty="0">
                <a:latin typeface="Consolas" pitchFamily="49" charset="0"/>
                <a:cs typeface="Consolas" pitchFamily="49" charset="0"/>
              </a:rPr>
              <a:t>semaphore customers = 0; </a:t>
            </a:r>
          </a:p>
          <a:p>
            <a:pPr>
              <a:lnSpc>
                <a:spcPct val="150000"/>
              </a:lnSpc>
            </a:pPr>
            <a:r>
              <a:rPr lang="en-US" altLang="zh-CN" sz="2200" dirty="0">
                <a:latin typeface="Consolas" pitchFamily="49" charset="0"/>
                <a:cs typeface="Consolas" pitchFamily="49" charset="0"/>
              </a:rPr>
              <a:t>/* barber status */</a:t>
            </a:r>
          </a:p>
          <a:p>
            <a:pPr>
              <a:lnSpc>
                <a:spcPct val="150000"/>
              </a:lnSpc>
            </a:pPr>
            <a:r>
              <a:rPr lang="en-US" altLang="zh-CN" sz="2200" dirty="0">
                <a:latin typeface="Consolas" pitchFamily="49" charset="0"/>
                <a:cs typeface="Consolas" pitchFamily="49" charset="0"/>
              </a:rPr>
              <a:t>semaphore barbers = 0;          </a:t>
            </a:r>
          </a:p>
          <a:p>
            <a:pPr>
              <a:lnSpc>
                <a:spcPct val="150000"/>
              </a:lnSpc>
            </a:pPr>
            <a:r>
              <a:rPr lang="en-US" altLang="zh-CN" sz="2200" dirty="0">
                <a:latin typeface="Consolas" pitchFamily="49" charset="0"/>
                <a:cs typeface="Consolas" pitchFamily="49" charset="0"/>
              </a:rPr>
              <a:t>/* mutual exclusion to access seats */</a:t>
            </a:r>
          </a:p>
          <a:p>
            <a:pPr>
              <a:lnSpc>
                <a:spcPct val="150000"/>
              </a:lnSpc>
            </a:pPr>
            <a:r>
              <a:rPr lang="en-US" altLang="zh-CN" sz="2200" dirty="0">
                <a:latin typeface="Consolas" pitchFamily="49" charset="0"/>
                <a:cs typeface="Consolas" pitchFamily="49" charset="0"/>
              </a:rPr>
              <a:t>semaphore </a:t>
            </a:r>
            <a:r>
              <a:rPr lang="en-US" altLang="zh-CN" sz="2200" dirty="0" err="1">
                <a:latin typeface="Consolas" pitchFamily="49" charset="0"/>
                <a:cs typeface="Consolas" pitchFamily="49" charset="0"/>
              </a:rPr>
              <a:t>mutex</a:t>
            </a:r>
            <a:r>
              <a:rPr lang="en-US" altLang="zh-CN" sz="2200" dirty="0">
                <a:latin typeface="Consolas" pitchFamily="49" charset="0"/>
                <a:cs typeface="Consolas" pitchFamily="49" charset="0"/>
              </a:rPr>
              <a:t> = 1;            </a:t>
            </a:r>
          </a:p>
          <a:p>
            <a:pPr>
              <a:lnSpc>
                <a:spcPct val="150000"/>
              </a:lnSpc>
            </a:pPr>
            <a:r>
              <a:rPr lang="en-US" altLang="zh-CN" sz="2200" dirty="0">
                <a:latin typeface="Consolas" pitchFamily="49" charset="0"/>
                <a:cs typeface="Consolas" pitchFamily="49" charset="0"/>
              </a:rPr>
              <a:t>/* # of available seats.</a:t>
            </a:r>
            <a:r>
              <a:rPr lang="zh-CN" altLang="en-US" sz="2200" dirty="0">
                <a:latin typeface="Consolas" pitchFamily="49" charset="0"/>
                <a:cs typeface="Consolas" pitchFamily="49" charset="0"/>
              </a:rPr>
              <a:t> </a:t>
            </a:r>
            <a:r>
              <a:rPr lang="en-US" altLang="zh-CN" sz="2200" dirty="0">
                <a:latin typeface="Consolas" pitchFamily="49" charset="0"/>
                <a:cs typeface="Consolas" pitchFamily="49" charset="0"/>
              </a:rPr>
              <a:t>*/</a:t>
            </a:r>
          </a:p>
          <a:p>
            <a:pPr>
              <a:lnSpc>
                <a:spcPct val="150000"/>
              </a:lnSpc>
            </a:pPr>
            <a:r>
              <a:rPr lang="en-US" altLang="zh-CN" sz="2200" dirty="0" err="1">
                <a:latin typeface="Consolas" pitchFamily="49" charset="0"/>
                <a:cs typeface="Consolas" pitchFamily="49" charset="0"/>
              </a:rPr>
              <a:t>int</a:t>
            </a:r>
            <a:r>
              <a:rPr lang="en-US" altLang="zh-CN" sz="2200" dirty="0">
                <a:latin typeface="Consolas" pitchFamily="49" charset="0"/>
                <a:cs typeface="Consolas" pitchFamily="49" charset="0"/>
              </a:rPr>
              <a:t> </a:t>
            </a:r>
            <a:r>
              <a:rPr lang="en-US" altLang="zh-CN" sz="2200" dirty="0" err="1">
                <a:latin typeface="Consolas" pitchFamily="49" charset="0"/>
                <a:cs typeface="Consolas" pitchFamily="49" charset="0"/>
              </a:rPr>
              <a:t>nas</a:t>
            </a:r>
            <a:r>
              <a:rPr lang="en-US" altLang="zh-CN" sz="2200" dirty="0">
                <a:latin typeface="Consolas" pitchFamily="49" charset="0"/>
                <a:cs typeface="Consolas" pitchFamily="49" charset="0"/>
              </a:rPr>
              <a:t> = N;                </a:t>
            </a:r>
            <a:endParaRPr lang="zh-CN" altLang="en-US" sz="2200" dirty="0">
              <a:latin typeface="Consolas" pitchFamily="49" charset="0"/>
              <a:cs typeface="Consolas" pitchFamily="49" charset="0"/>
            </a:endParaRPr>
          </a:p>
        </p:txBody>
      </p:sp>
    </p:spTree>
    <p:extLst>
      <p:ext uri="{BB962C8B-B14F-4D97-AF65-F5344CB8AC3E}">
        <p14:creationId xmlns:p14="http://schemas.microsoft.com/office/powerpoint/2010/main" val="362375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B663E1D-C454-3F4A-B849-2653E3E6C921}" type="datetime5">
              <a:t>2019/10/14</a:t>
            </a:fld>
            <a:endParaRPr 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5" name="灯片编号占位符 4"/>
          <p:cNvSpPr>
            <a:spLocks noGrp="1"/>
          </p:cNvSpPr>
          <p:nvPr>
            <p:ph type="sldNum" sz="quarter" idx="12"/>
          </p:nvPr>
        </p:nvSpPr>
        <p:spPr/>
        <p:txBody>
          <a:bodyPr/>
          <a:lstStyle/>
          <a:p>
            <a:fld id="{687D7A59-36E2-48B9-B146-C1E59501F63F}" type="slidenum">
              <a:rPr lang="en-US" smtClean="0"/>
              <a:pPr/>
              <a:t>45</a:t>
            </a:fld>
            <a:endParaRPr lang="en-US"/>
          </a:p>
        </p:txBody>
      </p:sp>
      <p:sp>
        <p:nvSpPr>
          <p:cNvPr id="6" name="矩形 5"/>
          <p:cNvSpPr/>
          <p:nvPr/>
        </p:nvSpPr>
        <p:spPr>
          <a:xfrm>
            <a:off x="100940" y="1278275"/>
            <a:ext cx="4423558" cy="3785652"/>
          </a:xfrm>
          <a:prstGeom prst="rect">
            <a:avLst/>
          </a:prstGeom>
          <a:ln>
            <a:solidFill>
              <a:schemeClr val="accent1"/>
            </a:solidFill>
          </a:ln>
        </p:spPr>
        <p:txBody>
          <a:bodyPr wrap="square">
            <a:spAutoFit/>
          </a:bodyPr>
          <a:lstStyle/>
          <a:p>
            <a:r>
              <a:rPr lang="en-US" altLang="zh-CN" sz="2400" dirty="0">
                <a:latin typeface="Consolas" pitchFamily="49" charset="0"/>
                <a:cs typeface="Consolas" pitchFamily="49" charset="0"/>
              </a:rPr>
              <a:t>void barber(void) {</a:t>
            </a:r>
          </a:p>
          <a:p>
            <a:r>
              <a:rPr lang="en-US" altLang="zh-CN" sz="2400" dirty="0">
                <a:latin typeface="Consolas" pitchFamily="49" charset="0"/>
                <a:cs typeface="Consolas" pitchFamily="49" charset="0"/>
              </a:rPr>
              <a:t>  while (TRUE) {</a:t>
            </a:r>
          </a:p>
          <a:p>
            <a:r>
              <a:rPr lang="en-US" altLang="zh-CN" sz="2400" dirty="0">
                <a:latin typeface="Consolas" pitchFamily="49" charset="0"/>
                <a:cs typeface="Consolas" pitchFamily="49" charset="0"/>
              </a:rPr>
              <a:t>    P(customers); </a:t>
            </a:r>
          </a:p>
          <a:p>
            <a:r>
              <a:rPr lang="en-US" altLang="zh-CN" sz="2400" dirty="0">
                <a:latin typeface="Consolas" pitchFamily="49" charset="0"/>
                <a:cs typeface="Consolas" pitchFamily="49" charset="0"/>
              </a:rPr>
              <a:t>    P(</a:t>
            </a:r>
            <a:r>
              <a:rPr lang="en-US" altLang="zh-CN" sz="2400" dirty="0" err="1">
                <a:latin typeface="Consolas" pitchFamily="49" charset="0"/>
                <a:cs typeface="Consolas" pitchFamily="49" charset="0"/>
              </a:rPr>
              <a:t>mutex</a:t>
            </a:r>
            <a:r>
              <a:rPr lang="en-US" altLang="zh-CN" sz="2400" dirty="0">
                <a:latin typeface="Consolas" pitchFamily="49" charset="0"/>
                <a:cs typeface="Consolas" pitchFamily="49" charset="0"/>
              </a:rPr>
              <a:t>);           </a:t>
            </a:r>
          </a:p>
          <a:p>
            <a:r>
              <a:rPr lang="en-US" altLang="zh-CN" sz="2400" dirty="0">
                <a:latin typeface="Consolas" pitchFamily="49" charset="0"/>
                <a:cs typeface="Consolas" pitchFamily="49" charset="0"/>
              </a:rPr>
              <a:t>    </a:t>
            </a:r>
            <a:r>
              <a:rPr lang="en-US" altLang="zh-CN" sz="2400" dirty="0" err="1">
                <a:latin typeface="Consolas" pitchFamily="49" charset="0"/>
                <a:cs typeface="Consolas" pitchFamily="49" charset="0"/>
              </a:rPr>
              <a:t>nas</a:t>
            </a:r>
            <a:r>
              <a:rPr lang="en-US" altLang="zh-CN" sz="2400" dirty="0">
                <a:latin typeface="Consolas" pitchFamily="49" charset="0"/>
                <a:cs typeface="Consolas" pitchFamily="49" charset="0"/>
              </a:rPr>
              <a:t>++;  </a:t>
            </a:r>
          </a:p>
          <a:p>
            <a:r>
              <a:rPr lang="en-US" altLang="zh-CN" sz="2400" dirty="0">
                <a:latin typeface="Consolas" pitchFamily="49" charset="0"/>
                <a:cs typeface="Consolas" pitchFamily="49" charset="0"/>
              </a:rPr>
              <a:t>    V(barbers);           </a:t>
            </a:r>
          </a:p>
          <a:p>
            <a:r>
              <a:rPr lang="en-US" altLang="zh-CN" sz="2400" dirty="0">
                <a:latin typeface="Consolas" pitchFamily="49" charset="0"/>
                <a:cs typeface="Consolas" pitchFamily="49" charset="0"/>
              </a:rPr>
              <a:t>    V(</a:t>
            </a:r>
            <a:r>
              <a:rPr lang="en-US" altLang="zh-CN" sz="2400" dirty="0" err="1">
                <a:latin typeface="Consolas" pitchFamily="49" charset="0"/>
                <a:cs typeface="Consolas" pitchFamily="49" charset="0"/>
              </a:rPr>
              <a:t>mutex</a:t>
            </a:r>
            <a:r>
              <a:rPr lang="en-US" altLang="zh-CN" sz="2400" dirty="0">
                <a:latin typeface="Consolas" pitchFamily="49" charset="0"/>
                <a:cs typeface="Consolas" pitchFamily="49" charset="0"/>
              </a:rPr>
              <a:t>);             </a:t>
            </a:r>
          </a:p>
          <a:p>
            <a:r>
              <a:rPr lang="en-US" altLang="zh-CN" sz="2400" dirty="0">
                <a:latin typeface="Consolas" pitchFamily="49" charset="0"/>
                <a:cs typeface="Consolas" pitchFamily="49" charset="0"/>
              </a:rPr>
              <a:t>    </a:t>
            </a:r>
            <a:r>
              <a:rPr lang="en-US" altLang="zh-CN" sz="2400" dirty="0" err="1">
                <a:latin typeface="Consolas" pitchFamily="49" charset="0"/>
                <a:cs typeface="Consolas" pitchFamily="49" charset="0"/>
              </a:rPr>
              <a:t>cut_hair</a:t>
            </a:r>
            <a:r>
              <a:rPr lang="en-US" altLang="zh-CN" sz="2400" dirty="0">
                <a:latin typeface="Consolas" pitchFamily="49" charset="0"/>
                <a:cs typeface="Consolas" pitchFamily="49" charset="0"/>
              </a:rPr>
              <a:t>();             </a:t>
            </a:r>
          </a:p>
          <a:p>
            <a:r>
              <a:rPr lang="en-US" altLang="zh-CN" sz="2400" dirty="0">
                <a:latin typeface="Consolas" pitchFamily="49" charset="0"/>
                <a:cs typeface="Consolas" pitchFamily="49" charset="0"/>
              </a:rPr>
              <a:t>  }</a:t>
            </a:r>
          </a:p>
          <a:p>
            <a:r>
              <a:rPr lang="en-US" altLang="zh-CN" sz="2400" dirty="0">
                <a:latin typeface="Consolas" pitchFamily="49" charset="0"/>
                <a:cs typeface="Consolas" pitchFamily="49" charset="0"/>
              </a:rPr>
              <a:t>}</a:t>
            </a:r>
            <a:endParaRPr lang="zh-CN" altLang="en-US" sz="2400" dirty="0">
              <a:latin typeface="Consolas" pitchFamily="49" charset="0"/>
              <a:cs typeface="Consolas" pitchFamily="49" charset="0"/>
            </a:endParaRPr>
          </a:p>
        </p:txBody>
      </p:sp>
      <p:sp>
        <p:nvSpPr>
          <p:cNvPr id="7" name="矩形 6"/>
          <p:cNvSpPr/>
          <p:nvPr/>
        </p:nvSpPr>
        <p:spPr>
          <a:xfrm>
            <a:off x="4524498" y="1278275"/>
            <a:ext cx="4542301" cy="4893647"/>
          </a:xfrm>
          <a:prstGeom prst="rect">
            <a:avLst/>
          </a:prstGeom>
          <a:ln>
            <a:solidFill>
              <a:schemeClr val="accent1"/>
            </a:solidFill>
          </a:ln>
        </p:spPr>
        <p:txBody>
          <a:bodyPr wrap="square">
            <a:spAutoFit/>
          </a:bodyPr>
          <a:lstStyle/>
          <a:p>
            <a:r>
              <a:rPr lang="en-US" altLang="zh-CN" sz="2400" dirty="0">
                <a:latin typeface="Consolas" pitchFamily="49" charset="0"/>
                <a:cs typeface="Consolas" pitchFamily="49" charset="0"/>
              </a:rPr>
              <a:t>void customer(void) {</a:t>
            </a:r>
          </a:p>
          <a:p>
            <a:r>
              <a:rPr lang="en-US" altLang="zh-CN" sz="2400" dirty="0">
                <a:latin typeface="Consolas" pitchFamily="49" charset="0"/>
                <a:cs typeface="Consolas" pitchFamily="49" charset="0"/>
              </a:rPr>
              <a:t>  P(</a:t>
            </a:r>
            <a:r>
              <a:rPr lang="en-US" altLang="zh-CN" sz="2400" dirty="0" err="1">
                <a:latin typeface="Consolas" pitchFamily="49" charset="0"/>
                <a:cs typeface="Consolas" pitchFamily="49" charset="0"/>
              </a:rPr>
              <a:t>mutex</a:t>
            </a:r>
            <a:r>
              <a:rPr lang="en-US" altLang="zh-CN" sz="2400" dirty="0">
                <a:latin typeface="Consolas" pitchFamily="49" charset="0"/>
                <a:cs typeface="Consolas" pitchFamily="49" charset="0"/>
              </a:rPr>
              <a:t>); </a:t>
            </a:r>
          </a:p>
          <a:p>
            <a:r>
              <a:rPr lang="en-US" altLang="zh-CN" sz="2400" dirty="0">
                <a:latin typeface="Consolas" pitchFamily="49" charset="0"/>
                <a:cs typeface="Consolas" pitchFamily="49" charset="0"/>
              </a:rPr>
              <a:t>  if (</a:t>
            </a:r>
            <a:r>
              <a:rPr lang="en-US" altLang="zh-CN" sz="2400" dirty="0" err="1">
                <a:latin typeface="Consolas" pitchFamily="49" charset="0"/>
                <a:cs typeface="Consolas" pitchFamily="49" charset="0"/>
              </a:rPr>
              <a:t>nas</a:t>
            </a:r>
            <a:r>
              <a:rPr lang="en-US" altLang="zh-CN" sz="2400" dirty="0">
                <a:latin typeface="Consolas" pitchFamily="49" charset="0"/>
                <a:cs typeface="Consolas" pitchFamily="49" charset="0"/>
              </a:rPr>
              <a:t> &gt; 0) {</a:t>
            </a:r>
          </a:p>
          <a:p>
            <a:r>
              <a:rPr lang="en-US" altLang="zh-CN" sz="2400" dirty="0">
                <a:latin typeface="Consolas" pitchFamily="49" charset="0"/>
                <a:cs typeface="Consolas" pitchFamily="49" charset="0"/>
              </a:rPr>
              <a:t>    </a:t>
            </a:r>
            <a:r>
              <a:rPr lang="en-US" altLang="zh-CN" sz="2400" dirty="0" err="1">
                <a:latin typeface="Consolas" pitchFamily="49" charset="0"/>
                <a:cs typeface="Consolas" pitchFamily="49" charset="0"/>
              </a:rPr>
              <a:t>nas</a:t>
            </a:r>
            <a:r>
              <a:rPr lang="en-US" altLang="zh-CN" sz="2400" dirty="0">
                <a:latin typeface="Consolas" pitchFamily="49" charset="0"/>
                <a:cs typeface="Consolas" pitchFamily="49" charset="0"/>
              </a:rPr>
              <a:t>--; </a:t>
            </a:r>
          </a:p>
          <a:p>
            <a:r>
              <a:rPr lang="en-US" altLang="zh-CN" sz="2400" dirty="0">
                <a:latin typeface="Consolas" pitchFamily="49" charset="0"/>
                <a:cs typeface="Consolas" pitchFamily="49" charset="0"/>
              </a:rPr>
              <a:t>    V(customers);        </a:t>
            </a:r>
          </a:p>
          <a:p>
            <a:r>
              <a:rPr lang="en-US" altLang="zh-CN" sz="2400" dirty="0">
                <a:latin typeface="Consolas" pitchFamily="49" charset="0"/>
                <a:cs typeface="Consolas" pitchFamily="49" charset="0"/>
              </a:rPr>
              <a:t>    V(</a:t>
            </a:r>
            <a:r>
              <a:rPr lang="en-US" altLang="zh-CN" sz="2400" dirty="0" err="1">
                <a:latin typeface="Consolas" pitchFamily="49" charset="0"/>
                <a:cs typeface="Consolas" pitchFamily="49" charset="0"/>
              </a:rPr>
              <a:t>mutex</a:t>
            </a:r>
            <a:r>
              <a:rPr lang="en-US" altLang="zh-CN" sz="2400" dirty="0">
                <a:latin typeface="Consolas" pitchFamily="49" charset="0"/>
                <a:cs typeface="Consolas" pitchFamily="49" charset="0"/>
              </a:rPr>
              <a:t>); </a:t>
            </a:r>
          </a:p>
          <a:p>
            <a:r>
              <a:rPr lang="en-US" altLang="zh-CN" sz="2400" dirty="0">
                <a:latin typeface="Consolas" pitchFamily="49" charset="0"/>
                <a:cs typeface="Consolas" pitchFamily="49" charset="0"/>
              </a:rPr>
              <a:t>    P(barbers);</a:t>
            </a:r>
          </a:p>
          <a:p>
            <a:r>
              <a:rPr lang="en-US" altLang="zh-CN" sz="2400" dirty="0">
                <a:latin typeface="Consolas" pitchFamily="49" charset="0"/>
                <a:cs typeface="Consolas" pitchFamily="49" charset="0"/>
              </a:rPr>
              <a:t>    </a:t>
            </a:r>
            <a:r>
              <a:rPr lang="en-US" altLang="zh-CN" sz="2400" dirty="0" err="1">
                <a:latin typeface="Consolas" pitchFamily="49" charset="0"/>
                <a:cs typeface="Consolas" pitchFamily="49" charset="0"/>
              </a:rPr>
              <a:t>get_haircut</a:t>
            </a:r>
            <a:r>
              <a:rPr lang="en-US" altLang="zh-CN" sz="2400" dirty="0">
                <a:latin typeface="Consolas" pitchFamily="49" charset="0"/>
                <a:cs typeface="Consolas" pitchFamily="49" charset="0"/>
              </a:rPr>
              <a:t>(); </a:t>
            </a:r>
          </a:p>
          <a:p>
            <a:r>
              <a:rPr lang="en-US" altLang="zh-CN" sz="2400" dirty="0">
                <a:latin typeface="Consolas" pitchFamily="49" charset="0"/>
                <a:cs typeface="Consolas" pitchFamily="49" charset="0"/>
              </a:rPr>
              <a:t>  } else {</a:t>
            </a:r>
          </a:p>
          <a:p>
            <a:r>
              <a:rPr lang="en-US" altLang="zh-CN" sz="2400" dirty="0">
                <a:latin typeface="Consolas" pitchFamily="49" charset="0"/>
                <a:cs typeface="Consolas" pitchFamily="49" charset="0"/>
              </a:rPr>
              <a:t>    V(</a:t>
            </a:r>
            <a:r>
              <a:rPr lang="en-US" altLang="zh-CN" sz="2400" dirty="0" err="1">
                <a:latin typeface="Consolas" pitchFamily="49" charset="0"/>
                <a:cs typeface="Consolas" pitchFamily="49" charset="0"/>
              </a:rPr>
              <a:t>mutex</a:t>
            </a:r>
            <a:r>
              <a:rPr lang="en-US" altLang="zh-CN" sz="2400" dirty="0">
                <a:latin typeface="Consolas" pitchFamily="49" charset="0"/>
                <a:cs typeface="Consolas" pitchFamily="49" charset="0"/>
              </a:rPr>
              <a:t>); </a:t>
            </a:r>
          </a:p>
          <a:p>
            <a:r>
              <a:rPr lang="en-US" altLang="zh-CN" sz="2400" dirty="0">
                <a:latin typeface="Consolas" pitchFamily="49" charset="0"/>
                <a:cs typeface="Consolas" pitchFamily="49" charset="0"/>
              </a:rPr>
              <a:t>    </a:t>
            </a:r>
            <a:r>
              <a:rPr lang="en-US" altLang="zh-CN" sz="2400" dirty="0" err="1">
                <a:latin typeface="Consolas" pitchFamily="49" charset="0"/>
                <a:cs typeface="Consolas" pitchFamily="49" charset="0"/>
              </a:rPr>
              <a:t>leave_shop</a:t>
            </a:r>
            <a:r>
              <a:rPr lang="en-US" altLang="zh-CN" sz="2400" dirty="0">
                <a:latin typeface="Consolas" pitchFamily="49" charset="0"/>
                <a:cs typeface="Consolas" pitchFamily="49" charset="0"/>
              </a:rPr>
              <a:t>();</a:t>
            </a:r>
          </a:p>
          <a:p>
            <a:r>
              <a:rPr lang="en-US" altLang="zh-CN" sz="2400" dirty="0">
                <a:latin typeface="Consolas" pitchFamily="49" charset="0"/>
                <a:cs typeface="Consolas" pitchFamily="49" charset="0"/>
              </a:rPr>
              <a:t>  }</a:t>
            </a:r>
          </a:p>
          <a:p>
            <a:r>
              <a:rPr lang="en-US" altLang="zh-CN" sz="2400" dirty="0">
                <a:latin typeface="Consolas" pitchFamily="49" charset="0"/>
                <a:cs typeface="Consolas" pitchFamily="49" charset="0"/>
              </a:rPr>
              <a:t>}</a:t>
            </a:r>
            <a:endParaRPr lang="zh-CN" altLang="en-US" sz="2400" dirty="0">
              <a:latin typeface="Consolas" pitchFamily="49" charset="0"/>
              <a:cs typeface="Consolas" pitchFamily="49" charset="0"/>
            </a:endParaRPr>
          </a:p>
        </p:txBody>
      </p:sp>
      <p:cxnSp>
        <p:nvCxnSpPr>
          <p:cNvPr id="8" name="直接箭头连接符 24"/>
          <p:cNvCxnSpPr/>
          <p:nvPr/>
        </p:nvCxnSpPr>
        <p:spPr>
          <a:xfrm>
            <a:off x="2739571" y="3374571"/>
            <a:ext cx="2485572" cy="30842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24"/>
          <p:cNvCxnSpPr/>
          <p:nvPr/>
        </p:nvCxnSpPr>
        <p:spPr>
          <a:xfrm flipH="1" flipV="1">
            <a:off x="2945013" y="2304143"/>
            <a:ext cx="2280130" cy="62992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00940" y="5356195"/>
            <a:ext cx="4148331" cy="707886"/>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为什么不用</a:t>
            </a:r>
            <a:r>
              <a:rPr lang="en-US" altLang="zh-CN" sz="2000" b="1"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nas</a:t>
            </a:r>
            <a:r>
              <a:rPr lang="zh-CN" altLang="en-US" sz="2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做信号量，代替</a:t>
            </a:r>
            <a:r>
              <a:rPr lang="en-US" altLang="zh-CN" sz="2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customers</a:t>
            </a:r>
            <a:r>
              <a:rPr lang="zh-CN" altLang="en-US" sz="2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en-US" altLang="zh-CN" sz="2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58816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wipe(right)">
                                      <p:cBhvr>
                                        <p:cTn id="51" dur="500"/>
                                        <p:tgtEl>
                                          <p:spTgt spid="1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wipe(up)">
                                      <p:cBhvr>
                                        <p:cTn id="56" dur="500"/>
                                        <p:tgtEl>
                                          <p:spTgt spid="8"/>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思考</a:t>
            </a:r>
          </a:p>
        </p:txBody>
      </p:sp>
      <p:sp>
        <p:nvSpPr>
          <p:cNvPr id="6" name="内容占位符 5"/>
          <p:cNvSpPr>
            <a:spLocks noGrp="1"/>
          </p:cNvSpPr>
          <p:nvPr>
            <p:ph idx="1"/>
          </p:nvPr>
        </p:nvSpPr>
        <p:spPr/>
        <p:txBody>
          <a:bodyPr>
            <a:normAutofit/>
          </a:bodyPr>
          <a:lstStyle/>
          <a:p>
            <a:r>
              <a:rPr lang="zh-CN" altLang="en-US" sz="3600" dirty="0"/>
              <a:t>此算法有没有“饥饿”或“死锁”？</a:t>
            </a:r>
            <a:endParaRPr lang="en-US" altLang="zh-CN" sz="3600" dirty="0"/>
          </a:p>
          <a:p>
            <a:pPr lvl="1"/>
            <a:r>
              <a:rPr lang="zh-CN" altLang="en-US" dirty="0"/>
              <a:t>无死锁，有饥饿</a:t>
            </a:r>
            <a:endParaRPr lang="en-US" altLang="zh-CN" dirty="0"/>
          </a:p>
          <a:p>
            <a:r>
              <a:rPr lang="zh-CN" altLang="en-US" sz="3600" dirty="0"/>
              <a:t>如何解决饥饿？</a:t>
            </a:r>
            <a:endParaRPr lang="en-US" altLang="zh-CN" sz="3600" dirty="0"/>
          </a:p>
          <a:p>
            <a:pPr lvl="1"/>
            <a:r>
              <a:rPr lang="zh-CN" altLang="en-US" dirty="0"/>
              <a:t>用户排队</a:t>
            </a:r>
            <a:endParaRPr lang="en-US" altLang="zh-CN" dirty="0"/>
          </a:p>
          <a:p>
            <a:r>
              <a:rPr lang="zh-CN" altLang="en-US" dirty="0"/>
              <a:t>扩展理发师问题（包括收银员）</a:t>
            </a:r>
            <a:endParaRPr lang="en-US" altLang="zh-CN" dirty="0"/>
          </a:p>
          <a:p>
            <a:pPr lvl="1"/>
            <a:r>
              <a:rPr lang="zh-CN" altLang="en-US" dirty="0"/>
              <a:t>见</a:t>
            </a:r>
            <a:r>
              <a:rPr lang="en-US" altLang="zh-CN" dirty="0"/>
              <a:t>Operating Systems Internals and Design Principles</a:t>
            </a:r>
          </a:p>
        </p:txBody>
      </p:sp>
      <p:sp>
        <p:nvSpPr>
          <p:cNvPr id="2" name="日期占位符 1"/>
          <p:cNvSpPr>
            <a:spLocks noGrp="1"/>
          </p:cNvSpPr>
          <p:nvPr>
            <p:ph type="dt" sz="half" idx="10"/>
          </p:nvPr>
        </p:nvSpPr>
        <p:spPr/>
        <p:txBody>
          <a:bodyPr/>
          <a:lstStyle/>
          <a:p>
            <a:fld id="{BF76622D-A9FB-4746-B422-7FC54C6C6B98}" type="datetime5">
              <a:t>2019/10/14</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4" name="灯片编号占位符 3"/>
          <p:cNvSpPr>
            <a:spLocks noGrp="1"/>
          </p:cNvSpPr>
          <p:nvPr>
            <p:ph type="sldNum" sz="quarter" idx="12"/>
          </p:nvPr>
        </p:nvSpPr>
        <p:spPr/>
        <p:txBody>
          <a:bodyPr/>
          <a:lstStyle/>
          <a:p>
            <a:fld id="{687D7A59-36E2-48B9-B146-C1E59501F63F}" type="slidenum">
              <a:rPr lang="en-US" smtClean="0"/>
              <a:pPr/>
              <a:t>46</a:t>
            </a:fld>
            <a:endParaRPr lang="en-US"/>
          </a:p>
        </p:txBody>
      </p:sp>
    </p:spTree>
    <p:extLst>
      <p:ext uri="{BB962C8B-B14F-4D97-AF65-F5344CB8AC3E}">
        <p14:creationId xmlns:p14="http://schemas.microsoft.com/office/powerpoint/2010/main" val="2546658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500"/>
                                        <p:tgtEl>
                                          <p:spTgt spid="6">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哲学家就餐问题</a:t>
            </a:r>
          </a:p>
        </p:txBody>
      </p:sp>
      <p:sp>
        <p:nvSpPr>
          <p:cNvPr id="3" name="内容占位符 2"/>
          <p:cNvSpPr>
            <a:spLocks noGrp="1"/>
          </p:cNvSpPr>
          <p:nvPr>
            <p:ph idx="1"/>
          </p:nvPr>
        </p:nvSpPr>
        <p:spPr/>
        <p:txBody>
          <a:bodyPr>
            <a:normAutofit fontScale="70000" lnSpcReduction="20000"/>
          </a:bodyPr>
          <a:lstStyle/>
          <a:p>
            <a:r>
              <a:rPr lang="en-US" altLang="zh-CN" dirty="0"/>
              <a:t>Dinning Philosopher Problem</a:t>
            </a:r>
            <a:endParaRPr lang="en-US" altLang="zh-CN" dirty="0">
              <a:sym typeface="Wingdings" pitchFamily="2" charset="2"/>
            </a:endParaRPr>
          </a:p>
          <a:p>
            <a:r>
              <a:rPr lang="en-US" altLang="zh-CN" dirty="0"/>
              <a:t>1965</a:t>
            </a:r>
            <a:r>
              <a:rPr lang="zh-CN" altLang="en-US" dirty="0"/>
              <a:t>年，</a:t>
            </a:r>
            <a:r>
              <a:rPr lang="en-US" altLang="zh-CN" b="1" dirty="0" err="1"/>
              <a:t>Dijkstra</a:t>
            </a:r>
            <a:r>
              <a:rPr lang="zh-CN" altLang="en-US" dirty="0"/>
              <a:t>出了一道同步考试题：假设有五台计算机都试图访问五份共享的磁带驱动器。后来，这个问题被</a:t>
            </a:r>
            <a:r>
              <a:rPr lang="en-US" altLang="zh-CN" b="1" dirty="0"/>
              <a:t>Hoare</a:t>
            </a:r>
            <a:r>
              <a:rPr lang="zh-CN" altLang="en-US" dirty="0"/>
              <a:t>重新表述为哲学家就餐问题。可以用来解释死锁和资源耗尽。</a:t>
            </a:r>
            <a:endParaRPr lang="en-US" altLang="zh-CN" dirty="0"/>
          </a:p>
          <a:p>
            <a:r>
              <a:rPr lang="zh-CN" altLang="en-US" dirty="0"/>
              <a:t>描述</a:t>
            </a:r>
            <a:endParaRPr lang="en-US" altLang="zh-CN" dirty="0"/>
          </a:p>
          <a:p>
            <a:pPr lvl="1"/>
            <a:r>
              <a:rPr lang="en-US" altLang="zh-CN" dirty="0"/>
              <a:t>5</a:t>
            </a:r>
            <a:r>
              <a:rPr lang="zh-CN" altLang="en-US" dirty="0"/>
              <a:t>个哲学家围坐一张餐桌</a:t>
            </a:r>
            <a:endParaRPr lang="en-US" altLang="zh-CN" dirty="0"/>
          </a:p>
          <a:p>
            <a:pPr lvl="1"/>
            <a:r>
              <a:rPr lang="en-US" altLang="zh-CN" dirty="0"/>
              <a:t>5</a:t>
            </a:r>
            <a:r>
              <a:rPr lang="zh-CN" altLang="en-US" dirty="0"/>
              <a:t>只餐叉（筷子）间隔摆放</a:t>
            </a:r>
            <a:endParaRPr lang="en-US" altLang="zh-CN" dirty="0"/>
          </a:p>
          <a:p>
            <a:pPr lvl="1"/>
            <a:r>
              <a:rPr lang="zh-CN" altLang="en-US" dirty="0"/>
              <a:t>思考或进餐</a:t>
            </a:r>
            <a:endParaRPr lang="en-US" altLang="zh-CN" dirty="0"/>
          </a:p>
          <a:p>
            <a:pPr lvl="1"/>
            <a:r>
              <a:rPr lang="zh-CN" altLang="en-US" dirty="0"/>
              <a:t>进餐时必须同时拿到两边的餐叉</a:t>
            </a:r>
            <a:endParaRPr lang="en-US" altLang="zh-CN" dirty="0"/>
          </a:p>
          <a:p>
            <a:pPr lvl="1"/>
            <a:r>
              <a:rPr lang="zh-CN" altLang="en-US" dirty="0"/>
              <a:t>思考时将餐叉放回原处</a:t>
            </a:r>
          </a:p>
        </p:txBody>
      </p:sp>
      <p:sp>
        <p:nvSpPr>
          <p:cNvPr id="4" name="日期占位符 3"/>
          <p:cNvSpPr>
            <a:spLocks noGrp="1"/>
          </p:cNvSpPr>
          <p:nvPr>
            <p:ph type="dt" sz="half" idx="10"/>
          </p:nvPr>
        </p:nvSpPr>
        <p:spPr/>
        <p:txBody>
          <a:bodyPr/>
          <a:lstStyle/>
          <a:p>
            <a:fld id="{C4A179EC-F6E3-C54C-913F-1ACB993222C6}" type="datetime5">
              <a:t>2019/10/14</a:t>
            </a:fld>
            <a:endParaRPr 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6" name="灯片编号占位符 5"/>
          <p:cNvSpPr>
            <a:spLocks noGrp="1"/>
          </p:cNvSpPr>
          <p:nvPr>
            <p:ph type="sldNum" sz="quarter" idx="12"/>
          </p:nvPr>
        </p:nvSpPr>
        <p:spPr/>
        <p:txBody>
          <a:bodyPr/>
          <a:lstStyle/>
          <a:p>
            <a:fld id="{687D7A59-36E2-48B9-B146-C1E59501F63F}" type="slidenum">
              <a:rPr lang="en-US" smtClean="0"/>
              <a:pPr/>
              <a:t>47</a:t>
            </a:fld>
            <a:endParaRPr lang="en-US"/>
          </a:p>
        </p:txBody>
      </p:sp>
    </p:spTree>
    <p:extLst>
      <p:ext uri="{BB962C8B-B14F-4D97-AF65-F5344CB8AC3E}">
        <p14:creationId xmlns:p14="http://schemas.microsoft.com/office/powerpoint/2010/main" val="99911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4AA15F5-0513-3A47-9563-D833E36F396C}" type="datetime5">
              <a:t>2019/10/14</a:t>
            </a:fld>
            <a:endParaRPr 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6" name="灯片编号占位符 5"/>
          <p:cNvSpPr>
            <a:spLocks noGrp="1"/>
          </p:cNvSpPr>
          <p:nvPr>
            <p:ph type="sldNum" sz="quarter" idx="12"/>
          </p:nvPr>
        </p:nvSpPr>
        <p:spPr/>
        <p:txBody>
          <a:bodyPr/>
          <a:lstStyle/>
          <a:p>
            <a:fld id="{687D7A59-36E2-48B9-B146-C1E59501F63F}" type="slidenum">
              <a:rPr lang="en-US" smtClean="0"/>
              <a:pPr/>
              <a:t>48</a:t>
            </a:fld>
            <a:endParaRPr lang="en-US"/>
          </a:p>
        </p:txBody>
      </p:sp>
      <p:pic>
        <p:nvPicPr>
          <p:cNvPr id="1026" name="Picture 2" descr="File:Dining philosoph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6206" y="526552"/>
            <a:ext cx="5505450" cy="570547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0995942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哲学家的生活</a:t>
            </a:r>
            <a:r>
              <a:rPr lang="en-US" altLang="zh-CN" dirty="0"/>
              <a:t>1</a:t>
            </a:r>
            <a:endParaRPr lang="zh-CN" altLang="en-US" dirty="0"/>
          </a:p>
        </p:txBody>
      </p:sp>
      <p:sp>
        <p:nvSpPr>
          <p:cNvPr id="2" name="日期占位符 1"/>
          <p:cNvSpPr>
            <a:spLocks noGrp="1"/>
          </p:cNvSpPr>
          <p:nvPr>
            <p:ph type="dt" sz="half" idx="10"/>
          </p:nvPr>
        </p:nvSpPr>
        <p:spPr/>
        <p:txBody>
          <a:bodyPr/>
          <a:lstStyle/>
          <a:p>
            <a:fld id="{51E72559-DCCB-1548-A296-B757F44AD56E}" type="datetime5">
              <a:t>2019/10/14</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4" name="灯片编号占位符 3"/>
          <p:cNvSpPr>
            <a:spLocks noGrp="1"/>
          </p:cNvSpPr>
          <p:nvPr>
            <p:ph type="sldNum" sz="quarter" idx="12"/>
          </p:nvPr>
        </p:nvSpPr>
        <p:spPr/>
        <p:txBody>
          <a:bodyPr/>
          <a:lstStyle/>
          <a:p>
            <a:fld id="{687D7A59-36E2-48B9-B146-C1E59501F63F}" type="slidenum">
              <a:rPr lang="en-US" smtClean="0"/>
              <a:pPr/>
              <a:t>49</a:t>
            </a:fld>
            <a:endParaRPr lang="en-US"/>
          </a:p>
        </p:txBody>
      </p:sp>
      <p:sp>
        <p:nvSpPr>
          <p:cNvPr id="6" name="矩形 5"/>
          <p:cNvSpPr/>
          <p:nvPr/>
        </p:nvSpPr>
        <p:spPr>
          <a:xfrm>
            <a:off x="661916" y="1701675"/>
            <a:ext cx="5943600" cy="3539430"/>
          </a:xfrm>
          <a:prstGeom prst="rect">
            <a:avLst/>
          </a:prstGeom>
          <a:ln>
            <a:solidFill>
              <a:schemeClr val="accent1"/>
            </a:solidFill>
          </a:ln>
        </p:spPr>
        <p:txBody>
          <a:bodyPr wrap="square">
            <a:spAutoFit/>
          </a:bodyPr>
          <a:lstStyle/>
          <a:p>
            <a:r>
              <a:rPr lang="en-US" altLang="zh-CN" sz="2800" dirty="0">
                <a:latin typeface="Consolas" pitchFamily="49" charset="0"/>
                <a:cs typeface="Consolas" pitchFamily="49" charset="0"/>
              </a:rPr>
              <a:t>repeat</a:t>
            </a:r>
          </a:p>
          <a:p>
            <a:r>
              <a:rPr lang="en-US" altLang="zh-CN" sz="2800" dirty="0">
                <a:latin typeface="Consolas" pitchFamily="49" charset="0"/>
                <a:cs typeface="Consolas" pitchFamily="49" charset="0"/>
              </a:rPr>
              <a:t>  </a:t>
            </a:r>
            <a:r>
              <a:rPr lang="zh-CN" altLang="en-US" sz="2800" dirty="0">
                <a:latin typeface="Consolas" pitchFamily="49" charset="0"/>
                <a:cs typeface="Consolas" pitchFamily="49" charset="0"/>
              </a:rPr>
              <a:t>思考；</a:t>
            </a:r>
          </a:p>
          <a:p>
            <a:r>
              <a:rPr lang="zh-CN" altLang="en-US" sz="2800" dirty="0">
                <a:latin typeface="Consolas" pitchFamily="49" charset="0"/>
                <a:cs typeface="Consolas" pitchFamily="49" charset="0"/>
              </a:rPr>
              <a:t>    取</a:t>
            </a:r>
            <a:r>
              <a:rPr lang="en-US" altLang="zh-CN" sz="2800" dirty="0">
                <a:latin typeface="Consolas" pitchFamily="49" charset="0"/>
                <a:cs typeface="Consolas" pitchFamily="49" charset="0"/>
              </a:rPr>
              <a:t>fork[</a:t>
            </a:r>
            <a:r>
              <a:rPr lang="en-US" altLang="zh-CN" sz="2800" dirty="0" err="1">
                <a:latin typeface="Consolas" pitchFamily="49" charset="0"/>
                <a:cs typeface="Consolas" pitchFamily="49" charset="0"/>
              </a:rPr>
              <a:t>i</a:t>
            </a:r>
            <a:r>
              <a:rPr lang="en-US" altLang="zh-CN" sz="2800" dirty="0">
                <a:latin typeface="Consolas" pitchFamily="49" charset="0"/>
                <a:cs typeface="Consolas" pitchFamily="49" charset="0"/>
              </a:rPr>
              <a:t>];</a:t>
            </a:r>
          </a:p>
          <a:p>
            <a:r>
              <a:rPr lang="en-US" altLang="zh-CN" sz="2800" dirty="0">
                <a:latin typeface="Consolas" pitchFamily="49" charset="0"/>
                <a:cs typeface="Consolas" pitchFamily="49" charset="0"/>
              </a:rPr>
              <a:t>  </a:t>
            </a:r>
            <a:r>
              <a:rPr lang="zh-CN" altLang="en-US" sz="2800" dirty="0">
                <a:latin typeface="Consolas" pitchFamily="49" charset="0"/>
                <a:cs typeface="Consolas" pitchFamily="49" charset="0"/>
              </a:rPr>
              <a:t>  取</a:t>
            </a:r>
            <a:r>
              <a:rPr lang="en-US" altLang="zh-CN" sz="2800" dirty="0">
                <a:latin typeface="Consolas" pitchFamily="49" charset="0"/>
                <a:cs typeface="Consolas" pitchFamily="49" charset="0"/>
              </a:rPr>
              <a:t>fork[(i+1) mod 5]</a:t>
            </a:r>
            <a:r>
              <a:rPr lang="zh-CN" altLang="en-US" sz="2800" dirty="0">
                <a:latin typeface="Consolas" pitchFamily="49" charset="0"/>
                <a:cs typeface="Consolas" pitchFamily="49" charset="0"/>
              </a:rPr>
              <a:t>；</a:t>
            </a:r>
          </a:p>
          <a:p>
            <a:r>
              <a:rPr lang="zh-CN" altLang="en-US" sz="2800" dirty="0">
                <a:latin typeface="Consolas" pitchFamily="49" charset="0"/>
                <a:cs typeface="Consolas" pitchFamily="49" charset="0"/>
              </a:rPr>
              <a:t>    进食；</a:t>
            </a:r>
          </a:p>
          <a:p>
            <a:r>
              <a:rPr lang="zh-CN" altLang="en-US" sz="2800" dirty="0">
                <a:latin typeface="Consolas" pitchFamily="49" charset="0"/>
                <a:cs typeface="Consolas" pitchFamily="49" charset="0"/>
              </a:rPr>
              <a:t>    放</a:t>
            </a:r>
            <a:r>
              <a:rPr lang="en-US" altLang="zh-CN" sz="2800" dirty="0">
                <a:latin typeface="Consolas" pitchFamily="49" charset="0"/>
                <a:cs typeface="Consolas" pitchFamily="49" charset="0"/>
              </a:rPr>
              <a:t>fork[</a:t>
            </a:r>
            <a:r>
              <a:rPr lang="en-US" altLang="zh-CN" sz="2800" dirty="0" err="1">
                <a:latin typeface="Consolas" pitchFamily="49" charset="0"/>
                <a:cs typeface="Consolas" pitchFamily="49" charset="0"/>
              </a:rPr>
              <a:t>i</a:t>
            </a:r>
            <a:r>
              <a:rPr lang="en-US" altLang="zh-CN" sz="2800" dirty="0">
                <a:latin typeface="Consolas" pitchFamily="49" charset="0"/>
                <a:cs typeface="Consolas" pitchFamily="49" charset="0"/>
              </a:rPr>
              <a:t>];</a:t>
            </a:r>
          </a:p>
          <a:p>
            <a:r>
              <a:rPr lang="en-US" altLang="zh-CN" sz="2800" dirty="0">
                <a:latin typeface="Consolas" pitchFamily="49" charset="0"/>
                <a:cs typeface="Consolas" pitchFamily="49" charset="0"/>
              </a:rPr>
              <a:t>  </a:t>
            </a:r>
            <a:r>
              <a:rPr lang="zh-CN" altLang="en-US" sz="2800" dirty="0">
                <a:latin typeface="Consolas" pitchFamily="49" charset="0"/>
                <a:cs typeface="Consolas" pitchFamily="49" charset="0"/>
              </a:rPr>
              <a:t>  放</a:t>
            </a:r>
            <a:r>
              <a:rPr lang="en-US" altLang="zh-CN" sz="2800" dirty="0">
                <a:latin typeface="Consolas" pitchFamily="49" charset="0"/>
                <a:cs typeface="Consolas" pitchFamily="49" charset="0"/>
              </a:rPr>
              <a:t>fork[(i+1) mod 5]</a:t>
            </a:r>
            <a:r>
              <a:rPr lang="zh-CN" altLang="en-US" sz="2800" dirty="0">
                <a:latin typeface="Consolas" pitchFamily="49" charset="0"/>
                <a:cs typeface="Consolas" pitchFamily="49" charset="0"/>
              </a:rPr>
              <a:t>；</a:t>
            </a:r>
          </a:p>
          <a:p>
            <a:r>
              <a:rPr lang="en-US" altLang="zh-CN" sz="2800" dirty="0">
                <a:latin typeface="Consolas" pitchFamily="49" charset="0"/>
                <a:cs typeface="Consolas" pitchFamily="49" charset="0"/>
              </a:rPr>
              <a:t>forever;</a:t>
            </a:r>
          </a:p>
        </p:txBody>
      </p:sp>
    </p:spTree>
    <p:extLst>
      <p:ext uri="{BB962C8B-B14F-4D97-AF65-F5344CB8AC3E}">
        <p14:creationId xmlns:p14="http://schemas.microsoft.com/office/powerpoint/2010/main" val="497553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C31E8D6-BB10-D842-94B0-686130ED1A93}" type="datetime5">
              <a:t>2019/10/14</a:t>
            </a:fld>
            <a:endParaRPr 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6" name="灯片编号占位符 5"/>
          <p:cNvSpPr>
            <a:spLocks noGrp="1"/>
          </p:cNvSpPr>
          <p:nvPr>
            <p:ph type="sldNum" sz="quarter" idx="12"/>
          </p:nvPr>
        </p:nvSpPr>
        <p:spPr/>
        <p:txBody>
          <a:bodyPr/>
          <a:lstStyle/>
          <a:p>
            <a:fld id="{687D7A59-36E2-48B9-B146-C1E59501F63F}" type="slidenum">
              <a:rPr lang="en-US" smtClean="0"/>
              <a:pPr/>
              <a:t>5</a:t>
            </a:fld>
            <a:endParaRPr lang="en-US"/>
          </a:p>
        </p:txBody>
      </p:sp>
      <p:sp>
        <p:nvSpPr>
          <p:cNvPr id="8" name="Text Box 4"/>
          <p:cNvSpPr txBox="1">
            <a:spLocks noChangeArrowheads="1"/>
          </p:cNvSpPr>
          <p:nvPr/>
        </p:nvSpPr>
        <p:spPr bwMode="auto">
          <a:xfrm>
            <a:off x="4739239" y="1926730"/>
            <a:ext cx="4241343" cy="3590343"/>
          </a:xfrm>
          <a:prstGeom prst="rect">
            <a:avLst/>
          </a:prstGeom>
          <a:noFill/>
          <a:ln w="9525">
            <a:solidFill>
              <a:schemeClr val="accent1"/>
            </a:solidFill>
            <a:prstDash val="sysDash"/>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2075" tIns="46038" rIns="92075" bIns="46038">
            <a:spAutoFit/>
          </a:bodyPr>
          <a:lstStyle/>
          <a:p>
            <a:pPr>
              <a:lnSpc>
                <a:spcPct val="90000"/>
              </a:lnSpc>
            </a:pPr>
            <a:r>
              <a:rPr lang="en-US" altLang="zh-CN" sz="2800" dirty="0">
                <a:solidFill>
                  <a:schemeClr val="accent2"/>
                </a:solidFill>
                <a:latin typeface="Consolas" pitchFamily="49" charset="0"/>
                <a:cs typeface="Consolas" pitchFamily="49" charset="0"/>
              </a:rPr>
              <a:t>Process reporter</a:t>
            </a:r>
          </a:p>
          <a:p>
            <a:pPr>
              <a:lnSpc>
                <a:spcPct val="90000"/>
              </a:lnSpc>
            </a:pPr>
            <a:r>
              <a:rPr lang="en-US" altLang="zh-CN" sz="2800" dirty="0">
                <a:latin typeface="Consolas" pitchFamily="49" charset="0"/>
                <a:cs typeface="Consolas" pitchFamily="49" charset="0"/>
              </a:rPr>
              <a:t>  Begin</a:t>
            </a:r>
          </a:p>
          <a:p>
            <a:pPr>
              <a:lnSpc>
                <a:spcPct val="90000"/>
              </a:lnSpc>
            </a:pPr>
            <a:r>
              <a:rPr lang="en-US" altLang="zh-CN" sz="2800" dirty="0">
                <a:latin typeface="Consolas" pitchFamily="49" charset="0"/>
                <a:cs typeface="Consolas" pitchFamily="49" charset="0"/>
              </a:rPr>
              <a:t>    do </a:t>
            </a:r>
          </a:p>
          <a:p>
            <a:pPr>
              <a:lnSpc>
                <a:spcPct val="90000"/>
              </a:lnSpc>
            </a:pPr>
            <a:r>
              <a:rPr lang="zh-CN" altLang="en-US" sz="2800" dirty="0">
                <a:latin typeface="Consolas" pitchFamily="49" charset="0"/>
                <a:cs typeface="Consolas" pitchFamily="49" charset="0"/>
              </a:rPr>
              <a:t>      </a:t>
            </a:r>
            <a:r>
              <a:rPr lang="en-US" altLang="zh-CN" sz="2800" dirty="0">
                <a:solidFill>
                  <a:schemeClr val="hlink"/>
                </a:solidFill>
                <a:latin typeface="Consolas" pitchFamily="49" charset="0"/>
                <a:cs typeface="Consolas" pitchFamily="49" charset="0"/>
              </a:rPr>
              <a:t>P(</a:t>
            </a:r>
            <a:r>
              <a:rPr lang="en-US" altLang="zh-CN" sz="2800" dirty="0" err="1">
                <a:solidFill>
                  <a:schemeClr val="hlink"/>
                </a:solidFill>
                <a:latin typeface="Consolas" pitchFamily="49" charset="0"/>
                <a:cs typeface="Consolas" pitchFamily="49" charset="0"/>
              </a:rPr>
              <a:t>mutex</a:t>
            </a:r>
            <a:r>
              <a:rPr lang="en-US" altLang="zh-CN" sz="2800" dirty="0">
                <a:solidFill>
                  <a:schemeClr val="hlink"/>
                </a:solidFill>
                <a:latin typeface="Consolas" pitchFamily="49" charset="0"/>
                <a:cs typeface="Consolas" pitchFamily="49" charset="0"/>
              </a:rPr>
              <a:t>);</a:t>
            </a:r>
          </a:p>
          <a:p>
            <a:pPr>
              <a:lnSpc>
                <a:spcPct val="90000"/>
              </a:lnSpc>
            </a:pPr>
            <a:r>
              <a:rPr lang="en-US" altLang="zh-CN" sz="2800" dirty="0">
                <a:solidFill>
                  <a:schemeClr val="hlink"/>
                </a:solidFill>
                <a:latin typeface="Consolas" pitchFamily="49" charset="0"/>
                <a:cs typeface="Consolas" pitchFamily="49" charset="0"/>
              </a:rPr>
              <a:t>      </a:t>
            </a:r>
            <a:r>
              <a:rPr lang="en-US" altLang="zh-CN" sz="2800" dirty="0">
                <a:solidFill>
                  <a:schemeClr val="accent2"/>
                </a:solidFill>
                <a:latin typeface="Consolas" pitchFamily="49" charset="0"/>
                <a:cs typeface="Consolas" pitchFamily="49" charset="0"/>
              </a:rPr>
              <a:t>print count;</a:t>
            </a:r>
          </a:p>
          <a:p>
            <a:pPr>
              <a:lnSpc>
                <a:spcPct val="90000"/>
              </a:lnSpc>
            </a:pPr>
            <a:r>
              <a:rPr lang="en-US" altLang="zh-CN" sz="2800" dirty="0">
                <a:solidFill>
                  <a:schemeClr val="accent2"/>
                </a:solidFill>
                <a:latin typeface="Consolas" pitchFamily="49" charset="0"/>
                <a:cs typeface="Consolas" pitchFamily="49" charset="0"/>
              </a:rPr>
              <a:t>      count := 0;</a:t>
            </a:r>
          </a:p>
          <a:p>
            <a:pPr>
              <a:lnSpc>
                <a:spcPct val="90000"/>
              </a:lnSpc>
            </a:pPr>
            <a:r>
              <a:rPr lang="en-US" altLang="zh-CN" sz="2800" dirty="0">
                <a:solidFill>
                  <a:schemeClr val="hlink"/>
                </a:solidFill>
                <a:latin typeface="Consolas" pitchFamily="49" charset="0"/>
                <a:cs typeface="Consolas" pitchFamily="49" charset="0"/>
              </a:rPr>
              <a:t>      V(</a:t>
            </a:r>
            <a:r>
              <a:rPr lang="en-US" altLang="zh-CN" sz="2800" dirty="0" err="1">
                <a:solidFill>
                  <a:schemeClr val="hlink"/>
                </a:solidFill>
                <a:latin typeface="Consolas" pitchFamily="49" charset="0"/>
                <a:cs typeface="Consolas" pitchFamily="49" charset="0"/>
              </a:rPr>
              <a:t>mutex</a:t>
            </a:r>
            <a:r>
              <a:rPr lang="en-US" altLang="zh-CN" sz="2800" dirty="0">
                <a:solidFill>
                  <a:schemeClr val="hlink"/>
                </a:solidFill>
                <a:latin typeface="Consolas" pitchFamily="49" charset="0"/>
                <a:cs typeface="Consolas" pitchFamily="49" charset="0"/>
              </a:rPr>
              <a:t>);</a:t>
            </a:r>
          </a:p>
          <a:p>
            <a:pPr>
              <a:lnSpc>
                <a:spcPct val="90000"/>
              </a:lnSpc>
            </a:pPr>
            <a:r>
              <a:rPr lang="en-US" altLang="zh-CN" sz="2800" dirty="0">
                <a:latin typeface="Consolas" pitchFamily="49" charset="0"/>
                <a:cs typeface="Consolas" pitchFamily="49" charset="0"/>
              </a:rPr>
              <a:t>    while (true);</a:t>
            </a:r>
          </a:p>
          <a:p>
            <a:pPr>
              <a:lnSpc>
                <a:spcPct val="90000"/>
              </a:lnSpc>
            </a:pPr>
            <a:r>
              <a:rPr lang="en-US" altLang="zh-CN" sz="2800" dirty="0">
                <a:latin typeface="Consolas" pitchFamily="49" charset="0"/>
                <a:cs typeface="Consolas" pitchFamily="49" charset="0"/>
              </a:rPr>
              <a:t>End;</a:t>
            </a:r>
          </a:p>
        </p:txBody>
      </p:sp>
      <p:sp>
        <p:nvSpPr>
          <p:cNvPr id="9" name="矩形 8"/>
          <p:cNvSpPr/>
          <p:nvPr/>
        </p:nvSpPr>
        <p:spPr>
          <a:xfrm>
            <a:off x="124691" y="1910502"/>
            <a:ext cx="4257304" cy="3970318"/>
          </a:xfrm>
          <a:prstGeom prst="rect">
            <a:avLst/>
          </a:prstGeom>
          <a:ln>
            <a:solidFill>
              <a:schemeClr val="accent1"/>
            </a:solidFill>
          </a:ln>
        </p:spPr>
        <p:txBody>
          <a:bodyPr wrap="square">
            <a:spAutoFit/>
          </a:bodyPr>
          <a:lstStyle/>
          <a:p>
            <a:r>
              <a:rPr lang="en-US" altLang="zh-CN" sz="2800" dirty="0">
                <a:solidFill>
                  <a:schemeClr val="accent2"/>
                </a:solidFill>
                <a:latin typeface="Consolas" pitchFamily="49" charset="0"/>
                <a:cs typeface="Consolas" pitchFamily="49" charset="0"/>
              </a:rPr>
              <a:t>Process observer</a:t>
            </a:r>
          </a:p>
          <a:p>
            <a:r>
              <a:rPr lang="en-US" altLang="zh-CN" sz="2800" dirty="0">
                <a:latin typeface="Consolas" pitchFamily="49" charset="0"/>
                <a:cs typeface="Consolas" pitchFamily="49" charset="0"/>
              </a:rPr>
              <a:t>Begin</a:t>
            </a:r>
          </a:p>
          <a:p>
            <a:r>
              <a:rPr lang="en-US" altLang="zh-CN" sz="2800" dirty="0">
                <a:latin typeface="Consolas" pitchFamily="49" charset="0"/>
                <a:cs typeface="Consolas" pitchFamily="49" charset="0"/>
              </a:rPr>
              <a:t>  do </a:t>
            </a:r>
          </a:p>
          <a:p>
            <a:r>
              <a:rPr lang="zh-CN" altLang="en-US" sz="2800" dirty="0">
                <a:latin typeface="Consolas" pitchFamily="49" charset="0"/>
                <a:cs typeface="Consolas" pitchFamily="49" charset="0"/>
              </a:rPr>
              <a:t> </a:t>
            </a:r>
            <a:r>
              <a:rPr lang="en-US" altLang="zh-CN" sz="2800" dirty="0">
                <a:latin typeface="Consolas" pitchFamily="49" charset="0"/>
                <a:cs typeface="Consolas" pitchFamily="49" charset="0"/>
              </a:rPr>
              <a:t>   </a:t>
            </a:r>
            <a:r>
              <a:rPr lang="zh-CN" altLang="en-US" sz="2800" dirty="0">
                <a:latin typeface="Consolas" pitchFamily="49" charset="0"/>
                <a:cs typeface="Consolas" pitchFamily="49" charset="0"/>
              </a:rPr>
              <a:t>观察车辆；</a:t>
            </a:r>
          </a:p>
          <a:p>
            <a:r>
              <a:rPr lang="zh-CN" altLang="en-US" sz="2800" dirty="0">
                <a:solidFill>
                  <a:schemeClr val="tx2"/>
                </a:solidFill>
                <a:latin typeface="Consolas" pitchFamily="49" charset="0"/>
                <a:cs typeface="Consolas" pitchFamily="49" charset="0"/>
              </a:rPr>
              <a:t>    </a:t>
            </a:r>
            <a:r>
              <a:rPr lang="en-US" altLang="zh-CN" sz="2800" dirty="0">
                <a:solidFill>
                  <a:schemeClr val="tx2"/>
                </a:solidFill>
                <a:latin typeface="Consolas" pitchFamily="49" charset="0"/>
                <a:cs typeface="Consolas" pitchFamily="49" charset="0"/>
              </a:rPr>
              <a:t>P(</a:t>
            </a:r>
            <a:r>
              <a:rPr lang="en-US" altLang="zh-CN" sz="2800" dirty="0" err="1">
                <a:solidFill>
                  <a:schemeClr val="tx2"/>
                </a:solidFill>
                <a:latin typeface="Consolas" pitchFamily="49" charset="0"/>
                <a:cs typeface="Consolas" pitchFamily="49" charset="0"/>
              </a:rPr>
              <a:t>mutex</a:t>
            </a:r>
            <a:r>
              <a:rPr lang="en-US" altLang="zh-CN" sz="2800" dirty="0">
                <a:solidFill>
                  <a:schemeClr val="tx2"/>
                </a:solidFill>
                <a:latin typeface="Consolas" pitchFamily="49" charset="0"/>
                <a:cs typeface="Consolas" pitchFamily="49" charset="0"/>
              </a:rPr>
              <a:t>);</a:t>
            </a:r>
          </a:p>
          <a:p>
            <a:r>
              <a:rPr lang="en-US" altLang="zh-CN" sz="2800" dirty="0">
                <a:latin typeface="Consolas" pitchFamily="49" charset="0"/>
                <a:cs typeface="Consolas" pitchFamily="49" charset="0"/>
              </a:rPr>
              <a:t>    </a:t>
            </a:r>
            <a:r>
              <a:rPr lang="en-US" altLang="zh-CN" sz="2800" dirty="0">
                <a:solidFill>
                  <a:schemeClr val="accent2"/>
                </a:solidFill>
                <a:latin typeface="Consolas" pitchFamily="49" charset="0"/>
                <a:cs typeface="Consolas" pitchFamily="49" charset="0"/>
              </a:rPr>
              <a:t>count:=count+1;</a:t>
            </a:r>
          </a:p>
          <a:p>
            <a:r>
              <a:rPr lang="en-US" altLang="zh-CN" sz="2800" dirty="0">
                <a:latin typeface="Consolas" pitchFamily="49" charset="0"/>
                <a:cs typeface="Consolas" pitchFamily="49" charset="0"/>
              </a:rPr>
              <a:t>    </a:t>
            </a:r>
            <a:r>
              <a:rPr lang="en-US" altLang="zh-CN" sz="2800" dirty="0">
                <a:solidFill>
                  <a:schemeClr val="tx2"/>
                </a:solidFill>
                <a:latin typeface="Consolas" pitchFamily="49" charset="0"/>
                <a:cs typeface="Consolas" pitchFamily="49" charset="0"/>
              </a:rPr>
              <a:t>V(</a:t>
            </a:r>
            <a:r>
              <a:rPr lang="en-US" altLang="zh-CN" sz="2800" dirty="0" err="1">
                <a:solidFill>
                  <a:schemeClr val="tx2"/>
                </a:solidFill>
                <a:latin typeface="Consolas" pitchFamily="49" charset="0"/>
                <a:cs typeface="Consolas" pitchFamily="49" charset="0"/>
              </a:rPr>
              <a:t>mutex</a:t>
            </a:r>
            <a:r>
              <a:rPr lang="en-US" altLang="zh-CN" sz="2800" dirty="0">
                <a:solidFill>
                  <a:schemeClr val="tx2"/>
                </a:solidFill>
                <a:latin typeface="Consolas" pitchFamily="49" charset="0"/>
                <a:cs typeface="Consolas" pitchFamily="49" charset="0"/>
              </a:rPr>
              <a:t>);</a:t>
            </a:r>
          </a:p>
          <a:p>
            <a:r>
              <a:rPr lang="en-US" altLang="zh-CN" sz="2800" dirty="0">
                <a:latin typeface="Consolas" pitchFamily="49" charset="0"/>
                <a:cs typeface="Consolas" pitchFamily="49" charset="0"/>
              </a:rPr>
              <a:t>  while (true);</a:t>
            </a:r>
          </a:p>
          <a:p>
            <a:r>
              <a:rPr lang="en-US" altLang="zh-CN" sz="2800" dirty="0">
                <a:latin typeface="Consolas" pitchFamily="49" charset="0"/>
                <a:cs typeface="Consolas" pitchFamily="49" charset="0"/>
              </a:rPr>
              <a:t>End;</a:t>
            </a:r>
          </a:p>
        </p:txBody>
      </p:sp>
      <p:sp>
        <p:nvSpPr>
          <p:cNvPr id="10" name="矩形 9"/>
          <p:cNvSpPr/>
          <p:nvPr/>
        </p:nvSpPr>
        <p:spPr>
          <a:xfrm>
            <a:off x="124691" y="540765"/>
            <a:ext cx="4572000" cy="954107"/>
          </a:xfrm>
          <a:prstGeom prst="rect">
            <a:avLst/>
          </a:prstGeom>
        </p:spPr>
        <p:txBody>
          <a:bodyPr>
            <a:spAutoFit/>
          </a:bodyPr>
          <a:lstStyle/>
          <a:p>
            <a:r>
              <a:rPr lang="en-US" altLang="zh-CN" sz="2800" dirty="0" err="1">
                <a:latin typeface="Consolas" pitchFamily="49" charset="0"/>
                <a:cs typeface="Consolas" pitchFamily="49" charset="0"/>
              </a:rPr>
              <a:t>int</a:t>
            </a:r>
            <a:r>
              <a:rPr lang="en-US" altLang="zh-CN" sz="2800" dirty="0">
                <a:latin typeface="Consolas" pitchFamily="49" charset="0"/>
                <a:cs typeface="Consolas" pitchFamily="49" charset="0"/>
              </a:rPr>
              <a:t> count</a:t>
            </a:r>
            <a:r>
              <a:rPr lang="zh-CN" altLang="en-US" sz="2800" dirty="0">
                <a:latin typeface="Consolas" pitchFamily="49" charset="0"/>
                <a:cs typeface="Consolas" pitchFamily="49" charset="0"/>
              </a:rPr>
              <a:t> </a:t>
            </a:r>
            <a:r>
              <a:rPr lang="en-US" altLang="zh-CN" sz="2800" dirty="0">
                <a:latin typeface="Consolas" pitchFamily="49" charset="0"/>
                <a:cs typeface="Consolas" pitchFamily="49" charset="0"/>
              </a:rPr>
              <a:t>:=</a:t>
            </a:r>
            <a:r>
              <a:rPr lang="zh-CN" altLang="en-US" sz="2800" dirty="0">
                <a:latin typeface="Consolas" pitchFamily="49" charset="0"/>
                <a:cs typeface="Consolas" pitchFamily="49" charset="0"/>
              </a:rPr>
              <a:t> </a:t>
            </a:r>
            <a:r>
              <a:rPr lang="en-US" altLang="zh-CN" sz="2800" dirty="0">
                <a:latin typeface="Consolas" pitchFamily="49" charset="0"/>
                <a:cs typeface="Consolas" pitchFamily="49" charset="0"/>
              </a:rPr>
              <a:t>0;</a:t>
            </a:r>
          </a:p>
          <a:p>
            <a:r>
              <a:rPr lang="en-US" altLang="zh-CN" sz="2800" dirty="0">
                <a:latin typeface="Consolas" pitchFamily="49" charset="0"/>
                <a:cs typeface="Consolas" pitchFamily="49" charset="0"/>
              </a:rPr>
              <a:t>Semaphore </a:t>
            </a:r>
            <a:r>
              <a:rPr lang="en-US" altLang="zh-CN" sz="2800" dirty="0" err="1">
                <a:latin typeface="Consolas" pitchFamily="49" charset="0"/>
                <a:cs typeface="Consolas" pitchFamily="49" charset="0"/>
              </a:rPr>
              <a:t>mutex</a:t>
            </a:r>
            <a:r>
              <a:rPr lang="en-US" altLang="zh-CN" sz="2800" dirty="0">
                <a:latin typeface="Consolas" pitchFamily="49" charset="0"/>
                <a:cs typeface="Consolas" pitchFamily="49" charset="0"/>
              </a:rPr>
              <a:t> := 1;</a:t>
            </a:r>
          </a:p>
        </p:txBody>
      </p:sp>
      <p:grpSp>
        <p:nvGrpSpPr>
          <p:cNvPr id="7" name="组 6"/>
          <p:cNvGrpSpPr/>
          <p:nvPr/>
        </p:nvGrpSpPr>
        <p:grpSpPr>
          <a:xfrm>
            <a:off x="4696691" y="776894"/>
            <a:ext cx="3144804" cy="461665"/>
            <a:chOff x="4696691" y="776894"/>
            <a:chExt cx="3144804" cy="461665"/>
          </a:xfrm>
        </p:grpSpPr>
        <p:sp>
          <p:nvSpPr>
            <p:cNvPr id="2" name="左箭头 1"/>
            <p:cNvSpPr/>
            <p:nvPr/>
          </p:nvSpPr>
          <p:spPr>
            <a:xfrm>
              <a:off x="4696691" y="851925"/>
              <a:ext cx="1209681" cy="309791"/>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6117946" y="776894"/>
              <a:ext cx="1723549" cy="461665"/>
            </a:xfrm>
            <a:prstGeom prst="rect">
              <a:avLst/>
            </a:prstGeom>
            <a:noFill/>
          </p:spPr>
          <p:txBody>
            <a:bodyPr wrap="none" rtlCol="0">
              <a:spAutoFit/>
            </a:bodyPr>
            <a:lstStyle/>
            <a:p>
              <a:r>
                <a:rPr kumimoji="1" lang="zh-CN" altLang="en-US" sz="2400" dirty="0"/>
                <a:t>类型、初值</a:t>
              </a:r>
            </a:p>
          </p:txBody>
        </p:sp>
      </p:grpSp>
      <p:grpSp>
        <p:nvGrpSpPr>
          <p:cNvPr id="11" name="组 10"/>
          <p:cNvGrpSpPr/>
          <p:nvPr/>
        </p:nvGrpSpPr>
        <p:grpSpPr>
          <a:xfrm>
            <a:off x="4980798" y="5649987"/>
            <a:ext cx="3786005" cy="830997"/>
            <a:chOff x="4696691" y="776894"/>
            <a:chExt cx="3786005" cy="830997"/>
          </a:xfrm>
        </p:grpSpPr>
        <p:sp>
          <p:nvSpPr>
            <p:cNvPr id="12" name="左箭头 11"/>
            <p:cNvSpPr/>
            <p:nvPr/>
          </p:nvSpPr>
          <p:spPr>
            <a:xfrm>
              <a:off x="4696691" y="851925"/>
              <a:ext cx="1209681" cy="309791"/>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文本框 12"/>
            <p:cNvSpPr txBox="1"/>
            <p:nvPr/>
          </p:nvSpPr>
          <p:spPr>
            <a:xfrm>
              <a:off x="6117946" y="776894"/>
              <a:ext cx="2364750" cy="830997"/>
            </a:xfrm>
            <a:prstGeom prst="rect">
              <a:avLst/>
            </a:prstGeom>
            <a:noFill/>
          </p:spPr>
          <p:txBody>
            <a:bodyPr wrap="none" rtlCol="0">
              <a:spAutoFit/>
            </a:bodyPr>
            <a:lstStyle/>
            <a:p>
              <a:r>
                <a:rPr kumimoji="1" lang="zh-CN" altLang="en-US" sz="2400" dirty="0"/>
                <a:t>语法格式不论，</a:t>
              </a:r>
              <a:endParaRPr kumimoji="1" lang="en-US" altLang="zh-CN" sz="2400" dirty="0"/>
            </a:p>
            <a:p>
              <a:r>
                <a:rPr kumimoji="1" lang="en-US" altLang="zh-CN" sz="2400" dirty="0"/>
                <a:t>P/V</a:t>
              </a:r>
              <a:r>
                <a:rPr kumimoji="1" lang="zh-CN" altLang="en-US" sz="2400" dirty="0"/>
                <a:t>操作分明</a:t>
              </a:r>
              <a:endParaRPr kumimoji="1" lang="en-US" altLang="zh-CN" sz="2400" dirty="0"/>
            </a:p>
          </p:txBody>
        </p:sp>
      </p:grpSp>
    </p:spTree>
    <p:extLst>
      <p:ext uri="{BB962C8B-B14F-4D97-AF65-F5344CB8AC3E}">
        <p14:creationId xmlns:p14="http://schemas.microsoft.com/office/powerpoint/2010/main" val="420404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哲学家的生活</a:t>
            </a:r>
            <a:r>
              <a:rPr lang="en-US" altLang="zh-CN" dirty="0"/>
              <a:t>2</a:t>
            </a:r>
            <a:endParaRPr lang="zh-CN" altLang="en-US" dirty="0"/>
          </a:p>
        </p:txBody>
      </p:sp>
      <p:sp>
        <p:nvSpPr>
          <p:cNvPr id="2" name="日期占位符 1"/>
          <p:cNvSpPr>
            <a:spLocks noGrp="1"/>
          </p:cNvSpPr>
          <p:nvPr>
            <p:ph type="dt" sz="half" idx="10"/>
          </p:nvPr>
        </p:nvSpPr>
        <p:spPr/>
        <p:txBody>
          <a:bodyPr/>
          <a:lstStyle/>
          <a:p>
            <a:fld id="{D84F10E6-0160-9C47-85AF-89704F83AF12}" type="datetime5">
              <a:t>2019/10/14</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4" name="灯片编号占位符 3"/>
          <p:cNvSpPr>
            <a:spLocks noGrp="1"/>
          </p:cNvSpPr>
          <p:nvPr>
            <p:ph type="sldNum" sz="quarter" idx="12"/>
          </p:nvPr>
        </p:nvSpPr>
        <p:spPr/>
        <p:txBody>
          <a:bodyPr/>
          <a:lstStyle/>
          <a:p>
            <a:fld id="{687D7A59-36E2-48B9-B146-C1E59501F63F}" type="slidenum">
              <a:rPr lang="en-US" smtClean="0"/>
              <a:pPr/>
              <a:t>50</a:t>
            </a:fld>
            <a:endParaRPr lang="en-US"/>
          </a:p>
        </p:txBody>
      </p:sp>
      <p:sp>
        <p:nvSpPr>
          <p:cNvPr id="6" name="矩形 5"/>
          <p:cNvSpPr/>
          <p:nvPr/>
        </p:nvSpPr>
        <p:spPr>
          <a:xfrm>
            <a:off x="661915" y="1701675"/>
            <a:ext cx="7867935" cy="3539430"/>
          </a:xfrm>
          <a:prstGeom prst="rect">
            <a:avLst/>
          </a:prstGeom>
          <a:ln>
            <a:solidFill>
              <a:schemeClr val="accent1"/>
            </a:solidFill>
          </a:ln>
        </p:spPr>
        <p:txBody>
          <a:bodyPr wrap="square">
            <a:spAutoFit/>
          </a:bodyPr>
          <a:lstStyle/>
          <a:p>
            <a:r>
              <a:rPr lang="en-US" altLang="zh-CN" sz="2800" dirty="0">
                <a:latin typeface="Consolas" pitchFamily="49" charset="0"/>
                <a:cs typeface="Consolas" pitchFamily="49" charset="0"/>
              </a:rPr>
              <a:t>repeat</a:t>
            </a:r>
          </a:p>
          <a:p>
            <a:r>
              <a:rPr lang="en-US" altLang="zh-CN" sz="2800" dirty="0">
                <a:latin typeface="Consolas" pitchFamily="49" charset="0"/>
                <a:cs typeface="Consolas" pitchFamily="49" charset="0"/>
              </a:rPr>
              <a:t>  </a:t>
            </a:r>
            <a:r>
              <a:rPr lang="zh-CN" altLang="en-US" sz="2800" dirty="0">
                <a:latin typeface="Consolas" pitchFamily="49" charset="0"/>
                <a:cs typeface="Consolas" pitchFamily="49" charset="0"/>
              </a:rPr>
              <a:t>思考；</a:t>
            </a:r>
          </a:p>
          <a:p>
            <a:r>
              <a:rPr lang="zh-CN" altLang="en-US" sz="2800" dirty="0">
                <a:latin typeface="Consolas" pitchFamily="49" charset="0"/>
                <a:cs typeface="Consolas" pitchFamily="49" charset="0"/>
              </a:rPr>
              <a:t>    取</a:t>
            </a:r>
            <a:r>
              <a:rPr lang="en-US" altLang="zh-CN" sz="2800" dirty="0">
                <a:latin typeface="Consolas" pitchFamily="49" charset="0"/>
                <a:cs typeface="Consolas" pitchFamily="49" charset="0"/>
              </a:rPr>
              <a:t>fork[</a:t>
            </a:r>
            <a:r>
              <a:rPr lang="en-US" altLang="zh-CN" sz="2800" dirty="0" err="1">
                <a:latin typeface="Consolas" pitchFamily="49" charset="0"/>
                <a:cs typeface="Consolas" pitchFamily="49" charset="0"/>
              </a:rPr>
              <a:t>i</a:t>
            </a:r>
            <a:r>
              <a:rPr lang="en-US" altLang="zh-CN" sz="2800" dirty="0">
                <a:latin typeface="Consolas" pitchFamily="49" charset="0"/>
                <a:cs typeface="Consolas" pitchFamily="49" charset="0"/>
              </a:rPr>
              <a:t>];</a:t>
            </a:r>
          </a:p>
          <a:p>
            <a:r>
              <a:rPr lang="en-US" altLang="zh-CN" sz="2800" dirty="0">
                <a:latin typeface="Consolas" pitchFamily="49" charset="0"/>
                <a:cs typeface="Consolas" pitchFamily="49" charset="0"/>
              </a:rPr>
              <a:t>  </a:t>
            </a:r>
            <a:r>
              <a:rPr lang="zh-CN" altLang="en-US" sz="2800" dirty="0">
                <a:latin typeface="Consolas" pitchFamily="49" charset="0"/>
                <a:cs typeface="Consolas" pitchFamily="49" charset="0"/>
              </a:rPr>
              <a:t>  </a:t>
            </a:r>
            <a:r>
              <a:rPr lang="en-US" altLang="zh-CN" sz="2800" dirty="0">
                <a:latin typeface="Consolas" pitchFamily="49" charset="0"/>
                <a:cs typeface="Consolas" pitchFamily="49" charset="0"/>
              </a:rPr>
              <a:t>timeout(</a:t>
            </a:r>
            <a:r>
              <a:rPr lang="zh-CN" altLang="en-US" sz="2800" dirty="0">
                <a:latin typeface="Consolas" pitchFamily="49" charset="0"/>
                <a:cs typeface="Consolas" pitchFamily="49" charset="0"/>
              </a:rPr>
              <a:t>取</a:t>
            </a:r>
            <a:r>
              <a:rPr lang="en-US" altLang="zh-CN" sz="2800" dirty="0">
                <a:latin typeface="Consolas" pitchFamily="49" charset="0"/>
                <a:cs typeface="Consolas" pitchFamily="49" charset="0"/>
              </a:rPr>
              <a:t>fork[(i+1) mod 5], T)</a:t>
            </a:r>
            <a:r>
              <a:rPr lang="zh-CN" altLang="en-US" sz="2800" dirty="0">
                <a:latin typeface="Consolas" pitchFamily="49" charset="0"/>
                <a:cs typeface="Consolas" pitchFamily="49" charset="0"/>
              </a:rPr>
              <a:t>；</a:t>
            </a:r>
          </a:p>
          <a:p>
            <a:r>
              <a:rPr lang="zh-CN" altLang="en-US" sz="2800" dirty="0">
                <a:latin typeface="Consolas" pitchFamily="49" charset="0"/>
                <a:cs typeface="Consolas" pitchFamily="49" charset="0"/>
              </a:rPr>
              <a:t>    进食；</a:t>
            </a:r>
          </a:p>
          <a:p>
            <a:r>
              <a:rPr lang="zh-CN" altLang="en-US" sz="2800" dirty="0">
                <a:latin typeface="Consolas" pitchFamily="49" charset="0"/>
                <a:cs typeface="Consolas" pitchFamily="49" charset="0"/>
              </a:rPr>
              <a:t>    放</a:t>
            </a:r>
            <a:r>
              <a:rPr lang="en-US" altLang="zh-CN" sz="2800" dirty="0">
                <a:latin typeface="Consolas" pitchFamily="49" charset="0"/>
                <a:cs typeface="Consolas" pitchFamily="49" charset="0"/>
              </a:rPr>
              <a:t>fork[</a:t>
            </a:r>
            <a:r>
              <a:rPr lang="en-US" altLang="zh-CN" sz="2800" dirty="0" err="1">
                <a:latin typeface="Consolas" pitchFamily="49" charset="0"/>
                <a:cs typeface="Consolas" pitchFamily="49" charset="0"/>
              </a:rPr>
              <a:t>i</a:t>
            </a:r>
            <a:r>
              <a:rPr lang="en-US" altLang="zh-CN" sz="2800" dirty="0">
                <a:latin typeface="Consolas" pitchFamily="49" charset="0"/>
                <a:cs typeface="Consolas" pitchFamily="49" charset="0"/>
              </a:rPr>
              <a:t>];</a:t>
            </a:r>
          </a:p>
          <a:p>
            <a:r>
              <a:rPr lang="en-US" altLang="zh-CN" sz="2800" dirty="0">
                <a:latin typeface="Consolas" pitchFamily="49" charset="0"/>
                <a:cs typeface="Consolas" pitchFamily="49" charset="0"/>
              </a:rPr>
              <a:t>  </a:t>
            </a:r>
            <a:r>
              <a:rPr lang="zh-CN" altLang="en-US" sz="2800" dirty="0">
                <a:latin typeface="Consolas" pitchFamily="49" charset="0"/>
                <a:cs typeface="Consolas" pitchFamily="49" charset="0"/>
              </a:rPr>
              <a:t>  放</a:t>
            </a:r>
            <a:r>
              <a:rPr lang="en-US" altLang="zh-CN" sz="2800" dirty="0">
                <a:latin typeface="Consolas" pitchFamily="49" charset="0"/>
                <a:cs typeface="Consolas" pitchFamily="49" charset="0"/>
              </a:rPr>
              <a:t>fork[(i+1) mod 5]</a:t>
            </a:r>
            <a:r>
              <a:rPr lang="zh-CN" altLang="en-US" sz="2800" dirty="0">
                <a:latin typeface="Consolas" pitchFamily="49" charset="0"/>
                <a:cs typeface="Consolas" pitchFamily="49" charset="0"/>
              </a:rPr>
              <a:t>；</a:t>
            </a:r>
          </a:p>
          <a:p>
            <a:r>
              <a:rPr lang="en-US" altLang="zh-CN" sz="2800" dirty="0">
                <a:latin typeface="Consolas" pitchFamily="49" charset="0"/>
                <a:cs typeface="Consolas" pitchFamily="49" charset="0"/>
              </a:rPr>
              <a:t>forever;</a:t>
            </a:r>
          </a:p>
        </p:txBody>
      </p:sp>
      <p:sp>
        <p:nvSpPr>
          <p:cNvPr id="7" name="矩形 6"/>
          <p:cNvSpPr/>
          <p:nvPr/>
        </p:nvSpPr>
        <p:spPr>
          <a:xfrm>
            <a:off x="6308800" y="3910084"/>
            <a:ext cx="1576073"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活锁</a:t>
            </a:r>
          </a:p>
        </p:txBody>
      </p:sp>
    </p:spTree>
    <p:extLst>
      <p:ext uri="{BB962C8B-B14F-4D97-AF65-F5344CB8AC3E}">
        <p14:creationId xmlns:p14="http://schemas.microsoft.com/office/powerpoint/2010/main" val="3595164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6" name="内容占位符 5"/>
          <p:cNvSpPr>
            <a:spLocks noGrp="1"/>
          </p:cNvSpPr>
          <p:nvPr>
            <p:ph idx="1"/>
          </p:nvPr>
        </p:nvSpPr>
        <p:spPr/>
        <p:txBody>
          <a:bodyPr>
            <a:normAutofit/>
          </a:bodyPr>
          <a:lstStyle/>
          <a:p>
            <a:r>
              <a:rPr lang="zh-CN" altLang="en-US" sz="3600" dirty="0"/>
              <a:t>大家有什么办法？</a:t>
            </a:r>
          </a:p>
        </p:txBody>
      </p:sp>
      <p:sp>
        <p:nvSpPr>
          <p:cNvPr id="3" name="日期占位符 2"/>
          <p:cNvSpPr>
            <a:spLocks noGrp="1"/>
          </p:cNvSpPr>
          <p:nvPr>
            <p:ph type="dt" sz="half" idx="10"/>
          </p:nvPr>
        </p:nvSpPr>
        <p:spPr/>
        <p:txBody>
          <a:bodyPr/>
          <a:lstStyle/>
          <a:p>
            <a:fld id="{9C6D26C7-ED16-8C49-972E-25215894FCB7}" type="datetime5">
              <a:t>2019/10/14</a:t>
            </a:fld>
            <a:endParaRPr 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5" name="灯片编号占位符 4"/>
          <p:cNvSpPr>
            <a:spLocks noGrp="1"/>
          </p:cNvSpPr>
          <p:nvPr>
            <p:ph type="sldNum" sz="quarter" idx="12"/>
          </p:nvPr>
        </p:nvSpPr>
        <p:spPr/>
        <p:txBody>
          <a:bodyPr/>
          <a:lstStyle/>
          <a:p>
            <a:fld id="{687D7A59-36E2-48B9-B146-C1E59501F63F}" type="slidenum">
              <a:rPr lang="en-US" smtClean="0"/>
              <a:pPr/>
              <a:t>51</a:t>
            </a:fld>
            <a:endParaRPr lang="en-US"/>
          </a:p>
        </p:txBody>
      </p:sp>
    </p:spTree>
    <p:extLst>
      <p:ext uri="{BB962C8B-B14F-4D97-AF65-F5344CB8AC3E}">
        <p14:creationId xmlns:p14="http://schemas.microsoft.com/office/powerpoint/2010/main" val="6397823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lstStyle/>
          <a:p>
            <a:r>
              <a:rPr lang="zh-CN" altLang="en-US" dirty="0"/>
              <a:t>服务生方法</a:t>
            </a:r>
          </a:p>
        </p:txBody>
      </p:sp>
      <p:sp>
        <p:nvSpPr>
          <p:cNvPr id="501763" name="Rectangle 3"/>
          <p:cNvSpPr>
            <a:spLocks noGrp="1" noChangeArrowheads="1"/>
          </p:cNvSpPr>
          <p:nvPr>
            <p:ph idx="1"/>
          </p:nvPr>
        </p:nvSpPr>
        <p:spPr/>
        <p:txBody>
          <a:bodyPr>
            <a:normAutofit/>
          </a:bodyPr>
          <a:lstStyle/>
          <a:p>
            <a:r>
              <a:rPr lang="en-US" altLang="zh-CN" sz="3200" dirty="0"/>
              <a:t>Conductor/Waiter Solution</a:t>
            </a:r>
          </a:p>
          <a:p>
            <a:r>
              <a:rPr lang="zh-CN" altLang="en-US" sz="3200" dirty="0"/>
              <a:t>最多允许4个哲学家同时进食</a:t>
            </a:r>
          </a:p>
        </p:txBody>
      </p:sp>
      <p:sp>
        <p:nvSpPr>
          <p:cNvPr id="2" name="日期占位符 1"/>
          <p:cNvSpPr>
            <a:spLocks noGrp="1"/>
          </p:cNvSpPr>
          <p:nvPr>
            <p:ph type="dt" sz="half" idx="10"/>
          </p:nvPr>
        </p:nvSpPr>
        <p:spPr/>
        <p:txBody>
          <a:bodyPr/>
          <a:lstStyle/>
          <a:p>
            <a:fld id="{1CA94D1B-552F-804E-931F-0B6A47358177}" type="datetime5">
              <a:t>2019/10/14</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52</a:t>
            </a:fld>
            <a:endParaRPr lang="zh-CN" altLang="en-US"/>
          </a:p>
        </p:txBody>
      </p:sp>
    </p:spTree>
    <p:extLst>
      <p:ext uri="{BB962C8B-B14F-4D97-AF65-F5344CB8AC3E}">
        <p14:creationId xmlns:p14="http://schemas.microsoft.com/office/powerpoint/2010/main" val="37270951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body" idx="4294967295"/>
          </p:nvPr>
        </p:nvSpPr>
        <p:spPr>
          <a:xfrm>
            <a:off x="914400" y="92075"/>
            <a:ext cx="7772400" cy="6629400"/>
          </a:xfrm>
        </p:spPr>
        <p:txBody>
          <a:bodyPr>
            <a:normAutofit fontScale="92500" lnSpcReduction="20000"/>
          </a:bodyPr>
          <a:lstStyle/>
          <a:p>
            <a:pPr>
              <a:spcBef>
                <a:spcPct val="5000"/>
              </a:spcBef>
              <a:buFont typeface="Monotype Sorts" pitchFamily="2" charset="2"/>
              <a:buNone/>
            </a:pPr>
            <a:r>
              <a:rPr lang="en-US" altLang="zh-CN" dirty="0">
                <a:solidFill>
                  <a:schemeClr val="hlink"/>
                </a:solidFill>
                <a:latin typeface="Consolas" pitchFamily="49" charset="0"/>
                <a:ea typeface="宋体" pitchFamily="2" charset="-122"/>
                <a:cs typeface="Consolas" pitchFamily="49" charset="0"/>
              </a:rPr>
              <a:t>program </a:t>
            </a:r>
            <a:r>
              <a:rPr lang="en-US" altLang="zh-CN" dirty="0" err="1">
                <a:solidFill>
                  <a:schemeClr val="hlink"/>
                </a:solidFill>
                <a:latin typeface="Consolas" pitchFamily="49" charset="0"/>
                <a:ea typeface="宋体" pitchFamily="2" charset="-122"/>
                <a:cs typeface="Consolas" pitchFamily="49" charset="0"/>
              </a:rPr>
              <a:t>diningphilosophers</a:t>
            </a:r>
            <a:r>
              <a:rPr lang="en-US" altLang="zh-CN" dirty="0">
                <a:solidFill>
                  <a:schemeClr val="hlink"/>
                </a:solidFill>
                <a:latin typeface="Consolas" pitchFamily="49" charset="0"/>
                <a:ea typeface="宋体" pitchFamily="2" charset="-122"/>
                <a:cs typeface="Consolas" pitchFamily="49" charset="0"/>
              </a:rPr>
              <a:t>;</a:t>
            </a:r>
          </a:p>
          <a:p>
            <a:pPr lvl="1">
              <a:spcBef>
                <a:spcPct val="5000"/>
              </a:spcBef>
              <a:buFont typeface="Monotype Sorts" pitchFamily="2" charset="2"/>
              <a:buNone/>
            </a:pPr>
            <a:r>
              <a:rPr lang="en-US" altLang="zh-CN" sz="2400" dirty="0">
                <a:latin typeface="Consolas" pitchFamily="49" charset="0"/>
                <a:ea typeface="宋体" pitchFamily="2" charset="-122"/>
                <a:cs typeface="Consolas" pitchFamily="49" charset="0"/>
              </a:rPr>
              <a:t>s</a:t>
            </a:r>
            <a:r>
              <a:rPr lang="en-US" altLang="zh-CN" sz="2400" dirty="0">
                <a:solidFill>
                  <a:schemeClr val="tx1"/>
                </a:solidFill>
                <a:latin typeface="Consolas" pitchFamily="49" charset="0"/>
                <a:ea typeface="宋体" pitchFamily="2" charset="-122"/>
                <a:cs typeface="Consolas" pitchFamily="49" charset="0"/>
              </a:rPr>
              <a:t>emaphore fork[5] = {1,1,1,1,1};</a:t>
            </a:r>
          </a:p>
          <a:p>
            <a:pPr lvl="1">
              <a:spcBef>
                <a:spcPct val="5000"/>
              </a:spcBef>
              <a:buFont typeface="Monotype Sorts" pitchFamily="2" charset="2"/>
              <a:buNone/>
            </a:pPr>
            <a:r>
              <a:rPr lang="en-US" altLang="zh-CN" sz="2400" dirty="0">
                <a:solidFill>
                  <a:schemeClr val="accent2"/>
                </a:solidFill>
                <a:latin typeface="Consolas" pitchFamily="49" charset="0"/>
                <a:ea typeface="宋体" pitchFamily="2" charset="-122"/>
                <a:cs typeface="Consolas" pitchFamily="49" charset="0"/>
              </a:rPr>
              <a:t>semaphore room = 4;</a:t>
            </a:r>
          </a:p>
          <a:p>
            <a:pPr lvl="1">
              <a:spcBef>
                <a:spcPct val="5000"/>
              </a:spcBef>
              <a:buFont typeface="Monotype Sorts" pitchFamily="2" charset="2"/>
              <a:buNone/>
            </a:pPr>
            <a:r>
              <a:rPr lang="en-US" altLang="zh-CN" sz="2400" dirty="0" err="1">
                <a:solidFill>
                  <a:schemeClr val="tx1"/>
                </a:solidFill>
                <a:latin typeface="Consolas" pitchFamily="49" charset="0"/>
                <a:ea typeface="宋体" pitchFamily="2" charset="-122"/>
                <a:cs typeface="Consolas" pitchFamily="49" charset="0"/>
              </a:rPr>
              <a:t>int</a:t>
            </a:r>
            <a:r>
              <a:rPr lang="en-US" altLang="zh-CN" sz="2400" dirty="0">
                <a:solidFill>
                  <a:schemeClr val="tx1"/>
                </a:solidFill>
                <a:latin typeface="Consolas" pitchFamily="49" charset="0"/>
                <a:ea typeface="宋体" pitchFamily="2" charset="-122"/>
                <a:cs typeface="Consolas" pitchFamily="49" charset="0"/>
              </a:rPr>
              <a:t> </a:t>
            </a:r>
            <a:r>
              <a:rPr lang="en-US" altLang="zh-CN" sz="2400" dirty="0" err="1">
                <a:solidFill>
                  <a:schemeClr val="tx1"/>
                </a:solidFill>
                <a:latin typeface="Consolas" pitchFamily="49" charset="0"/>
                <a:ea typeface="宋体" pitchFamily="2" charset="-122"/>
                <a:cs typeface="Consolas" pitchFamily="49" charset="0"/>
              </a:rPr>
              <a:t>i</a:t>
            </a:r>
            <a:r>
              <a:rPr lang="en-US" altLang="zh-CN" sz="2400" dirty="0">
                <a:solidFill>
                  <a:schemeClr val="tx1"/>
                </a:solidFill>
                <a:latin typeface="Consolas" pitchFamily="49" charset="0"/>
                <a:ea typeface="宋体" pitchFamily="2" charset="-122"/>
                <a:cs typeface="Consolas" pitchFamily="49" charset="0"/>
              </a:rPr>
              <a:t>;</a:t>
            </a:r>
          </a:p>
          <a:p>
            <a:pPr lvl="1">
              <a:spcBef>
                <a:spcPct val="5000"/>
              </a:spcBef>
              <a:buFont typeface="Monotype Sorts" pitchFamily="2" charset="2"/>
              <a:buNone/>
            </a:pPr>
            <a:r>
              <a:rPr lang="en-US" altLang="zh-CN" sz="2400" dirty="0">
                <a:solidFill>
                  <a:schemeClr val="tx1"/>
                </a:solidFill>
                <a:latin typeface="Consolas" pitchFamily="49" charset="0"/>
                <a:ea typeface="宋体" pitchFamily="2" charset="-122"/>
                <a:cs typeface="Consolas" pitchFamily="49" charset="0"/>
              </a:rPr>
              <a:t>Void </a:t>
            </a:r>
            <a:r>
              <a:rPr lang="en-US" altLang="zh-CN" sz="2400" dirty="0" err="1">
                <a:solidFill>
                  <a:schemeClr val="tx1"/>
                </a:solidFill>
                <a:latin typeface="Consolas" pitchFamily="49" charset="0"/>
                <a:ea typeface="宋体" pitchFamily="2" charset="-122"/>
                <a:cs typeface="Consolas" pitchFamily="49" charset="0"/>
              </a:rPr>
              <a:t>philospher</a:t>
            </a:r>
            <a:r>
              <a:rPr lang="en-US" altLang="zh-CN" sz="2400" dirty="0">
                <a:solidFill>
                  <a:schemeClr val="tx1"/>
                </a:solidFill>
                <a:latin typeface="Consolas" pitchFamily="49" charset="0"/>
                <a:ea typeface="宋体" pitchFamily="2" charset="-122"/>
                <a:cs typeface="Consolas" pitchFamily="49" charset="0"/>
              </a:rPr>
              <a:t> (</a:t>
            </a:r>
            <a:r>
              <a:rPr lang="en-US" altLang="zh-CN" sz="2400" dirty="0" err="1">
                <a:solidFill>
                  <a:schemeClr val="tx1"/>
                </a:solidFill>
                <a:latin typeface="Consolas" pitchFamily="49" charset="0"/>
                <a:ea typeface="宋体" pitchFamily="2" charset="-122"/>
                <a:cs typeface="Consolas" pitchFamily="49" charset="0"/>
              </a:rPr>
              <a:t>int</a:t>
            </a:r>
            <a:r>
              <a:rPr lang="en-US" altLang="zh-CN" sz="2400" dirty="0">
                <a:solidFill>
                  <a:schemeClr val="tx1"/>
                </a:solidFill>
                <a:latin typeface="Consolas" pitchFamily="49" charset="0"/>
                <a:ea typeface="宋体" pitchFamily="2" charset="-122"/>
                <a:cs typeface="Consolas" pitchFamily="49" charset="0"/>
              </a:rPr>
              <a:t> </a:t>
            </a:r>
            <a:r>
              <a:rPr lang="en-US" altLang="zh-CN" sz="2400" dirty="0" err="1">
                <a:solidFill>
                  <a:schemeClr val="tx1"/>
                </a:solidFill>
                <a:latin typeface="Consolas" pitchFamily="49" charset="0"/>
                <a:ea typeface="宋体" pitchFamily="2" charset="-122"/>
                <a:cs typeface="Consolas" pitchFamily="49" charset="0"/>
              </a:rPr>
              <a:t>i</a:t>
            </a:r>
            <a:r>
              <a:rPr lang="en-US" altLang="zh-CN" sz="2400" dirty="0">
                <a:solidFill>
                  <a:schemeClr val="tx1"/>
                </a:solidFill>
                <a:latin typeface="Consolas" pitchFamily="49" charset="0"/>
                <a:ea typeface="宋体" pitchFamily="2" charset="-122"/>
                <a:cs typeface="Consolas" pitchFamily="49" charset="0"/>
              </a:rPr>
              <a:t>) {</a:t>
            </a:r>
          </a:p>
          <a:p>
            <a:pPr lvl="1">
              <a:spcBef>
                <a:spcPct val="5000"/>
              </a:spcBef>
              <a:buFont typeface="Monotype Sorts" pitchFamily="2" charset="2"/>
              <a:buNone/>
            </a:pPr>
            <a:r>
              <a:rPr lang="en-US" altLang="zh-CN" sz="2400" dirty="0">
                <a:solidFill>
                  <a:schemeClr val="tx1"/>
                </a:solidFill>
                <a:latin typeface="Consolas" pitchFamily="49" charset="0"/>
                <a:ea typeface="宋体" pitchFamily="2" charset="-122"/>
                <a:cs typeface="Consolas" pitchFamily="49" charset="0"/>
              </a:rPr>
              <a:t>    while (true) {</a:t>
            </a:r>
          </a:p>
          <a:p>
            <a:pPr lvl="1">
              <a:spcBef>
                <a:spcPct val="5000"/>
              </a:spcBef>
              <a:buFont typeface="Monotype Sorts" pitchFamily="2" charset="2"/>
              <a:buNone/>
            </a:pPr>
            <a:r>
              <a:rPr lang="en-US" altLang="zh-CN" sz="2400" dirty="0">
                <a:solidFill>
                  <a:schemeClr val="tx1"/>
                </a:solidFill>
                <a:latin typeface="Consolas" pitchFamily="49" charset="0"/>
                <a:ea typeface="宋体" pitchFamily="2" charset="-122"/>
                <a:cs typeface="Consolas" pitchFamily="49" charset="0"/>
              </a:rPr>
              <a:t>          thinking();</a:t>
            </a:r>
          </a:p>
          <a:p>
            <a:pPr lvl="1">
              <a:spcBef>
                <a:spcPct val="5000"/>
              </a:spcBef>
              <a:buFont typeface="Monotype Sorts" pitchFamily="2" charset="2"/>
              <a:buNone/>
            </a:pPr>
            <a:r>
              <a:rPr lang="en-US" altLang="zh-CN" sz="2400" dirty="0">
                <a:solidFill>
                  <a:schemeClr val="tx1"/>
                </a:solidFill>
                <a:latin typeface="Consolas" pitchFamily="49" charset="0"/>
                <a:ea typeface="宋体" pitchFamily="2" charset="-122"/>
                <a:cs typeface="Consolas" pitchFamily="49" charset="0"/>
              </a:rPr>
              <a:t>          </a:t>
            </a:r>
            <a:r>
              <a:rPr lang="en-US" altLang="zh-CN" sz="2400" dirty="0">
                <a:solidFill>
                  <a:schemeClr val="accent2"/>
                </a:solidFill>
                <a:latin typeface="Consolas" pitchFamily="49" charset="0"/>
                <a:ea typeface="宋体" pitchFamily="2" charset="-122"/>
                <a:cs typeface="Consolas" pitchFamily="49" charset="0"/>
              </a:rPr>
              <a:t>P(room);</a:t>
            </a:r>
          </a:p>
          <a:p>
            <a:pPr lvl="1">
              <a:spcBef>
                <a:spcPct val="5000"/>
              </a:spcBef>
              <a:buFont typeface="Monotype Sorts" pitchFamily="2" charset="2"/>
              <a:buNone/>
            </a:pPr>
            <a:r>
              <a:rPr lang="en-US" altLang="zh-CN" sz="2400" dirty="0">
                <a:solidFill>
                  <a:schemeClr val="tx1"/>
                </a:solidFill>
                <a:latin typeface="Consolas" pitchFamily="49" charset="0"/>
                <a:ea typeface="宋体" pitchFamily="2" charset="-122"/>
                <a:cs typeface="Consolas" pitchFamily="49" charset="0"/>
              </a:rPr>
              <a:t>          P(fork[</a:t>
            </a:r>
            <a:r>
              <a:rPr lang="en-US" altLang="zh-CN" sz="2400" dirty="0" err="1">
                <a:solidFill>
                  <a:schemeClr val="tx1"/>
                </a:solidFill>
                <a:latin typeface="Consolas" pitchFamily="49" charset="0"/>
                <a:ea typeface="宋体" pitchFamily="2" charset="-122"/>
                <a:cs typeface="Consolas" pitchFamily="49" charset="0"/>
              </a:rPr>
              <a:t>i</a:t>
            </a:r>
            <a:r>
              <a:rPr lang="en-US" altLang="zh-CN" sz="2400" dirty="0">
                <a:solidFill>
                  <a:schemeClr val="tx1"/>
                </a:solidFill>
                <a:latin typeface="Consolas" pitchFamily="49" charset="0"/>
                <a:ea typeface="宋体" pitchFamily="2" charset="-122"/>
                <a:cs typeface="Consolas" pitchFamily="49" charset="0"/>
              </a:rPr>
              <a:t>]);</a:t>
            </a:r>
          </a:p>
          <a:p>
            <a:pPr lvl="1">
              <a:spcBef>
                <a:spcPct val="5000"/>
              </a:spcBef>
              <a:buFont typeface="Monotype Sorts" pitchFamily="2" charset="2"/>
              <a:buNone/>
            </a:pPr>
            <a:r>
              <a:rPr lang="en-US" altLang="zh-CN" sz="2400" dirty="0">
                <a:solidFill>
                  <a:schemeClr val="tx1"/>
                </a:solidFill>
                <a:latin typeface="Consolas" pitchFamily="49" charset="0"/>
                <a:ea typeface="宋体" pitchFamily="2" charset="-122"/>
                <a:cs typeface="Consolas" pitchFamily="49" charset="0"/>
              </a:rPr>
              <a:t>          P(fork[(i+1) mod 5])</a:t>
            </a:r>
          </a:p>
          <a:p>
            <a:pPr lvl="1">
              <a:spcBef>
                <a:spcPct val="5000"/>
              </a:spcBef>
              <a:buFont typeface="Monotype Sorts" pitchFamily="2" charset="2"/>
              <a:buNone/>
            </a:pPr>
            <a:r>
              <a:rPr lang="en-US" altLang="zh-CN" sz="2400" dirty="0">
                <a:solidFill>
                  <a:schemeClr val="tx1"/>
                </a:solidFill>
                <a:latin typeface="Consolas" pitchFamily="49" charset="0"/>
                <a:ea typeface="宋体" pitchFamily="2" charset="-122"/>
                <a:cs typeface="Consolas" pitchFamily="49" charset="0"/>
              </a:rPr>
              <a:t>          eating();</a:t>
            </a:r>
          </a:p>
          <a:p>
            <a:pPr lvl="1">
              <a:spcBef>
                <a:spcPct val="5000"/>
              </a:spcBef>
              <a:buFont typeface="Monotype Sorts" pitchFamily="2" charset="2"/>
              <a:buNone/>
            </a:pPr>
            <a:r>
              <a:rPr lang="en-US" altLang="zh-CN" sz="2400" dirty="0">
                <a:solidFill>
                  <a:schemeClr val="tx1"/>
                </a:solidFill>
                <a:latin typeface="Consolas" pitchFamily="49" charset="0"/>
                <a:ea typeface="宋体" pitchFamily="2" charset="-122"/>
                <a:cs typeface="Consolas" pitchFamily="49" charset="0"/>
              </a:rPr>
              <a:t>          V(fork[</a:t>
            </a:r>
            <a:r>
              <a:rPr lang="en-US" altLang="zh-CN" sz="2400" dirty="0" err="1">
                <a:solidFill>
                  <a:schemeClr val="tx1"/>
                </a:solidFill>
                <a:latin typeface="Consolas" pitchFamily="49" charset="0"/>
                <a:ea typeface="宋体" pitchFamily="2" charset="-122"/>
                <a:cs typeface="Consolas" pitchFamily="49" charset="0"/>
              </a:rPr>
              <a:t>i</a:t>
            </a:r>
            <a:r>
              <a:rPr lang="en-US" altLang="zh-CN" sz="2400" dirty="0">
                <a:solidFill>
                  <a:schemeClr val="tx1"/>
                </a:solidFill>
                <a:latin typeface="Consolas" pitchFamily="49" charset="0"/>
                <a:ea typeface="宋体" pitchFamily="2" charset="-122"/>
                <a:cs typeface="Consolas" pitchFamily="49" charset="0"/>
              </a:rPr>
              <a:t>]);</a:t>
            </a:r>
          </a:p>
          <a:p>
            <a:pPr lvl="1">
              <a:spcBef>
                <a:spcPct val="5000"/>
              </a:spcBef>
              <a:buFont typeface="Monotype Sorts" pitchFamily="2" charset="2"/>
              <a:buNone/>
            </a:pPr>
            <a:r>
              <a:rPr lang="en-US" altLang="zh-CN" sz="2400" dirty="0">
                <a:solidFill>
                  <a:schemeClr val="tx1"/>
                </a:solidFill>
                <a:latin typeface="Consolas" pitchFamily="49" charset="0"/>
                <a:ea typeface="宋体" pitchFamily="2" charset="-122"/>
                <a:cs typeface="Consolas" pitchFamily="49" charset="0"/>
              </a:rPr>
              <a:t>          V(fork[(i+1) mod 5])</a:t>
            </a:r>
          </a:p>
          <a:p>
            <a:pPr lvl="1">
              <a:spcBef>
                <a:spcPct val="5000"/>
              </a:spcBef>
              <a:buFont typeface="Monotype Sorts" pitchFamily="2" charset="2"/>
              <a:buNone/>
            </a:pPr>
            <a:r>
              <a:rPr lang="en-US" altLang="zh-CN" sz="2400" dirty="0">
                <a:solidFill>
                  <a:schemeClr val="tx1"/>
                </a:solidFill>
                <a:latin typeface="Consolas" pitchFamily="49" charset="0"/>
                <a:ea typeface="宋体" pitchFamily="2" charset="-122"/>
                <a:cs typeface="Consolas" pitchFamily="49" charset="0"/>
              </a:rPr>
              <a:t>          </a:t>
            </a:r>
            <a:r>
              <a:rPr lang="en-US" altLang="zh-CN" sz="2400" dirty="0">
                <a:solidFill>
                  <a:schemeClr val="accent2"/>
                </a:solidFill>
                <a:latin typeface="Consolas" pitchFamily="49" charset="0"/>
                <a:ea typeface="宋体" pitchFamily="2" charset="-122"/>
                <a:cs typeface="Consolas" pitchFamily="49" charset="0"/>
              </a:rPr>
              <a:t>V(room);</a:t>
            </a:r>
          </a:p>
          <a:p>
            <a:pPr lvl="1">
              <a:spcBef>
                <a:spcPct val="5000"/>
              </a:spcBef>
              <a:buFont typeface="Monotype Sorts" pitchFamily="2" charset="2"/>
              <a:buNone/>
            </a:pPr>
            <a:r>
              <a:rPr lang="en-US" altLang="zh-CN" sz="2400" dirty="0">
                <a:solidFill>
                  <a:schemeClr val="tx1"/>
                </a:solidFill>
                <a:latin typeface="Consolas" pitchFamily="49" charset="0"/>
                <a:ea typeface="宋体" pitchFamily="2" charset="-122"/>
                <a:cs typeface="Consolas" pitchFamily="49" charset="0"/>
              </a:rPr>
              <a:t>    }</a:t>
            </a:r>
          </a:p>
          <a:p>
            <a:pPr lvl="1">
              <a:spcBef>
                <a:spcPct val="5000"/>
              </a:spcBef>
              <a:buFont typeface="Monotype Sorts" pitchFamily="2" charset="2"/>
              <a:buNone/>
            </a:pPr>
            <a:r>
              <a:rPr lang="en-US" altLang="zh-CN" sz="2400" dirty="0">
                <a:solidFill>
                  <a:schemeClr val="tx1"/>
                </a:solidFill>
                <a:latin typeface="Consolas" pitchFamily="49" charset="0"/>
                <a:ea typeface="宋体" pitchFamily="2" charset="-122"/>
                <a:cs typeface="Consolas" pitchFamily="49" charset="0"/>
              </a:rPr>
              <a:t> }</a:t>
            </a:r>
          </a:p>
        </p:txBody>
      </p:sp>
      <p:sp>
        <p:nvSpPr>
          <p:cNvPr id="2" name="日期占位符 1"/>
          <p:cNvSpPr>
            <a:spLocks noGrp="1"/>
          </p:cNvSpPr>
          <p:nvPr>
            <p:ph type="dt" sz="half" idx="10"/>
          </p:nvPr>
        </p:nvSpPr>
        <p:spPr/>
        <p:txBody>
          <a:bodyPr/>
          <a:lstStyle/>
          <a:p>
            <a:fld id="{F4A699D1-6D72-974C-A22C-C1BF05FF673A}" type="datetime5">
              <a:t>2019/10/14</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53</a:t>
            </a:fld>
            <a:endParaRPr lang="zh-CN" altLang="en-US"/>
          </a:p>
        </p:txBody>
      </p:sp>
    </p:spTree>
    <p:extLst>
      <p:ext uri="{BB962C8B-B14F-4D97-AF65-F5344CB8AC3E}">
        <p14:creationId xmlns:p14="http://schemas.microsoft.com/office/powerpoint/2010/main" val="4244744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2786">
                                            <p:txEl>
                                              <p:pRg st="2" end="2"/>
                                            </p:txEl>
                                          </p:spTgt>
                                        </p:tgtEl>
                                        <p:attrNameLst>
                                          <p:attrName>style.visibility</p:attrName>
                                        </p:attrNameLst>
                                      </p:cBhvr>
                                      <p:to>
                                        <p:strVal val="visible"/>
                                      </p:to>
                                    </p:set>
                                    <p:animEffect transition="in" filter="fade">
                                      <p:cBhvr>
                                        <p:cTn id="7" dur="500"/>
                                        <p:tgtEl>
                                          <p:spTgt spid="50278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2786">
                                            <p:txEl>
                                              <p:pRg st="7" end="7"/>
                                            </p:txEl>
                                          </p:spTgt>
                                        </p:tgtEl>
                                        <p:attrNameLst>
                                          <p:attrName>style.visibility</p:attrName>
                                        </p:attrNameLst>
                                      </p:cBhvr>
                                      <p:to>
                                        <p:strVal val="visible"/>
                                      </p:to>
                                    </p:set>
                                    <p:animEffect transition="in" filter="fade">
                                      <p:cBhvr>
                                        <p:cTn id="12" dur="500"/>
                                        <p:tgtEl>
                                          <p:spTgt spid="502786">
                                            <p:txEl>
                                              <p:pRg st="7" end="7"/>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02786">
                                            <p:txEl>
                                              <p:pRg st="13" end="13"/>
                                            </p:txEl>
                                          </p:spTgt>
                                        </p:tgtEl>
                                        <p:attrNameLst>
                                          <p:attrName>style.visibility</p:attrName>
                                        </p:attrNameLst>
                                      </p:cBhvr>
                                      <p:to>
                                        <p:strVal val="visible"/>
                                      </p:to>
                                    </p:set>
                                    <p:animEffect transition="in" filter="fade">
                                      <p:cBhvr>
                                        <p:cTn id="15" dur="500"/>
                                        <p:tgtEl>
                                          <p:spTgt spid="50278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资源分级方案</a:t>
            </a:r>
            <a:r>
              <a:rPr lang="en-US" altLang="zh-CN" dirty="0"/>
              <a:t>1</a:t>
            </a:r>
            <a:endParaRPr lang="zh-CN" altLang="en-US" dirty="0"/>
          </a:p>
        </p:txBody>
      </p:sp>
      <p:sp>
        <p:nvSpPr>
          <p:cNvPr id="97282" name="Rectangle 2"/>
          <p:cNvSpPr>
            <a:spLocks noGrp="1" noChangeArrowheads="1"/>
          </p:cNvSpPr>
          <p:nvPr>
            <p:ph idx="1"/>
          </p:nvPr>
        </p:nvSpPr>
        <p:spPr/>
        <p:txBody>
          <a:bodyPr>
            <a:normAutofit/>
          </a:bodyPr>
          <a:lstStyle/>
          <a:p>
            <a:r>
              <a:rPr lang="en-US" altLang="zh-CN" sz="3200" dirty="0"/>
              <a:t>Resource hierarchy solution</a:t>
            </a:r>
          </a:p>
          <a:p>
            <a:r>
              <a:rPr lang="zh-CN" altLang="en-US" sz="3200" dirty="0"/>
              <a:t>为资源（餐叉）分配一个偏序（</a:t>
            </a:r>
            <a:r>
              <a:rPr lang="en-US" altLang="zh-CN" sz="3200" dirty="0"/>
              <a:t>partial order</a:t>
            </a:r>
            <a:r>
              <a:rPr lang="zh-CN" altLang="en-US" sz="3200" dirty="0"/>
              <a:t>）或者分级（</a:t>
            </a:r>
            <a:r>
              <a:rPr lang="en-US" altLang="zh-CN" sz="3200" dirty="0"/>
              <a:t>hierarchy</a:t>
            </a:r>
            <a:r>
              <a:rPr lang="zh-CN" altLang="en-US" sz="3200" dirty="0"/>
              <a:t>）的关系，所有资源都按此顺序获取，按相反顺序释放。</a:t>
            </a:r>
            <a:endParaRPr lang="en-US" altLang="zh-CN" sz="3200" dirty="0"/>
          </a:p>
          <a:p>
            <a:r>
              <a:rPr lang="zh-CN" altLang="en-US" sz="3200" dirty="0"/>
              <a:t>给哲学家编号，奇数号的哲学家必须首先拿左边的筷子，偶数号的哲学家则反之。</a:t>
            </a:r>
          </a:p>
          <a:p>
            <a:endParaRPr lang="en-US" altLang="zh-CN" sz="3200" dirty="0"/>
          </a:p>
        </p:txBody>
      </p:sp>
      <p:sp>
        <p:nvSpPr>
          <p:cNvPr id="3" name="日期占位符 2"/>
          <p:cNvSpPr>
            <a:spLocks noGrp="1"/>
          </p:cNvSpPr>
          <p:nvPr>
            <p:ph type="dt" sz="half" idx="10"/>
          </p:nvPr>
        </p:nvSpPr>
        <p:spPr/>
        <p:txBody>
          <a:bodyPr/>
          <a:lstStyle/>
          <a:p>
            <a:fld id="{6562D24D-4A39-E644-BEE7-9BE4A8CD435D}" type="datetime5">
              <a:t>2019/10/14</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54</a:t>
            </a:fld>
            <a:endParaRPr lang="zh-CN" altLang="en-US"/>
          </a:p>
        </p:txBody>
      </p:sp>
    </p:spTree>
    <p:extLst>
      <p:ext uri="{BB962C8B-B14F-4D97-AF65-F5344CB8AC3E}">
        <p14:creationId xmlns:p14="http://schemas.microsoft.com/office/powerpoint/2010/main" val="308192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7282">
                                            <p:txEl>
                                              <p:pRg st="0" end="0"/>
                                            </p:txEl>
                                          </p:spTgt>
                                        </p:tgtEl>
                                        <p:attrNameLst>
                                          <p:attrName>style.visibility</p:attrName>
                                        </p:attrNameLst>
                                      </p:cBhvr>
                                      <p:to>
                                        <p:strVal val="visible"/>
                                      </p:to>
                                    </p:set>
                                    <p:animEffect transition="in" filter="fade">
                                      <p:cBhvr>
                                        <p:cTn id="7" dur="500"/>
                                        <p:tgtEl>
                                          <p:spTgt spid="972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7282">
                                            <p:txEl>
                                              <p:pRg st="1" end="1"/>
                                            </p:txEl>
                                          </p:spTgt>
                                        </p:tgtEl>
                                        <p:attrNameLst>
                                          <p:attrName>style.visibility</p:attrName>
                                        </p:attrNameLst>
                                      </p:cBhvr>
                                      <p:to>
                                        <p:strVal val="visible"/>
                                      </p:to>
                                    </p:set>
                                    <p:animEffect transition="in" filter="fade">
                                      <p:cBhvr>
                                        <p:cTn id="12" dur="500"/>
                                        <p:tgtEl>
                                          <p:spTgt spid="9728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7282">
                                            <p:txEl>
                                              <p:pRg st="2" end="2"/>
                                            </p:txEl>
                                          </p:spTgt>
                                        </p:tgtEl>
                                        <p:attrNameLst>
                                          <p:attrName>style.visibility</p:attrName>
                                        </p:attrNameLst>
                                      </p:cBhvr>
                                      <p:to>
                                        <p:strVal val="visible"/>
                                      </p:to>
                                    </p:set>
                                    <p:animEffect transition="in" filter="fade">
                                      <p:cBhvr>
                                        <p:cTn id="17" dur="500"/>
                                        <p:tgtEl>
                                          <p:spTgt spid="9728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idx="4294967295"/>
          </p:nvPr>
        </p:nvSpPr>
        <p:spPr>
          <a:xfrm>
            <a:off x="484093" y="385763"/>
            <a:ext cx="8229600" cy="6205537"/>
          </a:xfrm>
          <a:ln>
            <a:solidFill>
              <a:schemeClr val="accent1"/>
            </a:solidFill>
          </a:ln>
        </p:spPr>
        <p:txBody>
          <a:bodyPr>
            <a:normAutofit/>
          </a:bodyPr>
          <a:lstStyle/>
          <a:p>
            <a:pPr>
              <a:lnSpc>
                <a:spcPct val="80000"/>
              </a:lnSpc>
              <a:buFontTx/>
              <a:buNone/>
            </a:pPr>
            <a:r>
              <a:rPr lang="en-US" altLang="zh-CN" sz="2200" dirty="0">
                <a:latin typeface="Consolas" pitchFamily="49" charset="0"/>
                <a:ea typeface="楷体_GB2312" pitchFamily="49" charset="-122"/>
                <a:cs typeface="Consolas" pitchFamily="49" charset="0"/>
              </a:rPr>
              <a:t>semaphore fork[5] = {1,1,1,1,1};</a:t>
            </a:r>
          </a:p>
          <a:p>
            <a:pPr>
              <a:lnSpc>
                <a:spcPct val="80000"/>
              </a:lnSpc>
              <a:buFontTx/>
              <a:buNone/>
            </a:pPr>
            <a:r>
              <a:rPr lang="en-US" altLang="zh-CN" sz="2200" dirty="0" err="1">
                <a:latin typeface="Consolas" pitchFamily="49" charset="0"/>
                <a:ea typeface="楷体_GB2312" pitchFamily="49" charset="-122"/>
                <a:cs typeface="Consolas" pitchFamily="49" charset="0"/>
              </a:rPr>
              <a:t>int</a:t>
            </a:r>
            <a:r>
              <a:rPr lang="en-US" altLang="zh-CN" sz="2200" dirty="0">
                <a:latin typeface="Consolas" pitchFamily="49" charset="0"/>
                <a:ea typeface="楷体_GB2312" pitchFamily="49" charset="-122"/>
                <a:cs typeface="Consolas" pitchFamily="49" charset="0"/>
              </a:rPr>
              <a:t> </a:t>
            </a:r>
            <a:r>
              <a:rPr lang="en-US" altLang="zh-CN" sz="2200" dirty="0" err="1">
                <a:latin typeface="Consolas" pitchFamily="49" charset="0"/>
                <a:ea typeface="楷体_GB2312" pitchFamily="49" charset="-122"/>
                <a:cs typeface="Consolas" pitchFamily="49" charset="0"/>
              </a:rPr>
              <a:t>i</a:t>
            </a:r>
            <a:r>
              <a:rPr lang="en-US" altLang="zh-CN" sz="2200" dirty="0">
                <a:latin typeface="Consolas" pitchFamily="49" charset="0"/>
                <a:ea typeface="楷体_GB2312" pitchFamily="49" charset="-122"/>
                <a:cs typeface="Consolas" pitchFamily="49" charset="0"/>
              </a:rPr>
              <a:t>;</a:t>
            </a:r>
          </a:p>
          <a:p>
            <a:pPr>
              <a:lnSpc>
                <a:spcPct val="80000"/>
              </a:lnSpc>
              <a:buFontTx/>
              <a:buNone/>
            </a:pPr>
            <a:r>
              <a:rPr lang="en-US" altLang="zh-CN" sz="2200" dirty="0">
                <a:latin typeface="Consolas" pitchFamily="49" charset="0"/>
                <a:ea typeface="楷体_GB2312" pitchFamily="49" charset="-122"/>
                <a:cs typeface="Consolas" pitchFamily="49" charset="0"/>
              </a:rPr>
              <a:t>void philosopher(</a:t>
            </a:r>
            <a:r>
              <a:rPr lang="en-US" altLang="zh-CN" sz="2200" dirty="0" err="1">
                <a:latin typeface="Consolas" pitchFamily="49" charset="0"/>
                <a:ea typeface="楷体_GB2312" pitchFamily="49" charset="-122"/>
                <a:cs typeface="Consolas" pitchFamily="49" charset="0"/>
              </a:rPr>
              <a:t>int</a:t>
            </a:r>
            <a:r>
              <a:rPr lang="en-US" altLang="zh-CN" sz="2200" dirty="0">
                <a:latin typeface="Consolas" pitchFamily="49" charset="0"/>
                <a:ea typeface="楷体_GB2312" pitchFamily="49" charset="-122"/>
                <a:cs typeface="Consolas" pitchFamily="49" charset="0"/>
              </a:rPr>
              <a:t> </a:t>
            </a:r>
            <a:r>
              <a:rPr lang="en-US" altLang="zh-CN" sz="2200" dirty="0" err="1">
                <a:latin typeface="Consolas" pitchFamily="49" charset="0"/>
                <a:ea typeface="楷体_GB2312" pitchFamily="49" charset="-122"/>
                <a:cs typeface="Consolas" pitchFamily="49" charset="0"/>
              </a:rPr>
              <a:t>i</a:t>
            </a:r>
            <a:r>
              <a:rPr lang="en-US" altLang="zh-CN" sz="2200" dirty="0">
                <a:latin typeface="Consolas" pitchFamily="49" charset="0"/>
                <a:ea typeface="楷体_GB2312" pitchFamily="49" charset="-122"/>
                <a:cs typeface="Consolas" pitchFamily="49" charset="0"/>
              </a:rPr>
              <a:t>) {</a:t>
            </a:r>
          </a:p>
          <a:p>
            <a:pPr>
              <a:lnSpc>
                <a:spcPct val="80000"/>
              </a:lnSpc>
              <a:buFontTx/>
              <a:buNone/>
            </a:pPr>
            <a:r>
              <a:rPr lang="en-US" altLang="zh-CN" sz="2200" dirty="0">
                <a:latin typeface="Consolas" pitchFamily="49" charset="0"/>
                <a:ea typeface="楷体_GB2312" pitchFamily="49" charset="-122"/>
                <a:cs typeface="Consolas" pitchFamily="49" charset="0"/>
              </a:rPr>
              <a:t>     while (1) {  </a:t>
            </a:r>
          </a:p>
          <a:p>
            <a:pPr>
              <a:lnSpc>
                <a:spcPct val="80000"/>
              </a:lnSpc>
              <a:buFontTx/>
              <a:buNone/>
            </a:pPr>
            <a:r>
              <a:rPr lang="en-US" altLang="zh-CN" sz="2200" dirty="0">
                <a:latin typeface="Consolas" pitchFamily="49" charset="0"/>
                <a:ea typeface="楷体_GB2312" pitchFamily="49" charset="-122"/>
                <a:cs typeface="Consolas" pitchFamily="49" charset="0"/>
              </a:rPr>
              <a:t>        think();</a:t>
            </a:r>
          </a:p>
          <a:p>
            <a:pPr>
              <a:lnSpc>
                <a:spcPct val="80000"/>
              </a:lnSpc>
              <a:buFontTx/>
              <a:buNone/>
            </a:pPr>
            <a:r>
              <a:rPr lang="en-US" altLang="zh-CN" sz="2200" dirty="0">
                <a:latin typeface="Consolas" pitchFamily="49" charset="0"/>
                <a:ea typeface="楷体_GB2312" pitchFamily="49" charset="-122"/>
                <a:cs typeface="Consolas" pitchFamily="49" charset="0"/>
              </a:rPr>
              <a:t>        if(i%2 ==</a:t>
            </a:r>
            <a:r>
              <a:rPr lang="zh-CN" altLang="en-US" sz="2200" dirty="0">
                <a:latin typeface="Consolas" pitchFamily="49" charset="0"/>
                <a:ea typeface="楷体_GB2312" pitchFamily="49" charset="-122"/>
                <a:cs typeface="Consolas" pitchFamily="49" charset="0"/>
              </a:rPr>
              <a:t> </a:t>
            </a:r>
            <a:r>
              <a:rPr lang="en-US" altLang="zh-CN" sz="2200" dirty="0">
                <a:latin typeface="Consolas" pitchFamily="49" charset="0"/>
                <a:ea typeface="楷体_GB2312" pitchFamily="49" charset="-122"/>
                <a:cs typeface="Consolas" pitchFamily="49" charset="0"/>
              </a:rPr>
              <a:t>0) {</a:t>
            </a:r>
          </a:p>
          <a:p>
            <a:pPr>
              <a:lnSpc>
                <a:spcPct val="80000"/>
              </a:lnSpc>
              <a:buFontTx/>
              <a:buNone/>
            </a:pPr>
            <a:r>
              <a:rPr lang="en-US" altLang="zh-CN" sz="2200" dirty="0">
                <a:latin typeface="Consolas" pitchFamily="49" charset="0"/>
                <a:ea typeface="楷体_GB2312" pitchFamily="49" charset="-122"/>
                <a:cs typeface="Consolas" pitchFamily="49" charset="0"/>
              </a:rPr>
              <a:t>          P(fork[</a:t>
            </a:r>
            <a:r>
              <a:rPr lang="en-US" altLang="zh-CN" sz="2200" dirty="0" err="1">
                <a:latin typeface="Consolas" pitchFamily="49" charset="0"/>
                <a:ea typeface="楷体_GB2312" pitchFamily="49" charset="-122"/>
                <a:cs typeface="Consolas" pitchFamily="49" charset="0"/>
              </a:rPr>
              <a:t>i</a:t>
            </a:r>
            <a:r>
              <a:rPr lang="en-US" altLang="zh-CN" sz="2200" dirty="0">
                <a:latin typeface="Consolas" pitchFamily="49" charset="0"/>
                <a:ea typeface="楷体_GB2312" pitchFamily="49" charset="-122"/>
                <a:cs typeface="Consolas" pitchFamily="49" charset="0"/>
              </a:rPr>
              <a:t>]);</a:t>
            </a:r>
          </a:p>
          <a:p>
            <a:pPr>
              <a:lnSpc>
                <a:spcPct val="80000"/>
              </a:lnSpc>
              <a:buFontTx/>
              <a:buNone/>
            </a:pPr>
            <a:r>
              <a:rPr lang="en-US" altLang="zh-CN" sz="2200" dirty="0">
                <a:latin typeface="Consolas" pitchFamily="49" charset="0"/>
                <a:ea typeface="楷体_GB2312" pitchFamily="49" charset="-122"/>
                <a:cs typeface="Consolas" pitchFamily="49" charset="0"/>
              </a:rPr>
              <a:t>          P(fork [(</a:t>
            </a:r>
            <a:r>
              <a:rPr lang="en-US" altLang="zh-CN" sz="2200" dirty="0" err="1">
                <a:latin typeface="Consolas" pitchFamily="49" charset="0"/>
                <a:ea typeface="楷体_GB2312" pitchFamily="49" charset="-122"/>
                <a:cs typeface="Consolas" pitchFamily="49" charset="0"/>
              </a:rPr>
              <a:t>i+1</a:t>
            </a:r>
            <a:r>
              <a:rPr lang="en-US" altLang="zh-CN" sz="2200" dirty="0">
                <a:latin typeface="Consolas" pitchFamily="49" charset="0"/>
                <a:ea typeface="楷体_GB2312" pitchFamily="49" charset="-122"/>
                <a:cs typeface="Consolas" pitchFamily="49" charset="0"/>
              </a:rPr>
              <a:t>) % 5]);</a:t>
            </a:r>
          </a:p>
          <a:p>
            <a:pPr>
              <a:lnSpc>
                <a:spcPct val="80000"/>
              </a:lnSpc>
              <a:buFontTx/>
              <a:buNone/>
            </a:pPr>
            <a:r>
              <a:rPr lang="en-US" altLang="zh-CN" sz="2200" dirty="0">
                <a:latin typeface="Consolas" pitchFamily="49" charset="0"/>
                <a:ea typeface="楷体_GB2312" pitchFamily="49" charset="-122"/>
                <a:cs typeface="Consolas" pitchFamily="49" charset="0"/>
              </a:rPr>
              <a:t>        } else {</a:t>
            </a:r>
          </a:p>
          <a:p>
            <a:pPr lvl="2">
              <a:lnSpc>
                <a:spcPct val="80000"/>
              </a:lnSpc>
              <a:buFontTx/>
              <a:buNone/>
            </a:pPr>
            <a:r>
              <a:rPr lang="en-US" altLang="zh-CN" sz="2200" dirty="0">
                <a:latin typeface="Consolas" pitchFamily="49" charset="0"/>
                <a:ea typeface="楷体_GB2312" pitchFamily="49" charset="-122"/>
                <a:cs typeface="Consolas" pitchFamily="49" charset="0"/>
              </a:rPr>
              <a:t>    P(fork[(</a:t>
            </a:r>
            <a:r>
              <a:rPr lang="en-US" altLang="zh-CN" sz="2200" dirty="0" err="1">
                <a:latin typeface="Consolas" pitchFamily="49" charset="0"/>
                <a:ea typeface="楷体_GB2312" pitchFamily="49" charset="-122"/>
                <a:cs typeface="Consolas" pitchFamily="49" charset="0"/>
              </a:rPr>
              <a:t>i+1</a:t>
            </a:r>
            <a:r>
              <a:rPr lang="en-US" altLang="zh-CN" sz="2200" dirty="0">
                <a:latin typeface="Consolas" pitchFamily="49" charset="0"/>
                <a:ea typeface="楷体_GB2312" pitchFamily="49" charset="-122"/>
                <a:cs typeface="Consolas" pitchFamily="49" charset="0"/>
              </a:rPr>
              <a:t>) % 5]);</a:t>
            </a:r>
          </a:p>
          <a:p>
            <a:pPr lvl="2">
              <a:lnSpc>
                <a:spcPct val="80000"/>
              </a:lnSpc>
              <a:buFontTx/>
              <a:buNone/>
            </a:pPr>
            <a:r>
              <a:rPr lang="en-US" altLang="zh-CN" sz="2200" dirty="0">
                <a:latin typeface="Consolas" pitchFamily="49" charset="0"/>
                <a:ea typeface="楷体_GB2312" pitchFamily="49" charset="-122"/>
                <a:cs typeface="Consolas" pitchFamily="49" charset="0"/>
              </a:rPr>
              <a:t>    P(fork[</a:t>
            </a:r>
            <a:r>
              <a:rPr lang="en-US" altLang="zh-CN" sz="2200" dirty="0" err="1">
                <a:latin typeface="Consolas" pitchFamily="49" charset="0"/>
                <a:ea typeface="楷体_GB2312" pitchFamily="49" charset="-122"/>
                <a:cs typeface="Consolas" pitchFamily="49" charset="0"/>
              </a:rPr>
              <a:t>i</a:t>
            </a:r>
            <a:r>
              <a:rPr lang="en-US" altLang="zh-CN" sz="2200" dirty="0">
                <a:latin typeface="Consolas" pitchFamily="49" charset="0"/>
                <a:ea typeface="楷体_GB2312" pitchFamily="49" charset="-122"/>
                <a:cs typeface="Consolas" pitchFamily="49" charset="0"/>
              </a:rPr>
              <a:t>]);</a:t>
            </a:r>
          </a:p>
          <a:p>
            <a:pPr>
              <a:lnSpc>
                <a:spcPct val="80000"/>
              </a:lnSpc>
              <a:buFontTx/>
              <a:buNone/>
            </a:pPr>
            <a:r>
              <a:rPr lang="en-US" altLang="zh-CN" sz="2200" dirty="0">
                <a:latin typeface="Consolas" pitchFamily="49" charset="0"/>
                <a:ea typeface="楷体_GB2312" pitchFamily="49" charset="-122"/>
                <a:cs typeface="Consolas" pitchFamily="49" charset="0"/>
              </a:rPr>
              <a:t>        }</a:t>
            </a:r>
          </a:p>
          <a:p>
            <a:pPr>
              <a:lnSpc>
                <a:spcPct val="80000"/>
              </a:lnSpc>
              <a:buFontTx/>
              <a:buNone/>
            </a:pPr>
            <a:r>
              <a:rPr lang="en-US" altLang="zh-CN" sz="2200" dirty="0">
                <a:latin typeface="Consolas" pitchFamily="49" charset="0"/>
                <a:ea typeface="楷体_GB2312" pitchFamily="49" charset="-122"/>
                <a:cs typeface="Consolas" pitchFamily="49" charset="0"/>
              </a:rPr>
              <a:t>        eat();</a:t>
            </a:r>
          </a:p>
          <a:p>
            <a:pPr>
              <a:lnSpc>
                <a:spcPct val="80000"/>
              </a:lnSpc>
              <a:buFontTx/>
              <a:buNone/>
            </a:pPr>
            <a:r>
              <a:rPr lang="en-US" altLang="zh-CN" sz="2200" dirty="0">
                <a:latin typeface="Consolas" pitchFamily="49" charset="0"/>
                <a:ea typeface="楷体_GB2312" pitchFamily="49" charset="-122"/>
                <a:cs typeface="Consolas" pitchFamily="49" charset="0"/>
              </a:rPr>
              <a:t>        V(fork [(</a:t>
            </a:r>
            <a:r>
              <a:rPr lang="en-US" altLang="zh-CN" sz="2200" dirty="0" err="1">
                <a:latin typeface="Consolas" pitchFamily="49" charset="0"/>
                <a:ea typeface="楷体_GB2312" pitchFamily="49" charset="-122"/>
                <a:cs typeface="Consolas" pitchFamily="49" charset="0"/>
              </a:rPr>
              <a:t>i+l</a:t>
            </a:r>
            <a:r>
              <a:rPr lang="en-US" altLang="zh-CN" sz="2200" dirty="0">
                <a:latin typeface="Consolas" pitchFamily="49" charset="0"/>
                <a:ea typeface="楷体_GB2312" pitchFamily="49" charset="-122"/>
                <a:cs typeface="Consolas" pitchFamily="49" charset="0"/>
              </a:rPr>
              <a:t>) % 5]);</a:t>
            </a:r>
          </a:p>
          <a:p>
            <a:pPr>
              <a:lnSpc>
                <a:spcPct val="80000"/>
              </a:lnSpc>
              <a:buFontTx/>
              <a:buNone/>
            </a:pPr>
            <a:r>
              <a:rPr lang="en-US" altLang="zh-CN" sz="2200" dirty="0">
                <a:latin typeface="Consolas" pitchFamily="49" charset="0"/>
                <a:ea typeface="楷体_GB2312" pitchFamily="49" charset="-122"/>
                <a:cs typeface="Consolas" pitchFamily="49" charset="0"/>
              </a:rPr>
              <a:t>        V(fork[</a:t>
            </a:r>
            <a:r>
              <a:rPr lang="en-US" altLang="zh-CN" sz="2200" dirty="0" err="1">
                <a:latin typeface="Consolas" pitchFamily="49" charset="0"/>
                <a:ea typeface="楷体_GB2312" pitchFamily="49" charset="-122"/>
                <a:cs typeface="Consolas" pitchFamily="49" charset="0"/>
              </a:rPr>
              <a:t>i</a:t>
            </a:r>
            <a:r>
              <a:rPr lang="en-US" altLang="zh-CN" sz="2200" dirty="0">
                <a:latin typeface="Consolas" pitchFamily="49" charset="0"/>
                <a:ea typeface="楷体_GB2312" pitchFamily="49" charset="-122"/>
                <a:cs typeface="Consolas" pitchFamily="49" charset="0"/>
              </a:rPr>
              <a:t>]);</a:t>
            </a:r>
          </a:p>
          <a:p>
            <a:pPr>
              <a:lnSpc>
                <a:spcPct val="80000"/>
              </a:lnSpc>
              <a:buFontTx/>
              <a:buNone/>
            </a:pPr>
            <a:r>
              <a:rPr lang="en-US" altLang="zh-CN" sz="2200" dirty="0">
                <a:latin typeface="Consolas" pitchFamily="49" charset="0"/>
                <a:ea typeface="楷体_GB2312" pitchFamily="49" charset="-122"/>
                <a:cs typeface="Consolas" pitchFamily="49" charset="0"/>
              </a:rPr>
              <a:t>    }</a:t>
            </a:r>
          </a:p>
          <a:p>
            <a:pPr>
              <a:lnSpc>
                <a:spcPct val="80000"/>
              </a:lnSpc>
              <a:buFontTx/>
              <a:buNone/>
            </a:pPr>
            <a:r>
              <a:rPr lang="en-US" altLang="zh-CN" sz="2200" dirty="0">
                <a:latin typeface="Consolas" pitchFamily="49" charset="0"/>
                <a:ea typeface="楷体_GB2312" pitchFamily="49" charset="-122"/>
                <a:cs typeface="Consolas" pitchFamily="49" charset="0"/>
              </a:rPr>
              <a:t>}</a:t>
            </a:r>
          </a:p>
        </p:txBody>
      </p:sp>
      <p:sp>
        <p:nvSpPr>
          <p:cNvPr id="2" name="日期占位符 1"/>
          <p:cNvSpPr>
            <a:spLocks noGrp="1"/>
          </p:cNvSpPr>
          <p:nvPr>
            <p:ph type="dt" sz="half" idx="10"/>
          </p:nvPr>
        </p:nvSpPr>
        <p:spPr/>
        <p:txBody>
          <a:bodyPr/>
          <a:lstStyle/>
          <a:p>
            <a:fld id="{90DC4C4B-6EEE-D040-8DB2-9FEF86CF34C5}" type="datetime5">
              <a:t>2019/10/14</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55</a:t>
            </a:fld>
            <a:endParaRPr lang="zh-CN" altLang="en-US"/>
          </a:p>
        </p:txBody>
      </p:sp>
    </p:spTree>
    <p:extLst>
      <p:ext uri="{BB962C8B-B14F-4D97-AF65-F5344CB8AC3E}">
        <p14:creationId xmlns:p14="http://schemas.microsoft.com/office/powerpoint/2010/main" val="36069506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9330">
                                            <p:txEl>
                                              <p:pRg st="5" end="5"/>
                                            </p:txEl>
                                          </p:spTgt>
                                        </p:tgtEl>
                                        <p:attrNameLst>
                                          <p:attrName>style.visibility</p:attrName>
                                        </p:attrNameLst>
                                      </p:cBhvr>
                                      <p:to>
                                        <p:strVal val="visible"/>
                                      </p:to>
                                    </p:set>
                                    <p:animEffect transition="in" filter="fade">
                                      <p:cBhvr>
                                        <p:cTn id="7" dur="500"/>
                                        <p:tgtEl>
                                          <p:spTgt spid="99330">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9330">
                                            <p:txEl>
                                              <p:pRg st="8" end="8"/>
                                            </p:txEl>
                                          </p:spTgt>
                                        </p:tgtEl>
                                        <p:attrNameLst>
                                          <p:attrName>style.visibility</p:attrName>
                                        </p:attrNameLst>
                                      </p:cBhvr>
                                      <p:to>
                                        <p:strVal val="visible"/>
                                      </p:to>
                                    </p:set>
                                    <p:animEffect transition="in" filter="fade">
                                      <p:cBhvr>
                                        <p:cTn id="10" dur="500"/>
                                        <p:tgtEl>
                                          <p:spTgt spid="99330">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9330">
                                            <p:txEl>
                                              <p:pRg st="9" end="9"/>
                                            </p:txEl>
                                          </p:spTgt>
                                        </p:tgtEl>
                                        <p:attrNameLst>
                                          <p:attrName>style.visibility</p:attrName>
                                        </p:attrNameLst>
                                      </p:cBhvr>
                                      <p:to>
                                        <p:strVal val="visible"/>
                                      </p:to>
                                    </p:set>
                                    <p:animEffect transition="in" filter="fade">
                                      <p:cBhvr>
                                        <p:cTn id="13" dur="500"/>
                                        <p:tgtEl>
                                          <p:spTgt spid="99330">
                                            <p:txEl>
                                              <p:pRg st="9" end="9"/>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9330">
                                            <p:txEl>
                                              <p:pRg st="10" end="10"/>
                                            </p:txEl>
                                          </p:spTgt>
                                        </p:tgtEl>
                                        <p:attrNameLst>
                                          <p:attrName>style.visibility</p:attrName>
                                        </p:attrNameLst>
                                      </p:cBhvr>
                                      <p:to>
                                        <p:strVal val="visible"/>
                                      </p:to>
                                    </p:set>
                                    <p:animEffect transition="in" filter="fade">
                                      <p:cBhvr>
                                        <p:cTn id="16" dur="500"/>
                                        <p:tgtEl>
                                          <p:spTgt spid="99330">
                                            <p:txEl>
                                              <p:pRg st="10" end="1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9330">
                                            <p:txEl>
                                              <p:pRg st="11" end="11"/>
                                            </p:txEl>
                                          </p:spTgt>
                                        </p:tgtEl>
                                        <p:attrNameLst>
                                          <p:attrName>style.visibility</p:attrName>
                                        </p:attrNameLst>
                                      </p:cBhvr>
                                      <p:to>
                                        <p:strVal val="visible"/>
                                      </p:to>
                                    </p:set>
                                    <p:animEffect transition="in" filter="fade">
                                      <p:cBhvr>
                                        <p:cTn id="19" dur="500"/>
                                        <p:tgtEl>
                                          <p:spTgt spid="9933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课堂练习</a:t>
            </a:r>
          </a:p>
        </p:txBody>
      </p:sp>
      <p:sp>
        <p:nvSpPr>
          <p:cNvPr id="7" name="内容占位符 6"/>
          <p:cNvSpPr>
            <a:spLocks noGrp="1"/>
          </p:cNvSpPr>
          <p:nvPr>
            <p:ph idx="1"/>
          </p:nvPr>
        </p:nvSpPr>
        <p:spPr/>
        <p:txBody>
          <a:bodyPr>
            <a:normAutofit/>
          </a:bodyPr>
          <a:lstStyle/>
          <a:p>
            <a:r>
              <a:rPr lang="zh-CN" altLang="en-US" sz="3200" dirty="0"/>
              <a:t>餐叉编号为</a:t>
            </a:r>
            <a:r>
              <a:rPr lang="en-US" altLang="zh-CN" sz="3200" dirty="0"/>
              <a:t>1</a:t>
            </a:r>
            <a:r>
              <a:rPr lang="zh-CN" altLang="en-US" sz="3200" dirty="0"/>
              <a:t>至</a:t>
            </a:r>
            <a:r>
              <a:rPr lang="en-US" altLang="zh-CN" sz="3200" dirty="0"/>
              <a:t>5</a:t>
            </a:r>
            <a:r>
              <a:rPr lang="zh-CN" altLang="en-US" sz="3200" dirty="0"/>
              <a:t>，每个哲学家总是先拿起左右两边编号较低的餐叉，再拿编号较高的。用完餐叉后，他总是先放下编号较高的餐叉，再放下编号较低的。</a:t>
            </a:r>
            <a:endParaRPr lang="en-US" altLang="zh-CN" sz="3200" dirty="0"/>
          </a:p>
        </p:txBody>
      </p:sp>
      <p:sp>
        <p:nvSpPr>
          <p:cNvPr id="2" name="日期占位符 1"/>
          <p:cNvSpPr>
            <a:spLocks noGrp="1"/>
          </p:cNvSpPr>
          <p:nvPr>
            <p:ph type="dt" sz="half" idx="10"/>
          </p:nvPr>
        </p:nvSpPr>
        <p:spPr/>
        <p:txBody>
          <a:bodyPr/>
          <a:lstStyle/>
          <a:p>
            <a:fld id="{BA1741FD-3CD2-DC43-BAB1-975A2A6C4FCF}" type="datetime5">
              <a:t>2019/10/14</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4" name="灯片编号占位符 3"/>
          <p:cNvSpPr>
            <a:spLocks noGrp="1"/>
          </p:cNvSpPr>
          <p:nvPr>
            <p:ph type="sldNum" sz="quarter" idx="12"/>
          </p:nvPr>
        </p:nvSpPr>
        <p:spPr/>
        <p:txBody>
          <a:bodyPr/>
          <a:lstStyle/>
          <a:p>
            <a:fld id="{687D7A59-36E2-48B9-B146-C1E59501F63F}" type="slidenum">
              <a:rPr lang="en-US" smtClean="0"/>
              <a:pPr/>
              <a:t>56</a:t>
            </a:fld>
            <a:endParaRPr lang="en-US"/>
          </a:p>
        </p:txBody>
      </p:sp>
    </p:spTree>
    <p:extLst>
      <p:ext uri="{BB962C8B-B14F-4D97-AF65-F5344CB8AC3E}">
        <p14:creationId xmlns:p14="http://schemas.microsoft.com/office/powerpoint/2010/main" val="20730671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普通方案</a:t>
            </a:r>
            <a:endParaRPr lang="zh-CN" altLang="en-US" dirty="0"/>
          </a:p>
        </p:txBody>
      </p:sp>
      <p:sp>
        <p:nvSpPr>
          <p:cNvPr id="101378" name="Rectangle 2"/>
          <p:cNvSpPr>
            <a:spLocks noGrp="1" noChangeArrowheads="1"/>
          </p:cNvSpPr>
          <p:nvPr>
            <p:ph idx="1"/>
          </p:nvPr>
        </p:nvSpPr>
        <p:spPr/>
        <p:txBody>
          <a:bodyPr>
            <a:normAutofit/>
          </a:bodyPr>
          <a:lstStyle/>
          <a:p>
            <a:r>
              <a:rPr lang="zh-CN" altLang="en-US" sz="3200" dirty="0"/>
              <a:t>为了避免死锁，把哲学家分为三种状态：</a:t>
            </a:r>
            <a:endParaRPr lang="en-US" altLang="zh-CN" sz="3200" dirty="0"/>
          </a:p>
          <a:p>
            <a:pPr lvl="1"/>
            <a:r>
              <a:rPr lang="zh-CN" altLang="en-US" sz="2800" dirty="0"/>
              <a:t>思考</a:t>
            </a:r>
            <a:endParaRPr lang="en-US" altLang="zh-CN" sz="2800" dirty="0"/>
          </a:p>
          <a:p>
            <a:pPr lvl="1"/>
            <a:r>
              <a:rPr lang="zh-CN" altLang="en-US" sz="2800" dirty="0"/>
              <a:t>饥饿</a:t>
            </a:r>
            <a:endParaRPr lang="en-US" altLang="zh-CN" sz="2800" dirty="0"/>
          </a:p>
          <a:p>
            <a:pPr lvl="1"/>
            <a:r>
              <a:rPr lang="zh-CN" altLang="en-US" sz="2800" dirty="0"/>
              <a:t>进食</a:t>
            </a:r>
            <a:endParaRPr lang="en-US" altLang="zh-CN" sz="2800" dirty="0"/>
          </a:p>
          <a:p>
            <a:r>
              <a:rPr lang="zh-CN" altLang="en-US" sz="3200" dirty="0"/>
              <a:t>如果取筷子，每次要么拿到两只筷子，要么一只不拿。</a:t>
            </a:r>
          </a:p>
          <a:p>
            <a:endParaRPr lang="en-US" altLang="zh-CN" sz="3200" dirty="0"/>
          </a:p>
        </p:txBody>
      </p:sp>
      <p:sp>
        <p:nvSpPr>
          <p:cNvPr id="3" name="日期占位符 2"/>
          <p:cNvSpPr>
            <a:spLocks noGrp="1"/>
          </p:cNvSpPr>
          <p:nvPr>
            <p:ph type="dt" sz="half" idx="10"/>
          </p:nvPr>
        </p:nvSpPr>
        <p:spPr/>
        <p:txBody>
          <a:bodyPr/>
          <a:lstStyle/>
          <a:p>
            <a:fld id="{FC7A9152-828F-8146-B561-C64E6206D115}" type="datetime5">
              <a:t>2019/10/14</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57</a:t>
            </a:fld>
            <a:endParaRPr lang="zh-CN" altLang="en-US"/>
          </a:p>
        </p:txBody>
      </p:sp>
    </p:spTree>
    <p:extLst>
      <p:ext uri="{BB962C8B-B14F-4D97-AF65-F5344CB8AC3E}">
        <p14:creationId xmlns:p14="http://schemas.microsoft.com/office/powerpoint/2010/main" val="703276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1378">
                                            <p:txEl>
                                              <p:pRg st="0" end="0"/>
                                            </p:txEl>
                                          </p:spTgt>
                                        </p:tgtEl>
                                        <p:attrNameLst>
                                          <p:attrName>style.visibility</p:attrName>
                                        </p:attrNameLst>
                                      </p:cBhvr>
                                      <p:to>
                                        <p:strVal val="visible"/>
                                      </p:to>
                                    </p:set>
                                    <p:animEffect transition="in" filter="fade">
                                      <p:cBhvr>
                                        <p:cTn id="7" dur="500"/>
                                        <p:tgtEl>
                                          <p:spTgt spid="10137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1378">
                                            <p:txEl>
                                              <p:pRg st="1" end="1"/>
                                            </p:txEl>
                                          </p:spTgt>
                                        </p:tgtEl>
                                        <p:attrNameLst>
                                          <p:attrName>style.visibility</p:attrName>
                                        </p:attrNameLst>
                                      </p:cBhvr>
                                      <p:to>
                                        <p:strVal val="visible"/>
                                      </p:to>
                                    </p:set>
                                    <p:animEffect transition="in" filter="fade">
                                      <p:cBhvr>
                                        <p:cTn id="10" dur="500"/>
                                        <p:tgtEl>
                                          <p:spTgt spid="10137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1378">
                                            <p:txEl>
                                              <p:pRg st="2" end="2"/>
                                            </p:txEl>
                                          </p:spTgt>
                                        </p:tgtEl>
                                        <p:attrNameLst>
                                          <p:attrName>style.visibility</p:attrName>
                                        </p:attrNameLst>
                                      </p:cBhvr>
                                      <p:to>
                                        <p:strVal val="visible"/>
                                      </p:to>
                                    </p:set>
                                    <p:animEffect transition="in" filter="fade">
                                      <p:cBhvr>
                                        <p:cTn id="13" dur="500"/>
                                        <p:tgtEl>
                                          <p:spTgt spid="10137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1378">
                                            <p:txEl>
                                              <p:pRg st="3" end="3"/>
                                            </p:txEl>
                                          </p:spTgt>
                                        </p:tgtEl>
                                        <p:attrNameLst>
                                          <p:attrName>style.visibility</p:attrName>
                                        </p:attrNameLst>
                                      </p:cBhvr>
                                      <p:to>
                                        <p:strVal val="visible"/>
                                      </p:to>
                                    </p:set>
                                    <p:animEffect transition="in" filter="fade">
                                      <p:cBhvr>
                                        <p:cTn id="16" dur="500"/>
                                        <p:tgtEl>
                                          <p:spTgt spid="10137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1378">
                                            <p:txEl>
                                              <p:pRg st="4" end="4"/>
                                            </p:txEl>
                                          </p:spTgt>
                                        </p:tgtEl>
                                        <p:attrNameLst>
                                          <p:attrName>style.visibility</p:attrName>
                                        </p:attrNameLst>
                                      </p:cBhvr>
                                      <p:to>
                                        <p:strVal val="visible"/>
                                      </p:to>
                                    </p:set>
                                    <p:animEffect transition="in" filter="fade">
                                      <p:cBhvr>
                                        <p:cTn id="21" dur="500"/>
                                        <p:tgtEl>
                                          <p:spTgt spid="1013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普通方案</a:t>
            </a:r>
          </a:p>
        </p:txBody>
      </p:sp>
      <p:sp>
        <p:nvSpPr>
          <p:cNvPr id="4" name="日期占位符 3"/>
          <p:cNvSpPr>
            <a:spLocks noGrp="1"/>
          </p:cNvSpPr>
          <p:nvPr>
            <p:ph type="dt" sz="half" idx="10"/>
          </p:nvPr>
        </p:nvSpPr>
        <p:spPr/>
        <p:txBody>
          <a:bodyPr/>
          <a:lstStyle/>
          <a:p>
            <a:fld id="{4BDA5C7B-F6EA-EA47-A230-75590DD917D2}" type="datetime5">
              <a:t>2019/10/14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58</a:t>
            </a:fld>
            <a:endParaRPr lang="zh-CN" altLang="en-US"/>
          </a:p>
        </p:txBody>
      </p:sp>
      <p:sp>
        <p:nvSpPr>
          <p:cNvPr id="7" name="矩形 6"/>
          <p:cNvSpPr/>
          <p:nvPr/>
        </p:nvSpPr>
        <p:spPr>
          <a:xfrm>
            <a:off x="1" y="1218225"/>
            <a:ext cx="4963884" cy="2568717"/>
          </a:xfrm>
          <a:prstGeom prst="rect">
            <a:avLst/>
          </a:prstGeom>
          <a:solidFill>
            <a:schemeClr val="bg1">
              <a:lumMod val="85000"/>
            </a:schemeClr>
          </a:solidFill>
        </p:spPr>
        <p:txBody>
          <a:bodyPr wrap="square">
            <a:spAutoFit/>
          </a:bodyPr>
          <a:lstStyle/>
          <a:p>
            <a:pPr>
              <a:lnSpc>
                <a:spcPct val="80000"/>
              </a:lnSpc>
              <a:buFontTx/>
              <a:buNone/>
            </a:pPr>
            <a:r>
              <a:rPr lang="en-US" altLang="zh-CN" sz="2000" dirty="0">
                <a:latin typeface="Courier" charset="0"/>
                <a:ea typeface="Courier" charset="0"/>
                <a:cs typeface="Courier" charset="0"/>
              </a:rPr>
              <a:t>#define  N  5</a:t>
            </a:r>
          </a:p>
          <a:p>
            <a:pPr>
              <a:lnSpc>
                <a:spcPct val="80000"/>
              </a:lnSpc>
              <a:buFontTx/>
              <a:buNone/>
            </a:pPr>
            <a:r>
              <a:rPr lang="en-US" altLang="zh-CN" sz="2000" dirty="0">
                <a:latin typeface="Courier" charset="0"/>
                <a:ea typeface="Courier" charset="0"/>
                <a:cs typeface="Courier" charset="0"/>
              </a:rPr>
              <a:t>#define</a:t>
            </a:r>
            <a:r>
              <a:rPr lang="zh-CN" altLang="en-US" sz="2000" dirty="0">
                <a:latin typeface="Courier" charset="0"/>
                <a:ea typeface="Courier" charset="0"/>
                <a:cs typeface="Courier" charset="0"/>
              </a:rPr>
              <a:t>  </a:t>
            </a:r>
            <a:r>
              <a:rPr lang="en-US" altLang="zh-CN" sz="2000" dirty="0">
                <a:latin typeface="Courier" charset="0"/>
                <a:ea typeface="Courier" charset="0"/>
                <a:cs typeface="Courier" charset="0"/>
              </a:rPr>
              <a:t>LEFT</a:t>
            </a:r>
            <a:r>
              <a:rPr lang="zh-CN" altLang="en-US" sz="2000" dirty="0">
                <a:latin typeface="Courier" charset="0"/>
                <a:ea typeface="Courier" charset="0"/>
                <a:cs typeface="Courier" charset="0"/>
              </a:rPr>
              <a:t> </a:t>
            </a:r>
            <a:r>
              <a:rPr lang="en-US" altLang="zh-CN" sz="2000" dirty="0">
                <a:latin typeface="Courier" charset="0"/>
                <a:ea typeface="Courier" charset="0"/>
                <a:cs typeface="Courier" charset="0"/>
              </a:rPr>
              <a:t>(i-1+N)%N</a:t>
            </a:r>
          </a:p>
          <a:p>
            <a:pPr>
              <a:lnSpc>
                <a:spcPct val="80000"/>
              </a:lnSpc>
              <a:buFontTx/>
              <a:buNone/>
            </a:pPr>
            <a:r>
              <a:rPr lang="en-US" altLang="zh-CN" sz="2000" dirty="0">
                <a:latin typeface="Courier" charset="0"/>
                <a:ea typeface="Courier" charset="0"/>
                <a:cs typeface="Courier" charset="0"/>
              </a:rPr>
              <a:t>#define</a:t>
            </a:r>
            <a:r>
              <a:rPr lang="zh-CN" altLang="en-US" sz="2000" dirty="0">
                <a:latin typeface="Courier" charset="0"/>
                <a:ea typeface="Courier" charset="0"/>
                <a:cs typeface="Courier" charset="0"/>
              </a:rPr>
              <a:t>  </a:t>
            </a:r>
            <a:r>
              <a:rPr lang="en-US" altLang="zh-CN" sz="2000" dirty="0">
                <a:latin typeface="Courier" charset="0"/>
                <a:ea typeface="Courier" charset="0"/>
                <a:cs typeface="Courier" charset="0"/>
              </a:rPr>
              <a:t>RIGHT</a:t>
            </a:r>
            <a:r>
              <a:rPr lang="zh-CN" altLang="en-US" sz="2000" dirty="0">
                <a:latin typeface="Courier" charset="0"/>
                <a:ea typeface="Courier" charset="0"/>
                <a:cs typeface="Courier" charset="0"/>
              </a:rPr>
              <a:t> </a:t>
            </a:r>
            <a:r>
              <a:rPr lang="en-US" altLang="zh-CN" sz="2000" dirty="0">
                <a:latin typeface="Courier" charset="0"/>
                <a:ea typeface="Courier" charset="0"/>
                <a:cs typeface="Courier" charset="0"/>
              </a:rPr>
              <a:t>(i+1)%N</a:t>
            </a:r>
          </a:p>
          <a:p>
            <a:pPr>
              <a:lnSpc>
                <a:spcPct val="80000"/>
              </a:lnSpc>
              <a:buFontTx/>
              <a:buNone/>
            </a:pPr>
            <a:r>
              <a:rPr lang="en-US" altLang="zh-CN" sz="2000" dirty="0">
                <a:latin typeface="Courier" charset="0"/>
                <a:ea typeface="Courier" charset="0"/>
                <a:cs typeface="Courier" charset="0"/>
              </a:rPr>
              <a:t>#define  THINKING   0</a:t>
            </a:r>
          </a:p>
          <a:p>
            <a:pPr>
              <a:lnSpc>
                <a:spcPct val="80000"/>
              </a:lnSpc>
              <a:buFontTx/>
              <a:buNone/>
            </a:pPr>
            <a:r>
              <a:rPr lang="en-US" altLang="zh-CN" sz="2000" dirty="0">
                <a:latin typeface="Courier" charset="0"/>
                <a:ea typeface="Courier" charset="0"/>
                <a:cs typeface="Courier" charset="0"/>
              </a:rPr>
              <a:t>#define  HUNGRY     1</a:t>
            </a:r>
          </a:p>
          <a:p>
            <a:pPr>
              <a:lnSpc>
                <a:spcPct val="80000"/>
              </a:lnSpc>
              <a:buFontTx/>
              <a:buNone/>
            </a:pPr>
            <a:r>
              <a:rPr lang="en-US" altLang="zh-CN" sz="2000" dirty="0">
                <a:latin typeface="Courier" charset="0"/>
                <a:ea typeface="Courier" charset="0"/>
                <a:cs typeface="Courier" charset="0"/>
              </a:rPr>
              <a:t>#define  EATING     2</a:t>
            </a:r>
          </a:p>
          <a:p>
            <a:pPr>
              <a:lnSpc>
                <a:spcPct val="80000"/>
              </a:lnSpc>
              <a:buFontTx/>
              <a:buNone/>
            </a:pPr>
            <a:endParaRPr lang="en-US" altLang="zh-CN" sz="2000" dirty="0">
              <a:latin typeface="Courier" charset="0"/>
              <a:ea typeface="Courier" charset="0"/>
              <a:cs typeface="Courier" charset="0"/>
            </a:endParaRPr>
          </a:p>
          <a:p>
            <a:pPr>
              <a:lnSpc>
                <a:spcPct val="80000"/>
              </a:lnSpc>
              <a:buFontTx/>
              <a:buNone/>
            </a:pPr>
            <a:r>
              <a:rPr lang="en-US" altLang="zh-CN" sz="2000" dirty="0">
                <a:latin typeface="Courier" charset="0"/>
                <a:ea typeface="Courier" charset="0"/>
                <a:cs typeface="Courier" charset="0"/>
              </a:rPr>
              <a:t>int</a:t>
            </a:r>
            <a:r>
              <a:rPr lang="zh-CN" altLang="en-US" sz="2000" dirty="0">
                <a:latin typeface="Courier" charset="0"/>
                <a:ea typeface="Courier" charset="0"/>
                <a:cs typeface="Courier" charset="0"/>
              </a:rPr>
              <a:t> </a:t>
            </a:r>
            <a:r>
              <a:rPr lang="en-US" altLang="zh-CN" sz="2000" dirty="0">
                <a:latin typeface="Courier" charset="0"/>
                <a:ea typeface="Courier" charset="0"/>
                <a:cs typeface="Courier" charset="0"/>
              </a:rPr>
              <a:t>state[N]</a:t>
            </a:r>
            <a:r>
              <a:rPr lang="zh-CN" altLang="en-US" sz="2000" dirty="0">
                <a:latin typeface="Courier" charset="0"/>
                <a:ea typeface="Courier" charset="0"/>
                <a:cs typeface="Courier" charset="0"/>
              </a:rPr>
              <a:t> </a:t>
            </a:r>
            <a:r>
              <a:rPr lang="en-US" altLang="zh-CN" sz="2000" dirty="0">
                <a:latin typeface="Courier" charset="0"/>
                <a:ea typeface="Courier" charset="0"/>
                <a:cs typeface="Courier" charset="0"/>
              </a:rPr>
              <a:t>=</a:t>
            </a:r>
            <a:r>
              <a:rPr lang="zh-CN" altLang="en-US" sz="2000" dirty="0">
                <a:latin typeface="Courier" charset="0"/>
                <a:ea typeface="Courier" charset="0"/>
                <a:cs typeface="Courier" charset="0"/>
              </a:rPr>
              <a:t> </a:t>
            </a:r>
            <a:r>
              <a:rPr lang="en-US" altLang="zh-CN" sz="2000" dirty="0">
                <a:latin typeface="Courier" charset="0"/>
                <a:ea typeface="Courier" charset="0"/>
                <a:cs typeface="Courier" charset="0"/>
              </a:rPr>
              <a:t>{0,</a:t>
            </a:r>
            <a:r>
              <a:rPr lang="zh-CN" altLang="en-US" sz="2000" dirty="0">
                <a:latin typeface="Courier" charset="0"/>
                <a:ea typeface="Courier" charset="0"/>
                <a:cs typeface="Courier" charset="0"/>
              </a:rPr>
              <a:t> </a:t>
            </a:r>
            <a:r>
              <a:rPr lang="en-US" altLang="zh-CN" sz="2000" dirty="0">
                <a:latin typeface="Courier" charset="0"/>
                <a:ea typeface="Courier" charset="0"/>
                <a:cs typeface="Courier" charset="0"/>
              </a:rPr>
              <a:t>0,</a:t>
            </a:r>
            <a:r>
              <a:rPr lang="zh-CN" altLang="en-US" sz="2000" dirty="0">
                <a:latin typeface="Courier" charset="0"/>
                <a:ea typeface="Courier" charset="0"/>
                <a:cs typeface="Courier" charset="0"/>
              </a:rPr>
              <a:t> </a:t>
            </a:r>
            <a:r>
              <a:rPr lang="en-US" altLang="zh-CN" sz="2000" dirty="0">
                <a:latin typeface="Courier" charset="0"/>
                <a:ea typeface="Courier" charset="0"/>
                <a:cs typeface="Courier" charset="0"/>
              </a:rPr>
              <a:t>0,</a:t>
            </a:r>
            <a:r>
              <a:rPr lang="zh-CN" altLang="en-US" sz="2000" dirty="0">
                <a:latin typeface="Courier" charset="0"/>
                <a:ea typeface="Courier" charset="0"/>
                <a:cs typeface="Courier" charset="0"/>
              </a:rPr>
              <a:t> </a:t>
            </a:r>
            <a:r>
              <a:rPr lang="en-US" altLang="zh-CN" sz="2000" dirty="0">
                <a:latin typeface="Courier" charset="0"/>
                <a:ea typeface="Courier" charset="0"/>
                <a:cs typeface="Courier" charset="0"/>
              </a:rPr>
              <a:t>0,</a:t>
            </a:r>
            <a:r>
              <a:rPr lang="zh-CN" altLang="en-US" sz="2000" dirty="0">
                <a:latin typeface="Courier" charset="0"/>
                <a:ea typeface="Courier" charset="0"/>
                <a:cs typeface="Courier" charset="0"/>
              </a:rPr>
              <a:t> </a:t>
            </a:r>
            <a:r>
              <a:rPr lang="en-US" altLang="zh-CN" sz="2000" dirty="0">
                <a:latin typeface="Courier" charset="0"/>
                <a:ea typeface="Courier" charset="0"/>
                <a:cs typeface="Courier" charset="0"/>
              </a:rPr>
              <a:t>0};</a:t>
            </a:r>
          </a:p>
          <a:p>
            <a:pPr>
              <a:lnSpc>
                <a:spcPct val="80000"/>
              </a:lnSpc>
              <a:buFontTx/>
              <a:buNone/>
            </a:pPr>
            <a:r>
              <a:rPr lang="en-US" altLang="zh-CN" sz="2000" dirty="0">
                <a:latin typeface="Courier" charset="0"/>
                <a:ea typeface="Courier" charset="0"/>
                <a:cs typeface="Courier" charset="0"/>
              </a:rPr>
              <a:t>semaphore</a:t>
            </a:r>
            <a:r>
              <a:rPr lang="zh-CN" altLang="en-US" sz="2000" dirty="0">
                <a:latin typeface="Courier" charset="0"/>
                <a:ea typeface="Courier" charset="0"/>
                <a:cs typeface="Courier" charset="0"/>
              </a:rPr>
              <a:t> </a:t>
            </a:r>
            <a:r>
              <a:rPr lang="en-US" altLang="zh-CN" sz="2000" dirty="0">
                <a:latin typeface="Courier" charset="0"/>
                <a:ea typeface="Courier" charset="0"/>
                <a:cs typeface="Courier" charset="0"/>
              </a:rPr>
              <a:t>mutex</a:t>
            </a:r>
            <a:r>
              <a:rPr lang="zh-CN" altLang="en-US" sz="2000" dirty="0">
                <a:latin typeface="Courier" charset="0"/>
                <a:ea typeface="Courier" charset="0"/>
                <a:cs typeface="Courier" charset="0"/>
              </a:rPr>
              <a:t> </a:t>
            </a:r>
            <a:r>
              <a:rPr lang="en-US" altLang="zh-CN" sz="2000" dirty="0">
                <a:latin typeface="Courier" charset="0"/>
                <a:ea typeface="Courier" charset="0"/>
                <a:cs typeface="Courier" charset="0"/>
              </a:rPr>
              <a:t>=</a:t>
            </a:r>
            <a:r>
              <a:rPr lang="zh-CN" altLang="en-US" sz="2000" dirty="0">
                <a:latin typeface="Courier" charset="0"/>
                <a:ea typeface="Courier" charset="0"/>
                <a:cs typeface="Courier" charset="0"/>
              </a:rPr>
              <a:t> </a:t>
            </a:r>
            <a:r>
              <a:rPr lang="en-US" altLang="zh-CN" sz="2000" dirty="0">
                <a:latin typeface="Courier" charset="0"/>
                <a:ea typeface="Courier" charset="0"/>
                <a:cs typeface="Courier" charset="0"/>
              </a:rPr>
              <a:t>1;</a:t>
            </a:r>
          </a:p>
          <a:p>
            <a:pPr>
              <a:lnSpc>
                <a:spcPct val="80000"/>
              </a:lnSpc>
              <a:buFontTx/>
              <a:buNone/>
            </a:pPr>
            <a:r>
              <a:rPr lang="en-US" altLang="zh-CN" sz="2000" dirty="0">
                <a:latin typeface="Courier" charset="0"/>
                <a:ea typeface="Courier" charset="0"/>
                <a:cs typeface="Courier" charset="0"/>
              </a:rPr>
              <a:t>semaphore</a:t>
            </a:r>
            <a:r>
              <a:rPr lang="zh-CN" altLang="en-US" sz="2000" dirty="0">
                <a:latin typeface="Courier" charset="0"/>
                <a:ea typeface="Courier" charset="0"/>
                <a:cs typeface="Courier" charset="0"/>
              </a:rPr>
              <a:t> </a:t>
            </a:r>
            <a:r>
              <a:rPr lang="en-US" altLang="zh-CN" sz="2000" dirty="0">
                <a:latin typeface="Courier" charset="0"/>
                <a:ea typeface="Courier" charset="0"/>
                <a:cs typeface="Courier" charset="0"/>
              </a:rPr>
              <a:t>s[N]={0,0,0,0,0};</a:t>
            </a:r>
          </a:p>
        </p:txBody>
      </p:sp>
      <p:sp>
        <p:nvSpPr>
          <p:cNvPr id="8" name="矩形 7"/>
          <p:cNvSpPr/>
          <p:nvPr/>
        </p:nvSpPr>
        <p:spPr>
          <a:xfrm>
            <a:off x="4963886" y="1225310"/>
            <a:ext cx="4180114" cy="2554545"/>
          </a:xfrm>
          <a:prstGeom prst="rect">
            <a:avLst/>
          </a:prstGeom>
          <a:solidFill>
            <a:schemeClr val="bg1">
              <a:lumMod val="95000"/>
            </a:schemeClr>
          </a:solidFill>
        </p:spPr>
        <p:txBody>
          <a:bodyPr wrap="square">
            <a:spAutoFit/>
          </a:bodyPr>
          <a:lstStyle/>
          <a:p>
            <a:r>
              <a:rPr lang="en-US" altLang="zh-CN" sz="2000" dirty="0">
                <a:solidFill>
                  <a:srgbClr val="64001F"/>
                </a:solidFill>
                <a:latin typeface="Courier" charset="0"/>
                <a:ea typeface="Courier" charset="0"/>
                <a:cs typeface="Courier" charset="0"/>
              </a:rPr>
              <a:t>void philosopher(int </a:t>
            </a:r>
            <a:r>
              <a:rPr lang="en-US" altLang="zh-CN" sz="2000" dirty="0" err="1">
                <a:solidFill>
                  <a:srgbClr val="64001F"/>
                </a:solidFill>
                <a:latin typeface="Courier" charset="0"/>
                <a:ea typeface="Courier" charset="0"/>
                <a:cs typeface="Courier" charset="0"/>
              </a:rPr>
              <a:t>i</a:t>
            </a:r>
            <a:r>
              <a:rPr lang="en-US" altLang="zh-CN" sz="2000" dirty="0">
                <a:solidFill>
                  <a:srgbClr val="64001F"/>
                </a:solidFill>
                <a:latin typeface="Courier" charset="0"/>
                <a:ea typeface="Courier" charset="0"/>
                <a:cs typeface="Courier" charset="0"/>
              </a:rPr>
              <a:t>){</a:t>
            </a:r>
          </a:p>
          <a:p>
            <a:r>
              <a:rPr lang="zh-CN" altLang="en-US" sz="2000" dirty="0">
                <a:solidFill>
                  <a:srgbClr val="64001F"/>
                </a:solidFill>
                <a:latin typeface="Courier" charset="0"/>
                <a:ea typeface="Courier" charset="0"/>
                <a:cs typeface="Courier" charset="0"/>
              </a:rPr>
              <a:t>  </a:t>
            </a:r>
            <a:r>
              <a:rPr lang="en-US" altLang="zh-CN" sz="2000" dirty="0">
                <a:solidFill>
                  <a:srgbClr val="64001F"/>
                </a:solidFill>
                <a:latin typeface="Courier" charset="0"/>
                <a:ea typeface="Courier" charset="0"/>
                <a:cs typeface="Courier" charset="0"/>
              </a:rPr>
              <a:t>while</a:t>
            </a:r>
            <a:r>
              <a:rPr lang="zh-CN" altLang="en-US" sz="2000" dirty="0">
                <a:solidFill>
                  <a:srgbClr val="64001F"/>
                </a:solidFill>
                <a:latin typeface="Courier" charset="0"/>
                <a:ea typeface="Courier" charset="0"/>
                <a:cs typeface="Courier" charset="0"/>
              </a:rPr>
              <a:t> </a:t>
            </a:r>
            <a:r>
              <a:rPr lang="en-US" altLang="zh-CN" sz="2000" dirty="0">
                <a:solidFill>
                  <a:srgbClr val="64001F"/>
                </a:solidFill>
                <a:latin typeface="Courier" charset="0"/>
                <a:ea typeface="Courier" charset="0"/>
                <a:cs typeface="Courier" charset="0"/>
              </a:rPr>
              <a:t>(TRUE)</a:t>
            </a:r>
            <a:r>
              <a:rPr lang="zh-CN" altLang="en-US" sz="2000" dirty="0">
                <a:solidFill>
                  <a:srgbClr val="64001F"/>
                </a:solidFill>
                <a:latin typeface="Courier" charset="0"/>
                <a:ea typeface="Courier" charset="0"/>
                <a:cs typeface="Courier" charset="0"/>
              </a:rPr>
              <a:t> </a:t>
            </a:r>
            <a:r>
              <a:rPr lang="en-US" altLang="zh-CN" sz="2000" dirty="0">
                <a:solidFill>
                  <a:srgbClr val="64001F"/>
                </a:solidFill>
                <a:latin typeface="Courier" charset="0"/>
                <a:ea typeface="Courier" charset="0"/>
                <a:cs typeface="Courier" charset="0"/>
              </a:rPr>
              <a:t>{</a:t>
            </a:r>
          </a:p>
          <a:p>
            <a:r>
              <a:rPr lang="zh-CN" altLang="en-US" sz="2000" dirty="0">
                <a:solidFill>
                  <a:srgbClr val="64001F"/>
                </a:solidFill>
                <a:latin typeface="Courier" charset="0"/>
                <a:ea typeface="Courier" charset="0"/>
                <a:cs typeface="Courier" charset="0"/>
              </a:rPr>
              <a:t>    </a:t>
            </a:r>
            <a:r>
              <a:rPr lang="en-US" altLang="zh-CN" sz="2000" dirty="0">
                <a:solidFill>
                  <a:srgbClr val="64001F"/>
                </a:solidFill>
                <a:latin typeface="Courier" charset="0"/>
                <a:ea typeface="Courier" charset="0"/>
                <a:cs typeface="Courier" charset="0"/>
              </a:rPr>
              <a:t>think();</a:t>
            </a:r>
          </a:p>
          <a:p>
            <a:r>
              <a:rPr lang="zh-CN" altLang="en-US" sz="2000" dirty="0">
                <a:solidFill>
                  <a:srgbClr val="64001F"/>
                </a:solidFill>
                <a:latin typeface="Courier" charset="0"/>
                <a:ea typeface="Courier" charset="0"/>
                <a:cs typeface="Courier" charset="0"/>
              </a:rPr>
              <a:t>    </a:t>
            </a:r>
            <a:r>
              <a:rPr lang="de-DE" altLang="zh-CN" sz="2000" dirty="0" err="1">
                <a:solidFill>
                  <a:srgbClr val="64001F"/>
                </a:solidFill>
                <a:latin typeface="Courier" charset="0"/>
                <a:ea typeface="Courier" charset="0"/>
                <a:cs typeface="Courier" charset="0"/>
              </a:rPr>
              <a:t>take_forks</a:t>
            </a:r>
            <a:r>
              <a:rPr lang="de-DE" altLang="zh-CN" sz="2000" dirty="0">
                <a:solidFill>
                  <a:srgbClr val="64001F"/>
                </a:solidFill>
                <a:latin typeface="Courier" charset="0"/>
                <a:ea typeface="Courier" charset="0"/>
                <a:cs typeface="Courier" charset="0"/>
              </a:rPr>
              <a:t>(i);</a:t>
            </a:r>
          </a:p>
          <a:p>
            <a:r>
              <a:rPr lang="zh-CN" altLang="en-US" sz="2000" dirty="0">
                <a:solidFill>
                  <a:srgbClr val="64001F"/>
                </a:solidFill>
                <a:latin typeface="Courier" charset="0"/>
                <a:ea typeface="Courier" charset="0"/>
                <a:cs typeface="Courier" charset="0"/>
              </a:rPr>
              <a:t>    </a:t>
            </a:r>
            <a:r>
              <a:rPr lang="en-US" altLang="zh-CN" sz="2000" dirty="0">
                <a:solidFill>
                  <a:srgbClr val="64001F"/>
                </a:solidFill>
                <a:latin typeface="Courier" charset="0"/>
                <a:ea typeface="Courier" charset="0"/>
                <a:cs typeface="Courier" charset="0"/>
              </a:rPr>
              <a:t>eat();</a:t>
            </a:r>
          </a:p>
          <a:p>
            <a:r>
              <a:rPr lang="zh-CN" altLang="en-US" sz="2000" dirty="0">
                <a:solidFill>
                  <a:srgbClr val="64001F"/>
                </a:solidFill>
                <a:latin typeface="Courier" charset="0"/>
                <a:ea typeface="Courier" charset="0"/>
                <a:cs typeface="Courier" charset="0"/>
              </a:rPr>
              <a:t>    </a:t>
            </a:r>
            <a:r>
              <a:rPr lang="ro-RO" altLang="zh-CN" sz="2000" dirty="0" err="1">
                <a:solidFill>
                  <a:srgbClr val="64001F"/>
                </a:solidFill>
                <a:latin typeface="Courier" charset="0"/>
                <a:ea typeface="Courier" charset="0"/>
                <a:cs typeface="Courier" charset="0"/>
              </a:rPr>
              <a:t>put_forks</a:t>
            </a:r>
            <a:r>
              <a:rPr lang="ro-RO" altLang="zh-CN" sz="2000" dirty="0">
                <a:solidFill>
                  <a:srgbClr val="64001F"/>
                </a:solidFill>
                <a:latin typeface="Courier" charset="0"/>
                <a:ea typeface="Courier" charset="0"/>
                <a:cs typeface="Courier" charset="0"/>
              </a:rPr>
              <a:t>(i);</a:t>
            </a:r>
          </a:p>
          <a:p>
            <a:r>
              <a:rPr lang="zh-CN" altLang="en-US" sz="2000" dirty="0">
                <a:solidFill>
                  <a:srgbClr val="64001F"/>
                </a:solidFill>
                <a:latin typeface="Courier" charset="0"/>
                <a:ea typeface="Courier" charset="0"/>
                <a:cs typeface="Courier" charset="0"/>
              </a:rPr>
              <a:t>  </a:t>
            </a:r>
            <a:r>
              <a:rPr lang="ro-RO" altLang="zh-CN" sz="2000" dirty="0">
                <a:solidFill>
                  <a:srgbClr val="64001F"/>
                </a:solidFill>
                <a:latin typeface="Courier" charset="0"/>
                <a:ea typeface="Courier" charset="0"/>
                <a:cs typeface="Courier" charset="0"/>
              </a:rPr>
              <a:t>}</a:t>
            </a:r>
          </a:p>
          <a:p>
            <a:r>
              <a:rPr lang="ro-RO" altLang="zh-CN" sz="2000" dirty="0">
                <a:solidFill>
                  <a:srgbClr val="64001F"/>
                </a:solidFill>
                <a:latin typeface="Courier" charset="0"/>
                <a:ea typeface="Courier" charset="0"/>
                <a:cs typeface="Courier" charset="0"/>
              </a:rPr>
              <a:t>}</a:t>
            </a:r>
            <a:endParaRPr lang="zh-CN" altLang="en-US" sz="2000" dirty="0">
              <a:latin typeface="Courier" charset="0"/>
              <a:ea typeface="Courier" charset="0"/>
              <a:cs typeface="Courier" charset="0"/>
            </a:endParaRPr>
          </a:p>
        </p:txBody>
      </p:sp>
      <p:sp>
        <p:nvSpPr>
          <p:cNvPr id="9" name="矩形 8">
            <a:extLst>
              <a:ext uri="{FF2B5EF4-FFF2-40B4-BE49-F238E27FC236}">
                <a16:creationId xmlns:a16="http://schemas.microsoft.com/office/drawing/2014/main" id="{9F36F6CC-B7B4-D045-8274-CC4A08C60152}"/>
              </a:ext>
            </a:extLst>
          </p:cNvPr>
          <p:cNvSpPr/>
          <p:nvPr/>
        </p:nvSpPr>
        <p:spPr>
          <a:xfrm>
            <a:off x="-1" y="3778055"/>
            <a:ext cx="4963883" cy="2554545"/>
          </a:xfrm>
          <a:prstGeom prst="rect">
            <a:avLst/>
          </a:prstGeom>
          <a:solidFill>
            <a:schemeClr val="bg1">
              <a:lumMod val="95000"/>
            </a:schemeClr>
          </a:solidFill>
        </p:spPr>
        <p:txBody>
          <a:bodyPr wrap="square">
            <a:spAutoFit/>
          </a:bodyPr>
          <a:lstStyle/>
          <a:p>
            <a:r>
              <a:rPr lang="en-US" altLang="zh-CN" sz="2000" dirty="0">
                <a:solidFill>
                  <a:srgbClr val="64001F"/>
                </a:solidFill>
                <a:latin typeface="Courier" charset="0"/>
              </a:rPr>
              <a:t>void </a:t>
            </a:r>
            <a:r>
              <a:rPr lang="en-US" altLang="zh-CN" sz="2000" dirty="0" err="1">
                <a:solidFill>
                  <a:srgbClr val="64001F"/>
                </a:solidFill>
                <a:latin typeface="Courier" charset="0"/>
              </a:rPr>
              <a:t>take_forks</a:t>
            </a:r>
            <a:r>
              <a:rPr lang="en-US" altLang="zh-CN" sz="2000" dirty="0">
                <a:solidFill>
                  <a:srgbClr val="64001F"/>
                </a:solidFill>
                <a:latin typeface="Courier" charset="0"/>
              </a:rPr>
              <a:t>(</a:t>
            </a:r>
            <a:r>
              <a:rPr lang="en-US" altLang="zh-CN" sz="2000" dirty="0" err="1">
                <a:solidFill>
                  <a:srgbClr val="64001F"/>
                </a:solidFill>
                <a:latin typeface="Courier" charset="0"/>
              </a:rPr>
              <a:t>int</a:t>
            </a:r>
            <a:r>
              <a:rPr lang="en-US" altLang="zh-CN" sz="2000" dirty="0">
                <a:solidFill>
                  <a:srgbClr val="64001F"/>
                </a:solidFill>
                <a:latin typeface="Courier" charset="0"/>
              </a:rPr>
              <a:t> </a:t>
            </a:r>
            <a:r>
              <a:rPr lang="en-US" altLang="zh-CN" sz="2000" dirty="0" err="1">
                <a:solidFill>
                  <a:srgbClr val="64001F"/>
                </a:solidFill>
                <a:latin typeface="Courier" charset="0"/>
              </a:rPr>
              <a:t>i</a:t>
            </a:r>
            <a:r>
              <a:rPr lang="en-US" altLang="zh-CN" sz="2000" dirty="0">
                <a:solidFill>
                  <a:srgbClr val="64001F"/>
                </a:solidFill>
                <a:latin typeface="Courier" charset="0"/>
              </a:rPr>
              <a:t>)</a:t>
            </a:r>
          </a:p>
          <a:p>
            <a:r>
              <a:rPr lang="en-US" altLang="zh-CN" sz="2000" dirty="0">
                <a:solidFill>
                  <a:srgbClr val="64001F"/>
                </a:solidFill>
                <a:latin typeface="Courier" charset="0"/>
              </a:rPr>
              <a:t>{</a:t>
            </a:r>
          </a:p>
          <a:p>
            <a:r>
              <a:rPr lang="en-US" altLang="zh-CN" sz="2000" dirty="0">
                <a:solidFill>
                  <a:srgbClr val="64001F"/>
                </a:solidFill>
                <a:latin typeface="Courier" charset="0"/>
              </a:rPr>
              <a:t>     P(mutex);</a:t>
            </a:r>
          </a:p>
          <a:p>
            <a:r>
              <a:rPr lang="de-DE" altLang="zh-CN" sz="2000" dirty="0">
                <a:solidFill>
                  <a:srgbClr val="64001F"/>
                </a:solidFill>
                <a:latin typeface="Courier" charset="0"/>
              </a:rPr>
              <a:t>     </a:t>
            </a:r>
            <a:r>
              <a:rPr lang="de-DE" altLang="zh-CN" sz="2000" dirty="0" err="1">
                <a:solidFill>
                  <a:srgbClr val="64001F"/>
                </a:solidFill>
                <a:latin typeface="Courier" charset="0"/>
              </a:rPr>
              <a:t>state</a:t>
            </a:r>
            <a:r>
              <a:rPr lang="de-DE" altLang="zh-CN" sz="2000" dirty="0">
                <a:solidFill>
                  <a:srgbClr val="64001F"/>
                </a:solidFill>
                <a:latin typeface="Courier" charset="0"/>
              </a:rPr>
              <a:t>[i] = HUNGRY;</a:t>
            </a:r>
          </a:p>
          <a:p>
            <a:r>
              <a:rPr lang="hu-HU" altLang="zh-CN" sz="2000" dirty="0">
                <a:solidFill>
                  <a:srgbClr val="64001F"/>
                </a:solidFill>
                <a:latin typeface="Courier" charset="0"/>
              </a:rPr>
              <a:t>     test(i);</a:t>
            </a:r>
          </a:p>
          <a:p>
            <a:r>
              <a:rPr lang="de-DE" altLang="zh-CN" sz="2000" dirty="0">
                <a:solidFill>
                  <a:srgbClr val="64001F"/>
                </a:solidFill>
                <a:latin typeface="Courier" charset="0"/>
              </a:rPr>
              <a:t>     </a:t>
            </a:r>
            <a:r>
              <a:rPr lang="en-US" altLang="zh-CN" sz="2000" dirty="0">
                <a:solidFill>
                  <a:srgbClr val="64001F"/>
                </a:solidFill>
                <a:latin typeface="Courier" charset="0"/>
              </a:rPr>
              <a:t>V</a:t>
            </a:r>
            <a:r>
              <a:rPr lang="de-DE" altLang="zh-CN" sz="2000" dirty="0">
                <a:solidFill>
                  <a:srgbClr val="64001F"/>
                </a:solidFill>
                <a:latin typeface="Courier" charset="0"/>
              </a:rPr>
              <a:t>(</a:t>
            </a:r>
            <a:r>
              <a:rPr lang="de-DE" altLang="zh-CN" sz="2000" dirty="0" err="1">
                <a:solidFill>
                  <a:srgbClr val="64001F"/>
                </a:solidFill>
                <a:latin typeface="Courier" charset="0"/>
              </a:rPr>
              <a:t>mutex</a:t>
            </a:r>
            <a:r>
              <a:rPr lang="de-DE" altLang="zh-CN" sz="2000" dirty="0">
                <a:solidFill>
                  <a:srgbClr val="64001F"/>
                </a:solidFill>
                <a:latin typeface="Courier" charset="0"/>
              </a:rPr>
              <a:t>);</a:t>
            </a:r>
          </a:p>
          <a:p>
            <a:r>
              <a:rPr lang="en-US" altLang="zh-CN" sz="2000" dirty="0">
                <a:solidFill>
                  <a:srgbClr val="64001F"/>
                </a:solidFill>
                <a:latin typeface="Courier" charset="0"/>
              </a:rPr>
              <a:t>     </a:t>
            </a:r>
            <a:r>
              <a:rPr lang="en-US" altLang="zh-CN" sz="2000" b="1" dirty="0">
                <a:solidFill>
                  <a:srgbClr val="64001F"/>
                </a:solidFill>
                <a:latin typeface="Courier" charset="0"/>
              </a:rPr>
              <a:t>P(s[</a:t>
            </a:r>
            <a:r>
              <a:rPr lang="en-US" altLang="zh-CN" sz="2000" b="1" dirty="0" err="1">
                <a:solidFill>
                  <a:srgbClr val="64001F"/>
                </a:solidFill>
                <a:latin typeface="Courier" charset="0"/>
              </a:rPr>
              <a:t>i</a:t>
            </a:r>
            <a:r>
              <a:rPr lang="en-US" altLang="zh-CN" sz="2000" b="1" dirty="0">
                <a:solidFill>
                  <a:srgbClr val="64001F"/>
                </a:solidFill>
                <a:latin typeface="Courier" charset="0"/>
              </a:rPr>
              <a:t>]);</a:t>
            </a:r>
          </a:p>
          <a:p>
            <a:r>
              <a:rPr lang="en-US" altLang="zh-CN" sz="2000" dirty="0">
                <a:solidFill>
                  <a:srgbClr val="64001F"/>
                </a:solidFill>
                <a:latin typeface="Courier" charset="0"/>
              </a:rPr>
              <a:t>}</a:t>
            </a:r>
          </a:p>
        </p:txBody>
      </p:sp>
      <p:sp>
        <p:nvSpPr>
          <p:cNvPr id="10" name="矩形 9">
            <a:extLst>
              <a:ext uri="{FF2B5EF4-FFF2-40B4-BE49-F238E27FC236}">
                <a16:creationId xmlns:a16="http://schemas.microsoft.com/office/drawing/2014/main" id="{96D20957-CEF9-D94A-95A4-564CAAF2EE6C}"/>
              </a:ext>
            </a:extLst>
          </p:cNvPr>
          <p:cNvSpPr/>
          <p:nvPr/>
        </p:nvSpPr>
        <p:spPr>
          <a:xfrm>
            <a:off x="4963885" y="3784645"/>
            <a:ext cx="4180114" cy="2554545"/>
          </a:xfrm>
          <a:prstGeom prst="rect">
            <a:avLst/>
          </a:prstGeom>
          <a:solidFill>
            <a:schemeClr val="bg1">
              <a:lumMod val="85000"/>
            </a:schemeClr>
          </a:solidFill>
        </p:spPr>
        <p:txBody>
          <a:bodyPr wrap="square">
            <a:spAutoFit/>
          </a:bodyPr>
          <a:lstStyle/>
          <a:p>
            <a:r>
              <a:rPr lang="en-US" altLang="zh-CN" sz="2000" dirty="0">
                <a:solidFill>
                  <a:srgbClr val="64001F"/>
                </a:solidFill>
                <a:latin typeface="Courier" charset="0"/>
              </a:rPr>
              <a:t>void </a:t>
            </a:r>
            <a:r>
              <a:rPr lang="en-US" altLang="zh-CN" sz="2000" dirty="0" err="1">
                <a:solidFill>
                  <a:srgbClr val="64001F"/>
                </a:solidFill>
                <a:latin typeface="Courier" charset="0"/>
              </a:rPr>
              <a:t>put_forks</a:t>
            </a:r>
            <a:r>
              <a:rPr lang="en-US" altLang="zh-CN" sz="2000" dirty="0">
                <a:solidFill>
                  <a:srgbClr val="64001F"/>
                </a:solidFill>
                <a:latin typeface="Courier" charset="0"/>
              </a:rPr>
              <a:t>(</a:t>
            </a:r>
            <a:r>
              <a:rPr lang="en-US" altLang="zh-CN" sz="2000" dirty="0" err="1">
                <a:solidFill>
                  <a:srgbClr val="64001F"/>
                </a:solidFill>
                <a:latin typeface="Courier" charset="0"/>
              </a:rPr>
              <a:t>i</a:t>
            </a:r>
            <a:r>
              <a:rPr lang="en-US" altLang="zh-CN" sz="2000" dirty="0">
                <a:solidFill>
                  <a:srgbClr val="64001F"/>
                </a:solidFill>
                <a:latin typeface="Courier" charset="0"/>
              </a:rPr>
              <a:t>)</a:t>
            </a:r>
          </a:p>
          <a:p>
            <a:r>
              <a:rPr lang="en-US" altLang="zh-CN" sz="2000" dirty="0">
                <a:solidFill>
                  <a:srgbClr val="64001F"/>
                </a:solidFill>
                <a:latin typeface="Courier" charset="0"/>
              </a:rPr>
              <a:t>{</a:t>
            </a:r>
          </a:p>
          <a:p>
            <a:r>
              <a:rPr lang="en-US" altLang="zh-CN" sz="2000" dirty="0">
                <a:solidFill>
                  <a:srgbClr val="64001F"/>
                </a:solidFill>
                <a:latin typeface="Courier" charset="0"/>
              </a:rPr>
              <a:t>     P(mutex);</a:t>
            </a:r>
          </a:p>
          <a:p>
            <a:r>
              <a:rPr lang="en-US" altLang="zh-CN" sz="2000" dirty="0">
                <a:solidFill>
                  <a:srgbClr val="64001F"/>
                </a:solidFill>
                <a:latin typeface="Courier" charset="0"/>
              </a:rPr>
              <a:t>     state[</a:t>
            </a:r>
            <a:r>
              <a:rPr lang="en-US" altLang="zh-CN" sz="2000" dirty="0" err="1">
                <a:solidFill>
                  <a:srgbClr val="64001F"/>
                </a:solidFill>
                <a:latin typeface="Courier" charset="0"/>
              </a:rPr>
              <a:t>i</a:t>
            </a:r>
            <a:r>
              <a:rPr lang="en-US" altLang="zh-CN" sz="2000" dirty="0">
                <a:solidFill>
                  <a:srgbClr val="64001F"/>
                </a:solidFill>
                <a:latin typeface="Courier" charset="0"/>
              </a:rPr>
              <a:t>] = THINKING;</a:t>
            </a:r>
          </a:p>
          <a:p>
            <a:r>
              <a:rPr lang="hu-HU" altLang="zh-CN" sz="2000" dirty="0">
                <a:solidFill>
                  <a:srgbClr val="64001F"/>
                </a:solidFill>
                <a:latin typeface="Courier" charset="0"/>
              </a:rPr>
              <a:t>     test(LEFT);</a:t>
            </a:r>
          </a:p>
          <a:p>
            <a:r>
              <a:rPr lang="ro-RO" altLang="zh-CN" sz="2000" dirty="0">
                <a:solidFill>
                  <a:srgbClr val="64001F"/>
                </a:solidFill>
                <a:latin typeface="Courier" charset="0"/>
              </a:rPr>
              <a:t>     test(RIGHT);</a:t>
            </a:r>
          </a:p>
          <a:p>
            <a:r>
              <a:rPr lang="de-DE" altLang="zh-CN" sz="2000" dirty="0">
                <a:solidFill>
                  <a:srgbClr val="64001F"/>
                </a:solidFill>
                <a:latin typeface="Courier" charset="0"/>
              </a:rPr>
              <a:t>     </a:t>
            </a:r>
            <a:r>
              <a:rPr lang="en-US" altLang="zh-CN" sz="2000" dirty="0">
                <a:solidFill>
                  <a:srgbClr val="64001F"/>
                </a:solidFill>
                <a:latin typeface="Courier" charset="0"/>
              </a:rPr>
              <a:t>V</a:t>
            </a:r>
            <a:r>
              <a:rPr lang="de-DE" altLang="zh-CN" sz="2000" dirty="0">
                <a:solidFill>
                  <a:srgbClr val="64001F"/>
                </a:solidFill>
                <a:latin typeface="Courier" charset="0"/>
              </a:rPr>
              <a:t>(</a:t>
            </a:r>
            <a:r>
              <a:rPr lang="de-DE" altLang="zh-CN" sz="2000" dirty="0" err="1">
                <a:solidFill>
                  <a:srgbClr val="64001F"/>
                </a:solidFill>
                <a:latin typeface="Courier" charset="0"/>
              </a:rPr>
              <a:t>mutex</a:t>
            </a:r>
            <a:r>
              <a:rPr lang="de-DE" altLang="zh-CN" sz="2000" dirty="0">
                <a:solidFill>
                  <a:srgbClr val="64001F"/>
                </a:solidFill>
                <a:latin typeface="Courier" charset="0"/>
              </a:rPr>
              <a:t>);</a:t>
            </a:r>
          </a:p>
          <a:p>
            <a:r>
              <a:rPr lang="de-DE" altLang="zh-CN" sz="2000" dirty="0">
                <a:solidFill>
                  <a:srgbClr val="64001F"/>
                </a:solidFill>
                <a:latin typeface="Courier" charset="0"/>
              </a:rPr>
              <a:t>}</a:t>
            </a:r>
          </a:p>
        </p:txBody>
      </p:sp>
      <p:sp>
        <p:nvSpPr>
          <p:cNvPr id="3" name="矩形 2">
            <a:extLst>
              <a:ext uri="{FF2B5EF4-FFF2-40B4-BE49-F238E27FC236}">
                <a16:creationId xmlns:a16="http://schemas.microsoft.com/office/drawing/2014/main" id="{566CA1C2-DFFE-A64D-90E6-24489DBF671E}"/>
              </a:ext>
            </a:extLst>
          </p:cNvPr>
          <p:cNvSpPr/>
          <p:nvPr/>
        </p:nvSpPr>
        <p:spPr>
          <a:xfrm>
            <a:off x="4394494" y="3006628"/>
            <a:ext cx="569387" cy="923330"/>
          </a:xfrm>
          <a:prstGeom prst="rect">
            <a:avLst/>
          </a:prstGeom>
          <a:noFill/>
        </p:spPr>
        <p:txBody>
          <a:bodyPr wrap="none" lIns="91440" tIns="45720" rIns="91440" bIns="45720">
            <a:spAutoFit/>
          </a:bodyPr>
          <a:lstStyle/>
          <a:p>
            <a:pPr algn="ctr"/>
            <a:r>
              <a:rPr lang="en-US" altLang="zh-CN" sz="5400" b="1" cap="none" spc="0" dirty="0">
                <a:ln w="22225">
                  <a:solidFill>
                    <a:schemeClr val="accent2"/>
                  </a:solidFill>
                  <a:prstDash val="solid"/>
                </a:ln>
                <a:solidFill>
                  <a:schemeClr val="accent2">
                    <a:lumMod val="40000"/>
                    <a:lumOff val="60000"/>
                  </a:schemeClr>
                </a:solidFill>
                <a:effectLst/>
              </a:rPr>
              <a:t>1</a:t>
            </a:r>
            <a:endParaRPr lang="zh-CN" altLang="en-US" sz="5400" b="1" cap="none" spc="0" dirty="0">
              <a:ln w="22225">
                <a:solidFill>
                  <a:schemeClr val="accent2"/>
                </a:solidFill>
                <a:prstDash val="solid"/>
              </a:ln>
              <a:solidFill>
                <a:schemeClr val="accent2">
                  <a:lumMod val="40000"/>
                  <a:lumOff val="60000"/>
                </a:schemeClr>
              </a:solidFill>
              <a:effectLst/>
            </a:endParaRPr>
          </a:p>
        </p:txBody>
      </p:sp>
      <p:sp>
        <p:nvSpPr>
          <p:cNvPr id="11" name="矩形 10">
            <a:extLst>
              <a:ext uri="{FF2B5EF4-FFF2-40B4-BE49-F238E27FC236}">
                <a16:creationId xmlns:a16="http://schemas.microsoft.com/office/drawing/2014/main" id="{087371D7-5BF0-2040-833E-31BFC25A4E66}"/>
              </a:ext>
            </a:extLst>
          </p:cNvPr>
          <p:cNvSpPr/>
          <p:nvPr/>
        </p:nvSpPr>
        <p:spPr>
          <a:xfrm>
            <a:off x="8574612" y="2967335"/>
            <a:ext cx="569388" cy="923330"/>
          </a:xfrm>
          <a:prstGeom prst="rect">
            <a:avLst/>
          </a:prstGeom>
          <a:noFill/>
        </p:spPr>
        <p:txBody>
          <a:bodyPr wrap="none" lIns="91440" tIns="45720" rIns="91440" bIns="45720">
            <a:spAutoFit/>
          </a:bodyPr>
          <a:lstStyle/>
          <a:p>
            <a:pPr algn="ctr"/>
            <a:r>
              <a:rPr lang="en-US" altLang="zh-CN" sz="5400" b="1" dirty="0">
                <a:ln w="22225">
                  <a:solidFill>
                    <a:schemeClr val="accent2"/>
                  </a:solidFill>
                  <a:prstDash val="solid"/>
                </a:ln>
                <a:solidFill>
                  <a:schemeClr val="accent2">
                    <a:lumMod val="40000"/>
                    <a:lumOff val="60000"/>
                  </a:schemeClr>
                </a:solidFill>
              </a:rPr>
              <a:t>2</a:t>
            </a:r>
            <a:endParaRPr lang="zh-CN" altLang="en-US" sz="5400" b="1" cap="none" spc="0" dirty="0">
              <a:ln w="22225">
                <a:solidFill>
                  <a:schemeClr val="accent2"/>
                </a:solidFill>
                <a:prstDash val="solid"/>
              </a:ln>
              <a:solidFill>
                <a:schemeClr val="accent2">
                  <a:lumMod val="40000"/>
                  <a:lumOff val="60000"/>
                </a:schemeClr>
              </a:solidFill>
              <a:effectLst/>
            </a:endParaRPr>
          </a:p>
        </p:txBody>
      </p:sp>
      <p:sp>
        <p:nvSpPr>
          <p:cNvPr id="12" name="矩形 11">
            <a:extLst>
              <a:ext uri="{FF2B5EF4-FFF2-40B4-BE49-F238E27FC236}">
                <a16:creationId xmlns:a16="http://schemas.microsoft.com/office/drawing/2014/main" id="{AFCAB333-DDCB-0F4E-9B53-F823DAD9959C}"/>
              </a:ext>
            </a:extLst>
          </p:cNvPr>
          <p:cNvSpPr/>
          <p:nvPr/>
        </p:nvSpPr>
        <p:spPr>
          <a:xfrm>
            <a:off x="4394494" y="5439610"/>
            <a:ext cx="569388" cy="923330"/>
          </a:xfrm>
          <a:prstGeom prst="rect">
            <a:avLst/>
          </a:prstGeom>
          <a:noFill/>
        </p:spPr>
        <p:txBody>
          <a:bodyPr wrap="none" lIns="91440" tIns="45720" rIns="91440" bIns="45720">
            <a:spAutoFit/>
          </a:bodyPr>
          <a:lstStyle/>
          <a:p>
            <a:pPr algn="ctr"/>
            <a:r>
              <a:rPr lang="en-US" altLang="zh-CN" sz="5400" b="1" dirty="0">
                <a:ln w="22225">
                  <a:solidFill>
                    <a:schemeClr val="accent2"/>
                  </a:solidFill>
                  <a:prstDash val="solid"/>
                </a:ln>
                <a:solidFill>
                  <a:schemeClr val="accent2">
                    <a:lumMod val="40000"/>
                    <a:lumOff val="60000"/>
                  </a:schemeClr>
                </a:solidFill>
              </a:rPr>
              <a:t>3</a:t>
            </a:r>
            <a:endParaRPr lang="zh-CN" altLang="en-US" sz="5400" b="1" cap="none" spc="0" dirty="0">
              <a:ln w="22225">
                <a:solidFill>
                  <a:schemeClr val="accent2"/>
                </a:solidFill>
                <a:prstDash val="solid"/>
              </a:ln>
              <a:solidFill>
                <a:schemeClr val="accent2">
                  <a:lumMod val="40000"/>
                  <a:lumOff val="60000"/>
                </a:schemeClr>
              </a:solidFill>
              <a:effectLst/>
            </a:endParaRPr>
          </a:p>
        </p:txBody>
      </p:sp>
      <p:sp>
        <p:nvSpPr>
          <p:cNvPr id="13" name="矩形 12">
            <a:extLst>
              <a:ext uri="{FF2B5EF4-FFF2-40B4-BE49-F238E27FC236}">
                <a16:creationId xmlns:a16="http://schemas.microsoft.com/office/drawing/2014/main" id="{B23DB156-BD56-7B49-AA54-B6E7987D7009}"/>
              </a:ext>
            </a:extLst>
          </p:cNvPr>
          <p:cNvSpPr/>
          <p:nvPr/>
        </p:nvSpPr>
        <p:spPr>
          <a:xfrm>
            <a:off x="8562732" y="5391813"/>
            <a:ext cx="569388" cy="923330"/>
          </a:xfrm>
          <a:prstGeom prst="rect">
            <a:avLst/>
          </a:prstGeom>
          <a:noFill/>
        </p:spPr>
        <p:txBody>
          <a:bodyPr wrap="none" lIns="91440" tIns="45720" rIns="91440" bIns="45720">
            <a:spAutoFit/>
          </a:bodyPr>
          <a:lstStyle/>
          <a:p>
            <a:pPr algn="ctr"/>
            <a:r>
              <a:rPr lang="en-US" altLang="zh-CN" sz="5400" b="1" dirty="0">
                <a:ln w="22225">
                  <a:solidFill>
                    <a:schemeClr val="accent2"/>
                  </a:solidFill>
                  <a:prstDash val="solid"/>
                </a:ln>
                <a:solidFill>
                  <a:schemeClr val="accent2">
                    <a:lumMod val="40000"/>
                    <a:lumOff val="60000"/>
                  </a:schemeClr>
                </a:solidFill>
              </a:rPr>
              <a:t>4</a:t>
            </a:r>
            <a:endParaRPr lang="zh-CN" alt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436569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日期占位符 2"/>
          <p:cNvSpPr>
            <a:spLocks noGrp="1"/>
          </p:cNvSpPr>
          <p:nvPr>
            <p:ph type="dt" sz="half" idx="10"/>
          </p:nvPr>
        </p:nvSpPr>
        <p:spPr/>
        <p:txBody>
          <a:bodyPr/>
          <a:lstStyle/>
          <a:p>
            <a:fld id="{1DE42F0B-FC11-9248-9EA8-CAF33C6A79A6}" type="datetime5">
              <a:t>2019/10/14</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幻灯片编号占位符 4"/>
          <p:cNvSpPr>
            <a:spLocks noGrp="1"/>
          </p:cNvSpPr>
          <p:nvPr>
            <p:ph type="sldNum" sz="quarter" idx="12"/>
          </p:nvPr>
        </p:nvSpPr>
        <p:spPr/>
        <p:txBody>
          <a:bodyPr/>
          <a:lstStyle/>
          <a:p>
            <a:fld id="{B09550E6-D85C-43A8-841D-66A200A3DB30}" type="slidenum">
              <a:rPr lang="zh-CN" altLang="en-US" smtClean="0"/>
              <a:t>59</a:t>
            </a:fld>
            <a:endParaRPr lang="zh-CN" altLang="en-US"/>
          </a:p>
        </p:txBody>
      </p:sp>
      <p:sp>
        <p:nvSpPr>
          <p:cNvPr id="6" name="矩形 5"/>
          <p:cNvSpPr/>
          <p:nvPr/>
        </p:nvSpPr>
        <p:spPr>
          <a:xfrm>
            <a:off x="1840675" y="1822149"/>
            <a:ext cx="7303324" cy="3539430"/>
          </a:xfrm>
          <a:prstGeom prst="rect">
            <a:avLst/>
          </a:prstGeom>
          <a:solidFill>
            <a:schemeClr val="bg1">
              <a:lumMod val="95000"/>
            </a:schemeClr>
          </a:solidFill>
        </p:spPr>
        <p:txBody>
          <a:bodyPr wrap="square">
            <a:spAutoFit/>
          </a:bodyPr>
          <a:lstStyle/>
          <a:p>
            <a:endParaRPr lang="en-US" altLang="zh-CN" sz="3200" baseline="30000" dirty="0">
              <a:latin typeface="Courier" charset="0"/>
            </a:endParaRPr>
          </a:p>
          <a:p>
            <a:r>
              <a:rPr lang="en-US" altLang="zh-CN" sz="3200" baseline="30000" dirty="0">
                <a:latin typeface="Courier" charset="0"/>
              </a:rPr>
              <a:t>void</a:t>
            </a:r>
            <a:r>
              <a:rPr lang="zh-CN" altLang="en-US" sz="3200" baseline="30000" dirty="0">
                <a:latin typeface="Courier" charset="0"/>
              </a:rPr>
              <a:t> </a:t>
            </a:r>
            <a:r>
              <a:rPr lang="en-US" altLang="zh-CN" sz="3200" baseline="30000" dirty="0">
                <a:latin typeface="Courier" charset="0"/>
              </a:rPr>
              <a:t>test(</a:t>
            </a:r>
            <a:r>
              <a:rPr lang="en-US" altLang="zh-CN" sz="3200" baseline="30000" dirty="0" err="1">
                <a:latin typeface="Courier" charset="0"/>
              </a:rPr>
              <a:t>int</a:t>
            </a:r>
            <a:r>
              <a:rPr lang="zh-CN" altLang="en-US" sz="3200" baseline="30000" dirty="0">
                <a:latin typeface="Courier" charset="0"/>
              </a:rPr>
              <a:t> </a:t>
            </a:r>
            <a:r>
              <a:rPr lang="en-US" altLang="zh-CN" sz="3200" baseline="30000" dirty="0" err="1">
                <a:latin typeface="Courier" charset="0"/>
              </a:rPr>
              <a:t>i</a:t>
            </a:r>
            <a:r>
              <a:rPr lang="en-US" altLang="zh-CN" sz="3200" baseline="30000" dirty="0">
                <a:latin typeface="Courier" charset="0"/>
              </a:rPr>
              <a:t>)</a:t>
            </a:r>
            <a:r>
              <a:rPr lang="zh-CN" altLang="en-US" sz="3200" baseline="30000" dirty="0">
                <a:latin typeface="Courier" charset="0"/>
              </a:rPr>
              <a:t> </a:t>
            </a:r>
            <a:endParaRPr lang="en-US" altLang="zh-CN" sz="3200" baseline="30000" dirty="0">
              <a:latin typeface="Courier" charset="0"/>
            </a:endParaRPr>
          </a:p>
          <a:p>
            <a:r>
              <a:rPr lang="en-US" altLang="zh-CN" sz="3200" baseline="30000" dirty="0">
                <a:latin typeface="Courier" charset="0"/>
              </a:rPr>
              <a:t>{</a:t>
            </a:r>
          </a:p>
          <a:p>
            <a:r>
              <a:rPr lang="zh-CN" altLang="en-US" sz="3200" baseline="30000" dirty="0">
                <a:latin typeface="Courier" charset="0"/>
              </a:rPr>
              <a:t>  </a:t>
            </a:r>
            <a:r>
              <a:rPr lang="en-US" altLang="zh-CN" sz="3200" baseline="30000" dirty="0">
                <a:latin typeface="Courier" charset="0"/>
              </a:rPr>
              <a:t>if (state[</a:t>
            </a:r>
            <a:r>
              <a:rPr lang="en-US" altLang="zh-CN" sz="3200" baseline="30000" dirty="0" err="1">
                <a:latin typeface="Courier" charset="0"/>
              </a:rPr>
              <a:t>i</a:t>
            </a:r>
            <a:r>
              <a:rPr lang="en-US" altLang="zh-CN" sz="3200" baseline="30000" dirty="0">
                <a:latin typeface="Courier" charset="0"/>
              </a:rPr>
              <a:t>] == HUNGRY &amp;&amp; </a:t>
            </a:r>
          </a:p>
          <a:p>
            <a:r>
              <a:rPr lang="zh-CN" altLang="en-US" sz="3200" baseline="30000" dirty="0">
                <a:latin typeface="Courier" charset="0"/>
              </a:rPr>
              <a:t>      </a:t>
            </a:r>
            <a:r>
              <a:rPr lang="en-US" altLang="zh-CN" sz="3200" baseline="30000" dirty="0">
                <a:latin typeface="Courier" charset="0"/>
              </a:rPr>
              <a:t>state[LEFT] != EATING &amp;&amp; </a:t>
            </a:r>
          </a:p>
          <a:p>
            <a:r>
              <a:rPr lang="zh-CN" altLang="en-US" sz="3200" baseline="30000" dirty="0">
                <a:latin typeface="Courier" charset="0"/>
              </a:rPr>
              <a:t>      </a:t>
            </a:r>
            <a:r>
              <a:rPr lang="en-US" altLang="zh-CN" sz="3200" baseline="30000" dirty="0">
                <a:latin typeface="Courier" charset="0"/>
              </a:rPr>
              <a:t>state[RIGHT] != EATING) {</a:t>
            </a:r>
          </a:p>
          <a:p>
            <a:r>
              <a:rPr lang="zh-CN" altLang="en-US" sz="3200" baseline="30000" dirty="0">
                <a:latin typeface="Courier" charset="0"/>
              </a:rPr>
              <a:t>   </a:t>
            </a:r>
            <a:r>
              <a:rPr lang="en-US" altLang="zh-CN" sz="3200" baseline="30000" dirty="0">
                <a:latin typeface="Courier" charset="0"/>
              </a:rPr>
              <a:t> state[</a:t>
            </a:r>
            <a:r>
              <a:rPr lang="en-US" altLang="zh-CN" sz="3200" baseline="30000" dirty="0" err="1">
                <a:latin typeface="Courier" charset="0"/>
              </a:rPr>
              <a:t>i</a:t>
            </a:r>
            <a:r>
              <a:rPr lang="en-US" altLang="zh-CN" sz="3200" baseline="30000" dirty="0">
                <a:latin typeface="Courier" charset="0"/>
              </a:rPr>
              <a:t>] = EATING;</a:t>
            </a:r>
          </a:p>
          <a:p>
            <a:r>
              <a:rPr lang="zh-CN" altLang="en-US" sz="3200" baseline="30000" dirty="0">
                <a:latin typeface="Courier" charset="0"/>
              </a:rPr>
              <a:t>    </a:t>
            </a:r>
            <a:r>
              <a:rPr lang="en-US" altLang="zh-CN" sz="3200" b="1" baseline="30000" dirty="0">
                <a:latin typeface="Courier" charset="0"/>
              </a:rPr>
              <a:t>V</a:t>
            </a:r>
            <a:r>
              <a:rPr lang="pt-BR" altLang="zh-CN" sz="3200" b="1" baseline="30000" dirty="0">
                <a:latin typeface="Courier" charset="0"/>
              </a:rPr>
              <a:t>(</a:t>
            </a:r>
            <a:r>
              <a:rPr lang="pt-BR" altLang="zh-CN" sz="3200" b="1" baseline="30000" dirty="0" err="1">
                <a:latin typeface="Courier" charset="0"/>
              </a:rPr>
              <a:t>s</a:t>
            </a:r>
            <a:r>
              <a:rPr lang="pt-BR" altLang="zh-CN" sz="3200" b="1" baseline="30000" dirty="0">
                <a:latin typeface="Courier" charset="0"/>
              </a:rPr>
              <a:t>[</a:t>
            </a:r>
            <a:r>
              <a:rPr lang="pt-BR" altLang="zh-CN" sz="3200" b="1" baseline="30000" dirty="0" err="1">
                <a:latin typeface="Courier" charset="0"/>
              </a:rPr>
              <a:t>i</a:t>
            </a:r>
            <a:r>
              <a:rPr lang="pt-BR" altLang="zh-CN" sz="3200" b="1" baseline="30000" dirty="0">
                <a:latin typeface="Courier" charset="0"/>
              </a:rPr>
              <a:t>]);</a:t>
            </a:r>
          </a:p>
          <a:p>
            <a:r>
              <a:rPr lang="zh-CN" altLang="en-US" sz="3200" baseline="30000" dirty="0">
                <a:latin typeface="Courier" charset="0"/>
              </a:rPr>
              <a:t>  </a:t>
            </a:r>
            <a:r>
              <a:rPr lang="de-DE" altLang="zh-CN" sz="3200" baseline="30000" dirty="0">
                <a:latin typeface="Courier" charset="0"/>
              </a:rPr>
              <a:t>}</a:t>
            </a:r>
          </a:p>
          <a:p>
            <a:r>
              <a:rPr lang="de-DE" altLang="zh-CN" sz="3200" baseline="30000" dirty="0">
                <a:latin typeface="Courier" charset="0"/>
              </a:rPr>
              <a:t>}</a:t>
            </a:r>
            <a:endParaRPr lang="zh-CN" altLang="en-US" sz="3200" dirty="0"/>
          </a:p>
        </p:txBody>
      </p:sp>
    </p:spTree>
    <p:extLst>
      <p:ext uri="{BB962C8B-B14F-4D97-AF65-F5344CB8AC3E}">
        <p14:creationId xmlns:p14="http://schemas.microsoft.com/office/powerpoint/2010/main" val="1712749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图书馆问题</a:t>
            </a:r>
          </a:p>
        </p:txBody>
      </p:sp>
      <p:sp>
        <p:nvSpPr>
          <p:cNvPr id="5" name="内容占位符 4"/>
          <p:cNvSpPr>
            <a:spLocks noGrp="1"/>
          </p:cNvSpPr>
          <p:nvPr>
            <p:ph idx="1"/>
          </p:nvPr>
        </p:nvSpPr>
        <p:spPr/>
        <p:txBody>
          <a:bodyPr>
            <a:normAutofit/>
          </a:bodyPr>
          <a:lstStyle/>
          <a:p>
            <a:r>
              <a:rPr lang="zh-CN" altLang="en-US" sz="3200" dirty="0"/>
              <a:t>图书馆有</a:t>
            </a:r>
            <a:r>
              <a:rPr lang="en-US" altLang="zh-CN" sz="3200" dirty="0"/>
              <a:t>N</a:t>
            </a:r>
            <a:r>
              <a:rPr lang="zh-CN" altLang="en-US" sz="3200" dirty="0"/>
              <a:t>个座位，一张登记表，要求：</a:t>
            </a:r>
          </a:p>
          <a:p>
            <a:pPr lvl="1"/>
            <a:r>
              <a:rPr lang="zh-CN" altLang="en-US" dirty="0"/>
              <a:t>读者</a:t>
            </a:r>
            <a:r>
              <a:rPr lang="zh-CN" altLang="en-US" sz="2800" dirty="0"/>
              <a:t>进入时需先登记，取得座位号；</a:t>
            </a:r>
          </a:p>
          <a:p>
            <a:pPr lvl="1"/>
            <a:r>
              <a:rPr lang="zh-CN" altLang="en-US" sz="2800" dirty="0"/>
              <a:t>出来</a:t>
            </a:r>
            <a:r>
              <a:rPr lang="zh-CN" altLang="en-US" sz="2800"/>
              <a:t>时注销</a:t>
            </a:r>
            <a:endParaRPr lang="en-US" altLang="zh-CN" sz="2800" dirty="0"/>
          </a:p>
          <a:p>
            <a:r>
              <a:rPr lang="zh-CN" altLang="en-US" sz="3200" dirty="0"/>
              <a:t>用</a:t>
            </a:r>
            <a:r>
              <a:rPr lang="en-US" altLang="zh-CN" sz="3200" dirty="0"/>
              <a:t>P</a:t>
            </a:r>
            <a:r>
              <a:rPr lang="zh-CN" altLang="en-US" sz="3200" dirty="0"/>
              <a:t>、</a:t>
            </a:r>
            <a:r>
              <a:rPr lang="en-US" altLang="zh-CN" sz="3200" dirty="0"/>
              <a:t>V</a:t>
            </a:r>
            <a:r>
              <a:rPr lang="zh-CN" altLang="en-US" sz="3200" dirty="0"/>
              <a:t>原语描述读者的使用过程。</a:t>
            </a:r>
          </a:p>
          <a:p>
            <a:endParaRPr lang="zh-CN" altLang="en-US" sz="3200" dirty="0"/>
          </a:p>
        </p:txBody>
      </p:sp>
      <p:sp>
        <p:nvSpPr>
          <p:cNvPr id="2" name="日期占位符 1"/>
          <p:cNvSpPr>
            <a:spLocks noGrp="1"/>
          </p:cNvSpPr>
          <p:nvPr>
            <p:ph type="dt" sz="half" idx="10"/>
          </p:nvPr>
        </p:nvSpPr>
        <p:spPr/>
        <p:txBody>
          <a:bodyPr/>
          <a:lstStyle/>
          <a:p>
            <a:fld id="{11B79393-AF30-384D-B430-B0667CA1E3D0}" type="datetime5">
              <a:t>2019/10/14</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6" name="灯片编号占位符 5"/>
          <p:cNvSpPr>
            <a:spLocks noGrp="1"/>
          </p:cNvSpPr>
          <p:nvPr>
            <p:ph type="sldNum" sz="quarter" idx="12"/>
          </p:nvPr>
        </p:nvSpPr>
        <p:spPr/>
        <p:txBody>
          <a:bodyPr/>
          <a:lstStyle/>
          <a:p>
            <a:fld id="{687D7A59-36E2-48B9-B146-C1E59501F63F}" type="slidenum">
              <a:rPr lang="en-US" smtClean="0"/>
              <a:pPr/>
              <a:t>6</a:t>
            </a:fld>
            <a:endParaRPr lang="en-US"/>
          </a:p>
        </p:txBody>
      </p:sp>
    </p:spTree>
    <p:extLst>
      <p:ext uri="{BB962C8B-B14F-4D97-AF65-F5344CB8AC3E}">
        <p14:creationId xmlns:p14="http://schemas.microsoft.com/office/powerpoint/2010/main" val="32404146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管程解法</a:t>
            </a:r>
            <a:endParaRPr lang="zh-CN" altLang="en-US" dirty="0"/>
          </a:p>
        </p:txBody>
      </p:sp>
      <p:sp>
        <p:nvSpPr>
          <p:cNvPr id="3" name="日期占位符 2"/>
          <p:cNvSpPr>
            <a:spLocks noGrp="1"/>
          </p:cNvSpPr>
          <p:nvPr>
            <p:ph type="dt" sz="half" idx="10"/>
          </p:nvPr>
        </p:nvSpPr>
        <p:spPr/>
        <p:txBody>
          <a:bodyPr/>
          <a:lstStyle/>
          <a:p>
            <a:fld id="{A96CABAF-B1E6-7045-8979-563631066C6B}" type="datetime5">
              <a:t>2019/10/14</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60</a:t>
            </a:fld>
            <a:endParaRPr lang="zh-CN" altLang="en-US"/>
          </a:p>
        </p:txBody>
      </p:sp>
      <p:sp>
        <p:nvSpPr>
          <p:cNvPr id="8" name="Rectangle 2"/>
          <p:cNvSpPr txBox="1">
            <a:spLocks noChangeArrowheads="1"/>
          </p:cNvSpPr>
          <p:nvPr/>
        </p:nvSpPr>
        <p:spPr>
          <a:xfrm>
            <a:off x="457200" y="1776457"/>
            <a:ext cx="8229600" cy="3948113"/>
          </a:xfrm>
          <a:prstGeom prst="rect">
            <a:avLst/>
          </a:prstGeom>
          <a:solidFill>
            <a:schemeClr val="bg1">
              <a:lumMod val="95000"/>
            </a:schemeClr>
          </a:solidFill>
          <a:ln>
            <a:solidFill>
              <a:schemeClr val="bg1">
                <a:lumMod val="65000"/>
              </a:schemeClr>
            </a:solidFill>
          </a:ln>
        </p:spPr>
        <p:txBody>
          <a:bodyPr vert="horz" lIns="91440" tIns="45720" rIns="91440" bIns="45720" rtlCol="0">
            <a:noAutofit/>
          </a:bodyPr>
          <a:lstStyle>
            <a:lvl1pPr marL="342900" indent="-342900" algn="l" defTabSz="914400" rtl="0" eaLnBrk="1" latinLnBrk="0" hangingPunct="1">
              <a:lnSpc>
                <a:spcPct val="130000"/>
              </a:lnSpc>
              <a:spcBef>
                <a:spcPct val="20000"/>
              </a:spcBef>
              <a:buFont typeface="Arial" pitchFamily="34" charset="0"/>
              <a:buChar char="•"/>
              <a:defRPr sz="3200" kern="1200" baseline="0">
                <a:solidFill>
                  <a:schemeClr val="tx1"/>
                </a:solidFill>
                <a:latin typeface="Arial Unicode MS" pitchFamily="34" charset="-122"/>
                <a:ea typeface="华文细黑" pitchFamily="2" charset="-122"/>
                <a:cs typeface="+mn-cs"/>
              </a:defRPr>
            </a:lvl1pPr>
            <a:lvl2pPr marL="742950" indent="-285750" algn="l" defTabSz="914400" rtl="0" eaLnBrk="1" latinLnBrk="0" hangingPunct="1">
              <a:lnSpc>
                <a:spcPct val="130000"/>
              </a:lnSpc>
              <a:spcBef>
                <a:spcPct val="20000"/>
              </a:spcBef>
              <a:buFont typeface="Arial" pitchFamily="34" charset="0"/>
              <a:buChar char="–"/>
              <a:defRPr sz="2800" kern="1200" baseline="0">
                <a:solidFill>
                  <a:schemeClr val="tx1"/>
                </a:solidFill>
                <a:latin typeface="Arial Unicode MS" pitchFamily="34" charset="-122"/>
                <a:ea typeface="华文细黑" pitchFamily="2" charset="-122"/>
                <a:cs typeface="+mn-cs"/>
              </a:defRPr>
            </a:lvl2pPr>
            <a:lvl3pPr marL="1143000" indent="-228600" algn="l" defTabSz="914400" rtl="0" eaLnBrk="1" latinLnBrk="0" hangingPunct="1">
              <a:lnSpc>
                <a:spcPct val="130000"/>
              </a:lnSpc>
              <a:spcBef>
                <a:spcPct val="20000"/>
              </a:spcBef>
              <a:buFont typeface="Arial" pitchFamily="34" charset="0"/>
              <a:buChar char="•"/>
              <a:defRPr sz="2400" kern="1200" baseline="0">
                <a:solidFill>
                  <a:schemeClr val="tx1"/>
                </a:solidFill>
                <a:latin typeface="Arial Unicode MS" pitchFamily="34" charset="-122"/>
                <a:ea typeface="华文细黑" pitchFamily="2" charset="-122"/>
                <a:cs typeface="+mn-cs"/>
              </a:defRPr>
            </a:lvl3pPr>
            <a:lvl4pPr marL="1600200" indent="-228600" algn="l" defTabSz="914400" rtl="0" eaLnBrk="1" latinLnBrk="0" hangingPunct="1">
              <a:lnSpc>
                <a:spcPct val="130000"/>
              </a:lnSpc>
              <a:spcBef>
                <a:spcPct val="20000"/>
              </a:spcBef>
              <a:buFont typeface="Arial" pitchFamily="34" charset="0"/>
              <a:buChar char="–"/>
              <a:defRPr sz="2000" kern="1200" baseline="0">
                <a:solidFill>
                  <a:schemeClr val="tx1"/>
                </a:solidFill>
                <a:latin typeface="Arial Unicode MS" pitchFamily="34" charset="-122"/>
                <a:ea typeface="华文细黑" pitchFamily="2" charset="-122"/>
                <a:cs typeface="+mn-cs"/>
              </a:defRPr>
            </a:lvl4pPr>
            <a:lvl5pPr marL="2057400" indent="-228600" algn="l" defTabSz="914400" rtl="0" eaLnBrk="1" latinLnBrk="0" hangingPunct="1">
              <a:lnSpc>
                <a:spcPct val="130000"/>
              </a:lnSpc>
              <a:spcBef>
                <a:spcPct val="20000"/>
              </a:spcBef>
              <a:buFont typeface="Arial" pitchFamily="34" charset="0"/>
              <a:buChar char="»"/>
              <a:defRPr sz="2000" kern="1200" baseline="0">
                <a:solidFill>
                  <a:schemeClr val="tx1"/>
                </a:solidFill>
                <a:latin typeface="Arial Unicode MS" pitchFamily="34" charset="-122"/>
                <a:ea typeface="华文细黑"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FontTx/>
              <a:buNone/>
            </a:pPr>
            <a:r>
              <a:rPr lang="en-US" altLang="zh-CN" dirty="0">
                <a:latin typeface="Consolas" pitchFamily="49" charset="0"/>
                <a:ea typeface="楷体_GB2312" pitchFamily="49" charset="-122"/>
                <a:cs typeface="Consolas" pitchFamily="49" charset="0"/>
              </a:rPr>
              <a:t>void philosopher(</a:t>
            </a:r>
            <a:r>
              <a:rPr lang="en-US" altLang="zh-CN" dirty="0" err="1">
                <a:latin typeface="Consolas" pitchFamily="49" charset="0"/>
                <a:ea typeface="楷体_GB2312" pitchFamily="49" charset="-122"/>
                <a:cs typeface="Consolas" pitchFamily="49" charset="0"/>
              </a:rPr>
              <a:t>int</a:t>
            </a:r>
            <a:r>
              <a:rPr lang="en-US" altLang="zh-CN" dirty="0">
                <a:latin typeface="Consolas" pitchFamily="49" charset="0"/>
                <a:ea typeface="楷体_GB2312" pitchFamily="49" charset="-122"/>
                <a:cs typeface="Consolas" pitchFamily="49" charset="0"/>
              </a:rPr>
              <a:t> </a:t>
            </a:r>
            <a:r>
              <a:rPr lang="en-US" altLang="zh-CN" dirty="0" err="1">
                <a:latin typeface="Consolas" pitchFamily="49" charset="0"/>
                <a:ea typeface="楷体_GB2312" pitchFamily="49" charset="-122"/>
                <a:cs typeface="Consolas" pitchFamily="49" charset="0"/>
              </a:rPr>
              <a:t>i</a:t>
            </a:r>
            <a:r>
              <a:rPr lang="en-US" altLang="zh-CN" dirty="0">
                <a:latin typeface="Consolas" pitchFamily="49" charset="0"/>
                <a:ea typeface="楷体_GB2312" pitchFamily="49" charset="-122"/>
                <a:cs typeface="Consolas" pitchFamily="49" charset="0"/>
              </a:rPr>
              <a:t>) {   </a:t>
            </a:r>
          </a:p>
          <a:p>
            <a:pPr>
              <a:lnSpc>
                <a:spcPct val="80000"/>
              </a:lnSpc>
              <a:buFontTx/>
              <a:buNone/>
            </a:pPr>
            <a:r>
              <a:rPr lang="en-US" altLang="zh-CN" dirty="0">
                <a:latin typeface="Consolas" pitchFamily="49" charset="0"/>
                <a:ea typeface="楷体_GB2312" pitchFamily="49" charset="-122"/>
                <a:cs typeface="Consolas" pitchFamily="49" charset="0"/>
              </a:rPr>
              <a:t>   while (1) {</a:t>
            </a:r>
          </a:p>
          <a:p>
            <a:pPr>
              <a:lnSpc>
                <a:spcPct val="80000"/>
              </a:lnSpc>
              <a:buFontTx/>
              <a:buNone/>
            </a:pPr>
            <a:r>
              <a:rPr lang="en-US" altLang="zh-CN" dirty="0">
                <a:latin typeface="Consolas" pitchFamily="49" charset="0"/>
                <a:ea typeface="楷体_GB2312" pitchFamily="49" charset="-122"/>
                <a:cs typeface="Consolas" pitchFamily="49" charset="0"/>
              </a:rPr>
              <a:t>      think();</a:t>
            </a:r>
          </a:p>
          <a:p>
            <a:pPr>
              <a:lnSpc>
                <a:spcPct val="80000"/>
              </a:lnSpc>
              <a:buFontTx/>
              <a:buNone/>
            </a:pPr>
            <a:r>
              <a:rPr lang="en-US" altLang="zh-CN" dirty="0">
                <a:latin typeface="Consolas" pitchFamily="49" charset="0"/>
                <a:ea typeface="楷体_GB2312" pitchFamily="49" charset="-122"/>
                <a:cs typeface="Consolas" pitchFamily="49" charset="0"/>
              </a:rPr>
              <a:t>      </a:t>
            </a:r>
            <a:r>
              <a:rPr lang="en-US" altLang="zh-CN" dirty="0" err="1">
                <a:latin typeface="Consolas" pitchFamily="49" charset="0"/>
                <a:ea typeface="楷体_GB2312" pitchFamily="49" charset="-122"/>
                <a:cs typeface="Consolas" pitchFamily="49" charset="0"/>
              </a:rPr>
              <a:t>philosopherMeal.take_forks</a:t>
            </a:r>
            <a:r>
              <a:rPr lang="en-US" altLang="zh-CN" dirty="0">
                <a:latin typeface="Consolas" pitchFamily="49" charset="0"/>
                <a:ea typeface="楷体_GB2312" pitchFamily="49" charset="-122"/>
                <a:cs typeface="Consolas" pitchFamily="49" charset="0"/>
              </a:rPr>
              <a:t>(</a:t>
            </a:r>
            <a:r>
              <a:rPr lang="en-US" altLang="zh-CN" dirty="0" err="1">
                <a:latin typeface="Consolas" pitchFamily="49" charset="0"/>
                <a:ea typeface="楷体_GB2312" pitchFamily="49" charset="-122"/>
                <a:cs typeface="Consolas" pitchFamily="49" charset="0"/>
              </a:rPr>
              <a:t>i</a:t>
            </a:r>
            <a:r>
              <a:rPr lang="en-US" altLang="zh-CN" dirty="0">
                <a:latin typeface="Consolas" pitchFamily="49" charset="0"/>
                <a:ea typeface="楷体_GB2312" pitchFamily="49" charset="-122"/>
                <a:cs typeface="Consolas" pitchFamily="49" charset="0"/>
              </a:rPr>
              <a:t>);</a:t>
            </a:r>
          </a:p>
          <a:p>
            <a:pPr>
              <a:lnSpc>
                <a:spcPct val="80000"/>
              </a:lnSpc>
              <a:buFontTx/>
              <a:buNone/>
            </a:pPr>
            <a:r>
              <a:rPr lang="en-US" altLang="zh-CN" dirty="0">
                <a:latin typeface="Consolas" pitchFamily="49" charset="0"/>
                <a:ea typeface="楷体_GB2312" pitchFamily="49" charset="-122"/>
                <a:cs typeface="Consolas" pitchFamily="49" charset="0"/>
              </a:rPr>
              <a:t>      eat()</a:t>
            </a:r>
            <a:r>
              <a:rPr lang="zh-CN" altLang="en-US" dirty="0">
                <a:latin typeface="Consolas" pitchFamily="49" charset="0"/>
                <a:ea typeface="楷体_GB2312" pitchFamily="49" charset="-122"/>
                <a:cs typeface="Consolas" pitchFamily="49" charset="0"/>
              </a:rPr>
              <a:t>；</a:t>
            </a:r>
          </a:p>
          <a:p>
            <a:pPr>
              <a:lnSpc>
                <a:spcPct val="80000"/>
              </a:lnSpc>
              <a:buFontTx/>
              <a:buNone/>
            </a:pPr>
            <a:r>
              <a:rPr lang="zh-CN" altLang="en-US" dirty="0">
                <a:latin typeface="Consolas" pitchFamily="49" charset="0"/>
                <a:ea typeface="楷体_GB2312" pitchFamily="49" charset="-122"/>
                <a:cs typeface="Consolas" pitchFamily="49" charset="0"/>
              </a:rPr>
              <a:t>  	  </a:t>
            </a:r>
            <a:r>
              <a:rPr lang="en-US" altLang="zh-CN" dirty="0" err="1">
                <a:latin typeface="Consolas" pitchFamily="49" charset="0"/>
                <a:ea typeface="楷体_GB2312" pitchFamily="49" charset="-122"/>
                <a:cs typeface="Consolas" pitchFamily="49" charset="0"/>
              </a:rPr>
              <a:t>philosopherMeal.put_forks</a:t>
            </a:r>
            <a:r>
              <a:rPr lang="en-US" altLang="zh-CN" dirty="0">
                <a:latin typeface="Consolas" pitchFamily="49" charset="0"/>
                <a:ea typeface="楷体_GB2312" pitchFamily="49" charset="-122"/>
                <a:cs typeface="Consolas" pitchFamily="49" charset="0"/>
              </a:rPr>
              <a:t>(</a:t>
            </a:r>
            <a:r>
              <a:rPr lang="en-US" altLang="zh-CN" dirty="0" err="1">
                <a:latin typeface="Consolas" pitchFamily="49" charset="0"/>
                <a:ea typeface="楷体_GB2312" pitchFamily="49" charset="-122"/>
                <a:cs typeface="Consolas" pitchFamily="49" charset="0"/>
              </a:rPr>
              <a:t>i</a:t>
            </a:r>
            <a:r>
              <a:rPr lang="en-US" altLang="zh-CN" dirty="0">
                <a:latin typeface="Consolas" pitchFamily="49" charset="0"/>
                <a:ea typeface="楷体_GB2312" pitchFamily="49" charset="-122"/>
                <a:cs typeface="Consolas" pitchFamily="49" charset="0"/>
              </a:rPr>
              <a:t>);</a:t>
            </a:r>
          </a:p>
          <a:p>
            <a:pPr>
              <a:lnSpc>
                <a:spcPct val="80000"/>
              </a:lnSpc>
              <a:buFontTx/>
              <a:buNone/>
            </a:pPr>
            <a:r>
              <a:rPr lang="en-US" altLang="zh-CN" dirty="0">
                <a:latin typeface="Consolas" pitchFamily="49" charset="0"/>
                <a:ea typeface="楷体_GB2312" pitchFamily="49" charset="-122"/>
                <a:cs typeface="Consolas" pitchFamily="49" charset="0"/>
              </a:rPr>
              <a:t>   }</a:t>
            </a:r>
          </a:p>
          <a:p>
            <a:pPr>
              <a:lnSpc>
                <a:spcPct val="80000"/>
              </a:lnSpc>
              <a:buFontTx/>
              <a:buNone/>
            </a:pPr>
            <a:r>
              <a:rPr lang="en-US" altLang="zh-CN" dirty="0">
                <a:latin typeface="Consolas" pitchFamily="49" charset="0"/>
                <a:ea typeface="楷体_GB2312" pitchFamily="49" charset="-122"/>
                <a:cs typeface="Consolas" pitchFamily="49" charset="0"/>
              </a:rPr>
              <a:t>}</a:t>
            </a:r>
          </a:p>
          <a:p>
            <a:pPr>
              <a:lnSpc>
                <a:spcPct val="80000"/>
              </a:lnSpc>
              <a:buFontTx/>
              <a:buNone/>
            </a:pPr>
            <a:endParaRPr lang="en-US" altLang="zh-CN" dirty="0">
              <a:latin typeface="Consolas" pitchFamily="49" charset="0"/>
              <a:ea typeface="楷体_GB2312" pitchFamily="49" charset="-122"/>
              <a:cs typeface="Consolas" pitchFamily="49" charset="0"/>
            </a:endParaRPr>
          </a:p>
        </p:txBody>
      </p:sp>
    </p:spTree>
    <p:extLst>
      <p:ext uri="{BB962C8B-B14F-4D97-AF65-F5344CB8AC3E}">
        <p14:creationId xmlns:p14="http://schemas.microsoft.com/office/powerpoint/2010/main" val="38676139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body" idx="4294967295"/>
          </p:nvPr>
        </p:nvSpPr>
        <p:spPr>
          <a:xfrm>
            <a:off x="457200" y="310590"/>
            <a:ext cx="8229600" cy="5902325"/>
          </a:xfrm>
          <a:solidFill>
            <a:schemeClr val="bg1">
              <a:lumMod val="95000"/>
            </a:schemeClr>
          </a:solidFill>
          <a:ln>
            <a:solidFill>
              <a:schemeClr val="bg1">
                <a:lumMod val="65000"/>
              </a:schemeClr>
            </a:solidFill>
          </a:ln>
        </p:spPr>
        <p:txBody>
          <a:bodyPr>
            <a:noAutofit/>
          </a:bodyPr>
          <a:lstStyle/>
          <a:p>
            <a:pPr>
              <a:lnSpc>
                <a:spcPct val="80000"/>
              </a:lnSpc>
              <a:buFontTx/>
              <a:buNone/>
            </a:pPr>
            <a:r>
              <a:rPr lang="en-US" altLang="zh-CN" sz="2400" dirty="0">
                <a:latin typeface="Consolas" pitchFamily="49" charset="0"/>
                <a:ea typeface="楷体_GB2312" pitchFamily="49" charset="-122"/>
                <a:cs typeface="Consolas" pitchFamily="49" charset="0"/>
              </a:rPr>
              <a:t>#define  N  5</a:t>
            </a:r>
          </a:p>
          <a:p>
            <a:pPr>
              <a:lnSpc>
                <a:spcPct val="80000"/>
              </a:lnSpc>
              <a:buFontTx/>
              <a:buNone/>
            </a:pPr>
            <a:r>
              <a:rPr lang="en-US" altLang="zh-CN" sz="2400" dirty="0">
                <a:latin typeface="Consolas" pitchFamily="49" charset="0"/>
                <a:ea typeface="楷体_GB2312" pitchFamily="49" charset="-122"/>
                <a:cs typeface="Consolas" pitchFamily="49" charset="0"/>
              </a:rPr>
              <a:t>#define  THINKING   0</a:t>
            </a:r>
          </a:p>
          <a:p>
            <a:pPr>
              <a:lnSpc>
                <a:spcPct val="80000"/>
              </a:lnSpc>
              <a:buFontTx/>
              <a:buNone/>
            </a:pPr>
            <a:r>
              <a:rPr lang="en-US" altLang="zh-CN" sz="2400" dirty="0">
                <a:latin typeface="Consolas" pitchFamily="49" charset="0"/>
                <a:ea typeface="楷体_GB2312" pitchFamily="49" charset="-122"/>
                <a:cs typeface="Consolas" pitchFamily="49" charset="0"/>
              </a:rPr>
              <a:t>#define  HUNGRY     1</a:t>
            </a:r>
          </a:p>
          <a:p>
            <a:pPr>
              <a:lnSpc>
                <a:spcPct val="80000"/>
              </a:lnSpc>
              <a:buFontTx/>
              <a:buNone/>
            </a:pPr>
            <a:r>
              <a:rPr lang="en-US" altLang="zh-CN" sz="2400" dirty="0">
                <a:latin typeface="Consolas" pitchFamily="49" charset="0"/>
                <a:ea typeface="楷体_GB2312" pitchFamily="49" charset="-122"/>
                <a:cs typeface="Consolas" pitchFamily="49" charset="0"/>
              </a:rPr>
              <a:t>#define  EATING     2</a:t>
            </a:r>
          </a:p>
          <a:p>
            <a:pPr>
              <a:lnSpc>
                <a:spcPct val="80000"/>
              </a:lnSpc>
              <a:buFontTx/>
              <a:buNone/>
            </a:pPr>
            <a:r>
              <a:rPr lang="en-US" altLang="zh-CN" sz="2400" dirty="0">
                <a:latin typeface="Consolas" pitchFamily="49" charset="0"/>
                <a:ea typeface="楷体_GB2312" pitchFamily="49" charset="-122"/>
                <a:cs typeface="Consolas" pitchFamily="49" charset="0"/>
              </a:rPr>
              <a:t>monitor  </a:t>
            </a:r>
            <a:r>
              <a:rPr lang="en-US" altLang="zh-CN" sz="2400" dirty="0" err="1">
                <a:latin typeface="Consolas" pitchFamily="49" charset="0"/>
                <a:ea typeface="楷体_GB2312" pitchFamily="49" charset="-122"/>
                <a:cs typeface="Consolas" pitchFamily="49" charset="0"/>
              </a:rPr>
              <a:t>philosopherMeal</a:t>
            </a:r>
            <a:r>
              <a:rPr lang="en-US" altLang="zh-CN" sz="2400" dirty="0">
                <a:latin typeface="Consolas" pitchFamily="49" charset="0"/>
                <a:ea typeface="楷体_GB2312" pitchFamily="49" charset="-122"/>
                <a:cs typeface="Consolas" pitchFamily="49" charset="0"/>
              </a:rPr>
              <a:t> {</a:t>
            </a:r>
          </a:p>
          <a:p>
            <a:pPr>
              <a:lnSpc>
                <a:spcPct val="80000"/>
              </a:lnSpc>
              <a:buFontTx/>
              <a:buNone/>
            </a:pPr>
            <a:r>
              <a:rPr lang="en-US" altLang="zh-CN" sz="2400" dirty="0">
                <a:latin typeface="Consolas" pitchFamily="49" charset="0"/>
                <a:ea typeface="楷体_GB2312" pitchFamily="49" charset="-122"/>
                <a:cs typeface="Consolas" pitchFamily="49" charset="0"/>
              </a:rPr>
              <a:t>  </a:t>
            </a:r>
            <a:r>
              <a:rPr lang="en-US" altLang="zh-CN" sz="2400" dirty="0" err="1">
                <a:latin typeface="Consolas" pitchFamily="49" charset="0"/>
                <a:ea typeface="楷体_GB2312" pitchFamily="49" charset="-122"/>
                <a:cs typeface="Consolas" pitchFamily="49" charset="0"/>
              </a:rPr>
              <a:t>int</a:t>
            </a:r>
            <a:r>
              <a:rPr lang="en-US" altLang="zh-CN" sz="2400" dirty="0">
                <a:latin typeface="Consolas" pitchFamily="49" charset="0"/>
                <a:ea typeface="楷体_GB2312" pitchFamily="49" charset="-122"/>
                <a:cs typeface="Consolas" pitchFamily="49" charset="0"/>
              </a:rPr>
              <a:t> state[N]={0,</a:t>
            </a:r>
            <a:r>
              <a:rPr lang="zh-CN" altLang="en-US" sz="2400" dirty="0">
                <a:latin typeface="Consolas" pitchFamily="49" charset="0"/>
                <a:ea typeface="楷体_GB2312" pitchFamily="49" charset="-122"/>
                <a:cs typeface="Consolas" pitchFamily="49" charset="0"/>
              </a:rPr>
              <a:t> </a:t>
            </a:r>
            <a:r>
              <a:rPr lang="en-US" altLang="zh-CN" sz="2400" dirty="0">
                <a:latin typeface="Consolas" pitchFamily="49" charset="0"/>
                <a:ea typeface="楷体_GB2312" pitchFamily="49" charset="-122"/>
                <a:cs typeface="Consolas" pitchFamily="49" charset="0"/>
              </a:rPr>
              <a:t>0,</a:t>
            </a:r>
            <a:r>
              <a:rPr lang="zh-CN" altLang="en-US" sz="2400" dirty="0">
                <a:latin typeface="Consolas" pitchFamily="49" charset="0"/>
                <a:ea typeface="楷体_GB2312" pitchFamily="49" charset="-122"/>
                <a:cs typeface="Consolas" pitchFamily="49" charset="0"/>
              </a:rPr>
              <a:t> </a:t>
            </a:r>
            <a:r>
              <a:rPr lang="en-US" altLang="zh-CN" sz="2400" dirty="0">
                <a:latin typeface="Consolas" pitchFamily="49" charset="0"/>
                <a:ea typeface="楷体_GB2312" pitchFamily="49" charset="-122"/>
                <a:cs typeface="Consolas" pitchFamily="49" charset="0"/>
              </a:rPr>
              <a:t>0,</a:t>
            </a:r>
            <a:r>
              <a:rPr lang="zh-CN" altLang="en-US" sz="2400" dirty="0">
                <a:latin typeface="Consolas" pitchFamily="49" charset="0"/>
                <a:ea typeface="楷体_GB2312" pitchFamily="49" charset="-122"/>
                <a:cs typeface="Consolas" pitchFamily="49" charset="0"/>
              </a:rPr>
              <a:t> </a:t>
            </a:r>
            <a:r>
              <a:rPr lang="en-US" altLang="zh-CN" sz="2400" dirty="0">
                <a:latin typeface="Consolas" pitchFamily="49" charset="0"/>
                <a:ea typeface="楷体_GB2312" pitchFamily="49" charset="-122"/>
                <a:cs typeface="Consolas" pitchFamily="49" charset="0"/>
              </a:rPr>
              <a:t>0,</a:t>
            </a:r>
            <a:r>
              <a:rPr lang="zh-CN" altLang="en-US" sz="2400" dirty="0">
                <a:latin typeface="Consolas" pitchFamily="49" charset="0"/>
                <a:ea typeface="楷体_GB2312" pitchFamily="49" charset="-122"/>
                <a:cs typeface="Consolas" pitchFamily="49" charset="0"/>
              </a:rPr>
              <a:t> </a:t>
            </a:r>
            <a:r>
              <a:rPr lang="en-US" altLang="zh-CN" sz="2400" dirty="0">
                <a:latin typeface="Consolas" pitchFamily="49" charset="0"/>
                <a:ea typeface="楷体_GB2312" pitchFamily="49" charset="-122"/>
                <a:cs typeface="Consolas" pitchFamily="49" charset="0"/>
              </a:rPr>
              <a:t>0};</a:t>
            </a:r>
          </a:p>
          <a:p>
            <a:pPr>
              <a:lnSpc>
                <a:spcPct val="80000"/>
              </a:lnSpc>
              <a:buFontTx/>
              <a:buNone/>
            </a:pPr>
            <a:r>
              <a:rPr lang="en-US" altLang="zh-CN" sz="2400" dirty="0">
                <a:latin typeface="Consolas" pitchFamily="49" charset="0"/>
                <a:ea typeface="楷体_GB2312" pitchFamily="49" charset="-122"/>
                <a:cs typeface="Consolas" pitchFamily="49" charset="0"/>
              </a:rPr>
              <a:t>  condition self[N]={0,</a:t>
            </a:r>
            <a:r>
              <a:rPr lang="zh-CN" altLang="en-US" sz="2400" dirty="0">
                <a:latin typeface="Consolas" pitchFamily="49" charset="0"/>
                <a:ea typeface="楷体_GB2312" pitchFamily="49" charset="-122"/>
                <a:cs typeface="Consolas" pitchFamily="49" charset="0"/>
              </a:rPr>
              <a:t> </a:t>
            </a:r>
            <a:r>
              <a:rPr lang="en-US" altLang="zh-CN" sz="2400" dirty="0">
                <a:latin typeface="Consolas" pitchFamily="49" charset="0"/>
                <a:ea typeface="楷体_GB2312" pitchFamily="49" charset="-122"/>
                <a:cs typeface="Consolas" pitchFamily="49" charset="0"/>
              </a:rPr>
              <a:t>0,</a:t>
            </a:r>
            <a:r>
              <a:rPr lang="zh-CN" altLang="en-US" sz="2400" dirty="0">
                <a:latin typeface="Consolas" pitchFamily="49" charset="0"/>
                <a:ea typeface="楷体_GB2312" pitchFamily="49" charset="-122"/>
                <a:cs typeface="Consolas" pitchFamily="49" charset="0"/>
              </a:rPr>
              <a:t> </a:t>
            </a:r>
            <a:r>
              <a:rPr lang="en-US" altLang="zh-CN" sz="2400" dirty="0">
                <a:latin typeface="Consolas" pitchFamily="49" charset="0"/>
                <a:ea typeface="楷体_GB2312" pitchFamily="49" charset="-122"/>
                <a:cs typeface="Consolas" pitchFamily="49" charset="0"/>
              </a:rPr>
              <a:t>0,</a:t>
            </a:r>
            <a:r>
              <a:rPr lang="zh-CN" altLang="en-US" sz="2400" dirty="0">
                <a:latin typeface="Consolas" pitchFamily="49" charset="0"/>
                <a:ea typeface="楷体_GB2312" pitchFamily="49" charset="-122"/>
                <a:cs typeface="Consolas" pitchFamily="49" charset="0"/>
              </a:rPr>
              <a:t> </a:t>
            </a:r>
            <a:r>
              <a:rPr lang="en-US" altLang="zh-CN" sz="2400" dirty="0">
                <a:latin typeface="Consolas" pitchFamily="49" charset="0"/>
                <a:ea typeface="楷体_GB2312" pitchFamily="49" charset="-122"/>
                <a:cs typeface="Consolas" pitchFamily="49" charset="0"/>
              </a:rPr>
              <a:t>0,</a:t>
            </a:r>
            <a:r>
              <a:rPr lang="zh-CN" altLang="en-US" sz="2400" dirty="0">
                <a:latin typeface="Consolas" pitchFamily="49" charset="0"/>
                <a:ea typeface="楷体_GB2312" pitchFamily="49" charset="-122"/>
                <a:cs typeface="Consolas" pitchFamily="49" charset="0"/>
              </a:rPr>
              <a:t> </a:t>
            </a:r>
            <a:r>
              <a:rPr lang="en-US" altLang="zh-CN" sz="2400" dirty="0">
                <a:latin typeface="Consolas" pitchFamily="49" charset="0"/>
                <a:ea typeface="楷体_GB2312" pitchFamily="49" charset="-122"/>
                <a:cs typeface="Consolas" pitchFamily="49" charset="0"/>
              </a:rPr>
              <a:t>0};</a:t>
            </a:r>
          </a:p>
          <a:p>
            <a:pPr>
              <a:lnSpc>
                <a:spcPct val="80000"/>
              </a:lnSpc>
              <a:buFontTx/>
              <a:buNone/>
            </a:pPr>
            <a:endParaRPr lang="en-US" altLang="zh-CN" sz="2400" dirty="0">
              <a:latin typeface="Consolas" pitchFamily="49" charset="0"/>
              <a:ea typeface="楷体_GB2312" pitchFamily="49" charset="-122"/>
              <a:cs typeface="Consolas" pitchFamily="49" charset="0"/>
            </a:endParaRPr>
          </a:p>
          <a:p>
            <a:pPr>
              <a:lnSpc>
                <a:spcPct val="80000"/>
              </a:lnSpc>
              <a:buFontTx/>
              <a:buNone/>
            </a:pPr>
            <a:r>
              <a:rPr lang="en-US" altLang="zh-CN" sz="2400" dirty="0">
                <a:latin typeface="Consolas" pitchFamily="49" charset="0"/>
                <a:ea typeface="楷体_GB2312" pitchFamily="49" charset="-122"/>
                <a:cs typeface="Consolas" pitchFamily="49" charset="0"/>
              </a:rPr>
              <a:t>  void test(</a:t>
            </a:r>
            <a:r>
              <a:rPr lang="en-US" altLang="zh-CN" sz="2400" dirty="0" err="1">
                <a:latin typeface="Consolas" pitchFamily="49" charset="0"/>
                <a:ea typeface="楷体_GB2312" pitchFamily="49" charset="-122"/>
                <a:cs typeface="Consolas" pitchFamily="49" charset="0"/>
              </a:rPr>
              <a:t>int</a:t>
            </a:r>
            <a:r>
              <a:rPr lang="en-US" altLang="zh-CN" sz="2400" dirty="0">
                <a:latin typeface="Consolas" pitchFamily="49" charset="0"/>
                <a:ea typeface="楷体_GB2312" pitchFamily="49" charset="-122"/>
                <a:cs typeface="Consolas" pitchFamily="49" charset="0"/>
              </a:rPr>
              <a:t> </a:t>
            </a:r>
            <a:r>
              <a:rPr lang="en-US" altLang="zh-CN" sz="2400" dirty="0" err="1">
                <a:latin typeface="Consolas" pitchFamily="49" charset="0"/>
                <a:ea typeface="楷体_GB2312" pitchFamily="49" charset="-122"/>
                <a:cs typeface="Consolas" pitchFamily="49" charset="0"/>
              </a:rPr>
              <a:t>i</a:t>
            </a:r>
            <a:r>
              <a:rPr lang="en-US" altLang="zh-CN" sz="2400" dirty="0">
                <a:latin typeface="Consolas" pitchFamily="49" charset="0"/>
                <a:ea typeface="楷体_GB2312" pitchFamily="49" charset="-122"/>
                <a:cs typeface="Consolas" pitchFamily="49" charset="0"/>
              </a:rPr>
              <a:t>){</a:t>
            </a:r>
          </a:p>
          <a:p>
            <a:pPr>
              <a:lnSpc>
                <a:spcPct val="80000"/>
              </a:lnSpc>
              <a:buFontTx/>
              <a:buNone/>
            </a:pPr>
            <a:r>
              <a:rPr lang="en-US" altLang="zh-CN" sz="2400" dirty="0">
                <a:latin typeface="Consolas" pitchFamily="49" charset="0"/>
                <a:ea typeface="楷体_GB2312" pitchFamily="49" charset="-122"/>
                <a:cs typeface="Consolas" pitchFamily="49" charset="0"/>
              </a:rPr>
              <a:t>     if (state[</a:t>
            </a:r>
            <a:r>
              <a:rPr lang="en-US" altLang="zh-CN" sz="2400" dirty="0" err="1">
                <a:latin typeface="Consolas" pitchFamily="49" charset="0"/>
                <a:ea typeface="楷体_GB2312" pitchFamily="49" charset="-122"/>
                <a:cs typeface="Consolas" pitchFamily="49" charset="0"/>
              </a:rPr>
              <a:t>i</a:t>
            </a:r>
            <a:r>
              <a:rPr lang="en-US" altLang="zh-CN" sz="2400" dirty="0">
                <a:latin typeface="Consolas" pitchFamily="49" charset="0"/>
                <a:ea typeface="楷体_GB2312" pitchFamily="49" charset="-122"/>
                <a:cs typeface="Consolas" pitchFamily="49" charset="0"/>
              </a:rPr>
              <a:t>] == HUNGRY) &amp;&amp; </a:t>
            </a:r>
          </a:p>
          <a:p>
            <a:pPr>
              <a:lnSpc>
                <a:spcPct val="80000"/>
              </a:lnSpc>
              <a:buFontTx/>
              <a:buNone/>
            </a:pPr>
            <a:r>
              <a:rPr lang="en-US" altLang="zh-CN" sz="2400" dirty="0">
                <a:latin typeface="Consolas" pitchFamily="49" charset="0"/>
                <a:ea typeface="楷体_GB2312" pitchFamily="49" charset="-122"/>
                <a:cs typeface="Consolas" pitchFamily="49" charset="0"/>
              </a:rPr>
              <a:t>        (state[(i-4) % 5] != EATING) &amp;&amp; </a:t>
            </a:r>
          </a:p>
          <a:p>
            <a:pPr>
              <a:lnSpc>
                <a:spcPct val="80000"/>
              </a:lnSpc>
              <a:buFontTx/>
              <a:buNone/>
            </a:pPr>
            <a:r>
              <a:rPr lang="en-US" altLang="zh-CN" sz="2400" dirty="0">
                <a:latin typeface="Consolas" pitchFamily="49" charset="0"/>
                <a:ea typeface="楷体_GB2312" pitchFamily="49" charset="-122"/>
                <a:cs typeface="Consolas" pitchFamily="49" charset="0"/>
              </a:rPr>
              <a:t>        (state [(i+1) % 5] != EATING) {</a:t>
            </a:r>
          </a:p>
          <a:p>
            <a:pPr>
              <a:lnSpc>
                <a:spcPct val="80000"/>
              </a:lnSpc>
              <a:buFontTx/>
              <a:buNone/>
            </a:pPr>
            <a:r>
              <a:rPr lang="en-US" altLang="zh-CN" sz="2400" dirty="0">
                <a:latin typeface="Consolas" pitchFamily="49" charset="0"/>
                <a:ea typeface="楷体_GB2312" pitchFamily="49" charset="-122"/>
                <a:cs typeface="Consolas" pitchFamily="49" charset="0"/>
              </a:rPr>
              <a:t>            state[</a:t>
            </a:r>
            <a:r>
              <a:rPr lang="en-US" altLang="zh-CN" sz="2400" dirty="0" err="1">
                <a:latin typeface="Consolas" pitchFamily="49" charset="0"/>
                <a:ea typeface="楷体_GB2312" pitchFamily="49" charset="-122"/>
                <a:cs typeface="Consolas" pitchFamily="49" charset="0"/>
              </a:rPr>
              <a:t>i</a:t>
            </a:r>
            <a:r>
              <a:rPr lang="en-US" altLang="zh-CN" sz="2400" dirty="0">
                <a:latin typeface="Consolas" pitchFamily="49" charset="0"/>
                <a:ea typeface="楷体_GB2312" pitchFamily="49" charset="-122"/>
                <a:cs typeface="Consolas" pitchFamily="49" charset="0"/>
              </a:rPr>
              <a:t>] = EATING;</a:t>
            </a:r>
          </a:p>
          <a:p>
            <a:pPr>
              <a:lnSpc>
                <a:spcPct val="80000"/>
              </a:lnSpc>
              <a:buFontTx/>
              <a:buNone/>
            </a:pPr>
            <a:r>
              <a:rPr lang="en-US" altLang="zh-CN" sz="2400" dirty="0">
                <a:latin typeface="Consolas" pitchFamily="49" charset="0"/>
                <a:ea typeface="楷体_GB2312" pitchFamily="49" charset="-122"/>
                <a:cs typeface="Consolas" pitchFamily="49" charset="0"/>
              </a:rPr>
              <a:t>            </a:t>
            </a:r>
            <a:r>
              <a:rPr lang="en-US" altLang="zh-CN" sz="2400" dirty="0">
                <a:solidFill>
                  <a:srgbClr val="C00000"/>
                </a:solidFill>
                <a:latin typeface="Consolas" pitchFamily="49" charset="0"/>
                <a:ea typeface="楷体_GB2312" pitchFamily="49" charset="-122"/>
                <a:cs typeface="Consolas" pitchFamily="49" charset="0"/>
              </a:rPr>
              <a:t>self[</a:t>
            </a:r>
            <a:r>
              <a:rPr lang="en-US" altLang="zh-CN" sz="2400" dirty="0" err="1">
                <a:solidFill>
                  <a:srgbClr val="C00000"/>
                </a:solidFill>
                <a:latin typeface="Consolas" pitchFamily="49" charset="0"/>
                <a:ea typeface="楷体_GB2312" pitchFamily="49" charset="-122"/>
                <a:cs typeface="Consolas" pitchFamily="49" charset="0"/>
              </a:rPr>
              <a:t>i</a:t>
            </a:r>
            <a:r>
              <a:rPr lang="en-US" altLang="zh-CN" sz="2400" dirty="0">
                <a:solidFill>
                  <a:srgbClr val="C00000"/>
                </a:solidFill>
                <a:latin typeface="Consolas" pitchFamily="49" charset="0"/>
                <a:ea typeface="楷体_GB2312" pitchFamily="49" charset="-122"/>
                <a:cs typeface="Consolas" pitchFamily="49" charset="0"/>
              </a:rPr>
              <a:t>].signal();</a:t>
            </a:r>
          </a:p>
          <a:p>
            <a:pPr lvl="1">
              <a:lnSpc>
                <a:spcPct val="80000"/>
              </a:lnSpc>
              <a:buFontTx/>
              <a:buNone/>
            </a:pPr>
            <a:r>
              <a:rPr lang="en-US" altLang="zh-CN" sz="2400" dirty="0">
                <a:latin typeface="Consolas" pitchFamily="49" charset="0"/>
                <a:ea typeface="楷体_GB2312" pitchFamily="49" charset="-122"/>
                <a:cs typeface="Consolas" pitchFamily="49" charset="0"/>
              </a:rPr>
              <a:t>       }</a:t>
            </a:r>
          </a:p>
          <a:p>
            <a:pPr lvl="1">
              <a:lnSpc>
                <a:spcPct val="80000"/>
              </a:lnSpc>
              <a:buFontTx/>
              <a:buNone/>
            </a:pPr>
            <a:r>
              <a:rPr lang="en-US" altLang="zh-CN" sz="2400" dirty="0">
                <a:latin typeface="Consolas" pitchFamily="49" charset="0"/>
                <a:ea typeface="楷体_GB2312" pitchFamily="49" charset="-122"/>
                <a:cs typeface="Consolas" pitchFamily="49" charset="0"/>
              </a:rPr>
              <a:t> }</a:t>
            </a:r>
          </a:p>
          <a:p>
            <a:pPr>
              <a:lnSpc>
                <a:spcPct val="80000"/>
              </a:lnSpc>
              <a:buFontTx/>
              <a:buNone/>
            </a:pPr>
            <a:endParaRPr lang="en-US" altLang="zh-CN" sz="2400" dirty="0">
              <a:latin typeface="Consolas" pitchFamily="49" charset="0"/>
              <a:ea typeface="楷体_GB2312" pitchFamily="49" charset="-122"/>
              <a:cs typeface="Consolas" pitchFamily="49" charset="0"/>
            </a:endParaRPr>
          </a:p>
        </p:txBody>
      </p:sp>
      <p:sp>
        <p:nvSpPr>
          <p:cNvPr id="2" name="日期占位符 1"/>
          <p:cNvSpPr>
            <a:spLocks noGrp="1"/>
          </p:cNvSpPr>
          <p:nvPr>
            <p:ph type="dt" sz="half" idx="10"/>
          </p:nvPr>
        </p:nvSpPr>
        <p:spPr/>
        <p:txBody>
          <a:bodyPr/>
          <a:lstStyle/>
          <a:p>
            <a:fld id="{62139C79-8DFA-744B-B6C1-CE470876DA85}" type="datetime5">
              <a:t>2019/10/14</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61</a:t>
            </a:fld>
            <a:endParaRPr lang="zh-CN" altLang="en-US"/>
          </a:p>
        </p:txBody>
      </p:sp>
    </p:spTree>
    <p:extLst>
      <p:ext uri="{BB962C8B-B14F-4D97-AF65-F5344CB8AC3E}">
        <p14:creationId xmlns:p14="http://schemas.microsoft.com/office/powerpoint/2010/main" val="32121912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3426">
                                            <p:txEl>
                                              <p:pRg st="0" end="0"/>
                                            </p:txEl>
                                          </p:spTgt>
                                        </p:tgtEl>
                                        <p:attrNameLst>
                                          <p:attrName>style.visibility</p:attrName>
                                        </p:attrNameLst>
                                      </p:cBhvr>
                                      <p:to>
                                        <p:strVal val="visible"/>
                                      </p:to>
                                    </p:set>
                                    <p:animEffect transition="in" filter="blinds(horizontal)">
                                      <p:cBhvr>
                                        <p:cTn id="7" dur="500"/>
                                        <p:tgtEl>
                                          <p:spTgt spid="10342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3426">
                                            <p:txEl>
                                              <p:pRg st="1" end="1"/>
                                            </p:txEl>
                                          </p:spTgt>
                                        </p:tgtEl>
                                        <p:attrNameLst>
                                          <p:attrName>style.visibility</p:attrName>
                                        </p:attrNameLst>
                                      </p:cBhvr>
                                      <p:to>
                                        <p:strVal val="visible"/>
                                      </p:to>
                                    </p:set>
                                    <p:animEffect transition="in" filter="blinds(horizontal)">
                                      <p:cBhvr>
                                        <p:cTn id="10" dur="500"/>
                                        <p:tgtEl>
                                          <p:spTgt spid="103426">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03426">
                                            <p:txEl>
                                              <p:pRg st="2" end="2"/>
                                            </p:txEl>
                                          </p:spTgt>
                                        </p:tgtEl>
                                        <p:attrNameLst>
                                          <p:attrName>style.visibility</p:attrName>
                                        </p:attrNameLst>
                                      </p:cBhvr>
                                      <p:to>
                                        <p:strVal val="visible"/>
                                      </p:to>
                                    </p:set>
                                    <p:animEffect transition="in" filter="blinds(horizontal)">
                                      <p:cBhvr>
                                        <p:cTn id="13" dur="500"/>
                                        <p:tgtEl>
                                          <p:spTgt spid="103426">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03426">
                                            <p:txEl>
                                              <p:pRg st="3" end="3"/>
                                            </p:txEl>
                                          </p:spTgt>
                                        </p:tgtEl>
                                        <p:attrNameLst>
                                          <p:attrName>style.visibility</p:attrName>
                                        </p:attrNameLst>
                                      </p:cBhvr>
                                      <p:to>
                                        <p:strVal val="visible"/>
                                      </p:to>
                                    </p:set>
                                    <p:animEffect transition="in" filter="blinds(horizontal)">
                                      <p:cBhvr>
                                        <p:cTn id="16" dur="500"/>
                                        <p:tgtEl>
                                          <p:spTgt spid="10342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03426">
                                            <p:txEl>
                                              <p:pRg st="4" end="4"/>
                                            </p:txEl>
                                          </p:spTgt>
                                        </p:tgtEl>
                                        <p:attrNameLst>
                                          <p:attrName>style.visibility</p:attrName>
                                        </p:attrNameLst>
                                      </p:cBhvr>
                                      <p:to>
                                        <p:strVal val="visible"/>
                                      </p:to>
                                    </p:set>
                                    <p:animEffect transition="in" filter="blinds(horizontal)">
                                      <p:cBhvr>
                                        <p:cTn id="21" dur="500"/>
                                        <p:tgtEl>
                                          <p:spTgt spid="103426">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03426">
                                            <p:txEl>
                                              <p:pRg st="5" end="5"/>
                                            </p:txEl>
                                          </p:spTgt>
                                        </p:tgtEl>
                                        <p:attrNameLst>
                                          <p:attrName>style.visibility</p:attrName>
                                        </p:attrNameLst>
                                      </p:cBhvr>
                                      <p:to>
                                        <p:strVal val="visible"/>
                                      </p:to>
                                    </p:set>
                                    <p:animEffect transition="in" filter="blinds(horizontal)">
                                      <p:cBhvr>
                                        <p:cTn id="24" dur="500"/>
                                        <p:tgtEl>
                                          <p:spTgt spid="103426">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03426">
                                            <p:txEl>
                                              <p:pRg st="6" end="6"/>
                                            </p:txEl>
                                          </p:spTgt>
                                        </p:tgtEl>
                                        <p:attrNameLst>
                                          <p:attrName>style.visibility</p:attrName>
                                        </p:attrNameLst>
                                      </p:cBhvr>
                                      <p:to>
                                        <p:strVal val="visible"/>
                                      </p:to>
                                    </p:set>
                                    <p:animEffect transition="in" filter="blinds(horizontal)">
                                      <p:cBhvr>
                                        <p:cTn id="27" dur="500"/>
                                        <p:tgtEl>
                                          <p:spTgt spid="10342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3426">
                                            <p:txEl>
                                              <p:pRg st="8" end="8"/>
                                            </p:txEl>
                                          </p:spTgt>
                                        </p:tgtEl>
                                        <p:attrNameLst>
                                          <p:attrName>style.visibility</p:attrName>
                                        </p:attrNameLst>
                                      </p:cBhvr>
                                      <p:to>
                                        <p:strVal val="visible"/>
                                      </p:to>
                                    </p:set>
                                    <p:animEffect transition="in" filter="blinds(horizontal)">
                                      <p:cBhvr>
                                        <p:cTn id="32" dur="500"/>
                                        <p:tgtEl>
                                          <p:spTgt spid="103426">
                                            <p:txEl>
                                              <p:pRg st="8" end="8"/>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103426">
                                            <p:txEl>
                                              <p:pRg st="9" end="9"/>
                                            </p:txEl>
                                          </p:spTgt>
                                        </p:tgtEl>
                                        <p:attrNameLst>
                                          <p:attrName>style.visibility</p:attrName>
                                        </p:attrNameLst>
                                      </p:cBhvr>
                                      <p:to>
                                        <p:strVal val="visible"/>
                                      </p:to>
                                    </p:set>
                                    <p:animEffect transition="in" filter="blinds(horizontal)">
                                      <p:cBhvr>
                                        <p:cTn id="35" dur="500"/>
                                        <p:tgtEl>
                                          <p:spTgt spid="103426">
                                            <p:txEl>
                                              <p:pRg st="9" end="9"/>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03426">
                                            <p:txEl>
                                              <p:pRg st="10" end="10"/>
                                            </p:txEl>
                                          </p:spTgt>
                                        </p:tgtEl>
                                        <p:attrNameLst>
                                          <p:attrName>style.visibility</p:attrName>
                                        </p:attrNameLst>
                                      </p:cBhvr>
                                      <p:to>
                                        <p:strVal val="visible"/>
                                      </p:to>
                                    </p:set>
                                    <p:animEffect transition="in" filter="blinds(horizontal)">
                                      <p:cBhvr>
                                        <p:cTn id="38" dur="500"/>
                                        <p:tgtEl>
                                          <p:spTgt spid="103426">
                                            <p:txEl>
                                              <p:pRg st="10" end="10"/>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103426">
                                            <p:txEl>
                                              <p:pRg st="11" end="11"/>
                                            </p:txEl>
                                          </p:spTgt>
                                        </p:tgtEl>
                                        <p:attrNameLst>
                                          <p:attrName>style.visibility</p:attrName>
                                        </p:attrNameLst>
                                      </p:cBhvr>
                                      <p:to>
                                        <p:strVal val="visible"/>
                                      </p:to>
                                    </p:set>
                                    <p:animEffect transition="in" filter="blinds(horizontal)">
                                      <p:cBhvr>
                                        <p:cTn id="41" dur="500"/>
                                        <p:tgtEl>
                                          <p:spTgt spid="103426">
                                            <p:txEl>
                                              <p:pRg st="11" end="1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03426">
                                            <p:txEl>
                                              <p:pRg st="12" end="12"/>
                                            </p:txEl>
                                          </p:spTgt>
                                        </p:tgtEl>
                                        <p:attrNameLst>
                                          <p:attrName>style.visibility</p:attrName>
                                        </p:attrNameLst>
                                      </p:cBhvr>
                                      <p:to>
                                        <p:strVal val="visible"/>
                                      </p:to>
                                    </p:set>
                                    <p:animEffect transition="in" filter="blinds(horizontal)">
                                      <p:cBhvr>
                                        <p:cTn id="46" dur="500"/>
                                        <p:tgtEl>
                                          <p:spTgt spid="103426">
                                            <p:txEl>
                                              <p:pRg st="12" end="12"/>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103426">
                                            <p:txEl>
                                              <p:pRg st="13" end="13"/>
                                            </p:txEl>
                                          </p:spTgt>
                                        </p:tgtEl>
                                        <p:attrNameLst>
                                          <p:attrName>style.visibility</p:attrName>
                                        </p:attrNameLst>
                                      </p:cBhvr>
                                      <p:to>
                                        <p:strVal val="visible"/>
                                      </p:to>
                                    </p:set>
                                    <p:animEffect transition="in" filter="blinds(horizontal)">
                                      <p:cBhvr>
                                        <p:cTn id="49" dur="500"/>
                                        <p:tgtEl>
                                          <p:spTgt spid="103426">
                                            <p:txEl>
                                              <p:pRg st="13" end="13"/>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103426">
                                            <p:txEl>
                                              <p:pRg st="14" end="14"/>
                                            </p:txEl>
                                          </p:spTgt>
                                        </p:tgtEl>
                                        <p:attrNameLst>
                                          <p:attrName>style.visibility</p:attrName>
                                        </p:attrNameLst>
                                      </p:cBhvr>
                                      <p:to>
                                        <p:strVal val="visible"/>
                                      </p:to>
                                    </p:set>
                                    <p:animEffect transition="in" filter="blinds(horizontal)">
                                      <p:cBhvr>
                                        <p:cTn id="52" dur="500"/>
                                        <p:tgtEl>
                                          <p:spTgt spid="103426">
                                            <p:txEl>
                                              <p:pRg st="14" end="14"/>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103426">
                                            <p:txEl>
                                              <p:pRg st="15" end="15"/>
                                            </p:txEl>
                                          </p:spTgt>
                                        </p:tgtEl>
                                        <p:attrNameLst>
                                          <p:attrName>style.visibility</p:attrName>
                                        </p:attrNameLst>
                                      </p:cBhvr>
                                      <p:to>
                                        <p:strVal val="visible"/>
                                      </p:to>
                                    </p:set>
                                    <p:animEffect transition="in" filter="blinds(horizontal)">
                                      <p:cBhvr>
                                        <p:cTn id="55" dur="500"/>
                                        <p:tgtEl>
                                          <p:spTgt spid="103426">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body" idx="4294967295"/>
          </p:nvPr>
        </p:nvSpPr>
        <p:spPr>
          <a:xfrm>
            <a:off x="699247" y="319462"/>
            <a:ext cx="7673787" cy="5633103"/>
          </a:xfrm>
          <a:ln>
            <a:solidFill>
              <a:schemeClr val="accent1"/>
            </a:solidFill>
          </a:ln>
        </p:spPr>
        <p:txBody>
          <a:bodyPr>
            <a:normAutofit/>
          </a:bodyPr>
          <a:lstStyle/>
          <a:p>
            <a:pPr>
              <a:lnSpc>
                <a:spcPct val="80000"/>
              </a:lnSpc>
              <a:buFontTx/>
              <a:buNone/>
            </a:pPr>
            <a:r>
              <a:rPr lang="en-US" altLang="zh-CN" sz="2800" dirty="0">
                <a:latin typeface="Consolas" pitchFamily="49" charset="0"/>
                <a:cs typeface="Consolas" pitchFamily="49" charset="0"/>
              </a:rPr>
              <a:t>	 </a:t>
            </a:r>
            <a:r>
              <a:rPr lang="en-US" altLang="zh-CN" sz="2800" dirty="0">
                <a:latin typeface="Consolas" pitchFamily="49" charset="0"/>
                <a:ea typeface="楷体_GB2312" pitchFamily="49" charset="-122"/>
                <a:cs typeface="Consolas" pitchFamily="49" charset="0"/>
              </a:rPr>
              <a:t>void </a:t>
            </a:r>
            <a:r>
              <a:rPr lang="en-US" altLang="zh-CN" sz="2800" dirty="0" err="1">
                <a:latin typeface="Consolas" pitchFamily="49" charset="0"/>
                <a:ea typeface="楷体_GB2312" pitchFamily="49" charset="-122"/>
                <a:cs typeface="Consolas" pitchFamily="49" charset="0"/>
              </a:rPr>
              <a:t>take_forks</a:t>
            </a:r>
            <a:r>
              <a:rPr lang="en-US" altLang="zh-CN" sz="2800" dirty="0">
                <a:latin typeface="Consolas" pitchFamily="49" charset="0"/>
                <a:ea typeface="楷体_GB2312" pitchFamily="49" charset="-122"/>
                <a:cs typeface="Consolas" pitchFamily="49" charset="0"/>
              </a:rPr>
              <a:t>(</a:t>
            </a:r>
            <a:r>
              <a:rPr lang="en-US" altLang="zh-CN" sz="2800" dirty="0" err="1">
                <a:latin typeface="Consolas" pitchFamily="49" charset="0"/>
                <a:ea typeface="楷体_GB2312" pitchFamily="49" charset="-122"/>
                <a:cs typeface="Consolas" pitchFamily="49" charset="0"/>
              </a:rPr>
              <a:t>int</a:t>
            </a:r>
            <a:r>
              <a:rPr lang="en-US" altLang="zh-CN" sz="2800" dirty="0">
                <a:latin typeface="Consolas" pitchFamily="49" charset="0"/>
                <a:ea typeface="楷体_GB2312" pitchFamily="49" charset="-122"/>
                <a:cs typeface="Consolas" pitchFamily="49" charset="0"/>
              </a:rPr>
              <a:t> </a:t>
            </a:r>
            <a:r>
              <a:rPr lang="en-US" altLang="zh-CN" sz="2800" dirty="0" err="1">
                <a:latin typeface="Consolas" pitchFamily="49" charset="0"/>
                <a:ea typeface="楷体_GB2312" pitchFamily="49" charset="-122"/>
                <a:cs typeface="Consolas" pitchFamily="49" charset="0"/>
              </a:rPr>
              <a:t>i</a:t>
            </a:r>
            <a:r>
              <a:rPr lang="en-US" altLang="zh-CN" sz="2800" dirty="0">
                <a:latin typeface="Consolas" pitchFamily="49" charset="0"/>
                <a:ea typeface="楷体_GB2312" pitchFamily="49" charset="-122"/>
                <a:cs typeface="Consolas" pitchFamily="49" charset="0"/>
              </a:rPr>
              <a:t>){</a:t>
            </a:r>
          </a:p>
          <a:p>
            <a:pPr>
              <a:lnSpc>
                <a:spcPct val="80000"/>
              </a:lnSpc>
              <a:buFontTx/>
              <a:buNone/>
            </a:pPr>
            <a:r>
              <a:rPr lang="en-US" altLang="zh-CN" sz="2800" dirty="0">
                <a:latin typeface="Consolas" pitchFamily="49" charset="0"/>
                <a:ea typeface="楷体_GB2312" pitchFamily="49" charset="-122"/>
                <a:cs typeface="Consolas" pitchFamily="49" charset="0"/>
              </a:rPr>
              <a:t>     state[</a:t>
            </a:r>
            <a:r>
              <a:rPr lang="en-US" altLang="zh-CN" sz="2800" dirty="0" err="1">
                <a:latin typeface="Consolas" pitchFamily="49" charset="0"/>
                <a:ea typeface="楷体_GB2312" pitchFamily="49" charset="-122"/>
                <a:cs typeface="Consolas" pitchFamily="49" charset="0"/>
              </a:rPr>
              <a:t>i</a:t>
            </a:r>
            <a:r>
              <a:rPr lang="en-US" altLang="zh-CN" sz="2800" dirty="0">
                <a:latin typeface="Consolas" pitchFamily="49" charset="0"/>
                <a:ea typeface="楷体_GB2312" pitchFamily="49" charset="-122"/>
                <a:cs typeface="Consolas" pitchFamily="49" charset="0"/>
              </a:rPr>
              <a:t>] = HUNGRY;</a:t>
            </a:r>
          </a:p>
          <a:p>
            <a:pPr lvl="1">
              <a:lnSpc>
                <a:spcPct val="80000"/>
              </a:lnSpc>
              <a:buFontTx/>
              <a:buNone/>
            </a:pPr>
            <a:r>
              <a:rPr lang="en-US" altLang="zh-CN" sz="2800" dirty="0">
                <a:latin typeface="Consolas" pitchFamily="49" charset="0"/>
                <a:ea typeface="楷体_GB2312" pitchFamily="49" charset="-122"/>
                <a:cs typeface="Consolas" pitchFamily="49" charset="0"/>
              </a:rPr>
              <a:t>   test(</a:t>
            </a:r>
            <a:r>
              <a:rPr lang="en-US" altLang="zh-CN" sz="2800" dirty="0" err="1">
                <a:latin typeface="Consolas" pitchFamily="49" charset="0"/>
                <a:ea typeface="楷体_GB2312" pitchFamily="49" charset="-122"/>
                <a:cs typeface="Consolas" pitchFamily="49" charset="0"/>
              </a:rPr>
              <a:t>i</a:t>
            </a:r>
            <a:r>
              <a:rPr lang="en-US" altLang="zh-CN" sz="2800" dirty="0">
                <a:latin typeface="Consolas" pitchFamily="49" charset="0"/>
                <a:ea typeface="楷体_GB2312" pitchFamily="49" charset="-122"/>
                <a:cs typeface="Consolas" pitchFamily="49" charset="0"/>
              </a:rPr>
              <a:t>);</a:t>
            </a:r>
          </a:p>
          <a:p>
            <a:pPr>
              <a:lnSpc>
                <a:spcPct val="80000"/>
              </a:lnSpc>
              <a:buFontTx/>
              <a:buNone/>
            </a:pPr>
            <a:r>
              <a:rPr lang="en-US" altLang="zh-CN" sz="2800" dirty="0">
                <a:latin typeface="Consolas" pitchFamily="49" charset="0"/>
                <a:ea typeface="楷体_GB2312" pitchFamily="49" charset="-122"/>
                <a:cs typeface="Consolas" pitchFamily="49" charset="0"/>
              </a:rPr>
              <a:t>     </a:t>
            </a:r>
            <a:r>
              <a:rPr lang="en-US" altLang="zh-CN" sz="2800" b="1" dirty="0">
                <a:solidFill>
                  <a:schemeClr val="tx2"/>
                </a:solidFill>
                <a:latin typeface="Consolas" pitchFamily="49" charset="0"/>
                <a:ea typeface="楷体_GB2312" pitchFamily="49" charset="-122"/>
                <a:cs typeface="Consolas" pitchFamily="49" charset="0"/>
              </a:rPr>
              <a:t>if (state[</a:t>
            </a:r>
            <a:r>
              <a:rPr lang="en-US" altLang="zh-CN" sz="2800" b="1" dirty="0" err="1">
                <a:solidFill>
                  <a:schemeClr val="tx2"/>
                </a:solidFill>
                <a:latin typeface="Consolas" pitchFamily="49" charset="0"/>
                <a:ea typeface="楷体_GB2312" pitchFamily="49" charset="-122"/>
                <a:cs typeface="Consolas" pitchFamily="49" charset="0"/>
              </a:rPr>
              <a:t>i</a:t>
            </a:r>
            <a:r>
              <a:rPr lang="en-US" altLang="zh-CN" sz="2800" b="1" dirty="0">
                <a:solidFill>
                  <a:schemeClr val="tx2"/>
                </a:solidFill>
                <a:latin typeface="Consolas" pitchFamily="49" charset="0"/>
                <a:ea typeface="楷体_GB2312" pitchFamily="49" charset="-122"/>
                <a:cs typeface="Consolas" pitchFamily="49" charset="0"/>
              </a:rPr>
              <a:t>] != EATING)</a:t>
            </a:r>
          </a:p>
          <a:p>
            <a:pPr>
              <a:lnSpc>
                <a:spcPct val="80000"/>
              </a:lnSpc>
              <a:buFontTx/>
              <a:buNone/>
            </a:pPr>
            <a:r>
              <a:rPr lang="en-US" altLang="zh-CN" sz="2800" dirty="0">
                <a:latin typeface="Consolas" pitchFamily="49" charset="0"/>
                <a:ea typeface="楷体_GB2312" pitchFamily="49" charset="-122"/>
                <a:cs typeface="Consolas" pitchFamily="49" charset="0"/>
              </a:rPr>
              <a:t>        </a:t>
            </a:r>
            <a:r>
              <a:rPr lang="en-US" altLang="zh-CN" sz="2800" dirty="0">
                <a:solidFill>
                  <a:srgbClr val="C00000"/>
                </a:solidFill>
                <a:latin typeface="Consolas" pitchFamily="49" charset="0"/>
                <a:ea typeface="楷体_GB2312" pitchFamily="49" charset="-122"/>
                <a:cs typeface="Consolas" pitchFamily="49" charset="0"/>
              </a:rPr>
              <a:t>self[</a:t>
            </a:r>
            <a:r>
              <a:rPr lang="en-US" altLang="zh-CN" sz="2800" dirty="0" err="1">
                <a:solidFill>
                  <a:srgbClr val="C00000"/>
                </a:solidFill>
                <a:latin typeface="Consolas" pitchFamily="49" charset="0"/>
                <a:ea typeface="楷体_GB2312" pitchFamily="49" charset="-122"/>
                <a:cs typeface="Consolas" pitchFamily="49" charset="0"/>
              </a:rPr>
              <a:t>i</a:t>
            </a:r>
            <a:r>
              <a:rPr lang="en-US" altLang="zh-CN" sz="2800" dirty="0">
                <a:solidFill>
                  <a:srgbClr val="C00000"/>
                </a:solidFill>
                <a:latin typeface="Consolas" pitchFamily="49" charset="0"/>
                <a:ea typeface="楷体_GB2312" pitchFamily="49" charset="-122"/>
                <a:cs typeface="Consolas" pitchFamily="49" charset="0"/>
              </a:rPr>
              <a:t>].wait();</a:t>
            </a:r>
          </a:p>
          <a:p>
            <a:pPr>
              <a:lnSpc>
                <a:spcPct val="80000"/>
              </a:lnSpc>
              <a:buFontTx/>
              <a:buNone/>
            </a:pPr>
            <a:r>
              <a:rPr lang="en-US" altLang="zh-CN" sz="2800" dirty="0">
                <a:latin typeface="Consolas" pitchFamily="49" charset="0"/>
                <a:ea typeface="楷体_GB2312" pitchFamily="49" charset="-122"/>
                <a:cs typeface="Consolas" pitchFamily="49" charset="0"/>
              </a:rPr>
              <a:t>  }</a:t>
            </a:r>
          </a:p>
          <a:p>
            <a:pPr>
              <a:lnSpc>
                <a:spcPct val="80000"/>
              </a:lnSpc>
              <a:buFontTx/>
              <a:buNone/>
            </a:pPr>
            <a:endParaRPr lang="en-US" altLang="zh-CN" sz="2800" dirty="0">
              <a:latin typeface="Consolas" pitchFamily="49" charset="0"/>
              <a:ea typeface="楷体_GB2312" pitchFamily="49" charset="-122"/>
              <a:cs typeface="Consolas" pitchFamily="49" charset="0"/>
            </a:endParaRPr>
          </a:p>
          <a:p>
            <a:pPr>
              <a:lnSpc>
                <a:spcPct val="80000"/>
              </a:lnSpc>
              <a:buFontTx/>
              <a:buNone/>
            </a:pPr>
            <a:r>
              <a:rPr lang="en-US" altLang="zh-CN" sz="2800" dirty="0">
                <a:latin typeface="Consolas" pitchFamily="49" charset="0"/>
                <a:ea typeface="楷体_GB2312" pitchFamily="49" charset="-122"/>
                <a:cs typeface="Consolas" pitchFamily="49" charset="0"/>
              </a:rPr>
              <a:t>  void </a:t>
            </a:r>
            <a:r>
              <a:rPr lang="en-US" altLang="zh-CN" sz="2800" dirty="0" err="1">
                <a:latin typeface="Consolas" pitchFamily="49" charset="0"/>
                <a:ea typeface="楷体_GB2312" pitchFamily="49" charset="-122"/>
                <a:cs typeface="Consolas" pitchFamily="49" charset="0"/>
              </a:rPr>
              <a:t>put_forks</a:t>
            </a:r>
            <a:r>
              <a:rPr lang="en-US" altLang="zh-CN" sz="2800" dirty="0">
                <a:latin typeface="Consolas" pitchFamily="49" charset="0"/>
                <a:ea typeface="楷体_GB2312" pitchFamily="49" charset="-122"/>
                <a:cs typeface="Consolas" pitchFamily="49" charset="0"/>
              </a:rPr>
              <a:t>(</a:t>
            </a:r>
            <a:r>
              <a:rPr lang="en-US" altLang="zh-CN" sz="2800" dirty="0" err="1">
                <a:latin typeface="Consolas" pitchFamily="49" charset="0"/>
                <a:ea typeface="楷体_GB2312" pitchFamily="49" charset="-122"/>
                <a:cs typeface="Consolas" pitchFamily="49" charset="0"/>
              </a:rPr>
              <a:t>int</a:t>
            </a:r>
            <a:r>
              <a:rPr lang="en-US" altLang="zh-CN" sz="2800" dirty="0">
                <a:latin typeface="Consolas" pitchFamily="49" charset="0"/>
                <a:ea typeface="楷体_GB2312" pitchFamily="49" charset="-122"/>
                <a:cs typeface="Consolas" pitchFamily="49" charset="0"/>
              </a:rPr>
              <a:t> </a:t>
            </a:r>
            <a:r>
              <a:rPr lang="en-US" altLang="zh-CN" sz="2800" dirty="0" err="1">
                <a:latin typeface="Consolas" pitchFamily="49" charset="0"/>
                <a:ea typeface="楷体_GB2312" pitchFamily="49" charset="-122"/>
                <a:cs typeface="Consolas" pitchFamily="49" charset="0"/>
              </a:rPr>
              <a:t>i</a:t>
            </a:r>
            <a:r>
              <a:rPr lang="en-US" altLang="zh-CN" sz="2800" dirty="0">
                <a:latin typeface="Consolas" pitchFamily="49" charset="0"/>
                <a:ea typeface="楷体_GB2312" pitchFamily="49" charset="-122"/>
                <a:cs typeface="Consolas" pitchFamily="49" charset="0"/>
              </a:rPr>
              <a:t>) {</a:t>
            </a:r>
          </a:p>
          <a:p>
            <a:pPr>
              <a:lnSpc>
                <a:spcPct val="80000"/>
              </a:lnSpc>
              <a:buFontTx/>
              <a:buNone/>
            </a:pPr>
            <a:r>
              <a:rPr lang="en-US" altLang="zh-CN" sz="2800" dirty="0">
                <a:latin typeface="Consolas" pitchFamily="49" charset="0"/>
                <a:ea typeface="楷体_GB2312" pitchFamily="49" charset="-122"/>
                <a:cs typeface="Consolas" pitchFamily="49" charset="0"/>
              </a:rPr>
              <a:t>     state[</a:t>
            </a:r>
            <a:r>
              <a:rPr lang="en-US" altLang="zh-CN" sz="2800" dirty="0" err="1">
                <a:latin typeface="Consolas" pitchFamily="49" charset="0"/>
                <a:ea typeface="楷体_GB2312" pitchFamily="49" charset="-122"/>
                <a:cs typeface="Consolas" pitchFamily="49" charset="0"/>
              </a:rPr>
              <a:t>i</a:t>
            </a:r>
            <a:r>
              <a:rPr lang="en-US" altLang="zh-CN" sz="2800" dirty="0">
                <a:latin typeface="Consolas" pitchFamily="49" charset="0"/>
                <a:ea typeface="楷体_GB2312" pitchFamily="49" charset="-122"/>
                <a:cs typeface="Consolas" pitchFamily="49" charset="0"/>
              </a:rPr>
              <a:t>] = THINKING;</a:t>
            </a:r>
          </a:p>
          <a:p>
            <a:pPr>
              <a:lnSpc>
                <a:spcPct val="80000"/>
              </a:lnSpc>
              <a:buFontTx/>
              <a:buNone/>
            </a:pPr>
            <a:r>
              <a:rPr lang="en-US" altLang="zh-CN" sz="2800" dirty="0">
                <a:latin typeface="Consolas" pitchFamily="49" charset="0"/>
                <a:ea typeface="楷体_GB2312" pitchFamily="49" charset="-122"/>
                <a:cs typeface="Consolas" pitchFamily="49" charset="0"/>
              </a:rPr>
              <a:t>     test((i-1)%N);</a:t>
            </a:r>
          </a:p>
          <a:p>
            <a:pPr>
              <a:lnSpc>
                <a:spcPct val="80000"/>
              </a:lnSpc>
              <a:buFontTx/>
              <a:buNone/>
            </a:pPr>
            <a:r>
              <a:rPr lang="en-US" altLang="zh-CN" sz="2800" dirty="0">
                <a:latin typeface="Consolas" pitchFamily="49" charset="0"/>
                <a:ea typeface="楷体_GB2312" pitchFamily="49" charset="-122"/>
                <a:cs typeface="Consolas" pitchFamily="49" charset="0"/>
              </a:rPr>
              <a:t>     test((i+1)%N);</a:t>
            </a:r>
          </a:p>
          <a:p>
            <a:pPr>
              <a:lnSpc>
                <a:spcPct val="80000"/>
              </a:lnSpc>
              <a:buFontTx/>
              <a:buNone/>
            </a:pPr>
            <a:r>
              <a:rPr lang="en-US" altLang="zh-CN" sz="2800" dirty="0">
                <a:latin typeface="Consolas" pitchFamily="49" charset="0"/>
                <a:ea typeface="楷体_GB2312" pitchFamily="49" charset="-122"/>
                <a:cs typeface="Consolas" pitchFamily="49" charset="0"/>
              </a:rPr>
              <a:t>  }</a:t>
            </a:r>
          </a:p>
          <a:p>
            <a:pPr>
              <a:lnSpc>
                <a:spcPct val="80000"/>
              </a:lnSpc>
              <a:buFontTx/>
              <a:buNone/>
            </a:pPr>
            <a:r>
              <a:rPr lang="en-US" altLang="zh-CN" sz="2800" dirty="0">
                <a:latin typeface="Consolas" pitchFamily="49" charset="0"/>
                <a:ea typeface="楷体_GB2312" pitchFamily="49" charset="-122"/>
                <a:cs typeface="Consolas" pitchFamily="49" charset="0"/>
              </a:rPr>
              <a:t>}</a:t>
            </a:r>
            <a:r>
              <a:rPr lang="zh-CN" altLang="en-US" sz="2800" dirty="0">
                <a:latin typeface="Consolas" pitchFamily="49" charset="0"/>
                <a:ea typeface="楷体_GB2312" pitchFamily="49" charset="-122"/>
                <a:cs typeface="Consolas" pitchFamily="49" charset="0"/>
              </a:rPr>
              <a:t> </a:t>
            </a:r>
            <a:r>
              <a:rPr lang="en-US" altLang="zh-CN" sz="2800" dirty="0">
                <a:latin typeface="Consolas" pitchFamily="49" charset="0"/>
                <a:ea typeface="楷体_GB2312" pitchFamily="49" charset="-122"/>
                <a:cs typeface="Consolas" pitchFamily="49" charset="0"/>
              </a:rPr>
              <a:t>//</a:t>
            </a:r>
            <a:r>
              <a:rPr lang="zh-CN" altLang="en-US" sz="2800" dirty="0">
                <a:latin typeface="Consolas" pitchFamily="49" charset="0"/>
                <a:ea typeface="楷体_GB2312" pitchFamily="49" charset="-122"/>
                <a:cs typeface="Consolas" pitchFamily="49" charset="0"/>
              </a:rPr>
              <a:t> </a:t>
            </a:r>
            <a:r>
              <a:rPr lang="en-US" altLang="zh-CN" sz="2800" dirty="0">
                <a:latin typeface="Consolas" pitchFamily="49" charset="0"/>
                <a:ea typeface="楷体_GB2312" pitchFamily="49" charset="-122"/>
                <a:cs typeface="Consolas" pitchFamily="49" charset="0"/>
              </a:rPr>
              <a:t>end</a:t>
            </a:r>
            <a:r>
              <a:rPr lang="zh-CN" altLang="en-US" sz="2800" dirty="0">
                <a:latin typeface="Consolas" pitchFamily="49" charset="0"/>
                <a:ea typeface="楷体_GB2312" pitchFamily="49" charset="-122"/>
                <a:cs typeface="Consolas" pitchFamily="49" charset="0"/>
              </a:rPr>
              <a:t> </a:t>
            </a:r>
            <a:r>
              <a:rPr lang="en-US" altLang="zh-CN" sz="2800" dirty="0">
                <a:latin typeface="Consolas" pitchFamily="49" charset="0"/>
                <a:ea typeface="楷体_GB2312" pitchFamily="49" charset="-122"/>
                <a:cs typeface="Consolas" pitchFamily="49" charset="0"/>
              </a:rPr>
              <a:t>of</a:t>
            </a:r>
            <a:r>
              <a:rPr lang="zh-CN" altLang="en-US" sz="2800" dirty="0">
                <a:latin typeface="Consolas" pitchFamily="49" charset="0"/>
                <a:ea typeface="楷体_GB2312" pitchFamily="49" charset="-122"/>
                <a:cs typeface="Consolas" pitchFamily="49" charset="0"/>
              </a:rPr>
              <a:t> </a:t>
            </a:r>
            <a:r>
              <a:rPr lang="en-US" altLang="zh-CN" sz="2800" dirty="0">
                <a:latin typeface="Consolas" pitchFamily="49" charset="0"/>
                <a:ea typeface="楷体_GB2312" pitchFamily="49" charset="-122"/>
                <a:cs typeface="Consolas" pitchFamily="49" charset="0"/>
              </a:rPr>
              <a:t>monitor</a:t>
            </a:r>
          </a:p>
        </p:txBody>
      </p:sp>
      <p:sp>
        <p:nvSpPr>
          <p:cNvPr id="2" name="日期占位符 1"/>
          <p:cNvSpPr>
            <a:spLocks noGrp="1"/>
          </p:cNvSpPr>
          <p:nvPr>
            <p:ph type="dt" sz="half" idx="10"/>
          </p:nvPr>
        </p:nvSpPr>
        <p:spPr/>
        <p:txBody>
          <a:bodyPr/>
          <a:lstStyle/>
          <a:p>
            <a:fld id="{C2D7F3D9-CFD0-694D-B5C2-31112B063D21}" type="datetime5">
              <a:t>2019/10/14</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62</a:t>
            </a:fld>
            <a:endParaRPr lang="zh-CN" altLang="en-US"/>
          </a:p>
        </p:txBody>
      </p:sp>
      <p:sp>
        <p:nvSpPr>
          <p:cNvPr id="5" name="圆角矩形 4">
            <a:extLst>
              <a:ext uri="{FF2B5EF4-FFF2-40B4-BE49-F238E27FC236}">
                <a16:creationId xmlns:a16="http://schemas.microsoft.com/office/drawing/2014/main" id="{30421C8F-9337-E34B-A588-37318ED420E8}"/>
              </a:ext>
            </a:extLst>
          </p:cNvPr>
          <p:cNvSpPr/>
          <p:nvPr/>
        </p:nvSpPr>
        <p:spPr>
          <a:xfrm>
            <a:off x="6553200" y="1805049"/>
            <a:ext cx="1699569" cy="47501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zh-CN" altLang="en-US" dirty="0"/>
              <a:t>区别于</a:t>
            </a:r>
            <a:r>
              <a:rPr kumimoji="1" lang="en-US" altLang="zh-CN" dirty="0"/>
              <a:t>P(s[</a:t>
            </a:r>
            <a:r>
              <a:rPr kumimoji="1" lang="en-US" altLang="zh-CN" dirty="0" err="1"/>
              <a:t>i</a:t>
            </a:r>
            <a:r>
              <a:rPr kumimoji="1" lang="en-US" altLang="zh-CN" dirty="0"/>
              <a:t>])</a:t>
            </a:r>
            <a:endParaRPr kumimoji="1" lang="zh-CN" altLang="en-US" dirty="0"/>
          </a:p>
        </p:txBody>
      </p:sp>
    </p:spTree>
    <p:extLst>
      <p:ext uri="{BB962C8B-B14F-4D97-AF65-F5344CB8AC3E}">
        <p14:creationId xmlns:p14="http://schemas.microsoft.com/office/powerpoint/2010/main" val="3483440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5474">
                                            <p:txEl>
                                              <p:pRg st="0" end="0"/>
                                            </p:txEl>
                                          </p:spTgt>
                                        </p:tgtEl>
                                        <p:attrNameLst>
                                          <p:attrName>style.visibility</p:attrName>
                                        </p:attrNameLst>
                                      </p:cBhvr>
                                      <p:to>
                                        <p:strVal val="visible"/>
                                      </p:to>
                                    </p:set>
                                    <p:animEffect transition="in" filter="fade">
                                      <p:cBhvr>
                                        <p:cTn id="7" dur="500"/>
                                        <p:tgtEl>
                                          <p:spTgt spid="10547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5474">
                                            <p:txEl>
                                              <p:pRg st="1" end="1"/>
                                            </p:txEl>
                                          </p:spTgt>
                                        </p:tgtEl>
                                        <p:attrNameLst>
                                          <p:attrName>style.visibility</p:attrName>
                                        </p:attrNameLst>
                                      </p:cBhvr>
                                      <p:to>
                                        <p:strVal val="visible"/>
                                      </p:to>
                                    </p:set>
                                    <p:animEffect transition="in" filter="fade">
                                      <p:cBhvr>
                                        <p:cTn id="10" dur="500"/>
                                        <p:tgtEl>
                                          <p:spTgt spid="10547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5474">
                                            <p:txEl>
                                              <p:pRg st="2" end="2"/>
                                            </p:txEl>
                                          </p:spTgt>
                                        </p:tgtEl>
                                        <p:attrNameLst>
                                          <p:attrName>style.visibility</p:attrName>
                                        </p:attrNameLst>
                                      </p:cBhvr>
                                      <p:to>
                                        <p:strVal val="visible"/>
                                      </p:to>
                                    </p:set>
                                    <p:animEffect transition="in" filter="fade">
                                      <p:cBhvr>
                                        <p:cTn id="13" dur="500"/>
                                        <p:tgtEl>
                                          <p:spTgt spid="10547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5474">
                                            <p:txEl>
                                              <p:pRg st="3" end="3"/>
                                            </p:txEl>
                                          </p:spTgt>
                                        </p:tgtEl>
                                        <p:attrNameLst>
                                          <p:attrName>style.visibility</p:attrName>
                                        </p:attrNameLst>
                                      </p:cBhvr>
                                      <p:to>
                                        <p:strVal val="visible"/>
                                      </p:to>
                                    </p:set>
                                    <p:animEffect transition="in" filter="fade">
                                      <p:cBhvr>
                                        <p:cTn id="18" dur="500"/>
                                        <p:tgtEl>
                                          <p:spTgt spid="10547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05474">
                                            <p:txEl>
                                              <p:pRg st="4" end="4"/>
                                            </p:txEl>
                                          </p:spTgt>
                                        </p:tgtEl>
                                        <p:attrNameLst>
                                          <p:attrName>style.visibility</p:attrName>
                                        </p:attrNameLst>
                                      </p:cBhvr>
                                      <p:to>
                                        <p:strVal val="visible"/>
                                      </p:to>
                                    </p:set>
                                    <p:animEffect transition="in" filter="fade">
                                      <p:cBhvr>
                                        <p:cTn id="21" dur="500"/>
                                        <p:tgtEl>
                                          <p:spTgt spid="10547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05474">
                                            <p:txEl>
                                              <p:pRg st="5" end="5"/>
                                            </p:txEl>
                                          </p:spTgt>
                                        </p:tgtEl>
                                        <p:attrNameLst>
                                          <p:attrName>style.visibility</p:attrName>
                                        </p:attrNameLst>
                                      </p:cBhvr>
                                      <p:to>
                                        <p:strVal val="visible"/>
                                      </p:to>
                                    </p:set>
                                    <p:animEffect transition="in" filter="fade">
                                      <p:cBhvr>
                                        <p:cTn id="24" dur="500"/>
                                        <p:tgtEl>
                                          <p:spTgt spid="10547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05474">
                                            <p:txEl>
                                              <p:pRg st="7" end="7"/>
                                            </p:txEl>
                                          </p:spTgt>
                                        </p:tgtEl>
                                        <p:attrNameLst>
                                          <p:attrName>style.visibility</p:attrName>
                                        </p:attrNameLst>
                                      </p:cBhvr>
                                      <p:to>
                                        <p:strVal val="visible"/>
                                      </p:to>
                                    </p:set>
                                    <p:animEffect transition="in" filter="fade">
                                      <p:cBhvr>
                                        <p:cTn id="29" dur="500"/>
                                        <p:tgtEl>
                                          <p:spTgt spid="105474">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05474">
                                            <p:txEl>
                                              <p:pRg st="8" end="8"/>
                                            </p:txEl>
                                          </p:spTgt>
                                        </p:tgtEl>
                                        <p:attrNameLst>
                                          <p:attrName>style.visibility</p:attrName>
                                        </p:attrNameLst>
                                      </p:cBhvr>
                                      <p:to>
                                        <p:strVal val="visible"/>
                                      </p:to>
                                    </p:set>
                                    <p:animEffect transition="in" filter="fade">
                                      <p:cBhvr>
                                        <p:cTn id="32" dur="500"/>
                                        <p:tgtEl>
                                          <p:spTgt spid="105474">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5474">
                                            <p:txEl>
                                              <p:pRg st="9" end="9"/>
                                            </p:txEl>
                                          </p:spTgt>
                                        </p:tgtEl>
                                        <p:attrNameLst>
                                          <p:attrName>style.visibility</p:attrName>
                                        </p:attrNameLst>
                                      </p:cBhvr>
                                      <p:to>
                                        <p:strVal val="visible"/>
                                      </p:to>
                                    </p:set>
                                    <p:animEffect transition="in" filter="fade">
                                      <p:cBhvr>
                                        <p:cTn id="37" dur="500"/>
                                        <p:tgtEl>
                                          <p:spTgt spid="105474">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5474">
                                            <p:txEl>
                                              <p:pRg st="10" end="10"/>
                                            </p:txEl>
                                          </p:spTgt>
                                        </p:tgtEl>
                                        <p:attrNameLst>
                                          <p:attrName>style.visibility</p:attrName>
                                        </p:attrNameLst>
                                      </p:cBhvr>
                                      <p:to>
                                        <p:strVal val="visible"/>
                                      </p:to>
                                    </p:set>
                                    <p:animEffect transition="in" filter="fade">
                                      <p:cBhvr>
                                        <p:cTn id="42" dur="500"/>
                                        <p:tgtEl>
                                          <p:spTgt spid="105474">
                                            <p:txEl>
                                              <p:pRg st="10" end="10"/>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105474">
                                            <p:txEl>
                                              <p:pRg st="11" end="11"/>
                                            </p:txEl>
                                          </p:spTgt>
                                        </p:tgtEl>
                                        <p:attrNameLst>
                                          <p:attrName>style.visibility</p:attrName>
                                        </p:attrNameLst>
                                      </p:cBhvr>
                                      <p:to>
                                        <p:strVal val="visible"/>
                                      </p:to>
                                    </p:set>
                                    <p:animEffect transition="in" filter="fade">
                                      <p:cBhvr>
                                        <p:cTn id="45" dur="500"/>
                                        <p:tgtEl>
                                          <p:spTgt spid="105474">
                                            <p:txEl>
                                              <p:pRg st="11" end="11"/>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105474">
                                            <p:txEl>
                                              <p:pRg st="12" end="12"/>
                                            </p:txEl>
                                          </p:spTgt>
                                        </p:tgtEl>
                                        <p:attrNameLst>
                                          <p:attrName>style.visibility</p:attrName>
                                        </p:attrNameLst>
                                      </p:cBhvr>
                                      <p:to>
                                        <p:strVal val="visible"/>
                                      </p:to>
                                    </p:set>
                                    <p:animEffect transition="in" filter="fade">
                                      <p:cBhvr>
                                        <p:cTn id="48" dur="500"/>
                                        <p:tgtEl>
                                          <p:spTgt spid="105474">
                                            <p:txEl>
                                              <p:pRg st="12" end="1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kumimoji="1" lang="zh-CN" altLang="en-US" dirty="0"/>
              <a:t>香烟问题</a:t>
            </a:r>
          </a:p>
        </p:txBody>
      </p:sp>
      <p:sp>
        <p:nvSpPr>
          <p:cNvPr id="6" name="内容占位符 5"/>
          <p:cNvSpPr>
            <a:spLocks noGrp="1"/>
          </p:cNvSpPr>
          <p:nvPr>
            <p:ph idx="1"/>
          </p:nvPr>
        </p:nvSpPr>
        <p:spPr/>
        <p:txBody>
          <a:bodyPr>
            <a:normAutofit fontScale="70000" lnSpcReduction="20000"/>
          </a:bodyPr>
          <a:lstStyle/>
          <a:p>
            <a:r>
              <a:rPr kumimoji="1" lang="en-US" altLang="zh-CN" dirty="0"/>
              <a:t>S. S. </a:t>
            </a:r>
            <a:r>
              <a:rPr kumimoji="1" lang="en-US" altLang="zh-CN" dirty="0" err="1"/>
              <a:t>Patil</a:t>
            </a:r>
            <a:r>
              <a:rPr kumimoji="1" lang="en-US" altLang="zh-CN" dirty="0"/>
              <a:t>.</a:t>
            </a:r>
            <a:r>
              <a:rPr kumimoji="1" lang="zh-CN" altLang="en-US" dirty="0"/>
              <a:t> </a:t>
            </a:r>
            <a:r>
              <a:rPr kumimoji="1" lang="en-US" altLang="zh-CN" dirty="0"/>
              <a:t>@</a:t>
            </a:r>
            <a:r>
              <a:rPr kumimoji="1" lang="zh-CN" altLang="en-US" dirty="0"/>
              <a:t> </a:t>
            </a:r>
            <a:r>
              <a:rPr kumimoji="1" lang="en-US" altLang="zh-CN" dirty="0"/>
              <a:t>1971</a:t>
            </a:r>
          </a:p>
          <a:p>
            <a:r>
              <a:rPr kumimoji="1" lang="zh-CN" altLang="en-US" dirty="0"/>
              <a:t>三个要素：抽烟资源（烟草，卷纸，火柴）</a:t>
            </a:r>
            <a:endParaRPr kumimoji="1" lang="en-US" altLang="zh-CN" dirty="0"/>
          </a:p>
          <a:p>
            <a:r>
              <a:rPr kumimoji="1" lang="zh-CN" altLang="en-US" dirty="0"/>
              <a:t>四个人</a:t>
            </a:r>
            <a:endParaRPr kumimoji="1" lang="en-US" altLang="zh-CN" dirty="0"/>
          </a:p>
          <a:p>
            <a:pPr lvl="1"/>
            <a:r>
              <a:rPr kumimoji="1" lang="zh-CN" altLang="en-US" dirty="0"/>
              <a:t>一个仲裁者</a:t>
            </a:r>
            <a:endParaRPr kumimoji="1" lang="en-US" altLang="zh-CN" dirty="0"/>
          </a:p>
          <a:p>
            <a:pPr lvl="1"/>
            <a:r>
              <a:rPr kumimoji="1" lang="zh-CN" altLang="en-US" dirty="0"/>
              <a:t>三个烟民：手里各有一种资源</a:t>
            </a:r>
            <a:endParaRPr kumimoji="1" lang="en-US" altLang="zh-CN" dirty="0"/>
          </a:p>
          <a:p>
            <a:r>
              <a:rPr kumimoji="1" lang="zh-CN" altLang="en-US" dirty="0"/>
              <a:t>一张桌子</a:t>
            </a:r>
            <a:endParaRPr kumimoji="1" lang="en-US" altLang="zh-CN" dirty="0"/>
          </a:p>
          <a:p>
            <a:r>
              <a:rPr kumimoji="1" lang="zh-CN" altLang="en-US" dirty="0"/>
              <a:t>仲裁者（循环）</a:t>
            </a:r>
            <a:endParaRPr kumimoji="1" lang="en-US" altLang="zh-CN" dirty="0"/>
          </a:p>
          <a:p>
            <a:pPr lvl="1"/>
            <a:r>
              <a:rPr kumimoji="1" lang="zh-CN" altLang="en-US" dirty="0"/>
              <a:t>随机选择</a:t>
            </a:r>
            <a:r>
              <a:rPr kumimoji="1" lang="en-US" altLang="zh-CN" dirty="0"/>
              <a:t>2</a:t>
            </a:r>
            <a:r>
              <a:rPr kumimoji="1" lang="zh-CN" altLang="en-US" dirty="0"/>
              <a:t>个烟民，将手头的资源放在桌上</a:t>
            </a:r>
            <a:endParaRPr kumimoji="1" lang="en-US" altLang="zh-CN" dirty="0"/>
          </a:p>
          <a:p>
            <a:pPr lvl="1"/>
            <a:r>
              <a:rPr kumimoji="1" lang="zh-CN" altLang="en-US" dirty="0"/>
              <a:t>让第三个烟民收集桌上资源（</a:t>
            </a:r>
            <a:r>
              <a:rPr kumimoji="1" lang="en-US" altLang="zh-CN" dirty="0"/>
              <a:t>+</a:t>
            </a:r>
            <a:r>
              <a:rPr kumimoji="1" lang="zh-CN" altLang="en-US" dirty="0"/>
              <a:t>自己的）</a:t>
            </a:r>
            <a:r>
              <a:rPr kumimoji="1" lang="zh-CN" altLang="en-US" dirty="0">
                <a:sym typeface="Wingdings"/>
              </a:rPr>
              <a:t></a:t>
            </a:r>
            <a:r>
              <a:rPr kumimoji="1" lang="en-US" altLang="zh-CN" dirty="0">
                <a:sym typeface="Wingdings"/>
              </a:rPr>
              <a:t> </a:t>
            </a:r>
            <a:r>
              <a:rPr kumimoji="1" lang="zh-CN" altLang="en-US" dirty="0"/>
              <a:t>开始抽烟</a:t>
            </a:r>
            <a:endParaRPr kumimoji="1" lang="en-US" altLang="zh-CN" dirty="0"/>
          </a:p>
          <a:p>
            <a:r>
              <a:rPr kumimoji="1" lang="zh-CN" altLang="en-US" dirty="0"/>
              <a:t>抽烟过程不能被打断</a:t>
            </a:r>
            <a:endParaRPr kumimoji="1" lang="en-US" altLang="zh-CN" dirty="0"/>
          </a:p>
          <a:p>
            <a:r>
              <a:rPr kumimoji="1" lang="en-US" altLang="zh-CN" dirty="0"/>
              <a:t>http://</a:t>
            </a:r>
            <a:r>
              <a:rPr kumimoji="1" lang="en-US" altLang="zh-CN" dirty="0" err="1"/>
              <a:t>en.wikipedia.org</a:t>
            </a:r>
            <a:r>
              <a:rPr kumimoji="1" lang="en-US" altLang="zh-CN" dirty="0"/>
              <a:t>/wiki/</a:t>
            </a:r>
            <a:r>
              <a:rPr kumimoji="1" lang="en-US" altLang="zh-CN" dirty="0" err="1"/>
              <a:t>Cigarette_smokers_problem</a:t>
            </a:r>
            <a:endParaRPr kumimoji="1" lang="zh-CN" altLang="en-US" dirty="0"/>
          </a:p>
        </p:txBody>
      </p:sp>
      <p:sp>
        <p:nvSpPr>
          <p:cNvPr id="2" name="日期占位符 1"/>
          <p:cNvSpPr>
            <a:spLocks noGrp="1"/>
          </p:cNvSpPr>
          <p:nvPr>
            <p:ph type="dt" sz="half" idx="10"/>
          </p:nvPr>
        </p:nvSpPr>
        <p:spPr/>
        <p:txBody>
          <a:bodyPr/>
          <a:lstStyle/>
          <a:p>
            <a:fld id="{37CF86B1-20D1-954E-B913-3FE7FABF144B}" type="datetime5">
              <a:t>2019/10/14</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幻灯片编号占位符 3"/>
          <p:cNvSpPr>
            <a:spLocks noGrp="1"/>
          </p:cNvSpPr>
          <p:nvPr>
            <p:ph type="sldNum" sz="quarter" idx="12"/>
          </p:nvPr>
        </p:nvSpPr>
        <p:spPr/>
        <p:txBody>
          <a:bodyPr/>
          <a:lstStyle/>
          <a:p>
            <a:fld id="{B09550E6-D85C-43A8-841D-66A200A3DB30}" type="slidenum">
              <a:rPr lang="zh-CN" altLang="en-US" smtClean="0"/>
              <a:t>63</a:t>
            </a:fld>
            <a:endParaRPr lang="zh-CN" altLang="en-US"/>
          </a:p>
        </p:txBody>
      </p:sp>
      <p:graphicFrame>
        <p:nvGraphicFramePr>
          <p:cNvPr id="7" name="图表 6"/>
          <p:cNvGraphicFramePr/>
          <p:nvPr>
            <p:extLst>
              <p:ext uri="{D42A27DB-BD31-4B8C-83A1-F6EECF244321}">
                <p14:modId xmlns:p14="http://schemas.microsoft.com/office/powerpoint/2010/main" val="882892258"/>
              </p:ext>
            </p:extLst>
          </p:nvPr>
        </p:nvGraphicFramePr>
        <p:xfrm>
          <a:off x="5051778" y="1312333"/>
          <a:ext cx="4741333" cy="3457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96331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应用场景</a:t>
            </a:r>
          </a:p>
        </p:txBody>
      </p:sp>
      <p:sp>
        <p:nvSpPr>
          <p:cNvPr id="8" name="内容占位符 7"/>
          <p:cNvSpPr>
            <a:spLocks noGrp="1"/>
          </p:cNvSpPr>
          <p:nvPr>
            <p:ph idx="1"/>
          </p:nvPr>
        </p:nvSpPr>
        <p:spPr/>
        <p:txBody>
          <a:bodyPr>
            <a:normAutofit fontScale="92500" lnSpcReduction="10000"/>
          </a:bodyPr>
          <a:lstStyle/>
          <a:p>
            <a:pPr lvl="0"/>
            <a:r>
              <a:rPr lang="zh-CN" altLang="en-US" sz="2800" dirty="0"/>
              <a:t>生产者消费者</a:t>
            </a:r>
          </a:p>
          <a:p>
            <a:pPr lvl="1"/>
            <a:r>
              <a:rPr lang="zh-CN" altLang="en-US" sz="2400" dirty="0"/>
              <a:t>打印机</a:t>
            </a:r>
            <a:endParaRPr lang="en-US" altLang="zh-CN" sz="2400" dirty="0"/>
          </a:p>
          <a:p>
            <a:pPr lvl="1"/>
            <a:r>
              <a:rPr lang="zh-CN" altLang="en-US" sz="2400" dirty="0"/>
              <a:t>游戏中：金币管理、生命力（被攻击，医生）</a:t>
            </a:r>
          </a:p>
          <a:p>
            <a:pPr lvl="0"/>
            <a:r>
              <a:rPr lang="zh-CN" altLang="en-US" sz="2800" dirty="0"/>
              <a:t>读者写者</a:t>
            </a:r>
          </a:p>
          <a:p>
            <a:pPr lvl="1"/>
            <a:r>
              <a:rPr lang="zh-CN" altLang="en-US" sz="2400" dirty="0"/>
              <a:t>数据库</a:t>
            </a:r>
            <a:endParaRPr lang="en-US" altLang="zh-CN" sz="2400" dirty="0"/>
          </a:p>
          <a:p>
            <a:pPr lvl="1"/>
            <a:r>
              <a:rPr lang="en-US" altLang="zh-CN" sz="2400" dirty="0"/>
              <a:t>12306</a:t>
            </a:r>
            <a:endParaRPr lang="zh-CN" altLang="en-US" sz="2400" dirty="0"/>
          </a:p>
          <a:p>
            <a:pPr lvl="0"/>
            <a:r>
              <a:rPr lang="zh-CN" altLang="en-US" sz="2800" dirty="0"/>
              <a:t>理发师</a:t>
            </a:r>
          </a:p>
          <a:p>
            <a:pPr lvl="1"/>
            <a:r>
              <a:rPr lang="zh-CN" altLang="en-US" sz="2400" dirty="0"/>
              <a:t>进程调度</a:t>
            </a:r>
            <a:endParaRPr lang="en-US" altLang="zh-CN" sz="2400" dirty="0"/>
          </a:p>
          <a:p>
            <a:r>
              <a:rPr lang="zh-CN" altLang="en-US" sz="2800" dirty="0"/>
              <a:t>哲学家</a:t>
            </a:r>
            <a:endParaRPr lang="en-US" altLang="zh-CN" sz="2800" dirty="0"/>
          </a:p>
          <a:p>
            <a:pPr lvl="1"/>
            <a:endParaRPr lang="en-US" altLang="zh-CN" dirty="0"/>
          </a:p>
          <a:p>
            <a:pPr lvl="1"/>
            <a:endParaRPr lang="zh-CN" altLang="en-US" sz="2400" dirty="0"/>
          </a:p>
          <a:p>
            <a:endParaRPr lang="zh-CN" altLang="en-US" sz="2800" dirty="0"/>
          </a:p>
        </p:txBody>
      </p:sp>
      <p:sp>
        <p:nvSpPr>
          <p:cNvPr id="2" name="日期占位符 1"/>
          <p:cNvSpPr>
            <a:spLocks noGrp="1"/>
          </p:cNvSpPr>
          <p:nvPr>
            <p:ph type="dt" sz="half" idx="10"/>
          </p:nvPr>
        </p:nvSpPr>
        <p:spPr/>
        <p:txBody>
          <a:bodyPr/>
          <a:lstStyle/>
          <a:p>
            <a:fld id="{381BF5C4-2793-784A-851F-331A42E45FFF}" type="datetime5">
              <a:t>2019/10/14</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4" name="灯片编号占位符 3"/>
          <p:cNvSpPr>
            <a:spLocks noGrp="1"/>
          </p:cNvSpPr>
          <p:nvPr>
            <p:ph type="sldNum" sz="quarter" idx="12"/>
          </p:nvPr>
        </p:nvSpPr>
        <p:spPr/>
        <p:txBody>
          <a:bodyPr/>
          <a:lstStyle/>
          <a:p>
            <a:fld id="{687D7A59-36E2-48B9-B146-C1E59501F63F}" type="slidenum">
              <a:rPr lang="en-US" smtClean="0"/>
              <a:pPr/>
              <a:t>64</a:t>
            </a:fld>
            <a:endParaRPr lang="en-US"/>
          </a:p>
        </p:txBody>
      </p:sp>
    </p:spTree>
    <p:extLst>
      <p:ext uri="{BB962C8B-B14F-4D97-AF65-F5344CB8AC3E}">
        <p14:creationId xmlns:p14="http://schemas.microsoft.com/office/powerpoint/2010/main" val="178605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Take Away</a:t>
            </a:r>
            <a:endParaRPr lang="zh-CN" altLang="en-US" dirty="0"/>
          </a:p>
        </p:txBody>
      </p:sp>
      <p:sp>
        <p:nvSpPr>
          <p:cNvPr id="6" name="内容占位符 5"/>
          <p:cNvSpPr>
            <a:spLocks noGrp="1"/>
          </p:cNvSpPr>
          <p:nvPr>
            <p:ph sz="half" idx="1"/>
          </p:nvPr>
        </p:nvSpPr>
        <p:spPr>
          <a:xfrm>
            <a:off x="457200" y="1673352"/>
            <a:ext cx="4742596" cy="4718304"/>
          </a:xfrm>
        </p:spPr>
        <p:txBody>
          <a:bodyPr>
            <a:normAutofit fontScale="92500" lnSpcReduction="20000"/>
          </a:bodyPr>
          <a:lstStyle/>
          <a:p>
            <a:r>
              <a:rPr lang="en-US" altLang="zh-CN" dirty="0"/>
              <a:t>5</a:t>
            </a:r>
            <a:r>
              <a:rPr lang="zh-CN" altLang="en-US" dirty="0"/>
              <a:t>个术语</a:t>
            </a:r>
            <a:endParaRPr lang="en-US" altLang="zh-CN" dirty="0"/>
          </a:p>
          <a:p>
            <a:pPr lvl="1"/>
            <a:r>
              <a:rPr lang="zh-CN" altLang="en-US" dirty="0"/>
              <a:t>同步：</a:t>
            </a:r>
            <a:r>
              <a:rPr lang="en-US" altLang="zh-CN" dirty="0"/>
              <a:t>Synchronization</a:t>
            </a:r>
          </a:p>
          <a:p>
            <a:pPr lvl="1"/>
            <a:r>
              <a:rPr lang="zh-CN" altLang="en-US" dirty="0"/>
              <a:t>互斥：</a:t>
            </a:r>
            <a:r>
              <a:rPr lang="en-US" altLang="zh-CN" dirty="0"/>
              <a:t>Mutual Exclusion</a:t>
            </a:r>
          </a:p>
          <a:p>
            <a:pPr lvl="1"/>
            <a:r>
              <a:rPr lang="zh-CN" altLang="en-US" dirty="0"/>
              <a:t>竞争：</a:t>
            </a:r>
            <a:r>
              <a:rPr lang="en-US" altLang="zh-CN" dirty="0"/>
              <a:t>Race Condition</a:t>
            </a:r>
          </a:p>
          <a:p>
            <a:pPr lvl="1"/>
            <a:r>
              <a:rPr lang="zh-CN" altLang="en-US" dirty="0"/>
              <a:t>临界区：</a:t>
            </a:r>
            <a:r>
              <a:rPr lang="en-US" altLang="zh-CN" dirty="0"/>
              <a:t>Critical Section</a:t>
            </a:r>
          </a:p>
          <a:p>
            <a:pPr lvl="1"/>
            <a:r>
              <a:rPr lang="zh-CN" altLang="en-US" dirty="0"/>
              <a:t>临界资源：</a:t>
            </a:r>
            <a:r>
              <a:rPr lang="en-US" altLang="zh-CN" dirty="0"/>
              <a:t>Critical Resource</a:t>
            </a:r>
          </a:p>
        </p:txBody>
      </p:sp>
      <p:sp>
        <p:nvSpPr>
          <p:cNvPr id="8" name="内容占位符 7"/>
          <p:cNvSpPr>
            <a:spLocks noGrp="1"/>
          </p:cNvSpPr>
          <p:nvPr>
            <p:ph sz="half" idx="2"/>
          </p:nvPr>
        </p:nvSpPr>
        <p:spPr>
          <a:xfrm>
            <a:off x="5199796" y="1673352"/>
            <a:ext cx="3487003" cy="4718304"/>
          </a:xfrm>
        </p:spPr>
        <p:txBody>
          <a:bodyPr>
            <a:normAutofit fontScale="92500" lnSpcReduction="20000"/>
          </a:bodyPr>
          <a:lstStyle/>
          <a:p>
            <a:r>
              <a:rPr lang="zh-CN" altLang="zh-CN" dirty="0"/>
              <a:t>4</a:t>
            </a:r>
            <a:r>
              <a:rPr lang="zh-CN" altLang="en-US" dirty="0"/>
              <a:t>种机制</a:t>
            </a:r>
            <a:endParaRPr lang="en-US" altLang="zh-CN" dirty="0"/>
          </a:p>
          <a:p>
            <a:pPr lvl="1"/>
            <a:r>
              <a:rPr lang="zh-CN" altLang="en-US" dirty="0"/>
              <a:t>软件</a:t>
            </a:r>
            <a:endParaRPr lang="en-US" altLang="zh-CN" dirty="0"/>
          </a:p>
          <a:p>
            <a:pPr lvl="1"/>
            <a:r>
              <a:rPr lang="zh-CN" altLang="en-US" dirty="0"/>
              <a:t>硬件指令互斥</a:t>
            </a:r>
            <a:endParaRPr lang="en-US" altLang="zh-CN" dirty="0"/>
          </a:p>
          <a:p>
            <a:pPr lvl="1"/>
            <a:r>
              <a:rPr lang="zh-CN" altLang="en-US" dirty="0"/>
              <a:t>信号量</a:t>
            </a:r>
            <a:endParaRPr lang="en-US" altLang="zh-CN" dirty="0"/>
          </a:p>
          <a:p>
            <a:pPr lvl="1"/>
            <a:r>
              <a:rPr lang="zh-CN" altLang="en-US" dirty="0"/>
              <a:t>管程</a:t>
            </a:r>
          </a:p>
          <a:p>
            <a:r>
              <a:rPr lang="en-US" altLang="zh-CN" dirty="0"/>
              <a:t>4</a:t>
            </a:r>
            <a:r>
              <a:rPr lang="zh-CN" altLang="en-US" dirty="0"/>
              <a:t>个问题</a:t>
            </a:r>
            <a:endParaRPr lang="en-US" altLang="zh-CN" dirty="0"/>
          </a:p>
          <a:p>
            <a:pPr lvl="1"/>
            <a:r>
              <a:rPr lang="zh-CN" altLang="en-US" dirty="0"/>
              <a:t>生产者消费者</a:t>
            </a:r>
            <a:endParaRPr lang="en-US" altLang="zh-CN" dirty="0"/>
          </a:p>
          <a:p>
            <a:pPr lvl="1"/>
            <a:r>
              <a:rPr lang="zh-CN" altLang="en-US" dirty="0"/>
              <a:t>读者写者</a:t>
            </a:r>
            <a:endParaRPr lang="en-US" altLang="zh-CN" dirty="0"/>
          </a:p>
          <a:p>
            <a:pPr lvl="1"/>
            <a:r>
              <a:rPr lang="zh-CN" altLang="en-US" dirty="0"/>
              <a:t>理发师</a:t>
            </a:r>
            <a:endParaRPr lang="en-US" altLang="zh-CN" dirty="0"/>
          </a:p>
          <a:p>
            <a:pPr lvl="1"/>
            <a:r>
              <a:rPr lang="zh-CN" altLang="en-US" dirty="0"/>
              <a:t>哲学家就餐</a:t>
            </a:r>
            <a:endParaRPr lang="en-US" altLang="zh-CN" dirty="0"/>
          </a:p>
          <a:p>
            <a:pPr lvl="1"/>
            <a:endParaRPr lang="zh-CN" altLang="en-US" dirty="0"/>
          </a:p>
        </p:txBody>
      </p:sp>
      <p:sp>
        <p:nvSpPr>
          <p:cNvPr id="2" name="日期占位符 1"/>
          <p:cNvSpPr>
            <a:spLocks noGrp="1"/>
          </p:cNvSpPr>
          <p:nvPr>
            <p:ph type="dt" sz="half" idx="10"/>
          </p:nvPr>
        </p:nvSpPr>
        <p:spPr/>
        <p:txBody>
          <a:bodyPr/>
          <a:lstStyle/>
          <a:p>
            <a:fld id="{8DCF1F27-54C0-BB45-A5A5-790CBCE01818}" type="datetime5">
              <a:t>2019/10/14</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4" name="灯片编号占位符 3"/>
          <p:cNvSpPr>
            <a:spLocks noGrp="1"/>
          </p:cNvSpPr>
          <p:nvPr>
            <p:ph type="sldNum" sz="quarter" idx="12"/>
          </p:nvPr>
        </p:nvSpPr>
        <p:spPr/>
        <p:txBody>
          <a:bodyPr/>
          <a:lstStyle/>
          <a:p>
            <a:fld id="{687D7A59-36E2-48B9-B146-C1E59501F63F}" type="slidenum">
              <a:rPr lang="en-US" smtClean="0"/>
              <a:pPr/>
              <a:t>65</a:t>
            </a:fld>
            <a:endParaRPr lang="en-US"/>
          </a:p>
        </p:txBody>
      </p:sp>
    </p:spTree>
    <p:extLst>
      <p:ext uri="{BB962C8B-B14F-4D97-AF65-F5344CB8AC3E}">
        <p14:creationId xmlns:p14="http://schemas.microsoft.com/office/powerpoint/2010/main" val="33641698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参考阅读</a:t>
            </a:r>
          </a:p>
        </p:txBody>
      </p:sp>
      <p:sp>
        <p:nvSpPr>
          <p:cNvPr id="3" name="内容占位符 2"/>
          <p:cNvSpPr>
            <a:spLocks noGrp="1"/>
          </p:cNvSpPr>
          <p:nvPr>
            <p:ph idx="1"/>
          </p:nvPr>
        </p:nvSpPr>
        <p:spPr/>
        <p:txBody>
          <a:bodyPr>
            <a:normAutofit fontScale="85000" lnSpcReduction="20000"/>
          </a:bodyPr>
          <a:lstStyle/>
          <a:p>
            <a:r>
              <a:rPr lang="en-US" altLang="zh-CN" dirty="0"/>
              <a:t>http://en.wikipedia.org/wiki/Synchronization_(computer_science)</a:t>
            </a:r>
          </a:p>
          <a:p>
            <a:r>
              <a:rPr lang="en-US" altLang="zh-CN" dirty="0"/>
              <a:t>http://en.wikipedia.org/wiki/Test-and-set</a:t>
            </a:r>
          </a:p>
          <a:p>
            <a:r>
              <a:rPr lang="en-US" altLang="zh-CN" dirty="0"/>
              <a:t>http://en.wikipedia.org/wiki/Compare-and-swap</a:t>
            </a:r>
          </a:p>
          <a:p>
            <a:r>
              <a:rPr lang="en-US" altLang="zh-CN" dirty="0"/>
              <a:t>http://en.wikipedia.org/wiki/X86_instruction_listings</a:t>
            </a:r>
          </a:p>
          <a:p>
            <a:r>
              <a:rPr lang="en-US" altLang="zh-CN" dirty="0"/>
              <a:t>http://en.wikipedia.org/wiki/Semaphore_(programming)</a:t>
            </a:r>
          </a:p>
          <a:p>
            <a:r>
              <a:rPr lang="en-US" altLang="zh-CN" dirty="0"/>
              <a:t>http://en.wikipedia.org/wiki/Monitor_(synchronization)</a:t>
            </a:r>
          </a:p>
        </p:txBody>
      </p:sp>
      <p:sp>
        <p:nvSpPr>
          <p:cNvPr id="4" name="日期占位符 3"/>
          <p:cNvSpPr>
            <a:spLocks noGrp="1"/>
          </p:cNvSpPr>
          <p:nvPr>
            <p:ph type="dt" sz="half" idx="10"/>
          </p:nvPr>
        </p:nvSpPr>
        <p:spPr/>
        <p:txBody>
          <a:bodyPr/>
          <a:lstStyle/>
          <a:p>
            <a:fld id="{5B7DB2A2-2E58-A548-9F8F-9605177A394E}" type="datetime5">
              <a:t>2019/10/14</a:t>
            </a:fld>
            <a:endParaRPr 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5" name="灯片编号占位符 4"/>
          <p:cNvSpPr>
            <a:spLocks noGrp="1"/>
          </p:cNvSpPr>
          <p:nvPr>
            <p:ph type="sldNum" sz="quarter" idx="12"/>
          </p:nvPr>
        </p:nvSpPr>
        <p:spPr/>
        <p:txBody>
          <a:bodyPr/>
          <a:lstStyle/>
          <a:p>
            <a:fld id="{687D7A59-36E2-48B9-B146-C1E59501F63F}" type="slidenum">
              <a:rPr lang="en-US" smtClean="0"/>
              <a:pPr/>
              <a:t>66</a:t>
            </a:fld>
            <a:endParaRPr lang="en-US"/>
          </a:p>
        </p:txBody>
      </p:sp>
    </p:spTree>
    <p:extLst>
      <p:ext uri="{BB962C8B-B14F-4D97-AF65-F5344CB8AC3E}">
        <p14:creationId xmlns:p14="http://schemas.microsoft.com/office/powerpoint/2010/main" val="27775674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参考阅读</a:t>
            </a:r>
          </a:p>
        </p:txBody>
      </p:sp>
      <p:sp>
        <p:nvSpPr>
          <p:cNvPr id="3" name="内容占位符 2"/>
          <p:cNvSpPr>
            <a:spLocks noGrp="1"/>
          </p:cNvSpPr>
          <p:nvPr>
            <p:ph idx="1"/>
          </p:nvPr>
        </p:nvSpPr>
        <p:spPr/>
        <p:txBody>
          <a:bodyPr>
            <a:normAutofit/>
          </a:bodyPr>
          <a:lstStyle/>
          <a:p>
            <a:r>
              <a:rPr lang="en-US" altLang="zh-CN"/>
              <a:t>http</a:t>
            </a:r>
            <a:r>
              <a:rPr lang="en-US" altLang="zh-CN" dirty="0"/>
              <a:t>://en.wikipedia.org/wiki/Edsger_W._Dijkstra</a:t>
            </a:r>
          </a:p>
          <a:p>
            <a:r>
              <a:rPr lang="en-US" altLang="zh-CN" dirty="0"/>
              <a:t>http://opera.ucsd.edu/pub_system_depend.html</a:t>
            </a:r>
          </a:p>
          <a:p>
            <a:r>
              <a:rPr lang="en-US" altLang="zh-CN" dirty="0"/>
              <a:t>https://computing.llnl.gov/tutorials/pthreads/</a:t>
            </a:r>
          </a:p>
          <a:p>
            <a:endParaRPr lang="en-US" altLang="zh-CN" dirty="0"/>
          </a:p>
          <a:p>
            <a:endParaRPr lang="en-US" altLang="zh-CN" dirty="0"/>
          </a:p>
          <a:p>
            <a:endParaRPr lang="zh-CN" altLang="en-US" dirty="0"/>
          </a:p>
        </p:txBody>
      </p:sp>
      <p:sp>
        <p:nvSpPr>
          <p:cNvPr id="4" name="日期占位符 3"/>
          <p:cNvSpPr>
            <a:spLocks noGrp="1"/>
          </p:cNvSpPr>
          <p:nvPr>
            <p:ph type="dt" sz="half" idx="10"/>
          </p:nvPr>
        </p:nvSpPr>
        <p:spPr/>
        <p:txBody>
          <a:bodyPr/>
          <a:lstStyle/>
          <a:p>
            <a:fld id="{69175BED-69EB-E54D-B802-F6DB1E775527}" type="datetime5">
              <a:t>2019/10/14</a:t>
            </a:fld>
            <a:endParaRPr 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5" name="灯片编号占位符 4"/>
          <p:cNvSpPr>
            <a:spLocks noGrp="1"/>
          </p:cNvSpPr>
          <p:nvPr>
            <p:ph type="sldNum" sz="quarter" idx="12"/>
          </p:nvPr>
        </p:nvSpPr>
        <p:spPr/>
        <p:txBody>
          <a:bodyPr/>
          <a:lstStyle/>
          <a:p>
            <a:fld id="{687D7A59-36E2-48B9-B146-C1E59501F63F}" type="slidenum">
              <a:rPr lang="en-US" smtClean="0"/>
              <a:pPr/>
              <a:t>67</a:t>
            </a:fld>
            <a:endParaRPr lang="en-US"/>
          </a:p>
        </p:txBody>
      </p:sp>
    </p:spTree>
    <p:extLst>
      <p:ext uri="{BB962C8B-B14F-4D97-AF65-F5344CB8AC3E}">
        <p14:creationId xmlns:p14="http://schemas.microsoft.com/office/powerpoint/2010/main" val="27775674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谢谢！</a:t>
            </a:r>
          </a:p>
        </p:txBody>
      </p:sp>
      <p:sp>
        <p:nvSpPr>
          <p:cNvPr id="8" name="文本占位符 7"/>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A57D6992-6B53-F744-9E2A-E3AC659B3CB5}" type="datetime5">
              <a:t>2019/10/14</a:t>
            </a:fld>
            <a:endParaRPr 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6" name="灯片编号占位符 5"/>
          <p:cNvSpPr>
            <a:spLocks noGrp="1"/>
          </p:cNvSpPr>
          <p:nvPr>
            <p:ph type="sldNum" sz="quarter" idx="12"/>
          </p:nvPr>
        </p:nvSpPr>
        <p:spPr/>
        <p:txBody>
          <a:bodyPr/>
          <a:lstStyle/>
          <a:p>
            <a:fld id="{687D7A59-36E2-48B9-B146-C1E59501F63F}" type="slidenum">
              <a:rPr lang="en-US" smtClean="0"/>
              <a:pPr/>
              <a:t>68</a:t>
            </a:fld>
            <a:endParaRPr lang="en-US"/>
          </a:p>
        </p:txBody>
      </p:sp>
    </p:spTree>
    <p:extLst>
      <p:ext uri="{BB962C8B-B14F-4D97-AF65-F5344CB8AC3E}">
        <p14:creationId xmlns:p14="http://schemas.microsoft.com/office/powerpoint/2010/main" val="2183360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050"/>
          <p:cNvSpPr>
            <a:spLocks noChangeArrowheads="1"/>
          </p:cNvSpPr>
          <p:nvPr/>
        </p:nvSpPr>
        <p:spPr bwMode="auto">
          <a:xfrm>
            <a:off x="224631" y="1401287"/>
            <a:ext cx="3167342" cy="4085113"/>
          </a:xfrm>
          <a:prstGeom prst="rect">
            <a:avLst/>
          </a:prstGeom>
          <a:noFill/>
          <a:ln w="9525">
            <a:solidFill>
              <a:schemeClr val="accent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eaLnBrk="1" hangingPunct="1">
              <a:spcBef>
                <a:spcPts val="1200"/>
              </a:spcBef>
              <a:buClrTx/>
              <a:buSzTx/>
              <a:buFontTx/>
              <a:buNone/>
            </a:pPr>
            <a:r>
              <a:rPr kumimoji="1" lang="en-US" altLang="zh-CN" sz="2000" dirty="0" err="1">
                <a:solidFill>
                  <a:schemeClr val="hlink"/>
                </a:solidFill>
                <a:latin typeface="Consolas" pitchFamily="49" charset="0"/>
                <a:cs typeface="Consolas" pitchFamily="49" charset="0"/>
              </a:rPr>
              <a:t>int</a:t>
            </a:r>
            <a:r>
              <a:rPr kumimoji="1" lang="en-US" altLang="zh-CN" sz="2000" dirty="0">
                <a:solidFill>
                  <a:schemeClr val="hlink"/>
                </a:solidFill>
                <a:latin typeface="Consolas" pitchFamily="49" charset="0"/>
                <a:cs typeface="Consolas" pitchFamily="49" charset="0"/>
              </a:rPr>
              <a:t> SN = N</a:t>
            </a:r>
          </a:p>
          <a:p>
            <a:pPr marL="342900" indent="-342900" eaLnBrk="1" hangingPunct="1">
              <a:spcBef>
                <a:spcPts val="1200"/>
              </a:spcBef>
              <a:buClrTx/>
              <a:buSzTx/>
              <a:buFontTx/>
              <a:buNone/>
            </a:pPr>
            <a:r>
              <a:rPr kumimoji="1" lang="en-US" altLang="zh-CN" sz="2000" dirty="0">
                <a:solidFill>
                  <a:schemeClr val="hlink"/>
                </a:solidFill>
                <a:latin typeface="Consolas" pitchFamily="49" charset="0"/>
                <a:cs typeface="Consolas" pitchFamily="49" charset="0"/>
              </a:rPr>
              <a:t>semaphore </a:t>
            </a:r>
            <a:r>
              <a:rPr kumimoji="1" lang="en-US" altLang="zh-CN" sz="2000" dirty="0" err="1">
                <a:solidFill>
                  <a:schemeClr val="hlink"/>
                </a:solidFill>
                <a:latin typeface="Consolas" pitchFamily="49" charset="0"/>
                <a:cs typeface="Consolas" pitchFamily="49" charset="0"/>
              </a:rPr>
              <a:t>mutex</a:t>
            </a:r>
            <a:r>
              <a:rPr kumimoji="1" lang="en-US" altLang="zh-CN" sz="2000" dirty="0">
                <a:solidFill>
                  <a:schemeClr val="hlink"/>
                </a:solidFill>
                <a:latin typeface="Consolas" pitchFamily="49" charset="0"/>
                <a:cs typeface="Consolas" pitchFamily="49" charset="0"/>
              </a:rPr>
              <a:t> = 1</a:t>
            </a:r>
          </a:p>
          <a:p>
            <a:pPr marL="342900" indent="-342900" eaLnBrk="1" hangingPunct="1">
              <a:spcBef>
                <a:spcPts val="1200"/>
              </a:spcBef>
              <a:buClrTx/>
              <a:buSzTx/>
              <a:buFontTx/>
              <a:buNone/>
            </a:pPr>
            <a:r>
              <a:rPr kumimoji="1" lang="en-US" altLang="zh-CN" sz="2000" dirty="0">
                <a:solidFill>
                  <a:schemeClr val="hlink"/>
                </a:solidFill>
                <a:latin typeface="Consolas" pitchFamily="49" charset="0"/>
                <a:cs typeface="Consolas" pitchFamily="49" charset="0"/>
              </a:rPr>
              <a:t>Reader()</a:t>
            </a:r>
          </a:p>
          <a:p>
            <a:pPr marL="742950" lvl="1" indent="-285750" eaLnBrk="1" hangingPunct="1">
              <a:spcBef>
                <a:spcPts val="1200"/>
              </a:spcBef>
              <a:buClrTx/>
              <a:buSzTx/>
              <a:buFontTx/>
              <a:buNone/>
            </a:pPr>
            <a:r>
              <a:rPr kumimoji="1" lang="en-US" altLang="zh-CN" sz="2000" dirty="0">
                <a:latin typeface="Consolas" pitchFamily="49" charset="0"/>
                <a:cs typeface="Consolas" pitchFamily="49" charset="0"/>
              </a:rPr>
              <a:t>Enter()；</a:t>
            </a:r>
          </a:p>
          <a:p>
            <a:pPr marL="742950" lvl="1" indent="-285750" eaLnBrk="1" hangingPunct="1">
              <a:spcBef>
                <a:spcPts val="1200"/>
              </a:spcBef>
              <a:buClrTx/>
              <a:buSzTx/>
              <a:buFontTx/>
              <a:buNone/>
            </a:pPr>
            <a:r>
              <a:rPr kumimoji="1" lang="zh-CN" altLang="en-US" sz="2000" dirty="0">
                <a:latin typeface="Consolas" pitchFamily="49" charset="0"/>
                <a:cs typeface="Consolas" pitchFamily="49" charset="0"/>
              </a:rPr>
              <a:t>阅读;</a:t>
            </a:r>
          </a:p>
          <a:p>
            <a:pPr marL="742950" lvl="1" indent="-285750" eaLnBrk="1" hangingPunct="1">
              <a:spcBef>
                <a:spcPts val="1200"/>
              </a:spcBef>
              <a:buClrTx/>
              <a:buSzTx/>
              <a:buFontTx/>
              <a:buNone/>
            </a:pPr>
            <a:r>
              <a:rPr kumimoji="1" lang="en-US" altLang="zh-CN" sz="2000" dirty="0">
                <a:latin typeface="Consolas" pitchFamily="49" charset="0"/>
                <a:cs typeface="Consolas" pitchFamily="49" charset="0"/>
              </a:rPr>
              <a:t>Exit()</a:t>
            </a:r>
          </a:p>
          <a:p>
            <a:pPr marL="342900" indent="-342900" eaLnBrk="1" hangingPunct="1">
              <a:spcBef>
                <a:spcPts val="1200"/>
              </a:spcBef>
              <a:buClrTx/>
              <a:buSzTx/>
              <a:buFontTx/>
              <a:buNone/>
            </a:pPr>
            <a:r>
              <a:rPr kumimoji="1" lang="en-US" altLang="zh-CN" sz="2000" dirty="0">
                <a:latin typeface="Consolas" pitchFamily="49" charset="0"/>
                <a:cs typeface="Consolas" pitchFamily="49" charset="0"/>
              </a:rPr>
              <a:t>End</a:t>
            </a:r>
          </a:p>
        </p:txBody>
      </p:sp>
      <p:sp>
        <p:nvSpPr>
          <p:cNvPr id="493571" name="Text Box 2051"/>
          <p:cNvSpPr txBox="1">
            <a:spLocks noChangeArrowheads="1"/>
          </p:cNvSpPr>
          <p:nvPr/>
        </p:nvSpPr>
        <p:spPr bwMode="auto">
          <a:xfrm>
            <a:off x="3537760" y="1407226"/>
            <a:ext cx="2889940" cy="4247317"/>
          </a:xfrm>
          <a:prstGeom prst="rect">
            <a:avLst/>
          </a:prstGeom>
          <a:noFill/>
          <a:ln w="9525">
            <a:solidFill>
              <a:schemeClr val="accent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1" hangingPunct="1">
              <a:spcBef>
                <a:spcPct val="50000"/>
              </a:spcBef>
              <a:buClrTx/>
              <a:buSzTx/>
              <a:buFontTx/>
              <a:buNone/>
            </a:pPr>
            <a:r>
              <a:rPr kumimoji="1" lang="en-US" altLang="zh-CN" sz="2000" dirty="0">
                <a:solidFill>
                  <a:schemeClr val="hlink"/>
                </a:solidFill>
                <a:latin typeface="Consolas" pitchFamily="49" charset="0"/>
                <a:cs typeface="Consolas" pitchFamily="49" charset="0"/>
              </a:rPr>
              <a:t>Enter()</a:t>
            </a:r>
            <a:r>
              <a:rPr kumimoji="1" lang="en-US" altLang="zh-CN" sz="2000" dirty="0">
                <a:latin typeface="Consolas" pitchFamily="49" charset="0"/>
                <a:cs typeface="Consolas" pitchFamily="49" charset="0"/>
              </a:rPr>
              <a:t> </a:t>
            </a:r>
          </a:p>
          <a:p>
            <a:pPr eaLnBrk="1" hangingPunct="1">
              <a:spcBef>
                <a:spcPts val="600"/>
              </a:spcBef>
              <a:buClrTx/>
              <a:buSzTx/>
              <a:buFontTx/>
              <a:buNone/>
            </a:pPr>
            <a:r>
              <a:rPr kumimoji="1" lang="en-US" altLang="zh-CN" sz="2000" dirty="0">
                <a:latin typeface="Consolas" pitchFamily="49" charset="0"/>
                <a:cs typeface="Consolas" pitchFamily="49" charset="0"/>
              </a:rPr>
              <a:t>Begin</a:t>
            </a:r>
          </a:p>
          <a:p>
            <a:pPr eaLnBrk="1" hangingPunct="1">
              <a:spcBef>
                <a:spcPts val="600"/>
              </a:spcBef>
              <a:buClrTx/>
              <a:buSzTx/>
              <a:buFontTx/>
              <a:buNone/>
            </a:pPr>
            <a:r>
              <a:rPr kumimoji="1" lang="en-US" altLang="zh-CN" sz="2000" dirty="0">
                <a:latin typeface="Consolas" pitchFamily="49" charset="0"/>
                <a:cs typeface="Consolas" pitchFamily="49" charset="0"/>
              </a:rPr>
              <a:t> repeat</a:t>
            </a:r>
          </a:p>
          <a:p>
            <a:pPr eaLnBrk="1" hangingPunct="1">
              <a:spcBef>
                <a:spcPts val="600"/>
              </a:spcBef>
              <a:buClrTx/>
              <a:buSzTx/>
              <a:buFontTx/>
              <a:buNone/>
            </a:pPr>
            <a:r>
              <a:rPr kumimoji="1" lang="en-US" altLang="zh-CN" sz="2000" dirty="0">
                <a:latin typeface="Consolas" pitchFamily="49" charset="0"/>
                <a:cs typeface="Consolas" pitchFamily="49" charset="0"/>
              </a:rPr>
              <a:t>  local OK = False</a:t>
            </a:r>
          </a:p>
          <a:p>
            <a:pPr eaLnBrk="1" hangingPunct="1">
              <a:spcBef>
                <a:spcPts val="600"/>
              </a:spcBef>
              <a:buClrTx/>
              <a:buSzTx/>
              <a:buFontTx/>
              <a:buNone/>
            </a:pPr>
            <a:r>
              <a:rPr kumimoji="1" lang="en-US" altLang="zh-CN" sz="2000" dirty="0">
                <a:latin typeface="Consolas" pitchFamily="49" charset="0"/>
                <a:cs typeface="Consolas" pitchFamily="49" charset="0"/>
              </a:rPr>
              <a:t>  P(</a:t>
            </a:r>
            <a:r>
              <a:rPr kumimoji="1" lang="en-US" altLang="zh-CN" sz="2000" dirty="0" err="1">
                <a:latin typeface="Consolas" pitchFamily="49" charset="0"/>
                <a:cs typeface="Consolas" pitchFamily="49" charset="0"/>
              </a:rPr>
              <a:t>mutex</a:t>
            </a:r>
            <a:r>
              <a:rPr kumimoji="1" lang="en-US" altLang="zh-CN" sz="2000" dirty="0">
                <a:latin typeface="Consolas" pitchFamily="49" charset="0"/>
                <a:cs typeface="Consolas" pitchFamily="49" charset="0"/>
              </a:rPr>
              <a:t>)；  </a:t>
            </a:r>
          </a:p>
          <a:p>
            <a:pPr eaLnBrk="1" hangingPunct="1">
              <a:spcBef>
                <a:spcPts val="600"/>
              </a:spcBef>
              <a:buClrTx/>
              <a:buSzTx/>
              <a:buFontTx/>
              <a:buNone/>
            </a:pPr>
            <a:r>
              <a:rPr kumimoji="1" lang="en-US" altLang="zh-CN" sz="2000" dirty="0">
                <a:latin typeface="Consolas" pitchFamily="49" charset="0"/>
                <a:cs typeface="Consolas" pitchFamily="49" charset="0"/>
              </a:rPr>
              <a:t>  if (SN &gt; 0) {</a:t>
            </a:r>
          </a:p>
          <a:p>
            <a:pPr eaLnBrk="1" hangingPunct="1">
              <a:spcBef>
                <a:spcPts val="600"/>
              </a:spcBef>
              <a:buClrTx/>
              <a:buSzTx/>
              <a:buFontTx/>
              <a:buNone/>
            </a:pPr>
            <a:r>
              <a:rPr kumimoji="1" lang="en-US" altLang="zh-CN" sz="2000" dirty="0">
                <a:latin typeface="Consolas" pitchFamily="49" charset="0"/>
                <a:cs typeface="Consolas" pitchFamily="49" charset="0"/>
              </a:rPr>
              <a:t>    SN--;</a:t>
            </a:r>
          </a:p>
          <a:p>
            <a:pPr eaLnBrk="1" hangingPunct="1">
              <a:spcBef>
                <a:spcPts val="600"/>
              </a:spcBef>
              <a:buClrTx/>
              <a:buSzTx/>
              <a:buFontTx/>
              <a:buNone/>
            </a:pPr>
            <a:r>
              <a:rPr kumimoji="1" lang="en-US" altLang="zh-CN" sz="2000" dirty="0">
                <a:latin typeface="Consolas" pitchFamily="49" charset="0"/>
                <a:cs typeface="Consolas" pitchFamily="49" charset="0"/>
              </a:rPr>
              <a:t>    OK = True;}</a:t>
            </a:r>
          </a:p>
          <a:p>
            <a:pPr eaLnBrk="1" hangingPunct="1">
              <a:spcBef>
                <a:spcPts val="600"/>
              </a:spcBef>
              <a:buClrTx/>
              <a:buSzTx/>
              <a:buFontTx/>
              <a:buNone/>
            </a:pPr>
            <a:r>
              <a:rPr kumimoji="1" lang="en-US" altLang="zh-CN" sz="2000" dirty="0">
                <a:latin typeface="Consolas" pitchFamily="49" charset="0"/>
                <a:cs typeface="Consolas" pitchFamily="49" charset="0"/>
              </a:rPr>
              <a:t>  V(</a:t>
            </a:r>
            <a:r>
              <a:rPr kumimoji="1" lang="en-US" altLang="zh-CN" sz="2000" dirty="0" err="1">
                <a:latin typeface="Consolas" pitchFamily="49" charset="0"/>
                <a:cs typeface="Consolas" pitchFamily="49" charset="0"/>
              </a:rPr>
              <a:t>mutex</a:t>
            </a:r>
            <a:r>
              <a:rPr kumimoji="1" lang="en-US" altLang="zh-CN" sz="2000" dirty="0">
                <a:latin typeface="Consolas" pitchFamily="49" charset="0"/>
                <a:cs typeface="Consolas" pitchFamily="49" charset="0"/>
              </a:rPr>
              <a:t>)；</a:t>
            </a:r>
          </a:p>
          <a:p>
            <a:pPr eaLnBrk="1" hangingPunct="1">
              <a:spcBef>
                <a:spcPts val="600"/>
              </a:spcBef>
              <a:buClrTx/>
              <a:buSzTx/>
              <a:buFontTx/>
              <a:buNone/>
            </a:pPr>
            <a:r>
              <a:rPr kumimoji="1" lang="en-US" altLang="zh-CN" sz="2000" dirty="0">
                <a:latin typeface="Consolas" pitchFamily="49" charset="0"/>
                <a:cs typeface="Consolas" pitchFamily="49" charset="0"/>
              </a:rPr>
              <a:t> until OK</a:t>
            </a:r>
          </a:p>
          <a:p>
            <a:pPr eaLnBrk="1" hangingPunct="1">
              <a:spcBef>
                <a:spcPts val="600"/>
              </a:spcBef>
              <a:buClrTx/>
              <a:buSzTx/>
              <a:buFontTx/>
              <a:buNone/>
            </a:pPr>
            <a:r>
              <a:rPr kumimoji="1" lang="en-US" altLang="zh-CN" sz="2000" dirty="0">
                <a:latin typeface="Consolas" pitchFamily="49" charset="0"/>
                <a:cs typeface="Consolas" pitchFamily="49" charset="0"/>
              </a:rPr>
              <a:t>End</a:t>
            </a:r>
          </a:p>
        </p:txBody>
      </p:sp>
      <p:sp>
        <p:nvSpPr>
          <p:cNvPr id="493572" name="Text Box 2052"/>
          <p:cNvSpPr txBox="1">
            <a:spLocks noChangeArrowheads="1"/>
          </p:cNvSpPr>
          <p:nvPr/>
        </p:nvSpPr>
        <p:spPr bwMode="auto">
          <a:xfrm>
            <a:off x="6573487" y="1413161"/>
            <a:ext cx="2209800" cy="2708434"/>
          </a:xfrm>
          <a:prstGeom prst="rect">
            <a:avLst/>
          </a:prstGeom>
          <a:noFill/>
          <a:ln w="9525">
            <a:solidFill>
              <a:schemeClr val="accent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spcBef>
                <a:spcPts val="1200"/>
              </a:spcBef>
              <a:buClrTx/>
              <a:buSzTx/>
              <a:buFontTx/>
              <a:buNone/>
            </a:pPr>
            <a:r>
              <a:rPr kumimoji="1" lang="en-US" altLang="zh-CN" sz="2000" dirty="0">
                <a:solidFill>
                  <a:schemeClr val="hlink"/>
                </a:solidFill>
                <a:latin typeface="Consolas" pitchFamily="49" charset="0"/>
                <a:cs typeface="Consolas" pitchFamily="49" charset="0"/>
              </a:rPr>
              <a:t>Exit()</a:t>
            </a:r>
          </a:p>
          <a:p>
            <a:pPr eaLnBrk="1" hangingPunct="1">
              <a:spcBef>
                <a:spcPts val="1200"/>
              </a:spcBef>
              <a:buClrTx/>
              <a:buSzTx/>
              <a:buFontTx/>
              <a:buNone/>
            </a:pPr>
            <a:r>
              <a:rPr kumimoji="1" lang="en-US" altLang="zh-CN" sz="2000" dirty="0">
                <a:latin typeface="Consolas" pitchFamily="49" charset="0"/>
                <a:cs typeface="Consolas" pitchFamily="49" charset="0"/>
              </a:rPr>
              <a:t>Begin</a:t>
            </a:r>
          </a:p>
          <a:p>
            <a:pPr eaLnBrk="1" hangingPunct="1">
              <a:spcBef>
                <a:spcPts val="1200"/>
              </a:spcBef>
              <a:buClrTx/>
              <a:buSzTx/>
              <a:buFontTx/>
              <a:buNone/>
            </a:pPr>
            <a:r>
              <a:rPr kumimoji="1" lang="en-US" altLang="zh-CN" sz="2000" dirty="0">
                <a:latin typeface="Consolas" pitchFamily="49" charset="0"/>
                <a:cs typeface="Consolas" pitchFamily="49" charset="0"/>
              </a:rPr>
              <a:t> P(</a:t>
            </a:r>
            <a:r>
              <a:rPr kumimoji="1" lang="en-US" altLang="zh-CN" sz="2000" dirty="0" err="1">
                <a:latin typeface="Consolas" pitchFamily="49" charset="0"/>
                <a:cs typeface="Consolas" pitchFamily="49" charset="0"/>
              </a:rPr>
              <a:t>mutex</a:t>
            </a:r>
            <a:r>
              <a:rPr kumimoji="1" lang="en-US" altLang="zh-CN" sz="2000" dirty="0">
                <a:latin typeface="Consolas" pitchFamily="49" charset="0"/>
                <a:cs typeface="Consolas" pitchFamily="49" charset="0"/>
              </a:rPr>
              <a:t>);</a:t>
            </a:r>
          </a:p>
          <a:p>
            <a:pPr eaLnBrk="1" hangingPunct="1">
              <a:spcBef>
                <a:spcPts val="1200"/>
              </a:spcBef>
              <a:buClrTx/>
              <a:buSzTx/>
              <a:buFontTx/>
              <a:buNone/>
            </a:pPr>
            <a:r>
              <a:rPr kumimoji="1" lang="en-US" altLang="zh-CN" sz="2000" dirty="0">
                <a:latin typeface="Consolas" pitchFamily="49" charset="0"/>
                <a:cs typeface="Consolas" pitchFamily="49" charset="0"/>
              </a:rPr>
              <a:t> SN++</a:t>
            </a:r>
            <a:r>
              <a:rPr kumimoji="1" lang="zh-CN" altLang="en-US" sz="2000" dirty="0">
                <a:latin typeface="Consolas" pitchFamily="49" charset="0"/>
                <a:cs typeface="Consolas" pitchFamily="49" charset="0"/>
              </a:rPr>
              <a:t>；  </a:t>
            </a:r>
            <a:endParaRPr kumimoji="1" lang="en-US" altLang="zh-CN" sz="2000" dirty="0">
              <a:latin typeface="Consolas" pitchFamily="49" charset="0"/>
              <a:cs typeface="Consolas" pitchFamily="49" charset="0"/>
            </a:endParaRPr>
          </a:p>
          <a:p>
            <a:pPr eaLnBrk="1" hangingPunct="1">
              <a:spcBef>
                <a:spcPts val="1200"/>
              </a:spcBef>
              <a:buClrTx/>
              <a:buSzTx/>
              <a:buFontTx/>
              <a:buNone/>
            </a:pPr>
            <a:r>
              <a:rPr kumimoji="1" lang="en-US" altLang="zh-CN" sz="2000" dirty="0">
                <a:latin typeface="Consolas" pitchFamily="49" charset="0"/>
                <a:cs typeface="Consolas" pitchFamily="49" charset="0"/>
              </a:rPr>
              <a:t> V(</a:t>
            </a:r>
            <a:r>
              <a:rPr kumimoji="1" lang="en-US" altLang="zh-CN" sz="2000" dirty="0" err="1">
                <a:latin typeface="Consolas" pitchFamily="49" charset="0"/>
                <a:cs typeface="Consolas" pitchFamily="49" charset="0"/>
              </a:rPr>
              <a:t>mutex</a:t>
            </a:r>
            <a:r>
              <a:rPr kumimoji="1" lang="en-US" altLang="zh-CN" sz="2000" dirty="0">
                <a:latin typeface="Consolas" pitchFamily="49" charset="0"/>
                <a:cs typeface="Consolas" pitchFamily="49" charset="0"/>
              </a:rPr>
              <a:t>);</a:t>
            </a:r>
          </a:p>
          <a:p>
            <a:pPr eaLnBrk="1" hangingPunct="1">
              <a:spcBef>
                <a:spcPts val="1200"/>
              </a:spcBef>
              <a:buClrTx/>
              <a:buSzTx/>
              <a:buFontTx/>
              <a:buNone/>
            </a:pPr>
            <a:r>
              <a:rPr kumimoji="1" lang="en-US" altLang="zh-CN" sz="2000" dirty="0">
                <a:latin typeface="Consolas" pitchFamily="49" charset="0"/>
                <a:cs typeface="Consolas" pitchFamily="49" charset="0"/>
              </a:rPr>
              <a:t>End</a:t>
            </a:r>
          </a:p>
        </p:txBody>
      </p:sp>
      <p:sp>
        <p:nvSpPr>
          <p:cNvPr id="493573" name="Text Box 2053"/>
          <p:cNvSpPr txBox="1">
            <a:spLocks noChangeArrowheads="1"/>
          </p:cNvSpPr>
          <p:nvPr/>
        </p:nvSpPr>
        <p:spPr bwMode="auto">
          <a:xfrm>
            <a:off x="874311" y="609600"/>
            <a:ext cx="7620000" cy="461665"/>
          </a:xfrm>
          <a:prstGeom prst="rect">
            <a:avLst/>
          </a:prstGeom>
          <a:noFill/>
          <a:ln w="9525">
            <a:solidFill>
              <a:schemeClr val="accent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zh-CN" altLang="en-US" sz="2400" dirty="0">
                <a:latin typeface="Consolas" pitchFamily="49" charset="0"/>
                <a:cs typeface="Consolas" pitchFamily="49" charset="0"/>
              </a:rPr>
              <a:t>信号量</a:t>
            </a:r>
            <a:r>
              <a:rPr kumimoji="1" lang="en-US" altLang="zh-CN" sz="2400" dirty="0" err="1">
                <a:latin typeface="Consolas" pitchFamily="49" charset="0"/>
                <a:cs typeface="Consolas" pitchFamily="49" charset="0"/>
              </a:rPr>
              <a:t>mutex</a:t>
            </a:r>
            <a:r>
              <a:rPr kumimoji="1" lang="en-US" altLang="zh-CN" sz="2400" dirty="0">
                <a:latin typeface="Consolas" pitchFamily="49" charset="0"/>
                <a:cs typeface="Consolas" pitchFamily="49" charset="0"/>
              </a:rPr>
              <a:t>：</a:t>
            </a:r>
            <a:r>
              <a:rPr kumimoji="1" lang="zh-CN" altLang="en-US" sz="2400" dirty="0">
                <a:latin typeface="Consolas" pitchFamily="49" charset="0"/>
                <a:cs typeface="Consolas" pitchFamily="49" charset="0"/>
              </a:rPr>
              <a:t>登记表互斥控制，初值为1；</a:t>
            </a:r>
            <a:endParaRPr kumimoji="1" lang="en-US" altLang="zh-CN" sz="2400" dirty="0">
              <a:latin typeface="Consolas" pitchFamily="49" charset="0"/>
              <a:cs typeface="Consolas" pitchFamily="49" charset="0"/>
            </a:endParaRPr>
          </a:p>
        </p:txBody>
      </p:sp>
      <p:sp>
        <p:nvSpPr>
          <p:cNvPr id="2" name="日期占位符 1"/>
          <p:cNvSpPr>
            <a:spLocks noGrp="1"/>
          </p:cNvSpPr>
          <p:nvPr>
            <p:ph type="dt" sz="half" idx="10"/>
          </p:nvPr>
        </p:nvSpPr>
        <p:spPr/>
        <p:txBody>
          <a:bodyPr/>
          <a:lstStyle/>
          <a:p>
            <a:fld id="{820F679C-02FC-534F-8CF0-0B555046DCA6}" type="datetime5">
              <a:t>2019/10/14</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4" name="灯片编号占位符 3"/>
          <p:cNvSpPr>
            <a:spLocks noGrp="1"/>
          </p:cNvSpPr>
          <p:nvPr>
            <p:ph type="sldNum" sz="quarter" idx="12"/>
          </p:nvPr>
        </p:nvSpPr>
        <p:spPr/>
        <p:txBody>
          <a:bodyPr/>
          <a:lstStyle/>
          <a:p>
            <a:fld id="{687D7A59-36E2-48B9-B146-C1E59501F63F}" type="slidenum">
              <a:rPr lang="en-US" smtClean="0"/>
              <a:pPr/>
              <a:t>7</a:t>
            </a:fld>
            <a:endParaRPr lang="en-US"/>
          </a:p>
        </p:txBody>
      </p:sp>
      <p:grpSp>
        <p:nvGrpSpPr>
          <p:cNvPr id="7" name="组 6"/>
          <p:cNvGrpSpPr/>
          <p:nvPr/>
        </p:nvGrpSpPr>
        <p:grpSpPr>
          <a:xfrm>
            <a:off x="4779818" y="1731508"/>
            <a:ext cx="1284310" cy="512928"/>
            <a:chOff x="4779818" y="1731508"/>
            <a:chExt cx="1284310" cy="512928"/>
          </a:xfrm>
        </p:grpSpPr>
        <p:sp>
          <p:nvSpPr>
            <p:cNvPr id="5" name="右箭头 4"/>
            <p:cNvSpPr/>
            <p:nvPr/>
          </p:nvSpPr>
          <p:spPr>
            <a:xfrm rot="8993800">
              <a:off x="4779818" y="1967345"/>
              <a:ext cx="609600" cy="2770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5417797" y="1731508"/>
              <a:ext cx="646331" cy="369332"/>
            </a:xfrm>
            <a:prstGeom prst="rect">
              <a:avLst/>
            </a:prstGeom>
            <a:noFill/>
          </p:spPr>
          <p:txBody>
            <a:bodyPr wrap="none" rtlCol="0">
              <a:spAutoFit/>
            </a:bodyPr>
            <a:lstStyle/>
            <a:p>
              <a:r>
                <a:rPr kumimoji="1" lang="zh-CN" altLang="en-US">
                  <a:solidFill>
                    <a:srgbClr val="C00000"/>
                  </a:solidFill>
                </a:rPr>
                <a:t>忙等</a:t>
              </a:r>
            </a:p>
          </p:txBody>
        </p:sp>
      </p:grpSp>
    </p:spTree>
    <p:extLst>
      <p:ext uri="{BB962C8B-B14F-4D97-AF65-F5344CB8AC3E}">
        <p14:creationId xmlns:p14="http://schemas.microsoft.com/office/powerpoint/2010/main" val="15568198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35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35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35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35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3571">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3571">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3571">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93571">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935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93571">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3571">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93571">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9357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93571">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93571">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70" grpId="0" animBg="1" autoUpdateAnimBg="0"/>
      <p:bldP spid="493571" grpId="0" animBg="1"/>
      <p:bldP spid="493572" grpId="0" animBg="1" autoUpdateAnimBg="0"/>
      <p:bldP spid="49357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050"/>
          <p:cNvSpPr>
            <a:spLocks noChangeArrowheads="1"/>
          </p:cNvSpPr>
          <p:nvPr/>
        </p:nvSpPr>
        <p:spPr bwMode="auto">
          <a:xfrm>
            <a:off x="628392" y="2143496"/>
            <a:ext cx="2743200" cy="3600986"/>
          </a:xfrm>
          <a:prstGeom prst="rect">
            <a:avLst/>
          </a:prstGeom>
          <a:noFill/>
          <a:ln w="9525">
            <a:solidFill>
              <a:schemeClr val="accent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eaLnBrk="1" hangingPunct="1">
              <a:spcBef>
                <a:spcPts val="1200"/>
              </a:spcBef>
              <a:buClrTx/>
              <a:buSzTx/>
              <a:buFontTx/>
              <a:buNone/>
            </a:pPr>
            <a:r>
              <a:rPr kumimoji="1" lang="en-US" altLang="zh-CN" sz="2800" dirty="0">
                <a:solidFill>
                  <a:schemeClr val="hlink"/>
                </a:solidFill>
                <a:latin typeface="Consolas" pitchFamily="49" charset="0"/>
                <a:cs typeface="Consolas" pitchFamily="49" charset="0"/>
              </a:rPr>
              <a:t>Reader()</a:t>
            </a:r>
          </a:p>
          <a:p>
            <a:pPr marL="342900" indent="-342900" eaLnBrk="1" hangingPunct="1">
              <a:spcBef>
                <a:spcPts val="1200"/>
              </a:spcBef>
              <a:buClrTx/>
              <a:buSzTx/>
              <a:buFontTx/>
              <a:buNone/>
            </a:pPr>
            <a:r>
              <a:rPr kumimoji="1" lang="en-US" altLang="zh-CN" sz="2800" dirty="0">
                <a:latin typeface="Consolas" pitchFamily="49" charset="0"/>
                <a:cs typeface="Consolas" pitchFamily="49" charset="0"/>
              </a:rPr>
              <a:t>BEGIN</a:t>
            </a:r>
          </a:p>
          <a:p>
            <a:pPr marL="742950" lvl="1" indent="-285750" eaLnBrk="1" hangingPunct="1">
              <a:spcBef>
                <a:spcPts val="1200"/>
              </a:spcBef>
              <a:buClrTx/>
              <a:buSzTx/>
              <a:buFontTx/>
              <a:buNone/>
            </a:pPr>
            <a:r>
              <a:rPr kumimoji="1" lang="en-US" altLang="zh-CN" sz="2800" dirty="0">
                <a:latin typeface="Consolas" pitchFamily="49" charset="0"/>
                <a:cs typeface="Consolas" pitchFamily="49" charset="0"/>
              </a:rPr>
              <a:t>Enter()；</a:t>
            </a:r>
          </a:p>
          <a:p>
            <a:pPr marL="742950" lvl="1" indent="-285750" eaLnBrk="1" hangingPunct="1">
              <a:spcBef>
                <a:spcPts val="1200"/>
              </a:spcBef>
              <a:buClrTx/>
              <a:buSzTx/>
              <a:buFontTx/>
              <a:buNone/>
            </a:pPr>
            <a:r>
              <a:rPr kumimoji="1" lang="zh-CN" altLang="en-US" sz="2800" dirty="0">
                <a:latin typeface="Consolas" pitchFamily="49" charset="0"/>
                <a:cs typeface="Consolas" pitchFamily="49" charset="0"/>
              </a:rPr>
              <a:t>阅读;</a:t>
            </a:r>
          </a:p>
          <a:p>
            <a:pPr marL="742950" lvl="1" indent="-285750" eaLnBrk="1" hangingPunct="1">
              <a:spcBef>
                <a:spcPts val="1200"/>
              </a:spcBef>
              <a:buClrTx/>
              <a:buSzTx/>
              <a:buFontTx/>
              <a:buNone/>
            </a:pPr>
            <a:r>
              <a:rPr kumimoji="1" lang="en-US" altLang="zh-CN" sz="2800" dirty="0">
                <a:latin typeface="Consolas" pitchFamily="49" charset="0"/>
                <a:cs typeface="Consolas" pitchFamily="49" charset="0"/>
              </a:rPr>
              <a:t>Exit()</a:t>
            </a:r>
          </a:p>
          <a:p>
            <a:pPr marL="342900" indent="-342900" eaLnBrk="1" hangingPunct="1">
              <a:spcBef>
                <a:spcPts val="1200"/>
              </a:spcBef>
              <a:buClrTx/>
              <a:buSzTx/>
              <a:buFontTx/>
              <a:buNone/>
            </a:pPr>
            <a:r>
              <a:rPr kumimoji="1" lang="en-US" altLang="zh-CN" sz="2800" dirty="0">
                <a:latin typeface="Consolas" pitchFamily="49" charset="0"/>
                <a:cs typeface="Consolas" pitchFamily="49" charset="0"/>
              </a:rPr>
              <a:t>End</a:t>
            </a:r>
          </a:p>
        </p:txBody>
      </p:sp>
      <p:sp>
        <p:nvSpPr>
          <p:cNvPr id="493571" name="Text Box 2051"/>
          <p:cNvSpPr txBox="1">
            <a:spLocks noChangeArrowheads="1"/>
          </p:cNvSpPr>
          <p:nvPr/>
        </p:nvSpPr>
        <p:spPr bwMode="auto">
          <a:xfrm>
            <a:off x="3669465" y="2143496"/>
            <a:ext cx="2362200" cy="3600986"/>
          </a:xfrm>
          <a:prstGeom prst="rect">
            <a:avLst/>
          </a:prstGeom>
          <a:noFill/>
          <a:ln w="9525">
            <a:solidFill>
              <a:schemeClr val="accent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en-US" altLang="zh-CN" sz="2400" dirty="0">
                <a:solidFill>
                  <a:schemeClr val="hlink"/>
                </a:solidFill>
                <a:latin typeface="Consolas" pitchFamily="49" charset="0"/>
                <a:cs typeface="Consolas" pitchFamily="49" charset="0"/>
              </a:rPr>
              <a:t>Enter()</a:t>
            </a:r>
            <a:r>
              <a:rPr kumimoji="1" lang="en-US" altLang="zh-CN" sz="2400" dirty="0">
                <a:latin typeface="Consolas" pitchFamily="49" charset="0"/>
                <a:cs typeface="Consolas" pitchFamily="49" charset="0"/>
              </a:rPr>
              <a:t>  Begin</a:t>
            </a:r>
          </a:p>
          <a:p>
            <a:pPr lvl="1" eaLnBrk="1" hangingPunct="1">
              <a:spcBef>
                <a:spcPct val="50000"/>
              </a:spcBef>
              <a:buClrTx/>
              <a:buSzTx/>
              <a:buFontTx/>
              <a:buNone/>
            </a:pPr>
            <a:r>
              <a:rPr kumimoji="1" lang="en-US" altLang="zh-CN" sz="2400" dirty="0">
                <a:solidFill>
                  <a:srgbClr val="660066"/>
                </a:solidFill>
                <a:latin typeface="Consolas" pitchFamily="49" charset="0"/>
                <a:cs typeface="Consolas" pitchFamily="49" charset="0"/>
              </a:rPr>
              <a:t>P(SN)</a:t>
            </a:r>
            <a:r>
              <a:rPr kumimoji="1" lang="en-US" altLang="zh-CN" sz="2400" dirty="0">
                <a:latin typeface="Consolas" pitchFamily="49" charset="0"/>
                <a:cs typeface="Consolas" pitchFamily="49" charset="0"/>
              </a:rPr>
              <a:t>；</a:t>
            </a:r>
          </a:p>
          <a:p>
            <a:pPr lvl="1" eaLnBrk="1" hangingPunct="1">
              <a:spcBef>
                <a:spcPct val="50000"/>
              </a:spcBef>
              <a:buClrTx/>
              <a:buSzTx/>
              <a:buFontTx/>
              <a:buNone/>
            </a:pPr>
            <a:r>
              <a:rPr kumimoji="1" lang="en-US" altLang="zh-CN" sz="2400" dirty="0">
                <a:latin typeface="Consolas" pitchFamily="49" charset="0"/>
                <a:cs typeface="Consolas" pitchFamily="49" charset="0"/>
              </a:rPr>
              <a:t>P(</a:t>
            </a:r>
            <a:r>
              <a:rPr kumimoji="1" lang="en-US" altLang="zh-CN" sz="2400" dirty="0" err="1">
                <a:latin typeface="Consolas" pitchFamily="49" charset="0"/>
                <a:cs typeface="Consolas" pitchFamily="49" charset="0"/>
              </a:rPr>
              <a:t>mutex</a:t>
            </a:r>
            <a:r>
              <a:rPr kumimoji="1" lang="en-US" altLang="zh-CN" sz="2400" dirty="0">
                <a:latin typeface="Consolas" pitchFamily="49" charset="0"/>
                <a:cs typeface="Consolas" pitchFamily="49" charset="0"/>
              </a:rPr>
              <a:t>)；</a:t>
            </a:r>
          </a:p>
          <a:p>
            <a:pPr lvl="1" eaLnBrk="1" hangingPunct="1">
              <a:spcBef>
                <a:spcPct val="50000"/>
              </a:spcBef>
              <a:buClrTx/>
              <a:buSzTx/>
              <a:buFontTx/>
              <a:buNone/>
            </a:pPr>
            <a:r>
              <a:rPr kumimoji="1" lang="zh-CN" altLang="en-US" sz="2400" dirty="0">
                <a:latin typeface="Consolas" pitchFamily="49" charset="0"/>
                <a:cs typeface="Consolas" pitchFamily="49" charset="0"/>
              </a:rPr>
              <a:t>登记；</a:t>
            </a:r>
          </a:p>
          <a:p>
            <a:pPr lvl="1" eaLnBrk="1" hangingPunct="1">
              <a:spcBef>
                <a:spcPct val="50000"/>
              </a:spcBef>
              <a:buClrTx/>
              <a:buSzTx/>
              <a:buFontTx/>
              <a:buNone/>
            </a:pPr>
            <a:r>
              <a:rPr kumimoji="1" lang="en-US" altLang="zh-CN" sz="2400" dirty="0">
                <a:latin typeface="Consolas" pitchFamily="49" charset="0"/>
                <a:cs typeface="Consolas" pitchFamily="49" charset="0"/>
              </a:rPr>
              <a:t>V(</a:t>
            </a:r>
            <a:r>
              <a:rPr kumimoji="1" lang="en-US" altLang="zh-CN" sz="2400" dirty="0" err="1">
                <a:latin typeface="Consolas" pitchFamily="49" charset="0"/>
                <a:cs typeface="Consolas" pitchFamily="49" charset="0"/>
              </a:rPr>
              <a:t>mutex</a:t>
            </a:r>
            <a:r>
              <a:rPr kumimoji="1" lang="en-US" altLang="zh-CN" sz="2400" dirty="0">
                <a:latin typeface="Consolas" pitchFamily="49" charset="0"/>
                <a:cs typeface="Consolas" pitchFamily="49" charset="0"/>
              </a:rPr>
              <a:t>)；</a:t>
            </a:r>
          </a:p>
          <a:p>
            <a:pPr eaLnBrk="1" hangingPunct="1">
              <a:spcBef>
                <a:spcPct val="50000"/>
              </a:spcBef>
              <a:buClrTx/>
              <a:buSzTx/>
              <a:buFontTx/>
              <a:buNone/>
            </a:pPr>
            <a:r>
              <a:rPr kumimoji="1" lang="en-US" altLang="zh-CN" sz="2400" dirty="0">
                <a:latin typeface="Consolas" pitchFamily="49" charset="0"/>
                <a:cs typeface="Consolas" pitchFamily="49" charset="0"/>
              </a:rPr>
              <a:t>End</a:t>
            </a:r>
          </a:p>
        </p:txBody>
      </p:sp>
      <p:sp>
        <p:nvSpPr>
          <p:cNvPr id="493572" name="Text Box 2052"/>
          <p:cNvSpPr txBox="1">
            <a:spLocks noChangeArrowheads="1"/>
          </p:cNvSpPr>
          <p:nvPr/>
        </p:nvSpPr>
        <p:spPr bwMode="auto">
          <a:xfrm>
            <a:off x="6329538" y="2143496"/>
            <a:ext cx="2209800" cy="3600986"/>
          </a:xfrm>
          <a:prstGeom prst="rect">
            <a:avLst/>
          </a:prstGeom>
          <a:noFill/>
          <a:ln w="9525">
            <a:solidFill>
              <a:schemeClr val="accent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spcBef>
                <a:spcPts val="1200"/>
              </a:spcBef>
              <a:buClrTx/>
              <a:buSzTx/>
              <a:buFontTx/>
              <a:buNone/>
            </a:pPr>
            <a:r>
              <a:rPr kumimoji="1" lang="en-US" altLang="zh-CN" sz="2400" dirty="0">
                <a:solidFill>
                  <a:schemeClr val="hlink"/>
                </a:solidFill>
                <a:latin typeface="Consolas" pitchFamily="49" charset="0"/>
                <a:cs typeface="Consolas" pitchFamily="49" charset="0"/>
              </a:rPr>
              <a:t>Exit()</a:t>
            </a:r>
          </a:p>
          <a:p>
            <a:pPr eaLnBrk="1" hangingPunct="1">
              <a:spcBef>
                <a:spcPts val="1200"/>
              </a:spcBef>
              <a:buClrTx/>
              <a:buSzTx/>
              <a:buFontTx/>
              <a:buNone/>
            </a:pPr>
            <a:r>
              <a:rPr kumimoji="1" lang="en-US" altLang="zh-CN" sz="2400" dirty="0">
                <a:latin typeface="Consolas" pitchFamily="49" charset="0"/>
                <a:cs typeface="Consolas" pitchFamily="49" charset="0"/>
              </a:rPr>
              <a:t>Begin</a:t>
            </a:r>
          </a:p>
          <a:p>
            <a:pPr eaLnBrk="1" hangingPunct="1">
              <a:spcBef>
                <a:spcPts val="1200"/>
              </a:spcBef>
              <a:buClrTx/>
              <a:buSzTx/>
              <a:buFontTx/>
              <a:buNone/>
            </a:pPr>
            <a:r>
              <a:rPr kumimoji="1" lang="en-US" altLang="zh-CN" sz="2400" dirty="0">
                <a:latin typeface="Consolas" pitchFamily="49" charset="0"/>
                <a:cs typeface="Consolas" pitchFamily="49" charset="0"/>
              </a:rPr>
              <a:t> P(</a:t>
            </a:r>
            <a:r>
              <a:rPr kumimoji="1" lang="en-US" altLang="zh-CN" sz="2400" dirty="0" err="1">
                <a:latin typeface="Consolas" pitchFamily="49" charset="0"/>
                <a:cs typeface="Consolas" pitchFamily="49" charset="0"/>
              </a:rPr>
              <a:t>mutex</a:t>
            </a:r>
            <a:r>
              <a:rPr kumimoji="1" lang="en-US" altLang="zh-CN" sz="2400" dirty="0">
                <a:latin typeface="Consolas" pitchFamily="49" charset="0"/>
                <a:cs typeface="Consolas" pitchFamily="49" charset="0"/>
              </a:rPr>
              <a:t>);</a:t>
            </a:r>
          </a:p>
          <a:p>
            <a:pPr eaLnBrk="1" hangingPunct="1">
              <a:spcBef>
                <a:spcPts val="1200"/>
              </a:spcBef>
              <a:buClrTx/>
              <a:buSzTx/>
              <a:buFontTx/>
              <a:buNone/>
            </a:pPr>
            <a:r>
              <a:rPr kumimoji="1" lang="en-US" altLang="zh-CN" sz="2400" dirty="0">
                <a:latin typeface="Consolas" pitchFamily="49" charset="0"/>
                <a:cs typeface="Consolas" pitchFamily="49" charset="0"/>
              </a:rPr>
              <a:t> </a:t>
            </a:r>
            <a:r>
              <a:rPr kumimoji="1" lang="zh-CN" altLang="en-US" sz="2400" dirty="0">
                <a:latin typeface="Consolas" pitchFamily="49" charset="0"/>
                <a:cs typeface="Consolas" pitchFamily="49" charset="0"/>
              </a:rPr>
              <a:t>注销；  </a:t>
            </a:r>
            <a:endParaRPr kumimoji="1" lang="en-US" altLang="zh-CN" sz="2400" dirty="0">
              <a:latin typeface="Consolas" pitchFamily="49" charset="0"/>
              <a:cs typeface="Consolas" pitchFamily="49" charset="0"/>
            </a:endParaRPr>
          </a:p>
          <a:p>
            <a:pPr eaLnBrk="1" hangingPunct="1">
              <a:spcBef>
                <a:spcPts val="1200"/>
              </a:spcBef>
              <a:buClrTx/>
              <a:buSzTx/>
              <a:buFontTx/>
              <a:buNone/>
            </a:pPr>
            <a:r>
              <a:rPr kumimoji="1" lang="en-US" altLang="zh-CN" sz="2400" dirty="0">
                <a:latin typeface="Consolas" pitchFamily="49" charset="0"/>
                <a:cs typeface="Consolas" pitchFamily="49" charset="0"/>
              </a:rPr>
              <a:t> V(</a:t>
            </a:r>
            <a:r>
              <a:rPr kumimoji="1" lang="en-US" altLang="zh-CN" sz="2400" dirty="0" err="1">
                <a:latin typeface="Consolas" pitchFamily="49" charset="0"/>
                <a:cs typeface="Consolas" pitchFamily="49" charset="0"/>
              </a:rPr>
              <a:t>mutex</a:t>
            </a:r>
            <a:r>
              <a:rPr kumimoji="1" lang="en-US" altLang="zh-CN" sz="2400" dirty="0">
                <a:latin typeface="Consolas" pitchFamily="49" charset="0"/>
                <a:cs typeface="Consolas" pitchFamily="49" charset="0"/>
              </a:rPr>
              <a:t>);</a:t>
            </a:r>
          </a:p>
          <a:p>
            <a:pPr eaLnBrk="1" hangingPunct="1">
              <a:spcBef>
                <a:spcPts val="1200"/>
              </a:spcBef>
              <a:buClrTx/>
              <a:buSzTx/>
              <a:buFontTx/>
              <a:buNone/>
            </a:pPr>
            <a:r>
              <a:rPr kumimoji="1" lang="en-US" altLang="zh-CN" sz="2400" dirty="0">
                <a:latin typeface="Consolas" pitchFamily="49" charset="0"/>
                <a:cs typeface="Consolas" pitchFamily="49" charset="0"/>
              </a:rPr>
              <a:t> </a:t>
            </a:r>
            <a:r>
              <a:rPr kumimoji="1" lang="en-US" altLang="zh-CN" sz="2400" dirty="0">
                <a:solidFill>
                  <a:srgbClr val="660066"/>
                </a:solidFill>
                <a:latin typeface="Consolas" pitchFamily="49" charset="0"/>
                <a:cs typeface="Consolas" pitchFamily="49" charset="0"/>
              </a:rPr>
              <a:t>V(SN)</a:t>
            </a:r>
            <a:r>
              <a:rPr kumimoji="1" lang="en-US" altLang="zh-CN" sz="2400" dirty="0">
                <a:latin typeface="Consolas" pitchFamily="49" charset="0"/>
                <a:cs typeface="Consolas" pitchFamily="49" charset="0"/>
              </a:rPr>
              <a:t>;</a:t>
            </a:r>
          </a:p>
          <a:p>
            <a:pPr eaLnBrk="1" hangingPunct="1">
              <a:spcBef>
                <a:spcPts val="1200"/>
              </a:spcBef>
              <a:buClrTx/>
              <a:buSzTx/>
              <a:buFontTx/>
              <a:buNone/>
            </a:pPr>
            <a:r>
              <a:rPr kumimoji="1" lang="en-US" altLang="zh-CN" sz="2400" dirty="0">
                <a:latin typeface="Consolas" pitchFamily="49" charset="0"/>
                <a:cs typeface="Consolas" pitchFamily="49" charset="0"/>
              </a:rPr>
              <a:t>End</a:t>
            </a:r>
          </a:p>
        </p:txBody>
      </p:sp>
      <p:sp>
        <p:nvSpPr>
          <p:cNvPr id="493573" name="Text Box 2053"/>
          <p:cNvSpPr txBox="1">
            <a:spLocks noChangeArrowheads="1"/>
          </p:cNvSpPr>
          <p:nvPr/>
        </p:nvSpPr>
        <p:spPr bwMode="auto">
          <a:xfrm>
            <a:off x="874311" y="609600"/>
            <a:ext cx="7620000" cy="1015663"/>
          </a:xfrm>
          <a:prstGeom prst="rect">
            <a:avLst/>
          </a:prstGeom>
          <a:noFill/>
          <a:ln w="9525">
            <a:solidFill>
              <a:schemeClr val="accent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en-US" altLang="zh-CN" sz="2400" dirty="0">
                <a:latin typeface="Consolas" pitchFamily="49" charset="0"/>
                <a:cs typeface="Consolas" pitchFamily="49" charset="0"/>
              </a:rPr>
              <a:t>Semaphore </a:t>
            </a:r>
            <a:r>
              <a:rPr kumimoji="1" lang="en-US" altLang="zh-CN" sz="2400" dirty="0" err="1">
                <a:latin typeface="Consolas" pitchFamily="49" charset="0"/>
                <a:cs typeface="Consolas" pitchFamily="49" charset="0"/>
              </a:rPr>
              <a:t>mutex</a:t>
            </a:r>
            <a:r>
              <a:rPr kumimoji="1" lang="en-US" altLang="zh-CN" sz="2400" dirty="0">
                <a:latin typeface="Consolas" pitchFamily="49" charset="0"/>
                <a:cs typeface="Consolas" pitchFamily="49" charset="0"/>
              </a:rPr>
              <a:t> = 1：</a:t>
            </a:r>
            <a:r>
              <a:rPr kumimoji="1" lang="zh-CN" altLang="en-US" sz="2400" dirty="0">
                <a:latin typeface="Consolas" pitchFamily="49" charset="0"/>
                <a:cs typeface="Consolas" pitchFamily="49" charset="0"/>
              </a:rPr>
              <a:t>登记表互斥控制；</a:t>
            </a:r>
            <a:endParaRPr kumimoji="1" lang="en-US" altLang="zh-CN" sz="2400" dirty="0">
              <a:latin typeface="Consolas" pitchFamily="49" charset="0"/>
              <a:cs typeface="Consolas" pitchFamily="49" charset="0"/>
            </a:endParaRPr>
          </a:p>
          <a:p>
            <a:pPr>
              <a:spcBef>
                <a:spcPct val="50000"/>
              </a:spcBef>
            </a:pPr>
            <a:r>
              <a:rPr kumimoji="1" lang="en-US" altLang="zh-CN" sz="2400" dirty="0">
                <a:solidFill>
                  <a:srgbClr val="660066"/>
                </a:solidFill>
                <a:latin typeface="Consolas" pitchFamily="49" charset="0"/>
                <a:cs typeface="Consolas" pitchFamily="49" charset="0"/>
              </a:rPr>
              <a:t>Semaphore SN = N</a:t>
            </a:r>
            <a:r>
              <a:rPr kumimoji="1" lang="en-US" altLang="zh-CN" sz="2400" dirty="0">
                <a:latin typeface="Consolas" pitchFamily="49" charset="0"/>
                <a:cs typeface="Consolas" pitchFamily="49" charset="0"/>
              </a:rPr>
              <a:t>：</a:t>
            </a:r>
            <a:r>
              <a:rPr kumimoji="1" lang="zh-CN" altLang="en-US" sz="2400" dirty="0">
                <a:latin typeface="Consolas" pitchFamily="49" charset="0"/>
                <a:cs typeface="Consolas" pitchFamily="49" charset="0"/>
              </a:rPr>
              <a:t>可用座位数；</a:t>
            </a:r>
          </a:p>
        </p:txBody>
      </p:sp>
      <p:cxnSp>
        <p:nvCxnSpPr>
          <p:cNvPr id="3" name="直接箭头连接符 2"/>
          <p:cNvCxnSpPr>
            <a:cxnSpLocks/>
          </p:cNvCxnSpPr>
          <p:nvPr/>
        </p:nvCxnSpPr>
        <p:spPr>
          <a:xfrm flipH="1" flipV="1">
            <a:off x="5260768" y="3325092"/>
            <a:ext cx="1292432" cy="149629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 name="日期占位符 1"/>
          <p:cNvSpPr>
            <a:spLocks noGrp="1"/>
          </p:cNvSpPr>
          <p:nvPr>
            <p:ph type="dt" sz="half" idx="10"/>
          </p:nvPr>
        </p:nvSpPr>
        <p:spPr/>
        <p:txBody>
          <a:bodyPr/>
          <a:lstStyle/>
          <a:p>
            <a:fld id="{E2CB96DA-D6F5-0F49-9F83-628B4C2A7899}" type="datetime5">
              <a:t>2019/10/14</a:t>
            </a:fld>
            <a:endParaRPr 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5" name="灯片编号占位符 4"/>
          <p:cNvSpPr>
            <a:spLocks noGrp="1"/>
          </p:cNvSpPr>
          <p:nvPr>
            <p:ph type="sldNum" sz="quarter" idx="12"/>
          </p:nvPr>
        </p:nvSpPr>
        <p:spPr/>
        <p:txBody>
          <a:bodyPr/>
          <a:lstStyle/>
          <a:p>
            <a:fld id="{687D7A59-36E2-48B9-B146-C1E59501F63F}" type="slidenum">
              <a:rPr lang="en-US" smtClean="0"/>
              <a:pPr/>
              <a:t>8</a:t>
            </a:fld>
            <a:endParaRPr lang="en-US"/>
          </a:p>
        </p:txBody>
      </p:sp>
      <p:grpSp>
        <p:nvGrpSpPr>
          <p:cNvPr id="9" name="组合 8"/>
          <p:cNvGrpSpPr/>
          <p:nvPr/>
        </p:nvGrpSpPr>
        <p:grpSpPr>
          <a:xfrm>
            <a:off x="3064250" y="3325091"/>
            <a:ext cx="1025822" cy="540853"/>
            <a:chOff x="2897996" y="3325091"/>
            <a:chExt cx="1025822" cy="540853"/>
          </a:xfrm>
        </p:grpSpPr>
        <p:sp>
          <p:nvSpPr>
            <p:cNvPr id="7" name="左弧形箭头 6"/>
            <p:cNvSpPr/>
            <p:nvPr/>
          </p:nvSpPr>
          <p:spPr>
            <a:xfrm>
              <a:off x="3634451" y="3325091"/>
              <a:ext cx="289367" cy="540853"/>
            </a:xfrm>
            <a:prstGeom prst="curv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2897996" y="3395596"/>
              <a:ext cx="877163" cy="369332"/>
            </a:xfrm>
            <a:prstGeom prst="rect">
              <a:avLst/>
            </a:prstGeom>
          </p:spPr>
          <p:txBody>
            <a:bodyPr wrap="none">
              <a:spAutoFit/>
            </a:bodyPr>
            <a:lstStyle/>
            <a:p>
              <a:pPr algn="ctr"/>
              <a:r>
                <a:rPr lang="zh-CN" altLang="en-US" dirty="0">
                  <a:solidFill>
                    <a:srgbClr val="C00000"/>
                  </a:solidFill>
                </a:rPr>
                <a:t>调换？</a:t>
              </a:r>
            </a:p>
          </p:txBody>
        </p:sp>
      </p:grpSp>
    </p:spTree>
    <p:extLst>
      <p:ext uri="{BB962C8B-B14F-4D97-AF65-F5344CB8AC3E}">
        <p14:creationId xmlns:p14="http://schemas.microsoft.com/office/powerpoint/2010/main" val="7096208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35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357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357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357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35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70" grpId="0" animBg="1" autoUpdateAnimBg="0"/>
      <p:bldP spid="493571" grpId="0" animBg="1" autoUpdateAnimBg="0"/>
      <p:bldP spid="493572"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公交车场景</a:t>
            </a:r>
          </a:p>
        </p:txBody>
      </p:sp>
      <p:sp>
        <p:nvSpPr>
          <p:cNvPr id="2" name="日期占位符 1"/>
          <p:cNvSpPr>
            <a:spLocks noGrp="1"/>
          </p:cNvSpPr>
          <p:nvPr>
            <p:ph type="dt" sz="half" idx="10"/>
          </p:nvPr>
        </p:nvSpPr>
        <p:spPr/>
        <p:txBody>
          <a:bodyPr/>
          <a:lstStyle/>
          <a:p>
            <a:fld id="{189D9CFF-C6FA-9949-B8DF-F938167C214D}" type="datetime5">
              <a:t>2019/10/14</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6" name="灯片编号占位符 5"/>
          <p:cNvSpPr>
            <a:spLocks noGrp="1"/>
          </p:cNvSpPr>
          <p:nvPr>
            <p:ph type="sldNum" sz="quarter" idx="12"/>
          </p:nvPr>
        </p:nvSpPr>
        <p:spPr/>
        <p:txBody>
          <a:bodyPr/>
          <a:lstStyle/>
          <a:p>
            <a:fld id="{687D7A59-36E2-48B9-B146-C1E59501F63F}" type="slidenum">
              <a:rPr lang="en-US" smtClean="0"/>
              <a:pPr/>
              <a:t>9</a:t>
            </a:fld>
            <a:endParaRPr lang="en-US"/>
          </a:p>
        </p:txBody>
      </p:sp>
      <p:sp>
        <p:nvSpPr>
          <p:cNvPr id="7" name="圆角矩形 6"/>
          <p:cNvSpPr/>
          <p:nvPr/>
        </p:nvSpPr>
        <p:spPr>
          <a:xfrm>
            <a:off x="2890601" y="2232528"/>
            <a:ext cx="1096211" cy="48126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启动</a:t>
            </a:r>
          </a:p>
        </p:txBody>
      </p:sp>
      <p:sp>
        <p:nvSpPr>
          <p:cNvPr id="15" name="圆角矩形 14"/>
          <p:cNvSpPr/>
          <p:nvPr/>
        </p:nvSpPr>
        <p:spPr>
          <a:xfrm>
            <a:off x="2914286" y="3620697"/>
            <a:ext cx="1096211" cy="48126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运行</a:t>
            </a:r>
          </a:p>
        </p:txBody>
      </p:sp>
      <p:cxnSp>
        <p:nvCxnSpPr>
          <p:cNvPr id="9" name="直线箭头连接符 8"/>
          <p:cNvCxnSpPr>
            <a:stCxn id="7" idx="2"/>
            <a:endCxn id="15" idx="0"/>
          </p:cNvCxnSpPr>
          <p:nvPr/>
        </p:nvCxnSpPr>
        <p:spPr>
          <a:xfrm>
            <a:off x="3438707" y="2713791"/>
            <a:ext cx="23685" cy="9069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圆角矩形 17"/>
          <p:cNvSpPr/>
          <p:nvPr/>
        </p:nvSpPr>
        <p:spPr>
          <a:xfrm>
            <a:off x="2914286" y="4765488"/>
            <a:ext cx="1096211" cy="48126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停车</a:t>
            </a:r>
          </a:p>
        </p:txBody>
      </p:sp>
      <p:cxnSp>
        <p:nvCxnSpPr>
          <p:cNvPr id="19" name="直线箭头连接符 18"/>
          <p:cNvCxnSpPr>
            <a:stCxn id="15" idx="2"/>
            <a:endCxn id="18" idx="0"/>
          </p:cNvCxnSpPr>
          <p:nvPr/>
        </p:nvCxnSpPr>
        <p:spPr>
          <a:xfrm>
            <a:off x="3462392" y="4101960"/>
            <a:ext cx="0" cy="6635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圆角矩形 22"/>
          <p:cNvSpPr/>
          <p:nvPr/>
        </p:nvSpPr>
        <p:spPr>
          <a:xfrm>
            <a:off x="4567001" y="2232528"/>
            <a:ext cx="1096211" cy="481263"/>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zh-CN" altLang="en-US" dirty="0"/>
              <a:t>关门</a:t>
            </a:r>
          </a:p>
        </p:txBody>
      </p:sp>
      <p:sp>
        <p:nvSpPr>
          <p:cNvPr id="24" name="圆角矩形 23"/>
          <p:cNvSpPr/>
          <p:nvPr/>
        </p:nvSpPr>
        <p:spPr>
          <a:xfrm>
            <a:off x="4590686" y="3620697"/>
            <a:ext cx="1096211" cy="481263"/>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zh-CN" altLang="en-US" dirty="0"/>
              <a:t>售票</a:t>
            </a:r>
          </a:p>
        </p:txBody>
      </p:sp>
      <p:cxnSp>
        <p:nvCxnSpPr>
          <p:cNvPr id="25" name="直线箭头连接符 24"/>
          <p:cNvCxnSpPr>
            <a:stCxn id="23" idx="2"/>
            <a:endCxn id="24" idx="0"/>
          </p:cNvCxnSpPr>
          <p:nvPr/>
        </p:nvCxnSpPr>
        <p:spPr>
          <a:xfrm>
            <a:off x="5115107" y="2713791"/>
            <a:ext cx="23685" cy="906906"/>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26" name="圆角矩形 25"/>
          <p:cNvSpPr/>
          <p:nvPr/>
        </p:nvSpPr>
        <p:spPr>
          <a:xfrm>
            <a:off x="4590686" y="4765488"/>
            <a:ext cx="1096211" cy="481263"/>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zh-CN" altLang="en-US" dirty="0"/>
              <a:t>开门</a:t>
            </a:r>
          </a:p>
        </p:txBody>
      </p:sp>
      <p:cxnSp>
        <p:nvCxnSpPr>
          <p:cNvPr id="27" name="直线箭头连接符 26"/>
          <p:cNvCxnSpPr>
            <a:stCxn id="24" idx="2"/>
            <a:endCxn id="26" idx="0"/>
          </p:cNvCxnSpPr>
          <p:nvPr/>
        </p:nvCxnSpPr>
        <p:spPr>
          <a:xfrm>
            <a:off x="5138792" y="4101960"/>
            <a:ext cx="0" cy="663528"/>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28" name="直线箭头连接符 27"/>
          <p:cNvCxnSpPr>
            <a:stCxn id="18" idx="3"/>
            <a:endCxn id="26" idx="1"/>
          </p:cNvCxnSpPr>
          <p:nvPr/>
        </p:nvCxnSpPr>
        <p:spPr>
          <a:xfrm>
            <a:off x="4010497" y="5006120"/>
            <a:ext cx="580189"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1" name="直线箭头连接符 30"/>
          <p:cNvCxnSpPr>
            <a:stCxn id="23" idx="1"/>
            <a:endCxn id="7" idx="3"/>
          </p:cNvCxnSpPr>
          <p:nvPr/>
        </p:nvCxnSpPr>
        <p:spPr>
          <a:xfrm flipH="1">
            <a:off x="3986812" y="2473160"/>
            <a:ext cx="580189"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1" name="矩形 20"/>
          <p:cNvSpPr/>
          <p:nvPr/>
        </p:nvSpPr>
        <p:spPr>
          <a:xfrm>
            <a:off x="2771623" y="1623808"/>
            <a:ext cx="1334168" cy="461665"/>
          </a:xfrm>
          <a:prstGeom prst="rect">
            <a:avLst/>
          </a:prstGeom>
          <a:noFill/>
        </p:spPr>
        <p:txBody>
          <a:bodyPr wrap="square" lIns="91440" tIns="45720" rIns="91440" bIns="45720">
            <a:spAutoFit/>
          </a:bodyPr>
          <a:lstStyle/>
          <a:p>
            <a:pPr algn="ctr"/>
            <a:r>
              <a:rPr lang="zh-CN" altLang="en-U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司机</a:t>
            </a:r>
          </a:p>
        </p:txBody>
      </p:sp>
      <p:sp>
        <p:nvSpPr>
          <p:cNvPr id="36" name="矩形 35"/>
          <p:cNvSpPr/>
          <p:nvPr/>
        </p:nvSpPr>
        <p:spPr>
          <a:xfrm>
            <a:off x="4448023" y="1623808"/>
            <a:ext cx="1334168" cy="461665"/>
          </a:xfrm>
          <a:prstGeom prst="rect">
            <a:avLst/>
          </a:prstGeom>
          <a:noFill/>
        </p:spPr>
        <p:txBody>
          <a:bodyPr wrap="square" lIns="91440" tIns="45720" rIns="91440" bIns="45720">
            <a:spAutoFit/>
          </a:bodyPr>
          <a:lstStyle/>
          <a:p>
            <a:pPr algn="ctr"/>
            <a:r>
              <a:rPr lang="zh-CN" altLang="en-US" sz="2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售票员</a:t>
            </a:r>
          </a:p>
        </p:txBody>
      </p:sp>
      <p:cxnSp>
        <p:nvCxnSpPr>
          <p:cNvPr id="29" name="曲线连接符 28"/>
          <p:cNvCxnSpPr>
            <a:stCxn id="18" idx="1"/>
            <a:endCxn id="7" idx="1"/>
          </p:cNvCxnSpPr>
          <p:nvPr/>
        </p:nvCxnSpPr>
        <p:spPr>
          <a:xfrm rot="10800000">
            <a:off x="2890602" y="2473160"/>
            <a:ext cx="23685" cy="2532960"/>
          </a:xfrm>
          <a:prstGeom prst="curvedConnector3">
            <a:avLst>
              <a:gd name="adj1" fmla="val 4564606"/>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曲线连接符 42"/>
          <p:cNvCxnSpPr>
            <a:stCxn id="26" idx="3"/>
            <a:endCxn id="23" idx="3"/>
          </p:cNvCxnSpPr>
          <p:nvPr/>
        </p:nvCxnSpPr>
        <p:spPr>
          <a:xfrm flipH="1" flipV="1">
            <a:off x="5663212" y="2473160"/>
            <a:ext cx="23685" cy="2532960"/>
          </a:xfrm>
          <a:prstGeom prst="curvedConnector3">
            <a:avLst>
              <a:gd name="adj1" fmla="val -4351720"/>
            </a:avLst>
          </a:prstGeom>
          <a:ln>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054764699"/>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XRN_Arial_华文细黑">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5100</TotalTime>
  <Words>5312</Words>
  <Application>Microsoft Macintosh PowerPoint</Application>
  <PresentationFormat>全屏显示(4:3)</PresentationFormat>
  <Paragraphs>1079</Paragraphs>
  <Slides>68</Slides>
  <Notes>25</Notes>
  <HiddenSlides>2</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68</vt:i4>
      </vt:variant>
    </vt:vector>
  </HeadingPairs>
  <TitlesOfParts>
    <vt:vector size="76" baseType="lpstr">
      <vt:lpstr>Arial Unicode MS</vt:lpstr>
      <vt:lpstr>Arial</vt:lpstr>
      <vt:lpstr>Calibri</vt:lpstr>
      <vt:lpstr>Consolas</vt:lpstr>
      <vt:lpstr>Courier</vt:lpstr>
      <vt:lpstr>Monotype Sorts</vt:lpstr>
      <vt:lpstr>Times New Roman</vt:lpstr>
      <vt:lpstr>自定义设计方案</vt:lpstr>
      <vt:lpstr>进程并发控制： 信号量的应用</vt:lpstr>
      <vt:lpstr>信号量类型</vt:lpstr>
      <vt:lpstr>临界资源的独享访问</vt:lpstr>
      <vt:lpstr>对共享变量的访问</vt:lpstr>
      <vt:lpstr>PowerPoint 演示文稿</vt:lpstr>
      <vt:lpstr>图书馆问题</vt:lpstr>
      <vt:lpstr>PowerPoint 演示文稿</vt:lpstr>
      <vt:lpstr>PowerPoint 演示文稿</vt:lpstr>
      <vt:lpstr>公交车场景</vt:lpstr>
      <vt:lpstr>PowerPoint 演示文稿</vt:lpstr>
      <vt:lpstr>经典同步问题</vt:lpstr>
      <vt:lpstr>生产者与消费者问题</vt:lpstr>
      <vt:lpstr>生产者/消费者模型</vt:lpstr>
      <vt:lpstr>抽象模型</vt:lpstr>
      <vt:lpstr>无限缓冲（Infinite Buffer）</vt:lpstr>
      <vt:lpstr>方案</vt:lpstr>
      <vt:lpstr>有限循环/环形缓冲区</vt:lpstr>
      <vt:lpstr>有限循环/环形缓冲区</vt:lpstr>
      <vt:lpstr>有限循环/环形缓冲区</vt:lpstr>
      <vt:lpstr>有限循环P/V操作</vt:lpstr>
      <vt:lpstr>P操作顺序与死锁</vt:lpstr>
      <vt:lpstr>基于管程的Producer/Consumer</vt:lpstr>
      <vt:lpstr>生产者消费者问题之管程解决</vt:lpstr>
      <vt:lpstr>思考&amp;练习</vt:lpstr>
      <vt:lpstr>例：与进程的执行顺序有关的问题</vt:lpstr>
      <vt:lpstr>信号量</vt:lpstr>
      <vt:lpstr>PowerPoint 演示文稿</vt:lpstr>
      <vt:lpstr>思考</vt:lpstr>
      <vt:lpstr>读者/写者问题</vt:lpstr>
      <vt:lpstr>同步</vt:lpstr>
      <vt:lpstr>思考</vt:lpstr>
      <vt:lpstr>读者优先</vt:lpstr>
      <vt:lpstr>PowerPoint 演示文稿</vt:lpstr>
      <vt:lpstr>写者优先</vt:lpstr>
      <vt:lpstr>PowerPoint 演示文稿</vt:lpstr>
      <vt:lpstr>PowerPoint 演示文稿</vt:lpstr>
      <vt:lpstr>思考</vt:lpstr>
      <vt:lpstr>进一步思考</vt:lpstr>
      <vt:lpstr>方案</vt:lpstr>
      <vt:lpstr>方案2</vt:lpstr>
      <vt:lpstr>作业5</vt:lpstr>
      <vt:lpstr>solution</vt:lpstr>
      <vt:lpstr>理发师问题</vt:lpstr>
      <vt:lpstr>信号量</vt:lpstr>
      <vt:lpstr>PowerPoint 演示文稿</vt:lpstr>
      <vt:lpstr>思考</vt:lpstr>
      <vt:lpstr>哲学家就餐问题</vt:lpstr>
      <vt:lpstr>PowerPoint 演示文稿</vt:lpstr>
      <vt:lpstr>哲学家的生活1</vt:lpstr>
      <vt:lpstr>哲学家的生活2</vt:lpstr>
      <vt:lpstr>思考</vt:lpstr>
      <vt:lpstr>服务生方法</vt:lpstr>
      <vt:lpstr>PowerPoint 演示文稿</vt:lpstr>
      <vt:lpstr>资源分级方案1</vt:lpstr>
      <vt:lpstr>PowerPoint 演示文稿</vt:lpstr>
      <vt:lpstr>课堂练习</vt:lpstr>
      <vt:lpstr>普通方案</vt:lpstr>
      <vt:lpstr>普通方案</vt:lpstr>
      <vt:lpstr>PowerPoint 演示文稿</vt:lpstr>
      <vt:lpstr>管程解法</vt:lpstr>
      <vt:lpstr>PowerPoint 演示文稿</vt:lpstr>
      <vt:lpstr>PowerPoint 演示文稿</vt:lpstr>
      <vt:lpstr>香烟问题</vt:lpstr>
      <vt:lpstr>应用场景</vt:lpstr>
      <vt:lpstr>Take Away</vt:lpstr>
      <vt:lpstr>参考阅读</vt:lpstr>
      <vt:lpstr>参考阅读</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Ruini Xue</dc:creator>
  <cp:lastModifiedBy>Xue Ruini</cp:lastModifiedBy>
  <cp:revision>726</cp:revision>
  <cp:lastPrinted>2017-03-17T00:21:52Z</cp:lastPrinted>
  <dcterms:created xsi:type="dcterms:W3CDTF">2011-11-29T05:26:36Z</dcterms:created>
  <dcterms:modified xsi:type="dcterms:W3CDTF">2019-10-14T05:41:36Z</dcterms:modified>
</cp:coreProperties>
</file>