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71"/>
  </p:notesMasterIdLst>
  <p:handoutMasterIdLst>
    <p:handoutMasterId r:id="rId72"/>
  </p:handoutMasterIdLst>
  <p:sldIdLst>
    <p:sldId id="256" r:id="rId2"/>
    <p:sldId id="454" r:id="rId3"/>
    <p:sldId id="455" r:id="rId4"/>
    <p:sldId id="462" r:id="rId5"/>
    <p:sldId id="444" r:id="rId6"/>
    <p:sldId id="445" r:id="rId7"/>
    <p:sldId id="446" r:id="rId8"/>
    <p:sldId id="443" r:id="rId9"/>
    <p:sldId id="417" r:id="rId10"/>
    <p:sldId id="418" r:id="rId11"/>
    <p:sldId id="419" r:id="rId12"/>
    <p:sldId id="420" r:id="rId13"/>
    <p:sldId id="421" r:id="rId14"/>
    <p:sldId id="464" r:id="rId15"/>
    <p:sldId id="465" r:id="rId16"/>
    <p:sldId id="466" r:id="rId17"/>
    <p:sldId id="422" r:id="rId18"/>
    <p:sldId id="423" r:id="rId19"/>
    <p:sldId id="424" r:id="rId20"/>
    <p:sldId id="425" r:id="rId21"/>
    <p:sldId id="426" r:id="rId22"/>
    <p:sldId id="427" r:id="rId23"/>
    <p:sldId id="428" r:id="rId24"/>
    <p:sldId id="429" r:id="rId25"/>
    <p:sldId id="430" r:id="rId26"/>
    <p:sldId id="431" r:id="rId27"/>
    <p:sldId id="391" r:id="rId28"/>
    <p:sldId id="392" r:id="rId29"/>
    <p:sldId id="393" r:id="rId30"/>
    <p:sldId id="467" r:id="rId31"/>
    <p:sldId id="468" r:id="rId32"/>
    <p:sldId id="469" r:id="rId33"/>
    <p:sldId id="470" r:id="rId34"/>
    <p:sldId id="432" r:id="rId35"/>
    <p:sldId id="433" r:id="rId36"/>
    <p:sldId id="434" r:id="rId37"/>
    <p:sldId id="435" r:id="rId38"/>
    <p:sldId id="436" r:id="rId39"/>
    <p:sldId id="437" r:id="rId40"/>
    <p:sldId id="438" r:id="rId41"/>
    <p:sldId id="439" r:id="rId42"/>
    <p:sldId id="440" r:id="rId43"/>
    <p:sldId id="441" r:id="rId44"/>
    <p:sldId id="442" r:id="rId45"/>
    <p:sldId id="473" r:id="rId46"/>
    <p:sldId id="471" r:id="rId47"/>
    <p:sldId id="472" r:id="rId48"/>
    <p:sldId id="447" r:id="rId49"/>
    <p:sldId id="402" r:id="rId50"/>
    <p:sldId id="401" r:id="rId51"/>
    <p:sldId id="396" r:id="rId52"/>
    <p:sldId id="403" r:id="rId53"/>
    <p:sldId id="404" r:id="rId54"/>
    <p:sldId id="405" r:id="rId55"/>
    <p:sldId id="406" r:id="rId56"/>
    <p:sldId id="407" r:id="rId57"/>
    <p:sldId id="408" r:id="rId58"/>
    <p:sldId id="409" r:id="rId59"/>
    <p:sldId id="410" r:id="rId60"/>
    <p:sldId id="411" r:id="rId61"/>
    <p:sldId id="397" r:id="rId62"/>
    <p:sldId id="448" r:id="rId63"/>
    <p:sldId id="449" r:id="rId64"/>
    <p:sldId id="450" r:id="rId65"/>
    <p:sldId id="451" r:id="rId66"/>
    <p:sldId id="452" r:id="rId67"/>
    <p:sldId id="287" r:id="rId68"/>
    <p:sldId id="395" r:id="rId69"/>
    <p:sldId id="28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73" autoAdjust="0"/>
  </p:normalViewPr>
  <p:slideViewPr>
    <p:cSldViewPr snapToGrid="0" snapToObjects="1">
      <p:cViewPr varScale="1">
        <p:scale>
          <a:sx n="86" d="100"/>
          <a:sy n="86" d="100"/>
        </p:scale>
        <p:origin x="656"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9D0AA0-C2C1-CD44-A6CB-5BC31C2E97A0}" type="datetimeFigureOut">
              <a:rPr kumimoji="1" lang="zh-CN" altLang="en-US" smtClean="0"/>
              <a:t>2019/10/16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D7BA45-F42F-D245-81D8-5C3C2C8BF7CC}" type="slidenum">
              <a:rPr kumimoji="1" lang="zh-CN" altLang="en-US" smtClean="0"/>
              <a:t>‹#›</a:t>
            </a:fld>
            <a:endParaRPr kumimoji="1" lang="zh-CN" altLang="en-US"/>
          </a:p>
        </p:txBody>
      </p:sp>
    </p:spTree>
    <p:extLst>
      <p:ext uri="{BB962C8B-B14F-4D97-AF65-F5344CB8AC3E}">
        <p14:creationId xmlns:p14="http://schemas.microsoft.com/office/powerpoint/2010/main" val="1850946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an7.org/linux/man-pages/man3/shm_open.3.html" TargetMode="External"/><Relationship Id="rId2" Type="http://schemas.openxmlformats.org/officeDocument/2006/relationships/slide" Target="../slides/slide53.xml"/><Relationship Id="rId1" Type="http://schemas.openxmlformats.org/officeDocument/2006/relationships/notesMaster" Target="../notesMasters/notesMaster1.xml"/><Relationship Id="rId5" Type="http://schemas.openxmlformats.org/officeDocument/2006/relationships/hyperlink" Target="http://man7.org/linux/man-pages/man2/shmget.2.html" TargetMode="External"/><Relationship Id="rId4" Type="http://schemas.openxmlformats.org/officeDocument/2006/relationships/hyperlink" Target="http://man7.org/linux/man-pages/man2/mmap.2.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a:t>
            </a:fld>
            <a:endParaRPr lang="zh-CN" altLang="en-US"/>
          </a:p>
        </p:txBody>
      </p:sp>
    </p:spTree>
    <p:extLst>
      <p:ext uri="{BB962C8B-B14F-4D97-AF65-F5344CB8AC3E}">
        <p14:creationId xmlns:p14="http://schemas.microsoft.com/office/powerpoint/2010/main" val="2047458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54627" name="Text Box 3"/>
          <p:cNvSpPr txBox="1">
            <a:spLocks noGrp="1" noChangeArrowheads="1"/>
          </p:cNvSpPr>
          <p:nvPr>
            <p:ph type="body" idx="1"/>
          </p:nvPr>
        </p:nvSpPr>
        <p:spPr>
          <a:noFill/>
          <a:ln/>
          <a:extLst>
            <a:ext uri="{FAA26D3D-D897-4be2-8F04-BA451C77F1D7}">
              <ma14:placeholderFlag xmlns:ma14="http://schemas.microsoft.com/office/mac/drawingml/2011/main" xmlns="" val="1"/>
            </a:ext>
          </a:extLst>
        </p:spPr>
        <p:txBody>
          <a:bodyPr wrap="none" lIns="91436" tIns="45718" rIns="91436" bIns="45718" anchor="ctr"/>
          <a:lstStyle/>
          <a:p>
            <a:r>
              <a:rPr lang="en-US" altLang="zh-CN" dirty="0" err="1"/>
              <a:t>Getshared</a:t>
            </a:r>
            <a:r>
              <a:rPr lang="zh-CN" altLang="en-US" dirty="0"/>
              <a:t>里的</a:t>
            </a:r>
            <a:r>
              <a:rPr lang="en-US" altLang="zh-CN" dirty="0"/>
              <a:t>while</a:t>
            </a:r>
            <a:r>
              <a:rPr lang="zh-CN" altLang="en-US" dirty="0"/>
              <a:t>是用来防止</a:t>
            </a:r>
            <a:r>
              <a:rPr lang="en-US" altLang="zh-CN" dirty="0"/>
              <a:t>single</a:t>
            </a:r>
            <a:r>
              <a:rPr lang="zh-CN" altLang="en-US" dirty="0"/>
              <a:t>打断</a:t>
            </a:r>
            <a:endParaRPr lang="en-US" dirty="0"/>
          </a:p>
        </p:txBody>
      </p:sp>
    </p:spTree>
    <p:extLst>
      <p:ext uri="{BB962C8B-B14F-4D97-AF65-F5344CB8AC3E}">
        <p14:creationId xmlns:p14="http://schemas.microsoft.com/office/powerpoint/2010/main" val="56745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0707"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9095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4867"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8648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6915"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5284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8963"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9452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1011"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074046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3059"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89674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signal</a:t>
            </a:r>
            <a:r>
              <a:rPr kumimoji="1" lang="en-US" altLang="zh-CN" baseline="0"/>
              <a:t> unblock threads</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64</a:t>
            </a:fld>
            <a:endParaRPr lang="zh-CN" altLang="en-US"/>
          </a:p>
        </p:txBody>
      </p:sp>
    </p:spTree>
    <p:extLst>
      <p:ext uri="{BB962C8B-B14F-4D97-AF65-F5344CB8AC3E}">
        <p14:creationId xmlns:p14="http://schemas.microsoft.com/office/powerpoint/2010/main" val="56356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cond_wait will release the lock and wait,</a:t>
            </a:r>
            <a:r>
              <a:rPr kumimoji="1" lang="en-US" altLang="zh-CN" baseline="0"/>
              <a:t> after being signaled, has to acquire the lock again. so it seems it never releases the lock.</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65</a:t>
            </a:fld>
            <a:endParaRPr lang="zh-CN" altLang="en-US"/>
          </a:p>
        </p:txBody>
      </p:sp>
    </p:spTree>
    <p:extLst>
      <p:ext uri="{BB962C8B-B14F-4D97-AF65-F5344CB8AC3E}">
        <p14:creationId xmlns:p14="http://schemas.microsoft.com/office/powerpoint/2010/main" val="209847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a:t>
            </a:fld>
            <a:endParaRPr lang="zh-CN" altLang="en-US"/>
          </a:p>
        </p:txBody>
      </p:sp>
    </p:spTree>
    <p:extLst>
      <p:ext uri="{BB962C8B-B14F-4D97-AF65-F5344CB8AC3E}">
        <p14:creationId xmlns:p14="http://schemas.microsoft.com/office/powerpoint/2010/main" val="111309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0970FC-E299-456B-9B7A-CDEDEACB6FD4}" type="slidenum">
              <a:rPr lang="zh-CN" altLang="en-US" smtClean="0"/>
              <a:t>29</a:t>
            </a:fld>
            <a:endParaRPr lang="zh-CN" altLang="en-US"/>
          </a:p>
        </p:txBody>
      </p:sp>
    </p:spTree>
    <p:extLst>
      <p:ext uri="{BB962C8B-B14F-4D97-AF65-F5344CB8AC3E}">
        <p14:creationId xmlns:p14="http://schemas.microsoft.com/office/powerpoint/2010/main" val="281699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a:t>semapphore mutex = </a:t>
            </a:r>
            <a:r>
              <a:rPr lang="mr-IN" altLang="zh-CN" sz="1200" kern="1200">
                <a:solidFill>
                  <a:schemeClr val="tx1"/>
                </a:solidFill>
                <a:effectLst/>
                <a:latin typeface="+mn-lt"/>
                <a:ea typeface="+mn-ea"/>
                <a:cs typeface="+mn-cs"/>
              </a:rPr>
              <a:t>1</a:t>
            </a:r>
            <a:r>
              <a:rPr lang="mr-IN" altLang="zh-CN"/>
              <a:t>; </a:t>
            </a:r>
            <a:r>
              <a:rPr lang="mr-IN" altLang="zh-CN" sz="1200" kern="1200">
                <a:solidFill>
                  <a:schemeClr val="tx1"/>
                </a:solidFill>
                <a:effectLst/>
                <a:latin typeface="+mn-lt"/>
                <a:ea typeface="+mn-ea"/>
                <a:cs typeface="+mn-cs"/>
              </a:rPr>
              <a:t>//</a:t>
            </a:r>
            <a:r>
              <a:rPr lang="zh-CN" altLang="mr-IN" sz="1200" kern="1200">
                <a:solidFill>
                  <a:schemeClr val="tx1"/>
                </a:solidFill>
                <a:effectLst/>
                <a:latin typeface="+mn-lt"/>
                <a:ea typeface="+mn-ea"/>
                <a:cs typeface="+mn-cs"/>
              </a:rPr>
              <a:t>互斥信号量，实现对缓冲区的互斥访问</a:t>
            </a:r>
            <a:r>
              <a:rPr lang="mr-IN" altLang="zh-CN"/>
              <a:t> semaphore empty[M] = {K,K,…K}; </a:t>
            </a:r>
            <a:r>
              <a:rPr lang="mr-IN" altLang="zh-CN" sz="1200" kern="1200">
                <a:solidFill>
                  <a:schemeClr val="tx1"/>
                </a:solidFill>
                <a:effectLst/>
                <a:latin typeface="+mn-lt"/>
                <a:ea typeface="+mn-ea"/>
                <a:cs typeface="+mn-cs"/>
              </a:rPr>
              <a:t>//M</a:t>
            </a:r>
            <a:r>
              <a:rPr lang="zh-CN" altLang="mr-IN" sz="1200" kern="1200">
                <a:solidFill>
                  <a:schemeClr val="tx1"/>
                </a:solidFill>
                <a:effectLst/>
                <a:latin typeface="+mn-lt"/>
                <a:ea typeface="+mn-ea"/>
                <a:cs typeface="+mn-cs"/>
              </a:rPr>
              <a:t>组空缓冲区 </a:t>
            </a:r>
            <a:r>
              <a:rPr lang="mr-IN" altLang="zh-CN"/>
              <a:t>semaphore full[M] = {</a:t>
            </a:r>
            <a:r>
              <a:rPr lang="mr-IN" altLang="zh-CN" sz="1200" kern="1200">
                <a:solidFill>
                  <a:schemeClr val="tx1"/>
                </a:solidFill>
                <a:effectLst/>
                <a:latin typeface="+mn-lt"/>
                <a:ea typeface="+mn-ea"/>
                <a:cs typeface="+mn-cs"/>
              </a:rPr>
              <a:t>0</a:t>
            </a:r>
            <a:r>
              <a:rPr lang="mr-IN" altLang="zh-CN"/>
              <a:t>,</a:t>
            </a:r>
            <a:r>
              <a:rPr lang="mr-IN" altLang="zh-CN" sz="1200" kern="1200">
                <a:solidFill>
                  <a:schemeClr val="tx1"/>
                </a:solidFill>
                <a:effectLst/>
                <a:latin typeface="+mn-lt"/>
                <a:ea typeface="+mn-ea"/>
                <a:cs typeface="+mn-cs"/>
              </a:rPr>
              <a:t>0</a:t>
            </a:r>
            <a:r>
              <a:rPr lang="mr-IN" altLang="zh-CN"/>
              <a:t>,…</a:t>
            </a:r>
            <a:r>
              <a:rPr lang="mr-IN" altLang="zh-CN" sz="1200" kern="1200">
                <a:solidFill>
                  <a:schemeClr val="tx1"/>
                </a:solidFill>
                <a:effectLst/>
                <a:latin typeface="+mn-lt"/>
                <a:ea typeface="+mn-ea"/>
                <a:cs typeface="+mn-cs"/>
              </a:rPr>
              <a:t>0</a:t>
            </a:r>
            <a:r>
              <a:rPr lang="mr-IN" altLang="zh-CN"/>
              <a:t>}; </a:t>
            </a:r>
            <a:r>
              <a:rPr lang="mr-IN" altLang="zh-CN" sz="1200" kern="1200">
                <a:solidFill>
                  <a:schemeClr val="tx1"/>
                </a:solidFill>
                <a:effectLst/>
                <a:latin typeface="+mn-lt"/>
                <a:ea typeface="+mn-ea"/>
                <a:cs typeface="+mn-cs"/>
              </a:rPr>
              <a:t>//M</a:t>
            </a:r>
            <a:r>
              <a:rPr lang="zh-CN" altLang="mr-IN" sz="1200" kern="1200">
                <a:solidFill>
                  <a:schemeClr val="tx1"/>
                </a:solidFill>
                <a:effectLst/>
                <a:latin typeface="+mn-lt"/>
                <a:ea typeface="+mn-ea"/>
                <a:cs typeface="+mn-cs"/>
              </a:rPr>
              <a:t>组填满数据的缓冲区 </a:t>
            </a:r>
            <a:r>
              <a:rPr lang="zh-CN" altLang="mr-IN"/>
              <a:t>第</a:t>
            </a:r>
            <a:r>
              <a:rPr lang="mr-IN" altLang="zh-CN"/>
              <a:t>i</a:t>
            </a:r>
            <a:r>
              <a:rPr lang="zh-CN" altLang="mr-IN"/>
              <a:t>个生产者 </a:t>
            </a:r>
            <a:r>
              <a:rPr lang="mr-IN" altLang="zh-CN" sz="1200" kern="1200">
                <a:solidFill>
                  <a:schemeClr val="tx1"/>
                </a:solidFill>
                <a:effectLst/>
                <a:latin typeface="+mn-lt"/>
                <a:ea typeface="+mn-ea"/>
                <a:cs typeface="+mn-cs"/>
              </a:rPr>
              <a:t>Producer</a:t>
            </a:r>
            <a:r>
              <a:rPr lang="mr-IN" altLang="zh-CN"/>
              <a:t>( i ) { </a:t>
            </a:r>
            <a:r>
              <a:rPr lang="mr-IN" altLang="zh-CN" sz="1200" kern="1200">
                <a:solidFill>
                  <a:schemeClr val="tx1"/>
                </a:solidFill>
                <a:effectLst/>
                <a:latin typeface="+mn-lt"/>
                <a:ea typeface="+mn-ea"/>
                <a:cs typeface="+mn-cs"/>
              </a:rPr>
              <a:t>int</a:t>
            </a:r>
            <a:r>
              <a:rPr lang="mr-IN" altLang="zh-CN"/>
              <a:t> j; </a:t>
            </a:r>
            <a:r>
              <a:rPr lang="mr-IN" altLang="zh-CN" sz="1200" kern="1200">
                <a:solidFill>
                  <a:schemeClr val="tx1"/>
                </a:solidFill>
                <a:effectLst/>
                <a:latin typeface="+mn-lt"/>
                <a:ea typeface="+mn-ea"/>
                <a:cs typeface="+mn-cs"/>
              </a:rPr>
              <a:t>while</a:t>
            </a:r>
            <a:r>
              <a:rPr lang="mr-IN" altLang="zh-CN"/>
              <a:t>(</a:t>
            </a:r>
            <a:r>
              <a:rPr lang="mr-IN" altLang="zh-CN" sz="1200" kern="1200">
                <a:solidFill>
                  <a:schemeClr val="tx1"/>
                </a:solidFill>
                <a:effectLst/>
                <a:latin typeface="+mn-lt"/>
                <a:ea typeface="+mn-ea"/>
                <a:cs typeface="+mn-cs"/>
              </a:rPr>
              <a:t>1</a:t>
            </a:r>
            <a:r>
              <a:rPr lang="mr-IN" altLang="zh-CN"/>
              <a:t>) { </a:t>
            </a:r>
            <a:r>
              <a:rPr lang="zh-CN" altLang="mr-IN"/>
              <a:t>生产一条数据</a:t>
            </a:r>
            <a:r>
              <a:rPr lang="mr-IN" altLang="zh-CN"/>
              <a:t>; </a:t>
            </a:r>
            <a:r>
              <a:rPr lang="mr-IN" altLang="zh-CN" sz="1200" kern="1200">
                <a:solidFill>
                  <a:schemeClr val="tx1"/>
                </a:solidFill>
                <a:effectLst/>
                <a:latin typeface="+mn-lt"/>
                <a:ea typeface="+mn-ea"/>
                <a:cs typeface="+mn-cs"/>
              </a:rPr>
              <a:t>for</a:t>
            </a:r>
            <a:r>
              <a:rPr lang="mr-IN" altLang="zh-CN"/>
              <a:t> (j=</a:t>
            </a:r>
            <a:r>
              <a:rPr lang="mr-IN" altLang="zh-CN" sz="1200" kern="1200">
                <a:solidFill>
                  <a:schemeClr val="tx1"/>
                </a:solidFill>
                <a:effectLst/>
                <a:latin typeface="+mn-lt"/>
                <a:ea typeface="+mn-ea"/>
                <a:cs typeface="+mn-cs"/>
              </a:rPr>
              <a:t>0</a:t>
            </a:r>
            <a:r>
              <a:rPr lang="mr-IN" altLang="zh-CN"/>
              <a:t>; j&lt;=M-</a:t>
            </a:r>
            <a:r>
              <a:rPr lang="mr-IN" altLang="zh-CN" sz="1200" kern="1200">
                <a:solidFill>
                  <a:schemeClr val="tx1"/>
                </a:solidFill>
                <a:effectLst/>
                <a:latin typeface="+mn-lt"/>
                <a:ea typeface="+mn-ea"/>
                <a:cs typeface="+mn-cs"/>
              </a:rPr>
              <a:t>1</a:t>
            </a:r>
            <a:r>
              <a:rPr lang="mr-IN" altLang="zh-CN"/>
              <a:t>;j++) </a:t>
            </a:r>
            <a:r>
              <a:rPr lang="mr-IN" altLang="zh-CN" sz="1200" kern="1200">
                <a:solidFill>
                  <a:schemeClr val="tx1"/>
                </a:solidFill>
                <a:effectLst/>
                <a:latin typeface="+mn-lt"/>
                <a:ea typeface="+mn-ea"/>
                <a:cs typeface="+mn-cs"/>
              </a:rPr>
              <a:t>P</a:t>
            </a:r>
            <a:r>
              <a:rPr lang="mr-IN" altLang="zh-CN"/>
              <a:t>(empty[j]); </a:t>
            </a:r>
            <a:r>
              <a:rPr lang="mr-IN" altLang="zh-CN" sz="1200" kern="1200">
                <a:solidFill>
                  <a:schemeClr val="tx1"/>
                </a:solidFill>
                <a:effectLst/>
                <a:latin typeface="+mn-lt"/>
                <a:ea typeface="+mn-ea"/>
                <a:cs typeface="+mn-cs"/>
              </a:rPr>
              <a:t>P</a:t>
            </a:r>
            <a:r>
              <a:rPr lang="mr-IN" altLang="zh-CN"/>
              <a:t>(mutex); </a:t>
            </a:r>
            <a:r>
              <a:rPr lang="zh-CN" altLang="mr-IN"/>
              <a:t>将数据放入缓冲区； </a:t>
            </a:r>
            <a:r>
              <a:rPr lang="mr-IN" altLang="zh-CN" sz="1200" kern="1200">
                <a:solidFill>
                  <a:schemeClr val="tx1"/>
                </a:solidFill>
                <a:effectLst/>
                <a:latin typeface="+mn-lt"/>
                <a:ea typeface="+mn-ea"/>
                <a:cs typeface="+mn-cs"/>
              </a:rPr>
              <a:t>V</a:t>
            </a:r>
            <a:r>
              <a:rPr lang="mr-IN" altLang="zh-CN"/>
              <a:t>(mutex); </a:t>
            </a:r>
            <a:r>
              <a:rPr lang="mr-IN" altLang="zh-CN" sz="1200" kern="1200">
                <a:solidFill>
                  <a:schemeClr val="tx1"/>
                </a:solidFill>
                <a:effectLst/>
                <a:latin typeface="+mn-lt"/>
                <a:ea typeface="+mn-ea"/>
                <a:cs typeface="+mn-cs"/>
              </a:rPr>
              <a:t>for</a:t>
            </a:r>
            <a:r>
              <a:rPr lang="mr-IN" altLang="zh-CN"/>
              <a:t> (j=</a:t>
            </a:r>
            <a:r>
              <a:rPr lang="mr-IN" altLang="zh-CN" sz="1200" kern="1200">
                <a:solidFill>
                  <a:schemeClr val="tx1"/>
                </a:solidFill>
                <a:effectLst/>
                <a:latin typeface="+mn-lt"/>
                <a:ea typeface="+mn-ea"/>
                <a:cs typeface="+mn-cs"/>
              </a:rPr>
              <a:t>0</a:t>
            </a:r>
            <a:r>
              <a:rPr lang="mr-IN" altLang="zh-CN"/>
              <a:t>; j&lt;=M-</a:t>
            </a:r>
            <a:r>
              <a:rPr lang="mr-IN" altLang="zh-CN" sz="1200" kern="1200">
                <a:solidFill>
                  <a:schemeClr val="tx1"/>
                </a:solidFill>
                <a:effectLst/>
                <a:latin typeface="+mn-lt"/>
                <a:ea typeface="+mn-ea"/>
                <a:cs typeface="+mn-cs"/>
              </a:rPr>
              <a:t>1</a:t>
            </a:r>
            <a:r>
              <a:rPr lang="mr-IN" altLang="zh-CN"/>
              <a:t>;j++) </a:t>
            </a:r>
            <a:r>
              <a:rPr lang="mr-IN" altLang="zh-CN" sz="1200" kern="1200">
                <a:solidFill>
                  <a:schemeClr val="tx1"/>
                </a:solidFill>
                <a:effectLst/>
                <a:latin typeface="+mn-lt"/>
                <a:ea typeface="+mn-ea"/>
                <a:cs typeface="+mn-cs"/>
              </a:rPr>
              <a:t>V</a:t>
            </a:r>
            <a:r>
              <a:rPr lang="mr-IN" altLang="zh-CN"/>
              <a:t>(full[j]); } } </a:t>
            </a:r>
            <a:r>
              <a:rPr lang="zh-CN" altLang="mr-IN"/>
              <a:t>第</a:t>
            </a:r>
            <a:r>
              <a:rPr lang="mr-IN" altLang="zh-CN"/>
              <a:t>i</a:t>
            </a:r>
            <a:r>
              <a:rPr lang="zh-CN" altLang="mr-IN"/>
              <a:t>个消费者 </a:t>
            </a:r>
            <a:r>
              <a:rPr lang="mr-IN" altLang="zh-CN" sz="1200" kern="1200">
                <a:solidFill>
                  <a:schemeClr val="tx1"/>
                </a:solidFill>
                <a:effectLst/>
                <a:latin typeface="+mn-lt"/>
                <a:ea typeface="+mn-ea"/>
                <a:cs typeface="+mn-cs"/>
              </a:rPr>
              <a:t>Consumer</a:t>
            </a:r>
            <a:r>
              <a:rPr lang="mr-IN" altLang="zh-CN"/>
              <a:t>( i ) { </a:t>
            </a:r>
            <a:r>
              <a:rPr lang="mr-IN" altLang="zh-CN" sz="1200" kern="1200">
                <a:solidFill>
                  <a:schemeClr val="tx1"/>
                </a:solidFill>
                <a:effectLst/>
                <a:latin typeface="+mn-lt"/>
                <a:ea typeface="+mn-ea"/>
                <a:cs typeface="+mn-cs"/>
              </a:rPr>
              <a:t>while</a:t>
            </a:r>
            <a:r>
              <a:rPr lang="mr-IN" altLang="zh-CN"/>
              <a:t>(</a:t>
            </a:r>
            <a:r>
              <a:rPr lang="mr-IN" altLang="zh-CN" sz="1200" kern="1200">
                <a:solidFill>
                  <a:schemeClr val="tx1"/>
                </a:solidFill>
                <a:effectLst/>
                <a:latin typeface="+mn-lt"/>
                <a:ea typeface="+mn-ea"/>
                <a:cs typeface="+mn-cs"/>
              </a:rPr>
              <a:t>1</a:t>
            </a:r>
            <a:r>
              <a:rPr lang="mr-IN" altLang="zh-CN"/>
              <a:t>) { </a:t>
            </a:r>
            <a:r>
              <a:rPr lang="mr-IN" altLang="zh-CN" sz="1200" kern="1200">
                <a:solidFill>
                  <a:schemeClr val="tx1"/>
                </a:solidFill>
                <a:effectLst/>
                <a:latin typeface="+mn-lt"/>
                <a:ea typeface="+mn-ea"/>
                <a:cs typeface="+mn-cs"/>
              </a:rPr>
              <a:t>P</a:t>
            </a:r>
            <a:r>
              <a:rPr lang="mr-IN" altLang="zh-CN"/>
              <a:t>(full[i]); </a:t>
            </a:r>
            <a:r>
              <a:rPr lang="mr-IN" altLang="zh-CN" sz="1200" kern="1200">
                <a:solidFill>
                  <a:schemeClr val="tx1"/>
                </a:solidFill>
                <a:effectLst/>
                <a:latin typeface="+mn-lt"/>
                <a:ea typeface="+mn-ea"/>
                <a:cs typeface="+mn-cs"/>
              </a:rPr>
              <a:t>P</a:t>
            </a:r>
            <a:r>
              <a:rPr lang="mr-IN" altLang="zh-CN"/>
              <a:t>(mutex); </a:t>
            </a:r>
            <a:r>
              <a:rPr lang="zh-CN" altLang="mr-IN"/>
              <a:t>从缓冲区中取出数据； </a:t>
            </a:r>
            <a:r>
              <a:rPr lang="mr-IN" altLang="zh-CN" sz="1200" kern="1200">
                <a:solidFill>
                  <a:schemeClr val="tx1"/>
                </a:solidFill>
                <a:effectLst/>
                <a:latin typeface="+mn-lt"/>
                <a:ea typeface="+mn-ea"/>
                <a:cs typeface="+mn-cs"/>
              </a:rPr>
              <a:t>V</a:t>
            </a:r>
            <a:r>
              <a:rPr lang="mr-IN" altLang="zh-CN"/>
              <a:t>(mutex); </a:t>
            </a:r>
            <a:r>
              <a:rPr lang="mr-IN" altLang="zh-CN" sz="1200" kern="1200">
                <a:solidFill>
                  <a:schemeClr val="tx1"/>
                </a:solidFill>
                <a:effectLst/>
                <a:latin typeface="+mn-lt"/>
                <a:ea typeface="+mn-ea"/>
                <a:cs typeface="+mn-cs"/>
              </a:rPr>
              <a:t>V</a:t>
            </a:r>
            <a:r>
              <a:rPr lang="mr-IN" altLang="zh-CN"/>
              <a:t>(empty[i]); } } </a:t>
            </a:r>
            <a:r>
              <a:rPr lang="mr-IN" altLang="zh-CN" sz="1200" kern="1200">
                <a:solidFill>
                  <a:schemeClr val="tx1"/>
                </a:solidFill>
                <a:effectLst/>
                <a:latin typeface="+mn-lt"/>
                <a:ea typeface="+mn-ea"/>
                <a:cs typeface="+mn-cs"/>
              </a:rPr>
              <a:t>void</a:t>
            </a:r>
            <a:r>
              <a:rPr lang="mr-IN" altLang="zh-CN"/>
              <a:t> </a:t>
            </a:r>
            <a:r>
              <a:rPr lang="mr-IN" altLang="zh-CN" sz="1200" kern="1200">
                <a:solidFill>
                  <a:schemeClr val="tx1"/>
                </a:solidFill>
                <a:effectLst/>
                <a:latin typeface="+mn-lt"/>
                <a:ea typeface="+mn-ea"/>
                <a:cs typeface="+mn-cs"/>
              </a:rPr>
              <a:t>main</a:t>
            </a:r>
            <a:r>
              <a:rPr lang="mr-IN" altLang="zh-CN"/>
              <a:t>() { cobegin { </a:t>
            </a:r>
            <a:r>
              <a:rPr lang="mr-IN" altLang="zh-CN" sz="1200" kern="1200">
                <a:solidFill>
                  <a:schemeClr val="tx1"/>
                </a:solidFill>
                <a:effectLst/>
                <a:latin typeface="+mn-lt"/>
                <a:ea typeface="+mn-ea"/>
                <a:cs typeface="+mn-cs"/>
              </a:rPr>
              <a:t>Producer</a:t>
            </a:r>
            <a:r>
              <a:rPr lang="mr-IN" altLang="zh-CN"/>
              <a:t>(</a:t>
            </a:r>
            <a:r>
              <a:rPr lang="mr-IN" altLang="zh-CN" sz="1200" kern="1200">
                <a:solidFill>
                  <a:schemeClr val="tx1"/>
                </a:solidFill>
                <a:effectLst/>
                <a:latin typeface="+mn-lt"/>
                <a:ea typeface="+mn-ea"/>
                <a:cs typeface="+mn-cs"/>
              </a:rPr>
              <a:t>1</a:t>
            </a:r>
            <a:r>
              <a:rPr lang="mr-IN" altLang="zh-CN"/>
              <a:t>); </a:t>
            </a:r>
            <a:r>
              <a:rPr lang="mr-IN" altLang="zh-CN" sz="1200" kern="1200">
                <a:solidFill>
                  <a:schemeClr val="tx1"/>
                </a:solidFill>
                <a:effectLst/>
                <a:latin typeface="+mn-lt"/>
                <a:ea typeface="+mn-ea"/>
                <a:cs typeface="+mn-cs"/>
              </a:rPr>
              <a:t>Producer</a:t>
            </a:r>
            <a:r>
              <a:rPr lang="mr-IN" altLang="zh-CN"/>
              <a:t>(</a:t>
            </a:r>
            <a:r>
              <a:rPr lang="mr-IN" altLang="zh-CN" sz="1200" kern="1200">
                <a:solidFill>
                  <a:schemeClr val="tx1"/>
                </a:solidFill>
                <a:effectLst/>
                <a:latin typeface="+mn-lt"/>
                <a:ea typeface="+mn-ea"/>
                <a:cs typeface="+mn-cs"/>
              </a:rPr>
              <a:t>2</a:t>
            </a:r>
            <a:r>
              <a:rPr lang="mr-IN" altLang="zh-CN"/>
              <a:t>);…</a:t>
            </a:r>
            <a:r>
              <a:rPr lang="mr-IN" altLang="zh-CN" sz="1200" kern="1200">
                <a:solidFill>
                  <a:schemeClr val="tx1"/>
                </a:solidFill>
                <a:effectLst/>
                <a:latin typeface="+mn-lt"/>
                <a:ea typeface="+mn-ea"/>
                <a:cs typeface="+mn-cs"/>
              </a:rPr>
              <a:t>Producer</a:t>
            </a:r>
            <a:r>
              <a:rPr lang="mr-IN" altLang="zh-CN"/>
              <a:t>(N); </a:t>
            </a:r>
            <a:r>
              <a:rPr lang="mr-IN" altLang="zh-CN" sz="1200" kern="1200">
                <a:solidFill>
                  <a:schemeClr val="tx1"/>
                </a:solidFill>
                <a:effectLst/>
                <a:latin typeface="+mn-lt"/>
                <a:ea typeface="+mn-ea"/>
                <a:cs typeface="+mn-cs"/>
              </a:rPr>
              <a:t>Consumer</a:t>
            </a:r>
            <a:r>
              <a:rPr lang="mr-IN" altLang="zh-CN"/>
              <a:t>(</a:t>
            </a:r>
            <a:r>
              <a:rPr lang="mr-IN" altLang="zh-CN" sz="1200" kern="1200">
                <a:solidFill>
                  <a:schemeClr val="tx1"/>
                </a:solidFill>
                <a:effectLst/>
                <a:latin typeface="+mn-lt"/>
                <a:ea typeface="+mn-ea"/>
                <a:cs typeface="+mn-cs"/>
              </a:rPr>
              <a:t>1</a:t>
            </a:r>
            <a:r>
              <a:rPr lang="mr-IN" altLang="zh-CN"/>
              <a:t>); </a:t>
            </a:r>
            <a:r>
              <a:rPr lang="mr-IN" altLang="zh-CN" sz="1200" kern="1200">
                <a:solidFill>
                  <a:schemeClr val="tx1"/>
                </a:solidFill>
                <a:effectLst/>
                <a:latin typeface="+mn-lt"/>
                <a:ea typeface="+mn-ea"/>
                <a:cs typeface="+mn-cs"/>
              </a:rPr>
              <a:t>Consumer</a:t>
            </a:r>
            <a:r>
              <a:rPr lang="mr-IN" altLang="zh-CN"/>
              <a:t>(</a:t>
            </a:r>
            <a:r>
              <a:rPr lang="mr-IN" altLang="zh-CN" sz="1200" kern="1200">
                <a:solidFill>
                  <a:schemeClr val="tx1"/>
                </a:solidFill>
                <a:effectLst/>
                <a:latin typeface="+mn-lt"/>
                <a:ea typeface="+mn-ea"/>
                <a:cs typeface="+mn-cs"/>
              </a:rPr>
              <a:t>2</a:t>
            </a:r>
            <a:r>
              <a:rPr lang="mr-IN" altLang="zh-CN"/>
              <a:t>);…</a:t>
            </a:r>
            <a:r>
              <a:rPr lang="mr-IN" altLang="zh-CN" sz="1200" kern="1200">
                <a:solidFill>
                  <a:schemeClr val="tx1"/>
                </a:solidFill>
                <a:effectLst/>
                <a:latin typeface="+mn-lt"/>
                <a:ea typeface="+mn-ea"/>
                <a:cs typeface="+mn-cs"/>
              </a:rPr>
              <a:t>Consumer</a:t>
            </a:r>
            <a:r>
              <a:rPr lang="mr-IN" altLang="zh-CN"/>
              <a:t>(M); } coend }</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46</a:t>
            </a:fld>
            <a:endParaRPr lang="zh-CN" altLang="en-US"/>
          </a:p>
        </p:txBody>
      </p:sp>
    </p:spTree>
    <p:extLst>
      <p:ext uri="{BB962C8B-B14F-4D97-AF65-F5344CB8AC3E}">
        <p14:creationId xmlns:p14="http://schemas.microsoft.com/office/powerpoint/2010/main" val="82478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6131"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53717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8179"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r>
              <a:rPr lang="en-US" dirty="0"/>
              <a:t>The waiting and waking up is typically done in cooperation with the scheduler. A </a:t>
            </a:r>
            <a:r>
              <a:rPr lang="en-US" dirty="0" err="1"/>
              <a:t>mutex</a:t>
            </a:r>
            <a:r>
              <a:rPr lang="en-US" dirty="0"/>
              <a:t> implementation that forces a specific one of the waiting threads to wake is typically considered to be a poor implementation.</a:t>
            </a:r>
          </a:p>
          <a:p>
            <a:endParaRPr lang="en-US" dirty="0"/>
          </a:p>
          <a:p>
            <a:r>
              <a:rPr lang="en-US" dirty="0"/>
              <a:t>Instead, the </a:t>
            </a:r>
            <a:r>
              <a:rPr lang="en-US" dirty="0" err="1"/>
              <a:t>mutex</a:t>
            </a:r>
            <a:r>
              <a:rPr lang="en-US" dirty="0"/>
              <a:t> or semaphore will notify the scheduler that a thread is waiting, and thus to take it off the "ready to run" list. Then, when the </a:t>
            </a:r>
            <a:r>
              <a:rPr lang="en-US" dirty="0" err="1"/>
              <a:t>mutex</a:t>
            </a:r>
            <a:r>
              <a:rPr lang="en-US" dirty="0"/>
              <a:t> is unlocked or the semaphore </a:t>
            </a:r>
            <a:r>
              <a:rPr lang="en-US" dirty="0" err="1"/>
              <a:t>signalled</a:t>
            </a:r>
            <a:r>
              <a:rPr lang="en-US" dirty="0"/>
              <a:t>, the implementation will either</a:t>
            </a:r>
          </a:p>
          <a:p>
            <a:endParaRPr lang="en-US" dirty="0"/>
          </a:p>
          <a:p>
            <a:r>
              <a:rPr lang="en-US" dirty="0"/>
              <a:t>ask the scheduler to wake one of the waiting threads at the scheduler's discretion, or</a:t>
            </a:r>
          </a:p>
          <a:p>
            <a:endParaRPr lang="en-US" dirty="0"/>
          </a:p>
          <a:p>
            <a:r>
              <a:rPr lang="en-US" dirty="0"/>
              <a:t>notify the scheduler that all the waiting threads are ready to run, and then have logic on the waiting threads so that all but the first one to be woken by the scheduler go back to sleep again.</a:t>
            </a:r>
          </a:p>
          <a:p>
            <a:endParaRPr lang="en-US" dirty="0"/>
          </a:p>
          <a:p>
            <a:r>
              <a:rPr lang="en-US" dirty="0"/>
              <a:t>The former is the preferred implementation choice, but is not always available. The second is often dubbed a "thundering herd" approach: if there are 1000 threads waiting then all 1000 are woken (a big thundering herd of threads), only for 999 to go back to sleep. This is wasteful of CPU resources, and implementations will avoid it where possible.</a:t>
            </a:r>
          </a:p>
        </p:txBody>
      </p:sp>
    </p:spTree>
    <p:extLst>
      <p:ext uri="{BB962C8B-B14F-4D97-AF65-F5344CB8AC3E}">
        <p14:creationId xmlns:p14="http://schemas.microsoft.com/office/powerpoint/2010/main" val="102558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51</a:t>
            </a:fld>
            <a:endParaRPr lang="zh-CN" altLang="en-US"/>
          </a:p>
        </p:txBody>
      </p:sp>
    </p:spTree>
    <p:extLst>
      <p:ext uri="{BB962C8B-B14F-4D97-AF65-F5344CB8AC3E}">
        <p14:creationId xmlns:p14="http://schemas.microsoft.com/office/powerpoint/2010/main" val="390089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99683"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23560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52579" name="Text Box 3"/>
          <p:cNvSpPr txBox="1">
            <a:spLocks noGrp="1" noChangeArrowheads="1"/>
          </p:cNvSpPr>
          <p:nvPr>
            <p:ph type="body" idx="1"/>
          </p:nvPr>
        </p:nvSpPr>
        <p:spPr>
          <a:noFill/>
          <a:ln/>
          <a:extLst>
            <a:ext uri="{FAA26D3D-D897-4be2-8F04-BA451C77F1D7}">
              <ma14:placeholderFlag xmlns:ma14="http://schemas.microsoft.com/office/mac/drawingml/2011/main" xmlns="" val="1"/>
            </a:ext>
          </a:extLst>
        </p:spPr>
        <p:txBody>
          <a:bodyPr wrap="none" lIns="91436" tIns="45718" rIns="91436" bIns="45718" anchor="ctr"/>
          <a:lstStyle/>
          <a:p>
            <a:r>
              <a:rPr lang="en-US" altLang="zh-CN"/>
              <a:t>The </a:t>
            </a:r>
            <a:r>
              <a:rPr lang="en-US" altLang="zh-CN" sz="1200" i="1" kern="1200">
                <a:solidFill>
                  <a:schemeClr val="tx1"/>
                </a:solidFill>
                <a:effectLst/>
                <a:latin typeface="+mn-lt"/>
                <a:ea typeface="+mn-ea"/>
                <a:cs typeface="+mn-cs"/>
              </a:rPr>
              <a:t>pshared</a:t>
            </a:r>
            <a:r>
              <a:rPr lang="en-US" altLang="zh-CN"/>
              <a:t> argument indicates whether this semaphore is to be shared between the threads of a process, or between processes. If </a:t>
            </a:r>
            <a:r>
              <a:rPr lang="en-US" altLang="zh-CN" sz="1200" i="1" kern="1200">
                <a:solidFill>
                  <a:schemeClr val="tx1"/>
                </a:solidFill>
                <a:effectLst/>
                <a:latin typeface="+mn-lt"/>
                <a:ea typeface="+mn-ea"/>
                <a:cs typeface="+mn-cs"/>
              </a:rPr>
              <a:t>pshared</a:t>
            </a:r>
            <a:r>
              <a:rPr lang="en-US" altLang="zh-CN"/>
              <a:t> has the value 0, then the semaphore is shared between the threads of a process, and should be located at some address that is visible to all threads (e.g., a global variable, or a variable allocated dynamically on the heap). If </a:t>
            </a:r>
            <a:r>
              <a:rPr lang="en-US" altLang="zh-CN" sz="1200" i="1" kern="1200">
                <a:solidFill>
                  <a:schemeClr val="tx1"/>
                </a:solidFill>
                <a:effectLst/>
                <a:latin typeface="+mn-lt"/>
                <a:ea typeface="+mn-ea"/>
                <a:cs typeface="+mn-cs"/>
              </a:rPr>
              <a:t>pshared</a:t>
            </a:r>
            <a:r>
              <a:rPr lang="en-US" altLang="zh-CN"/>
              <a:t> is nonzero, then the semaphore is shared between processes, and should be located in a region of shared memory (see </a:t>
            </a:r>
            <a:r>
              <a:rPr lang="en-US" altLang="zh-CN" sz="1200" u="none" strike="noStrike" kern="1200">
                <a:solidFill>
                  <a:schemeClr val="tx1"/>
                </a:solidFill>
                <a:effectLst/>
                <a:latin typeface="+mn-lt"/>
                <a:ea typeface="+mn-ea"/>
                <a:cs typeface="+mn-cs"/>
                <a:hlinkClick r:id="rId3"/>
              </a:rPr>
              <a:t>shm_open(3)</a:t>
            </a:r>
            <a:r>
              <a:rPr lang="en-US" altLang="zh-CN"/>
              <a:t>, </a:t>
            </a:r>
            <a:r>
              <a:rPr lang="en-US" altLang="zh-CN" sz="1200" u="none" strike="noStrike" kern="1200">
                <a:solidFill>
                  <a:schemeClr val="tx1"/>
                </a:solidFill>
                <a:effectLst/>
                <a:latin typeface="+mn-lt"/>
                <a:ea typeface="+mn-ea"/>
                <a:cs typeface="+mn-cs"/>
                <a:hlinkClick r:id="rId4"/>
              </a:rPr>
              <a:t>mmap(2)</a:t>
            </a:r>
            <a:r>
              <a:rPr lang="en-US" altLang="zh-CN"/>
              <a:t>, and </a:t>
            </a:r>
            <a:r>
              <a:rPr lang="en-US" altLang="zh-CN" sz="1200" u="none" strike="noStrike" kern="1200">
                <a:solidFill>
                  <a:schemeClr val="tx1"/>
                </a:solidFill>
                <a:effectLst/>
                <a:latin typeface="+mn-lt"/>
                <a:ea typeface="+mn-ea"/>
                <a:cs typeface="+mn-cs"/>
                <a:hlinkClick r:id="rId5"/>
              </a:rPr>
              <a:t>shmget(2)</a:t>
            </a:r>
            <a:r>
              <a:rPr lang="en-US" altLang="zh-CN"/>
              <a:t>). </a:t>
            </a:r>
            <a:endParaRPr lang="en-US"/>
          </a:p>
        </p:txBody>
      </p:sp>
    </p:spTree>
    <p:extLst>
      <p:ext uri="{BB962C8B-B14F-4D97-AF65-F5344CB8AC3E}">
        <p14:creationId xmlns:p14="http://schemas.microsoft.com/office/powerpoint/2010/main" val="26567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091EAF9E-965E-CA4C-AE17-EB74E77DB519}"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3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2F96446-6DBC-2E41-9CA8-CA9AB8E5DB48}"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2934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363B36-5833-B54C-A876-9AD0E4FDBC61}"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2336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6"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163A34E2-50E5-FA4C-9D8D-7864E1936FD3}" type="datetime5">
              <a:t>2019/10/16</a:t>
            </a:fld>
            <a:endParaRPr lang="zh-CN" altLang="en-US"/>
          </a:p>
        </p:txBody>
      </p:sp>
      <p:sp>
        <p:nvSpPr>
          <p:cNvPr id="7"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28854933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7"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5FC04506-FAC3-B946-B952-E74E2A30C0AB}" type="datetime5">
              <a:t>2019/10/16</a:t>
            </a:fld>
            <a:endParaRPr lang="zh-CN" altLang="en-US"/>
          </a:p>
        </p:txBody>
      </p:sp>
      <p:sp>
        <p:nvSpPr>
          <p:cNvPr id="8" name="页脚占位符 4"/>
          <p:cNvSpPr>
            <a:spLocks noGrp="1"/>
          </p:cNvSpPr>
          <p:nvPr>
            <p:ph type="ftr" sz="quarter" idx="11"/>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061067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95288" y="1196975"/>
            <a:ext cx="8497887" cy="4895850"/>
          </a:xfrm>
        </p:spPr>
        <p:txBody>
          <a:body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04EFDC1E-C346-D24C-8D20-F3C66F4A3395}" type="datetime5">
              <a:t>2019/10/16</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
        <p:nvSpPr>
          <p:cNvPr id="7" name="标题 1"/>
          <p:cNvSpPr>
            <a:spLocks noGrp="1"/>
          </p:cNvSpPr>
          <p:nvPr>
            <p:ph type="title"/>
          </p:nvPr>
        </p:nvSpPr>
        <p:spPr>
          <a:xfrm>
            <a:off x="457200" y="1678"/>
            <a:ext cx="8229600" cy="1143000"/>
          </a:xfrm>
        </p:spPr>
        <p:txBody>
          <a:bodyPr/>
          <a:lstStyle/>
          <a:p>
            <a:r>
              <a:rPr lang="zh-CN" altLang="en-US"/>
              <a:t>单击此处编辑母版标题样式</a:t>
            </a:r>
          </a:p>
        </p:txBody>
      </p:sp>
    </p:spTree>
    <p:extLst>
      <p:ext uri="{BB962C8B-B14F-4D97-AF65-F5344CB8AC3E}">
        <p14:creationId xmlns:p14="http://schemas.microsoft.com/office/powerpoint/2010/main" val="34294683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320E72-B843-2845-ABC3-4761DD88A13C}"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01931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AC310B-18D6-CD47-ABFC-C8515E525B76}"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104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42E135-7C26-8545-B761-80D30302E90E}"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4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DD576F3-B2DD-474B-B02B-B5EDA7212986}" type="datetime5">
              <a:t>2019/10/16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631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ED5A3A-83D2-DA42-873D-C844A4B3E2B2}" type="datetime5">
              <a:t>2019/10/16</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147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74084D-1CD8-2745-ADC6-B652D9BD0C35}" type="datetime5">
              <a:t>2019/10/16</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34942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452BF-0D11-3246-A9BC-60BB84603CF4}"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74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AFEA74-5EF9-6841-A7D5-5C3BF68D4868}" type="datetime5">
              <a:t>2019/10/16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61303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D081E8-20DD-A548-AE1F-408C993692AC}" type="datetime5">
              <a:t>2019/10/16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156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7B098FFF-46F0-A64F-B146-3388C32128BF}" type="datetime5">
              <a:t>2019/10/16</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8048859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9" r:id="rId15"/>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a:t>进程并发控制：</a:t>
            </a:r>
            <a:br>
              <a:rPr lang="en-US" altLang="zh-CN" dirty="0"/>
            </a:br>
            <a:r>
              <a:rPr lang="zh-CN" altLang="en-US"/>
              <a:t>练习</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薛瑞尼</a:t>
            </a:r>
            <a:endParaRPr lang="en-US" altLang="zh-CN" dirty="0"/>
          </a:p>
          <a:p>
            <a:pPr algn="r"/>
            <a:r>
              <a:rPr lang="zh-CN" altLang="en-US" dirty="0"/>
              <a:t>计算机科学与工程学院</a:t>
            </a:r>
            <a:endParaRPr lang="en-US" altLang="zh-CN" dirty="0"/>
          </a:p>
          <a:p>
            <a:pPr algn="r"/>
            <a:fld id="{26613CD9-3038-4053-9390-9BCACA35089B}" type="datetime1">
              <a:rPr lang="zh-CN" altLang="en-US" smtClean="0"/>
              <a:pPr algn="r"/>
              <a:t>2019/10/16</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1</a:t>
            </a:r>
            <a:endParaRPr lang="zh-CN" altLang="en-US" dirty="0"/>
          </a:p>
        </p:txBody>
      </p:sp>
      <p:sp>
        <p:nvSpPr>
          <p:cNvPr id="4" name="日期占位符 3"/>
          <p:cNvSpPr>
            <a:spLocks noGrp="1"/>
          </p:cNvSpPr>
          <p:nvPr>
            <p:ph type="dt" sz="half" idx="10"/>
          </p:nvPr>
        </p:nvSpPr>
        <p:spPr/>
        <p:txBody>
          <a:bodyPr/>
          <a:lstStyle/>
          <a:p>
            <a:fld id="{AE688F90-3A77-BD46-81DD-95A10C2DA61F}"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10</a:t>
            </a:fld>
            <a:endParaRPr lang="zh-CN" altLang="en-US"/>
          </a:p>
        </p:txBody>
      </p:sp>
      <p:sp>
        <p:nvSpPr>
          <p:cNvPr id="3" name="内容占位符 2"/>
          <p:cNvSpPr>
            <a:spLocks noGrp="1"/>
          </p:cNvSpPr>
          <p:nvPr>
            <p:ph idx="4294967295"/>
          </p:nvPr>
        </p:nvSpPr>
        <p:spPr>
          <a:xfrm>
            <a:off x="457200" y="1419225"/>
            <a:ext cx="8229600" cy="5030788"/>
          </a:xfrm>
        </p:spPr>
        <p:txBody>
          <a:bodyPr>
            <a:normAutofit fontScale="85000" lnSpcReduction="10000"/>
          </a:bodyPr>
          <a:lstStyle/>
          <a:p>
            <a:pPr algn="just">
              <a:spcBef>
                <a:spcPct val="0"/>
              </a:spcBef>
              <a:buFontTx/>
              <a:buNone/>
            </a:pPr>
            <a:r>
              <a:rPr lang="en-US" altLang="zh-CN" sz="1800" dirty="0">
                <a:solidFill>
                  <a:srgbClr val="000000"/>
                </a:solidFill>
                <a:latin typeface="Courier" charset="0"/>
                <a:ea typeface="Courier" charset="0"/>
                <a:cs typeface="Courier" charset="0"/>
              </a:rPr>
              <a:t>semaphore </a:t>
            </a:r>
            <a:r>
              <a:rPr lang="en-US" altLang="zh-CN" sz="1800" dirty="0" err="1">
                <a:solidFill>
                  <a:srgbClr val="000000"/>
                </a:solidFill>
                <a:latin typeface="Courier" charset="0"/>
                <a:ea typeface="Courier" charset="0"/>
                <a:cs typeface="Courier" charset="0"/>
              </a:rPr>
              <a:t>mutex</a:t>
            </a:r>
            <a:r>
              <a:rPr lang="en-US" altLang="zh-CN" sz="1800" dirty="0">
                <a:solidFill>
                  <a:srgbClr val="000000"/>
                </a:solidFill>
                <a:latin typeface="Courier" charset="0"/>
                <a:ea typeface="Courier" charset="0"/>
                <a:cs typeface="Courier" charset="0"/>
              </a:rPr>
              <a:t> = 1;                //</a:t>
            </a:r>
            <a:r>
              <a:rPr lang="zh-CN" altLang="en-US" sz="1800" dirty="0">
                <a:solidFill>
                  <a:srgbClr val="000000"/>
                </a:solidFill>
                <a:latin typeface="Courier" charset="0"/>
                <a:ea typeface="Courier" charset="0"/>
                <a:cs typeface="Courier" charset="0"/>
              </a:rPr>
              <a:t>盘子操作互斥信号量</a:t>
            </a:r>
          </a:p>
          <a:p>
            <a:pPr algn="just">
              <a:spcBef>
                <a:spcPct val="0"/>
              </a:spcBef>
              <a:buFontTx/>
              <a:buNone/>
            </a:pPr>
            <a:r>
              <a:rPr lang="en-US" altLang="zh-CN" sz="1800" dirty="0">
                <a:solidFill>
                  <a:srgbClr val="000000"/>
                </a:solidFill>
                <a:latin typeface="Courier" charset="0"/>
                <a:ea typeface="Courier" charset="0"/>
                <a:cs typeface="Courier" charset="0"/>
              </a:rPr>
              <a:t>semaphore apple = 0, orange = 0;    //</a:t>
            </a:r>
            <a:r>
              <a:rPr lang="zh-CN" altLang="en-US" sz="1800" dirty="0">
                <a:solidFill>
                  <a:srgbClr val="000000"/>
                </a:solidFill>
                <a:latin typeface="Courier" charset="0"/>
                <a:ea typeface="Courier" charset="0"/>
                <a:cs typeface="Courier" charset="0"/>
              </a:rPr>
              <a:t>苹果、桔子放入、取出的资源信号量</a:t>
            </a:r>
          </a:p>
          <a:p>
            <a:pPr algn="just">
              <a:spcBef>
                <a:spcPct val="0"/>
              </a:spcBef>
              <a:buFontTx/>
              <a:buNone/>
            </a:pPr>
            <a:r>
              <a:rPr lang="en-US" altLang="zh-CN" sz="1800" dirty="0">
                <a:solidFill>
                  <a:srgbClr val="000000"/>
                </a:solidFill>
                <a:latin typeface="Courier" charset="0"/>
                <a:ea typeface="Courier" charset="0"/>
                <a:cs typeface="Courier" charset="0"/>
              </a:rPr>
              <a:t>semaphore empty = N;                //</a:t>
            </a:r>
            <a:r>
              <a:rPr lang="zh-CN" altLang="en-US" sz="1800" dirty="0">
                <a:solidFill>
                  <a:srgbClr val="000000"/>
                </a:solidFill>
                <a:latin typeface="Courier" charset="0"/>
                <a:ea typeface="Courier" charset="0"/>
                <a:cs typeface="Courier" charset="0"/>
              </a:rPr>
              <a:t>盘子中可放入的水果数目</a:t>
            </a:r>
          </a:p>
          <a:p>
            <a:pPr algn="just">
              <a:spcBef>
                <a:spcPct val="0"/>
              </a:spcBef>
              <a:buFontTx/>
              <a:buNone/>
            </a:pPr>
            <a:endParaRPr lang="en-US" altLang="zh-CN" sz="1800" dirty="0">
              <a:solidFill>
                <a:srgbClr val="000000"/>
              </a:solidFill>
              <a:latin typeface="Courier" charset="0"/>
              <a:ea typeface="Courier" charset="0"/>
              <a:cs typeface="Courier" charset="0"/>
            </a:endParaRPr>
          </a:p>
          <a:p>
            <a:pPr algn="just">
              <a:spcBef>
                <a:spcPct val="0"/>
              </a:spcBef>
              <a:buFontTx/>
              <a:buNone/>
            </a:pPr>
            <a:r>
              <a:rPr lang="en-US" altLang="zh-CN" sz="1800" dirty="0">
                <a:solidFill>
                  <a:srgbClr val="000000"/>
                </a:solidFill>
                <a:latin typeface="Courier" charset="0"/>
                <a:ea typeface="Courier" charset="0"/>
                <a:cs typeface="Courier" charset="0"/>
              </a:rPr>
              <a:t>dad()</a:t>
            </a:r>
          </a:p>
          <a:p>
            <a:pPr algn="just">
              <a:spcBef>
                <a:spcPct val="0"/>
              </a:spcBef>
              <a:buFontTx/>
              <a:buNone/>
            </a:pPr>
            <a:r>
              <a:rPr lang="en-US" altLang="zh-CN" sz="1800" dirty="0">
                <a:solidFill>
                  <a:srgbClr val="000000"/>
                </a:solidFill>
                <a:latin typeface="Courier" charset="0"/>
                <a:ea typeface="Courier" charset="0"/>
                <a:cs typeface="Courier" charset="0"/>
              </a:rPr>
              <a:t>{</a:t>
            </a:r>
          </a:p>
          <a:p>
            <a:pPr algn="just">
              <a:spcBef>
                <a:spcPct val="0"/>
              </a:spcBef>
              <a:buFontTx/>
              <a:buNone/>
            </a:pPr>
            <a:r>
              <a:rPr lang="en-US" altLang="zh-CN" sz="1800" dirty="0">
                <a:solidFill>
                  <a:srgbClr val="000000"/>
                </a:solidFill>
                <a:latin typeface="Courier" charset="0"/>
                <a:ea typeface="Courier" charset="0"/>
                <a:cs typeface="Courier" charset="0"/>
              </a:rPr>
              <a:t>    while (true) {</a:t>
            </a:r>
          </a:p>
          <a:p>
            <a:pPr algn="just">
              <a:spcBef>
                <a:spcPct val="0"/>
              </a:spcBef>
              <a:buFontTx/>
              <a:buNone/>
            </a:pPr>
            <a:r>
              <a:rPr lang="en-US" altLang="zh-CN" sz="1800" dirty="0">
                <a:solidFill>
                  <a:srgbClr val="000000"/>
                </a:solidFill>
                <a:latin typeface="Courier" charset="0"/>
                <a:ea typeface="Courier" charset="0"/>
                <a:cs typeface="Courier" charset="0"/>
              </a:rPr>
              <a:t>       result= prepare _fruit();    //</a:t>
            </a:r>
            <a:r>
              <a:rPr lang="zh-CN" altLang="en-US" sz="1800" dirty="0">
                <a:solidFill>
                  <a:srgbClr val="000000"/>
                </a:solidFill>
                <a:latin typeface="Courier" charset="0"/>
                <a:ea typeface="Courier" charset="0"/>
                <a:cs typeface="Courier" charset="0"/>
              </a:rPr>
              <a:t>准备水果，</a:t>
            </a:r>
            <a:r>
              <a:rPr lang="en-US" altLang="zh-CN" sz="1800" dirty="0">
                <a:solidFill>
                  <a:srgbClr val="000000"/>
                </a:solidFill>
                <a:latin typeface="Courier" charset="0"/>
                <a:ea typeface="Courier" charset="0"/>
                <a:cs typeface="Courier" charset="0"/>
              </a:rPr>
              <a:t>result</a:t>
            </a:r>
            <a:r>
              <a:rPr lang="zh-CN" altLang="en-US" sz="1800" dirty="0">
                <a:solidFill>
                  <a:srgbClr val="000000"/>
                </a:solidFill>
                <a:latin typeface="Courier" charset="0"/>
                <a:ea typeface="Courier" charset="0"/>
                <a:cs typeface="Courier" charset="0"/>
              </a:rPr>
              <a:t>为水果类型</a:t>
            </a:r>
            <a:endParaRPr lang="en-US" altLang="zh-CN" sz="1800" dirty="0">
              <a:solidFill>
                <a:srgbClr val="000000"/>
              </a:solidFill>
              <a:latin typeface="Courier" charset="0"/>
              <a:ea typeface="Courier" charset="0"/>
              <a:cs typeface="Courier" charset="0"/>
            </a:endParaRPr>
          </a:p>
          <a:p>
            <a:pPr algn="just">
              <a:spcBef>
                <a:spcPct val="0"/>
              </a:spcBef>
              <a:buNone/>
            </a:pPr>
            <a:r>
              <a:rPr lang="en-US" altLang="zh-CN" sz="1800" dirty="0">
                <a:solidFill>
                  <a:srgbClr val="000000"/>
                </a:solidFill>
                <a:latin typeface="Courier" charset="0"/>
                <a:ea typeface="Courier" charset="0"/>
                <a:cs typeface="Courier" charset="0"/>
              </a:rPr>
              <a:t>       P(empty);                    //</a:t>
            </a:r>
            <a:r>
              <a:rPr lang="zh-CN" altLang="en-US" sz="1800" dirty="0">
                <a:solidFill>
                  <a:srgbClr val="000000"/>
                </a:solidFill>
                <a:latin typeface="Courier" charset="0"/>
                <a:ea typeface="Courier" charset="0"/>
                <a:cs typeface="Courier" charset="0"/>
              </a:rPr>
              <a:t>盘子中可放入的水果数目减</a:t>
            </a:r>
            <a:r>
              <a:rPr lang="en-US" altLang="zh-CN" sz="1800" dirty="0">
                <a:solidFill>
                  <a:srgbClr val="000000"/>
                </a:solidFill>
                <a:latin typeface="Courier" charset="0"/>
                <a:ea typeface="Courier" charset="0"/>
                <a:cs typeface="Courier" charset="0"/>
              </a:rPr>
              <a:t>1</a:t>
            </a:r>
            <a:endParaRPr lang="zh-CN" altLang="en-US" sz="1800" dirty="0">
              <a:solidFill>
                <a:srgbClr val="000000"/>
              </a:solidFill>
              <a:latin typeface="Courier" charset="0"/>
              <a:ea typeface="Courier" charset="0"/>
              <a:cs typeface="Courier" charset="0"/>
            </a:endParaRP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P(</a:t>
            </a:r>
            <a:r>
              <a:rPr lang="en-US" altLang="zh-CN" sz="1800" dirty="0" err="1">
                <a:solidFill>
                  <a:srgbClr val="000000"/>
                </a:solidFill>
                <a:latin typeface="Courier" charset="0"/>
                <a:ea typeface="Courier" charset="0"/>
                <a:cs typeface="Courier" charset="0"/>
              </a:rPr>
              <a:t>mutex</a:t>
            </a:r>
            <a:r>
              <a:rPr lang="en-US" altLang="zh-CN" sz="1800" dirty="0">
                <a:solidFill>
                  <a:srgbClr val="000000"/>
                </a:solidFill>
                <a:latin typeface="Courier" charset="0"/>
                <a:ea typeface="Courier" charset="0"/>
                <a:cs typeface="Courier" charset="0"/>
              </a:rPr>
              <a:t>); </a:t>
            </a: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a:t>
            </a:r>
            <a:r>
              <a:rPr lang="zh-CN" altLang="en-US" sz="1800" dirty="0">
                <a:solidFill>
                  <a:srgbClr val="000000"/>
                </a:solidFill>
                <a:latin typeface="Courier" charset="0"/>
                <a:ea typeface="Courier" charset="0"/>
                <a:cs typeface="Courier" charset="0"/>
              </a:rPr>
              <a:t>互斥访问盘子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put a fruit on the plate;    //</a:t>
            </a:r>
            <a:r>
              <a:rPr lang="zh-CN" altLang="en-US" sz="1800" dirty="0">
                <a:solidFill>
                  <a:srgbClr val="000000"/>
                </a:solidFill>
                <a:latin typeface="Courier" charset="0"/>
                <a:ea typeface="Courier" charset="0"/>
                <a:cs typeface="Courier" charset="0"/>
              </a:rPr>
              <a:t>将一个水果放入盘子</a:t>
            </a:r>
            <a:endParaRPr lang="en-US" altLang="zh-CN" sz="1800" dirty="0">
              <a:solidFill>
                <a:srgbClr val="000000"/>
              </a:solidFill>
              <a:latin typeface="Courier" charset="0"/>
              <a:ea typeface="Courier" charset="0"/>
              <a:cs typeface="Courier" charset="0"/>
            </a:endParaRP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V(</a:t>
            </a:r>
            <a:r>
              <a:rPr lang="en-US" altLang="zh-CN" sz="1800" dirty="0" err="1">
                <a:solidFill>
                  <a:srgbClr val="000000"/>
                </a:solidFill>
                <a:latin typeface="Courier" charset="0"/>
                <a:ea typeface="Courier" charset="0"/>
                <a:cs typeface="Courier" charset="0"/>
              </a:rPr>
              <a:t>mutex</a:t>
            </a:r>
            <a:r>
              <a:rPr lang="en-US" altLang="zh-CN" sz="1800" dirty="0">
                <a:solidFill>
                  <a:srgbClr val="000000"/>
                </a:solidFill>
                <a:latin typeface="Courier" charset="0"/>
                <a:ea typeface="Courier" charset="0"/>
                <a:cs typeface="Courier" charset="0"/>
              </a:rPr>
              <a:t>); </a:t>
            </a: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a:t>
            </a:r>
            <a:r>
              <a:rPr lang="zh-CN" altLang="en-US" sz="1800" dirty="0">
                <a:solidFill>
                  <a:srgbClr val="000000"/>
                </a:solidFill>
                <a:latin typeface="Courier" charset="0"/>
                <a:ea typeface="Courier" charset="0"/>
                <a:cs typeface="Courier" charset="0"/>
              </a:rPr>
              <a:t>恢复访问盘子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if (result == fruit_apple)   //</a:t>
            </a:r>
            <a:r>
              <a:rPr lang="zh-CN" altLang="en-US" sz="1800" dirty="0">
                <a:solidFill>
                  <a:srgbClr val="000000"/>
                </a:solidFill>
                <a:latin typeface="Courier" charset="0"/>
                <a:ea typeface="Courier" charset="0"/>
                <a:cs typeface="Courier" charset="0"/>
              </a:rPr>
              <a:t>准备的水果为苹果</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V(apple);                  //</a:t>
            </a:r>
            <a:r>
              <a:rPr lang="zh-CN" altLang="en-US" sz="1800" dirty="0">
                <a:solidFill>
                  <a:srgbClr val="000000"/>
                </a:solidFill>
                <a:latin typeface="Courier" charset="0"/>
                <a:ea typeface="Courier" charset="0"/>
                <a:cs typeface="Courier" charset="0"/>
              </a:rPr>
              <a:t>允许女儿取苹果</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else                         //</a:t>
            </a:r>
            <a:r>
              <a:rPr lang="zh-CN" altLang="en-US" sz="1800" dirty="0">
                <a:solidFill>
                  <a:srgbClr val="000000"/>
                </a:solidFill>
                <a:latin typeface="Courier" charset="0"/>
                <a:ea typeface="Courier" charset="0"/>
                <a:cs typeface="Courier" charset="0"/>
              </a:rPr>
              <a:t>准备的水果为桔子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V(orange);                 //</a:t>
            </a:r>
            <a:r>
              <a:rPr lang="zh-CN" altLang="en-US" sz="1800" dirty="0">
                <a:solidFill>
                  <a:srgbClr val="000000"/>
                </a:solidFill>
                <a:latin typeface="Courier" charset="0"/>
                <a:ea typeface="Courier" charset="0"/>
                <a:cs typeface="Courier" charset="0"/>
              </a:rPr>
              <a:t>允许儿子取桔子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a:t>
            </a:r>
          </a:p>
          <a:p>
            <a:pPr algn="just">
              <a:spcBef>
                <a:spcPct val="0"/>
              </a:spcBef>
              <a:buFontTx/>
              <a:buNone/>
            </a:pPr>
            <a:r>
              <a:rPr lang="en-US" altLang="zh-CN" sz="1800" dirty="0">
                <a:solidFill>
                  <a:srgbClr val="000000"/>
                </a:solidFill>
                <a:latin typeface="Courier" charset="0"/>
                <a:ea typeface="Courier" charset="0"/>
                <a:cs typeface="Courier" charset="0"/>
              </a:rPr>
              <a:t>}</a:t>
            </a:r>
          </a:p>
        </p:txBody>
      </p:sp>
    </p:spTree>
    <p:extLst>
      <p:ext uri="{BB962C8B-B14F-4D97-AF65-F5344CB8AC3E}">
        <p14:creationId xmlns:p14="http://schemas.microsoft.com/office/powerpoint/2010/main" val="68304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1</a:t>
            </a:r>
            <a:endParaRPr lang="zh-CN" altLang="en-US" dirty="0"/>
          </a:p>
        </p:txBody>
      </p:sp>
      <p:sp>
        <p:nvSpPr>
          <p:cNvPr id="4" name="日期占位符 3"/>
          <p:cNvSpPr>
            <a:spLocks noGrp="1"/>
          </p:cNvSpPr>
          <p:nvPr>
            <p:ph type="dt" sz="half" idx="10"/>
          </p:nvPr>
        </p:nvSpPr>
        <p:spPr/>
        <p:txBody>
          <a:bodyPr/>
          <a:lstStyle/>
          <a:p>
            <a:fld id="{97BFFD6B-B6F1-5649-B237-797A5D5552DA}"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11</a:t>
            </a:fld>
            <a:endParaRPr lang="zh-CN" altLang="en-US"/>
          </a:p>
        </p:txBody>
      </p:sp>
      <p:sp>
        <p:nvSpPr>
          <p:cNvPr id="3" name="内容占位符 2"/>
          <p:cNvSpPr>
            <a:spLocks noGrp="1"/>
          </p:cNvSpPr>
          <p:nvPr>
            <p:ph idx="4294967295"/>
          </p:nvPr>
        </p:nvSpPr>
        <p:spPr>
          <a:xfrm>
            <a:off x="457200" y="1028700"/>
            <a:ext cx="8229600" cy="5327650"/>
          </a:xfrm>
        </p:spPr>
        <p:txBody>
          <a:bodyPr>
            <a:normAutofit fontScale="850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son()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P(orange);                             //</a:t>
            </a:r>
            <a:r>
              <a:rPr lang="zh-CN" altLang="en-US" sz="1800" dirty="0">
                <a:solidFill>
                  <a:srgbClr val="000000"/>
                </a:solidFill>
                <a:latin typeface="Courier" pitchFamily="2" charset="0"/>
                <a:ea typeface="仿宋_GB2312" pitchFamily="49" charset="-122"/>
              </a:rPr>
              <a:t>互斥取桔子</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互斥访问盘子</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get an </a:t>
            </a:r>
            <a:r>
              <a:rPr lang="en-US" altLang="zh-CN" sz="1800" dirty="0" err="1">
                <a:solidFill>
                  <a:srgbClr val="000000"/>
                </a:solidFill>
                <a:latin typeface="Courier" pitchFamily="2" charset="0"/>
                <a:ea typeface="仿宋_GB2312" pitchFamily="49" charset="-122"/>
              </a:rPr>
              <a:t>orage</a:t>
            </a:r>
            <a:r>
              <a:rPr lang="en-US" altLang="zh-CN" sz="1800" dirty="0">
                <a:solidFill>
                  <a:srgbClr val="000000"/>
                </a:solidFill>
                <a:latin typeface="Courier" pitchFamily="2" charset="0"/>
                <a:ea typeface="仿宋_GB2312" pitchFamily="49" charset="-122"/>
              </a:rPr>
              <a:t> from 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取桔子</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恢复访问盘子</a:t>
            </a:r>
          </a:p>
          <a:p>
            <a:pPr algn="just">
              <a:spcBef>
                <a:spcPct val="0"/>
              </a:spcBef>
              <a:buFontTx/>
              <a:buNone/>
            </a:pPr>
            <a:r>
              <a:rPr lang="en-US" altLang="zh-CN" sz="1800" dirty="0">
                <a:solidFill>
                  <a:srgbClr val="000000"/>
                </a:solidFill>
                <a:latin typeface="Courier" pitchFamily="2" charset="0"/>
                <a:ea typeface="仿宋_GB2312" pitchFamily="49" charset="-122"/>
              </a:rPr>
              <a:t>         V(empty);                             //</a:t>
            </a:r>
            <a:r>
              <a:rPr lang="zh-CN" altLang="en-US" sz="1800" dirty="0">
                <a:solidFill>
                  <a:srgbClr val="000000"/>
                </a:solidFill>
                <a:latin typeface="Courier" pitchFamily="2" charset="0"/>
                <a:ea typeface="仿宋_GB2312" pitchFamily="49" charset="-122"/>
              </a:rPr>
              <a:t>盘子中可放入的水果数目加</a:t>
            </a:r>
            <a:r>
              <a:rPr lang="en-US" altLang="zh-CN" sz="1800" dirty="0">
                <a:solidFill>
                  <a:srgbClr val="000000"/>
                </a:solidFill>
                <a:latin typeface="Courier" pitchFamily="2" charset="0"/>
                <a:ea typeface="仿宋_GB2312" pitchFamily="49" charset="-122"/>
              </a:rPr>
              <a:t>1</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P(apple);                               //</a:t>
            </a:r>
            <a:r>
              <a:rPr lang="zh-CN" altLang="en-US" sz="1800" dirty="0">
                <a:solidFill>
                  <a:srgbClr val="000000"/>
                </a:solidFill>
                <a:latin typeface="Courier" pitchFamily="2" charset="0"/>
                <a:ea typeface="仿宋_GB2312" pitchFamily="49" charset="-122"/>
              </a:rPr>
              <a:t>互斥取水果</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互斥访问盘子</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get an apple from 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取苹果</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恢复访问盘子</a:t>
            </a:r>
          </a:p>
          <a:p>
            <a:pPr algn="just">
              <a:spcBef>
                <a:spcPct val="0"/>
              </a:spcBef>
              <a:buFontTx/>
              <a:buNone/>
            </a:pPr>
            <a:r>
              <a:rPr lang="en-US" altLang="zh-CN" sz="1800" dirty="0">
                <a:solidFill>
                  <a:srgbClr val="000000"/>
                </a:solidFill>
                <a:latin typeface="Courier" pitchFamily="2" charset="0"/>
                <a:ea typeface="仿宋_GB2312" pitchFamily="49" charset="-122"/>
              </a:rPr>
              <a:t>         V(empty);                             //</a:t>
            </a:r>
            <a:r>
              <a:rPr lang="zh-CN" altLang="en-US" sz="1800" dirty="0">
                <a:solidFill>
                  <a:srgbClr val="000000"/>
                </a:solidFill>
                <a:latin typeface="Courier" pitchFamily="2" charset="0"/>
                <a:ea typeface="仿宋_GB2312" pitchFamily="49" charset="-122"/>
              </a:rPr>
              <a:t>盘子中可放入的水果数目加</a:t>
            </a:r>
            <a:r>
              <a:rPr lang="en-US" altLang="zh-CN" sz="1800" dirty="0">
                <a:solidFill>
                  <a:srgbClr val="000000"/>
                </a:solidFill>
                <a:latin typeface="Courier" pitchFamily="2" charset="0"/>
                <a:ea typeface="仿宋_GB2312" pitchFamily="49" charset="-122"/>
              </a:rPr>
              <a:t>1</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242203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zh-CN" altLang="zh-CN"/>
              <a:t>2</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桌子上有一只盘子，只能放一只水果</a:t>
            </a:r>
            <a:endParaRPr lang="en-US" altLang="zh-CN" dirty="0"/>
          </a:p>
          <a:p>
            <a:pPr lvl="1"/>
            <a:r>
              <a:rPr lang="zh-CN" altLang="en-US" dirty="0"/>
              <a:t>爸爸负责向盘中放苹果，妈妈负责向盘中放桔子。</a:t>
            </a:r>
            <a:endParaRPr lang="en-US" altLang="zh-CN" dirty="0"/>
          </a:p>
          <a:p>
            <a:pPr lvl="1"/>
            <a:r>
              <a:rPr lang="zh-CN" altLang="en-US" dirty="0"/>
              <a:t>儿子只吃盘中的桔子，女儿只吃盘中的苹果。</a:t>
            </a:r>
            <a:endParaRPr lang="en-US" altLang="zh-CN" dirty="0"/>
          </a:p>
          <a:p>
            <a:pPr lvl="1"/>
            <a:r>
              <a:rPr lang="zh-CN" altLang="en-US" dirty="0"/>
              <a:t>只有盘子为空时，爸爸或妈妈才可以向盘子中放入一个水果。</a:t>
            </a:r>
            <a:endParaRPr lang="en-US" altLang="zh-CN" dirty="0"/>
          </a:p>
          <a:p>
            <a:pPr lvl="1"/>
            <a:r>
              <a:rPr lang="zh-CN" altLang="en-US" dirty="0"/>
              <a:t>仅当盘子中有自己需要的水果时，儿子或女儿才可以从盘子中取出相应的水果。</a:t>
            </a:r>
            <a:endParaRPr lang="en-US" altLang="zh-CN" dirty="0"/>
          </a:p>
          <a:p>
            <a:pPr lvl="1"/>
            <a:r>
              <a:rPr lang="zh-CN" altLang="en-US" dirty="0"/>
              <a:t>同一时刻只能有一个人操作盘子</a:t>
            </a:r>
            <a:endParaRPr lang="en-US" altLang="zh-CN" dirty="0"/>
          </a:p>
          <a:p>
            <a:r>
              <a:rPr lang="zh-CN" altLang="en-US" dirty="0"/>
              <a:t>请用信号量机制实现爸爸、妈妈、儿子和女儿之间的同步与互斥活动。</a:t>
            </a:r>
          </a:p>
        </p:txBody>
      </p:sp>
      <p:sp>
        <p:nvSpPr>
          <p:cNvPr id="4" name="日期占位符 3"/>
          <p:cNvSpPr>
            <a:spLocks noGrp="1"/>
          </p:cNvSpPr>
          <p:nvPr>
            <p:ph type="dt" sz="half" idx="10"/>
          </p:nvPr>
        </p:nvSpPr>
        <p:spPr/>
        <p:txBody>
          <a:bodyPr/>
          <a:lstStyle/>
          <a:p>
            <a:fld id="{71D179BE-BE83-C64A-949E-39103B5FF920}"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12</a:t>
            </a:fld>
            <a:endParaRPr lang="zh-CN" altLang="en-US"/>
          </a:p>
        </p:txBody>
      </p:sp>
    </p:spTree>
    <p:extLst>
      <p:ext uri="{BB962C8B-B14F-4D97-AF65-F5344CB8AC3E}">
        <p14:creationId xmlns:p14="http://schemas.microsoft.com/office/powerpoint/2010/main" val="417096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2</a:t>
            </a:r>
            <a:r>
              <a:rPr lang="zh-CN" altLang="en-US"/>
              <a:t>：分析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两个生产者和两个消费者被连接到大小为</a:t>
            </a:r>
            <a:r>
              <a:rPr lang="en-US" altLang="zh-CN" dirty="0"/>
              <a:t>1</a:t>
            </a:r>
            <a:r>
              <a:rPr lang="zh-CN" altLang="en-US" dirty="0"/>
              <a:t>的缓冲区上</a:t>
            </a:r>
            <a:endParaRPr lang="en-US" altLang="zh-CN" dirty="0"/>
          </a:p>
          <a:p>
            <a:r>
              <a:rPr lang="zh-CN" altLang="en-US" dirty="0"/>
              <a:t>盘子是一互斥资源，故设置互斥信号量</a:t>
            </a:r>
            <a:r>
              <a:rPr lang="en-US" altLang="zh-CN" dirty="0" err="1"/>
              <a:t>mutex</a:t>
            </a:r>
            <a:endParaRPr lang="en-US" altLang="zh-CN" dirty="0"/>
          </a:p>
          <a:p>
            <a:r>
              <a:rPr lang="zh-CN" altLang="en-US" dirty="0"/>
              <a:t>盘中水果信号量</a:t>
            </a:r>
            <a:r>
              <a:rPr lang="en-US" altLang="zh-CN" dirty="0"/>
              <a:t>plate</a:t>
            </a:r>
          </a:p>
          <a:p>
            <a:r>
              <a:rPr lang="zh-CN" altLang="en-US" dirty="0"/>
              <a:t>爸爸、女儿因为苹果的放入与取出而同步，设置资源信号量</a:t>
            </a:r>
            <a:r>
              <a:rPr lang="en-US" altLang="zh-CN" dirty="0"/>
              <a:t>apple</a:t>
            </a:r>
            <a:r>
              <a:rPr lang="zh-CN" altLang="en-US" dirty="0"/>
              <a:t>；</a:t>
            </a:r>
          </a:p>
          <a:p>
            <a:r>
              <a:rPr lang="zh-CN" altLang="en-US" dirty="0"/>
              <a:t>妈妈、儿子因为桔子的放入与取出而同步，设置资源信号量</a:t>
            </a:r>
            <a:r>
              <a:rPr lang="en-US" altLang="zh-CN" dirty="0"/>
              <a:t>orange</a:t>
            </a:r>
            <a:r>
              <a:rPr lang="zh-CN" altLang="en-US" dirty="0"/>
              <a:t>；</a:t>
            </a:r>
          </a:p>
        </p:txBody>
      </p:sp>
      <p:sp>
        <p:nvSpPr>
          <p:cNvPr id="4" name="日期占位符 3"/>
          <p:cNvSpPr>
            <a:spLocks noGrp="1"/>
          </p:cNvSpPr>
          <p:nvPr>
            <p:ph type="dt" sz="half" idx="10"/>
          </p:nvPr>
        </p:nvSpPr>
        <p:spPr/>
        <p:txBody>
          <a:bodyPr/>
          <a:lstStyle/>
          <a:p>
            <a:fld id="{71C149E6-462D-E542-B203-60D0261CF16E}"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13</a:t>
            </a:fld>
            <a:endParaRPr lang="zh-CN" altLang="en-US"/>
          </a:p>
        </p:txBody>
      </p:sp>
    </p:spTree>
    <p:extLst>
      <p:ext uri="{BB962C8B-B14F-4D97-AF65-F5344CB8AC3E}">
        <p14:creationId xmlns:p14="http://schemas.microsoft.com/office/powerpoint/2010/main" val="161787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2</a:t>
            </a:r>
            <a:endParaRPr lang="zh-CN" altLang="en-US" dirty="0"/>
          </a:p>
        </p:txBody>
      </p:sp>
      <p:sp>
        <p:nvSpPr>
          <p:cNvPr id="4" name="日期占位符 3"/>
          <p:cNvSpPr>
            <a:spLocks noGrp="1"/>
          </p:cNvSpPr>
          <p:nvPr>
            <p:ph type="dt" sz="half" idx="10"/>
          </p:nvPr>
        </p:nvSpPr>
        <p:spPr/>
        <p:txBody>
          <a:bodyPr/>
          <a:lstStyle/>
          <a:p>
            <a:fld id="{1EDEAA83-3502-544F-B687-0D089431B3A9}"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14</a:t>
            </a:fld>
            <a:endParaRPr lang="zh-CN" altLang="en-US"/>
          </a:p>
        </p:txBody>
      </p:sp>
      <p:sp>
        <p:nvSpPr>
          <p:cNvPr id="3" name="内容占位符 2"/>
          <p:cNvSpPr>
            <a:spLocks noGrp="1"/>
          </p:cNvSpPr>
          <p:nvPr>
            <p:ph idx="4294967295"/>
          </p:nvPr>
        </p:nvSpPr>
        <p:spPr>
          <a:xfrm>
            <a:off x="159657" y="2362910"/>
            <a:ext cx="4385733" cy="2616101"/>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dad()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while (true)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prepare an apple;</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P(plate);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a:t>
            </a:r>
            <a:endParaRPr lang="zh-CN" altLang="en-US" sz="1600" dirty="0">
              <a:solidFill>
                <a:srgbClr val="000000"/>
              </a:solidFill>
              <a:latin typeface="Courier" charset="0"/>
              <a:ea typeface="Courier" charset="0"/>
              <a:cs typeface="Courier" charset="0"/>
            </a:endParaRP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put the apple on the plate;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V(</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V(apple);                            </a:t>
            </a:r>
            <a:endParaRPr lang="zh-CN" altLang="en-US" sz="1600" dirty="0">
              <a:solidFill>
                <a:srgbClr val="000000"/>
              </a:solidFill>
              <a:latin typeface="Courier" charset="0"/>
              <a:ea typeface="Courier" charset="0"/>
              <a:cs typeface="Courier" charset="0"/>
            </a:endParaRPr>
          </a:p>
          <a:p>
            <a:pPr algn="just">
              <a:lnSpc>
                <a:spcPct val="100000"/>
              </a:lnSpc>
              <a:spcBef>
                <a:spcPct val="0"/>
              </a:spcBef>
              <a:buFontTx/>
              <a:buNone/>
            </a:pP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a:t>
            </a:r>
          </a:p>
        </p:txBody>
      </p:sp>
      <p:sp>
        <p:nvSpPr>
          <p:cNvPr id="7" name="矩形 6"/>
          <p:cNvSpPr/>
          <p:nvPr/>
        </p:nvSpPr>
        <p:spPr>
          <a:xfrm>
            <a:off x="4545391" y="2362910"/>
            <a:ext cx="4453466" cy="2616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0"/>
              </a:spcBef>
              <a:buFontTx/>
              <a:buNone/>
            </a:pPr>
            <a:r>
              <a:rPr lang="en-US" altLang="zh-CN" sz="1600" dirty="0">
                <a:solidFill>
                  <a:srgbClr val="000000"/>
                </a:solidFill>
                <a:latin typeface="Courier" charset="0"/>
                <a:ea typeface="Courier" charset="0"/>
                <a:cs typeface="Courier" charset="0"/>
              </a:rPr>
              <a:t>mom() {</a:t>
            </a:r>
          </a:p>
          <a:p>
            <a:pPr algn="just">
              <a:spcBef>
                <a:spcPct val="0"/>
              </a:spcBef>
              <a:buFontTx/>
              <a:buNone/>
            </a:pPr>
            <a:r>
              <a:rPr lang="en-US" altLang="zh-CN" sz="1600" dirty="0">
                <a:solidFill>
                  <a:srgbClr val="000000"/>
                </a:solidFill>
                <a:latin typeface="Courier" charset="0"/>
                <a:ea typeface="Courier" charset="0"/>
                <a:cs typeface="Courier" charset="0"/>
              </a:rPr>
              <a:t>  while (true) {</a:t>
            </a:r>
          </a:p>
          <a:p>
            <a:pPr algn="just">
              <a:spcBef>
                <a:spcPct val="0"/>
              </a:spcBef>
              <a:buFontTx/>
              <a:buNone/>
            </a:pPr>
            <a:r>
              <a:rPr lang="en-US" altLang="zh-CN" sz="1600" dirty="0">
                <a:solidFill>
                  <a:srgbClr val="000000"/>
                </a:solidFill>
                <a:latin typeface="Courier" charset="0"/>
                <a:ea typeface="Courier" charset="0"/>
                <a:cs typeface="Courier" charset="0"/>
              </a:rPr>
              <a:t>    prepare an orange;</a:t>
            </a:r>
          </a:p>
          <a:p>
            <a:pPr algn="just">
              <a:spcBef>
                <a:spcPct val="0"/>
              </a:spcBef>
              <a:buFontTx/>
              <a:buNone/>
            </a:pPr>
            <a:r>
              <a:rPr lang="en-US" altLang="zh-CN" sz="1600" dirty="0">
                <a:solidFill>
                  <a:srgbClr val="000000"/>
                </a:solidFill>
                <a:latin typeface="Courier" charset="0"/>
                <a:ea typeface="Courier" charset="0"/>
                <a:cs typeface="Courier" charset="0"/>
              </a:rPr>
              <a:t>    P(plate); </a:t>
            </a:r>
          </a:p>
          <a:p>
            <a:pPr algn="just">
              <a:spcBef>
                <a:spcPct val="0"/>
              </a:spcBef>
              <a:buFontTx/>
              <a:buNone/>
            </a:pPr>
            <a:r>
              <a:rPr lang="zh-CN" altLang="zh-CN" sz="1600" dirty="0">
                <a:solidFill>
                  <a:srgbClr val="000000"/>
                </a:solidFill>
                <a:latin typeface="Courier" charset="0"/>
                <a:ea typeface="Courier" charset="0"/>
                <a:cs typeface="Courier" charset="0"/>
              </a:rPr>
              <a:t> </a:t>
            </a: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P(</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 </a:t>
            </a:r>
            <a:endParaRPr lang="zh-CN" altLang="en-US" sz="1600" dirty="0">
              <a:solidFill>
                <a:srgbClr val="000000"/>
              </a:solidFill>
              <a:latin typeface="Courier" charset="0"/>
              <a:ea typeface="Courier" charset="0"/>
              <a:cs typeface="Courier" charset="0"/>
            </a:endParaRPr>
          </a:p>
          <a:p>
            <a:pPr algn="just">
              <a:spcBef>
                <a:spcPct val="0"/>
              </a:spcBef>
              <a:buFontTx/>
              <a:buNone/>
            </a:pPr>
            <a:r>
              <a:rPr lang="en-US" altLang="zh-CN" sz="1600" dirty="0">
                <a:solidFill>
                  <a:srgbClr val="000000"/>
                </a:solidFill>
                <a:latin typeface="Courier" charset="0"/>
                <a:ea typeface="Courier" charset="0"/>
                <a:cs typeface="Courier" charset="0"/>
              </a:rPr>
              <a:t>    put the</a:t>
            </a: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orange on the plate;  </a:t>
            </a:r>
          </a:p>
          <a:p>
            <a:pPr algn="just">
              <a:spcBef>
                <a:spcPct val="0"/>
              </a:spcBef>
              <a:buFontTx/>
              <a:buNone/>
            </a:pPr>
            <a:r>
              <a:rPr lang="en-US" altLang="zh-CN" sz="1600" dirty="0">
                <a:solidFill>
                  <a:srgbClr val="000000"/>
                </a:solidFill>
                <a:latin typeface="Courier" charset="0"/>
                <a:ea typeface="Courier" charset="0"/>
                <a:cs typeface="Courier" charset="0"/>
              </a:rPr>
              <a:t>    V(</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a:t>
            </a:r>
          </a:p>
          <a:p>
            <a:pPr algn="just">
              <a:spcBef>
                <a:spcPct val="0"/>
              </a:spcBef>
              <a:buFontTx/>
              <a:buNone/>
            </a:pPr>
            <a:r>
              <a:rPr lang="en-US" altLang="zh-CN" sz="1600" dirty="0">
                <a:solidFill>
                  <a:srgbClr val="000000"/>
                </a:solidFill>
                <a:latin typeface="Courier" charset="0"/>
                <a:ea typeface="Courier" charset="0"/>
                <a:cs typeface="Courier" charset="0"/>
              </a:rPr>
              <a:t>    V(orange);                            </a:t>
            </a:r>
            <a:endParaRPr lang="zh-CN" altLang="en-US" sz="1600" dirty="0">
              <a:solidFill>
                <a:srgbClr val="000000"/>
              </a:solidFill>
              <a:latin typeface="Courier" charset="0"/>
              <a:ea typeface="Courier" charset="0"/>
              <a:cs typeface="Courier" charset="0"/>
            </a:endParaRPr>
          </a:p>
          <a:p>
            <a:pPr algn="just">
              <a:spcBef>
                <a:spcPct val="0"/>
              </a:spcBef>
              <a:buFontTx/>
              <a:buNone/>
            </a:pP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a:t>
            </a:r>
          </a:p>
          <a:p>
            <a:pPr algn="just">
              <a:spcBef>
                <a:spcPct val="0"/>
              </a:spcBef>
              <a:buFontTx/>
              <a:buNone/>
            </a:pPr>
            <a:r>
              <a:rPr lang="en-US" altLang="zh-CN" sz="1600" dirty="0">
                <a:solidFill>
                  <a:srgbClr val="000000"/>
                </a:solidFill>
                <a:latin typeface="Courier" charset="0"/>
                <a:ea typeface="Courier" charset="0"/>
                <a:cs typeface="Courier" charset="0"/>
              </a:rPr>
              <a:t>}</a:t>
            </a:r>
          </a:p>
        </p:txBody>
      </p:sp>
      <p:sp>
        <p:nvSpPr>
          <p:cNvPr id="8" name="矩形 7"/>
          <p:cNvSpPr/>
          <p:nvPr/>
        </p:nvSpPr>
        <p:spPr>
          <a:xfrm>
            <a:off x="304800" y="1162581"/>
            <a:ext cx="8382000" cy="923330"/>
          </a:xfrm>
          <a:prstGeom prst="rect">
            <a:avLst/>
          </a:prstGeom>
        </p:spPr>
        <p:txBody>
          <a:bodyPr wrap="square">
            <a:spAutoFit/>
          </a:bodyPr>
          <a:lstStyle/>
          <a:p>
            <a:pPr algn="just">
              <a:spcBef>
                <a:spcPct val="0"/>
              </a:spcBef>
              <a:buFontTx/>
              <a:buNone/>
            </a:pPr>
            <a:r>
              <a:rPr lang="en-US" altLang="zh-CN" dirty="0">
                <a:solidFill>
                  <a:srgbClr val="000000"/>
                </a:solidFill>
                <a:ea typeface="仿宋_GB2312" pitchFamily="49" charset="-122"/>
              </a:rPr>
              <a:t>semaphore plate = 1;     //</a:t>
            </a:r>
            <a:r>
              <a:rPr lang="zh-CN" altLang="en-US" dirty="0">
                <a:solidFill>
                  <a:srgbClr val="000000"/>
                </a:solidFill>
                <a:ea typeface="仿宋_GB2312" pitchFamily="49" charset="-122"/>
              </a:rPr>
              <a:t>盘子是否有空间</a:t>
            </a:r>
            <a:endParaRPr lang="en-US" altLang="zh-CN" dirty="0">
              <a:solidFill>
                <a:srgbClr val="000000"/>
              </a:solidFill>
              <a:ea typeface="仿宋_GB2312" pitchFamily="49" charset="-122"/>
            </a:endParaRPr>
          </a:p>
          <a:p>
            <a:pPr algn="just">
              <a:spcBef>
                <a:spcPct val="0"/>
              </a:spcBef>
              <a:buFontTx/>
              <a:buNone/>
            </a:pPr>
            <a:r>
              <a:rPr lang="en-US" altLang="zh-CN" dirty="0">
                <a:solidFill>
                  <a:srgbClr val="000000"/>
                </a:solidFill>
                <a:ea typeface="仿宋_GB2312" pitchFamily="49" charset="-122"/>
              </a:rPr>
              <a:t>semaphore </a:t>
            </a:r>
            <a:r>
              <a:rPr lang="en-US" altLang="zh-CN" dirty="0" err="1">
                <a:solidFill>
                  <a:srgbClr val="000000"/>
                </a:solidFill>
                <a:ea typeface="仿宋_GB2312" pitchFamily="49" charset="-122"/>
              </a:rPr>
              <a:t>mutex</a:t>
            </a:r>
            <a:r>
              <a:rPr lang="en-US" altLang="zh-CN" dirty="0">
                <a:solidFill>
                  <a:srgbClr val="000000"/>
                </a:solidFill>
                <a:ea typeface="仿宋_GB2312" pitchFamily="49" charset="-122"/>
              </a:rPr>
              <a:t> = 1;</a:t>
            </a:r>
            <a:endParaRPr lang="zh-CN" altLang="en-US" dirty="0">
              <a:solidFill>
                <a:srgbClr val="000000"/>
              </a:solidFill>
              <a:ea typeface="仿宋_GB2312" pitchFamily="49" charset="-122"/>
            </a:endParaRPr>
          </a:p>
          <a:p>
            <a:pPr algn="just">
              <a:spcBef>
                <a:spcPct val="0"/>
              </a:spcBef>
              <a:buFontTx/>
              <a:buNone/>
            </a:pPr>
            <a:r>
              <a:rPr lang="en-US" altLang="zh-CN" dirty="0">
                <a:solidFill>
                  <a:srgbClr val="000000"/>
                </a:solidFill>
                <a:ea typeface="仿宋_GB2312" pitchFamily="49" charset="-122"/>
              </a:rPr>
              <a:t>semaphore apple = 0, orange = 0;  //</a:t>
            </a:r>
            <a:r>
              <a:rPr lang="zh-CN" altLang="en-US" dirty="0">
                <a:solidFill>
                  <a:srgbClr val="000000"/>
                </a:solidFill>
                <a:ea typeface="仿宋_GB2312" pitchFamily="49" charset="-122"/>
              </a:rPr>
              <a:t>盘子中是否有苹果、桔子</a:t>
            </a:r>
            <a:endParaRPr lang="en-US" altLang="zh-CN" dirty="0">
              <a:solidFill>
                <a:srgbClr val="000000"/>
              </a:solidFill>
              <a:ea typeface="仿宋_GB2312" pitchFamily="49" charset="-122"/>
            </a:endParaRPr>
          </a:p>
        </p:txBody>
      </p:sp>
    </p:spTree>
    <p:extLst>
      <p:ext uri="{BB962C8B-B14F-4D97-AF65-F5344CB8AC3E}">
        <p14:creationId xmlns:p14="http://schemas.microsoft.com/office/powerpoint/2010/main" val="383986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a:t>
            </a:r>
            <a:endParaRPr lang="zh-CN" altLang="en-US" dirty="0"/>
          </a:p>
        </p:txBody>
      </p:sp>
      <p:sp>
        <p:nvSpPr>
          <p:cNvPr id="4" name="日期占位符 3"/>
          <p:cNvSpPr>
            <a:spLocks noGrp="1"/>
          </p:cNvSpPr>
          <p:nvPr>
            <p:ph type="dt" sz="half" idx="10"/>
          </p:nvPr>
        </p:nvSpPr>
        <p:spPr/>
        <p:txBody>
          <a:bodyPr/>
          <a:lstStyle/>
          <a:p>
            <a:fld id="{74CF28A1-DF4F-8D49-A993-94F52580B2BC}"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15</a:t>
            </a:fld>
            <a:endParaRPr lang="zh-CN" altLang="en-US"/>
          </a:p>
        </p:txBody>
      </p:sp>
      <p:sp>
        <p:nvSpPr>
          <p:cNvPr id="3" name="内容占位符 2"/>
          <p:cNvSpPr>
            <a:spLocks noGrp="1"/>
          </p:cNvSpPr>
          <p:nvPr>
            <p:ph idx="4294967295"/>
          </p:nvPr>
        </p:nvSpPr>
        <p:spPr>
          <a:xfrm>
            <a:off x="270933" y="1412876"/>
            <a:ext cx="4233333" cy="3704695"/>
          </a:xfrm>
        </p:spPr>
        <p:style>
          <a:lnRef idx="2">
            <a:schemeClr val="accent1"/>
          </a:lnRef>
          <a:fillRef idx="1">
            <a:schemeClr val="lt1"/>
          </a:fillRef>
          <a:effectRef idx="0">
            <a:schemeClr val="accent1"/>
          </a:effectRef>
          <a:fontRef idx="minor">
            <a:schemeClr val="dk1"/>
          </a:fontRef>
        </p:style>
        <p:txBody>
          <a:bodyPr>
            <a:normAutofit/>
          </a:bodyPr>
          <a:lstStyle/>
          <a:p>
            <a:pPr algn="just">
              <a:spcBef>
                <a:spcPct val="0"/>
              </a:spcBef>
              <a:buFontTx/>
              <a:buNone/>
            </a:pPr>
            <a:r>
              <a:rPr lang="en-US" altLang="zh-CN" sz="1800" dirty="0">
                <a:solidFill>
                  <a:srgbClr val="000000"/>
                </a:solidFill>
                <a:latin typeface="Courier" pitchFamily="2" charset="0"/>
                <a:ea typeface="仿宋_GB2312" pitchFamily="49" charset="-122"/>
              </a:rPr>
              <a:t>son()</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P(orange);</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P(mutex);</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get an orange; </a:t>
            </a:r>
          </a:p>
          <a:p>
            <a:pPr algn="just">
              <a:spcBef>
                <a:spcPct val="0"/>
              </a:spcBef>
              <a:buFontTx/>
              <a:buNone/>
            </a:pPr>
            <a:r>
              <a:rPr lang="en-US" altLang="zh-CN" sz="1800" dirty="0">
                <a:solidFill>
                  <a:srgbClr val="000000"/>
                </a:solidFill>
                <a:latin typeface="Courier" pitchFamily="2" charset="0"/>
                <a:ea typeface="仿宋_GB2312" pitchFamily="49" charset="-122"/>
              </a:rPr>
              <a:t>      V(mutex);</a:t>
            </a:r>
          </a:p>
          <a:p>
            <a:pPr algn="just">
              <a:spcBef>
                <a:spcPct val="0"/>
              </a:spcBef>
              <a:buFontTx/>
              <a:buNone/>
            </a:pPr>
            <a:r>
              <a:rPr lang="en-US" altLang="zh-CN" sz="1800" dirty="0">
                <a:solidFill>
                  <a:srgbClr val="000000"/>
                </a:solidFill>
                <a:latin typeface="Courier" pitchFamily="2" charset="0"/>
                <a:ea typeface="仿宋_GB2312" pitchFamily="49" charset="-122"/>
              </a:rPr>
              <a:t>      V(plate);                                       </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p:txBody>
      </p:sp>
      <p:sp>
        <p:nvSpPr>
          <p:cNvPr id="7" name="矩形 6"/>
          <p:cNvSpPr/>
          <p:nvPr/>
        </p:nvSpPr>
        <p:spPr>
          <a:xfrm>
            <a:off x="4745566" y="1412876"/>
            <a:ext cx="4097867" cy="36713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daughter()</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while (true) {</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P(apple); </a:t>
            </a:r>
          </a:p>
          <a:p>
            <a:pPr marL="342900" indent="-342900" algn="just">
              <a:lnSpc>
                <a:spcPct val="130000"/>
              </a:lnSpc>
              <a:spcBef>
                <a:spcPct val="0"/>
              </a:spcBef>
            </a:pPr>
            <a:r>
              <a:rPr lang="zh-CN" altLang="en-US" dirty="0">
                <a:solidFill>
                  <a:srgbClr val="000000"/>
                </a:solidFill>
                <a:latin typeface="Courier" pitchFamily="2" charset="0"/>
                <a:ea typeface="仿宋_GB2312" pitchFamily="49" charset="-122"/>
              </a:rPr>
              <a:t>      </a:t>
            </a:r>
            <a:r>
              <a:rPr lang="en-US" altLang="zh-CN" dirty="0">
                <a:solidFill>
                  <a:srgbClr val="000000"/>
                </a:solidFill>
                <a:latin typeface="Courier" pitchFamily="2" charset="0"/>
                <a:ea typeface="仿宋_GB2312" pitchFamily="49" charset="-122"/>
              </a:rPr>
              <a:t>P(mutex);</a:t>
            </a:r>
            <a:endParaRPr lang="zh-CN" altLang="en-US" dirty="0">
              <a:solidFill>
                <a:srgbClr val="000000"/>
              </a:solidFill>
              <a:latin typeface="Courier" pitchFamily="2" charset="0"/>
              <a:ea typeface="仿宋_GB2312" pitchFamily="49" charset="-122"/>
            </a:endParaRP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get an apple;</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V(mutex);</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V(plate);</a:t>
            </a:r>
            <a:endParaRPr lang="zh-CN" altLang="en-US" dirty="0">
              <a:solidFill>
                <a:srgbClr val="000000"/>
              </a:solidFill>
              <a:latin typeface="Courier" pitchFamily="2" charset="0"/>
              <a:ea typeface="仿宋_GB2312" pitchFamily="49" charset="-122"/>
            </a:endParaRP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a:t>
            </a:r>
          </a:p>
        </p:txBody>
      </p:sp>
    </p:spTree>
    <p:extLst>
      <p:ext uri="{BB962C8B-B14F-4D97-AF65-F5344CB8AC3E}">
        <p14:creationId xmlns:p14="http://schemas.microsoft.com/office/powerpoint/2010/main" val="298948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能否简化？</a:t>
            </a:r>
          </a:p>
        </p:txBody>
      </p:sp>
      <p:sp>
        <p:nvSpPr>
          <p:cNvPr id="6" name="内容占位符 5"/>
          <p:cNvSpPr>
            <a:spLocks noGrp="1"/>
          </p:cNvSpPr>
          <p:nvPr>
            <p:ph idx="1"/>
          </p:nvPr>
        </p:nvSpPr>
        <p:spPr/>
        <p:txBody>
          <a:bodyPr/>
          <a:lstStyle/>
          <a:p>
            <a:r>
              <a:rPr kumimoji="1" lang="en-US" altLang="zh-CN" dirty="0"/>
              <a:t>Buffer size</a:t>
            </a:r>
            <a:r>
              <a:rPr kumimoji="1" lang="zh-CN" altLang="en-US" dirty="0"/>
              <a:t>为</a:t>
            </a:r>
            <a:r>
              <a:rPr kumimoji="1" lang="en-US" altLang="zh-CN" dirty="0"/>
              <a:t>1</a:t>
            </a:r>
            <a:endParaRPr kumimoji="1" lang="zh-CN" altLang="en-US" dirty="0"/>
          </a:p>
        </p:txBody>
      </p:sp>
      <p:sp>
        <p:nvSpPr>
          <p:cNvPr id="3" name="日期占位符 2"/>
          <p:cNvSpPr>
            <a:spLocks noGrp="1"/>
          </p:cNvSpPr>
          <p:nvPr>
            <p:ph type="dt" sz="half" idx="10"/>
          </p:nvPr>
        </p:nvSpPr>
        <p:spPr/>
        <p:txBody>
          <a:bodyPr/>
          <a:lstStyle/>
          <a:p>
            <a:fld id="{41A3C084-9533-F648-BD6B-9FAB1DC0F2C2}" type="datetime5">
              <a:t>2019/10/16</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108477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2</a:t>
            </a:r>
            <a:endParaRPr lang="zh-CN" altLang="en-US" dirty="0"/>
          </a:p>
        </p:txBody>
      </p:sp>
      <p:sp>
        <p:nvSpPr>
          <p:cNvPr id="4" name="日期占位符 3"/>
          <p:cNvSpPr>
            <a:spLocks noGrp="1"/>
          </p:cNvSpPr>
          <p:nvPr>
            <p:ph type="dt" sz="half" idx="10"/>
          </p:nvPr>
        </p:nvSpPr>
        <p:spPr/>
        <p:txBody>
          <a:bodyPr/>
          <a:lstStyle/>
          <a:p>
            <a:fld id="{B054983E-7C44-6D4C-9495-445F8D4169AA}"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17</a:t>
            </a:fld>
            <a:endParaRPr lang="zh-CN" altLang="en-US"/>
          </a:p>
        </p:txBody>
      </p:sp>
      <p:sp>
        <p:nvSpPr>
          <p:cNvPr id="3" name="内容占位符 2"/>
          <p:cNvSpPr>
            <a:spLocks noGrp="1"/>
          </p:cNvSpPr>
          <p:nvPr>
            <p:ph idx="4294967295"/>
          </p:nvPr>
        </p:nvSpPr>
        <p:spPr>
          <a:xfrm>
            <a:off x="508684" y="1144678"/>
            <a:ext cx="8229600" cy="5173663"/>
          </a:xfrm>
        </p:spPr>
        <p:txBody>
          <a:bodyPr>
            <a:normAutofit fontScale="850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semaphore plate = 1;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是否允许向盘子放入水果</a:t>
            </a:r>
          </a:p>
          <a:p>
            <a:pPr algn="just">
              <a:spcBef>
                <a:spcPct val="0"/>
              </a:spcBef>
              <a:buFontTx/>
              <a:buNone/>
            </a:pPr>
            <a:r>
              <a:rPr lang="en-US" altLang="zh-CN" sz="1800" dirty="0">
                <a:solidFill>
                  <a:srgbClr val="000000"/>
                </a:solidFill>
                <a:latin typeface="Courier" pitchFamily="2" charset="0"/>
                <a:ea typeface="仿宋_GB2312" pitchFamily="49" charset="-122"/>
              </a:rPr>
              <a:t>semaphore apple = 0, orange = 0;    //</a:t>
            </a:r>
            <a:r>
              <a:rPr lang="zh-CN" altLang="en-US" sz="1800" dirty="0">
                <a:solidFill>
                  <a:srgbClr val="000000"/>
                </a:solidFill>
                <a:latin typeface="Courier" pitchFamily="2" charset="0"/>
                <a:ea typeface="仿宋_GB2312" pitchFamily="49" charset="-122"/>
              </a:rPr>
              <a:t>盘子中是否有苹果、桔子</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dad()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prepare an apple;</a:t>
            </a:r>
          </a:p>
          <a:p>
            <a:pPr algn="just">
              <a:spcBef>
                <a:spcPct val="0"/>
              </a:spcBef>
              <a:buFontTx/>
              <a:buNone/>
            </a:pPr>
            <a:r>
              <a:rPr lang="en-US" altLang="zh-CN" sz="1800" dirty="0">
                <a:solidFill>
                  <a:srgbClr val="000000"/>
                </a:solidFill>
                <a:latin typeface="Courier" pitchFamily="2" charset="0"/>
                <a:ea typeface="仿宋_GB2312" pitchFamily="49" charset="-122"/>
              </a:rPr>
              <a:t>         P(plate);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互斥向盘子放水果</a:t>
            </a:r>
          </a:p>
          <a:p>
            <a:pPr algn="just">
              <a:spcBef>
                <a:spcPct val="0"/>
              </a:spcBef>
              <a:buFontTx/>
              <a:buNone/>
            </a:pPr>
            <a:r>
              <a:rPr lang="en-US" altLang="zh-CN" sz="1800" dirty="0">
                <a:solidFill>
                  <a:srgbClr val="000000"/>
                </a:solidFill>
                <a:latin typeface="Courier" pitchFamily="2" charset="0"/>
                <a:ea typeface="仿宋_GB2312" pitchFamily="49" charset="-122"/>
              </a:rPr>
              <a:t>         put an apple on the plate;  //</a:t>
            </a:r>
            <a:r>
              <a:rPr lang="zh-CN" altLang="en-US" sz="1800" dirty="0">
                <a:solidFill>
                  <a:srgbClr val="000000"/>
                </a:solidFill>
                <a:latin typeface="Courier" pitchFamily="2" charset="0"/>
                <a:ea typeface="仿宋_GB2312" pitchFamily="49" charset="-122"/>
              </a:rPr>
              <a:t>将苹果放入盘中</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V(apple);                   //</a:t>
            </a:r>
            <a:r>
              <a:rPr lang="zh-CN" altLang="en-US" sz="1800" dirty="0">
                <a:solidFill>
                  <a:srgbClr val="000000"/>
                </a:solidFill>
                <a:latin typeface="Courier" pitchFamily="2" charset="0"/>
                <a:ea typeface="仿宋_GB2312" pitchFamily="49" charset="-122"/>
              </a:rPr>
              <a:t>允许取苹果</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mom()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prepare an orange;</a:t>
            </a:r>
          </a:p>
          <a:p>
            <a:pPr algn="just">
              <a:spcBef>
                <a:spcPct val="0"/>
              </a:spcBef>
              <a:buFontTx/>
              <a:buNone/>
            </a:pPr>
            <a:r>
              <a:rPr lang="en-US" altLang="zh-CN" sz="1800" dirty="0">
                <a:solidFill>
                  <a:srgbClr val="000000"/>
                </a:solidFill>
                <a:latin typeface="Courier" pitchFamily="2" charset="0"/>
                <a:ea typeface="仿宋_GB2312" pitchFamily="49" charset="-122"/>
              </a:rPr>
              <a:t>         P(plate);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互斥向盘子放水果</a:t>
            </a:r>
          </a:p>
          <a:p>
            <a:pPr algn="just">
              <a:spcBef>
                <a:spcPct val="0"/>
              </a:spcBef>
              <a:buFontTx/>
              <a:buNone/>
            </a:pPr>
            <a:r>
              <a:rPr lang="en-US" altLang="zh-CN" sz="1800" dirty="0">
                <a:solidFill>
                  <a:srgbClr val="000000"/>
                </a:solidFill>
                <a:latin typeface="Courier" pitchFamily="2" charset="0"/>
                <a:ea typeface="仿宋_GB2312" pitchFamily="49" charset="-122"/>
              </a:rPr>
              <a:t>         put an orange on the plate;  //</a:t>
            </a:r>
            <a:r>
              <a:rPr lang="zh-CN" altLang="en-US" sz="1800" dirty="0">
                <a:solidFill>
                  <a:srgbClr val="000000"/>
                </a:solidFill>
                <a:latin typeface="Courier" pitchFamily="2" charset="0"/>
                <a:ea typeface="仿宋_GB2312" pitchFamily="49" charset="-122"/>
              </a:rPr>
              <a:t>将桔子放入盘中</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V(orange);                   //</a:t>
            </a:r>
            <a:r>
              <a:rPr lang="zh-CN" altLang="en-US" sz="1800" dirty="0">
                <a:solidFill>
                  <a:srgbClr val="000000"/>
                </a:solidFill>
                <a:latin typeface="Courier" pitchFamily="2" charset="0"/>
                <a:ea typeface="仿宋_GB2312" pitchFamily="49" charset="-122"/>
              </a:rPr>
              <a:t>允许取桔子</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37230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a:t>
            </a:r>
            <a:endParaRPr lang="zh-CN" altLang="en-US" dirty="0"/>
          </a:p>
        </p:txBody>
      </p:sp>
      <p:sp>
        <p:nvSpPr>
          <p:cNvPr id="4" name="日期占位符 3"/>
          <p:cNvSpPr>
            <a:spLocks noGrp="1"/>
          </p:cNvSpPr>
          <p:nvPr>
            <p:ph type="dt" sz="half" idx="10"/>
          </p:nvPr>
        </p:nvSpPr>
        <p:spPr/>
        <p:txBody>
          <a:bodyPr/>
          <a:lstStyle/>
          <a:p>
            <a:fld id="{893FACB0-F644-7949-87ED-49196F6CEAF5}"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18</a:t>
            </a:fld>
            <a:endParaRPr lang="zh-CN" altLang="en-US"/>
          </a:p>
        </p:txBody>
      </p:sp>
      <p:sp>
        <p:nvSpPr>
          <p:cNvPr id="3" name="内容占位符 2"/>
          <p:cNvSpPr>
            <a:spLocks noGrp="1"/>
          </p:cNvSpPr>
          <p:nvPr>
            <p:ph idx="4294967295"/>
          </p:nvPr>
        </p:nvSpPr>
        <p:spPr>
          <a:xfrm>
            <a:off x="457200" y="1341438"/>
            <a:ext cx="8229600" cy="4895850"/>
          </a:xfrm>
        </p:spPr>
        <p:txBody>
          <a:bodyPr>
            <a:normAutofit fontScale="850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son()</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P(orange);                        //</a:t>
            </a:r>
            <a:r>
              <a:rPr lang="zh-CN" altLang="en-US" sz="1800" dirty="0">
                <a:solidFill>
                  <a:srgbClr val="000000"/>
                </a:solidFill>
                <a:latin typeface="Courier" pitchFamily="2" charset="0"/>
                <a:ea typeface="仿宋_GB2312" pitchFamily="49" charset="-122"/>
              </a:rPr>
              <a:t>互斥取水果</a:t>
            </a:r>
          </a:p>
          <a:p>
            <a:pPr algn="just">
              <a:spcBef>
                <a:spcPct val="0"/>
              </a:spcBef>
              <a:buFontTx/>
              <a:buNone/>
            </a:pPr>
            <a:r>
              <a:rPr lang="en-US" altLang="zh-CN" sz="1800" dirty="0">
                <a:solidFill>
                  <a:srgbClr val="000000"/>
                </a:solidFill>
                <a:latin typeface="Courier" pitchFamily="2" charset="0"/>
                <a:ea typeface="仿宋_GB2312" pitchFamily="49" charset="-122"/>
              </a:rPr>
              <a:t>         get an orange from the plate;     //</a:t>
            </a:r>
            <a:r>
              <a:rPr lang="zh-CN" altLang="en-US" sz="1800" dirty="0">
                <a:solidFill>
                  <a:srgbClr val="000000"/>
                </a:solidFill>
                <a:latin typeface="Courier" pitchFamily="2" charset="0"/>
                <a:ea typeface="仿宋_GB2312" pitchFamily="49" charset="-122"/>
              </a:rPr>
              <a:t>从盘中取出桔子</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V(plate);                         //</a:t>
            </a:r>
            <a:r>
              <a:rPr lang="zh-CN" altLang="en-US" sz="1800" dirty="0">
                <a:solidFill>
                  <a:srgbClr val="000000"/>
                </a:solidFill>
                <a:latin typeface="Courier" pitchFamily="2" charset="0"/>
                <a:ea typeface="仿宋_GB2312" pitchFamily="49" charset="-122"/>
              </a:rPr>
              <a:t>允许向盘中放入水果</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P(apple);                          //</a:t>
            </a:r>
            <a:r>
              <a:rPr lang="zh-CN" altLang="en-US" sz="1800" dirty="0">
                <a:solidFill>
                  <a:srgbClr val="000000"/>
                </a:solidFill>
                <a:latin typeface="Courier" pitchFamily="2" charset="0"/>
                <a:ea typeface="仿宋_GB2312" pitchFamily="49" charset="-122"/>
              </a:rPr>
              <a:t>互斥取水果</a:t>
            </a:r>
          </a:p>
          <a:p>
            <a:pPr algn="just">
              <a:spcBef>
                <a:spcPct val="0"/>
              </a:spcBef>
              <a:buFontTx/>
              <a:buNone/>
            </a:pPr>
            <a:r>
              <a:rPr lang="en-US" altLang="zh-CN" sz="1800" dirty="0">
                <a:solidFill>
                  <a:srgbClr val="000000"/>
                </a:solidFill>
                <a:latin typeface="Courier" pitchFamily="2" charset="0"/>
                <a:ea typeface="仿宋_GB2312" pitchFamily="49" charset="-122"/>
              </a:rPr>
              <a:t>         get an apple from the plate;       //</a:t>
            </a:r>
            <a:r>
              <a:rPr lang="zh-CN" altLang="en-US" sz="1800" dirty="0">
                <a:solidFill>
                  <a:srgbClr val="000000"/>
                </a:solidFill>
                <a:latin typeface="Courier" pitchFamily="2" charset="0"/>
                <a:ea typeface="仿宋_GB2312" pitchFamily="49" charset="-122"/>
              </a:rPr>
              <a:t>从盘中取出苹果</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V(plate);                          //</a:t>
            </a:r>
            <a:r>
              <a:rPr lang="zh-CN" altLang="en-US" sz="1800" dirty="0">
                <a:solidFill>
                  <a:srgbClr val="000000"/>
                </a:solidFill>
                <a:latin typeface="Courier" pitchFamily="2" charset="0"/>
                <a:ea typeface="仿宋_GB2312" pitchFamily="49" charset="-122"/>
              </a:rPr>
              <a:t>允许向盘中放入水果</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3875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3</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桌子上有一只盘子</a:t>
            </a:r>
            <a:endParaRPr lang="en-US" altLang="zh-CN" dirty="0"/>
          </a:p>
          <a:p>
            <a:pPr lvl="1"/>
            <a:r>
              <a:rPr lang="zh-CN" altLang="en-US" dirty="0"/>
              <a:t>最多可以放入</a:t>
            </a:r>
            <a:r>
              <a:rPr lang="en-US" altLang="zh-CN" dirty="0"/>
              <a:t>2</a:t>
            </a:r>
            <a:r>
              <a:rPr lang="zh-CN" altLang="en-US" dirty="0"/>
              <a:t>个水果。</a:t>
            </a:r>
            <a:endParaRPr lang="en-US" altLang="zh-CN" dirty="0"/>
          </a:p>
          <a:p>
            <a:pPr lvl="1"/>
            <a:r>
              <a:rPr lang="zh-CN" altLang="en-US" dirty="0"/>
              <a:t>爸爸负责向盘中放苹果，妈妈负责向盘中放桔子，女儿负责取出并消费水果。</a:t>
            </a:r>
            <a:endParaRPr lang="en-US" altLang="zh-CN" dirty="0"/>
          </a:p>
          <a:p>
            <a:pPr lvl="1"/>
            <a:r>
              <a:rPr lang="zh-CN" altLang="en-US" dirty="0"/>
              <a:t>当且仅当盘子中同时存在苹果和桔子时，女儿才从盘子中取出并消费水果。</a:t>
            </a:r>
            <a:endParaRPr lang="en-US" altLang="zh-CN" dirty="0"/>
          </a:p>
          <a:p>
            <a:pPr lvl="1"/>
            <a:r>
              <a:rPr lang="zh-CN" altLang="en-US" dirty="0"/>
              <a:t>不允多人同时使用盘子</a:t>
            </a:r>
            <a:endParaRPr lang="en-US" altLang="zh-CN" dirty="0"/>
          </a:p>
          <a:p>
            <a:r>
              <a:rPr lang="zh-CN" altLang="en-US" dirty="0"/>
              <a:t>请用信号量机制实现爸爸、妈妈和女儿之间的同步与互斥活动。</a:t>
            </a:r>
          </a:p>
        </p:txBody>
      </p:sp>
      <p:sp>
        <p:nvSpPr>
          <p:cNvPr id="4" name="日期占位符 3"/>
          <p:cNvSpPr>
            <a:spLocks noGrp="1"/>
          </p:cNvSpPr>
          <p:nvPr>
            <p:ph type="dt" sz="half" idx="10"/>
          </p:nvPr>
        </p:nvSpPr>
        <p:spPr/>
        <p:txBody>
          <a:bodyPr/>
          <a:lstStyle/>
          <a:p>
            <a:fld id="{74C8EA0F-0B41-C943-A07C-5A91ECD2DBD4}"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19</a:t>
            </a:fld>
            <a:endParaRPr lang="zh-CN" altLang="en-US"/>
          </a:p>
        </p:txBody>
      </p:sp>
    </p:spTree>
    <p:extLst>
      <p:ext uri="{BB962C8B-B14F-4D97-AF65-F5344CB8AC3E}">
        <p14:creationId xmlns:p14="http://schemas.microsoft.com/office/powerpoint/2010/main" val="112300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练习</a:t>
            </a:r>
          </a:p>
        </p:txBody>
      </p:sp>
      <p:sp>
        <p:nvSpPr>
          <p:cNvPr id="8" name="内容占位符 7"/>
          <p:cNvSpPr>
            <a:spLocks noGrp="1"/>
          </p:cNvSpPr>
          <p:nvPr>
            <p:ph idx="1"/>
          </p:nvPr>
        </p:nvSpPr>
        <p:spPr/>
        <p:txBody>
          <a:bodyPr/>
          <a:lstStyle/>
          <a:p>
            <a:r>
              <a:rPr kumimoji="1" lang="zh-CN" altLang="en-US" dirty="0"/>
              <a:t>进程</a:t>
            </a:r>
            <a:r>
              <a:rPr kumimoji="1" lang="en-US" altLang="zh-CN" dirty="0"/>
              <a:t>P0</a:t>
            </a:r>
            <a:r>
              <a:rPr kumimoji="1" lang="zh-CN" altLang="en-US" dirty="0"/>
              <a:t>，</a:t>
            </a:r>
            <a:r>
              <a:rPr kumimoji="1" lang="en-US" altLang="zh-CN" dirty="0"/>
              <a:t>P1</a:t>
            </a:r>
            <a:r>
              <a:rPr kumimoji="1" lang="zh-CN" altLang="en-US" dirty="0"/>
              <a:t>共享变量</a:t>
            </a:r>
            <a:r>
              <a:rPr kumimoji="1" lang="en-US" altLang="zh-CN" dirty="0"/>
              <a:t>flag</a:t>
            </a:r>
            <a:r>
              <a:rPr kumimoji="1" lang="zh-CN" altLang="en-US" dirty="0"/>
              <a:t>和</a:t>
            </a:r>
            <a:r>
              <a:rPr kumimoji="1" lang="en-US" altLang="zh-CN" dirty="0"/>
              <a:t>turn</a:t>
            </a:r>
            <a:r>
              <a:rPr kumimoji="1" lang="zh-CN" altLang="en-US" dirty="0"/>
              <a:t>。若</a:t>
            </a:r>
            <a:r>
              <a:rPr kumimoji="1" lang="en-US" altLang="zh-CN" dirty="0"/>
              <a:t>flag</a:t>
            </a:r>
            <a:r>
              <a:rPr kumimoji="1" lang="zh-CN" altLang="en-US" dirty="0"/>
              <a:t>和</a:t>
            </a:r>
            <a:r>
              <a:rPr kumimoji="1" lang="en-US" altLang="zh-CN" dirty="0"/>
              <a:t>turn</a:t>
            </a:r>
            <a:r>
              <a:rPr kumimoji="1" lang="zh-CN" altLang="en-US" dirty="0"/>
              <a:t>单元内容的修改和访问是互斥的，它们如下进入临界区是否安全？为什么？</a:t>
            </a:r>
          </a:p>
          <a:p>
            <a:endParaRPr kumimoji="1" lang="zh-CN" altLang="en-US" dirty="0"/>
          </a:p>
        </p:txBody>
      </p:sp>
      <p:sp>
        <p:nvSpPr>
          <p:cNvPr id="4" name="日期占位符 3"/>
          <p:cNvSpPr>
            <a:spLocks noGrp="1"/>
          </p:cNvSpPr>
          <p:nvPr>
            <p:ph type="dt" sz="half" idx="10"/>
          </p:nvPr>
        </p:nvSpPr>
        <p:spPr/>
        <p:txBody>
          <a:bodyPr/>
          <a:lstStyle/>
          <a:p>
            <a:fld id="{83F6844E-AA78-9942-966C-641C009EF16A}"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86484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3</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a:t>两个生产者和一个消费者被连接到大小为</a:t>
            </a:r>
            <a:r>
              <a:rPr lang="en-US" altLang="zh-CN"/>
              <a:t>2</a:t>
            </a:r>
            <a:r>
              <a:rPr lang="zh-CN" altLang="en-US"/>
              <a:t>的缓冲区上</a:t>
            </a:r>
            <a:endParaRPr lang="en-US" altLang="zh-CN"/>
          </a:p>
          <a:p>
            <a:r>
              <a:rPr lang="zh-CN" altLang="en-US"/>
              <a:t>盘子中是否可以放入苹果，设置信号量</a:t>
            </a:r>
            <a:r>
              <a:rPr lang="en-US" altLang="zh-CN"/>
              <a:t>empty_apple</a:t>
            </a:r>
            <a:r>
              <a:rPr lang="zh-CN" altLang="en-US"/>
              <a:t>；</a:t>
            </a:r>
          </a:p>
          <a:p>
            <a:r>
              <a:rPr lang="zh-CN" altLang="en-US"/>
              <a:t>盘子中是否可以取出苹果，设置信号量</a:t>
            </a:r>
            <a:r>
              <a:rPr lang="en-US" altLang="zh-CN"/>
              <a:t>apple</a:t>
            </a:r>
            <a:r>
              <a:rPr lang="zh-CN" altLang="en-US"/>
              <a:t>；</a:t>
            </a:r>
            <a:endParaRPr lang="en-US" altLang="zh-CN"/>
          </a:p>
          <a:p>
            <a:r>
              <a:rPr lang="zh-CN" altLang="en-US"/>
              <a:t>盘子中是否可以放入桔子，设置信号量</a:t>
            </a:r>
            <a:r>
              <a:rPr lang="en-US" altLang="zh-CN"/>
              <a:t>empty_orange</a:t>
            </a:r>
            <a:r>
              <a:rPr lang="zh-CN" altLang="en-US"/>
              <a:t>；</a:t>
            </a:r>
          </a:p>
          <a:p>
            <a:r>
              <a:rPr lang="zh-CN" altLang="en-US"/>
              <a:t>盘子中是否可以取出桔子，设置信号量</a:t>
            </a:r>
            <a:r>
              <a:rPr lang="en-US" altLang="zh-CN"/>
              <a:t>orange</a:t>
            </a:r>
            <a:r>
              <a:rPr lang="zh-CN" altLang="en-US"/>
              <a:t>。</a:t>
            </a:r>
            <a:endParaRPr lang="zh-CN" altLang="en-US" dirty="0"/>
          </a:p>
        </p:txBody>
      </p:sp>
      <p:sp>
        <p:nvSpPr>
          <p:cNvPr id="4" name="日期占位符 3"/>
          <p:cNvSpPr>
            <a:spLocks noGrp="1"/>
          </p:cNvSpPr>
          <p:nvPr>
            <p:ph type="dt" sz="half" idx="10"/>
          </p:nvPr>
        </p:nvSpPr>
        <p:spPr/>
        <p:txBody>
          <a:bodyPr/>
          <a:lstStyle/>
          <a:p>
            <a:fld id="{7CF53333-8AEC-0741-9C7B-1C5BE14DE59A}"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20</a:t>
            </a:fld>
            <a:endParaRPr lang="zh-CN" altLang="en-US"/>
          </a:p>
        </p:txBody>
      </p:sp>
    </p:spTree>
    <p:extLst>
      <p:ext uri="{BB962C8B-B14F-4D97-AF65-F5344CB8AC3E}">
        <p14:creationId xmlns:p14="http://schemas.microsoft.com/office/powerpoint/2010/main" val="300791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3</a:t>
            </a:r>
            <a:endParaRPr lang="zh-CN" altLang="en-US" dirty="0"/>
          </a:p>
        </p:txBody>
      </p:sp>
      <p:sp>
        <p:nvSpPr>
          <p:cNvPr id="4" name="日期占位符 3"/>
          <p:cNvSpPr>
            <a:spLocks noGrp="1"/>
          </p:cNvSpPr>
          <p:nvPr>
            <p:ph type="dt" sz="half" idx="10"/>
          </p:nvPr>
        </p:nvSpPr>
        <p:spPr/>
        <p:txBody>
          <a:bodyPr/>
          <a:lstStyle/>
          <a:p>
            <a:fld id="{729C3F45-AB03-194E-92F1-328E1792C045}"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21</a:t>
            </a:fld>
            <a:endParaRPr lang="zh-CN" altLang="en-US"/>
          </a:p>
        </p:txBody>
      </p:sp>
      <p:sp>
        <p:nvSpPr>
          <p:cNvPr id="3" name="内容占位符 2"/>
          <p:cNvSpPr>
            <a:spLocks noGrp="1"/>
          </p:cNvSpPr>
          <p:nvPr>
            <p:ph idx="4294967295"/>
          </p:nvPr>
        </p:nvSpPr>
        <p:spPr>
          <a:xfrm>
            <a:off x="108080" y="2678520"/>
            <a:ext cx="4463920" cy="320199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dad(){</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prepare an apple;</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empty_apple</a:t>
            </a: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      P(mutex);</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put an apple on the plate;    </a:t>
            </a:r>
          </a:p>
          <a:p>
            <a:pPr algn="just">
              <a:spcBef>
                <a:spcPct val="0"/>
              </a:spcBef>
              <a:buFontTx/>
              <a:buNone/>
            </a:pPr>
            <a:r>
              <a:rPr lang="en-US" altLang="zh-CN" sz="1800" dirty="0">
                <a:solidFill>
                  <a:srgbClr val="000000"/>
                </a:solidFill>
                <a:latin typeface="Courier" pitchFamily="2" charset="0"/>
                <a:ea typeface="仿宋_GB2312" pitchFamily="49" charset="-122"/>
              </a:rPr>
              <a:t>      V(mutex);</a:t>
            </a:r>
          </a:p>
          <a:p>
            <a:pPr algn="just">
              <a:spcBef>
                <a:spcPct val="0"/>
              </a:spcBef>
              <a:buFontTx/>
              <a:buNone/>
            </a:pPr>
            <a:r>
              <a:rPr lang="en-US" altLang="zh-CN" sz="1800" dirty="0">
                <a:solidFill>
                  <a:srgbClr val="000000"/>
                </a:solidFill>
                <a:latin typeface="Courier" pitchFamily="2" charset="0"/>
                <a:ea typeface="仿宋_GB2312" pitchFamily="49" charset="-122"/>
              </a:rPr>
              <a:t>      V(apple);               </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p:txBody>
      </p:sp>
      <p:sp>
        <p:nvSpPr>
          <p:cNvPr id="7" name="矩形 6"/>
          <p:cNvSpPr/>
          <p:nvPr/>
        </p:nvSpPr>
        <p:spPr>
          <a:xfrm>
            <a:off x="4572000" y="2678520"/>
            <a:ext cx="4361828" cy="32174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mom(){</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while (true)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prepare an orange;</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a:t>
            </a:r>
            <a:r>
              <a:rPr lang="en-US" altLang="zh-CN" sz="1700" dirty="0" err="1">
                <a:solidFill>
                  <a:srgbClr val="000000"/>
                </a:solidFill>
                <a:latin typeface="Courier" pitchFamily="2" charset="0"/>
                <a:ea typeface="仿宋_GB2312" pitchFamily="49" charset="-122"/>
              </a:rPr>
              <a:t>empty_orange</a:t>
            </a:r>
            <a:r>
              <a:rPr lang="en-US" altLang="zh-CN" sz="1700" dirty="0">
                <a:solidFill>
                  <a:srgbClr val="000000"/>
                </a:solidFill>
                <a:latin typeface="Courier" pitchFamily="2" charset="0"/>
                <a:ea typeface="仿宋_GB2312" pitchFamily="49" charset="-122"/>
              </a:rPr>
              <a:t>);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P(mutex);</a:t>
            </a:r>
            <a:endParaRPr lang="zh-CN" altLang="en-US" sz="1700" dirty="0">
              <a:solidFill>
                <a:srgbClr val="000000"/>
              </a:solidFill>
              <a:latin typeface="Courier" pitchFamily="2" charset="0"/>
              <a:ea typeface="仿宋_GB2312" pitchFamily="49" charset="-122"/>
            </a:endParaRP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put an orange on the plate;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V(mutex);</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V(orange);</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a:t>
            </a:r>
          </a:p>
        </p:txBody>
      </p:sp>
      <p:sp>
        <p:nvSpPr>
          <p:cNvPr id="8" name="矩形 7"/>
          <p:cNvSpPr/>
          <p:nvPr/>
        </p:nvSpPr>
        <p:spPr>
          <a:xfrm>
            <a:off x="457199" y="1187207"/>
            <a:ext cx="8382001" cy="923330"/>
          </a:xfrm>
          <a:prstGeom prst="rect">
            <a:avLst/>
          </a:prstGeom>
        </p:spPr>
        <p:txBody>
          <a:bodyPr wrap="square">
            <a:spAutoFit/>
          </a:bodyPr>
          <a:lstStyle/>
          <a:p>
            <a:pPr algn="just">
              <a:spcBef>
                <a:spcPct val="0"/>
              </a:spcBef>
              <a:buFontTx/>
              <a:buNone/>
            </a:pPr>
            <a:r>
              <a:rPr lang="en-US" altLang="zh-CN" dirty="0">
                <a:solidFill>
                  <a:srgbClr val="000000"/>
                </a:solidFill>
                <a:ea typeface="仿宋_GB2312" pitchFamily="49" charset="-122"/>
              </a:rPr>
              <a:t>semaphore apple = 0, orange = 0;    //</a:t>
            </a:r>
            <a:r>
              <a:rPr lang="zh-CN" altLang="en-US" dirty="0">
                <a:solidFill>
                  <a:srgbClr val="000000"/>
                </a:solidFill>
                <a:ea typeface="仿宋_GB2312" pitchFamily="49" charset="-122"/>
              </a:rPr>
              <a:t>盘子中是否有苹果、桔子</a:t>
            </a:r>
          </a:p>
          <a:p>
            <a:pPr algn="just">
              <a:spcBef>
                <a:spcPct val="0"/>
              </a:spcBef>
              <a:buFontTx/>
              <a:buNone/>
            </a:pPr>
            <a:r>
              <a:rPr lang="en-US" altLang="zh-CN" dirty="0">
                <a:solidFill>
                  <a:srgbClr val="000000"/>
                </a:solidFill>
                <a:ea typeface="仿宋_GB2312" pitchFamily="49" charset="-122"/>
              </a:rPr>
              <a:t>semaphore </a:t>
            </a:r>
            <a:r>
              <a:rPr lang="en-US" altLang="zh-CN" dirty="0" err="1">
                <a:solidFill>
                  <a:srgbClr val="000000"/>
                </a:solidFill>
                <a:ea typeface="仿宋_GB2312" pitchFamily="49" charset="-122"/>
              </a:rPr>
              <a:t>empty_apple</a:t>
            </a:r>
            <a:r>
              <a:rPr lang="en-US" altLang="zh-CN" dirty="0">
                <a:solidFill>
                  <a:srgbClr val="000000"/>
                </a:solidFill>
                <a:ea typeface="仿宋_GB2312" pitchFamily="49" charset="-122"/>
              </a:rPr>
              <a:t> = 1, </a:t>
            </a:r>
            <a:r>
              <a:rPr lang="en-US" altLang="zh-CN" dirty="0" err="1">
                <a:solidFill>
                  <a:srgbClr val="000000"/>
                </a:solidFill>
                <a:ea typeface="仿宋_GB2312" pitchFamily="49" charset="-122"/>
              </a:rPr>
              <a:t>empty_orange</a:t>
            </a:r>
            <a:r>
              <a:rPr lang="en-US" altLang="zh-CN" dirty="0">
                <a:solidFill>
                  <a:srgbClr val="000000"/>
                </a:solidFill>
                <a:ea typeface="仿宋_GB2312" pitchFamily="49" charset="-122"/>
              </a:rPr>
              <a:t> = 1;    //</a:t>
            </a:r>
            <a:r>
              <a:rPr lang="zh-CN" altLang="en-US" dirty="0">
                <a:solidFill>
                  <a:srgbClr val="000000"/>
                </a:solidFill>
                <a:ea typeface="仿宋_GB2312" pitchFamily="49" charset="-122"/>
              </a:rPr>
              <a:t>盘子是否可放入苹果、桔子</a:t>
            </a:r>
            <a:endParaRPr lang="en-US" altLang="zh-CN" dirty="0">
              <a:solidFill>
                <a:srgbClr val="000000"/>
              </a:solidFill>
              <a:ea typeface="仿宋_GB2312" pitchFamily="49" charset="-122"/>
            </a:endParaRPr>
          </a:p>
          <a:p>
            <a:pPr algn="just">
              <a:spcBef>
                <a:spcPct val="0"/>
              </a:spcBef>
              <a:buFontTx/>
              <a:buNone/>
            </a:pPr>
            <a:r>
              <a:rPr lang="en-US" altLang="zh-CN" dirty="0">
                <a:solidFill>
                  <a:srgbClr val="000000"/>
                </a:solidFill>
                <a:ea typeface="仿宋_GB2312" pitchFamily="49" charset="-122"/>
              </a:rPr>
              <a:t>semaphore </a:t>
            </a:r>
            <a:r>
              <a:rPr lang="en-US" altLang="zh-CN" dirty="0" err="1">
                <a:solidFill>
                  <a:srgbClr val="000000"/>
                </a:solidFill>
                <a:ea typeface="仿宋_GB2312" pitchFamily="49" charset="-122"/>
              </a:rPr>
              <a:t>mutex</a:t>
            </a:r>
            <a:r>
              <a:rPr lang="en-US" altLang="zh-CN" dirty="0">
                <a:solidFill>
                  <a:srgbClr val="000000"/>
                </a:solidFill>
                <a:ea typeface="仿宋_GB2312" pitchFamily="49" charset="-122"/>
              </a:rPr>
              <a:t> = 1;</a:t>
            </a:r>
          </a:p>
        </p:txBody>
      </p:sp>
    </p:spTree>
    <p:extLst>
      <p:ext uri="{BB962C8B-B14F-4D97-AF65-F5344CB8AC3E}">
        <p14:creationId xmlns:p14="http://schemas.microsoft.com/office/powerpoint/2010/main" val="363802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3</a:t>
            </a:r>
            <a:endParaRPr lang="zh-CN" altLang="en-US" dirty="0"/>
          </a:p>
        </p:txBody>
      </p:sp>
      <p:sp>
        <p:nvSpPr>
          <p:cNvPr id="4" name="日期占位符 3"/>
          <p:cNvSpPr>
            <a:spLocks noGrp="1"/>
          </p:cNvSpPr>
          <p:nvPr>
            <p:ph type="dt" sz="half" idx="10"/>
          </p:nvPr>
        </p:nvSpPr>
        <p:spPr/>
        <p:txBody>
          <a:bodyPr/>
          <a:lstStyle/>
          <a:p>
            <a:fld id="{D8A119FC-DC11-2342-A8E0-C7ECDFBE30A3}"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22</a:t>
            </a:fld>
            <a:endParaRPr lang="zh-CN" altLang="en-US"/>
          </a:p>
        </p:txBody>
      </p:sp>
      <p:sp>
        <p:nvSpPr>
          <p:cNvPr id="3" name="内容占位符 2"/>
          <p:cNvSpPr>
            <a:spLocks noGrp="1"/>
          </p:cNvSpPr>
          <p:nvPr>
            <p:ph idx="4294967295"/>
          </p:nvPr>
        </p:nvSpPr>
        <p:spPr>
          <a:xfrm>
            <a:off x="404013" y="1144678"/>
            <a:ext cx="8229600" cy="5327650"/>
          </a:xfrm>
        </p:spPr>
        <p:txBody>
          <a:bodyPr>
            <a:normAutofit/>
          </a:bodyPr>
          <a:lstStyle/>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P(apple);</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P(orange);</a:t>
            </a:r>
          </a:p>
          <a:p>
            <a:pPr algn="just">
              <a:spcBef>
                <a:spcPct val="0"/>
              </a:spcBef>
              <a:buFontTx/>
              <a:buNone/>
            </a:pPr>
            <a:r>
              <a:rPr lang="en-US" altLang="zh-CN" sz="1800" dirty="0">
                <a:solidFill>
                  <a:srgbClr val="000000"/>
                </a:solidFill>
                <a:latin typeface="Courier" pitchFamily="2" charset="0"/>
                <a:ea typeface="仿宋_GB2312" pitchFamily="49" charset="-122"/>
              </a:rPr>
              <a:t>         P(mutex);</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get an apple  and an orange from plate; //</a:t>
            </a:r>
            <a:r>
              <a:rPr lang="zh-CN" altLang="en-US" sz="1800" dirty="0">
                <a:solidFill>
                  <a:srgbClr val="000000"/>
                </a:solidFill>
                <a:latin typeface="Courier" pitchFamily="2" charset="0"/>
                <a:ea typeface="仿宋_GB2312" pitchFamily="49" charset="-122"/>
              </a:rPr>
              <a:t>取水果</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V(mutex);</a:t>
            </a: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empty_apple</a:t>
            </a: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V(</a:t>
            </a:r>
            <a:r>
              <a:rPr lang="en-US" altLang="zh-CN" sz="1800" dirty="0" err="1">
                <a:solidFill>
                  <a:srgbClr val="000000"/>
                </a:solidFill>
                <a:latin typeface="Courier" pitchFamily="2" charset="0"/>
                <a:ea typeface="仿宋_GB2312" pitchFamily="49" charset="-122"/>
              </a:rPr>
              <a:t>empty_orange</a:t>
            </a: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
        <p:nvSpPr>
          <p:cNvPr id="7" name="圆角矩形 6">
            <a:extLst>
              <a:ext uri="{FF2B5EF4-FFF2-40B4-BE49-F238E27FC236}">
                <a16:creationId xmlns:a16="http://schemas.microsoft.com/office/drawing/2014/main" id="{D3BDB2DE-7382-C049-B9AD-7A2EFC43C2E7}"/>
              </a:ext>
            </a:extLst>
          </p:cNvPr>
          <p:cNvSpPr/>
          <p:nvPr/>
        </p:nvSpPr>
        <p:spPr>
          <a:xfrm>
            <a:off x="3957402" y="2623278"/>
            <a:ext cx="3028013" cy="578799"/>
          </a:xfrm>
          <a:prstGeom prst="roundRect">
            <a:avLst>
              <a:gd name="adj" fmla="val 68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sz="2000"/>
              <a:t>此处</a:t>
            </a:r>
            <a:r>
              <a:rPr kumimoji="1" lang="en-US" altLang="zh-CN" sz="2000"/>
              <a:t>mutex</a:t>
            </a:r>
            <a:r>
              <a:rPr kumimoji="1" lang="zh-CN" altLang="en-US" sz="2000"/>
              <a:t>能否省略？</a:t>
            </a:r>
          </a:p>
        </p:txBody>
      </p:sp>
    </p:spTree>
    <p:extLst>
      <p:ext uri="{BB962C8B-B14F-4D97-AF65-F5344CB8AC3E}">
        <p14:creationId xmlns:p14="http://schemas.microsoft.com/office/powerpoint/2010/main" val="297722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4</a:t>
            </a:r>
            <a:endParaRPr lang="zh-CN" altLang="en-US" dirty="0"/>
          </a:p>
        </p:txBody>
      </p:sp>
      <p:sp>
        <p:nvSpPr>
          <p:cNvPr id="3" name="内容占位符 2"/>
          <p:cNvSpPr>
            <a:spLocks noGrp="1"/>
          </p:cNvSpPr>
          <p:nvPr>
            <p:ph idx="1"/>
          </p:nvPr>
        </p:nvSpPr>
        <p:spPr/>
        <p:txBody>
          <a:bodyPr/>
          <a:lstStyle/>
          <a:p>
            <a:r>
              <a:rPr lang="zh-CN" altLang="en-US" dirty="0"/>
              <a:t>女儿画画，爸爸、妈妈欣赏。</a:t>
            </a:r>
            <a:endParaRPr lang="en-US" altLang="zh-CN" dirty="0"/>
          </a:p>
          <a:p>
            <a:r>
              <a:rPr lang="zh-CN" altLang="en-US" dirty="0"/>
              <a:t>女儿在白板上画完一幅画后，请爸爸、妈妈均欣赏过一遍后，再创作新画。</a:t>
            </a:r>
            <a:endParaRPr lang="en-US" altLang="zh-CN" dirty="0"/>
          </a:p>
          <a:p>
            <a:r>
              <a:rPr lang="zh-CN" altLang="en-US" dirty="0"/>
              <a:t>请用信号量机制实现女儿、爸爸和妈妈之间的同步与互斥活动。</a:t>
            </a:r>
          </a:p>
        </p:txBody>
      </p:sp>
      <p:sp>
        <p:nvSpPr>
          <p:cNvPr id="4" name="日期占位符 3"/>
          <p:cNvSpPr>
            <a:spLocks noGrp="1"/>
          </p:cNvSpPr>
          <p:nvPr>
            <p:ph type="dt" sz="half" idx="10"/>
          </p:nvPr>
        </p:nvSpPr>
        <p:spPr/>
        <p:txBody>
          <a:bodyPr/>
          <a:lstStyle/>
          <a:p>
            <a:fld id="{E787ACBB-F925-5741-966D-54394F88B468}"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23</a:t>
            </a:fld>
            <a:endParaRPr lang="zh-CN" altLang="en-US"/>
          </a:p>
        </p:txBody>
      </p:sp>
    </p:spTree>
    <p:extLst>
      <p:ext uri="{BB962C8B-B14F-4D97-AF65-F5344CB8AC3E}">
        <p14:creationId xmlns:p14="http://schemas.microsoft.com/office/powerpoint/2010/main" val="341733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4</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一个生产者和两个消费者被连接到大小为</a:t>
            </a:r>
            <a:r>
              <a:rPr lang="en-US" altLang="zh-CN" dirty="0"/>
              <a:t>1</a:t>
            </a:r>
            <a:r>
              <a:rPr lang="zh-CN" altLang="en-US" dirty="0"/>
              <a:t>的缓冲区上</a:t>
            </a:r>
            <a:endParaRPr lang="en-US" altLang="zh-CN" dirty="0"/>
          </a:p>
          <a:p>
            <a:r>
              <a:rPr lang="zh-CN" altLang="en-US" dirty="0"/>
              <a:t>每个数据被消费两次才结束生命周期</a:t>
            </a:r>
            <a:endParaRPr lang="en-US" altLang="zh-CN" dirty="0"/>
          </a:p>
          <a:p>
            <a:r>
              <a:rPr lang="zh-CN" altLang="en-US" dirty="0"/>
              <a:t>爸爸是否欣赏过，设置资源信号量</a:t>
            </a:r>
            <a:r>
              <a:rPr lang="en-US" altLang="zh-CN" dirty="0" err="1"/>
              <a:t>empty_dad</a:t>
            </a:r>
            <a:r>
              <a:rPr lang="zh-CN" altLang="en-US" dirty="0"/>
              <a:t>；</a:t>
            </a:r>
          </a:p>
          <a:p>
            <a:r>
              <a:rPr lang="zh-CN" altLang="en-US" dirty="0"/>
              <a:t>爸爸是否可以欣赏，设置资源信号量</a:t>
            </a:r>
            <a:r>
              <a:rPr lang="en-US" altLang="zh-CN" dirty="0" err="1"/>
              <a:t>full_dad</a:t>
            </a:r>
            <a:r>
              <a:rPr lang="zh-CN" altLang="en-US" dirty="0"/>
              <a:t>；</a:t>
            </a:r>
            <a:endParaRPr lang="en-US" altLang="zh-CN" dirty="0"/>
          </a:p>
          <a:p>
            <a:r>
              <a:rPr lang="zh-CN" altLang="en-US" dirty="0"/>
              <a:t>妈妈是否欣赏过，设置资源信号量</a:t>
            </a:r>
            <a:r>
              <a:rPr lang="en-US" altLang="zh-CN" dirty="0" err="1"/>
              <a:t>empty_mom</a:t>
            </a:r>
            <a:r>
              <a:rPr lang="zh-CN" altLang="en-US" dirty="0"/>
              <a:t>；</a:t>
            </a:r>
          </a:p>
          <a:p>
            <a:r>
              <a:rPr lang="zh-CN" altLang="en-US" dirty="0"/>
              <a:t>妈妈是否可以欣赏，设置资源信号量</a:t>
            </a:r>
            <a:r>
              <a:rPr lang="en-US" altLang="zh-CN" dirty="0" err="1"/>
              <a:t>full_mom</a:t>
            </a:r>
            <a:r>
              <a:rPr lang="zh-CN" altLang="en-US" dirty="0"/>
              <a:t>。</a:t>
            </a:r>
          </a:p>
        </p:txBody>
      </p:sp>
      <p:sp>
        <p:nvSpPr>
          <p:cNvPr id="4" name="日期占位符 3"/>
          <p:cNvSpPr>
            <a:spLocks noGrp="1"/>
          </p:cNvSpPr>
          <p:nvPr>
            <p:ph type="dt" sz="half" idx="10"/>
          </p:nvPr>
        </p:nvSpPr>
        <p:spPr/>
        <p:txBody>
          <a:bodyPr/>
          <a:lstStyle/>
          <a:p>
            <a:fld id="{3D565B09-9F40-2547-BE1B-B84AEBA8B272}"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24</a:t>
            </a:fld>
            <a:endParaRPr lang="zh-CN" altLang="en-US"/>
          </a:p>
        </p:txBody>
      </p:sp>
    </p:spTree>
    <p:extLst>
      <p:ext uri="{BB962C8B-B14F-4D97-AF65-F5344CB8AC3E}">
        <p14:creationId xmlns:p14="http://schemas.microsoft.com/office/powerpoint/2010/main" val="74852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a:t>
            </a:r>
            <a:endParaRPr lang="zh-CN" altLang="en-US" dirty="0"/>
          </a:p>
        </p:txBody>
      </p:sp>
      <p:sp>
        <p:nvSpPr>
          <p:cNvPr id="4" name="日期占位符 3"/>
          <p:cNvSpPr>
            <a:spLocks noGrp="1"/>
          </p:cNvSpPr>
          <p:nvPr>
            <p:ph type="dt" sz="half" idx="10"/>
          </p:nvPr>
        </p:nvSpPr>
        <p:spPr/>
        <p:txBody>
          <a:bodyPr/>
          <a:lstStyle/>
          <a:p>
            <a:fld id="{622D8176-8779-824A-AD0E-2195942CFB94}"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25</a:t>
            </a:fld>
            <a:endParaRPr lang="zh-CN" altLang="en-US"/>
          </a:p>
        </p:txBody>
      </p:sp>
      <p:sp>
        <p:nvSpPr>
          <p:cNvPr id="3" name="内容占位符 2"/>
          <p:cNvSpPr>
            <a:spLocks noGrp="1"/>
          </p:cNvSpPr>
          <p:nvPr>
            <p:ph idx="4294967295"/>
          </p:nvPr>
        </p:nvSpPr>
        <p:spPr>
          <a:xfrm>
            <a:off x="320478" y="1144678"/>
            <a:ext cx="8229600" cy="5029200"/>
          </a:xfrm>
        </p:spPr>
        <p:txBody>
          <a:bodyPr>
            <a:normAutofit fontScale="925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semaphore </a:t>
            </a:r>
            <a:r>
              <a:rPr lang="en-US" altLang="zh-CN" sz="1800" dirty="0" err="1">
                <a:solidFill>
                  <a:srgbClr val="000000"/>
                </a:solidFill>
                <a:latin typeface="Courier" pitchFamily="2" charset="0"/>
                <a:ea typeface="仿宋_GB2312" pitchFamily="49" charset="-122"/>
              </a:rPr>
              <a:t>empty_dad</a:t>
            </a:r>
            <a:r>
              <a:rPr lang="en-US" altLang="zh-CN" sz="1800" dirty="0">
                <a:solidFill>
                  <a:srgbClr val="000000"/>
                </a:solidFill>
                <a:latin typeface="Courier" pitchFamily="2" charset="0"/>
                <a:ea typeface="仿宋_GB2312" pitchFamily="49" charset="-122"/>
              </a:rPr>
              <a:t> = 1, </a:t>
            </a:r>
            <a:r>
              <a:rPr lang="en-US" altLang="zh-CN" sz="1800" dirty="0" err="1">
                <a:solidFill>
                  <a:srgbClr val="000000"/>
                </a:solidFill>
                <a:latin typeface="Courier" pitchFamily="2" charset="0"/>
                <a:ea typeface="仿宋_GB2312" pitchFamily="49" charset="-122"/>
              </a:rPr>
              <a:t>empty_mom</a:t>
            </a:r>
            <a:r>
              <a:rPr lang="en-US" altLang="zh-CN" sz="1800" dirty="0">
                <a:solidFill>
                  <a:srgbClr val="000000"/>
                </a:solidFill>
                <a:latin typeface="Courier" pitchFamily="2" charset="0"/>
                <a:ea typeface="仿宋_GB2312" pitchFamily="49" charset="-122"/>
              </a:rPr>
              <a:t> = 1;  //</a:t>
            </a:r>
            <a:r>
              <a:rPr lang="zh-CN" altLang="en-US" sz="1800" dirty="0">
                <a:solidFill>
                  <a:srgbClr val="000000"/>
                </a:solidFill>
                <a:latin typeface="Courier" pitchFamily="2" charset="0"/>
                <a:ea typeface="仿宋_GB2312" pitchFamily="49" charset="-122"/>
              </a:rPr>
              <a:t>爸爸、妈妈是否已看过女画的新画</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semaphore </a:t>
            </a:r>
            <a:r>
              <a:rPr lang="en-US" altLang="zh-CN" sz="1800" dirty="0" err="1">
                <a:solidFill>
                  <a:srgbClr val="000000"/>
                </a:solidFill>
                <a:latin typeface="Courier" pitchFamily="2" charset="0"/>
                <a:ea typeface="仿宋_GB2312" pitchFamily="49" charset="-122"/>
              </a:rPr>
              <a:t>full_dad</a:t>
            </a:r>
            <a:r>
              <a:rPr lang="en-US" altLang="zh-CN" sz="1800" dirty="0">
                <a:solidFill>
                  <a:srgbClr val="000000"/>
                </a:solidFill>
                <a:latin typeface="Courier" pitchFamily="2" charset="0"/>
                <a:ea typeface="仿宋_GB2312" pitchFamily="49" charset="-122"/>
              </a:rPr>
              <a:t> = 0, </a:t>
            </a:r>
            <a:r>
              <a:rPr lang="en-US" altLang="zh-CN" sz="1800" dirty="0" err="1">
                <a:solidFill>
                  <a:srgbClr val="000000"/>
                </a:solidFill>
                <a:latin typeface="Courier" pitchFamily="2" charset="0"/>
                <a:ea typeface="仿宋_GB2312" pitchFamily="49" charset="-122"/>
              </a:rPr>
              <a:t>full_mom</a:t>
            </a:r>
            <a:r>
              <a:rPr lang="en-US" altLang="zh-CN" sz="1800" dirty="0">
                <a:solidFill>
                  <a:srgbClr val="000000"/>
                </a:solidFill>
                <a:latin typeface="Courier" pitchFamily="2" charset="0"/>
                <a:ea typeface="仿宋_GB2312" pitchFamily="49" charset="-122"/>
              </a:rPr>
              <a:t> = 0; //</a:t>
            </a:r>
            <a:r>
              <a:rPr lang="zh-CN" altLang="en-US" sz="1800" dirty="0">
                <a:solidFill>
                  <a:srgbClr val="000000"/>
                </a:solidFill>
                <a:latin typeface="Courier" pitchFamily="2" charset="0"/>
                <a:ea typeface="仿宋_GB2312" pitchFamily="49" charset="-122"/>
              </a:rPr>
              <a:t>是否存在可供爸爸、妈妈看的新画</a:t>
            </a:r>
            <a:endParaRPr lang="en-US" altLang="zh-CN" sz="1800" dirty="0">
              <a:solidFill>
                <a:srgbClr val="000000"/>
              </a:solidFill>
              <a:latin typeface="Courier" pitchFamily="2" charset="0"/>
              <a:ea typeface="仿宋_GB2312" pitchFamily="49" charset="-122"/>
            </a:endParaRP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empty_dad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爸爸是否看过</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empty_mom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妈妈是否看过</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draw a new picture on the whiteboard; //</a:t>
            </a:r>
            <a:r>
              <a:rPr lang="zh-CN" altLang="en-US" sz="1800" dirty="0">
                <a:solidFill>
                  <a:srgbClr val="000000"/>
                </a:solidFill>
                <a:latin typeface="Courier" pitchFamily="2" charset="0"/>
                <a:ea typeface="仿宋_GB2312" pitchFamily="49" charset="-122"/>
              </a:rPr>
              <a:t>画一幅新画</a:t>
            </a:r>
            <a:endParaRPr lang="en-US" altLang="zh-CN" sz="1800" dirty="0">
              <a:solidFill>
                <a:srgbClr val="000000"/>
              </a:solidFill>
              <a:latin typeface="Courier" pitchFamily="2" charset="0"/>
              <a:ea typeface="仿宋_GB2312" pitchFamily="49" charset="-122"/>
            </a:endParaRPr>
          </a:p>
          <a:p>
            <a:pPr algn="just">
              <a:spcBef>
                <a:spcPct val="0"/>
              </a:spcBef>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full_dad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爸爸可以看了</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full_mom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妈妈可以看了</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23658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a:t>
            </a:r>
            <a:endParaRPr lang="zh-CN" altLang="en-US" dirty="0"/>
          </a:p>
        </p:txBody>
      </p:sp>
      <p:sp>
        <p:nvSpPr>
          <p:cNvPr id="4" name="日期占位符 3"/>
          <p:cNvSpPr>
            <a:spLocks noGrp="1"/>
          </p:cNvSpPr>
          <p:nvPr>
            <p:ph type="dt" sz="half" idx="10"/>
          </p:nvPr>
        </p:nvSpPr>
        <p:spPr/>
        <p:txBody>
          <a:bodyPr/>
          <a:lstStyle/>
          <a:p>
            <a:fld id="{D70601EB-1491-874F-AC70-2600B48347EC}"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26</a:t>
            </a:fld>
            <a:endParaRPr lang="zh-CN" altLang="en-US"/>
          </a:p>
        </p:txBody>
      </p:sp>
      <p:sp>
        <p:nvSpPr>
          <p:cNvPr id="3" name="内容占位符 2"/>
          <p:cNvSpPr>
            <a:spLocks noGrp="1"/>
          </p:cNvSpPr>
          <p:nvPr>
            <p:ph idx="4294967295"/>
          </p:nvPr>
        </p:nvSpPr>
        <p:spPr>
          <a:xfrm>
            <a:off x="541874" y="1210203"/>
            <a:ext cx="8229600" cy="4751387"/>
          </a:xfrm>
        </p:spPr>
        <p:txBody>
          <a:bodyPr>
            <a:normAutofit fontScale="92500" lnSpcReduction="20000"/>
          </a:bodyPr>
          <a:lstStyle/>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dad()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full_dad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白板上是否存在没有看过的画</a:t>
            </a:r>
          </a:p>
          <a:p>
            <a:pPr algn="just">
              <a:spcBef>
                <a:spcPct val="0"/>
              </a:spcBef>
              <a:buFontTx/>
              <a:buNone/>
            </a:pPr>
            <a:r>
              <a:rPr lang="en-US" altLang="zh-CN" sz="1800" dirty="0">
                <a:solidFill>
                  <a:srgbClr val="000000"/>
                </a:solidFill>
                <a:latin typeface="Courier" pitchFamily="2" charset="0"/>
                <a:ea typeface="仿宋_GB2312" pitchFamily="49" charset="-122"/>
              </a:rPr>
              <a:t>         enjoy the picture on the whiteboard; //</a:t>
            </a:r>
            <a:r>
              <a:rPr lang="zh-CN" altLang="en-US" sz="1800" dirty="0">
                <a:solidFill>
                  <a:srgbClr val="000000"/>
                </a:solidFill>
                <a:latin typeface="Courier" pitchFamily="2" charset="0"/>
                <a:ea typeface="仿宋_GB2312" pitchFamily="49" charset="-122"/>
              </a:rPr>
              <a:t>看画</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empty_dad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爸爸已看过新画</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mom()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full_mom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白板上是否存在没有看过的画</a:t>
            </a:r>
          </a:p>
          <a:p>
            <a:pPr algn="just">
              <a:spcBef>
                <a:spcPct val="0"/>
              </a:spcBef>
              <a:buFontTx/>
              <a:buNone/>
            </a:pP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enjoy the picture on the whiteboard; //</a:t>
            </a:r>
            <a:r>
              <a:rPr lang="zh-CN" altLang="en-US" sz="1800" dirty="0">
                <a:solidFill>
                  <a:srgbClr val="000000"/>
                </a:solidFill>
                <a:latin typeface="Courier" pitchFamily="2" charset="0"/>
                <a:ea typeface="仿宋_GB2312" pitchFamily="49" charset="-122"/>
              </a:rPr>
              <a:t>看画</a:t>
            </a:r>
            <a:endParaRPr lang="en-US" altLang="zh-CN" sz="1800" dirty="0">
              <a:solidFill>
                <a:srgbClr val="000000"/>
              </a:solidFill>
              <a:latin typeface="Courier" pitchFamily="2" charset="0"/>
              <a:ea typeface="仿宋_GB2312" pitchFamily="49" charset="-122"/>
            </a:endParaRPr>
          </a:p>
          <a:p>
            <a:pPr algn="just">
              <a:spcBef>
                <a:spcPct val="0"/>
              </a:spcBef>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empty_mom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妈妈已看过新画</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200948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zh-CN" altLang="en-US" dirty="0"/>
              <a:t>练习</a:t>
            </a:r>
            <a:endParaRPr lang="en-US" altLang="zh-CN" dirty="0"/>
          </a:p>
        </p:txBody>
      </p:sp>
      <p:sp>
        <p:nvSpPr>
          <p:cNvPr id="337923" name="Rectangle 3"/>
          <p:cNvSpPr>
            <a:spLocks noGrp="1" noChangeArrowheads="1"/>
          </p:cNvSpPr>
          <p:nvPr>
            <p:ph idx="1"/>
          </p:nvPr>
        </p:nvSpPr>
        <p:spPr/>
        <p:txBody>
          <a:bodyPr>
            <a:normAutofit lnSpcReduction="10000"/>
          </a:bodyPr>
          <a:lstStyle/>
          <a:p>
            <a:r>
              <a:rPr lang="zh-CN" altLang="en-US" sz="3600" dirty="0"/>
              <a:t>有一个仓库，可以存放</a:t>
            </a:r>
            <a:r>
              <a:rPr lang="en-US" altLang="zh-CN" sz="3600" dirty="0"/>
              <a:t>A</a:t>
            </a:r>
            <a:r>
              <a:rPr lang="zh-CN" altLang="en-US" sz="3600" dirty="0"/>
              <a:t>和</a:t>
            </a:r>
            <a:r>
              <a:rPr lang="en-US" altLang="zh-CN" sz="3600" dirty="0"/>
              <a:t>B</a:t>
            </a:r>
            <a:r>
              <a:rPr lang="zh-CN" altLang="en-US" sz="3600" dirty="0"/>
              <a:t>两种产品，要求：</a:t>
            </a:r>
          </a:p>
          <a:p>
            <a:pPr lvl="1"/>
            <a:r>
              <a:rPr lang="zh-CN" altLang="en-US" sz="3200" dirty="0"/>
              <a:t>每次只能存入一种产品（</a:t>
            </a:r>
            <a:r>
              <a:rPr lang="en-US" altLang="zh-CN" sz="3200" dirty="0"/>
              <a:t>A</a:t>
            </a:r>
            <a:r>
              <a:rPr lang="zh-CN" altLang="en-US" sz="3200" dirty="0"/>
              <a:t>或</a:t>
            </a:r>
            <a:r>
              <a:rPr lang="en-US" altLang="zh-CN" sz="3200" dirty="0"/>
              <a:t>B</a:t>
            </a:r>
            <a:r>
              <a:rPr lang="zh-CN" altLang="en-US" sz="3200" dirty="0"/>
              <a:t>）</a:t>
            </a:r>
          </a:p>
          <a:p>
            <a:pPr lvl="1"/>
            <a:r>
              <a:rPr lang="en-US" altLang="zh-CN" sz="3200" dirty="0"/>
              <a:t>-N</a:t>
            </a:r>
            <a:r>
              <a:rPr lang="zh-CN" altLang="en-US" sz="3200" dirty="0"/>
              <a:t>＜</a:t>
            </a:r>
            <a:r>
              <a:rPr lang="en-US" altLang="zh-CN" sz="3200" dirty="0"/>
              <a:t>A</a:t>
            </a:r>
            <a:r>
              <a:rPr lang="zh-CN" altLang="en-US" sz="3200" dirty="0"/>
              <a:t>产品数量－</a:t>
            </a:r>
            <a:r>
              <a:rPr lang="en-US" altLang="zh-CN" sz="3200" dirty="0"/>
              <a:t>B</a:t>
            </a:r>
            <a:r>
              <a:rPr lang="zh-CN" altLang="en-US" sz="3200" dirty="0"/>
              <a:t>产品数量＜</a:t>
            </a:r>
            <a:r>
              <a:rPr lang="en-US" altLang="zh-CN" sz="3200" dirty="0"/>
              <a:t>M</a:t>
            </a:r>
            <a:r>
              <a:rPr lang="zh-CN" altLang="en-US" sz="3200" dirty="0"/>
              <a:t>。</a:t>
            </a:r>
          </a:p>
          <a:p>
            <a:pPr lvl="1"/>
            <a:r>
              <a:rPr lang="zh-CN" altLang="en-US" sz="3200" dirty="0"/>
              <a:t>其中，</a:t>
            </a:r>
            <a:r>
              <a:rPr lang="en-US" altLang="zh-CN" sz="3200" dirty="0"/>
              <a:t>N</a:t>
            </a:r>
            <a:r>
              <a:rPr lang="zh-CN" altLang="en-US" sz="3200" dirty="0"/>
              <a:t>和</a:t>
            </a:r>
            <a:r>
              <a:rPr lang="en-US" altLang="zh-CN" sz="3200" dirty="0"/>
              <a:t>M</a:t>
            </a:r>
            <a:r>
              <a:rPr lang="zh-CN" altLang="en-US" sz="3200" dirty="0"/>
              <a:t>是正整数。</a:t>
            </a:r>
            <a:endParaRPr lang="en-US" altLang="zh-CN" sz="3200" dirty="0"/>
          </a:p>
          <a:p>
            <a:r>
              <a:rPr lang="zh-CN" altLang="en-US" sz="3600" dirty="0"/>
              <a:t>试用</a:t>
            </a:r>
            <a:r>
              <a:rPr lang="en-US" altLang="zh-CN" sz="3600" dirty="0"/>
              <a:t>P</a:t>
            </a:r>
            <a:r>
              <a:rPr lang="zh-CN" altLang="en-US" sz="3600" dirty="0"/>
              <a:t>、</a:t>
            </a:r>
            <a:r>
              <a:rPr lang="en-US" altLang="zh-CN" sz="3600" dirty="0"/>
              <a:t>V</a:t>
            </a:r>
            <a:r>
              <a:rPr lang="zh-CN" altLang="en-US" sz="3600" dirty="0"/>
              <a:t>操作描述产品</a:t>
            </a:r>
            <a:r>
              <a:rPr lang="en-US" altLang="zh-CN" sz="3600" dirty="0"/>
              <a:t>A</a:t>
            </a:r>
            <a:r>
              <a:rPr lang="zh-CN" altLang="en-US" sz="3600" dirty="0"/>
              <a:t>与</a:t>
            </a:r>
            <a:r>
              <a:rPr lang="en-US" altLang="zh-CN" sz="3600" dirty="0"/>
              <a:t>B</a:t>
            </a:r>
            <a:r>
              <a:rPr lang="zh-CN" altLang="en-US" sz="3600" dirty="0"/>
              <a:t>的入库过程。</a:t>
            </a:r>
          </a:p>
        </p:txBody>
      </p:sp>
      <p:sp>
        <p:nvSpPr>
          <p:cNvPr id="2" name="日期占位符 1"/>
          <p:cNvSpPr>
            <a:spLocks noGrp="1"/>
          </p:cNvSpPr>
          <p:nvPr>
            <p:ph type="dt" sz="half" idx="10"/>
          </p:nvPr>
        </p:nvSpPr>
        <p:spPr/>
        <p:txBody>
          <a:bodyPr/>
          <a:lstStyle/>
          <a:p>
            <a:fld id="{C1CF0050-CDAE-3140-9BEF-0D79181B2ECA}"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1687848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a:t>解</a:t>
            </a:r>
          </a:p>
        </p:txBody>
      </p:sp>
      <p:sp>
        <p:nvSpPr>
          <p:cNvPr id="338947" name="Rectangle 3"/>
          <p:cNvSpPr>
            <a:spLocks noGrp="1" noChangeArrowheads="1"/>
          </p:cNvSpPr>
          <p:nvPr>
            <p:ph idx="1"/>
          </p:nvPr>
        </p:nvSpPr>
        <p:spPr/>
        <p:txBody>
          <a:bodyPr/>
          <a:lstStyle/>
          <a:p>
            <a:r>
              <a:rPr lang="zh-CN" altLang="en-US"/>
              <a:t>设两个信号量</a:t>
            </a:r>
            <a:r>
              <a:rPr lang="en-US" altLang="zh-CN"/>
              <a:t>Sa</a:t>
            </a:r>
            <a:r>
              <a:rPr lang="zh-CN" altLang="en-US"/>
              <a:t>、</a:t>
            </a:r>
            <a:r>
              <a:rPr lang="en-US" altLang="zh-CN"/>
              <a:t>Sb</a:t>
            </a:r>
            <a:r>
              <a:rPr lang="zh-CN" altLang="en-US"/>
              <a:t>，初值分别为</a:t>
            </a:r>
            <a:r>
              <a:rPr lang="en-US" altLang="zh-CN"/>
              <a:t>M-1</a:t>
            </a:r>
            <a:r>
              <a:rPr lang="zh-CN" altLang="en-US"/>
              <a:t>，</a:t>
            </a:r>
            <a:r>
              <a:rPr lang="en-US" altLang="zh-CN"/>
              <a:t>N-1</a:t>
            </a:r>
          </a:p>
          <a:p>
            <a:r>
              <a:rPr lang="en-US" altLang="zh-CN"/>
              <a:t>Sa</a:t>
            </a:r>
            <a:r>
              <a:rPr lang="zh-CN" altLang="en-US"/>
              <a:t>表示允许</a:t>
            </a:r>
            <a:r>
              <a:rPr lang="en-US" altLang="zh-CN"/>
              <a:t>A</a:t>
            </a:r>
            <a:r>
              <a:rPr lang="zh-CN" altLang="en-US"/>
              <a:t>产品比</a:t>
            </a:r>
            <a:r>
              <a:rPr lang="en-US" altLang="zh-CN"/>
              <a:t>B</a:t>
            </a:r>
            <a:r>
              <a:rPr lang="zh-CN" altLang="en-US"/>
              <a:t>产品多入库的数量</a:t>
            </a:r>
          </a:p>
          <a:p>
            <a:r>
              <a:rPr lang="en-US" altLang="zh-CN"/>
              <a:t>Sb</a:t>
            </a:r>
            <a:r>
              <a:rPr lang="zh-CN" altLang="en-US"/>
              <a:t>表示允许</a:t>
            </a:r>
            <a:r>
              <a:rPr lang="en-US" altLang="zh-CN"/>
              <a:t>B</a:t>
            </a:r>
            <a:r>
              <a:rPr lang="zh-CN" altLang="en-US"/>
              <a:t>产品比</a:t>
            </a:r>
            <a:r>
              <a:rPr lang="en-US" altLang="zh-CN"/>
              <a:t>A</a:t>
            </a:r>
            <a:r>
              <a:rPr lang="zh-CN" altLang="en-US"/>
              <a:t>产品多入库的数量</a:t>
            </a:r>
          </a:p>
          <a:p>
            <a:r>
              <a:rPr lang="zh-CN" altLang="en-US"/>
              <a:t>设互斥信号量</a:t>
            </a:r>
            <a:r>
              <a:rPr lang="en-US" altLang="zh-CN"/>
              <a:t>mutex</a:t>
            </a:r>
            <a:r>
              <a:rPr lang="zh-CN" altLang="en-US"/>
              <a:t>，初值为</a:t>
            </a:r>
            <a:r>
              <a:rPr lang="en-US" altLang="zh-CN"/>
              <a:t>1</a:t>
            </a:r>
            <a:r>
              <a:rPr lang="zh-CN" altLang="en-US"/>
              <a:t>。</a:t>
            </a:r>
          </a:p>
        </p:txBody>
      </p:sp>
      <p:sp>
        <p:nvSpPr>
          <p:cNvPr id="2" name="日期占位符 1"/>
          <p:cNvSpPr>
            <a:spLocks noGrp="1"/>
          </p:cNvSpPr>
          <p:nvPr>
            <p:ph type="dt" sz="half" idx="10"/>
          </p:nvPr>
        </p:nvSpPr>
        <p:spPr/>
        <p:txBody>
          <a:bodyPr/>
          <a:lstStyle/>
          <a:p>
            <a:fld id="{AA172A09-329E-B74A-8FE3-E7BF9194525D}"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757173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ltLang="zh-CN" dirty="0"/>
              <a:t> </a:t>
            </a:r>
            <a:r>
              <a:rPr lang="zh-CN" altLang="en-US" dirty="0"/>
              <a:t>解答</a:t>
            </a:r>
            <a:endParaRPr lang="en-US" altLang="zh-CN" dirty="0"/>
          </a:p>
        </p:txBody>
      </p:sp>
      <p:sp>
        <p:nvSpPr>
          <p:cNvPr id="2" name="日期占位符 1"/>
          <p:cNvSpPr>
            <a:spLocks noGrp="1"/>
          </p:cNvSpPr>
          <p:nvPr>
            <p:ph type="dt" sz="half" idx="10"/>
          </p:nvPr>
        </p:nvSpPr>
        <p:spPr/>
        <p:txBody>
          <a:bodyPr/>
          <a:lstStyle/>
          <a:p>
            <a:fld id="{F20159B7-7B9C-B44B-AABA-14C25951882D}"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pPr/>
              <a:t>29</a:t>
            </a:fld>
            <a:endParaRPr lang="zh-CN" altLang="en-US"/>
          </a:p>
        </p:txBody>
      </p:sp>
      <p:sp>
        <p:nvSpPr>
          <p:cNvPr id="339971" name="Rectangle 3"/>
          <p:cNvSpPr>
            <a:spLocks noChangeArrowheads="1"/>
          </p:cNvSpPr>
          <p:nvPr/>
        </p:nvSpPr>
        <p:spPr bwMode="auto">
          <a:xfrm>
            <a:off x="4648200" y="1260675"/>
            <a:ext cx="4191000" cy="51816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p>
            <a:pPr marL="342900" indent="-342900">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B</a:t>
            </a:r>
            <a:r>
              <a:rPr lang="zh-CN" altLang="en-US" sz="2800" b="1" dirty="0">
                <a:solidFill>
                  <a:srgbClr val="000000"/>
                </a:solidFill>
                <a:latin typeface="Arial" charset="0"/>
              </a:rPr>
              <a:t>产品入库进程：</a:t>
            </a:r>
          </a:p>
          <a:p>
            <a:pPr marL="342900" indent="-342900" fontAlgn="t">
              <a:lnSpc>
                <a:spcPct val="80000"/>
              </a:lnSpc>
              <a:spcBef>
                <a:spcPct val="20000"/>
              </a:spcBef>
              <a:buClr>
                <a:schemeClr val="hlink"/>
              </a:buClr>
              <a:buSzPct val="50000"/>
              <a:buFont typeface="Monotype Sorts" pitchFamily="2" charset="2"/>
              <a:buNone/>
            </a:pPr>
            <a:r>
              <a:rPr lang="en-US" altLang="zh-CN" sz="2800" b="1">
                <a:solidFill>
                  <a:srgbClr val="000000"/>
                </a:solidFill>
                <a:latin typeface="Arial" charset="0"/>
              </a:rPr>
              <a:t>while </a:t>
            </a:r>
            <a:r>
              <a:rPr lang="en-US" altLang="zh-CN" sz="2800" b="1" dirty="0">
                <a:solidFill>
                  <a:srgbClr val="000000"/>
                </a:solidFill>
                <a:latin typeface="Arial" charset="0"/>
              </a:rPr>
              <a:t>(1) </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p>
          <a:p>
            <a:pPr marL="342900" indent="-342900" fontAlgn="t">
              <a:lnSpc>
                <a:spcPct val="80000"/>
              </a:lnSpc>
              <a:spcBef>
                <a:spcPct val="20000"/>
              </a:spcBef>
              <a:buClr>
                <a:schemeClr val="hlink"/>
              </a:buClr>
              <a:buSzPct val="50000"/>
              <a:buFont typeface="Monotype Sorts" pitchFamily="2" charset="2"/>
              <a:buNone/>
            </a:pPr>
            <a:r>
              <a:rPr lang="zh-CN" altLang="zh-CN" sz="2800" b="1" dirty="0">
                <a:solidFill>
                  <a:srgbClr val="000000"/>
                </a:solidFill>
                <a:latin typeface="Arial" charset="0"/>
              </a:rPr>
              <a:t> </a:t>
            </a:r>
            <a:r>
              <a:rPr lang="zh-CN" altLang="en-US" sz="2800" b="1" dirty="0">
                <a:solidFill>
                  <a:srgbClr val="000000"/>
                </a:solidFill>
                <a:latin typeface="Arial" charset="0"/>
              </a:rPr>
              <a:t>     </a:t>
            </a:r>
            <a:r>
              <a:rPr lang="en-US" altLang="zh-CN" sz="2800" b="1" dirty="0">
                <a:solidFill>
                  <a:srgbClr val="000000"/>
                </a:solidFill>
                <a:latin typeface="Arial" charset="0"/>
              </a:rPr>
              <a:t> </a:t>
            </a:r>
            <a:r>
              <a:rPr lang="zh-CN" altLang="en-US" sz="2800" b="1" dirty="0">
                <a:solidFill>
                  <a:srgbClr val="000000"/>
                </a:solidFill>
                <a:latin typeface="Arial" charset="0"/>
              </a:rPr>
              <a:t>生产</a:t>
            </a:r>
            <a:r>
              <a:rPr lang="en-US" altLang="zh-CN" sz="2800" b="1" dirty="0">
                <a:solidFill>
                  <a:srgbClr val="000000"/>
                </a:solidFill>
                <a:latin typeface="Arial" charset="0"/>
              </a:rPr>
              <a:t>B</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r>
              <a:rPr lang="en-US" altLang="zh-CN" sz="2800" b="1" dirty="0">
                <a:solidFill>
                  <a:srgbClr val="FF0369"/>
                </a:solidFill>
                <a:latin typeface="Arial" charset="0"/>
              </a:rPr>
              <a:t>P(</a:t>
            </a:r>
            <a:r>
              <a:rPr lang="en-US" altLang="zh-CN" sz="2800" b="1" dirty="0" err="1">
                <a:solidFill>
                  <a:srgbClr val="FF0369"/>
                </a:solidFill>
                <a:latin typeface="Arial" charset="0"/>
              </a:rPr>
              <a:t>Sb</a:t>
            </a:r>
            <a:r>
              <a:rPr lang="en-US" altLang="zh-CN" sz="2800" b="1" dirty="0">
                <a:solidFill>
                  <a:srgbClr val="FF0369"/>
                </a:solidFill>
                <a:latin typeface="Arial" charset="0"/>
              </a:rPr>
              <a:t>);</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FF0369"/>
                </a:solidFill>
                <a:latin typeface="Arial" charset="0"/>
              </a:rPr>
              <a:t>      P(</a:t>
            </a:r>
            <a:r>
              <a:rPr lang="en-US" altLang="zh-CN" sz="2800" b="1" dirty="0" err="1">
                <a:solidFill>
                  <a:srgbClr val="FF0369"/>
                </a:solidFill>
                <a:latin typeface="Arial" charset="0"/>
              </a:rPr>
              <a:t>mutex</a:t>
            </a:r>
            <a:r>
              <a:rPr lang="en-US" altLang="zh-CN" sz="2800" b="1" dirty="0">
                <a:solidFill>
                  <a:srgbClr val="FF0369"/>
                </a:solidFill>
                <a:latin typeface="Arial" charset="0"/>
              </a:rPr>
              <a:t>);</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B</a:t>
            </a:r>
            <a:r>
              <a:rPr lang="zh-CN" altLang="en-US" sz="2800" b="1" dirty="0">
                <a:solidFill>
                  <a:srgbClr val="000000"/>
                </a:solidFill>
                <a:latin typeface="Arial" charset="0"/>
              </a:rPr>
              <a:t>产品入库</a:t>
            </a:r>
          </a:p>
          <a:p>
            <a:pPr marL="342900" indent="-342900" fontAlgn="t">
              <a:lnSpc>
                <a:spcPct val="80000"/>
              </a:lnSpc>
              <a:spcBef>
                <a:spcPct val="20000"/>
              </a:spcBef>
              <a:buClr>
                <a:schemeClr val="hlink"/>
              </a:buClr>
              <a:buSzPct val="50000"/>
              <a:buFont typeface="Monotype Sorts" pitchFamily="2" charset="2"/>
              <a:buNone/>
            </a:pPr>
            <a:r>
              <a:rPr lang="zh-CN" altLang="en-US" sz="2800" b="1" dirty="0">
                <a:solidFill>
                  <a:srgbClr val="000000"/>
                </a:solidFill>
                <a:latin typeface="Arial" charset="0"/>
              </a:rPr>
              <a:t>      </a:t>
            </a:r>
            <a:r>
              <a:rPr lang="en-US" altLang="zh-CN" sz="2800" b="1" dirty="0">
                <a:solidFill>
                  <a:srgbClr val="FF0369"/>
                </a:solidFill>
                <a:latin typeface="Arial" charset="0"/>
              </a:rPr>
              <a:t>V(</a:t>
            </a:r>
            <a:r>
              <a:rPr lang="en-US" altLang="zh-CN" sz="2800" b="1" dirty="0" err="1">
                <a:solidFill>
                  <a:srgbClr val="FF0369"/>
                </a:solidFill>
                <a:latin typeface="Arial" charset="0"/>
              </a:rPr>
              <a:t>mutex</a:t>
            </a:r>
            <a:r>
              <a:rPr lang="en-US" altLang="zh-CN" sz="2800" b="1" dirty="0">
                <a:solidFill>
                  <a:srgbClr val="FF0369"/>
                </a:solidFill>
                <a:latin typeface="Arial" charset="0"/>
              </a:rPr>
              <a:t>);</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FF0369"/>
                </a:solidFill>
                <a:latin typeface="Arial" charset="0"/>
              </a:rPr>
              <a:t>      V(Sa);</a:t>
            </a:r>
            <a:endParaRPr lang="en-US" altLang="zh-CN" sz="2800" b="1" dirty="0">
              <a:solidFill>
                <a:srgbClr val="000000"/>
              </a:solidFill>
              <a:latin typeface="Arial" charset="0"/>
            </a:endParaRP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p>
        </p:txBody>
      </p:sp>
      <p:sp>
        <p:nvSpPr>
          <p:cNvPr id="339972" name="Rectangle 4"/>
          <p:cNvSpPr>
            <a:spLocks noChangeArrowheads="1"/>
          </p:cNvSpPr>
          <p:nvPr/>
        </p:nvSpPr>
        <p:spPr bwMode="auto">
          <a:xfrm>
            <a:off x="200025" y="1260675"/>
            <a:ext cx="4343400" cy="5181600"/>
          </a:xfrm>
          <a:prstGeom prst="rect">
            <a:avLst/>
          </a:prstGeom>
          <a:ln/>
          <a:extLst/>
        </p:spPr>
        <p:style>
          <a:lnRef idx="2">
            <a:schemeClr val="accent1"/>
          </a:lnRef>
          <a:fillRef idx="1">
            <a:schemeClr val="lt1"/>
          </a:fillRef>
          <a:effectRef idx="0">
            <a:schemeClr val="accent1"/>
          </a:effectRef>
          <a:fontRef idx="minor">
            <a:schemeClr val="dk1"/>
          </a:fontRef>
        </p:style>
        <p:txBody>
          <a:bodyPr lIns="92075" tIns="46038" rIns="92075" bIns="46038"/>
          <a:lstStyle/>
          <a:p>
            <a:pPr marL="342900" indent="-342900">
              <a:lnSpc>
                <a:spcPct val="9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A</a:t>
            </a:r>
            <a:r>
              <a:rPr lang="zh-CN" altLang="en-US" sz="2800" b="1" dirty="0">
                <a:solidFill>
                  <a:srgbClr val="000000"/>
                </a:solidFill>
                <a:latin typeface="Arial" charset="0"/>
              </a:rPr>
              <a:t>产品入库进程：</a:t>
            </a:r>
            <a:br>
              <a:rPr lang="zh-CN" altLang="en-US" sz="2800" b="1" dirty="0">
                <a:solidFill>
                  <a:srgbClr val="000000"/>
                </a:solidFill>
                <a:latin typeface="Arial" charset="0"/>
              </a:rPr>
            </a:br>
            <a:r>
              <a:rPr lang="en-US" altLang="zh-CN" sz="2800" b="1" dirty="0">
                <a:solidFill>
                  <a:srgbClr val="000000"/>
                </a:solidFill>
                <a:latin typeface="Arial" charset="0"/>
              </a:rPr>
              <a:t>while (1) </a:t>
            </a:r>
          </a:p>
          <a:p>
            <a:pPr marL="342900" indent="-342900">
              <a:lnSpc>
                <a:spcPct val="9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br>
              <a:rPr lang="en-US" altLang="zh-CN" sz="2800" b="1" dirty="0">
                <a:solidFill>
                  <a:srgbClr val="000000"/>
                </a:solidFill>
                <a:latin typeface="Arial" charset="0"/>
              </a:rPr>
            </a:br>
            <a:r>
              <a:rPr lang="en-US" altLang="zh-CN" sz="2800" b="1" dirty="0">
                <a:solidFill>
                  <a:srgbClr val="000000"/>
                </a:solidFill>
                <a:latin typeface="Arial" charset="0"/>
              </a:rPr>
              <a:t>    </a:t>
            </a:r>
            <a:r>
              <a:rPr lang="zh-CN" altLang="en-US" sz="2800" b="1" dirty="0">
                <a:solidFill>
                  <a:srgbClr val="000000"/>
                </a:solidFill>
                <a:latin typeface="Arial" charset="0"/>
              </a:rPr>
              <a:t>生产</a:t>
            </a:r>
            <a:r>
              <a:rPr lang="en-US" altLang="zh-CN" sz="2800" b="1" dirty="0">
                <a:solidFill>
                  <a:srgbClr val="000000"/>
                </a:solidFill>
                <a:latin typeface="Arial" charset="0"/>
              </a:rPr>
              <a:t>A;</a:t>
            </a:r>
            <a:br>
              <a:rPr lang="en-US" altLang="zh-CN" sz="2800" b="1" dirty="0">
                <a:solidFill>
                  <a:srgbClr val="000000"/>
                </a:solidFill>
                <a:latin typeface="Arial" charset="0"/>
              </a:rPr>
            </a:br>
            <a:r>
              <a:rPr lang="en-US" altLang="zh-CN" sz="2800" b="1" dirty="0">
                <a:solidFill>
                  <a:srgbClr val="000000"/>
                </a:solidFill>
                <a:latin typeface="Arial" charset="0"/>
              </a:rPr>
              <a:t>    </a:t>
            </a:r>
            <a:r>
              <a:rPr lang="en-US" altLang="zh-CN" sz="2800" b="1" dirty="0">
                <a:solidFill>
                  <a:srgbClr val="FF0369"/>
                </a:solidFill>
                <a:latin typeface="Arial" charset="0"/>
              </a:rPr>
              <a:t>P(Sa);</a:t>
            </a:r>
            <a:br>
              <a:rPr lang="en-US" altLang="zh-CN" sz="2800" b="1" dirty="0">
                <a:solidFill>
                  <a:srgbClr val="FF0369"/>
                </a:solidFill>
                <a:latin typeface="Arial" charset="0"/>
              </a:rPr>
            </a:br>
            <a:r>
              <a:rPr lang="en-US" altLang="zh-CN" sz="2800" b="1" dirty="0">
                <a:solidFill>
                  <a:srgbClr val="FF0369"/>
                </a:solidFill>
                <a:latin typeface="Arial" charset="0"/>
              </a:rPr>
              <a:t>    P(</a:t>
            </a:r>
            <a:r>
              <a:rPr lang="en-US" altLang="zh-CN" sz="2800" b="1" dirty="0" err="1">
                <a:solidFill>
                  <a:srgbClr val="FF0369"/>
                </a:solidFill>
                <a:latin typeface="Arial" charset="0"/>
              </a:rPr>
              <a:t>mutex</a:t>
            </a:r>
            <a:r>
              <a:rPr lang="en-US" altLang="zh-CN" sz="2800" b="1" dirty="0">
                <a:solidFill>
                  <a:srgbClr val="FF0369"/>
                </a:solidFill>
                <a:latin typeface="Arial" charset="0"/>
              </a:rPr>
              <a:t>);</a:t>
            </a:r>
          </a:p>
          <a:p>
            <a:pPr marL="342900" indent="-342900">
              <a:lnSpc>
                <a:spcPct val="9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a:t>
            </a:r>
            <a:r>
              <a:rPr lang="zh-CN" altLang="en-US" sz="2800" b="1" dirty="0">
                <a:solidFill>
                  <a:srgbClr val="000000"/>
                </a:solidFill>
                <a:latin typeface="Arial" charset="0"/>
              </a:rPr>
              <a:t>产品入库</a:t>
            </a:r>
          </a:p>
          <a:p>
            <a:pPr marL="342900" indent="-342900">
              <a:lnSpc>
                <a:spcPct val="90000"/>
              </a:lnSpc>
              <a:spcBef>
                <a:spcPct val="20000"/>
              </a:spcBef>
              <a:buClr>
                <a:schemeClr val="hlink"/>
              </a:buClr>
              <a:buSzPct val="50000"/>
              <a:buFont typeface="Monotype Sorts" pitchFamily="2" charset="2"/>
              <a:buNone/>
            </a:pPr>
            <a:r>
              <a:rPr lang="zh-CN" altLang="en-US" sz="2800" b="1" dirty="0">
                <a:solidFill>
                  <a:srgbClr val="000000"/>
                </a:solidFill>
                <a:latin typeface="Arial" charset="0"/>
              </a:rPr>
              <a:t>       </a:t>
            </a:r>
            <a:r>
              <a:rPr lang="en-US" altLang="zh-CN" sz="2800" b="1" dirty="0">
                <a:solidFill>
                  <a:srgbClr val="FF0369"/>
                </a:solidFill>
                <a:latin typeface="Arial" charset="0"/>
              </a:rPr>
              <a:t>V(</a:t>
            </a:r>
            <a:r>
              <a:rPr lang="en-US" altLang="zh-CN" sz="2800" b="1" dirty="0" err="1">
                <a:solidFill>
                  <a:srgbClr val="FF0369"/>
                </a:solidFill>
                <a:latin typeface="Arial" charset="0"/>
              </a:rPr>
              <a:t>mutex</a:t>
            </a:r>
            <a:r>
              <a:rPr lang="en-US" altLang="zh-CN" sz="2800" b="1" dirty="0">
                <a:solidFill>
                  <a:srgbClr val="FF0369"/>
                </a:solidFill>
                <a:latin typeface="Arial" charset="0"/>
              </a:rPr>
              <a:t>);</a:t>
            </a:r>
            <a:br>
              <a:rPr lang="en-US" altLang="zh-CN" sz="2800" b="1" dirty="0">
                <a:solidFill>
                  <a:srgbClr val="FF0369"/>
                </a:solidFill>
                <a:latin typeface="Arial" charset="0"/>
              </a:rPr>
            </a:br>
            <a:r>
              <a:rPr lang="en-US" altLang="zh-CN" sz="2800" b="1" dirty="0">
                <a:solidFill>
                  <a:srgbClr val="FF0369"/>
                </a:solidFill>
                <a:latin typeface="Arial" charset="0"/>
              </a:rPr>
              <a:t>    V(</a:t>
            </a:r>
            <a:r>
              <a:rPr lang="en-US" altLang="zh-CN" sz="2800" b="1" dirty="0" err="1">
                <a:solidFill>
                  <a:srgbClr val="FF0369"/>
                </a:solidFill>
                <a:latin typeface="Arial" charset="0"/>
              </a:rPr>
              <a:t>Sb</a:t>
            </a:r>
            <a:r>
              <a:rPr lang="en-US" altLang="zh-CN" sz="2800" b="1" dirty="0">
                <a:solidFill>
                  <a:srgbClr val="FF0369"/>
                </a:solidFill>
                <a:latin typeface="Arial" charset="0"/>
              </a:rPr>
              <a:t>);</a:t>
            </a:r>
            <a:br>
              <a:rPr lang="en-US" altLang="zh-CN" sz="2800" b="1" dirty="0">
                <a:solidFill>
                  <a:srgbClr val="FF0369"/>
                </a:solidFill>
                <a:latin typeface="Arial" charset="0"/>
              </a:rPr>
            </a:br>
            <a:r>
              <a:rPr lang="en-US" altLang="zh-CN" sz="2800" b="1" dirty="0">
                <a:solidFill>
                  <a:srgbClr val="000000"/>
                </a:solidFill>
                <a:latin typeface="Arial" charset="0"/>
              </a:rPr>
              <a:t> };</a:t>
            </a:r>
          </a:p>
        </p:txBody>
      </p:sp>
    </p:spTree>
    <p:extLst>
      <p:ext uri="{BB962C8B-B14F-4D97-AF65-F5344CB8AC3E}">
        <p14:creationId xmlns:p14="http://schemas.microsoft.com/office/powerpoint/2010/main" val="416034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75358E8-1932-B245-AED7-6820840482EE}" type="datetime5">
              <a:t>2019/10/16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t>3</a:t>
            </a:fld>
            <a:endParaRPr lang="zh-CN" altLang="en-US"/>
          </a:p>
        </p:txBody>
      </p:sp>
      <p:sp>
        <p:nvSpPr>
          <p:cNvPr id="8" name="矩形 7"/>
          <p:cNvSpPr/>
          <p:nvPr/>
        </p:nvSpPr>
        <p:spPr>
          <a:xfrm>
            <a:off x="1730648" y="1196752"/>
            <a:ext cx="5940152" cy="5170645"/>
          </a:xfrm>
          <a:prstGeom prst="rect">
            <a:avLst/>
          </a:prstGeom>
          <a:ln>
            <a:solidFill>
              <a:schemeClr val="tx1"/>
            </a:solidFill>
          </a:ln>
        </p:spPr>
        <p:txBody>
          <a:bodyPr wrap="square">
            <a:spAutoFit/>
          </a:bodyPr>
          <a:lstStyle/>
          <a:p>
            <a:r>
              <a:rPr lang="en-US" altLang="zh-CN" sz="2200" b="1" dirty="0" err="1">
                <a:latin typeface="Courier New"/>
                <a:cs typeface="Courier New"/>
              </a:rPr>
              <a:t>var</a:t>
            </a:r>
            <a:r>
              <a:rPr lang="en-US" altLang="zh-CN" sz="2200" b="1" dirty="0">
                <a:latin typeface="Courier New"/>
                <a:cs typeface="Courier New"/>
              </a:rPr>
              <a:t> </a:t>
            </a:r>
            <a:r>
              <a:rPr lang="en-US" altLang="zh-CN" sz="2200" b="1" dirty="0" err="1">
                <a:latin typeface="Courier New"/>
                <a:cs typeface="Courier New"/>
              </a:rPr>
              <a:t>flag:array</a:t>
            </a:r>
            <a:r>
              <a:rPr lang="en-US" altLang="zh-CN" sz="2200" b="1" dirty="0">
                <a:latin typeface="Courier New"/>
                <a:cs typeface="Courier New"/>
              </a:rPr>
              <a:t>[0..1] of Boolean;</a:t>
            </a:r>
            <a:endParaRPr lang="en-US" altLang="zh-CN" sz="2200" dirty="0">
              <a:latin typeface="Courier New"/>
              <a:cs typeface="Courier New"/>
            </a:endParaRPr>
          </a:p>
          <a:p>
            <a:r>
              <a:rPr lang="da-DK" altLang="zh-CN" sz="2200" b="1" dirty="0">
                <a:latin typeface="Courier New"/>
                <a:cs typeface="Courier New"/>
              </a:rPr>
              <a:t>    turn:0..1;</a:t>
            </a:r>
            <a:r>
              <a:rPr lang="zh-CN" altLang="en-US" sz="2200" b="1" dirty="0">
                <a:latin typeface="Courier New"/>
                <a:cs typeface="Courier New"/>
              </a:rPr>
              <a:t> </a:t>
            </a:r>
            <a:r>
              <a:rPr lang="da-DK" altLang="zh-CN" sz="2200" b="1" dirty="0">
                <a:latin typeface="Courier New"/>
                <a:cs typeface="Courier New"/>
              </a:rPr>
              <a:t>flag[0]:=flag[1]:=false;</a:t>
            </a:r>
            <a:r>
              <a:rPr lang="zh-CN" altLang="en-US" sz="2200" b="1" dirty="0">
                <a:latin typeface="Courier New"/>
                <a:cs typeface="Courier New"/>
              </a:rPr>
              <a:t> </a:t>
            </a:r>
            <a:endParaRPr lang="en-US" altLang="zh-CN" sz="2200" b="1" dirty="0">
              <a:latin typeface="Courier New"/>
              <a:cs typeface="Courier New"/>
            </a:endParaRPr>
          </a:p>
          <a:p>
            <a:r>
              <a:rPr lang="da-DK" altLang="zh-CN" sz="2200" b="1" dirty="0" err="1">
                <a:latin typeface="Courier New"/>
                <a:cs typeface="Courier New"/>
              </a:rPr>
              <a:t>turn</a:t>
            </a:r>
            <a:r>
              <a:rPr lang="da-DK" altLang="zh-CN" sz="2200" b="1" dirty="0">
                <a:latin typeface="Courier New"/>
                <a:cs typeface="Courier New"/>
              </a:rPr>
              <a:t>:=0;</a:t>
            </a:r>
            <a:endParaRPr lang="da-DK" altLang="zh-CN" sz="2200" dirty="0">
              <a:latin typeface="Courier New"/>
              <a:cs typeface="Courier New"/>
            </a:endParaRPr>
          </a:p>
          <a:p>
            <a:r>
              <a:rPr lang="da-DK" altLang="zh-CN" sz="2200" b="1" dirty="0" err="1">
                <a:latin typeface="Courier New"/>
                <a:cs typeface="Courier New"/>
              </a:rPr>
              <a:t>process</a:t>
            </a:r>
            <a:r>
              <a:rPr lang="da-DK" altLang="zh-CN" sz="2200" b="1" dirty="0">
                <a:latin typeface="Courier New"/>
                <a:cs typeface="Courier New"/>
              </a:rPr>
              <a:t> i (i=0 or 1)</a:t>
            </a:r>
            <a:endParaRPr lang="da-DK" altLang="zh-CN" sz="2200" dirty="0">
              <a:latin typeface="Courier New"/>
              <a:cs typeface="Courier New"/>
            </a:endParaRPr>
          </a:p>
          <a:p>
            <a:r>
              <a:rPr lang="da-DK" altLang="zh-CN" sz="2200" b="1" dirty="0">
                <a:latin typeface="Courier New"/>
                <a:cs typeface="Courier New"/>
              </a:rPr>
              <a:t>  </a:t>
            </a:r>
            <a:r>
              <a:rPr lang="da-DK" altLang="zh-CN" sz="2200" b="1" dirty="0" err="1">
                <a:latin typeface="Courier New"/>
                <a:cs typeface="Courier New"/>
              </a:rPr>
              <a:t>while</a:t>
            </a:r>
            <a:r>
              <a:rPr lang="da-DK" altLang="zh-CN" sz="2200" b="1" dirty="0">
                <a:latin typeface="Courier New"/>
                <a:cs typeface="Courier New"/>
              </a:rPr>
              <a:t> true</a:t>
            </a:r>
            <a:r>
              <a:rPr lang="da-DK" altLang="zh-CN" sz="2200" dirty="0">
                <a:latin typeface="Courier New"/>
                <a:cs typeface="Courier New"/>
              </a:rPr>
              <a:t> </a:t>
            </a:r>
            <a:r>
              <a:rPr lang="da-DK" altLang="zh-CN" sz="2200" b="1" dirty="0">
                <a:latin typeface="Courier New"/>
                <a:cs typeface="Courier New"/>
              </a:rPr>
              <a:t>{</a:t>
            </a:r>
          </a:p>
          <a:p>
            <a:r>
              <a:rPr lang="da-DK" altLang="zh-CN" sz="2200" b="1" dirty="0">
                <a:latin typeface="Courier New"/>
                <a:cs typeface="Courier New"/>
              </a:rPr>
              <a:t>    flag[i]:= true;</a:t>
            </a:r>
            <a:endParaRPr lang="da-DK" altLang="zh-CN" sz="2200" dirty="0">
              <a:latin typeface="Courier New"/>
              <a:cs typeface="Courier New"/>
            </a:endParaRPr>
          </a:p>
          <a:p>
            <a:r>
              <a:rPr lang="en-US" altLang="zh-CN" sz="2200" b="1" dirty="0">
                <a:latin typeface="Courier New"/>
                <a:cs typeface="Courier New"/>
              </a:rPr>
              <a:t>    while (turn ≠ </a:t>
            </a:r>
            <a:r>
              <a:rPr lang="en-US" altLang="zh-CN" sz="2200" b="1" dirty="0" err="1">
                <a:latin typeface="Courier New"/>
                <a:cs typeface="Courier New"/>
              </a:rPr>
              <a:t>i</a:t>
            </a:r>
            <a:r>
              <a:rPr lang="en-US" altLang="zh-CN" sz="2200" b="1" dirty="0">
                <a:latin typeface="Courier New"/>
                <a:cs typeface="Courier New"/>
              </a:rPr>
              <a:t>) {</a:t>
            </a:r>
            <a:endParaRPr lang="en-US" altLang="zh-CN" sz="2200" dirty="0">
              <a:latin typeface="Courier New"/>
              <a:cs typeface="Courier New"/>
            </a:endParaRPr>
          </a:p>
          <a:p>
            <a:r>
              <a:rPr lang="nl-NL" altLang="zh-CN" sz="2200" b="1" dirty="0">
                <a:latin typeface="Courier New"/>
                <a:cs typeface="Courier New"/>
              </a:rPr>
              <a:t>    </a:t>
            </a:r>
            <a:r>
              <a:rPr lang="en-US" altLang="zh-CN" sz="2200" b="1" dirty="0">
                <a:latin typeface="Courier New"/>
                <a:cs typeface="Courier New"/>
              </a:rPr>
              <a:t>  while (flag[1-i])</a:t>
            </a:r>
            <a:r>
              <a:rPr lang="en-US" altLang="zh-CN" sz="2200" dirty="0">
                <a:latin typeface="Courier New"/>
                <a:cs typeface="Courier New"/>
              </a:rPr>
              <a:t>;</a:t>
            </a:r>
            <a:endParaRPr lang="is-IS" altLang="zh-CN" sz="2200" dirty="0">
              <a:latin typeface="Courier New"/>
              <a:cs typeface="Courier New"/>
            </a:endParaRPr>
          </a:p>
          <a:p>
            <a:r>
              <a:rPr lang="is-IS" altLang="zh-CN" sz="2200" b="1" dirty="0">
                <a:latin typeface="Courier New"/>
                <a:cs typeface="Courier New"/>
              </a:rPr>
              <a:t>      turn:= </a:t>
            </a:r>
            <a:r>
              <a:rPr lang="en-US" altLang="zh-CN" sz="2200" b="1" dirty="0" err="1">
                <a:latin typeface="Courier New"/>
                <a:cs typeface="Courier New"/>
              </a:rPr>
              <a:t>i</a:t>
            </a:r>
            <a:r>
              <a:rPr lang="en-US" altLang="zh-CN" sz="2200" b="1" dirty="0">
                <a:latin typeface="Courier New"/>
                <a:cs typeface="Courier New"/>
              </a:rPr>
              <a:t>;</a:t>
            </a:r>
            <a:endParaRPr lang="is-IS" altLang="zh-CN" sz="2200" dirty="0">
              <a:latin typeface="Courier New"/>
              <a:cs typeface="Courier New"/>
            </a:endParaRPr>
          </a:p>
          <a:p>
            <a:r>
              <a:rPr lang="is-IS" altLang="zh-CN" sz="2200" b="1" dirty="0">
                <a:latin typeface="Courier New"/>
                <a:cs typeface="Courier New"/>
              </a:rPr>
              <a:t>    </a:t>
            </a:r>
            <a:r>
              <a:rPr lang="en-US" altLang="zh-CN" sz="2200" b="1" dirty="0">
                <a:latin typeface="Courier New"/>
                <a:cs typeface="Courier New"/>
              </a:rPr>
              <a:t>}</a:t>
            </a:r>
            <a:r>
              <a:rPr lang="is-IS" altLang="zh-CN" sz="2200" b="1" dirty="0">
                <a:latin typeface="Courier New"/>
                <a:cs typeface="Courier New"/>
              </a:rPr>
              <a:t> </a:t>
            </a:r>
            <a:endParaRPr lang="is-IS"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临界区</a:t>
            </a:r>
            <a:r>
              <a:rPr lang="en-US" altLang="zh-TW" sz="2200" b="1" dirty="0">
                <a:latin typeface="Courier New"/>
                <a:cs typeface="Courier New"/>
              </a:rPr>
              <a:t>;</a:t>
            </a:r>
            <a:endParaRPr lang="zh-TW" altLang="en-US" sz="2200" dirty="0">
              <a:latin typeface="Courier New"/>
              <a:cs typeface="Courier New"/>
            </a:endParaRPr>
          </a:p>
          <a:p>
            <a:r>
              <a:rPr lang="da-DK" altLang="zh-CN" sz="2200" b="1" dirty="0">
                <a:latin typeface="Courier New"/>
                <a:cs typeface="Courier New"/>
              </a:rPr>
              <a:t>    flag[i]:=false;</a:t>
            </a:r>
            <a:endParaRPr lang="da-DK"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出临界区</a:t>
            </a:r>
            <a:r>
              <a:rPr lang="en-US" altLang="zh-TW" sz="2200" b="1" dirty="0">
                <a:latin typeface="Courier New"/>
                <a:cs typeface="Courier New"/>
              </a:rPr>
              <a:t>;</a:t>
            </a:r>
            <a:endParaRPr lang="zh-TW" altLang="en-US" sz="2200" dirty="0">
              <a:latin typeface="Courier New"/>
              <a:cs typeface="Courier New"/>
            </a:endParaRPr>
          </a:p>
          <a:p>
            <a:r>
              <a:rPr lang="zh-TW" altLang="en-US" sz="2200" b="1" dirty="0">
                <a:latin typeface="Courier New"/>
                <a:cs typeface="Courier New"/>
              </a:rPr>
              <a:t>    </a:t>
            </a:r>
            <a:r>
              <a:rPr lang="en-US" altLang="zh-TW" sz="2200" b="1" dirty="0">
                <a:latin typeface="Courier New"/>
                <a:cs typeface="Courier New"/>
              </a:rPr>
              <a:t>}</a:t>
            </a:r>
            <a:endParaRPr lang="zh-TW" altLang="en-US" sz="2200" dirty="0">
              <a:latin typeface="Courier New"/>
              <a:cs typeface="Courier New"/>
            </a:endParaRPr>
          </a:p>
        </p:txBody>
      </p:sp>
    </p:spTree>
    <p:extLst>
      <p:ext uri="{BB962C8B-B14F-4D97-AF65-F5344CB8AC3E}">
        <p14:creationId xmlns:p14="http://schemas.microsoft.com/office/powerpoint/2010/main" val="2584299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作业</a:t>
            </a:r>
            <a:r>
              <a:rPr kumimoji="1" lang="en-US" altLang="zh-CN"/>
              <a:t>6</a:t>
            </a:r>
            <a:endParaRPr kumimoji="1" lang="zh-CN" altLang="en-US"/>
          </a:p>
        </p:txBody>
      </p:sp>
      <p:sp>
        <p:nvSpPr>
          <p:cNvPr id="6" name="内容占位符 5"/>
          <p:cNvSpPr>
            <a:spLocks noGrp="1"/>
          </p:cNvSpPr>
          <p:nvPr>
            <p:ph idx="1"/>
          </p:nvPr>
        </p:nvSpPr>
        <p:spPr/>
        <p:txBody>
          <a:bodyPr/>
          <a:lstStyle/>
          <a:p>
            <a:r>
              <a:rPr kumimoji="1" lang="zh-CN" altLang="en-US"/>
              <a:t>某寺庙有小和尚和老和尚各若干人，水缸一只，由小和尚提水入缸给老和尚饮用。水缸可容水</a:t>
            </a:r>
            <a:r>
              <a:rPr kumimoji="1" lang="en-US" altLang="zh-CN"/>
              <a:t>m</a:t>
            </a:r>
            <a:r>
              <a:rPr kumimoji="1" lang="zh-CN" altLang="en-US"/>
              <a:t>桶，水取自同一口水井中。水井径窄，每次仅能容一只水桶取水，水桶总数为</a:t>
            </a:r>
            <a:r>
              <a:rPr kumimoji="1" lang="en-US" altLang="zh-CN"/>
              <a:t>n</a:t>
            </a:r>
            <a:r>
              <a:rPr kumimoji="1" lang="zh-CN" altLang="en-US"/>
              <a:t>个。若每次提水、取水仅为</a:t>
            </a:r>
            <a:r>
              <a:rPr kumimoji="1" lang="en-US" altLang="zh-CN"/>
              <a:t>1</a:t>
            </a:r>
            <a:r>
              <a:rPr kumimoji="1" lang="zh-CN" altLang="en-US"/>
              <a:t>桶，试用</a:t>
            </a:r>
            <a:r>
              <a:rPr kumimoji="1" lang="en-US" altLang="zh-CN"/>
              <a:t>P, V</a:t>
            </a:r>
            <a:r>
              <a:rPr kumimoji="1" lang="zh-CN" altLang="en-US"/>
              <a:t>操作描述小和尚和老和尚提水、取水的活动过程</a:t>
            </a:r>
          </a:p>
        </p:txBody>
      </p:sp>
      <p:sp>
        <p:nvSpPr>
          <p:cNvPr id="3" name="日期占位符 2"/>
          <p:cNvSpPr>
            <a:spLocks noGrp="1"/>
          </p:cNvSpPr>
          <p:nvPr>
            <p:ph type="dt" sz="half" idx="10"/>
          </p:nvPr>
        </p:nvSpPr>
        <p:spPr/>
        <p:txBody>
          <a:bodyPr/>
          <a:lstStyle/>
          <a:p>
            <a:fld id="{34B4CD5C-5BF2-C844-BE68-49EAD20C3764}" type="datetime5">
              <a:t>2019/10/16</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17993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答：互斥资源有水井和水缸，分别用</a:t>
            </a:r>
            <a:r>
              <a:rPr kumimoji="1" lang="en-US" altLang="zh-CN" dirty="0"/>
              <a:t>mutex1</a:t>
            </a:r>
            <a:r>
              <a:rPr kumimoji="1" lang="zh-CN" altLang="en-US" dirty="0"/>
              <a:t>和</a:t>
            </a:r>
            <a:r>
              <a:rPr kumimoji="1" lang="en-US" altLang="zh-CN" dirty="0"/>
              <a:t>mutex2</a:t>
            </a:r>
            <a:r>
              <a:rPr kumimoji="1" lang="zh-CN" altLang="en-US" dirty="0"/>
              <a:t>来互斥。水桶总数仅</a:t>
            </a:r>
            <a:r>
              <a:rPr kumimoji="1" lang="en-US" altLang="zh-CN" dirty="0"/>
              <a:t>n</a:t>
            </a:r>
            <a:r>
              <a:rPr kumimoji="1" lang="zh-CN" altLang="en-US" dirty="0"/>
              <a:t>只，由信号量</a:t>
            </a:r>
            <a:r>
              <a:rPr kumimoji="1" lang="en-US" altLang="zh-CN" dirty="0"/>
              <a:t>count</a:t>
            </a:r>
            <a:r>
              <a:rPr kumimoji="1" lang="zh-CN" altLang="en-US" dirty="0"/>
              <a:t>控制，信号量</a:t>
            </a:r>
            <a:r>
              <a:rPr kumimoji="1" lang="en-US" altLang="zh-CN" dirty="0"/>
              <a:t>empty</a:t>
            </a:r>
            <a:r>
              <a:rPr kumimoji="1" lang="zh-CN" altLang="en-US" dirty="0"/>
              <a:t>和</a:t>
            </a:r>
            <a:r>
              <a:rPr kumimoji="1" lang="en-US" altLang="zh-CN" dirty="0"/>
              <a:t>full</a:t>
            </a:r>
            <a:r>
              <a:rPr kumimoji="1" lang="zh-CN" altLang="en-US" dirty="0"/>
              <a:t>控制入水和出水量。</a:t>
            </a:r>
            <a:endParaRPr kumimoji="1" lang="en-US" altLang="zh-CN" dirty="0"/>
          </a:p>
          <a:p>
            <a:endParaRPr kumimoji="1" lang="en-US" altLang="zh-CN" dirty="0"/>
          </a:p>
          <a:p>
            <a:r>
              <a:rPr kumimoji="1" lang="en-US" altLang="zh-CN" dirty="0"/>
              <a:t>semaphore mutex1=1, mutex2=1;</a:t>
            </a:r>
          </a:p>
          <a:p>
            <a:r>
              <a:rPr kumimoji="1" lang="en-US" altLang="zh-CN" dirty="0"/>
              <a:t>semaphore empty=m, full=0;</a:t>
            </a:r>
          </a:p>
          <a:p>
            <a:r>
              <a:rPr kumimoji="1" lang="en-US" altLang="zh-CN" dirty="0" err="1"/>
              <a:t>semaphore</a:t>
            </a:r>
            <a:r>
              <a:rPr kumimoji="1" lang="zh-CN" altLang="en-US" dirty="0" err="1"/>
              <a:t> </a:t>
            </a:r>
            <a:r>
              <a:rPr kumimoji="1" lang="en-US" altLang="zh-CN" dirty="0"/>
              <a:t>count=n;</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日期占位符 4"/>
          <p:cNvSpPr>
            <a:spLocks noGrp="1"/>
          </p:cNvSpPr>
          <p:nvPr>
            <p:ph type="dt" sz="half" idx="10"/>
          </p:nvPr>
        </p:nvSpPr>
        <p:spPr/>
        <p:txBody>
          <a:bodyPr/>
          <a:lstStyle/>
          <a:p>
            <a:fld id="{6DE25E73-A4BF-0C4F-AB78-EEA64538975F}" type="datetime5">
              <a:t>2019/10/16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10464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6" name="矩形 5"/>
          <p:cNvSpPr/>
          <p:nvPr/>
        </p:nvSpPr>
        <p:spPr>
          <a:xfrm>
            <a:off x="179512" y="0"/>
            <a:ext cx="8064896" cy="6555642"/>
          </a:xfrm>
          <a:prstGeom prst="rect">
            <a:avLst/>
          </a:prstGeom>
        </p:spPr>
        <p:txBody>
          <a:bodyPr wrap="square">
            <a:spAutoFit/>
          </a:bodyPr>
          <a:lstStyle/>
          <a:p>
            <a:r>
              <a:rPr lang="en-US" altLang="zh-CN" sz="2800" b="1" dirty="0"/>
              <a:t>process</a:t>
            </a:r>
            <a:r>
              <a:rPr lang="en-US" altLang="zh-CN" sz="2800" dirty="0"/>
              <a:t> </a:t>
            </a:r>
            <a:r>
              <a:rPr lang="zh-CN" altLang="en-US" sz="2800" b="1" dirty="0"/>
              <a:t>小和尚</a:t>
            </a:r>
            <a:r>
              <a:rPr lang="en-US" altLang="zh-CN" sz="2800" b="1" dirty="0"/>
              <a:t>(</a:t>
            </a:r>
            <a:r>
              <a:rPr lang="en-US" altLang="zh-CN" sz="2800" b="1" dirty="0" err="1"/>
              <a:t>i</a:t>
            </a:r>
            <a:r>
              <a:rPr lang="en-US" altLang="zh-CN" sz="2800" b="1" dirty="0"/>
              <a:t>) (</a:t>
            </a:r>
            <a:r>
              <a:rPr lang="en-US" altLang="zh-CN" sz="2800" b="1" dirty="0" err="1"/>
              <a:t>i</a:t>
            </a:r>
            <a:r>
              <a:rPr lang="en-US" altLang="zh-CN" sz="2800" b="1" dirty="0"/>
              <a:t>=1</a:t>
            </a:r>
            <a:r>
              <a:rPr lang="zh-CN" altLang="en-US" sz="2800" b="1" dirty="0"/>
              <a:t>，</a:t>
            </a:r>
            <a:r>
              <a:rPr lang="en-US" altLang="zh-CN" sz="2800" b="1" dirty="0"/>
              <a:t>2</a:t>
            </a:r>
            <a:r>
              <a:rPr lang="zh-CN" altLang="en-US" sz="2800" b="1" dirty="0"/>
              <a:t>，</a:t>
            </a:r>
            <a:r>
              <a:rPr lang="en-US" altLang="zh-CN" sz="2800" b="1" dirty="0"/>
              <a:t>…)</a:t>
            </a:r>
            <a:endParaRPr lang="en-US" altLang="zh-CN" sz="2800" dirty="0"/>
          </a:p>
          <a:p>
            <a:r>
              <a:rPr lang="en-US" altLang="zh-CN" sz="2800" b="1" dirty="0"/>
              <a:t>  begin</a:t>
            </a:r>
            <a:endParaRPr lang="en-US" altLang="zh-CN" sz="2800" dirty="0"/>
          </a:p>
          <a:p>
            <a:r>
              <a:rPr lang="en-US" altLang="zh-CN" sz="2800" b="1" dirty="0"/>
              <a:t>   repeat</a:t>
            </a:r>
            <a:endParaRPr lang="en-US" altLang="zh-CN" sz="2800" dirty="0"/>
          </a:p>
          <a:p>
            <a:r>
              <a:rPr lang="zh-TW" altLang="en-US" sz="2800" b="1" dirty="0"/>
              <a:t>     </a:t>
            </a:r>
            <a:r>
              <a:rPr lang="en-US" altLang="zh-TW" sz="2800" b="1" dirty="0"/>
              <a:t>P(empty);         /*</a:t>
            </a:r>
            <a:r>
              <a:rPr lang="zh-TW" altLang="en-US" sz="2800" b="1" dirty="0"/>
              <a:t>水缸满否</a:t>
            </a:r>
            <a:r>
              <a:rPr lang="en-US" altLang="zh-TW" sz="2800" b="1" dirty="0"/>
              <a:t>?</a:t>
            </a:r>
            <a:endParaRPr lang="zh-TW" altLang="en-US" sz="2800" dirty="0"/>
          </a:p>
          <a:p>
            <a:r>
              <a:rPr lang="en-US" altLang="zh-CN" sz="2800" b="1" dirty="0"/>
              <a:t>     P(count);         /*</a:t>
            </a:r>
            <a:r>
              <a:rPr lang="zh-CN" altLang="en-US" sz="2800" b="1" dirty="0"/>
              <a:t>取得水桶</a:t>
            </a:r>
            <a:endParaRPr lang="en-US" altLang="zh-CN" sz="2800" dirty="0"/>
          </a:p>
          <a:p>
            <a:r>
              <a:rPr lang="zh-TW" altLang="en-US" sz="2800" b="1" dirty="0"/>
              <a:t>     </a:t>
            </a:r>
            <a:r>
              <a:rPr lang="en-US" altLang="zh-TW" sz="2800" b="1" dirty="0"/>
              <a:t>P(mutex1);        /*</a:t>
            </a:r>
            <a:r>
              <a:rPr lang="zh-TW" altLang="en-US" sz="2800" b="1" dirty="0"/>
              <a:t>互斥从井中取水</a:t>
            </a:r>
            <a:endParaRPr lang="zh-TW" altLang="en-US" sz="2800" dirty="0"/>
          </a:p>
          <a:p>
            <a:r>
              <a:rPr lang="zh-TW" altLang="en-US" sz="2800" b="1" dirty="0"/>
              <a:t>    </a:t>
            </a:r>
            <a:r>
              <a:rPr lang="zh-TW" altLang="en-US" sz="2800" dirty="0"/>
              <a:t> </a:t>
            </a:r>
            <a:r>
              <a:rPr lang="en-US" altLang="zh-TW" sz="2800" dirty="0"/>
              <a:t>     </a:t>
            </a:r>
            <a:r>
              <a:rPr lang="zh-TW" altLang="en-US" sz="2800" b="1" dirty="0"/>
              <a:t>从井中取水</a:t>
            </a:r>
            <a:r>
              <a:rPr lang="en-US" altLang="zh-TW" sz="2800" b="1" dirty="0"/>
              <a:t>;</a:t>
            </a:r>
            <a:endParaRPr lang="zh-TW" altLang="en-US" sz="2800" dirty="0"/>
          </a:p>
          <a:p>
            <a:r>
              <a:rPr lang="fi-FI" altLang="zh-CN" sz="2800" b="1" dirty="0"/>
              <a:t>     V(mutex1);</a:t>
            </a:r>
            <a:endParaRPr lang="fi-FI" altLang="zh-CN" sz="2800" dirty="0"/>
          </a:p>
          <a:p>
            <a:r>
              <a:rPr lang="zh-TW" altLang="en-US" sz="2800" b="1" dirty="0"/>
              <a:t>     </a:t>
            </a:r>
            <a:r>
              <a:rPr lang="en-US" altLang="zh-TW" sz="2800" b="1" dirty="0"/>
              <a:t>P(mutex2);        /*</a:t>
            </a:r>
            <a:r>
              <a:rPr lang="zh-TW" altLang="en-US" sz="2800" b="1" dirty="0"/>
              <a:t>互斥使用水缸</a:t>
            </a:r>
            <a:endParaRPr lang="zh-TW" altLang="en-US" sz="2800" dirty="0"/>
          </a:p>
          <a:p>
            <a:r>
              <a:rPr lang="zh-TW" altLang="en-US" sz="2800" b="1" dirty="0"/>
              <a:t>    </a:t>
            </a:r>
            <a:r>
              <a:rPr lang="zh-TW" altLang="en-US" sz="2800" dirty="0"/>
              <a:t> </a:t>
            </a:r>
            <a:r>
              <a:rPr lang="en-US" altLang="zh-TW" sz="2800" dirty="0"/>
              <a:t>  </a:t>
            </a:r>
            <a:r>
              <a:rPr lang="zh-TW" altLang="en-US" sz="2800" b="1" dirty="0"/>
              <a:t>倒水入缸</a:t>
            </a:r>
            <a:r>
              <a:rPr lang="en-US" altLang="zh-TW" sz="2800" b="1" dirty="0"/>
              <a:t>;</a:t>
            </a:r>
            <a:endParaRPr lang="zh-TW" altLang="en-US" sz="2800" dirty="0"/>
          </a:p>
          <a:p>
            <a:r>
              <a:rPr lang="fi-FI" altLang="zh-CN" sz="2800" b="1" dirty="0"/>
              <a:t>     V(mutex2);</a:t>
            </a:r>
            <a:endParaRPr lang="fi-FI" altLang="zh-CN" sz="2800" dirty="0"/>
          </a:p>
          <a:p>
            <a:r>
              <a:rPr lang="zh-TW" altLang="en-US" sz="2800" b="1" dirty="0"/>
              <a:t>     </a:t>
            </a:r>
            <a:r>
              <a:rPr lang="en-US" altLang="zh-TW" sz="2800" b="1" dirty="0"/>
              <a:t>V(count);         /*</a:t>
            </a:r>
            <a:r>
              <a:rPr lang="zh-TW" altLang="en-US" sz="2800" b="1" dirty="0"/>
              <a:t>归还水桶</a:t>
            </a:r>
            <a:endParaRPr lang="zh-TW" altLang="en-US" sz="2800" dirty="0"/>
          </a:p>
          <a:p>
            <a:r>
              <a:rPr lang="zh-TW" altLang="en-US" sz="2800" b="1" dirty="0"/>
              <a:t>     </a:t>
            </a:r>
            <a:r>
              <a:rPr lang="en-US" altLang="zh-TW" sz="2800" b="1" dirty="0"/>
              <a:t>V(full);           /*</a:t>
            </a:r>
            <a:r>
              <a:rPr lang="zh-TW" altLang="en-US" sz="2800" b="1" dirty="0"/>
              <a:t>多了一桶水</a:t>
            </a:r>
            <a:endParaRPr lang="zh-TW" altLang="en-US" sz="2800" dirty="0"/>
          </a:p>
          <a:p>
            <a:r>
              <a:rPr lang="en-US" altLang="zh-CN" sz="2800" b="1" dirty="0"/>
              <a:t>  until false;</a:t>
            </a:r>
            <a:endParaRPr lang="en-US" altLang="zh-CN" sz="2800" dirty="0"/>
          </a:p>
          <a:p>
            <a:r>
              <a:rPr lang="en-US" altLang="zh-CN" sz="2800" b="1" dirty="0"/>
              <a:t> end</a:t>
            </a:r>
            <a:endParaRPr lang="en-US" altLang="zh-CN" sz="2800" dirty="0"/>
          </a:p>
        </p:txBody>
      </p:sp>
      <p:sp>
        <p:nvSpPr>
          <p:cNvPr id="2" name="日期占位符 1"/>
          <p:cNvSpPr>
            <a:spLocks noGrp="1"/>
          </p:cNvSpPr>
          <p:nvPr>
            <p:ph type="dt" sz="half" idx="10"/>
          </p:nvPr>
        </p:nvSpPr>
        <p:spPr/>
        <p:txBody>
          <a:bodyPr/>
          <a:lstStyle/>
          <a:p>
            <a:fld id="{B6F8169F-9D9D-C945-A244-116939B86944}"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708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3" name="矩形 2"/>
          <p:cNvSpPr/>
          <p:nvPr/>
        </p:nvSpPr>
        <p:spPr>
          <a:xfrm>
            <a:off x="755576" y="332656"/>
            <a:ext cx="7056784" cy="5262980"/>
          </a:xfrm>
          <a:prstGeom prst="rect">
            <a:avLst/>
          </a:prstGeom>
        </p:spPr>
        <p:txBody>
          <a:bodyPr wrap="square">
            <a:spAutoFit/>
          </a:bodyPr>
          <a:lstStyle/>
          <a:p>
            <a:r>
              <a:rPr lang="en-US" altLang="zh-CN" sz="2800" b="1" dirty="0"/>
              <a:t>process</a:t>
            </a:r>
            <a:r>
              <a:rPr lang="en-US" altLang="zh-CN" sz="2800" dirty="0"/>
              <a:t> </a:t>
            </a:r>
            <a:r>
              <a:rPr lang="zh-CN" altLang="en-US" sz="2800" b="1" dirty="0"/>
              <a:t>老和尚</a:t>
            </a:r>
            <a:r>
              <a:rPr lang="en-US" altLang="zh-CN" sz="2800" b="1" dirty="0"/>
              <a:t>(</a:t>
            </a:r>
            <a:r>
              <a:rPr lang="zh-CN" altLang="en-US" sz="2800" b="1" dirty="0"/>
              <a:t>取水</a:t>
            </a:r>
            <a:r>
              <a:rPr lang="en-US" altLang="zh-CN" sz="2800" b="1" dirty="0"/>
              <a:t>)j(j=1</a:t>
            </a:r>
            <a:r>
              <a:rPr lang="zh-CN" altLang="en-US" sz="2800" b="1" dirty="0"/>
              <a:t>，</a:t>
            </a:r>
            <a:r>
              <a:rPr lang="en-US" altLang="zh-CN" sz="2800" b="1" dirty="0"/>
              <a:t>2</a:t>
            </a:r>
            <a:r>
              <a:rPr lang="zh-CN" altLang="en-US" sz="2800" b="1" dirty="0"/>
              <a:t>，</a:t>
            </a:r>
            <a:r>
              <a:rPr lang="en-US" altLang="zh-CN" sz="2800" b="1" dirty="0"/>
              <a:t>…)</a:t>
            </a:r>
            <a:endParaRPr lang="en-US" altLang="zh-CN" sz="2800" dirty="0"/>
          </a:p>
          <a:p>
            <a:r>
              <a:rPr lang="en-US" altLang="zh-CN" sz="2800" b="1" dirty="0"/>
              <a:t>   begin</a:t>
            </a:r>
            <a:endParaRPr lang="en-US" altLang="zh-CN" sz="2800" dirty="0"/>
          </a:p>
          <a:p>
            <a:r>
              <a:rPr lang="en-US" altLang="zh-CN" sz="2800" b="1" dirty="0"/>
              <a:t>    repeat</a:t>
            </a:r>
            <a:endParaRPr lang="en-US" altLang="zh-CN" sz="2800" dirty="0"/>
          </a:p>
          <a:p>
            <a:r>
              <a:rPr lang="zh-TW" altLang="en-US" sz="2800" b="1" dirty="0"/>
              <a:t>     </a:t>
            </a:r>
            <a:r>
              <a:rPr lang="en-US" altLang="zh-TW" sz="2800" b="1" dirty="0"/>
              <a:t>P(full);           /*</a:t>
            </a:r>
            <a:r>
              <a:rPr lang="zh-TW" altLang="en-US" sz="2800" b="1" dirty="0"/>
              <a:t>有水吗</a:t>
            </a:r>
            <a:r>
              <a:rPr lang="en-US" altLang="zh-TW" sz="2800" b="1" dirty="0"/>
              <a:t>?</a:t>
            </a:r>
            <a:endParaRPr lang="zh-TW" altLang="en-US" sz="2800" dirty="0"/>
          </a:p>
          <a:p>
            <a:r>
              <a:rPr lang="en-US" altLang="zh-CN" sz="2800" b="1" dirty="0"/>
              <a:t>     P(count);         /*</a:t>
            </a:r>
            <a:r>
              <a:rPr lang="zh-CN" altLang="en-US" sz="2800" b="1" dirty="0"/>
              <a:t>申请水桶</a:t>
            </a:r>
            <a:endParaRPr lang="en-US" altLang="zh-CN" sz="2800" dirty="0"/>
          </a:p>
          <a:p>
            <a:r>
              <a:rPr lang="fi-FI" altLang="zh-CN" sz="2800" b="1" dirty="0"/>
              <a:t>     P(mutex2);        /*</a:t>
            </a:r>
            <a:r>
              <a:rPr lang="zh-CN" altLang="fi-FI" sz="2800" b="1" dirty="0"/>
              <a:t>互斥取水</a:t>
            </a:r>
            <a:endParaRPr lang="fi-FI" altLang="zh-CN" sz="2800" dirty="0"/>
          </a:p>
          <a:p>
            <a:r>
              <a:rPr lang="zh-TW" altLang="en-US" sz="2800" b="1" dirty="0"/>
              <a:t>    </a:t>
            </a:r>
            <a:r>
              <a:rPr lang="zh-TW" altLang="en-US" sz="2800" dirty="0"/>
              <a:t> </a:t>
            </a:r>
            <a:r>
              <a:rPr lang="en-US" altLang="zh-TW" sz="2800" dirty="0"/>
              <a:t>  </a:t>
            </a:r>
            <a:r>
              <a:rPr lang="zh-TW" altLang="en-US" sz="2800" b="1" dirty="0"/>
              <a:t>从缸中取水</a:t>
            </a:r>
            <a:r>
              <a:rPr lang="en-US" altLang="zh-TW" sz="2800" b="1" dirty="0"/>
              <a:t>;</a:t>
            </a:r>
            <a:endParaRPr lang="zh-TW" altLang="en-US" sz="2800" dirty="0"/>
          </a:p>
          <a:p>
            <a:r>
              <a:rPr lang="fi-FI" altLang="zh-CN" sz="2800" b="1" dirty="0"/>
              <a:t>     V(mutex2);</a:t>
            </a:r>
            <a:endParaRPr lang="fi-FI" altLang="zh-CN" sz="2800" dirty="0"/>
          </a:p>
          <a:p>
            <a:r>
              <a:rPr lang="zh-TW" altLang="en-US" sz="2800" b="1" dirty="0"/>
              <a:t>     </a:t>
            </a:r>
            <a:r>
              <a:rPr lang="en-US" altLang="zh-TW" sz="2800" b="1" dirty="0"/>
              <a:t>V(count);         /*</a:t>
            </a:r>
            <a:r>
              <a:rPr lang="zh-TW" altLang="en-US" sz="2800" b="1" dirty="0"/>
              <a:t>归还水桶</a:t>
            </a:r>
            <a:endParaRPr lang="zh-TW" altLang="en-US" sz="2800" dirty="0"/>
          </a:p>
          <a:p>
            <a:r>
              <a:rPr lang="en-US" altLang="zh-CN" sz="2800" b="1" dirty="0"/>
              <a:t>     V(empty);        /*</a:t>
            </a:r>
            <a:r>
              <a:rPr lang="zh-CN" altLang="en-US" sz="2800" b="1" dirty="0"/>
              <a:t>水缸中少了一桶水</a:t>
            </a:r>
            <a:endParaRPr lang="en-US" altLang="zh-CN" sz="2800" dirty="0"/>
          </a:p>
          <a:p>
            <a:r>
              <a:rPr lang="en-US" altLang="zh-CN" sz="2800" b="1" dirty="0"/>
              <a:t>     until false;</a:t>
            </a:r>
            <a:endParaRPr lang="en-US" altLang="zh-CN" sz="2800" dirty="0"/>
          </a:p>
          <a:p>
            <a:r>
              <a:rPr lang="en-US" altLang="zh-CN" sz="2800" b="1" dirty="0"/>
              <a:t>  end</a:t>
            </a:r>
            <a:endParaRPr lang="en-US" altLang="zh-CN" sz="2800" dirty="0"/>
          </a:p>
        </p:txBody>
      </p:sp>
      <p:sp>
        <p:nvSpPr>
          <p:cNvPr id="4" name="日期占位符 3"/>
          <p:cNvSpPr>
            <a:spLocks noGrp="1"/>
          </p:cNvSpPr>
          <p:nvPr>
            <p:ph type="dt" sz="half" idx="10"/>
          </p:nvPr>
        </p:nvSpPr>
        <p:spPr/>
        <p:txBody>
          <a:bodyPr/>
          <a:lstStyle/>
          <a:p>
            <a:fld id="{CC950E49-E846-BF4F-B48D-B2016B44718B}"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937258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endParaRPr lang="zh-CN" altLang="en-US" dirty="0"/>
          </a:p>
        </p:txBody>
      </p:sp>
      <p:sp>
        <p:nvSpPr>
          <p:cNvPr id="4" name="内容占位符 2"/>
          <p:cNvSpPr>
            <a:spLocks noGrp="1"/>
          </p:cNvSpPr>
          <p:nvPr>
            <p:ph idx="1"/>
          </p:nvPr>
        </p:nvSpPr>
        <p:spPr/>
        <p:txBody>
          <a:bodyPr/>
          <a:lstStyle/>
          <a:p>
            <a:r>
              <a:rPr lang="zh-CN" altLang="en-US" dirty="0"/>
              <a:t>有一座东西方向的独木桥，每次只能有一人通过，且不允许行人在桥上停留。东、西两端各有若干行人在等待过桥。请用</a:t>
            </a:r>
            <a:r>
              <a:rPr lang="en-US" altLang="zh-CN" dirty="0"/>
              <a:t>P</a:t>
            </a:r>
            <a:r>
              <a:rPr lang="zh-CN" altLang="en-US" dirty="0"/>
              <a:t>、</a:t>
            </a:r>
            <a:r>
              <a:rPr lang="en-US" altLang="zh-CN" dirty="0"/>
              <a:t>V</a:t>
            </a:r>
            <a:r>
              <a:rPr lang="zh-CN" altLang="en-US" dirty="0"/>
              <a:t>操作来实现东西两端行人过桥问题。</a:t>
            </a:r>
          </a:p>
        </p:txBody>
      </p:sp>
      <p:sp>
        <p:nvSpPr>
          <p:cNvPr id="3" name="日期占位符 2"/>
          <p:cNvSpPr>
            <a:spLocks noGrp="1"/>
          </p:cNvSpPr>
          <p:nvPr>
            <p:ph type="dt" sz="half" idx="10"/>
          </p:nvPr>
        </p:nvSpPr>
        <p:spPr/>
        <p:txBody>
          <a:bodyPr/>
          <a:lstStyle/>
          <a:p>
            <a:fld id="{28E6A9F0-5231-4B4C-B7D2-C9C84C6FEDD0}" type="datetime5">
              <a:t>2019/10/16</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幻灯片编号占位符 9"/>
          <p:cNvSpPr>
            <a:spLocks noGrp="1"/>
          </p:cNvSpPr>
          <p:nvPr>
            <p:ph type="sldNum" sz="quarter" idx="12"/>
          </p:nvPr>
        </p:nvSpPr>
        <p:spPr/>
        <p:txBody>
          <a:bodyPr/>
          <a:lstStyle/>
          <a:p>
            <a:fld id="{B09550E6-D85C-43A8-841D-66A200A3DB30}" type="slidenum">
              <a:rPr lang="zh-CN" altLang="en-US" smtClean="0"/>
              <a:pPr/>
              <a:t>34</a:t>
            </a:fld>
            <a:endParaRPr lang="zh-CN" altLang="en-US"/>
          </a:p>
        </p:txBody>
      </p:sp>
      <p:sp>
        <p:nvSpPr>
          <p:cNvPr id="5" name="矩形 4"/>
          <p:cNvSpPr/>
          <p:nvPr/>
        </p:nvSpPr>
        <p:spPr>
          <a:xfrm>
            <a:off x="2987824" y="4365104"/>
            <a:ext cx="25202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97914" y="3933056"/>
            <a:ext cx="990110" cy="400110"/>
          </a:xfrm>
          <a:prstGeom prst="rect">
            <a:avLst/>
          </a:prstGeom>
          <a:noFill/>
        </p:spPr>
        <p:txBody>
          <a:bodyPr wrap="square" rtlCol="0">
            <a:spAutoFit/>
          </a:bodyPr>
          <a:lstStyle/>
          <a:p>
            <a:r>
              <a:rPr lang="zh-CN" altLang="en-US" sz="2000" dirty="0"/>
              <a:t>独木桥</a:t>
            </a:r>
          </a:p>
        </p:txBody>
      </p:sp>
      <p:sp>
        <p:nvSpPr>
          <p:cNvPr id="7" name="TextBox 6"/>
          <p:cNvSpPr txBox="1"/>
          <p:nvPr/>
        </p:nvSpPr>
        <p:spPr>
          <a:xfrm>
            <a:off x="2321750" y="4468470"/>
            <a:ext cx="450050" cy="400110"/>
          </a:xfrm>
          <a:prstGeom prst="rect">
            <a:avLst/>
          </a:prstGeom>
          <a:noFill/>
        </p:spPr>
        <p:txBody>
          <a:bodyPr wrap="square" rtlCol="0">
            <a:spAutoFit/>
          </a:bodyPr>
          <a:lstStyle/>
          <a:p>
            <a:r>
              <a:rPr lang="zh-CN" altLang="en-US" sz="2000" dirty="0"/>
              <a:t>西</a:t>
            </a:r>
          </a:p>
        </p:txBody>
      </p:sp>
      <p:sp>
        <p:nvSpPr>
          <p:cNvPr id="8" name="TextBox 7"/>
          <p:cNvSpPr txBox="1"/>
          <p:nvPr/>
        </p:nvSpPr>
        <p:spPr>
          <a:xfrm>
            <a:off x="5724128" y="4469929"/>
            <a:ext cx="900100" cy="400110"/>
          </a:xfrm>
          <a:prstGeom prst="rect">
            <a:avLst/>
          </a:prstGeom>
          <a:noFill/>
        </p:spPr>
        <p:txBody>
          <a:bodyPr wrap="square" rtlCol="0">
            <a:spAutoFit/>
          </a:bodyPr>
          <a:lstStyle/>
          <a:p>
            <a:r>
              <a:rPr lang="zh-CN" altLang="en-US" sz="2000" dirty="0"/>
              <a:t>东</a:t>
            </a:r>
          </a:p>
        </p:txBody>
      </p:sp>
    </p:spTree>
    <p:extLst>
      <p:ext uri="{BB962C8B-B14F-4D97-AF65-F5344CB8AC3E}">
        <p14:creationId xmlns:p14="http://schemas.microsoft.com/office/powerpoint/2010/main" val="241073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读者</a:t>
            </a:r>
            <a:r>
              <a:rPr lang="zh-CN" altLang="en-US"/>
              <a:t>写者问题</a:t>
            </a:r>
            <a:r>
              <a:rPr lang="zh-CN" altLang="zh-CN"/>
              <a:t>？</a:t>
            </a:r>
            <a:endParaRPr lang="en-US" altLang="zh-CN" dirty="0"/>
          </a:p>
          <a:p>
            <a:pPr lvl="1"/>
            <a:r>
              <a:rPr lang="zh-CN" altLang="en-US" dirty="0"/>
              <a:t>普通的共享数据互斥访问</a:t>
            </a:r>
            <a:endParaRPr lang="en-US" altLang="zh-CN" dirty="0"/>
          </a:p>
          <a:p>
            <a:pPr lvl="1"/>
            <a:r>
              <a:rPr lang="zh-CN" altLang="en-US" dirty="0"/>
              <a:t>桥：共享数据</a:t>
            </a:r>
            <a:endParaRPr lang="en-US" altLang="zh-CN" dirty="0"/>
          </a:p>
          <a:p>
            <a:r>
              <a:rPr lang="en-US" altLang="zh-CN" dirty="0" err="1"/>
              <a:t>mutex</a:t>
            </a:r>
            <a:r>
              <a:rPr lang="zh-CN" altLang="en-US" dirty="0"/>
              <a:t>：互斥信号量，用于写者互斥</a:t>
            </a:r>
            <a:endParaRPr lang="en-US" altLang="zh-CN" dirty="0"/>
          </a:p>
          <a:p>
            <a:pPr lvl="1"/>
            <a:endParaRPr lang="zh-CN" altLang="en-US" dirty="0"/>
          </a:p>
          <a:p>
            <a:pPr lvl="1"/>
            <a:endParaRPr lang="zh-CN" altLang="en-US" dirty="0"/>
          </a:p>
        </p:txBody>
      </p:sp>
      <p:sp>
        <p:nvSpPr>
          <p:cNvPr id="2" name="日期占位符 1"/>
          <p:cNvSpPr>
            <a:spLocks noGrp="1"/>
          </p:cNvSpPr>
          <p:nvPr>
            <p:ph type="dt" sz="half" idx="10"/>
          </p:nvPr>
        </p:nvSpPr>
        <p:spPr/>
        <p:txBody>
          <a:bodyPr/>
          <a:lstStyle/>
          <a:p>
            <a:fld id="{A30C5E00-765F-D148-8973-AB1F6A3D75BE}"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35</a:t>
            </a:fld>
            <a:endParaRPr lang="zh-CN" altLang="en-US"/>
          </a:p>
        </p:txBody>
      </p:sp>
    </p:spTree>
    <p:extLst>
      <p:ext uri="{BB962C8B-B14F-4D97-AF65-F5344CB8AC3E}">
        <p14:creationId xmlns:p14="http://schemas.microsoft.com/office/powerpoint/2010/main" val="13474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5</a:t>
            </a:r>
            <a:endParaRPr lang="zh-CN" altLang="en-US" dirty="0"/>
          </a:p>
        </p:txBody>
      </p:sp>
      <p:sp>
        <p:nvSpPr>
          <p:cNvPr id="2" name="日期占位符 1"/>
          <p:cNvSpPr>
            <a:spLocks noGrp="1"/>
          </p:cNvSpPr>
          <p:nvPr>
            <p:ph type="dt" sz="half" idx="10"/>
          </p:nvPr>
        </p:nvSpPr>
        <p:spPr/>
        <p:txBody>
          <a:bodyPr/>
          <a:lstStyle/>
          <a:p>
            <a:fld id="{81DD314C-3360-8340-8BA9-DA91A4581CAD}"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36</a:t>
            </a:fld>
            <a:endParaRPr lang="zh-CN" altLang="en-US"/>
          </a:p>
        </p:txBody>
      </p:sp>
      <p:sp>
        <p:nvSpPr>
          <p:cNvPr id="3" name="内容占位符 2"/>
          <p:cNvSpPr>
            <a:spLocks noGrp="1"/>
          </p:cNvSpPr>
          <p:nvPr>
            <p:ph idx="4294967295"/>
          </p:nvPr>
        </p:nvSpPr>
        <p:spPr>
          <a:xfrm>
            <a:off x="581608" y="1327150"/>
            <a:ext cx="8229600" cy="5029200"/>
          </a:xfrm>
        </p:spPr>
        <p:txBody>
          <a:bodyPr>
            <a:normAutofit fontScale="85000" lnSpcReduction="20000"/>
          </a:bodyPr>
          <a:lstStyle/>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 1;                       //</a:t>
            </a:r>
            <a:r>
              <a:rPr lang="zh-CN" altLang="en-US" sz="1800" dirty="0">
                <a:solidFill>
                  <a:srgbClr val="000000"/>
                </a:solidFill>
                <a:ea typeface="仿宋_GB2312" pitchFamily="49" charset="-122"/>
              </a:rPr>
              <a:t>互斥信号量</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void </a:t>
            </a:r>
            <a:r>
              <a:rPr lang="en-US" altLang="zh-CN" sz="1800" dirty="0" err="1">
                <a:solidFill>
                  <a:srgbClr val="000000"/>
                </a:solidFill>
                <a:ea typeface="仿宋_GB2312" pitchFamily="49" charset="-122"/>
              </a:rPr>
              <a:t>east_west</a:t>
            </a: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互斥其他人过桥</a:t>
            </a:r>
          </a:p>
          <a:p>
            <a:pPr algn="just">
              <a:spcBef>
                <a:spcPct val="0"/>
              </a:spcBef>
              <a:buFontTx/>
              <a:buNone/>
            </a:pPr>
            <a:r>
              <a:rPr lang="en-US" altLang="zh-CN" sz="1800" dirty="0">
                <a:solidFill>
                  <a:srgbClr val="000000"/>
                </a:solidFill>
                <a:ea typeface="仿宋_GB2312" pitchFamily="49" charset="-122"/>
              </a:rPr>
              <a:t>         walk across the bridge from east to west;      //</a:t>
            </a:r>
            <a:r>
              <a:rPr lang="zh-CN" altLang="en-US" sz="1800" dirty="0">
                <a:solidFill>
                  <a:srgbClr val="000000"/>
                </a:solidFill>
                <a:ea typeface="仿宋_GB2312" pitchFamily="49" charset="-122"/>
              </a:rPr>
              <a:t>行人从东向西过桥</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允许其他人过桥</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void </a:t>
            </a:r>
            <a:r>
              <a:rPr lang="en-US" altLang="zh-CN" sz="1800" dirty="0" err="1">
                <a:solidFill>
                  <a:srgbClr val="000000"/>
                </a:solidFill>
                <a:ea typeface="仿宋_GB2312" pitchFamily="49" charset="-122"/>
              </a:rPr>
              <a:t>west_east</a:t>
            </a: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互斥其他人过桥</a:t>
            </a:r>
          </a:p>
          <a:p>
            <a:pPr algn="just">
              <a:spcBef>
                <a:spcPct val="0"/>
              </a:spcBef>
              <a:buFontTx/>
              <a:buNone/>
            </a:pPr>
            <a:r>
              <a:rPr lang="en-US" altLang="zh-CN" sz="1800" dirty="0">
                <a:solidFill>
                  <a:srgbClr val="000000"/>
                </a:solidFill>
                <a:ea typeface="仿宋_GB2312" pitchFamily="49" charset="-122"/>
              </a:rPr>
              <a:t>         walk across the bridge from west to east;      //</a:t>
            </a:r>
            <a:r>
              <a:rPr lang="zh-CN" altLang="en-US" sz="1800" dirty="0">
                <a:solidFill>
                  <a:srgbClr val="000000"/>
                </a:solidFill>
                <a:ea typeface="仿宋_GB2312" pitchFamily="49" charset="-122"/>
              </a:rPr>
              <a:t>行人从西向东过桥</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允许其他人过桥</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09688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4" name="内容占位符 2"/>
          <p:cNvSpPr>
            <a:spLocks noGrp="1"/>
          </p:cNvSpPr>
          <p:nvPr>
            <p:ph idx="1"/>
          </p:nvPr>
        </p:nvSpPr>
        <p:spPr/>
        <p:txBody>
          <a:bodyPr>
            <a:normAutofit/>
          </a:bodyPr>
          <a:lstStyle/>
          <a:p>
            <a:r>
              <a:rPr lang="zh-CN" altLang="en-US" dirty="0"/>
              <a:t>有一座东西方向的独木桥</a:t>
            </a:r>
            <a:endParaRPr lang="en-US" altLang="zh-CN" dirty="0"/>
          </a:p>
          <a:p>
            <a:pPr lvl="1"/>
            <a:r>
              <a:rPr lang="zh-CN" altLang="en-US" dirty="0"/>
              <a:t>同一方向的行人可连续过桥。当某一方向有行人过桥时，另一方向行人必须等待，直到对方全部通过。</a:t>
            </a:r>
            <a:endParaRPr lang="en-US" altLang="zh-CN" dirty="0"/>
          </a:p>
          <a:p>
            <a:pPr lvl="1"/>
            <a:r>
              <a:rPr lang="zh-CN" altLang="en-US" dirty="0"/>
              <a:t>桥上没有行人过桥时，任何一端的行人均可上桥。</a:t>
            </a:r>
            <a:endParaRPr lang="en-US" altLang="zh-CN" dirty="0"/>
          </a:p>
          <a:p>
            <a:r>
              <a:rPr lang="zh-CN" altLang="en-US" dirty="0"/>
              <a:t>请用</a:t>
            </a:r>
            <a:r>
              <a:rPr lang="en-US" altLang="zh-CN" dirty="0"/>
              <a:t>P</a:t>
            </a:r>
            <a:r>
              <a:rPr lang="zh-CN" altLang="en-US" dirty="0"/>
              <a:t>、</a:t>
            </a:r>
            <a:r>
              <a:rPr lang="en-US" altLang="zh-CN" dirty="0"/>
              <a:t>V</a:t>
            </a:r>
            <a:r>
              <a:rPr lang="zh-CN" altLang="en-US" dirty="0"/>
              <a:t>操作来实现东西两端人过桥问题。      </a:t>
            </a:r>
            <a:endParaRPr lang="en-US" altLang="zh-CN" dirty="0"/>
          </a:p>
        </p:txBody>
      </p:sp>
      <p:sp>
        <p:nvSpPr>
          <p:cNvPr id="3" name="日期占位符 2"/>
          <p:cNvSpPr>
            <a:spLocks noGrp="1"/>
          </p:cNvSpPr>
          <p:nvPr>
            <p:ph type="dt" sz="half" idx="10"/>
          </p:nvPr>
        </p:nvSpPr>
        <p:spPr/>
        <p:txBody>
          <a:bodyPr/>
          <a:lstStyle/>
          <a:p>
            <a:fld id="{8819F1BE-D5DD-744B-8615-DCCB3A3BB9B0}" type="datetime5">
              <a:t>2019/10/16</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幻灯片编号占位符 9"/>
          <p:cNvSpPr>
            <a:spLocks noGrp="1"/>
          </p:cNvSpPr>
          <p:nvPr>
            <p:ph type="sldNum" sz="quarter" idx="12"/>
          </p:nvPr>
        </p:nvSpPr>
        <p:spPr/>
        <p:txBody>
          <a:bodyPr/>
          <a:lstStyle/>
          <a:p>
            <a:fld id="{B09550E6-D85C-43A8-841D-66A200A3DB30}" type="slidenum">
              <a:rPr lang="zh-CN" altLang="en-US" smtClean="0"/>
              <a:pPr/>
              <a:t>37</a:t>
            </a:fld>
            <a:endParaRPr lang="zh-CN" altLang="en-US"/>
          </a:p>
        </p:txBody>
      </p:sp>
    </p:spTree>
    <p:extLst>
      <p:ext uri="{BB962C8B-B14F-4D97-AF65-F5344CB8AC3E}">
        <p14:creationId xmlns:p14="http://schemas.microsoft.com/office/powerpoint/2010/main" val="2829315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3" name="内容占位符 2"/>
          <p:cNvSpPr>
            <a:spLocks noGrp="1"/>
          </p:cNvSpPr>
          <p:nvPr>
            <p:ph idx="1"/>
          </p:nvPr>
        </p:nvSpPr>
        <p:spPr/>
        <p:txBody>
          <a:bodyPr>
            <a:normAutofit/>
          </a:bodyPr>
          <a:lstStyle/>
          <a:p>
            <a:r>
              <a:rPr lang="zh-CN" altLang="en-US" dirty="0"/>
              <a:t>读者优先问题</a:t>
            </a:r>
            <a:endParaRPr lang="en-US" altLang="zh-CN" dirty="0"/>
          </a:p>
          <a:p>
            <a:pPr lvl="1"/>
            <a:r>
              <a:rPr lang="zh-CN" altLang="en-US" dirty="0"/>
              <a:t>行人首先上桥的一方为读者，另一方为写者</a:t>
            </a:r>
            <a:endParaRPr lang="en-US" altLang="zh-CN" dirty="0"/>
          </a:p>
          <a:p>
            <a:pPr lvl="1"/>
            <a:r>
              <a:rPr lang="zh-CN" altLang="en-US" dirty="0"/>
              <a:t>桥：共享数据</a:t>
            </a:r>
          </a:p>
          <a:p>
            <a:r>
              <a:rPr lang="en-US" altLang="zh-CN" dirty="0" err="1"/>
              <a:t>mutex</a:t>
            </a:r>
            <a:r>
              <a:rPr lang="zh-CN" altLang="en-US" dirty="0"/>
              <a:t>：互斥信号量，用于读者互斥写者</a:t>
            </a:r>
            <a:endParaRPr lang="en-US" altLang="zh-CN" dirty="0"/>
          </a:p>
          <a:p>
            <a:r>
              <a:rPr lang="en-US" altLang="zh-CN" dirty="0" err="1"/>
              <a:t>countR</a:t>
            </a:r>
            <a:r>
              <a:rPr lang="zh-CN" altLang="en-US" dirty="0"/>
              <a:t>：统计读者数目（同时在桥上的行人数目）</a:t>
            </a:r>
          </a:p>
          <a:p>
            <a:r>
              <a:rPr lang="en-US" altLang="zh-CN" dirty="0" err="1"/>
              <a:t>mutexR</a:t>
            </a:r>
            <a:r>
              <a:rPr lang="zh-CN" altLang="en-US" dirty="0"/>
              <a:t>：对变量</a:t>
            </a:r>
            <a:r>
              <a:rPr lang="en-US" altLang="zh-CN" dirty="0" err="1"/>
              <a:t>countR</a:t>
            </a:r>
            <a:r>
              <a:rPr lang="zh-CN" altLang="en-US" dirty="0"/>
              <a:t>互斥算术操作</a:t>
            </a:r>
          </a:p>
          <a:p>
            <a:pPr lvl="1"/>
            <a:endParaRPr lang="zh-CN" altLang="en-US" dirty="0"/>
          </a:p>
        </p:txBody>
      </p:sp>
      <p:sp>
        <p:nvSpPr>
          <p:cNvPr id="2" name="日期占位符 1"/>
          <p:cNvSpPr>
            <a:spLocks noGrp="1"/>
          </p:cNvSpPr>
          <p:nvPr>
            <p:ph type="dt" sz="half" idx="10"/>
          </p:nvPr>
        </p:nvSpPr>
        <p:spPr/>
        <p:txBody>
          <a:bodyPr/>
          <a:lstStyle/>
          <a:p>
            <a:fld id="{6153BB33-AC44-2748-BB32-AB29C61B2249}"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38</a:t>
            </a:fld>
            <a:endParaRPr lang="zh-CN" altLang="en-US"/>
          </a:p>
        </p:txBody>
      </p:sp>
    </p:spTree>
    <p:extLst>
      <p:ext uri="{BB962C8B-B14F-4D97-AF65-F5344CB8AC3E}">
        <p14:creationId xmlns:p14="http://schemas.microsoft.com/office/powerpoint/2010/main" val="42793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2" name="日期占位符 1"/>
          <p:cNvSpPr>
            <a:spLocks noGrp="1"/>
          </p:cNvSpPr>
          <p:nvPr>
            <p:ph type="dt" sz="half" idx="10"/>
          </p:nvPr>
        </p:nvSpPr>
        <p:spPr/>
        <p:txBody>
          <a:bodyPr/>
          <a:lstStyle/>
          <a:p>
            <a:fld id="{95956A19-736C-5745-BC8C-E0277DE84D35}"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pPr/>
              <a:t>39</a:t>
            </a:fld>
            <a:endParaRPr lang="zh-CN" altLang="en-US"/>
          </a:p>
        </p:txBody>
      </p:sp>
      <p:sp>
        <p:nvSpPr>
          <p:cNvPr id="5" name="矩形 4"/>
          <p:cNvSpPr/>
          <p:nvPr/>
        </p:nvSpPr>
        <p:spPr>
          <a:xfrm>
            <a:off x="326570" y="1999868"/>
            <a:ext cx="8349886"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east to west;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323527" y="1136938"/>
            <a:ext cx="8352929"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a:t>
            </a:r>
            <a:endParaRPr lang="zh-CN" altLang="zh-CN" sz="2000" dirty="0">
              <a:solidFill>
                <a:prstClr val="black"/>
              </a:solidFill>
              <a:latin typeface="Consolas" pitchFamily="49" charset="0"/>
              <a:ea typeface="黑体"/>
              <a:cs typeface="Consolas" pitchFamily="49" charset="0"/>
            </a:endParaRPr>
          </a:p>
        </p:txBody>
      </p:sp>
    </p:spTree>
    <p:extLst>
      <p:ext uri="{BB962C8B-B14F-4D97-AF65-F5344CB8AC3E}">
        <p14:creationId xmlns:p14="http://schemas.microsoft.com/office/powerpoint/2010/main" val="87149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a:t>解答：没法互斥</a:t>
            </a:r>
          </a:p>
        </p:txBody>
      </p:sp>
      <p:sp>
        <p:nvSpPr>
          <p:cNvPr id="6" name="内容占位符 5"/>
          <p:cNvSpPr>
            <a:spLocks noGrp="1"/>
          </p:cNvSpPr>
          <p:nvPr>
            <p:ph idx="1"/>
          </p:nvPr>
        </p:nvSpPr>
        <p:spPr/>
        <p:txBody>
          <a:bodyPr>
            <a:normAutofit fontScale="85000" lnSpcReduction="20000"/>
          </a:bodyPr>
          <a:lstStyle/>
          <a:p>
            <a:r>
              <a:rPr kumimoji="1" lang="en-US" altLang="zh-CN" dirty="0"/>
              <a:t>P0</a:t>
            </a:r>
            <a:r>
              <a:rPr kumimoji="1" lang="zh-CN" altLang="en-US" dirty="0"/>
              <a:t>未启动</a:t>
            </a:r>
            <a:endParaRPr kumimoji="1" lang="en-US" altLang="zh-CN" dirty="0"/>
          </a:p>
          <a:p>
            <a:r>
              <a:rPr kumimoji="1" lang="en-US" altLang="zh-CN" dirty="0"/>
              <a:t>P1@3</a:t>
            </a:r>
            <a:r>
              <a:rPr kumimoji="1" lang="zh-CN" altLang="en-US" dirty="0"/>
              <a:t>完毕</a:t>
            </a:r>
            <a:r>
              <a:rPr kumimoji="1" lang="en-US" altLang="zh-CN" dirty="0"/>
              <a:t>: </a:t>
            </a:r>
            <a:br>
              <a:rPr kumimoji="1" lang="en-US" altLang="zh-CN" dirty="0"/>
            </a:br>
            <a:r>
              <a:rPr kumimoji="1" lang="en-US" altLang="zh-CN" dirty="0"/>
              <a:t>flag[1]=true</a:t>
            </a:r>
            <a:br>
              <a:rPr kumimoji="1" lang="en-US" altLang="zh-CN" dirty="0"/>
            </a:br>
            <a:r>
              <a:rPr kumimoji="1" lang="en-US" altLang="zh-CN" dirty="0"/>
              <a:t>turn=0</a:t>
            </a:r>
          </a:p>
          <a:p>
            <a:r>
              <a:rPr kumimoji="1" lang="en-US" altLang="zh-CN" dirty="0"/>
              <a:t>P0@2:</a:t>
            </a:r>
            <a:br>
              <a:rPr kumimoji="1" lang="en-US" altLang="zh-CN" dirty="0"/>
            </a:br>
            <a:r>
              <a:rPr kumimoji="1" lang="en-US" altLang="zh-CN" dirty="0"/>
              <a:t>flag[0]=true</a:t>
            </a:r>
            <a:br>
              <a:rPr kumimoji="1" lang="en-US" altLang="zh-CN" dirty="0"/>
            </a:br>
            <a:r>
              <a:rPr kumimoji="1" lang="zh-CN" altLang="en-US" dirty="0"/>
              <a:t>进入</a:t>
            </a:r>
            <a:r>
              <a:rPr kumimoji="1" lang="en-US" altLang="zh-CN" dirty="0"/>
              <a:t>CS</a:t>
            </a:r>
          </a:p>
          <a:p>
            <a:r>
              <a:rPr kumimoji="1" lang="en-US" altLang="zh-CN" dirty="0"/>
              <a:t>P1@4:</a:t>
            </a:r>
            <a:br>
              <a:rPr kumimoji="1" lang="en-US" altLang="zh-CN" dirty="0"/>
            </a:br>
            <a:r>
              <a:rPr kumimoji="1" lang="en-US" altLang="zh-CN" dirty="0"/>
              <a:t>turn=1</a:t>
            </a:r>
            <a:br>
              <a:rPr kumimoji="1" lang="en-US" altLang="zh-CN" dirty="0"/>
            </a:br>
            <a:r>
              <a:rPr kumimoji="1" lang="zh-CN" altLang="en-US" dirty="0"/>
              <a:t>进入</a:t>
            </a:r>
            <a:r>
              <a:rPr kumimoji="1" lang="en-US" altLang="zh-CN" dirty="0"/>
              <a:t>CS</a:t>
            </a:r>
          </a:p>
        </p:txBody>
      </p:sp>
      <p:sp>
        <p:nvSpPr>
          <p:cNvPr id="2" name="日期占位符 1"/>
          <p:cNvSpPr>
            <a:spLocks noGrp="1"/>
          </p:cNvSpPr>
          <p:nvPr>
            <p:ph type="dt" sz="half" idx="10"/>
          </p:nvPr>
        </p:nvSpPr>
        <p:spPr/>
        <p:txBody>
          <a:bodyPr/>
          <a:lstStyle/>
          <a:p>
            <a:fld id="{51AA7996-046B-6B4D-8146-1B425EE5B64B}"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4</a:t>
            </a:fld>
            <a:endParaRPr lang="zh-CN" altLang="en-US"/>
          </a:p>
        </p:txBody>
      </p:sp>
      <p:sp>
        <p:nvSpPr>
          <p:cNvPr id="7" name="矩形 6"/>
          <p:cNvSpPr/>
          <p:nvPr/>
        </p:nvSpPr>
        <p:spPr>
          <a:xfrm>
            <a:off x="3471333" y="1196752"/>
            <a:ext cx="5655705" cy="5170645"/>
          </a:xfrm>
          <a:prstGeom prst="rect">
            <a:avLst/>
          </a:prstGeom>
          <a:ln>
            <a:solidFill>
              <a:schemeClr val="tx1"/>
            </a:solidFill>
          </a:ln>
        </p:spPr>
        <p:txBody>
          <a:bodyPr wrap="square">
            <a:spAutoFit/>
          </a:bodyPr>
          <a:lstStyle/>
          <a:p>
            <a:r>
              <a:rPr lang="en-US" altLang="zh-CN" sz="2200" b="1" dirty="0" err="1">
                <a:latin typeface="Courier New"/>
                <a:cs typeface="Courier New"/>
              </a:rPr>
              <a:t>var</a:t>
            </a:r>
            <a:r>
              <a:rPr lang="en-US" altLang="zh-CN" sz="2200" b="1" dirty="0">
                <a:latin typeface="Courier New"/>
                <a:cs typeface="Courier New"/>
              </a:rPr>
              <a:t> </a:t>
            </a:r>
            <a:r>
              <a:rPr lang="en-US" altLang="zh-CN" sz="2200" b="1" dirty="0" err="1">
                <a:latin typeface="Courier New"/>
                <a:cs typeface="Courier New"/>
              </a:rPr>
              <a:t>flag:array</a:t>
            </a:r>
            <a:r>
              <a:rPr lang="en-US" altLang="zh-CN" sz="2200" b="1" dirty="0">
                <a:latin typeface="Courier New"/>
                <a:cs typeface="Courier New"/>
              </a:rPr>
              <a:t>[0..1] of Boolean;</a:t>
            </a:r>
            <a:endParaRPr lang="en-US" altLang="zh-CN" sz="2200" dirty="0">
              <a:latin typeface="Courier New"/>
              <a:cs typeface="Courier New"/>
            </a:endParaRPr>
          </a:p>
          <a:p>
            <a:r>
              <a:rPr lang="da-DK" altLang="zh-CN" sz="2200" b="1" dirty="0">
                <a:latin typeface="Courier New"/>
                <a:cs typeface="Courier New"/>
              </a:rPr>
              <a:t>    turn:0..1;</a:t>
            </a:r>
            <a:r>
              <a:rPr lang="zh-CN" altLang="en-US" sz="2200" b="1" dirty="0">
                <a:latin typeface="Courier New"/>
                <a:cs typeface="Courier New"/>
              </a:rPr>
              <a:t> </a:t>
            </a:r>
            <a:r>
              <a:rPr lang="da-DK" altLang="zh-CN" sz="2200" b="1" dirty="0">
                <a:latin typeface="Courier New"/>
                <a:cs typeface="Courier New"/>
              </a:rPr>
              <a:t>flag[0]:=flag[1]:=false;</a:t>
            </a:r>
            <a:r>
              <a:rPr lang="zh-CN" altLang="en-US" sz="2200" b="1" dirty="0">
                <a:latin typeface="Courier New"/>
                <a:cs typeface="Courier New"/>
              </a:rPr>
              <a:t> </a:t>
            </a:r>
            <a:endParaRPr lang="en-US" altLang="zh-CN" sz="2200" b="1" dirty="0">
              <a:latin typeface="Courier New"/>
              <a:cs typeface="Courier New"/>
            </a:endParaRPr>
          </a:p>
          <a:p>
            <a:r>
              <a:rPr lang="da-DK" altLang="zh-CN" sz="2200" b="1" dirty="0" err="1">
                <a:latin typeface="Courier New"/>
                <a:cs typeface="Courier New"/>
              </a:rPr>
              <a:t>turn</a:t>
            </a:r>
            <a:r>
              <a:rPr lang="da-DK" altLang="zh-CN" sz="2200" b="1" dirty="0">
                <a:latin typeface="Courier New"/>
                <a:cs typeface="Courier New"/>
              </a:rPr>
              <a:t>:=0;</a:t>
            </a:r>
            <a:endParaRPr lang="da-DK" altLang="zh-CN" sz="2200" dirty="0">
              <a:latin typeface="Courier New"/>
              <a:cs typeface="Courier New"/>
            </a:endParaRPr>
          </a:p>
          <a:p>
            <a:r>
              <a:rPr lang="da-DK" altLang="zh-CN" sz="2200" b="1" dirty="0" err="1">
                <a:latin typeface="Courier New"/>
                <a:cs typeface="Courier New"/>
              </a:rPr>
              <a:t>process</a:t>
            </a:r>
            <a:r>
              <a:rPr lang="da-DK" altLang="zh-CN" sz="2200" b="1" dirty="0">
                <a:latin typeface="Courier New"/>
                <a:cs typeface="Courier New"/>
              </a:rPr>
              <a:t> i (i=0 or 1)</a:t>
            </a:r>
            <a:endParaRPr lang="da-DK" altLang="zh-CN" sz="2200" dirty="0">
              <a:latin typeface="Courier New"/>
              <a:cs typeface="Courier New"/>
            </a:endParaRPr>
          </a:p>
          <a:p>
            <a:r>
              <a:rPr lang="da-DK" altLang="zh-CN" sz="2200" b="1" dirty="0">
                <a:latin typeface="Courier New"/>
                <a:cs typeface="Courier New"/>
              </a:rPr>
              <a:t>  </a:t>
            </a:r>
            <a:r>
              <a:rPr lang="da-DK" altLang="zh-CN" sz="2200" b="1" dirty="0" err="1">
                <a:latin typeface="Courier New"/>
                <a:cs typeface="Courier New"/>
              </a:rPr>
              <a:t>while</a:t>
            </a:r>
            <a:r>
              <a:rPr lang="da-DK" altLang="zh-CN" sz="2200" b="1" dirty="0">
                <a:latin typeface="Courier New"/>
                <a:cs typeface="Courier New"/>
              </a:rPr>
              <a:t> true</a:t>
            </a:r>
            <a:r>
              <a:rPr lang="da-DK" altLang="zh-CN" sz="2200" dirty="0">
                <a:latin typeface="Courier New"/>
                <a:cs typeface="Courier New"/>
              </a:rPr>
              <a:t> </a:t>
            </a:r>
            <a:r>
              <a:rPr lang="da-DK" altLang="zh-CN" sz="2200" b="1" dirty="0">
                <a:latin typeface="Courier New"/>
                <a:cs typeface="Courier New"/>
              </a:rPr>
              <a:t>{</a:t>
            </a:r>
          </a:p>
          <a:p>
            <a:r>
              <a:rPr lang="da-DK" altLang="zh-CN" sz="2200" b="1" dirty="0">
                <a:latin typeface="Courier New"/>
                <a:cs typeface="Courier New"/>
              </a:rPr>
              <a:t>    flag[i]:= true; ------- 1</a:t>
            </a:r>
            <a:endParaRPr lang="da-DK" altLang="zh-CN" sz="2200" dirty="0">
              <a:latin typeface="Courier New"/>
              <a:cs typeface="Courier New"/>
            </a:endParaRPr>
          </a:p>
          <a:p>
            <a:r>
              <a:rPr lang="en-US" altLang="zh-CN" sz="2200" b="1" dirty="0">
                <a:latin typeface="Courier New"/>
                <a:cs typeface="Courier New"/>
              </a:rPr>
              <a:t>    while (turn ≠ </a:t>
            </a:r>
            <a:r>
              <a:rPr lang="en-US" altLang="zh-CN" sz="2200" b="1" dirty="0" err="1">
                <a:latin typeface="Courier New"/>
                <a:cs typeface="Courier New"/>
              </a:rPr>
              <a:t>i</a:t>
            </a:r>
            <a:r>
              <a:rPr lang="en-US" altLang="zh-CN" sz="2200" b="1" dirty="0">
                <a:latin typeface="Courier New"/>
                <a:cs typeface="Courier New"/>
              </a:rPr>
              <a:t>) { ---- 2</a:t>
            </a:r>
            <a:endParaRPr lang="en-US" altLang="zh-CN" sz="2200" dirty="0">
              <a:latin typeface="Courier New"/>
              <a:cs typeface="Courier New"/>
            </a:endParaRPr>
          </a:p>
          <a:p>
            <a:r>
              <a:rPr lang="nl-NL" altLang="zh-CN" sz="2200" b="1" dirty="0">
                <a:latin typeface="Courier New"/>
                <a:cs typeface="Courier New"/>
              </a:rPr>
              <a:t>    </a:t>
            </a:r>
            <a:r>
              <a:rPr lang="en-US" altLang="zh-CN" sz="2200" b="1" dirty="0">
                <a:latin typeface="Courier New"/>
                <a:cs typeface="Courier New"/>
              </a:rPr>
              <a:t>  while (flag[1-i])</a:t>
            </a:r>
            <a:r>
              <a:rPr lang="en-US" altLang="zh-CN" sz="2200" dirty="0">
                <a:latin typeface="Courier New"/>
                <a:cs typeface="Courier New"/>
              </a:rPr>
              <a:t>;</a:t>
            </a:r>
            <a:r>
              <a:rPr lang="en-US" altLang="zh-CN" sz="2200" b="1" dirty="0">
                <a:latin typeface="Courier New"/>
                <a:cs typeface="Courier New"/>
              </a:rPr>
              <a:t> ----- 3</a:t>
            </a:r>
            <a:r>
              <a:rPr lang="zh-CN" altLang="en-US" sz="2200" dirty="0">
                <a:latin typeface="Courier New"/>
                <a:cs typeface="Courier New"/>
              </a:rPr>
              <a:t> </a:t>
            </a:r>
            <a:endParaRPr lang="is-IS" altLang="zh-CN" sz="2200" dirty="0">
              <a:latin typeface="Courier New"/>
              <a:cs typeface="Courier New"/>
            </a:endParaRPr>
          </a:p>
          <a:p>
            <a:r>
              <a:rPr lang="is-IS" altLang="zh-CN" sz="2200" b="1" dirty="0">
                <a:latin typeface="Courier New"/>
                <a:cs typeface="Courier New"/>
              </a:rPr>
              <a:t>      turn:= </a:t>
            </a:r>
            <a:r>
              <a:rPr lang="en-US" altLang="zh-CN" sz="2200" b="1" dirty="0" err="1">
                <a:latin typeface="Courier New"/>
                <a:cs typeface="Courier New"/>
              </a:rPr>
              <a:t>i</a:t>
            </a:r>
            <a:r>
              <a:rPr lang="en-US" altLang="zh-CN" sz="2200" b="1" dirty="0">
                <a:latin typeface="Courier New"/>
                <a:cs typeface="Courier New"/>
              </a:rPr>
              <a:t>; ----- 4</a:t>
            </a:r>
            <a:endParaRPr lang="is-IS" altLang="zh-CN" sz="2200" dirty="0">
              <a:latin typeface="Courier New"/>
              <a:cs typeface="Courier New"/>
            </a:endParaRPr>
          </a:p>
          <a:p>
            <a:r>
              <a:rPr lang="is-IS" altLang="zh-CN" sz="2200" b="1" dirty="0">
                <a:latin typeface="Courier New"/>
                <a:cs typeface="Courier New"/>
              </a:rPr>
              <a:t>    </a:t>
            </a:r>
            <a:r>
              <a:rPr lang="en-US" altLang="zh-CN" sz="2200" b="1" dirty="0">
                <a:latin typeface="Courier New"/>
                <a:cs typeface="Courier New"/>
              </a:rPr>
              <a:t>}</a:t>
            </a:r>
            <a:r>
              <a:rPr lang="is-IS" altLang="zh-CN" sz="2200" b="1" dirty="0">
                <a:latin typeface="Courier New"/>
                <a:cs typeface="Courier New"/>
              </a:rPr>
              <a:t> </a:t>
            </a:r>
            <a:endParaRPr lang="is-IS"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临界区</a:t>
            </a:r>
            <a:r>
              <a:rPr lang="en-US" altLang="zh-TW" sz="2200" b="1" dirty="0">
                <a:latin typeface="Courier New"/>
                <a:cs typeface="Courier New"/>
              </a:rPr>
              <a:t>;</a:t>
            </a:r>
            <a:endParaRPr lang="zh-TW" altLang="en-US" sz="2200" dirty="0">
              <a:latin typeface="Courier New"/>
              <a:cs typeface="Courier New"/>
            </a:endParaRPr>
          </a:p>
          <a:p>
            <a:r>
              <a:rPr lang="da-DK" altLang="zh-CN" sz="2200" b="1" dirty="0">
                <a:latin typeface="Courier New"/>
                <a:cs typeface="Courier New"/>
              </a:rPr>
              <a:t>    flag[i]:=false;</a:t>
            </a:r>
            <a:endParaRPr lang="da-DK"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出临界区</a:t>
            </a:r>
            <a:r>
              <a:rPr lang="en-US" altLang="zh-TW" sz="2200" b="1" dirty="0">
                <a:latin typeface="Courier New"/>
                <a:cs typeface="Courier New"/>
              </a:rPr>
              <a:t>;</a:t>
            </a:r>
            <a:endParaRPr lang="zh-TW" altLang="en-US" sz="2200" dirty="0">
              <a:latin typeface="Courier New"/>
              <a:cs typeface="Courier New"/>
            </a:endParaRPr>
          </a:p>
          <a:p>
            <a:r>
              <a:rPr lang="zh-TW" altLang="en-US" sz="2200" b="1" dirty="0">
                <a:latin typeface="Courier New"/>
                <a:cs typeface="Courier New"/>
              </a:rPr>
              <a:t>    </a:t>
            </a:r>
            <a:r>
              <a:rPr lang="en-US" altLang="zh-TW" sz="2200" b="1" dirty="0">
                <a:latin typeface="Courier New"/>
                <a:cs typeface="Courier New"/>
              </a:rPr>
              <a:t>}</a:t>
            </a:r>
            <a:endParaRPr lang="zh-TW" altLang="en-US" sz="2200" dirty="0">
              <a:latin typeface="Courier New"/>
              <a:cs typeface="Courier New"/>
            </a:endParaRPr>
          </a:p>
        </p:txBody>
      </p:sp>
    </p:spTree>
    <p:extLst>
      <p:ext uri="{BB962C8B-B14F-4D97-AF65-F5344CB8AC3E}">
        <p14:creationId xmlns:p14="http://schemas.microsoft.com/office/powerpoint/2010/main" val="1706167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2" name="日期占位符 1"/>
          <p:cNvSpPr>
            <a:spLocks noGrp="1"/>
          </p:cNvSpPr>
          <p:nvPr>
            <p:ph type="dt" sz="half" idx="10"/>
          </p:nvPr>
        </p:nvSpPr>
        <p:spPr/>
        <p:txBody>
          <a:bodyPr/>
          <a:lstStyle/>
          <a:p>
            <a:fld id="{5158D1B2-F493-7C45-876F-7B5CDC04E75B}"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40</a:t>
            </a:fld>
            <a:endParaRPr lang="zh-CN" altLang="en-US"/>
          </a:p>
        </p:txBody>
      </p:sp>
      <p:sp>
        <p:nvSpPr>
          <p:cNvPr id="5" name="矩形 4"/>
          <p:cNvSpPr/>
          <p:nvPr/>
        </p:nvSpPr>
        <p:spPr>
          <a:xfrm>
            <a:off x="398578" y="1495812"/>
            <a:ext cx="8349886"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west to east;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Tree>
    <p:extLst>
      <p:ext uri="{BB962C8B-B14F-4D97-AF65-F5344CB8AC3E}">
        <p14:creationId xmlns:p14="http://schemas.microsoft.com/office/powerpoint/2010/main" val="81997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4" name="内容占位符 2"/>
          <p:cNvSpPr>
            <a:spLocks noGrp="1"/>
          </p:cNvSpPr>
          <p:nvPr>
            <p:ph idx="1"/>
          </p:nvPr>
        </p:nvSpPr>
        <p:spPr/>
        <p:txBody>
          <a:bodyPr>
            <a:normAutofit/>
          </a:bodyPr>
          <a:lstStyle/>
          <a:p>
            <a:r>
              <a:rPr lang="zh-CN" altLang="en-US" dirty="0"/>
              <a:t>有一座东西方向的独木桥，</a:t>
            </a:r>
            <a:endParaRPr lang="en-US" altLang="zh-CN" dirty="0"/>
          </a:p>
          <a:p>
            <a:pPr lvl="1"/>
            <a:r>
              <a:rPr lang="zh-CN" altLang="en-US" dirty="0"/>
              <a:t>同一方向的行人可连续过桥。当某一方向有行人过桥时，另一方向行人必须等待。</a:t>
            </a:r>
            <a:endParaRPr lang="en-US" altLang="zh-CN" dirty="0"/>
          </a:p>
          <a:p>
            <a:pPr lvl="1"/>
            <a:r>
              <a:rPr lang="zh-CN" altLang="en-US" dirty="0"/>
              <a:t>桥上没有行人时，任何一端的行人均可上桥。</a:t>
            </a:r>
            <a:endParaRPr lang="en-US" altLang="zh-CN" dirty="0"/>
          </a:p>
          <a:p>
            <a:pPr lvl="1"/>
            <a:r>
              <a:rPr lang="zh-CN" altLang="en-US" dirty="0"/>
              <a:t>出于安全考虑，独木桥的最大承重为</a:t>
            </a:r>
            <a:r>
              <a:rPr lang="en-US" altLang="zh-CN" dirty="0"/>
              <a:t>4</a:t>
            </a:r>
            <a:r>
              <a:rPr lang="zh-CN" altLang="en-US" dirty="0"/>
              <a:t>人，即同时位于桥上的行人数目不能超过</a:t>
            </a:r>
            <a:r>
              <a:rPr lang="en-US" altLang="zh-CN" dirty="0"/>
              <a:t>4</a:t>
            </a:r>
            <a:r>
              <a:rPr lang="zh-CN" altLang="en-US" dirty="0"/>
              <a:t>。</a:t>
            </a:r>
            <a:endParaRPr lang="en-US" altLang="zh-CN" dirty="0"/>
          </a:p>
          <a:p>
            <a:r>
              <a:rPr lang="zh-CN" altLang="en-US" dirty="0"/>
              <a:t>请用</a:t>
            </a:r>
            <a:r>
              <a:rPr lang="en-US" altLang="zh-CN" dirty="0"/>
              <a:t>P</a:t>
            </a:r>
            <a:r>
              <a:rPr lang="zh-CN" altLang="en-US" dirty="0"/>
              <a:t>、</a:t>
            </a:r>
            <a:r>
              <a:rPr lang="en-US" altLang="zh-CN" dirty="0"/>
              <a:t>V</a:t>
            </a:r>
            <a:r>
              <a:rPr lang="zh-CN" altLang="en-US" dirty="0"/>
              <a:t>操作来实现东西两端人过桥问题。      </a:t>
            </a:r>
            <a:endParaRPr lang="en-US" altLang="zh-CN" dirty="0"/>
          </a:p>
        </p:txBody>
      </p:sp>
      <p:sp>
        <p:nvSpPr>
          <p:cNvPr id="3" name="日期占位符 2"/>
          <p:cNvSpPr>
            <a:spLocks noGrp="1"/>
          </p:cNvSpPr>
          <p:nvPr>
            <p:ph type="dt" sz="half" idx="10"/>
          </p:nvPr>
        </p:nvSpPr>
        <p:spPr/>
        <p:txBody>
          <a:bodyPr/>
          <a:lstStyle/>
          <a:p>
            <a:fld id="{33F55BE7-0EBB-1949-A6BB-3AB8B16A4780}" type="datetime5">
              <a:t>2019/10/16</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幻灯片编号占位符 9"/>
          <p:cNvSpPr>
            <a:spLocks noGrp="1"/>
          </p:cNvSpPr>
          <p:nvPr>
            <p:ph type="sldNum" sz="quarter" idx="12"/>
          </p:nvPr>
        </p:nvSpPr>
        <p:spPr/>
        <p:txBody>
          <a:bodyPr/>
          <a:lstStyle/>
          <a:p>
            <a:fld id="{B09550E6-D85C-43A8-841D-66A200A3DB30}" type="slidenum">
              <a:rPr lang="zh-CN" altLang="en-US" smtClean="0"/>
              <a:pPr/>
              <a:t>41</a:t>
            </a:fld>
            <a:endParaRPr lang="zh-CN" altLang="en-US"/>
          </a:p>
        </p:txBody>
      </p:sp>
    </p:spTree>
    <p:extLst>
      <p:ext uri="{BB962C8B-B14F-4D97-AF65-F5344CB8AC3E}">
        <p14:creationId xmlns:p14="http://schemas.microsoft.com/office/powerpoint/2010/main" val="3407751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类读者优先问题</a:t>
            </a:r>
            <a:endParaRPr lang="en-US" altLang="zh-CN" dirty="0"/>
          </a:p>
          <a:p>
            <a:pPr lvl="1"/>
            <a:r>
              <a:rPr lang="zh-CN" altLang="en-US" dirty="0"/>
              <a:t>行人首先上桥的一方为读者</a:t>
            </a:r>
            <a:endParaRPr lang="en-US" altLang="zh-CN" dirty="0"/>
          </a:p>
          <a:p>
            <a:pPr lvl="1"/>
            <a:r>
              <a:rPr lang="zh-CN" altLang="en-US" dirty="0"/>
              <a:t>桥：共享数据</a:t>
            </a:r>
          </a:p>
          <a:p>
            <a:r>
              <a:rPr lang="en-US" altLang="zh-CN" dirty="0" err="1"/>
              <a:t>mutex</a:t>
            </a:r>
            <a:r>
              <a:rPr lang="zh-CN" altLang="en-US" dirty="0"/>
              <a:t>：互斥信号量，用于读者互斥写者</a:t>
            </a:r>
            <a:endParaRPr lang="en-US" altLang="zh-CN" dirty="0"/>
          </a:p>
          <a:p>
            <a:r>
              <a:rPr lang="en-US" altLang="zh-CN" dirty="0" err="1"/>
              <a:t>countR</a:t>
            </a:r>
            <a:r>
              <a:rPr lang="zh-CN" altLang="en-US" dirty="0"/>
              <a:t>：统计读者数目（同时在桥上的行人数目）</a:t>
            </a:r>
          </a:p>
          <a:p>
            <a:r>
              <a:rPr lang="en-US" altLang="zh-CN" dirty="0" err="1"/>
              <a:t>mutexR</a:t>
            </a:r>
            <a:r>
              <a:rPr lang="zh-CN" altLang="en-US" dirty="0"/>
              <a:t>：对变量</a:t>
            </a:r>
            <a:r>
              <a:rPr lang="en-US" altLang="zh-CN" dirty="0" err="1"/>
              <a:t>countR</a:t>
            </a:r>
            <a:r>
              <a:rPr lang="zh-CN" altLang="en-US" dirty="0"/>
              <a:t>互斥算术操作</a:t>
            </a:r>
            <a:endParaRPr lang="en-US" altLang="zh-CN" dirty="0"/>
          </a:p>
          <a:p>
            <a:r>
              <a:rPr lang="en-US" altLang="zh-CN" dirty="0"/>
              <a:t>count: </a:t>
            </a:r>
            <a:r>
              <a:rPr lang="zh-CN" altLang="en-US" dirty="0"/>
              <a:t>位于独木桥上的行人数目</a:t>
            </a:r>
          </a:p>
          <a:p>
            <a:pPr lvl="1"/>
            <a:endParaRPr lang="zh-CN" altLang="en-US" dirty="0"/>
          </a:p>
        </p:txBody>
      </p:sp>
      <p:sp>
        <p:nvSpPr>
          <p:cNvPr id="2" name="日期占位符 1"/>
          <p:cNvSpPr>
            <a:spLocks noGrp="1"/>
          </p:cNvSpPr>
          <p:nvPr>
            <p:ph type="dt" sz="half" idx="10"/>
          </p:nvPr>
        </p:nvSpPr>
        <p:spPr/>
        <p:txBody>
          <a:bodyPr/>
          <a:lstStyle/>
          <a:p>
            <a:fld id="{89263627-2BFD-304B-ABE2-802DD1181A69}"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42</a:t>
            </a:fld>
            <a:endParaRPr lang="zh-CN" altLang="en-US"/>
          </a:p>
        </p:txBody>
      </p:sp>
    </p:spTree>
    <p:extLst>
      <p:ext uri="{BB962C8B-B14F-4D97-AF65-F5344CB8AC3E}">
        <p14:creationId xmlns:p14="http://schemas.microsoft.com/office/powerpoint/2010/main" val="2006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2" name="日期占位符 1"/>
          <p:cNvSpPr>
            <a:spLocks noGrp="1"/>
          </p:cNvSpPr>
          <p:nvPr>
            <p:ph type="dt" sz="half" idx="10"/>
          </p:nvPr>
        </p:nvSpPr>
        <p:spPr/>
        <p:txBody>
          <a:bodyPr/>
          <a:lstStyle/>
          <a:p>
            <a:fld id="{0F65A400-9BC7-4942-8A45-802F699A0574}"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pPr/>
              <a:t>43</a:t>
            </a:fld>
            <a:endParaRPr lang="zh-CN" altLang="en-US"/>
          </a:p>
        </p:txBody>
      </p:sp>
      <p:sp>
        <p:nvSpPr>
          <p:cNvPr id="5" name="矩形 4"/>
          <p:cNvSpPr/>
          <p:nvPr/>
        </p:nvSpPr>
        <p:spPr>
          <a:xfrm>
            <a:off x="326570" y="1844824"/>
            <a:ext cx="8349886" cy="4708981"/>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P(count);</a:t>
            </a:r>
            <a:endParaRPr kumimoji="0" lang="zh-CN" altLang="zh-CN" sz="2000" b="1" i="0" u="none" strike="noStrike" kern="0" cap="none" spc="0" normalizeH="0" baseline="0" noProof="0" dirty="0">
              <a:ln>
                <a:noFill/>
              </a:ln>
              <a:solidFill>
                <a:schemeClr val="accent3">
                  <a:lumMod val="50000"/>
                </a:schemeClr>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a:t>
            </a:r>
            <a:r>
              <a:rPr lang="zh-CN" altLang="en-US" sz="2000" kern="0" dirty="0">
                <a:solidFill>
                  <a:prstClr val="black"/>
                </a:solidFill>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walk across the bridge from east to west;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V(count);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323527" y="1052736"/>
            <a:ext cx="8352929"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=1,count=4;</a:t>
            </a:r>
            <a:endParaRPr lang="zh-CN" altLang="zh-CN" sz="2000" dirty="0">
              <a:solidFill>
                <a:prstClr val="black"/>
              </a:solidFill>
              <a:latin typeface="Consolas" pitchFamily="49" charset="0"/>
              <a:ea typeface="黑体"/>
              <a:cs typeface="Consolas" pitchFamily="49" charset="0"/>
            </a:endParaRPr>
          </a:p>
        </p:txBody>
      </p:sp>
    </p:spTree>
    <p:extLst>
      <p:ext uri="{BB962C8B-B14F-4D97-AF65-F5344CB8AC3E}">
        <p14:creationId xmlns:p14="http://schemas.microsoft.com/office/powerpoint/2010/main" val="124692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2" name="日期占位符 1"/>
          <p:cNvSpPr>
            <a:spLocks noGrp="1"/>
          </p:cNvSpPr>
          <p:nvPr>
            <p:ph type="dt" sz="half" idx="10"/>
          </p:nvPr>
        </p:nvSpPr>
        <p:spPr/>
        <p:txBody>
          <a:bodyPr/>
          <a:lstStyle/>
          <a:p>
            <a:fld id="{4ED5E32E-710E-8F46-9CE7-BA87CF4A7DA3}"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44</a:t>
            </a:fld>
            <a:endParaRPr lang="zh-CN" altLang="en-US"/>
          </a:p>
        </p:txBody>
      </p:sp>
      <p:sp>
        <p:nvSpPr>
          <p:cNvPr id="5" name="矩形 4"/>
          <p:cNvSpPr/>
          <p:nvPr/>
        </p:nvSpPr>
        <p:spPr>
          <a:xfrm>
            <a:off x="398578" y="1340768"/>
            <a:ext cx="8349886" cy="4708981"/>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lang="en-US" altLang="zh-CN" sz="2000" kern="0" dirty="0">
                <a:solidFill>
                  <a:prstClr val="black"/>
                </a:solidFill>
                <a:latin typeface="Consolas" pitchFamily="49" charset="0"/>
                <a:ea typeface="黑体"/>
                <a:cs typeface="Consolas" pitchFamily="49" charset="0"/>
              </a:rPr>
              <a:t>);</a:t>
            </a:r>
            <a:endPar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fontAlgn="auto">
              <a:spcBef>
                <a:spcPts val="0"/>
              </a:spcBef>
              <a:spcAft>
                <a:spcPts val="0"/>
              </a:spcAft>
              <a:defRPr/>
            </a:pPr>
            <a:r>
              <a:rPr lang="en-US" altLang="zh-CN" sz="2000" kern="0" dirty="0">
                <a:solidFill>
                  <a:prstClr val="black"/>
                </a:solidFill>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P(count);</a:t>
            </a:r>
            <a:endParaRPr lang="zh-CN" altLang="zh-CN" sz="2000" b="1" kern="0" dirty="0">
              <a:solidFill>
                <a:schemeClr val="accent3">
                  <a:lumMod val="50000"/>
                </a:schemeClr>
              </a:solidFill>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a:t>
            </a:r>
            <a:r>
              <a:rPr lang="zh-CN" altLang="en-US" sz="2000" kern="0" dirty="0">
                <a:solidFill>
                  <a:prstClr val="black"/>
                </a:solidFill>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walk across the bridge from west to east;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V(count);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Tree>
    <p:extLst>
      <p:ext uri="{BB962C8B-B14F-4D97-AF65-F5344CB8AC3E}">
        <p14:creationId xmlns:p14="http://schemas.microsoft.com/office/powerpoint/2010/main" val="10718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632BB-ABA9-DF44-8D7A-671110F845FB}"/>
              </a:ext>
            </a:extLst>
          </p:cNvPr>
          <p:cNvSpPr>
            <a:spLocks noGrp="1"/>
          </p:cNvSpPr>
          <p:nvPr>
            <p:ph type="title"/>
          </p:nvPr>
        </p:nvSpPr>
        <p:spPr/>
        <p:txBody>
          <a:bodyPr/>
          <a:lstStyle/>
          <a:p>
            <a:r>
              <a:rPr kumimoji="1" lang="zh-CN" altLang="en-US"/>
              <a:t>练习</a:t>
            </a:r>
          </a:p>
        </p:txBody>
      </p:sp>
      <p:sp>
        <p:nvSpPr>
          <p:cNvPr id="6" name="内容占位符 5">
            <a:extLst>
              <a:ext uri="{FF2B5EF4-FFF2-40B4-BE49-F238E27FC236}">
                <a16:creationId xmlns:a16="http://schemas.microsoft.com/office/drawing/2014/main" id="{7A23AF9E-D3EA-2D43-820F-A3229DBD18F7}"/>
              </a:ext>
            </a:extLst>
          </p:cNvPr>
          <p:cNvSpPr>
            <a:spLocks noGrp="1"/>
          </p:cNvSpPr>
          <p:nvPr>
            <p:ph idx="1"/>
          </p:nvPr>
        </p:nvSpPr>
        <p:spPr/>
        <p:txBody>
          <a:bodyPr/>
          <a:lstStyle/>
          <a:p>
            <a:r>
              <a:rPr kumimoji="1" lang="zh-CN" altLang="en-US"/>
              <a:t>公平过桥</a:t>
            </a:r>
            <a:endParaRPr kumimoji="1" lang="en-US" altLang="zh-CN"/>
          </a:p>
          <a:p>
            <a:pPr lvl="1"/>
            <a:r>
              <a:rPr kumimoji="1" lang="zh-CN" altLang="en-US"/>
              <a:t>若对方无车，则本方可连续过桥；</a:t>
            </a:r>
            <a:endParaRPr kumimoji="1" lang="en-US" altLang="zh-CN"/>
          </a:p>
          <a:p>
            <a:pPr lvl="1"/>
            <a:r>
              <a:rPr kumimoji="1" lang="zh-CN" altLang="en-US"/>
              <a:t>若双方均有车，则按照到达顺序交替通过</a:t>
            </a:r>
            <a:endParaRPr kumimoji="1" lang="en-US" altLang="zh-CN"/>
          </a:p>
        </p:txBody>
      </p:sp>
      <p:sp>
        <p:nvSpPr>
          <p:cNvPr id="3" name="日期占位符 2">
            <a:extLst>
              <a:ext uri="{FF2B5EF4-FFF2-40B4-BE49-F238E27FC236}">
                <a16:creationId xmlns:a16="http://schemas.microsoft.com/office/drawing/2014/main" id="{86AC8F83-553D-034A-919C-76811E4C2C13}"/>
              </a:ext>
            </a:extLst>
          </p:cNvPr>
          <p:cNvSpPr>
            <a:spLocks noGrp="1"/>
          </p:cNvSpPr>
          <p:nvPr>
            <p:ph type="dt" sz="half" idx="10"/>
          </p:nvPr>
        </p:nvSpPr>
        <p:spPr/>
        <p:txBody>
          <a:bodyPr/>
          <a:lstStyle/>
          <a:p>
            <a:fld id="{6B74084D-1CD8-2745-ADC6-B652D9BD0C35}" type="datetime5">
              <a:t>2019/10/16</a:t>
            </a:fld>
            <a:endParaRPr lang="zh-CN" altLang="en-US"/>
          </a:p>
        </p:txBody>
      </p:sp>
      <p:sp>
        <p:nvSpPr>
          <p:cNvPr id="4" name="页脚占位符 3">
            <a:extLst>
              <a:ext uri="{FF2B5EF4-FFF2-40B4-BE49-F238E27FC236}">
                <a16:creationId xmlns:a16="http://schemas.microsoft.com/office/drawing/2014/main" id="{D6E5A682-55AF-4747-AFFC-342976E1E02A}"/>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a:extLst>
              <a:ext uri="{FF2B5EF4-FFF2-40B4-BE49-F238E27FC236}">
                <a16:creationId xmlns:a16="http://schemas.microsoft.com/office/drawing/2014/main" id="{9CCA54F0-C3DB-E244-82AC-13915FD2C26C}"/>
              </a:ext>
            </a:extLst>
          </p:cNvPr>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3895450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作业</a:t>
            </a:r>
            <a:r>
              <a:rPr kumimoji="1" lang="en-US" altLang="zh-CN"/>
              <a:t>7</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en-US" altLang="zh-CN"/>
              <a:t>N</a:t>
            </a:r>
            <a:r>
              <a:rPr kumimoji="1" lang="zh-CN" altLang="en-US"/>
              <a:t>个生产者进程和</a:t>
            </a:r>
            <a:r>
              <a:rPr kumimoji="1" lang="en-US" altLang="zh-CN"/>
              <a:t>M</a:t>
            </a:r>
            <a:r>
              <a:rPr kumimoji="1" lang="zh-CN" altLang="en-US"/>
              <a:t>个消费者进程共享大小为</a:t>
            </a:r>
            <a:r>
              <a:rPr kumimoji="1" lang="en-US" altLang="zh-CN"/>
              <a:t>K</a:t>
            </a:r>
            <a:r>
              <a:rPr kumimoji="1" lang="zh-CN" altLang="en-US"/>
              <a:t>的缓冲区，遵循规则如下：</a:t>
            </a:r>
          </a:p>
          <a:p>
            <a:pPr lvl="1"/>
            <a:r>
              <a:rPr kumimoji="1" lang="zh-CN" altLang="en-US"/>
              <a:t>进程之间必须以互斥方式访问缓冲区；</a:t>
            </a:r>
          </a:p>
          <a:p>
            <a:pPr lvl="1"/>
            <a:r>
              <a:rPr kumimoji="1" lang="zh-CN" altLang="en-US"/>
              <a:t>对每</a:t>
            </a:r>
            <a:r>
              <a:rPr kumimoji="1" lang="en-US" altLang="zh-CN"/>
              <a:t>1</a:t>
            </a:r>
            <a:r>
              <a:rPr kumimoji="1" lang="zh-CN" altLang="en-US"/>
              <a:t>条放入缓冲区的数据，所有消费者都必须接收</a:t>
            </a:r>
            <a:r>
              <a:rPr kumimoji="1" lang="en-US" altLang="zh-CN"/>
              <a:t>1</a:t>
            </a:r>
            <a:r>
              <a:rPr kumimoji="1" lang="zh-CN" altLang="en-US"/>
              <a:t>次；</a:t>
            </a:r>
          </a:p>
          <a:p>
            <a:pPr lvl="1"/>
            <a:r>
              <a:rPr kumimoji="1" lang="zh-CN" altLang="en-US"/>
              <a:t>缓冲区满时，生产者必须阻塞；</a:t>
            </a:r>
          </a:p>
          <a:p>
            <a:pPr lvl="1"/>
            <a:r>
              <a:rPr kumimoji="1" lang="zh-CN" altLang="en-US"/>
              <a:t>缓冲区空时，消费者必须阻塞。</a:t>
            </a:r>
          </a:p>
          <a:p>
            <a:r>
              <a:rPr kumimoji="1" lang="zh-CN" altLang="en-US"/>
              <a:t>请用</a:t>
            </a:r>
            <a:r>
              <a:rPr kumimoji="1" lang="en-US" altLang="zh-CN"/>
              <a:t>P</a:t>
            </a:r>
            <a:r>
              <a:rPr kumimoji="1" lang="zh-CN" altLang="en-US"/>
              <a:t>、</a:t>
            </a:r>
            <a:r>
              <a:rPr kumimoji="1" lang="en-US" altLang="zh-CN"/>
              <a:t>V</a:t>
            </a:r>
            <a:r>
              <a:rPr kumimoji="1" lang="zh-CN" altLang="en-US"/>
              <a:t>操作实现其同步过程，须说明信号量含义。</a:t>
            </a:r>
          </a:p>
        </p:txBody>
      </p:sp>
      <p:sp>
        <p:nvSpPr>
          <p:cNvPr id="4" name="日期占位符 3"/>
          <p:cNvSpPr>
            <a:spLocks noGrp="1"/>
          </p:cNvSpPr>
          <p:nvPr>
            <p:ph type="dt" sz="half" idx="10"/>
          </p:nvPr>
        </p:nvSpPr>
        <p:spPr/>
        <p:txBody>
          <a:bodyPr/>
          <a:lstStyle/>
          <a:p>
            <a:fld id="{45AA572C-43C4-014D-ADBE-1D4DB110360C}"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964336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39F5B63-C66D-1C40-8C48-382343A85CE2}"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47</a:t>
            </a:fld>
            <a:endParaRPr lang="zh-CN" altLang="en-US"/>
          </a:p>
        </p:txBody>
      </p:sp>
      <p:pic>
        <p:nvPicPr>
          <p:cNvPr id="9" name="图片 8"/>
          <p:cNvPicPr>
            <a:picLocks noChangeAspect="1"/>
          </p:cNvPicPr>
          <p:nvPr/>
        </p:nvPicPr>
        <p:blipFill>
          <a:blip r:embed="rId2"/>
          <a:stretch>
            <a:fillRect/>
          </a:stretch>
        </p:blipFill>
        <p:spPr>
          <a:xfrm>
            <a:off x="266700" y="0"/>
            <a:ext cx="4648200" cy="6731000"/>
          </a:xfrm>
          <a:prstGeom prst="rect">
            <a:avLst/>
          </a:prstGeom>
        </p:spPr>
      </p:pic>
      <p:pic>
        <p:nvPicPr>
          <p:cNvPr id="10" name="图片 9"/>
          <p:cNvPicPr>
            <a:picLocks noChangeAspect="1"/>
          </p:cNvPicPr>
          <p:nvPr/>
        </p:nvPicPr>
        <p:blipFill>
          <a:blip r:embed="rId3"/>
          <a:stretch>
            <a:fillRect/>
          </a:stretch>
        </p:blipFill>
        <p:spPr>
          <a:xfrm>
            <a:off x="4963026" y="3045327"/>
            <a:ext cx="4025900" cy="1473200"/>
          </a:xfrm>
          <a:prstGeom prst="rect">
            <a:avLst/>
          </a:prstGeom>
        </p:spPr>
      </p:pic>
    </p:spTree>
    <p:extLst>
      <p:ext uri="{BB962C8B-B14F-4D97-AF65-F5344CB8AC3E}">
        <p14:creationId xmlns:p14="http://schemas.microsoft.com/office/powerpoint/2010/main" val="911327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kumimoji="1" lang="zh-CN" altLang="en-US" dirty="0"/>
              <a:t>操作系统实例</a:t>
            </a:r>
          </a:p>
        </p:txBody>
      </p:sp>
      <p:sp>
        <p:nvSpPr>
          <p:cNvPr id="8" name="副标题 7"/>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99455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t>Linux</a:t>
            </a:r>
            <a:r>
              <a:rPr lang="zh-CN" altLang="en-US"/>
              <a:t>中的锁：</a:t>
            </a:r>
            <a:r>
              <a:rPr lang="en-US" altLang="zh-CN"/>
              <a:t>mutex</a:t>
            </a:r>
            <a:endParaRPr lang="en-US" dirty="0"/>
          </a:p>
        </p:txBody>
      </p:sp>
      <p:sp>
        <p:nvSpPr>
          <p:cNvPr id="175107" name="Rectangle 3"/>
          <p:cNvSpPr>
            <a:spLocks noGrp="1" noChangeArrowheads="1"/>
          </p:cNvSpPr>
          <p:nvPr>
            <p:ph idx="1"/>
          </p:nvPr>
        </p:nvSpPr>
        <p:spPr/>
        <p:txBody>
          <a:bodyPr>
            <a:normAutofit fontScale="70000" lnSpcReduction="20000"/>
          </a:bodyPr>
          <a:lstStyle/>
          <a:p>
            <a:r>
              <a:rPr lang="en-US" dirty="0"/>
              <a:t>Useful for short-term locking</a:t>
            </a:r>
          </a:p>
          <a:p>
            <a:pPr lvl="1"/>
            <a:r>
              <a:rPr lang="en-US" dirty="0"/>
              <a:t>Simplest and most efficient thread synchronization mechanism</a:t>
            </a:r>
          </a:p>
          <a:p>
            <a:r>
              <a:rPr lang="en-US" dirty="0"/>
              <a:t>A special variable that can be either in </a:t>
            </a:r>
          </a:p>
          <a:p>
            <a:pPr lvl="1"/>
            <a:r>
              <a:rPr lang="en-US" dirty="0">
                <a:solidFill>
                  <a:schemeClr val="accent2"/>
                </a:solidFill>
              </a:rPr>
              <a:t>locked state</a:t>
            </a:r>
            <a:r>
              <a:rPr lang="en-US" dirty="0"/>
              <a:t>: a distinguished thread that holds or owns the </a:t>
            </a:r>
            <a:r>
              <a:rPr lang="en-US" dirty="0" err="1"/>
              <a:t>mutex</a:t>
            </a:r>
            <a:r>
              <a:rPr lang="en-US" dirty="0"/>
              <a:t>;  or</a:t>
            </a:r>
          </a:p>
          <a:p>
            <a:pPr lvl="1"/>
            <a:r>
              <a:rPr lang="en-US" dirty="0">
                <a:solidFill>
                  <a:srgbClr val="C0504D"/>
                </a:solidFill>
              </a:rPr>
              <a:t>unlocked state</a:t>
            </a:r>
            <a:r>
              <a:rPr lang="en-US" dirty="0"/>
              <a:t>: no thread holds the </a:t>
            </a:r>
            <a:r>
              <a:rPr lang="en-US" dirty="0" err="1"/>
              <a:t>mutex</a:t>
            </a:r>
            <a:endParaRPr lang="en-US" dirty="0"/>
          </a:p>
          <a:p>
            <a:r>
              <a:rPr lang="en-US" dirty="0"/>
              <a:t>When several threads compete for a </a:t>
            </a:r>
            <a:r>
              <a:rPr lang="en-US" dirty="0" err="1"/>
              <a:t>mutex</a:t>
            </a:r>
            <a:r>
              <a:rPr lang="en-US" dirty="0"/>
              <a:t>, the </a:t>
            </a:r>
            <a:r>
              <a:rPr lang="en-US" b="1" i="1" u="sng" dirty="0"/>
              <a:t>losers</a:t>
            </a:r>
            <a:r>
              <a:rPr lang="en-US" dirty="0"/>
              <a:t> block at that call </a:t>
            </a:r>
          </a:p>
          <a:p>
            <a:pPr lvl="1"/>
            <a:r>
              <a:rPr lang="en-US" dirty="0"/>
              <a:t>The </a:t>
            </a:r>
            <a:r>
              <a:rPr lang="en-US" dirty="0" err="1"/>
              <a:t>mutex</a:t>
            </a:r>
            <a:r>
              <a:rPr lang="en-US" dirty="0"/>
              <a:t> also has a queue of threads that are waiting to hold the </a:t>
            </a:r>
            <a:r>
              <a:rPr lang="en-US" dirty="0" err="1"/>
              <a:t>mutex</a:t>
            </a:r>
            <a:r>
              <a:rPr lang="en-US" dirty="0"/>
              <a:t>. </a:t>
            </a:r>
          </a:p>
          <a:p>
            <a:r>
              <a:rPr lang="en-US" dirty="0"/>
              <a:t>POSIX does not require that this queue be accessed FIFO. </a:t>
            </a:r>
          </a:p>
        </p:txBody>
      </p:sp>
      <p:sp>
        <p:nvSpPr>
          <p:cNvPr id="2" name="日期占位符 1"/>
          <p:cNvSpPr>
            <a:spLocks noGrp="1"/>
          </p:cNvSpPr>
          <p:nvPr>
            <p:ph type="dt" sz="half" idx="10"/>
          </p:nvPr>
        </p:nvSpPr>
        <p:spPr/>
        <p:txBody>
          <a:bodyPr/>
          <a:lstStyle/>
          <a:p>
            <a:fld id="{6C0D6B07-AE8C-D44B-9561-A7879CF63FCA}"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pPr/>
              <a:t>49</a:t>
            </a:fld>
            <a:endParaRPr lang="zh-CN" altLang="en-US"/>
          </a:p>
        </p:txBody>
      </p:sp>
    </p:spTree>
    <p:extLst>
      <p:ext uri="{BB962C8B-B14F-4D97-AF65-F5344CB8AC3E}">
        <p14:creationId xmlns:p14="http://schemas.microsoft.com/office/powerpoint/2010/main" val="668263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zh-CN" altLang="en-US" dirty="0"/>
              <a:t>热身</a:t>
            </a:r>
            <a:endParaRPr lang="en-US" altLang="zh-CN" dirty="0"/>
          </a:p>
        </p:txBody>
      </p:sp>
      <p:sp>
        <p:nvSpPr>
          <p:cNvPr id="356355" name="Rectangle 3"/>
          <p:cNvSpPr>
            <a:spLocks noGrp="1" noChangeArrowheads="1"/>
          </p:cNvSpPr>
          <p:nvPr>
            <p:ph idx="1"/>
          </p:nvPr>
        </p:nvSpPr>
        <p:spPr/>
        <p:txBody>
          <a:bodyPr>
            <a:normAutofit/>
          </a:bodyPr>
          <a:lstStyle/>
          <a:p>
            <a:r>
              <a:rPr lang="zh-CN" altLang="en-US" sz="3200" dirty="0"/>
              <a:t>四个进程</a:t>
            </a:r>
            <a:r>
              <a:rPr lang="en-US" altLang="zh-CN" sz="3200" dirty="0"/>
              <a:t>A</a:t>
            </a:r>
            <a:r>
              <a:rPr lang="zh-CN" altLang="en-US" sz="3200" dirty="0"/>
              <a:t>、</a:t>
            </a:r>
            <a:r>
              <a:rPr lang="en-US" altLang="zh-CN" sz="3200" dirty="0"/>
              <a:t>B</a:t>
            </a:r>
            <a:r>
              <a:rPr lang="zh-CN" altLang="en-US" sz="3200" dirty="0"/>
              <a:t>、</a:t>
            </a:r>
            <a:r>
              <a:rPr lang="en-US" altLang="zh-CN" sz="3200" dirty="0"/>
              <a:t>C</a:t>
            </a:r>
            <a:r>
              <a:rPr lang="zh-CN" altLang="en-US" sz="3200" dirty="0"/>
              <a:t>、</a:t>
            </a:r>
            <a:r>
              <a:rPr lang="en-US" altLang="zh-CN" sz="3200" dirty="0"/>
              <a:t>D</a:t>
            </a:r>
            <a:r>
              <a:rPr lang="zh-CN" altLang="en-US" sz="3200" dirty="0"/>
              <a:t>都要读一个共享文件</a:t>
            </a:r>
            <a:r>
              <a:rPr lang="en-US" altLang="zh-CN" sz="3200" dirty="0"/>
              <a:t>F</a:t>
            </a:r>
            <a:r>
              <a:rPr lang="zh-CN" altLang="en-US" sz="3200" dirty="0"/>
              <a:t>，系统允许多个进程同时读文件</a:t>
            </a:r>
            <a:r>
              <a:rPr lang="en-US" altLang="zh-CN" sz="3200" dirty="0"/>
              <a:t>F</a:t>
            </a:r>
            <a:r>
              <a:rPr lang="zh-CN" altLang="en-US" sz="3200" dirty="0"/>
              <a:t>。但：</a:t>
            </a:r>
            <a:endParaRPr lang="en-US" altLang="zh-CN" sz="3200" dirty="0"/>
          </a:p>
          <a:p>
            <a:pPr lvl="1"/>
            <a:r>
              <a:rPr lang="zh-CN" altLang="en-US" sz="2800" dirty="0"/>
              <a:t>进程</a:t>
            </a:r>
            <a:r>
              <a:rPr lang="en-US" altLang="zh-CN" sz="2800" dirty="0"/>
              <a:t>A</a:t>
            </a:r>
            <a:r>
              <a:rPr lang="zh-CN" altLang="en-US" sz="2800" dirty="0"/>
              <a:t>和进程</a:t>
            </a:r>
            <a:r>
              <a:rPr lang="en-US" altLang="zh-CN" sz="2800" dirty="0"/>
              <a:t>C</a:t>
            </a:r>
            <a:r>
              <a:rPr lang="zh-CN" altLang="en-US" sz="2800" dirty="0"/>
              <a:t>不能同时读文件</a:t>
            </a:r>
            <a:r>
              <a:rPr lang="en-US" altLang="zh-CN" sz="2800" dirty="0"/>
              <a:t>F</a:t>
            </a:r>
            <a:r>
              <a:rPr lang="zh-CN" altLang="en-US" sz="2800" dirty="0"/>
              <a:t>；</a:t>
            </a:r>
            <a:endParaRPr lang="en-US" altLang="zh-CN" sz="2800" dirty="0"/>
          </a:p>
          <a:p>
            <a:pPr lvl="1"/>
            <a:r>
              <a:rPr lang="zh-CN" altLang="en-US" sz="2800" dirty="0"/>
              <a:t>进程</a:t>
            </a:r>
            <a:r>
              <a:rPr lang="en-US" altLang="zh-CN" sz="2800" dirty="0"/>
              <a:t>B</a:t>
            </a:r>
            <a:r>
              <a:rPr lang="zh-CN" altLang="en-US" sz="2800" dirty="0"/>
              <a:t>和进程</a:t>
            </a:r>
            <a:r>
              <a:rPr lang="en-US" altLang="zh-CN" sz="2800" dirty="0"/>
              <a:t>D</a:t>
            </a:r>
            <a:r>
              <a:rPr lang="zh-CN" altLang="en-US" sz="2800" dirty="0"/>
              <a:t>也不能同时读文件</a:t>
            </a:r>
            <a:r>
              <a:rPr lang="en-US" altLang="zh-CN" sz="2800" dirty="0"/>
              <a:t>F</a:t>
            </a:r>
            <a:r>
              <a:rPr lang="zh-CN" altLang="en-US" sz="2800" dirty="0"/>
              <a:t>。</a:t>
            </a:r>
            <a:endParaRPr lang="en-US" altLang="zh-CN" sz="2800" dirty="0"/>
          </a:p>
          <a:p>
            <a:r>
              <a:rPr lang="zh-CN" altLang="en-US" sz="3200" dirty="0"/>
              <a:t>为了使这四个进程并发执行时能按系统要求使用文件，现用</a:t>
            </a:r>
            <a:r>
              <a:rPr lang="en-US" altLang="zh-CN" sz="3200" dirty="0"/>
              <a:t>PV</a:t>
            </a:r>
            <a:r>
              <a:rPr lang="zh-CN" altLang="en-US" sz="3200" dirty="0"/>
              <a:t>操作进行管理。</a:t>
            </a:r>
          </a:p>
          <a:p>
            <a:endParaRPr lang="en-US" altLang="zh-CN" sz="3200" dirty="0"/>
          </a:p>
        </p:txBody>
      </p:sp>
      <p:sp>
        <p:nvSpPr>
          <p:cNvPr id="2" name="日期占位符 1"/>
          <p:cNvSpPr>
            <a:spLocks noGrp="1"/>
          </p:cNvSpPr>
          <p:nvPr>
            <p:ph type="dt" sz="half" idx="10"/>
          </p:nvPr>
        </p:nvSpPr>
        <p:spPr/>
        <p:txBody>
          <a:bodyPr/>
          <a:lstStyle/>
          <a:p>
            <a:fld id="{0CC464F4-ACA5-1B4E-8D60-C0C75C00420D}"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489880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a:bodyPr>
          <a:lstStyle/>
          <a:p>
            <a:r>
              <a:rPr lang="en-US" dirty="0"/>
              <a:t>POSIX </a:t>
            </a:r>
            <a:r>
              <a:rPr lang="en-US" dirty="0" err="1"/>
              <a:t>Mutex</a:t>
            </a:r>
            <a:endParaRPr lang="en-US" dirty="0"/>
          </a:p>
        </p:txBody>
      </p:sp>
      <p:sp>
        <p:nvSpPr>
          <p:cNvPr id="177155" name="Rectangle 3"/>
          <p:cNvSpPr>
            <a:spLocks noGrp="1" noChangeArrowheads="1"/>
          </p:cNvSpPr>
          <p:nvPr>
            <p:ph idx="1"/>
          </p:nvPr>
        </p:nvSpPr>
        <p:spPr/>
        <p:txBody>
          <a:bodyPr>
            <a:normAutofit fontScale="92500"/>
          </a:bodyPr>
          <a:lstStyle/>
          <a:p>
            <a:r>
              <a:rPr lang="en-US" sz="2400" dirty="0" err="1"/>
              <a:t>int</a:t>
            </a:r>
            <a:r>
              <a:rPr lang="en-US" sz="2400" dirty="0"/>
              <a:t> </a:t>
            </a:r>
            <a:r>
              <a:rPr lang="en-US" sz="2400" b="1" dirty="0" err="1"/>
              <a:t>pthread_mutex_init</a:t>
            </a:r>
            <a:r>
              <a:rPr lang="en-US" sz="2400" dirty="0"/>
              <a:t>(</a:t>
            </a:r>
            <a:r>
              <a:rPr lang="en-US" sz="2400" dirty="0" err="1"/>
              <a:t>pthread_mutex_t</a:t>
            </a:r>
            <a:r>
              <a:rPr lang="en-US" sz="2400" dirty="0"/>
              <a:t> *restrict </a:t>
            </a:r>
            <a:r>
              <a:rPr lang="en-US" sz="2400" dirty="0" err="1"/>
              <a:t>mutex</a:t>
            </a:r>
            <a:r>
              <a:rPr lang="en-US" sz="2400" dirty="0"/>
              <a:t>, </a:t>
            </a:r>
          </a:p>
          <a:p>
            <a:r>
              <a:rPr lang="en-US" sz="2400" dirty="0"/>
              <a:t>                               </a:t>
            </a:r>
            <a:r>
              <a:rPr lang="en-US" sz="2400" dirty="0" err="1"/>
              <a:t>const</a:t>
            </a:r>
            <a:r>
              <a:rPr lang="en-US" sz="2400" dirty="0"/>
              <a:t> </a:t>
            </a:r>
            <a:r>
              <a:rPr lang="en-US" sz="2400" dirty="0" err="1"/>
              <a:t>pthread_mutexattr_t</a:t>
            </a:r>
            <a:r>
              <a:rPr lang="en-US" sz="2400" dirty="0"/>
              <a:t> *restrict </a:t>
            </a:r>
            <a:r>
              <a:rPr lang="en-US" sz="2400" dirty="0" err="1"/>
              <a:t>attr</a:t>
            </a:r>
            <a:r>
              <a:rPr lang="en-US" sz="2400" dirty="0"/>
              <a:t>); </a:t>
            </a:r>
          </a:p>
          <a:p>
            <a:r>
              <a:rPr lang="en-US" sz="2400" dirty="0" err="1"/>
              <a:t>int</a:t>
            </a:r>
            <a:r>
              <a:rPr lang="en-US" sz="2400" dirty="0"/>
              <a:t> </a:t>
            </a:r>
            <a:r>
              <a:rPr lang="en-US" sz="2400" b="1" dirty="0" err="1"/>
              <a:t>pthread_mutex_destroy</a:t>
            </a:r>
            <a:r>
              <a:rPr lang="en-US" sz="2400" dirty="0"/>
              <a:t>(</a:t>
            </a:r>
            <a:r>
              <a:rPr lang="en-US" sz="2400" dirty="0" err="1"/>
              <a:t>pthread_mutex_t</a:t>
            </a:r>
            <a:r>
              <a:rPr lang="en-US" sz="2400" dirty="0"/>
              <a:t> *</a:t>
            </a:r>
            <a:r>
              <a:rPr lang="en-US" sz="2400" dirty="0" err="1"/>
              <a:t>mutex</a:t>
            </a:r>
            <a:r>
              <a:rPr lang="en-US" sz="2400" dirty="0"/>
              <a:t>); </a:t>
            </a:r>
          </a:p>
          <a:p>
            <a:endParaRPr lang="en-US" sz="2400" dirty="0"/>
          </a:p>
          <a:p>
            <a:r>
              <a:rPr lang="en-US" sz="2400" dirty="0" err="1"/>
              <a:t>int</a:t>
            </a:r>
            <a:r>
              <a:rPr lang="en-US" sz="2400" b="1" dirty="0"/>
              <a:t> </a:t>
            </a:r>
            <a:r>
              <a:rPr lang="en-US" sz="2400" b="1" dirty="0" err="1"/>
              <a:t>pthread_mutex_lock</a:t>
            </a:r>
            <a:r>
              <a:rPr lang="en-US" sz="2400" dirty="0"/>
              <a:t>(</a:t>
            </a:r>
            <a:r>
              <a:rPr lang="en-US" sz="2400" dirty="0" err="1"/>
              <a:t>pthread_mutex_t</a:t>
            </a:r>
            <a:r>
              <a:rPr lang="en-US" sz="2400" dirty="0"/>
              <a:t> *</a:t>
            </a:r>
            <a:r>
              <a:rPr lang="en-US" sz="2400" dirty="0" err="1"/>
              <a:t>mutex</a:t>
            </a:r>
            <a:r>
              <a:rPr lang="en-US" sz="2400" dirty="0"/>
              <a:t>); </a:t>
            </a:r>
          </a:p>
          <a:p>
            <a:endParaRPr lang="en-US" sz="2400" dirty="0"/>
          </a:p>
          <a:p>
            <a:r>
              <a:rPr lang="en-US" sz="2400" dirty="0" err="1"/>
              <a:t>int</a:t>
            </a:r>
            <a:r>
              <a:rPr lang="en-US" sz="2400" dirty="0"/>
              <a:t> </a:t>
            </a:r>
            <a:r>
              <a:rPr lang="en-US" sz="2400" b="1" dirty="0" err="1"/>
              <a:t>pthread_mutex_trylock</a:t>
            </a:r>
            <a:r>
              <a:rPr lang="en-US" sz="2400" dirty="0"/>
              <a:t>(</a:t>
            </a:r>
            <a:r>
              <a:rPr lang="en-US" sz="2400" dirty="0" err="1"/>
              <a:t>pthread_mutex_t</a:t>
            </a:r>
            <a:r>
              <a:rPr lang="en-US" sz="2400" dirty="0"/>
              <a:t> *</a:t>
            </a:r>
            <a:r>
              <a:rPr lang="en-US" sz="2400" dirty="0" err="1"/>
              <a:t>mutex</a:t>
            </a:r>
            <a:r>
              <a:rPr lang="en-US" sz="2400" dirty="0"/>
              <a:t>);</a:t>
            </a:r>
          </a:p>
          <a:p>
            <a:endParaRPr lang="en-US" sz="2400" dirty="0"/>
          </a:p>
          <a:p>
            <a:r>
              <a:rPr lang="en-US" sz="2400" dirty="0" err="1"/>
              <a:t>int</a:t>
            </a:r>
            <a:r>
              <a:rPr lang="en-US" sz="2400" dirty="0"/>
              <a:t> </a:t>
            </a:r>
            <a:r>
              <a:rPr lang="en-US" sz="2400" b="1" dirty="0" err="1"/>
              <a:t>pthread_mutex_unlock</a:t>
            </a:r>
            <a:r>
              <a:rPr lang="en-US" sz="2400" dirty="0"/>
              <a:t>(</a:t>
            </a:r>
            <a:r>
              <a:rPr lang="en-US" sz="2400" dirty="0" err="1"/>
              <a:t>pthread_mutex_t</a:t>
            </a:r>
            <a:r>
              <a:rPr lang="en-US" sz="2400" dirty="0"/>
              <a:t> *</a:t>
            </a:r>
            <a:r>
              <a:rPr lang="en-US" sz="2400" dirty="0" err="1"/>
              <a:t>mutex</a:t>
            </a:r>
            <a:r>
              <a:rPr lang="en-US" sz="2400" dirty="0"/>
              <a:t>); </a:t>
            </a:r>
          </a:p>
        </p:txBody>
      </p:sp>
      <p:sp>
        <p:nvSpPr>
          <p:cNvPr id="2" name="日期占位符 1"/>
          <p:cNvSpPr>
            <a:spLocks noGrp="1"/>
          </p:cNvSpPr>
          <p:nvPr>
            <p:ph type="dt" sz="half" idx="10"/>
          </p:nvPr>
        </p:nvSpPr>
        <p:spPr/>
        <p:txBody>
          <a:bodyPr/>
          <a:lstStyle/>
          <a:p>
            <a:fld id="{76E72192-F440-A74B-9F17-8FA4B3F28C27}"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313237330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Linux</a:t>
            </a:r>
            <a:r>
              <a:rPr lang="zh-CN" altLang="en-US" dirty="0"/>
              <a:t>中的信号量</a:t>
            </a:r>
          </a:p>
        </p:txBody>
      </p:sp>
      <p:sp>
        <p:nvSpPr>
          <p:cNvPr id="6" name="内容占位符 5"/>
          <p:cNvSpPr>
            <a:spLocks noGrp="1"/>
          </p:cNvSpPr>
          <p:nvPr>
            <p:ph idx="1"/>
          </p:nvPr>
        </p:nvSpPr>
        <p:spPr/>
        <p:txBody>
          <a:bodyPr>
            <a:normAutofit fontScale="85000" lnSpcReduction="10000"/>
          </a:bodyPr>
          <a:lstStyle/>
          <a:p>
            <a:r>
              <a:rPr lang="en-US" altLang="zh-CN" dirty="0"/>
              <a:t>POSIX:SEM semaphore is </a:t>
            </a:r>
          </a:p>
          <a:p>
            <a:pPr lvl="1"/>
            <a:r>
              <a:rPr lang="en-US" altLang="zh-CN" dirty="0"/>
              <a:t>variable of type </a:t>
            </a:r>
            <a:r>
              <a:rPr lang="en-US" altLang="zh-CN" dirty="0" err="1"/>
              <a:t>sem_t</a:t>
            </a:r>
            <a:r>
              <a:rPr lang="en-US" altLang="zh-CN" dirty="0"/>
              <a:t> </a:t>
            </a:r>
          </a:p>
          <a:p>
            <a:r>
              <a:rPr lang="en-US" altLang="zh-CN" dirty="0"/>
              <a:t>Atomic Operations: </a:t>
            </a:r>
          </a:p>
          <a:p>
            <a:pPr lvl="1"/>
            <a:r>
              <a:rPr lang="en-US" altLang="zh-CN" dirty="0" err="1"/>
              <a:t>int</a:t>
            </a:r>
            <a:r>
              <a:rPr lang="en-US" altLang="zh-CN" dirty="0"/>
              <a:t> </a:t>
            </a: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a:t>
            </a:r>
            <a:r>
              <a:rPr lang="en-US" altLang="zh-CN" dirty="0" err="1"/>
              <a:t>int</a:t>
            </a:r>
            <a:r>
              <a:rPr lang="en-US" altLang="zh-CN" dirty="0"/>
              <a:t> </a:t>
            </a:r>
            <a:r>
              <a:rPr lang="en-US" altLang="zh-CN" dirty="0" err="1"/>
              <a:t>pshared</a:t>
            </a:r>
            <a:r>
              <a:rPr lang="en-US" altLang="zh-CN" dirty="0"/>
              <a:t>, unsigned value);</a:t>
            </a:r>
          </a:p>
          <a:p>
            <a:pPr lvl="1"/>
            <a:r>
              <a:rPr lang="en-US" altLang="zh-CN" dirty="0" err="1"/>
              <a:t>int</a:t>
            </a:r>
            <a:r>
              <a:rPr lang="en-US" altLang="zh-CN" dirty="0"/>
              <a:t> </a:t>
            </a: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a:t>
            </a:r>
          </a:p>
          <a:p>
            <a:pPr lvl="1"/>
            <a:r>
              <a:rPr lang="en-US" altLang="zh-CN" dirty="0" err="1"/>
              <a:t>int</a:t>
            </a:r>
            <a:r>
              <a:rPr lang="en-US" altLang="zh-CN" dirty="0"/>
              <a:t> </a:t>
            </a:r>
            <a:r>
              <a:rPr lang="en-US" altLang="zh-CN" dirty="0" err="1"/>
              <a:t>sem_post</a:t>
            </a:r>
            <a:r>
              <a:rPr lang="en-US" altLang="zh-CN" dirty="0"/>
              <a:t>(</a:t>
            </a:r>
            <a:r>
              <a:rPr lang="en-US" altLang="zh-CN" dirty="0" err="1"/>
              <a:t>sem_t</a:t>
            </a:r>
            <a:r>
              <a:rPr lang="en-US" altLang="zh-CN" dirty="0"/>
              <a:t> *</a:t>
            </a:r>
            <a:r>
              <a:rPr lang="en-US" altLang="zh-CN" dirty="0" err="1"/>
              <a:t>sem</a:t>
            </a:r>
            <a:r>
              <a:rPr lang="en-US" altLang="zh-CN" dirty="0"/>
              <a:t>);</a:t>
            </a:r>
          </a:p>
          <a:p>
            <a:pPr lvl="1"/>
            <a:r>
              <a:rPr lang="en-US" altLang="zh-CN" dirty="0" err="1"/>
              <a:t>Int</a:t>
            </a:r>
            <a:r>
              <a:rPr lang="en-US" altLang="zh-CN" dirty="0"/>
              <a:t> </a:t>
            </a:r>
            <a:r>
              <a:rPr lang="en-US" altLang="zh-CN" dirty="0" err="1"/>
              <a:t>sem_trywait</a:t>
            </a:r>
            <a:r>
              <a:rPr lang="en-US" altLang="zh-CN" dirty="0"/>
              <a:t>(</a:t>
            </a:r>
            <a:r>
              <a:rPr lang="en-US" altLang="zh-CN" dirty="0" err="1"/>
              <a:t>sem_t</a:t>
            </a:r>
            <a:r>
              <a:rPr lang="en-US" altLang="zh-CN" dirty="0"/>
              <a:t> *</a:t>
            </a:r>
            <a:r>
              <a:rPr lang="en-US" altLang="zh-CN" dirty="0" err="1"/>
              <a:t>sem</a:t>
            </a:r>
            <a:r>
              <a:rPr lang="en-US" altLang="zh-CN" dirty="0"/>
              <a:t>);</a:t>
            </a:r>
          </a:p>
          <a:p>
            <a:pPr lvl="1"/>
            <a:r>
              <a:rPr lang="en-US" altLang="zh-CN" dirty="0" err="1"/>
              <a:t>Int</a:t>
            </a:r>
            <a:r>
              <a:rPr lang="en-US" altLang="zh-CN" dirty="0"/>
              <a:t> </a:t>
            </a:r>
            <a:r>
              <a:rPr lang="en-US" altLang="zh-CN" dirty="0" err="1"/>
              <a:t>sem_wait</a:t>
            </a:r>
            <a:r>
              <a:rPr lang="en-US" altLang="zh-CN" dirty="0"/>
              <a:t>(</a:t>
            </a:r>
            <a:r>
              <a:rPr lang="en-US" altLang="zh-CN" dirty="0" err="1"/>
              <a:t>sem_t</a:t>
            </a:r>
            <a:r>
              <a:rPr lang="en-US" altLang="zh-CN" dirty="0"/>
              <a:t> *</a:t>
            </a:r>
            <a:r>
              <a:rPr lang="en-US" altLang="zh-CN" dirty="0" err="1"/>
              <a:t>sem</a:t>
            </a:r>
            <a:r>
              <a:rPr lang="en-US" altLang="zh-CN" dirty="0"/>
              <a:t>);</a:t>
            </a:r>
          </a:p>
          <a:p>
            <a:r>
              <a:rPr lang="en-US" altLang="zh-CN" dirty="0"/>
              <a:t>Use &lt;</a:t>
            </a:r>
            <a:r>
              <a:rPr lang="en-US" altLang="zh-CN" dirty="0" err="1"/>
              <a:t>semaphore.h</a:t>
            </a:r>
            <a:r>
              <a:rPr lang="en-US" altLang="zh-CN" dirty="0"/>
              <a:t>&gt;</a:t>
            </a:r>
          </a:p>
          <a:p>
            <a:endParaRPr lang="zh-CN" altLang="en-US" dirty="0"/>
          </a:p>
        </p:txBody>
      </p:sp>
      <p:sp>
        <p:nvSpPr>
          <p:cNvPr id="2" name="日期占位符 1"/>
          <p:cNvSpPr>
            <a:spLocks noGrp="1"/>
          </p:cNvSpPr>
          <p:nvPr>
            <p:ph type="dt" sz="half" idx="10"/>
          </p:nvPr>
        </p:nvSpPr>
        <p:spPr/>
        <p:txBody>
          <a:bodyPr/>
          <a:lstStyle/>
          <a:p>
            <a:fld id="{6E79D6BE-EF14-874A-A3BA-85393AB10869}"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737308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a:bodyPr>
          <a:lstStyle/>
          <a:p>
            <a:r>
              <a:rPr lang="en-US" dirty="0"/>
              <a:t>Example 1 on Semaphore</a:t>
            </a:r>
          </a:p>
        </p:txBody>
      </p:sp>
      <p:sp>
        <p:nvSpPr>
          <p:cNvPr id="195587" name="Rectangle 3"/>
          <p:cNvSpPr>
            <a:spLocks noGrp="1" noChangeArrowheads="1"/>
          </p:cNvSpPr>
          <p:nvPr>
            <p:ph idx="1"/>
          </p:nvPr>
        </p:nvSpPr>
        <p:spPr/>
        <p:txBody>
          <a:bodyPr>
            <a:normAutofit fontScale="85000" lnSpcReduction="10000"/>
          </a:bodyPr>
          <a:lstStyle/>
          <a:p>
            <a:r>
              <a:rPr lang="en-US" dirty="0"/>
              <a:t>We want a shared variable </a:t>
            </a:r>
            <a:r>
              <a:rPr lang="en-US" b="1" i="1" dirty="0">
                <a:solidFill>
                  <a:srgbClr val="FF0000"/>
                </a:solidFill>
              </a:rPr>
              <a:t>‘shared</a:t>
            </a:r>
            <a:r>
              <a:rPr lang="en-US" dirty="0"/>
              <a:t>’ (</a:t>
            </a:r>
            <a:r>
              <a:rPr lang="en-US" i="1" dirty="0"/>
              <a:t>critical section</a:t>
            </a:r>
            <a:r>
              <a:rPr lang="en-US" dirty="0"/>
              <a:t>) to be protected by semaphore to allow for two functions</a:t>
            </a:r>
          </a:p>
          <a:p>
            <a:endParaRPr lang="en-US" dirty="0"/>
          </a:p>
          <a:p>
            <a:r>
              <a:rPr lang="en-US" b="1" dirty="0" err="1"/>
              <a:t>getshared</a:t>
            </a:r>
            <a:r>
              <a:rPr lang="en-US" b="1" dirty="0"/>
              <a:t> </a:t>
            </a:r>
            <a:r>
              <a:rPr lang="en-US" dirty="0"/>
              <a:t>– is a function that returns the current value of the shared variable </a:t>
            </a:r>
            <a:r>
              <a:rPr lang="en-US" i="1" dirty="0">
                <a:solidFill>
                  <a:srgbClr val="FF0000"/>
                </a:solidFill>
              </a:rPr>
              <a:t>‘shared</a:t>
            </a:r>
            <a:r>
              <a:rPr lang="en-US" dirty="0"/>
              <a:t>’</a:t>
            </a:r>
          </a:p>
          <a:p>
            <a:endParaRPr lang="en-US" dirty="0"/>
          </a:p>
          <a:p>
            <a:r>
              <a:rPr lang="en-US" b="1" dirty="0" err="1"/>
              <a:t>incshared</a:t>
            </a:r>
            <a:r>
              <a:rPr lang="en-US" b="1" dirty="0"/>
              <a:t> </a:t>
            </a:r>
            <a:r>
              <a:rPr lang="en-US" dirty="0"/>
              <a:t>– is a function that that atomically increments the </a:t>
            </a:r>
            <a:r>
              <a:rPr lang="en-US" i="1" dirty="0">
                <a:solidFill>
                  <a:srgbClr val="FF0000"/>
                </a:solidFill>
              </a:rPr>
              <a:t>‘shared’</a:t>
            </a:r>
            <a:r>
              <a:rPr lang="en-US" dirty="0"/>
              <a:t> variable. </a:t>
            </a:r>
          </a:p>
        </p:txBody>
      </p:sp>
      <p:sp>
        <p:nvSpPr>
          <p:cNvPr id="2" name="日期占位符 1"/>
          <p:cNvSpPr>
            <a:spLocks noGrp="1"/>
          </p:cNvSpPr>
          <p:nvPr>
            <p:ph type="dt" sz="half" idx="10"/>
          </p:nvPr>
        </p:nvSpPr>
        <p:spPr/>
        <p:txBody>
          <a:bodyPr/>
          <a:lstStyle/>
          <a:p>
            <a:fld id="{1F0019E0-B74B-0647-A634-B6428FA365C2}"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572006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ln/>
        </p:spPr>
        <p:txBody>
          <a:bodyPr lIns="90000" tIns="46800" rIns="90000" bIns="46800" anchor="b">
            <a:normAutofit fontScale="90000"/>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Example, creating shared variable</a:t>
            </a:r>
          </a:p>
        </p:txBody>
      </p:sp>
      <p:sp>
        <p:nvSpPr>
          <p:cNvPr id="3" name="内容占位符 2"/>
          <p:cNvSpPr>
            <a:spLocks noGrp="1"/>
          </p:cNvSpPr>
          <p:nvPr>
            <p:ph idx="1"/>
          </p:nvPr>
        </p:nvSpPr>
        <p:spPr/>
        <p:txBody>
          <a:bodyPr>
            <a:normAutofit fontScale="62500" lnSpcReduction="20000"/>
          </a:bodyPr>
          <a:lstStyle/>
          <a:p>
            <a:pPr>
              <a:buClr>
                <a:srgbClr val="000000"/>
              </a:buClr>
              <a:buSzPct val="100000"/>
              <a:buFont typeface="Verdana" charset="0"/>
              <a:buNone/>
            </a:pPr>
            <a:r>
              <a:rPr lang="en-GB" altLang="zh-CN" dirty="0">
                <a:latin typeface="Verdana" charset="0"/>
              </a:rPr>
              <a:t>#include &lt;</a:t>
            </a:r>
            <a:r>
              <a:rPr lang="en-GB" altLang="zh-CN" dirty="0" err="1">
                <a:latin typeface="Verdana" charset="0"/>
              </a:rPr>
              <a:t>errno.h</a:t>
            </a:r>
            <a:r>
              <a:rPr lang="en-GB" altLang="zh-CN" dirty="0">
                <a:latin typeface="Verdana" charset="0"/>
              </a:rPr>
              <a:t>&gt;</a:t>
            </a:r>
          </a:p>
          <a:p>
            <a:pPr>
              <a:buClr>
                <a:srgbClr val="000000"/>
              </a:buClr>
              <a:buSzPct val="100000"/>
              <a:buFont typeface="Verdana" charset="0"/>
              <a:buNone/>
            </a:pPr>
            <a:r>
              <a:rPr lang="en-GB" altLang="zh-CN" b="1" dirty="0">
                <a:solidFill>
                  <a:srgbClr val="FF0000"/>
                </a:solidFill>
                <a:latin typeface="Verdana" charset="0"/>
              </a:rPr>
              <a:t>#include &lt;</a:t>
            </a:r>
            <a:r>
              <a:rPr lang="en-GB" altLang="zh-CN" b="1" dirty="0" err="1">
                <a:solidFill>
                  <a:srgbClr val="FF0000"/>
                </a:solidFill>
                <a:latin typeface="Verdana" charset="0"/>
              </a:rPr>
              <a:t>semaphore.h</a:t>
            </a:r>
            <a:r>
              <a:rPr lang="en-GB" altLang="zh-CN" b="1" dirty="0">
                <a:solidFill>
                  <a:srgbClr val="FF0000"/>
                </a:solidFill>
                <a:latin typeface="Verdana" charset="0"/>
              </a:rPr>
              <a:t>&gt;</a:t>
            </a:r>
          </a:p>
          <a:p>
            <a:pPr>
              <a:buClr>
                <a:srgbClr val="000000"/>
              </a:buClr>
              <a:buSzPct val="100000"/>
              <a:buFont typeface="Verdana" charset="0"/>
              <a:buNone/>
            </a:pPr>
            <a:endParaRPr lang="en-GB" altLang="zh-CN" b="1" dirty="0">
              <a:solidFill>
                <a:srgbClr val="FF0000"/>
              </a:solidFill>
              <a:latin typeface="Verdana" charset="0"/>
            </a:endParaRPr>
          </a:p>
          <a:p>
            <a:pPr>
              <a:buClr>
                <a:srgbClr val="000000"/>
              </a:buClr>
              <a:buSzPct val="100000"/>
              <a:buFont typeface="Verdana" charset="0"/>
              <a:buNone/>
            </a:pPr>
            <a:r>
              <a:rPr lang="en-GB" altLang="zh-CN" dirty="0">
                <a:latin typeface="Verdana" charset="0"/>
              </a:rPr>
              <a:t>static </a:t>
            </a:r>
            <a:r>
              <a:rPr lang="en-GB" altLang="zh-CN" dirty="0" err="1">
                <a:latin typeface="Verdana" charset="0"/>
              </a:rPr>
              <a:t>int</a:t>
            </a:r>
            <a:r>
              <a:rPr lang="en-GB" altLang="zh-CN" dirty="0">
                <a:latin typeface="Verdana" charset="0"/>
              </a:rPr>
              <a:t> shared = 0;</a:t>
            </a:r>
          </a:p>
          <a:p>
            <a:pPr>
              <a:buClr>
                <a:srgbClr val="000000"/>
              </a:buClr>
              <a:buSzPct val="100000"/>
              <a:buFont typeface="Verdana" charset="0"/>
              <a:buNone/>
            </a:pPr>
            <a:r>
              <a:rPr lang="en-GB" altLang="zh-CN" b="1" dirty="0">
                <a:solidFill>
                  <a:srgbClr val="FF0000"/>
                </a:solidFill>
                <a:latin typeface="Verdana" charset="0"/>
              </a:rPr>
              <a:t>static </a:t>
            </a:r>
            <a:r>
              <a:rPr lang="en-GB" altLang="zh-CN" b="1" dirty="0" err="1">
                <a:solidFill>
                  <a:srgbClr val="FF0000"/>
                </a:solidFill>
                <a:latin typeface="Verdana" charset="0"/>
              </a:rPr>
              <a:t>sem_t</a:t>
            </a:r>
            <a:r>
              <a:rPr lang="en-GB" altLang="zh-CN" b="1" dirty="0">
                <a:solidFill>
                  <a:srgbClr val="FF0000"/>
                </a:solidFill>
                <a:latin typeface="Verdana" charset="0"/>
              </a:rPr>
              <a:t> </a:t>
            </a:r>
            <a:r>
              <a:rPr lang="en-GB" altLang="zh-CN" b="1" dirty="0" err="1">
                <a:solidFill>
                  <a:srgbClr val="FF0000"/>
                </a:solidFill>
                <a:latin typeface="Verdana" charset="0"/>
              </a:rPr>
              <a:t>sharedsem</a:t>
            </a:r>
            <a:r>
              <a:rPr lang="en-GB" altLang="zh-CN" b="1" dirty="0">
                <a:solidFill>
                  <a:srgbClr val="FF0000"/>
                </a:solidFill>
                <a:latin typeface="Verdana" charset="0"/>
              </a:rPr>
              <a:t>;</a:t>
            </a:r>
          </a:p>
          <a:p>
            <a:pPr>
              <a:buClr>
                <a:srgbClr val="000000"/>
              </a:buClr>
              <a:buSzPct val="100000"/>
              <a:buFont typeface="Verdana" charset="0"/>
              <a:buNone/>
            </a:pPr>
            <a:endParaRPr lang="en-GB" altLang="zh-CN" b="1" dirty="0">
              <a:solidFill>
                <a:srgbClr val="FF0000"/>
              </a:solidFill>
              <a:latin typeface="Verdana" charset="0"/>
            </a:endParaRPr>
          </a:p>
          <a:p>
            <a:pPr>
              <a:buClr>
                <a:srgbClr val="000000"/>
              </a:buClr>
              <a:buSzPct val="100000"/>
              <a:buFont typeface="Verdana" charset="0"/>
              <a:buNone/>
            </a:pPr>
            <a:r>
              <a:rPr lang="en-GB" altLang="zh-CN" b="1" dirty="0" err="1">
                <a:latin typeface="Verdana" charset="0"/>
              </a:rPr>
              <a:t>int</a:t>
            </a:r>
            <a:r>
              <a:rPr lang="en-GB" altLang="zh-CN" b="1" dirty="0">
                <a:latin typeface="Verdana" charset="0"/>
              </a:rPr>
              <a:t> </a:t>
            </a:r>
            <a:r>
              <a:rPr lang="en-GB" altLang="zh-CN" b="1" dirty="0" err="1">
                <a:latin typeface="Verdana" charset="0"/>
              </a:rPr>
              <a:t>initshared</a:t>
            </a:r>
            <a:r>
              <a:rPr lang="en-GB" altLang="zh-CN" b="1" dirty="0">
                <a:latin typeface="Verdana" charset="0"/>
              </a:rPr>
              <a:t>(</a:t>
            </a:r>
            <a:r>
              <a:rPr lang="en-GB" altLang="zh-CN" b="1" dirty="0" err="1">
                <a:latin typeface="Verdana" charset="0"/>
              </a:rPr>
              <a:t>int</a:t>
            </a:r>
            <a:r>
              <a:rPr lang="en-GB" altLang="zh-CN" b="1" dirty="0">
                <a:latin typeface="Verdana" charset="0"/>
              </a:rPr>
              <a:t> </a:t>
            </a:r>
            <a:r>
              <a:rPr lang="en-GB" altLang="zh-CN" b="1" dirty="0" err="1">
                <a:latin typeface="Verdana" charset="0"/>
              </a:rPr>
              <a:t>val</a:t>
            </a:r>
            <a:r>
              <a:rPr lang="en-GB" altLang="zh-CN" b="1" dirty="0">
                <a:latin typeface="Verdana" charset="0"/>
              </a:rPr>
              <a:t>)</a:t>
            </a:r>
            <a:r>
              <a:rPr lang="en-GB" altLang="zh-CN" dirty="0">
                <a:latin typeface="Verdana" charset="0"/>
              </a:rPr>
              <a:t> {   </a:t>
            </a:r>
          </a:p>
          <a:p>
            <a:pPr>
              <a:buClr>
                <a:srgbClr val="000000"/>
              </a:buClr>
              <a:buSzPct val="100000"/>
              <a:buFont typeface="Verdana" charset="0"/>
              <a:buNone/>
            </a:pPr>
            <a:r>
              <a:rPr lang="en-GB" altLang="zh-CN" dirty="0">
                <a:latin typeface="Verdana" charset="0"/>
              </a:rPr>
              <a:t>   if (</a:t>
            </a:r>
            <a:r>
              <a:rPr lang="en-GB" altLang="zh-CN" b="1" dirty="0" err="1">
                <a:solidFill>
                  <a:srgbClr val="FF0000"/>
                </a:solidFill>
                <a:latin typeface="Verdana" charset="0"/>
              </a:rPr>
              <a:t>sem_init</a:t>
            </a:r>
            <a:r>
              <a:rPr lang="en-GB" altLang="zh-CN" b="1" dirty="0">
                <a:solidFill>
                  <a:srgbClr val="FF0000"/>
                </a:solidFill>
                <a:latin typeface="Verdana" charset="0"/>
              </a:rPr>
              <a:t>(&amp;</a:t>
            </a:r>
            <a:r>
              <a:rPr lang="en-GB" altLang="zh-CN" b="1" dirty="0" err="1">
                <a:solidFill>
                  <a:srgbClr val="FF0000"/>
                </a:solidFill>
                <a:latin typeface="Verdana" charset="0"/>
              </a:rPr>
              <a:t>sharedsem</a:t>
            </a:r>
            <a:r>
              <a:rPr lang="en-GB" altLang="zh-CN" b="1" dirty="0">
                <a:solidFill>
                  <a:srgbClr val="FF0000"/>
                </a:solidFill>
                <a:latin typeface="Verdana" charset="0"/>
              </a:rPr>
              <a:t>, 0, 1)</a:t>
            </a:r>
            <a:r>
              <a:rPr lang="en-GB" altLang="zh-CN" dirty="0">
                <a:latin typeface="Verdana" charset="0"/>
              </a:rPr>
              <a:t> == -1)</a:t>
            </a:r>
          </a:p>
          <a:p>
            <a:pPr>
              <a:buClr>
                <a:srgbClr val="000000"/>
              </a:buClr>
              <a:buSzPct val="100000"/>
              <a:buFont typeface="Verdana" charset="0"/>
              <a:buNone/>
            </a:pPr>
            <a:r>
              <a:rPr lang="en-GB" altLang="zh-CN" dirty="0">
                <a:latin typeface="Verdana" charset="0"/>
              </a:rPr>
              <a:t>      return -1;</a:t>
            </a:r>
          </a:p>
          <a:p>
            <a:pPr>
              <a:buClr>
                <a:srgbClr val="000000"/>
              </a:buClr>
              <a:buSzPct val="100000"/>
              <a:buFont typeface="Verdana" charset="0"/>
              <a:buNone/>
            </a:pPr>
            <a:r>
              <a:rPr lang="en-GB" altLang="zh-CN" dirty="0">
                <a:latin typeface="Verdana" charset="0"/>
              </a:rPr>
              <a:t>   shared = </a:t>
            </a:r>
            <a:r>
              <a:rPr lang="en-GB" altLang="zh-CN" dirty="0" err="1">
                <a:latin typeface="Verdana" charset="0"/>
              </a:rPr>
              <a:t>val</a:t>
            </a:r>
            <a:r>
              <a:rPr lang="en-GB" altLang="zh-CN" dirty="0">
                <a:latin typeface="Verdana" charset="0"/>
              </a:rPr>
              <a:t>;</a:t>
            </a:r>
          </a:p>
          <a:p>
            <a:pPr>
              <a:buClr>
                <a:srgbClr val="000000"/>
              </a:buClr>
              <a:buSzPct val="100000"/>
              <a:buFont typeface="Verdana" charset="0"/>
              <a:buNone/>
            </a:pPr>
            <a:r>
              <a:rPr lang="en-GB" altLang="zh-CN" dirty="0">
                <a:latin typeface="Verdana" charset="0"/>
              </a:rPr>
              <a:t>   return 0;</a:t>
            </a:r>
          </a:p>
          <a:p>
            <a:pPr>
              <a:buClr>
                <a:srgbClr val="000000"/>
              </a:buClr>
              <a:buSzPct val="100000"/>
              <a:buFont typeface="Verdana" charset="0"/>
              <a:buNone/>
            </a:pPr>
            <a:r>
              <a:rPr lang="en-GB" altLang="zh-CN" dirty="0">
                <a:latin typeface="Verdana" charset="0"/>
              </a:rPr>
              <a:t>}</a:t>
            </a:r>
          </a:p>
        </p:txBody>
      </p:sp>
      <p:sp>
        <p:nvSpPr>
          <p:cNvPr id="4" name="日期占位符 3"/>
          <p:cNvSpPr>
            <a:spLocks noGrp="1"/>
          </p:cNvSpPr>
          <p:nvPr>
            <p:ph type="dt" sz="half" idx="10"/>
          </p:nvPr>
        </p:nvSpPr>
        <p:spPr/>
        <p:txBody>
          <a:bodyPr/>
          <a:lstStyle/>
          <a:p>
            <a:fld id="{E0323274-13FF-AE42-9F67-BA8136B815E7}"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3908333595"/>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74675" y="228600"/>
            <a:ext cx="7997825" cy="911225"/>
          </a:xfrm>
          <a:ln/>
        </p:spPr>
        <p:txBody>
          <a:bodyPr lIns="90000" tIns="46800" rIns="90000" bIns="46800" anchor="b"/>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Example – shared variable</a:t>
            </a:r>
          </a:p>
        </p:txBody>
      </p:sp>
      <p:sp>
        <p:nvSpPr>
          <p:cNvPr id="153603" name="Text Box 3"/>
          <p:cNvSpPr txBox="1">
            <a:spLocks noChangeArrowheads="1"/>
          </p:cNvSpPr>
          <p:nvPr/>
        </p:nvSpPr>
        <p:spPr bwMode="auto">
          <a:xfrm>
            <a:off x="822325" y="1219200"/>
            <a:ext cx="7788275" cy="5018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9pPr>
          </a:lstStyle>
          <a:p>
            <a:pPr>
              <a:buClr>
                <a:srgbClr val="000000"/>
              </a:buClr>
              <a:buSzPct val="100000"/>
              <a:buFont typeface="Verdana" charset="0"/>
              <a:buNone/>
            </a:pPr>
            <a:r>
              <a:rPr lang="en-GB" altLang="zh-CN" sz="2000" b="1" dirty="0" err="1">
                <a:latin typeface="Verdana" charset="0"/>
              </a:rPr>
              <a:t>int</a:t>
            </a:r>
            <a:r>
              <a:rPr lang="en-GB" altLang="zh-CN" sz="2000" b="1" dirty="0">
                <a:latin typeface="Verdana" charset="0"/>
              </a:rPr>
              <a:t> </a:t>
            </a:r>
            <a:r>
              <a:rPr lang="en-GB" altLang="zh-CN" sz="2000" b="1" dirty="0" err="1">
                <a:latin typeface="Verdana" charset="0"/>
              </a:rPr>
              <a:t>getshared</a:t>
            </a:r>
            <a:r>
              <a:rPr lang="en-GB" altLang="zh-CN" sz="2000" b="1" dirty="0">
                <a:latin typeface="Verdana" charset="0"/>
              </a:rPr>
              <a:t>(</a:t>
            </a:r>
            <a:r>
              <a:rPr lang="en-GB" altLang="zh-CN" sz="2000" b="1" dirty="0" err="1">
                <a:latin typeface="Verdana" charset="0"/>
              </a:rPr>
              <a:t>int</a:t>
            </a:r>
            <a:r>
              <a:rPr lang="en-GB" altLang="zh-CN" sz="2000" b="1" dirty="0">
                <a:latin typeface="Verdana" charset="0"/>
              </a:rPr>
              <a:t> *</a:t>
            </a:r>
            <a:r>
              <a:rPr lang="en-GB" altLang="zh-CN" sz="2000" b="1" dirty="0" err="1">
                <a:latin typeface="Verdana" charset="0"/>
              </a:rPr>
              <a:t>sval</a:t>
            </a:r>
            <a:r>
              <a:rPr lang="en-GB" altLang="zh-CN" sz="2000" b="1" dirty="0">
                <a:latin typeface="Verdana" charset="0"/>
              </a:rPr>
              <a:t>)</a:t>
            </a: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while (</a:t>
            </a:r>
            <a:r>
              <a:rPr lang="en-GB" altLang="zh-CN" sz="2000" b="1" dirty="0" err="1">
                <a:solidFill>
                  <a:srgbClr val="FF0000"/>
                </a:solidFill>
                <a:latin typeface="Verdana" charset="0"/>
              </a:rPr>
              <a:t>sem_wait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r>
              <a:rPr lang="en-GB" altLang="zh-CN" sz="2000" dirty="0">
                <a:latin typeface="Verdana" charset="0"/>
              </a:rPr>
              <a:t> == -1)</a:t>
            </a:r>
            <a:r>
              <a:rPr lang="zh-CN" altLang="en-US" sz="2000" dirty="0">
                <a:latin typeface="Verdana" charset="0"/>
              </a:rPr>
              <a:t> </a:t>
            </a:r>
            <a:r>
              <a:rPr lang="en-US" altLang="zh-CN" sz="2000" dirty="0">
                <a:latin typeface="Verdana" charset="0"/>
              </a:rPr>
              <a:t>{</a:t>
            </a:r>
            <a:endParaRPr lang="en-GB" altLang="zh-CN" sz="2000" dirty="0">
              <a:latin typeface="Verdana" charset="0"/>
            </a:endParaRPr>
          </a:p>
          <a:p>
            <a:pPr>
              <a:buClr>
                <a:srgbClr val="000000"/>
              </a:buClr>
              <a:buSzPct val="100000"/>
              <a:buFont typeface="Verdana" charset="0"/>
              <a:buNone/>
            </a:pPr>
            <a:r>
              <a:rPr lang="en-GB" altLang="zh-CN" sz="2000" dirty="0">
                <a:latin typeface="Verdana" charset="0"/>
              </a:rPr>
              <a:t>      if (</a:t>
            </a:r>
            <a:r>
              <a:rPr lang="en-GB" altLang="zh-CN" sz="2000" dirty="0" err="1">
                <a:solidFill>
                  <a:srgbClr val="0070C0"/>
                </a:solidFill>
                <a:latin typeface="Verdana" charset="0"/>
              </a:rPr>
              <a:t>errno</a:t>
            </a:r>
            <a:r>
              <a:rPr lang="en-GB" altLang="zh-CN" sz="2000" dirty="0">
                <a:solidFill>
                  <a:srgbClr val="0070C0"/>
                </a:solidFill>
                <a:latin typeface="Verdana" charset="0"/>
              </a:rPr>
              <a:t> != EINTR</a:t>
            </a:r>
            <a:r>
              <a:rPr lang="en-GB" altLang="zh-CN" sz="2000" dirty="0">
                <a:latin typeface="Verdana" charset="0"/>
              </a:rPr>
              <a:t>)</a:t>
            </a:r>
          </a:p>
          <a:p>
            <a:pPr>
              <a:buClr>
                <a:srgbClr val="000000"/>
              </a:buClr>
              <a:buSzPct val="100000"/>
              <a:buFont typeface="Verdana" charset="0"/>
              <a:buNone/>
            </a:pPr>
            <a:r>
              <a:rPr lang="en-GB" altLang="zh-CN" sz="2000" dirty="0">
                <a:latin typeface="Verdana" charset="0"/>
              </a:rPr>
              <a:t>         return -1;</a:t>
            </a:r>
          </a:p>
          <a:p>
            <a:pPr>
              <a:buClr>
                <a:srgbClr val="000000"/>
              </a:buClr>
              <a:buSzPct val="100000"/>
              <a:buFont typeface="Verdana" charset="0"/>
              <a:buNone/>
            </a:pP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a:t>
            </a:r>
            <a:r>
              <a:rPr lang="en-GB" altLang="zh-CN" sz="2000" dirty="0" err="1">
                <a:latin typeface="Verdana" charset="0"/>
              </a:rPr>
              <a:t>sval</a:t>
            </a:r>
            <a:r>
              <a:rPr lang="en-GB" altLang="zh-CN" sz="2000" dirty="0">
                <a:latin typeface="Verdana" charset="0"/>
              </a:rPr>
              <a:t> = shared;</a:t>
            </a:r>
          </a:p>
          <a:p>
            <a:pPr>
              <a:buClr>
                <a:srgbClr val="000000"/>
              </a:buClr>
              <a:buSzPct val="100000"/>
              <a:buFont typeface="Verdana" charset="0"/>
              <a:buNone/>
            </a:pPr>
            <a:r>
              <a:rPr lang="en-GB" altLang="zh-CN" sz="2000" dirty="0">
                <a:latin typeface="Verdana" charset="0"/>
              </a:rPr>
              <a:t>   return </a:t>
            </a:r>
            <a:r>
              <a:rPr lang="en-GB" altLang="zh-CN" sz="2000" b="1" dirty="0" err="1">
                <a:solidFill>
                  <a:srgbClr val="FF0000"/>
                </a:solidFill>
                <a:latin typeface="Verdana" charset="0"/>
              </a:rPr>
              <a:t>sem_post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p>
          <a:p>
            <a:pPr>
              <a:buClr>
                <a:srgbClr val="000000"/>
              </a:buClr>
              <a:buSzPct val="100000"/>
              <a:buFont typeface="Verdana" charset="0"/>
              <a:buNone/>
            </a:pPr>
            <a:r>
              <a:rPr lang="en-GB" altLang="zh-CN" sz="2000" dirty="0">
                <a:latin typeface="Verdana" charset="0"/>
              </a:rPr>
              <a:t>}</a:t>
            </a:r>
          </a:p>
          <a:p>
            <a:pPr>
              <a:buClr>
                <a:srgbClr val="000000"/>
              </a:buClr>
              <a:buSzPct val="100000"/>
              <a:buFont typeface="Verdana" charset="0"/>
              <a:buNone/>
            </a:pPr>
            <a:r>
              <a:rPr lang="en-GB" altLang="zh-CN" sz="2000" b="1" dirty="0" err="1">
                <a:latin typeface="Verdana" charset="0"/>
              </a:rPr>
              <a:t>int</a:t>
            </a:r>
            <a:r>
              <a:rPr lang="en-GB" altLang="zh-CN" sz="2000" b="1" dirty="0">
                <a:latin typeface="Verdana" charset="0"/>
              </a:rPr>
              <a:t> </a:t>
            </a:r>
            <a:r>
              <a:rPr lang="en-GB" altLang="zh-CN" sz="2000" b="1" dirty="0" err="1">
                <a:latin typeface="Verdana" charset="0"/>
              </a:rPr>
              <a:t>incshared</a:t>
            </a:r>
            <a:r>
              <a:rPr lang="en-GB" altLang="zh-CN" sz="2000" b="1" dirty="0">
                <a:latin typeface="Verdana" charset="0"/>
              </a:rPr>
              <a:t>()</a:t>
            </a: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while (</a:t>
            </a:r>
            <a:r>
              <a:rPr lang="en-GB" altLang="zh-CN" sz="2000" b="1" dirty="0" err="1">
                <a:solidFill>
                  <a:srgbClr val="FF0000"/>
                </a:solidFill>
                <a:latin typeface="Verdana" charset="0"/>
              </a:rPr>
              <a:t>sem_wait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r>
              <a:rPr lang="en-GB" altLang="zh-CN" sz="2000" dirty="0">
                <a:latin typeface="Verdana" charset="0"/>
              </a:rPr>
              <a:t> == -1) {</a:t>
            </a:r>
          </a:p>
          <a:p>
            <a:pPr>
              <a:buClr>
                <a:srgbClr val="000000"/>
              </a:buClr>
              <a:buSzPct val="100000"/>
              <a:buFont typeface="Verdana" charset="0"/>
              <a:buNone/>
            </a:pPr>
            <a:r>
              <a:rPr lang="en-GB" altLang="zh-CN" sz="2000" dirty="0">
                <a:latin typeface="Verdana" charset="0"/>
              </a:rPr>
              <a:t>      if (</a:t>
            </a:r>
            <a:r>
              <a:rPr lang="en-GB" altLang="zh-CN" sz="2000" dirty="0" err="1">
                <a:latin typeface="Verdana" charset="0"/>
              </a:rPr>
              <a:t>errno</a:t>
            </a:r>
            <a:r>
              <a:rPr lang="en-GB" altLang="zh-CN" sz="2000" dirty="0">
                <a:latin typeface="Verdana" charset="0"/>
              </a:rPr>
              <a:t> != EINTR) </a:t>
            </a:r>
          </a:p>
          <a:p>
            <a:pPr>
              <a:buClr>
                <a:srgbClr val="000000"/>
              </a:buClr>
              <a:buSzPct val="100000"/>
              <a:buFont typeface="Verdana" charset="0"/>
              <a:buNone/>
            </a:pPr>
            <a:r>
              <a:rPr lang="en-GB" altLang="zh-CN" sz="2000" dirty="0">
                <a:latin typeface="Verdana" charset="0"/>
              </a:rPr>
              <a:t>         return -1; </a:t>
            </a:r>
          </a:p>
          <a:p>
            <a:pPr>
              <a:buClr>
                <a:srgbClr val="000000"/>
              </a:buClr>
              <a:buSzPct val="100000"/>
              <a:buFont typeface="Verdana" charset="0"/>
              <a:buNone/>
            </a:pP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shared++;</a:t>
            </a:r>
          </a:p>
          <a:p>
            <a:pPr>
              <a:buClr>
                <a:srgbClr val="000000"/>
              </a:buClr>
              <a:buSzPct val="100000"/>
              <a:buFont typeface="Verdana" charset="0"/>
              <a:buNone/>
            </a:pPr>
            <a:r>
              <a:rPr lang="en-GB" altLang="zh-CN" sz="2000" dirty="0">
                <a:latin typeface="Verdana" charset="0"/>
              </a:rPr>
              <a:t>   return </a:t>
            </a:r>
            <a:r>
              <a:rPr lang="en-GB" altLang="zh-CN" sz="2000" b="1" dirty="0" err="1">
                <a:solidFill>
                  <a:srgbClr val="FF0000"/>
                </a:solidFill>
                <a:latin typeface="Verdana" charset="0"/>
              </a:rPr>
              <a:t>sem_post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a:t>
            </a:r>
          </a:p>
        </p:txBody>
      </p:sp>
      <p:sp>
        <p:nvSpPr>
          <p:cNvPr id="2" name="日期占位符 1"/>
          <p:cNvSpPr>
            <a:spLocks noGrp="1"/>
          </p:cNvSpPr>
          <p:nvPr>
            <p:ph type="dt" sz="half" idx="10"/>
          </p:nvPr>
        </p:nvSpPr>
        <p:spPr/>
        <p:txBody>
          <a:bodyPr/>
          <a:lstStyle/>
          <a:p>
            <a:fld id="{F8A35C47-869F-864E-B37C-3BAB06638233}"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54</a:t>
            </a:fld>
            <a:endParaRPr lang="zh-CN" altLang="en-US"/>
          </a:p>
        </p:txBody>
      </p:sp>
      <p:sp>
        <p:nvSpPr>
          <p:cNvPr id="5" name="圆角矩形 4"/>
          <p:cNvSpPr/>
          <p:nvPr/>
        </p:nvSpPr>
        <p:spPr>
          <a:xfrm>
            <a:off x="1016000" y="1597016"/>
            <a:ext cx="5858933" cy="1213917"/>
          </a:xfrm>
          <a:prstGeom prst="roundRect">
            <a:avLst>
              <a:gd name="adj" fmla="val 7883"/>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8452641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en-US"/>
              <a:t>Example 2 on Semaphore</a:t>
            </a:r>
            <a:endParaRPr lang="en-US" dirty="0"/>
          </a:p>
        </p:txBody>
      </p:sp>
      <p:sp>
        <p:nvSpPr>
          <p:cNvPr id="174083" name="Rectangle 3"/>
          <p:cNvSpPr>
            <a:spLocks noGrp="1" noChangeArrowheads="1"/>
          </p:cNvSpPr>
          <p:nvPr>
            <p:ph idx="1"/>
          </p:nvPr>
        </p:nvSpPr>
        <p:spPr/>
        <p:txBody>
          <a:bodyPr>
            <a:normAutofit fontScale="92500" lnSpcReduction="10000"/>
          </a:bodyPr>
          <a:lstStyle/>
          <a:p>
            <a:r>
              <a:rPr lang="en-US"/>
              <a:t>A program to generate a set of threads and each thread writes to </a:t>
            </a:r>
            <a:r>
              <a:rPr lang="en-US" i="1"/>
              <a:t>standard error</a:t>
            </a:r>
          </a:p>
          <a:p>
            <a:endParaRPr lang="en-US" i="1"/>
          </a:p>
          <a:p>
            <a:r>
              <a:rPr lang="en-US" i="1">
                <a:solidFill>
                  <a:srgbClr val="FF0000"/>
                </a:solidFill>
              </a:rPr>
              <a:t>Standard error (stderr)</a:t>
            </a:r>
            <a:r>
              <a:rPr lang="en-US" i="1"/>
              <a:t> is a </a:t>
            </a:r>
            <a:r>
              <a:rPr lang="en-US" i="1">
                <a:solidFill>
                  <a:srgbClr val="FF0000"/>
                </a:solidFill>
              </a:rPr>
              <a:t>shared resource</a:t>
            </a:r>
            <a:r>
              <a:rPr lang="en-US" i="1"/>
              <a:t>, hence if a thread outputs an informative message to standard error one character at the time, it becomes a critical region and we must protect it. </a:t>
            </a:r>
            <a:endParaRPr lang="en-US" i="1" dirty="0"/>
          </a:p>
        </p:txBody>
      </p:sp>
      <p:sp>
        <p:nvSpPr>
          <p:cNvPr id="2" name="日期占位符 1"/>
          <p:cNvSpPr>
            <a:spLocks noGrp="1"/>
          </p:cNvSpPr>
          <p:nvPr>
            <p:ph type="dt" sz="half" idx="10"/>
          </p:nvPr>
        </p:nvSpPr>
        <p:spPr/>
        <p:txBody>
          <a:bodyPr/>
          <a:lstStyle/>
          <a:p>
            <a:fld id="{E9190103-45FD-9546-B419-C9DC9C538E40}"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1304180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28600" y="228600"/>
            <a:ext cx="8342313" cy="909638"/>
          </a:xfrm>
        </p:spPr>
        <p:txBody>
          <a:bodyPr>
            <a:normAutofit/>
          </a:bodyPr>
          <a:lstStyle/>
          <a:p>
            <a:r>
              <a:rPr lang="en-US" sz="3200" b="1" dirty="0"/>
              <a:t>Thread with Critical Section</a:t>
            </a:r>
            <a:endParaRPr lang="en-US" sz="3200" dirty="0"/>
          </a:p>
        </p:txBody>
      </p:sp>
      <p:sp>
        <p:nvSpPr>
          <p:cNvPr id="163843" name="Text Box 3"/>
          <p:cNvSpPr txBox="1">
            <a:spLocks noChangeArrowheads="1"/>
          </p:cNvSpPr>
          <p:nvPr/>
        </p:nvSpPr>
        <p:spPr bwMode="auto">
          <a:xfrm>
            <a:off x="212725" y="1327150"/>
            <a:ext cx="8093075"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solidFill>
                  <a:schemeClr val="tx1"/>
                </a:solidFill>
                <a:latin typeface="Consolas"/>
                <a:cs typeface="Consolas"/>
              </a:rPr>
              <a:t>#include &lt;</a:t>
            </a:r>
            <a:r>
              <a:rPr lang="en-US" sz="2400" dirty="0" err="1">
                <a:solidFill>
                  <a:schemeClr val="tx1"/>
                </a:solidFill>
                <a:latin typeface="Consolas"/>
                <a:cs typeface="Consolas"/>
              </a:rPr>
              <a:t>errno.h</a:t>
            </a:r>
            <a:r>
              <a:rPr lang="en-US" sz="2400" dirty="0">
                <a:solidFill>
                  <a:schemeClr val="tx1"/>
                </a:solidFill>
                <a:latin typeface="Consolas"/>
                <a:cs typeface="Consolas"/>
              </a:rPr>
              <a:t>&gt;</a:t>
            </a:r>
          </a:p>
          <a:p>
            <a:r>
              <a:rPr lang="en-US" sz="2400" dirty="0">
                <a:solidFill>
                  <a:schemeClr val="tx1"/>
                </a:solidFill>
                <a:latin typeface="Consolas"/>
                <a:cs typeface="Consolas"/>
              </a:rPr>
              <a:t>#include &lt;</a:t>
            </a:r>
            <a:r>
              <a:rPr lang="en-US" sz="2400" dirty="0" err="1">
                <a:solidFill>
                  <a:schemeClr val="tx1"/>
                </a:solidFill>
                <a:latin typeface="Consolas"/>
                <a:cs typeface="Consolas"/>
              </a:rPr>
              <a:t>pthread.h</a:t>
            </a:r>
            <a:r>
              <a:rPr lang="en-US" sz="2400" dirty="0">
                <a:solidFill>
                  <a:schemeClr val="tx1"/>
                </a:solidFill>
                <a:latin typeface="Consolas"/>
                <a:cs typeface="Consolas"/>
              </a:rPr>
              <a:t>&gt;</a:t>
            </a:r>
          </a:p>
          <a:p>
            <a:r>
              <a:rPr lang="en-US" sz="2400" b="1" dirty="0">
                <a:solidFill>
                  <a:srgbClr val="FF0000"/>
                </a:solidFill>
                <a:latin typeface="Consolas"/>
                <a:cs typeface="Consolas"/>
              </a:rPr>
              <a:t>#include &lt;</a:t>
            </a:r>
            <a:r>
              <a:rPr lang="en-US" sz="2400" b="1" dirty="0" err="1">
                <a:solidFill>
                  <a:srgbClr val="FF0000"/>
                </a:solidFill>
                <a:latin typeface="Consolas"/>
                <a:cs typeface="Consolas"/>
              </a:rPr>
              <a:t>semaphore.h</a:t>
            </a:r>
            <a:r>
              <a:rPr lang="en-US" sz="2400" b="1" dirty="0">
                <a:solidFill>
                  <a:srgbClr val="FF0000"/>
                </a:solidFill>
                <a:latin typeface="Consolas"/>
                <a:cs typeface="Consolas"/>
              </a:rPr>
              <a:t>&gt;</a:t>
            </a:r>
          </a:p>
          <a:p>
            <a:r>
              <a:rPr lang="en-US" sz="2400" dirty="0">
                <a:solidFill>
                  <a:schemeClr val="tx1"/>
                </a:solidFill>
                <a:latin typeface="Consolas"/>
                <a:cs typeface="Consolas"/>
              </a:rPr>
              <a:t>#include &lt;</a:t>
            </a:r>
            <a:r>
              <a:rPr lang="en-US" sz="2400" dirty="0" err="1">
                <a:solidFill>
                  <a:schemeClr val="tx1"/>
                </a:solidFill>
                <a:latin typeface="Consolas"/>
                <a:cs typeface="Consolas"/>
              </a:rPr>
              <a:t>stdio.h</a:t>
            </a:r>
            <a:r>
              <a:rPr lang="en-US" sz="2400" dirty="0">
                <a:solidFill>
                  <a:schemeClr val="tx1"/>
                </a:solidFill>
                <a:latin typeface="Consolas"/>
                <a:cs typeface="Consolas"/>
              </a:rPr>
              <a:t>&gt;</a:t>
            </a:r>
          </a:p>
          <a:p>
            <a:r>
              <a:rPr lang="en-US" sz="2400" dirty="0">
                <a:solidFill>
                  <a:schemeClr val="tx1"/>
                </a:solidFill>
                <a:latin typeface="Consolas"/>
                <a:cs typeface="Consolas"/>
              </a:rPr>
              <a:t>#include &lt;</a:t>
            </a:r>
            <a:r>
              <a:rPr lang="en-US" sz="2400" dirty="0" err="1">
                <a:solidFill>
                  <a:schemeClr val="tx1"/>
                </a:solidFill>
                <a:latin typeface="Consolas"/>
                <a:cs typeface="Consolas"/>
              </a:rPr>
              <a:t>unistd.h</a:t>
            </a:r>
            <a:r>
              <a:rPr lang="en-US" sz="2400" dirty="0">
                <a:solidFill>
                  <a:schemeClr val="tx1"/>
                </a:solidFill>
                <a:latin typeface="Consolas"/>
                <a:cs typeface="Consolas"/>
              </a:rPr>
              <a:t>&gt;</a:t>
            </a:r>
          </a:p>
          <a:p>
            <a:r>
              <a:rPr lang="en-US" sz="2400" dirty="0">
                <a:solidFill>
                  <a:schemeClr val="tx1"/>
                </a:solidFill>
                <a:latin typeface="Consolas"/>
                <a:cs typeface="Consolas"/>
              </a:rPr>
              <a:t>#define TEN_MILLION 10000000L</a:t>
            </a:r>
          </a:p>
          <a:p>
            <a:r>
              <a:rPr lang="en-US" sz="2400" dirty="0">
                <a:solidFill>
                  <a:schemeClr val="tx1"/>
                </a:solidFill>
                <a:latin typeface="Consolas"/>
                <a:cs typeface="Consolas"/>
              </a:rPr>
              <a:t>#define BUFSIZE 1024</a:t>
            </a:r>
          </a:p>
          <a:p>
            <a:endParaRPr lang="en-US" sz="2400" dirty="0">
              <a:solidFill>
                <a:schemeClr val="tx1"/>
              </a:solidFill>
              <a:latin typeface="Consolas"/>
              <a:cs typeface="Consolas"/>
            </a:endParaRPr>
          </a:p>
          <a:p>
            <a:r>
              <a:rPr lang="en-US" sz="2400" b="1" dirty="0">
                <a:solidFill>
                  <a:schemeClr val="tx1"/>
                </a:solidFill>
                <a:latin typeface="Consolas"/>
                <a:cs typeface="Consolas"/>
              </a:rPr>
              <a:t>void *</a:t>
            </a:r>
            <a:r>
              <a:rPr lang="en-US" sz="2400" b="1" dirty="0" err="1">
                <a:solidFill>
                  <a:schemeClr val="tx1"/>
                </a:solidFill>
                <a:latin typeface="Consolas"/>
                <a:cs typeface="Consolas"/>
              </a:rPr>
              <a:t>threadout</a:t>
            </a:r>
            <a:r>
              <a:rPr lang="en-US" sz="2400" b="1" dirty="0">
                <a:solidFill>
                  <a:schemeClr val="tx1"/>
                </a:solidFill>
                <a:latin typeface="Consolas"/>
                <a:cs typeface="Consolas"/>
              </a:rPr>
              <a:t>(void *</a:t>
            </a:r>
            <a:r>
              <a:rPr lang="en-US" sz="2400" b="1" dirty="0" err="1">
                <a:solidFill>
                  <a:schemeClr val="tx1"/>
                </a:solidFill>
                <a:latin typeface="Consolas"/>
                <a:cs typeface="Consolas"/>
              </a:rPr>
              <a:t>args</a:t>
            </a:r>
            <a:r>
              <a:rPr lang="en-US" sz="2400" b="1" dirty="0">
                <a:solidFill>
                  <a:schemeClr val="tx1"/>
                </a:solidFill>
                <a:latin typeface="Consolas"/>
                <a:cs typeface="Consolas"/>
              </a:rPr>
              <a:t>)</a:t>
            </a:r>
            <a:r>
              <a:rPr lang="en-US" sz="2400" dirty="0">
                <a:solidFill>
                  <a:schemeClr val="tx1"/>
                </a:solidFill>
                <a:latin typeface="Consolas"/>
                <a:cs typeface="Consolas"/>
              </a:rPr>
              <a:t> {</a:t>
            </a:r>
          </a:p>
          <a:p>
            <a:r>
              <a:rPr lang="en-US" sz="2400" dirty="0">
                <a:solidFill>
                  <a:schemeClr val="tx1"/>
                </a:solidFill>
                <a:latin typeface="Consolas"/>
                <a:cs typeface="Consolas"/>
              </a:rPr>
              <a:t>   char buffer[BUFSIZE];</a:t>
            </a:r>
          </a:p>
          <a:p>
            <a:r>
              <a:rPr lang="en-US" sz="2400" dirty="0">
                <a:solidFill>
                  <a:schemeClr val="tx1"/>
                </a:solidFill>
                <a:latin typeface="Consolas"/>
                <a:cs typeface="Consolas"/>
              </a:rPr>
              <a:t>   char *c;</a:t>
            </a:r>
          </a:p>
          <a:p>
            <a:r>
              <a:rPr lang="en-US" sz="2400" dirty="0">
                <a:solidFill>
                  <a:schemeClr val="tx1"/>
                </a:solidFill>
                <a:latin typeface="Consolas"/>
                <a:cs typeface="Consolas"/>
              </a:rPr>
              <a:t>   </a:t>
            </a:r>
            <a:r>
              <a:rPr lang="en-US" sz="2400" b="1" dirty="0" err="1">
                <a:solidFill>
                  <a:srgbClr val="FF0000"/>
                </a:solidFill>
                <a:latin typeface="Consolas"/>
                <a:cs typeface="Consolas"/>
              </a:rPr>
              <a:t>sem_t</a:t>
            </a:r>
            <a:r>
              <a:rPr lang="en-US" sz="2400" b="1" dirty="0">
                <a:solidFill>
                  <a:srgbClr val="FF0000"/>
                </a:solidFill>
                <a:latin typeface="Consolas"/>
                <a:cs typeface="Consolas"/>
              </a:rPr>
              <a:t> *</a:t>
            </a:r>
            <a:r>
              <a:rPr lang="en-US" sz="2400" b="1" dirty="0" err="1">
                <a:solidFill>
                  <a:srgbClr val="FF0000"/>
                </a:solidFill>
                <a:latin typeface="Consolas"/>
                <a:cs typeface="Consolas"/>
              </a:rPr>
              <a:t>semlockp</a:t>
            </a:r>
            <a:r>
              <a:rPr lang="en-US" sz="2400" b="1" dirty="0">
                <a:solidFill>
                  <a:srgbClr val="FF0000"/>
                </a:solidFill>
                <a:latin typeface="Consolas"/>
                <a:cs typeface="Consolas"/>
              </a:rPr>
              <a:t> = </a:t>
            </a:r>
            <a:r>
              <a:rPr lang="en-US" sz="2400" b="1" dirty="0" err="1">
                <a:solidFill>
                  <a:srgbClr val="FF0000"/>
                </a:solidFill>
                <a:latin typeface="Consolas"/>
                <a:cs typeface="Consolas"/>
              </a:rPr>
              <a:t>args</a:t>
            </a:r>
            <a:r>
              <a:rPr lang="en-US" sz="2400" b="1" dirty="0">
                <a:solidFill>
                  <a:srgbClr val="FF0000"/>
                </a:solidFill>
                <a:latin typeface="Consolas"/>
                <a:cs typeface="Consolas"/>
              </a:rPr>
              <a:t>;</a:t>
            </a:r>
          </a:p>
          <a:p>
            <a:r>
              <a:rPr lang="en-US" sz="2400" dirty="0">
                <a:solidFill>
                  <a:schemeClr val="tx1"/>
                </a:solidFill>
                <a:latin typeface="Consolas"/>
                <a:cs typeface="Consolas"/>
              </a:rPr>
              <a:t>   </a:t>
            </a:r>
            <a:r>
              <a:rPr lang="en-US" sz="2400" dirty="0" err="1">
                <a:solidFill>
                  <a:schemeClr val="tx1"/>
                </a:solidFill>
                <a:latin typeface="Consolas"/>
                <a:cs typeface="Consolas"/>
              </a:rPr>
              <a:t>struct</a:t>
            </a:r>
            <a:r>
              <a:rPr lang="en-US" sz="2400" dirty="0">
                <a:solidFill>
                  <a:schemeClr val="tx1"/>
                </a:solidFill>
                <a:latin typeface="Consolas"/>
                <a:cs typeface="Consolas"/>
              </a:rPr>
              <a:t> </a:t>
            </a:r>
            <a:r>
              <a:rPr lang="en-US" sz="2400" dirty="0" err="1">
                <a:solidFill>
                  <a:schemeClr val="tx1"/>
                </a:solidFill>
                <a:latin typeface="Consolas"/>
                <a:cs typeface="Consolas"/>
              </a:rPr>
              <a:t>timespec</a:t>
            </a:r>
            <a:r>
              <a:rPr lang="en-US" sz="2400" dirty="0">
                <a:solidFill>
                  <a:schemeClr val="tx1"/>
                </a:solidFill>
                <a:latin typeface="Consolas"/>
                <a:cs typeface="Consolas"/>
              </a:rPr>
              <a:t> </a:t>
            </a:r>
            <a:r>
              <a:rPr lang="en-US" sz="2400" dirty="0" err="1">
                <a:solidFill>
                  <a:schemeClr val="tx1"/>
                </a:solidFill>
                <a:latin typeface="Consolas"/>
                <a:cs typeface="Consolas"/>
              </a:rPr>
              <a:t>sleeptime</a:t>
            </a:r>
            <a:r>
              <a:rPr lang="en-US" sz="2400" dirty="0">
                <a:solidFill>
                  <a:schemeClr val="tx1"/>
                </a:solidFill>
                <a:latin typeface="Consolas"/>
                <a:cs typeface="Consolas"/>
              </a:rPr>
              <a:t>; </a:t>
            </a:r>
          </a:p>
        </p:txBody>
      </p:sp>
      <p:sp>
        <p:nvSpPr>
          <p:cNvPr id="2" name="日期占位符 1"/>
          <p:cNvSpPr>
            <a:spLocks noGrp="1"/>
          </p:cNvSpPr>
          <p:nvPr>
            <p:ph type="dt" sz="half" idx="10"/>
          </p:nvPr>
        </p:nvSpPr>
        <p:spPr/>
        <p:txBody>
          <a:bodyPr/>
          <a:lstStyle/>
          <a:p>
            <a:fld id="{11E6986E-AD15-704D-943A-30B6673BF0B4}"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17531458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81000" y="0"/>
            <a:ext cx="7996238" cy="909638"/>
          </a:xfrm>
        </p:spPr>
        <p:txBody>
          <a:bodyPr/>
          <a:lstStyle/>
          <a:p>
            <a:r>
              <a:rPr lang="en-US" sz="3200" b="1"/>
              <a:t>Thread with Critical Section</a:t>
            </a:r>
            <a:endParaRPr lang="en-US" sz="3200"/>
          </a:p>
        </p:txBody>
      </p:sp>
      <p:sp>
        <p:nvSpPr>
          <p:cNvPr id="165891" name="Text Box 3"/>
          <p:cNvSpPr txBox="1">
            <a:spLocks noChangeArrowheads="1"/>
          </p:cNvSpPr>
          <p:nvPr/>
        </p:nvSpPr>
        <p:spPr bwMode="auto">
          <a:xfrm>
            <a:off x="185738" y="1126944"/>
            <a:ext cx="8958262" cy="535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solidFill>
                  <a:schemeClr val="tx1"/>
                </a:solidFill>
                <a:latin typeface="Consolas"/>
                <a:cs typeface="Consolas"/>
              </a:rPr>
              <a:t>/****************** </a:t>
            </a:r>
            <a:r>
              <a:rPr lang="en-US" b="1" dirty="0">
                <a:solidFill>
                  <a:schemeClr val="tx1"/>
                </a:solidFill>
                <a:latin typeface="Consolas"/>
                <a:cs typeface="Consolas"/>
              </a:rPr>
              <a:t>entry section</a:t>
            </a:r>
            <a:r>
              <a:rPr lang="en-US" dirty="0">
                <a:solidFill>
                  <a:schemeClr val="tx1"/>
                </a:solidFill>
                <a:latin typeface="Consolas"/>
                <a:cs typeface="Consolas"/>
              </a:rPr>
              <a:t> *************************/</a:t>
            </a:r>
          </a:p>
          <a:p>
            <a:r>
              <a:rPr lang="en-US" dirty="0">
                <a:solidFill>
                  <a:schemeClr val="tx1"/>
                </a:solidFill>
                <a:latin typeface="Consolas"/>
                <a:cs typeface="Consolas"/>
              </a:rPr>
              <a:t>   while (</a:t>
            </a:r>
            <a:r>
              <a:rPr lang="en-US" b="1" dirty="0" err="1">
                <a:solidFill>
                  <a:srgbClr val="FF0000"/>
                </a:solidFill>
                <a:latin typeface="Consolas"/>
                <a:cs typeface="Consolas"/>
              </a:rPr>
              <a:t>sem_wait</a:t>
            </a:r>
            <a:r>
              <a:rPr lang="en-US" b="1" dirty="0">
                <a:solidFill>
                  <a:srgbClr val="FF0000"/>
                </a:solidFill>
                <a:latin typeface="Consolas"/>
                <a:cs typeface="Consolas"/>
              </a:rPr>
              <a:t>(</a:t>
            </a:r>
            <a:r>
              <a:rPr lang="en-US" b="1" dirty="0" err="1">
                <a:solidFill>
                  <a:srgbClr val="FF0000"/>
                </a:solidFill>
                <a:latin typeface="Consolas"/>
                <a:cs typeface="Consolas"/>
              </a:rPr>
              <a:t>semlockp</a:t>
            </a:r>
            <a:r>
              <a:rPr lang="en-US" b="1" dirty="0">
                <a:solidFill>
                  <a:srgbClr val="FF0000"/>
                </a:solidFill>
                <a:latin typeface="Consolas"/>
                <a:cs typeface="Consolas"/>
              </a:rPr>
              <a:t>)</a:t>
            </a:r>
            <a:r>
              <a:rPr lang="en-US" dirty="0">
                <a:solidFill>
                  <a:schemeClr val="accent2"/>
                </a:solidFill>
                <a:latin typeface="Consolas"/>
                <a:cs typeface="Consolas"/>
              </a:rPr>
              <a:t> </a:t>
            </a:r>
            <a:r>
              <a:rPr lang="en-US" dirty="0">
                <a:solidFill>
                  <a:schemeClr val="tx1"/>
                </a:solidFill>
                <a:latin typeface="Consolas"/>
                <a:cs typeface="Consolas"/>
              </a:rPr>
              <a:t>== -1)        /* Entry section */</a:t>
            </a:r>
          </a:p>
          <a:p>
            <a:r>
              <a:rPr lang="en-US" dirty="0">
                <a:solidFill>
                  <a:schemeClr val="tx1"/>
                </a:solidFill>
                <a:latin typeface="Consolas"/>
                <a:cs typeface="Consolas"/>
              </a:rPr>
              <a:t>      if(</a:t>
            </a:r>
            <a:r>
              <a:rPr lang="en-US" dirty="0" err="1">
                <a:solidFill>
                  <a:schemeClr val="tx1"/>
                </a:solidFill>
                <a:latin typeface="Consolas"/>
                <a:cs typeface="Consolas"/>
              </a:rPr>
              <a:t>errno</a:t>
            </a:r>
            <a:r>
              <a:rPr lang="en-US" dirty="0">
                <a:solidFill>
                  <a:schemeClr val="tx1"/>
                </a:solidFill>
                <a:latin typeface="Consolas"/>
                <a:cs typeface="Consolas"/>
              </a:rPr>
              <a:t> != EINTR) {</a:t>
            </a:r>
          </a:p>
          <a:p>
            <a:r>
              <a:rPr lang="en-US" dirty="0">
                <a:solidFill>
                  <a:schemeClr val="tx1"/>
                </a:solidFill>
                <a:latin typeface="Consolas"/>
                <a:cs typeface="Consolas"/>
              </a:rPr>
              <a:t>         </a:t>
            </a:r>
            <a:r>
              <a:rPr lang="en-US" dirty="0" err="1">
                <a:solidFill>
                  <a:schemeClr val="tx1"/>
                </a:solidFill>
                <a:latin typeface="Consolas"/>
                <a:cs typeface="Consolas"/>
              </a:rPr>
              <a:t>fprintf</a:t>
            </a:r>
            <a:r>
              <a:rPr lang="en-US" dirty="0">
                <a:solidFill>
                  <a:schemeClr val="tx1"/>
                </a:solidFill>
                <a:latin typeface="Consolas"/>
                <a:cs typeface="Consolas"/>
              </a:rPr>
              <a:t>(</a:t>
            </a:r>
            <a:r>
              <a:rPr lang="en-US" dirty="0" err="1">
                <a:solidFill>
                  <a:schemeClr val="tx1"/>
                </a:solidFill>
                <a:latin typeface="Consolas"/>
                <a:cs typeface="Consolas"/>
              </a:rPr>
              <a:t>stderr</a:t>
            </a:r>
            <a:r>
              <a:rPr lang="en-US" dirty="0">
                <a:solidFill>
                  <a:schemeClr val="tx1"/>
                </a:solidFill>
                <a:latin typeface="Consolas"/>
                <a:cs typeface="Consolas"/>
              </a:rPr>
              <a:t>, "Thread failed to lock semaphore\n");</a:t>
            </a:r>
          </a:p>
          <a:p>
            <a:r>
              <a:rPr lang="en-US" dirty="0">
                <a:solidFill>
                  <a:schemeClr val="tx1"/>
                </a:solidFill>
                <a:latin typeface="Consolas"/>
                <a:cs typeface="Consolas"/>
              </a:rPr>
              <a:t>         return NULL;</a:t>
            </a:r>
          </a:p>
          <a:p>
            <a:r>
              <a:rPr lang="en-US" dirty="0">
                <a:solidFill>
                  <a:schemeClr val="tx1"/>
                </a:solidFill>
                <a:latin typeface="Consolas"/>
                <a:cs typeface="Consolas"/>
              </a:rPr>
              <a:t>      }</a:t>
            </a:r>
          </a:p>
          <a:p>
            <a:r>
              <a:rPr lang="en-US" dirty="0">
                <a:solidFill>
                  <a:schemeClr val="tx1"/>
                </a:solidFill>
                <a:latin typeface="Consolas"/>
                <a:cs typeface="Consolas"/>
              </a:rPr>
              <a:t>   /****************** </a:t>
            </a:r>
            <a:r>
              <a:rPr lang="en-US" b="1" dirty="0">
                <a:solidFill>
                  <a:schemeClr val="tx1"/>
                </a:solidFill>
                <a:latin typeface="Consolas"/>
                <a:cs typeface="Consolas"/>
              </a:rPr>
              <a:t>start of critical section</a:t>
            </a:r>
            <a:r>
              <a:rPr lang="en-US" dirty="0">
                <a:solidFill>
                  <a:schemeClr val="tx1"/>
                </a:solidFill>
                <a:latin typeface="Consolas"/>
                <a:cs typeface="Consolas"/>
              </a:rPr>
              <a:t> ***********/</a:t>
            </a:r>
          </a:p>
          <a:p>
            <a:r>
              <a:rPr lang="en-US" dirty="0">
                <a:solidFill>
                  <a:schemeClr val="tx1"/>
                </a:solidFill>
                <a:latin typeface="Consolas"/>
                <a:cs typeface="Consolas"/>
              </a:rPr>
              <a:t>   </a:t>
            </a:r>
            <a:r>
              <a:rPr lang="en-US" b="1" dirty="0">
                <a:solidFill>
                  <a:schemeClr val="tx1"/>
                </a:solidFill>
                <a:latin typeface="Consolas"/>
                <a:cs typeface="Consolas"/>
              </a:rPr>
              <a:t>while (*c != '\0') {</a:t>
            </a:r>
          </a:p>
          <a:p>
            <a:r>
              <a:rPr lang="en-US" b="1" dirty="0">
                <a:solidFill>
                  <a:schemeClr val="tx1"/>
                </a:solidFill>
                <a:latin typeface="Consolas"/>
                <a:cs typeface="Consolas"/>
              </a:rPr>
              <a:t>      </a:t>
            </a:r>
            <a:r>
              <a:rPr lang="en-US" b="1" dirty="0" err="1">
                <a:solidFill>
                  <a:schemeClr val="tx1"/>
                </a:solidFill>
                <a:latin typeface="Consolas"/>
                <a:cs typeface="Consolas"/>
              </a:rPr>
              <a:t>fputc</a:t>
            </a:r>
            <a:r>
              <a:rPr lang="en-US" b="1" dirty="0">
                <a:solidFill>
                  <a:schemeClr val="tx1"/>
                </a:solidFill>
                <a:latin typeface="Consolas"/>
                <a:cs typeface="Consolas"/>
              </a:rPr>
              <a:t>(*c, </a:t>
            </a:r>
            <a:r>
              <a:rPr lang="en-US" b="1" dirty="0" err="1">
                <a:solidFill>
                  <a:schemeClr val="tx1"/>
                </a:solidFill>
                <a:latin typeface="Consolas"/>
                <a:cs typeface="Consolas"/>
              </a:rPr>
              <a:t>stderr</a:t>
            </a:r>
            <a:r>
              <a:rPr lang="en-US" b="1" dirty="0">
                <a:solidFill>
                  <a:schemeClr val="tx1"/>
                </a:solidFill>
                <a:latin typeface="Consolas"/>
                <a:cs typeface="Consolas"/>
              </a:rPr>
              <a:t>);</a:t>
            </a:r>
          </a:p>
          <a:p>
            <a:r>
              <a:rPr lang="en-US" b="1" dirty="0">
                <a:solidFill>
                  <a:schemeClr val="tx1"/>
                </a:solidFill>
                <a:latin typeface="Consolas"/>
                <a:cs typeface="Consolas"/>
              </a:rPr>
              <a:t>      </a:t>
            </a:r>
            <a:r>
              <a:rPr lang="en-US" b="1" dirty="0" err="1">
                <a:solidFill>
                  <a:schemeClr val="tx1"/>
                </a:solidFill>
                <a:latin typeface="Consolas"/>
                <a:cs typeface="Consolas"/>
              </a:rPr>
              <a:t>c++</a:t>
            </a:r>
            <a:r>
              <a:rPr lang="en-US" b="1" dirty="0">
                <a:solidFill>
                  <a:schemeClr val="tx1"/>
                </a:solidFill>
                <a:latin typeface="Consolas"/>
                <a:cs typeface="Consolas"/>
              </a:rPr>
              <a:t>;</a:t>
            </a:r>
          </a:p>
          <a:p>
            <a:r>
              <a:rPr lang="en-US" b="1" dirty="0">
                <a:solidFill>
                  <a:schemeClr val="tx1"/>
                </a:solidFill>
                <a:latin typeface="Consolas"/>
                <a:cs typeface="Consolas"/>
              </a:rPr>
              <a:t>      </a:t>
            </a:r>
            <a:r>
              <a:rPr lang="en-US" b="1" dirty="0" err="1">
                <a:solidFill>
                  <a:schemeClr val="tx1"/>
                </a:solidFill>
                <a:latin typeface="Consolas"/>
                <a:cs typeface="Consolas"/>
              </a:rPr>
              <a:t>nanosleep</a:t>
            </a:r>
            <a:r>
              <a:rPr lang="en-US" b="1" dirty="0">
                <a:solidFill>
                  <a:schemeClr val="tx1"/>
                </a:solidFill>
                <a:latin typeface="Consolas"/>
                <a:cs typeface="Consolas"/>
              </a:rPr>
              <a:t>(&amp;</a:t>
            </a:r>
            <a:r>
              <a:rPr lang="en-US" b="1" dirty="0" err="1">
                <a:solidFill>
                  <a:schemeClr val="tx1"/>
                </a:solidFill>
                <a:latin typeface="Consolas"/>
                <a:cs typeface="Consolas"/>
              </a:rPr>
              <a:t>sleeptime</a:t>
            </a:r>
            <a:r>
              <a:rPr lang="en-US" b="1" dirty="0">
                <a:solidFill>
                  <a:schemeClr val="tx1"/>
                </a:solidFill>
                <a:latin typeface="Consolas"/>
                <a:cs typeface="Consolas"/>
              </a:rPr>
              <a:t>, NULL);</a:t>
            </a:r>
          </a:p>
          <a:p>
            <a:r>
              <a:rPr lang="en-US" b="1" dirty="0">
                <a:solidFill>
                  <a:schemeClr val="tx1"/>
                </a:solidFill>
                <a:latin typeface="Consolas"/>
                <a:cs typeface="Consolas"/>
              </a:rPr>
              <a:t>   }</a:t>
            </a:r>
          </a:p>
          <a:p>
            <a:endParaRPr lang="en-US" b="1" dirty="0">
              <a:solidFill>
                <a:schemeClr val="tx1"/>
              </a:solidFill>
              <a:latin typeface="Consolas"/>
              <a:cs typeface="Consolas"/>
            </a:endParaRPr>
          </a:p>
          <a:p>
            <a:r>
              <a:rPr lang="en-US" dirty="0">
                <a:solidFill>
                  <a:schemeClr val="tx1"/>
                </a:solidFill>
                <a:latin typeface="Consolas"/>
                <a:cs typeface="Consolas"/>
              </a:rPr>
              <a:t>   /****************** </a:t>
            </a:r>
            <a:r>
              <a:rPr lang="en-US" b="1" dirty="0">
                <a:solidFill>
                  <a:schemeClr val="tx1"/>
                </a:solidFill>
                <a:latin typeface="Consolas"/>
                <a:cs typeface="Consolas"/>
              </a:rPr>
              <a:t>exit section</a:t>
            </a:r>
            <a:r>
              <a:rPr lang="en-US" dirty="0">
                <a:solidFill>
                  <a:schemeClr val="tx1"/>
                </a:solidFill>
                <a:latin typeface="Consolas"/>
                <a:cs typeface="Consolas"/>
              </a:rPr>
              <a:t>     ******************/</a:t>
            </a:r>
          </a:p>
          <a:p>
            <a:r>
              <a:rPr lang="en-US" dirty="0">
                <a:solidFill>
                  <a:schemeClr val="tx1"/>
                </a:solidFill>
                <a:latin typeface="Consolas"/>
                <a:cs typeface="Consolas"/>
              </a:rPr>
              <a:t>   if (</a:t>
            </a:r>
            <a:r>
              <a:rPr lang="en-US" b="1" dirty="0" err="1">
                <a:solidFill>
                  <a:srgbClr val="FF0000"/>
                </a:solidFill>
                <a:latin typeface="Consolas"/>
                <a:cs typeface="Consolas"/>
              </a:rPr>
              <a:t>sem_post</a:t>
            </a:r>
            <a:r>
              <a:rPr lang="en-US" b="1" dirty="0">
                <a:solidFill>
                  <a:srgbClr val="FF0000"/>
                </a:solidFill>
                <a:latin typeface="Consolas"/>
                <a:cs typeface="Consolas"/>
              </a:rPr>
              <a:t>(</a:t>
            </a:r>
            <a:r>
              <a:rPr lang="en-US" b="1" dirty="0" err="1">
                <a:solidFill>
                  <a:srgbClr val="FF0000"/>
                </a:solidFill>
                <a:latin typeface="Consolas"/>
                <a:cs typeface="Consolas"/>
              </a:rPr>
              <a:t>semlockp</a:t>
            </a:r>
            <a:r>
              <a:rPr lang="en-US" b="1" dirty="0">
                <a:solidFill>
                  <a:srgbClr val="FF0000"/>
                </a:solidFill>
                <a:latin typeface="Consolas"/>
                <a:cs typeface="Consolas"/>
              </a:rPr>
              <a:t>)</a:t>
            </a:r>
            <a:r>
              <a:rPr lang="en-US" dirty="0">
                <a:solidFill>
                  <a:schemeClr val="accent2"/>
                </a:solidFill>
                <a:latin typeface="Consolas"/>
                <a:cs typeface="Consolas"/>
              </a:rPr>
              <a:t> </a:t>
            </a:r>
            <a:r>
              <a:rPr lang="en-US" dirty="0">
                <a:solidFill>
                  <a:schemeClr val="tx1"/>
                </a:solidFill>
                <a:latin typeface="Consolas"/>
                <a:cs typeface="Consolas"/>
              </a:rPr>
              <a:t>== -1)         /* Exit section */</a:t>
            </a:r>
          </a:p>
          <a:p>
            <a:r>
              <a:rPr lang="en-US" dirty="0">
                <a:solidFill>
                  <a:schemeClr val="tx1"/>
                </a:solidFill>
                <a:latin typeface="Consolas"/>
                <a:cs typeface="Consolas"/>
              </a:rPr>
              <a:t>      </a:t>
            </a:r>
            <a:r>
              <a:rPr lang="en-US" dirty="0" err="1">
                <a:solidFill>
                  <a:schemeClr val="tx1"/>
                </a:solidFill>
                <a:latin typeface="Consolas"/>
                <a:cs typeface="Consolas"/>
              </a:rPr>
              <a:t>fprintf</a:t>
            </a:r>
            <a:r>
              <a:rPr lang="en-US" dirty="0">
                <a:solidFill>
                  <a:schemeClr val="tx1"/>
                </a:solidFill>
                <a:latin typeface="Consolas"/>
                <a:cs typeface="Consolas"/>
              </a:rPr>
              <a:t>(</a:t>
            </a:r>
            <a:r>
              <a:rPr lang="en-US" dirty="0" err="1">
                <a:solidFill>
                  <a:schemeClr val="tx1"/>
                </a:solidFill>
                <a:latin typeface="Consolas"/>
                <a:cs typeface="Consolas"/>
              </a:rPr>
              <a:t>stderr</a:t>
            </a:r>
            <a:r>
              <a:rPr lang="en-US" dirty="0">
                <a:solidFill>
                  <a:schemeClr val="tx1"/>
                </a:solidFill>
                <a:latin typeface="Consolas"/>
                <a:cs typeface="Consolas"/>
              </a:rPr>
              <a:t>, "Thread failed to unlock semaphore\n");</a:t>
            </a:r>
          </a:p>
          <a:p>
            <a:endParaRPr lang="en-US" dirty="0">
              <a:solidFill>
                <a:schemeClr val="tx1"/>
              </a:solidFill>
              <a:latin typeface="Consolas"/>
              <a:cs typeface="Consolas"/>
            </a:endParaRPr>
          </a:p>
          <a:p>
            <a:r>
              <a:rPr lang="en-US" dirty="0">
                <a:solidFill>
                  <a:schemeClr val="tx1"/>
                </a:solidFill>
                <a:latin typeface="Consolas"/>
                <a:cs typeface="Consolas"/>
              </a:rPr>
              <a:t>   /****************** </a:t>
            </a:r>
            <a:r>
              <a:rPr lang="en-US" b="1" dirty="0">
                <a:solidFill>
                  <a:schemeClr val="tx1"/>
                </a:solidFill>
                <a:latin typeface="Consolas"/>
                <a:cs typeface="Consolas"/>
              </a:rPr>
              <a:t>remainder section</a:t>
            </a:r>
            <a:r>
              <a:rPr lang="en-US" dirty="0">
                <a:solidFill>
                  <a:schemeClr val="tx1"/>
                </a:solidFill>
                <a:latin typeface="Consolas"/>
                <a:cs typeface="Consolas"/>
              </a:rPr>
              <a:t> ****************/</a:t>
            </a:r>
          </a:p>
          <a:p>
            <a:r>
              <a:rPr lang="en-US" dirty="0">
                <a:solidFill>
                  <a:schemeClr val="tx1"/>
                </a:solidFill>
                <a:latin typeface="Consolas"/>
                <a:cs typeface="Consolas"/>
              </a:rPr>
              <a:t>   return NULL; }</a:t>
            </a:r>
          </a:p>
        </p:txBody>
      </p:sp>
      <p:sp>
        <p:nvSpPr>
          <p:cNvPr id="2" name="日期占位符 1"/>
          <p:cNvSpPr>
            <a:spLocks noGrp="1"/>
          </p:cNvSpPr>
          <p:nvPr>
            <p:ph type="dt" sz="half" idx="10"/>
          </p:nvPr>
        </p:nvSpPr>
        <p:spPr/>
        <p:txBody>
          <a:bodyPr/>
          <a:lstStyle/>
          <a:p>
            <a:fld id="{8C213388-FFD8-0F4D-9C5A-161A13DA3811}"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414546539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r>
              <a:rPr lang="en-US" dirty="0"/>
              <a:t>Main program</a:t>
            </a:r>
          </a:p>
        </p:txBody>
      </p:sp>
      <p:sp>
        <p:nvSpPr>
          <p:cNvPr id="167939" name="Text Box 3"/>
          <p:cNvSpPr txBox="1">
            <a:spLocks noChangeArrowheads="1"/>
          </p:cNvSpPr>
          <p:nvPr/>
        </p:nvSpPr>
        <p:spPr bwMode="auto">
          <a:xfrm>
            <a:off x="288925" y="1327150"/>
            <a:ext cx="6340475" cy="50167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dirty="0">
                <a:solidFill>
                  <a:srgbClr val="339933"/>
                </a:solidFill>
                <a:latin typeface="Consolas"/>
                <a:cs typeface="Consolas"/>
              </a:rPr>
              <a:t>#include &lt;</a:t>
            </a:r>
            <a:r>
              <a:rPr lang="en-US" sz="2000" b="1" dirty="0" err="1">
                <a:solidFill>
                  <a:srgbClr val="339933"/>
                </a:solidFill>
                <a:latin typeface="Consolas"/>
                <a:cs typeface="Consolas"/>
              </a:rPr>
              <a:t>pthread.h</a:t>
            </a:r>
            <a:r>
              <a:rPr lang="en-US" sz="2000" b="1" dirty="0">
                <a:solidFill>
                  <a:srgbClr val="339933"/>
                </a:solidFill>
                <a:latin typeface="Consolas"/>
                <a:cs typeface="Consolas"/>
              </a:rPr>
              <a:t>&gt;</a:t>
            </a:r>
          </a:p>
          <a:p>
            <a:r>
              <a:rPr lang="en-US" sz="2000" b="1" dirty="0">
                <a:solidFill>
                  <a:srgbClr val="FF0000"/>
                </a:solidFill>
                <a:latin typeface="Consolas"/>
                <a:cs typeface="Consolas"/>
              </a:rPr>
              <a:t>#include &lt;</a:t>
            </a:r>
            <a:r>
              <a:rPr lang="en-US" sz="2000" b="1" dirty="0" err="1">
                <a:solidFill>
                  <a:srgbClr val="FF0000"/>
                </a:solidFill>
                <a:latin typeface="Consolas"/>
                <a:cs typeface="Consolas"/>
              </a:rPr>
              <a:t>semaphore.h</a:t>
            </a:r>
            <a:r>
              <a:rPr lang="en-US" sz="2000" b="1" dirty="0">
                <a:solidFill>
                  <a:srgbClr val="FF0000"/>
                </a:solidFill>
                <a:latin typeface="Consolas"/>
                <a:cs typeface="Consolas"/>
              </a:rPr>
              <a:t>&gt;</a:t>
            </a:r>
          </a:p>
          <a:p>
            <a:r>
              <a:rPr lang="en-US" sz="2000" dirty="0">
                <a:solidFill>
                  <a:schemeClr val="tx1"/>
                </a:solidFill>
                <a:latin typeface="Consolas"/>
                <a:cs typeface="Consolas"/>
              </a:rPr>
              <a:t>#include &lt;</a:t>
            </a:r>
            <a:r>
              <a:rPr lang="en-US" sz="2000" dirty="0" err="1">
                <a:solidFill>
                  <a:schemeClr val="tx1"/>
                </a:solidFill>
                <a:latin typeface="Consolas"/>
                <a:cs typeface="Consolas"/>
              </a:rPr>
              <a:t>stdio.h</a:t>
            </a:r>
            <a:r>
              <a:rPr lang="en-US" sz="2000" dirty="0">
                <a:solidFill>
                  <a:schemeClr val="tx1"/>
                </a:solidFill>
                <a:latin typeface="Consolas"/>
                <a:cs typeface="Consolas"/>
              </a:rPr>
              <a:t>&gt;</a:t>
            </a:r>
          </a:p>
          <a:p>
            <a:r>
              <a:rPr lang="en-US" sz="2000" dirty="0">
                <a:solidFill>
                  <a:schemeClr val="tx1"/>
                </a:solidFill>
                <a:latin typeface="Consolas"/>
                <a:cs typeface="Consolas"/>
              </a:rPr>
              <a:t>#include &lt;</a:t>
            </a:r>
            <a:r>
              <a:rPr lang="en-US" sz="2000" dirty="0" err="1">
                <a:solidFill>
                  <a:schemeClr val="tx1"/>
                </a:solidFill>
                <a:latin typeface="Consolas"/>
                <a:cs typeface="Consolas"/>
              </a:rPr>
              <a:t>stdlib.h</a:t>
            </a:r>
            <a:r>
              <a:rPr lang="en-US" sz="2000" dirty="0">
                <a:solidFill>
                  <a:schemeClr val="tx1"/>
                </a:solidFill>
                <a:latin typeface="Consolas"/>
                <a:cs typeface="Consolas"/>
              </a:rPr>
              <a:t>&gt;</a:t>
            </a:r>
          </a:p>
          <a:p>
            <a:r>
              <a:rPr lang="en-US" sz="2000" dirty="0">
                <a:solidFill>
                  <a:schemeClr val="tx1"/>
                </a:solidFill>
                <a:latin typeface="Consolas"/>
                <a:cs typeface="Consolas"/>
              </a:rPr>
              <a:t>#include &lt;</a:t>
            </a:r>
            <a:r>
              <a:rPr lang="en-US" sz="2000" dirty="0" err="1">
                <a:solidFill>
                  <a:schemeClr val="tx1"/>
                </a:solidFill>
                <a:latin typeface="Consolas"/>
                <a:cs typeface="Consolas"/>
              </a:rPr>
              <a:t>string.h</a:t>
            </a:r>
            <a:r>
              <a:rPr lang="en-US" sz="2000" dirty="0">
                <a:solidFill>
                  <a:schemeClr val="tx1"/>
                </a:solidFill>
                <a:latin typeface="Consolas"/>
                <a:cs typeface="Consolas"/>
              </a:rPr>
              <a:t>&gt;</a:t>
            </a:r>
          </a:p>
          <a:p>
            <a:endParaRPr lang="en-US" sz="2000" dirty="0">
              <a:solidFill>
                <a:schemeClr val="tx1"/>
              </a:solidFill>
              <a:latin typeface="Consolas"/>
              <a:cs typeface="Consolas"/>
            </a:endParaRPr>
          </a:p>
          <a:p>
            <a:r>
              <a:rPr lang="en-US" sz="2000" b="1" dirty="0">
                <a:solidFill>
                  <a:schemeClr val="tx1"/>
                </a:solidFill>
                <a:latin typeface="Consolas"/>
                <a:cs typeface="Consolas"/>
              </a:rPr>
              <a:t>void *</a:t>
            </a:r>
            <a:r>
              <a:rPr lang="en-US" sz="2000" b="1" dirty="0" err="1">
                <a:solidFill>
                  <a:schemeClr val="tx1"/>
                </a:solidFill>
                <a:latin typeface="Consolas"/>
                <a:cs typeface="Consolas"/>
              </a:rPr>
              <a:t>threadout</a:t>
            </a:r>
            <a:r>
              <a:rPr lang="en-US" sz="2000" b="1" dirty="0">
                <a:solidFill>
                  <a:schemeClr val="tx1"/>
                </a:solidFill>
                <a:latin typeface="Consolas"/>
                <a:cs typeface="Consolas"/>
              </a:rPr>
              <a:t>(void *</a:t>
            </a:r>
            <a:r>
              <a:rPr lang="en-US" sz="2000" b="1" dirty="0" err="1">
                <a:solidFill>
                  <a:schemeClr val="tx1"/>
                </a:solidFill>
                <a:latin typeface="Consolas"/>
                <a:cs typeface="Consolas"/>
              </a:rPr>
              <a:t>args</a:t>
            </a:r>
            <a:r>
              <a:rPr lang="en-US" sz="2000" b="1" dirty="0">
                <a:solidFill>
                  <a:schemeClr val="tx1"/>
                </a:solidFill>
                <a:latin typeface="Consolas"/>
                <a:cs typeface="Consolas"/>
              </a:rPr>
              <a:t>);</a:t>
            </a:r>
          </a:p>
          <a:p>
            <a:endParaRPr lang="en-US" sz="2000" b="1" dirty="0">
              <a:solidFill>
                <a:schemeClr val="tx1"/>
              </a:solidFill>
              <a:latin typeface="Consolas"/>
              <a:cs typeface="Consolas"/>
            </a:endParaRPr>
          </a:p>
          <a:p>
            <a:r>
              <a:rPr lang="en-US" sz="2000" dirty="0" err="1">
                <a:solidFill>
                  <a:schemeClr val="tx1"/>
                </a:solidFill>
                <a:latin typeface="Consolas"/>
                <a:cs typeface="Consolas"/>
              </a:rPr>
              <a:t>int</a:t>
            </a:r>
            <a:r>
              <a:rPr lang="en-US" sz="2000" dirty="0">
                <a:solidFill>
                  <a:schemeClr val="tx1"/>
                </a:solidFill>
                <a:latin typeface="Consolas"/>
                <a:cs typeface="Consolas"/>
              </a:rPr>
              <a:t> main(</a:t>
            </a:r>
            <a:r>
              <a:rPr lang="en-US" sz="2000" dirty="0" err="1">
                <a:solidFill>
                  <a:schemeClr val="tx1"/>
                </a:solidFill>
                <a:latin typeface="Consolas"/>
                <a:cs typeface="Consolas"/>
              </a:rPr>
              <a:t>int</a:t>
            </a:r>
            <a:r>
              <a:rPr lang="en-US" sz="2000" dirty="0">
                <a:solidFill>
                  <a:schemeClr val="tx1"/>
                </a:solidFill>
                <a:latin typeface="Consolas"/>
                <a:cs typeface="Consolas"/>
              </a:rPr>
              <a:t> </a:t>
            </a:r>
            <a:r>
              <a:rPr lang="en-US" sz="2000" dirty="0" err="1">
                <a:solidFill>
                  <a:schemeClr val="tx1"/>
                </a:solidFill>
                <a:latin typeface="Consolas"/>
                <a:cs typeface="Consolas"/>
              </a:rPr>
              <a:t>argc</a:t>
            </a:r>
            <a:r>
              <a:rPr lang="en-US" sz="2000" dirty="0">
                <a:solidFill>
                  <a:schemeClr val="tx1"/>
                </a:solidFill>
                <a:latin typeface="Consolas"/>
                <a:cs typeface="Consolas"/>
              </a:rPr>
              <a:t>, char *</a:t>
            </a:r>
            <a:r>
              <a:rPr lang="en-US" sz="2000" dirty="0" err="1">
                <a:solidFill>
                  <a:schemeClr val="tx1"/>
                </a:solidFill>
                <a:latin typeface="Consolas"/>
                <a:cs typeface="Consolas"/>
              </a:rPr>
              <a:t>argv</a:t>
            </a:r>
            <a:r>
              <a:rPr lang="en-US" sz="2000" dirty="0">
                <a:solidFill>
                  <a:schemeClr val="tx1"/>
                </a:solidFill>
                <a:latin typeface="Consolas"/>
                <a:cs typeface="Consolas"/>
              </a:rPr>
              <a:t>[]) {</a:t>
            </a:r>
          </a:p>
          <a:p>
            <a:r>
              <a:rPr lang="en-US" sz="2000" dirty="0">
                <a:solidFill>
                  <a:schemeClr val="tx1"/>
                </a:solidFill>
                <a:latin typeface="Consolas"/>
                <a:cs typeface="Consolas"/>
              </a:rPr>
              <a:t>   </a:t>
            </a:r>
            <a:r>
              <a:rPr lang="en-US" sz="2000" dirty="0" err="1">
                <a:solidFill>
                  <a:schemeClr val="tx1"/>
                </a:solidFill>
                <a:latin typeface="Consolas"/>
                <a:cs typeface="Consolas"/>
              </a:rPr>
              <a:t>int</a:t>
            </a:r>
            <a:r>
              <a:rPr lang="en-US" sz="2000" dirty="0">
                <a:solidFill>
                  <a:schemeClr val="tx1"/>
                </a:solidFill>
                <a:latin typeface="Consolas"/>
                <a:cs typeface="Consolas"/>
              </a:rPr>
              <a:t> error;</a:t>
            </a:r>
          </a:p>
          <a:p>
            <a:r>
              <a:rPr lang="en-US" sz="2000" dirty="0">
                <a:solidFill>
                  <a:schemeClr val="tx1"/>
                </a:solidFill>
                <a:latin typeface="Consolas"/>
                <a:cs typeface="Consolas"/>
              </a:rPr>
              <a:t>   </a:t>
            </a:r>
            <a:r>
              <a:rPr lang="en-US" sz="2000" dirty="0" err="1">
                <a:solidFill>
                  <a:schemeClr val="tx1"/>
                </a:solidFill>
                <a:latin typeface="Consolas"/>
                <a:cs typeface="Consolas"/>
              </a:rPr>
              <a:t>int</a:t>
            </a:r>
            <a:r>
              <a:rPr lang="en-US" sz="2000" dirty="0">
                <a:solidFill>
                  <a:schemeClr val="tx1"/>
                </a:solidFill>
                <a:latin typeface="Consolas"/>
                <a:cs typeface="Consolas"/>
              </a:rPr>
              <a:t> </a:t>
            </a:r>
            <a:r>
              <a:rPr lang="en-US" sz="2000" dirty="0" err="1">
                <a:solidFill>
                  <a:schemeClr val="tx1"/>
                </a:solidFill>
                <a:latin typeface="Consolas"/>
                <a:cs typeface="Consolas"/>
              </a:rPr>
              <a:t>i</a:t>
            </a:r>
            <a:r>
              <a:rPr lang="en-US" sz="2000" dirty="0">
                <a:solidFill>
                  <a:schemeClr val="tx1"/>
                </a:solidFill>
                <a:latin typeface="Consolas"/>
                <a:cs typeface="Consolas"/>
              </a:rPr>
              <a:t>;</a:t>
            </a:r>
          </a:p>
          <a:p>
            <a:r>
              <a:rPr lang="en-US" sz="2000" dirty="0">
                <a:solidFill>
                  <a:schemeClr val="tx1"/>
                </a:solidFill>
                <a:latin typeface="Consolas"/>
                <a:cs typeface="Consolas"/>
              </a:rPr>
              <a:t>   </a:t>
            </a:r>
            <a:r>
              <a:rPr lang="en-US" sz="2000" dirty="0" err="1">
                <a:solidFill>
                  <a:schemeClr val="tx1"/>
                </a:solidFill>
                <a:latin typeface="Consolas"/>
                <a:cs typeface="Consolas"/>
              </a:rPr>
              <a:t>int</a:t>
            </a:r>
            <a:r>
              <a:rPr lang="en-US" sz="2000" dirty="0">
                <a:solidFill>
                  <a:schemeClr val="tx1"/>
                </a:solidFill>
                <a:latin typeface="Consolas"/>
                <a:cs typeface="Consolas"/>
              </a:rPr>
              <a:t> n;</a:t>
            </a:r>
          </a:p>
          <a:p>
            <a:r>
              <a:rPr lang="en-US" sz="2000" dirty="0">
                <a:solidFill>
                  <a:schemeClr val="tx1"/>
                </a:solidFill>
                <a:latin typeface="Consolas"/>
                <a:cs typeface="Consolas"/>
              </a:rPr>
              <a:t>   </a:t>
            </a:r>
            <a:r>
              <a:rPr lang="en-US" sz="2000" b="1" dirty="0" err="1">
                <a:solidFill>
                  <a:srgbClr val="FF0000"/>
                </a:solidFill>
                <a:latin typeface="Consolas"/>
                <a:cs typeface="Consolas"/>
              </a:rPr>
              <a:t>sem_t</a:t>
            </a:r>
            <a:r>
              <a:rPr lang="en-US" sz="2000" b="1" dirty="0">
                <a:solidFill>
                  <a:srgbClr val="FF0000"/>
                </a:solidFill>
                <a:latin typeface="Consolas"/>
                <a:cs typeface="Consolas"/>
              </a:rPr>
              <a:t> </a:t>
            </a:r>
            <a:r>
              <a:rPr lang="en-US" sz="2000" b="1" dirty="0" err="1">
                <a:solidFill>
                  <a:srgbClr val="FF0000"/>
                </a:solidFill>
                <a:latin typeface="Consolas"/>
                <a:cs typeface="Consolas"/>
              </a:rPr>
              <a:t>semlock</a:t>
            </a:r>
            <a:r>
              <a:rPr lang="en-US" sz="2000" b="1" dirty="0">
                <a:solidFill>
                  <a:srgbClr val="FF0000"/>
                </a:solidFill>
                <a:latin typeface="Consolas"/>
                <a:cs typeface="Consolas"/>
              </a:rPr>
              <a:t>;</a:t>
            </a:r>
          </a:p>
          <a:p>
            <a:r>
              <a:rPr lang="en-US" sz="2000" dirty="0">
                <a:solidFill>
                  <a:schemeClr val="tx1"/>
                </a:solidFill>
                <a:latin typeface="Consolas"/>
                <a:cs typeface="Consolas"/>
              </a:rPr>
              <a:t>   </a:t>
            </a:r>
            <a:r>
              <a:rPr lang="en-US" sz="2000" b="1" dirty="0" err="1">
                <a:solidFill>
                  <a:srgbClr val="339933"/>
                </a:solidFill>
                <a:latin typeface="Consolas"/>
                <a:cs typeface="Consolas"/>
              </a:rPr>
              <a:t>pthread_t</a:t>
            </a:r>
            <a:r>
              <a:rPr lang="en-US" sz="2000" b="1" dirty="0">
                <a:solidFill>
                  <a:srgbClr val="339933"/>
                </a:solidFill>
                <a:latin typeface="Consolas"/>
                <a:cs typeface="Consolas"/>
              </a:rPr>
              <a:t> *</a:t>
            </a:r>
            <a:r>
              <a:rPr lang="en-US" sz="2000" b="1" dirty="0" err="1">
                <a:solidFill>
                  <a:srgbClr val="339933"/>
                </a:solidFill>
                <a:latin typeface="Consolas"/>
                <a:cs typeface="Consolas"/>
              </a:rPr>
              <a:t>tids</a:t>
            </a:r>
            <a:r>
              <a:rPr lang="en-US" sz="2000" b="1" dirty="0">
                <a:solidFill>
                  <a:srgbClr val="339933"/>
                </a:solidFill>
                <a:latin typeface="Consolas"/>
                <a:cs typeface="Consolas"/>
              </a:rPr>
              <a:t>;</a:t>
            </a:r>
          </a:p>
          <a:p>
            <a:endParaRPr lang="en-US" sz="2000" b="1" dirty="0">
              <a:solidFill>
                <a:srgbClr val="339933"/>
              </a:solidFill>
              <a:latin typeface="Consolas"/>
              <a:cs typeface="Consolas"/>
            </a:endParaRPr>
          </a:p>
          <a:p>
            <a:r>
              <a:rPr lang="en-US" sz="2000" dirty="0">
                <a:solidFill>
                  <a:schemeClr val="tx1"/>
                </a:solidFill>
                <a:latin typeface="Consolas"/>
                <a:cs typeface="Consolas"/>
              </a:rPr>
              <a:t>   </a:t>
            </a:r>
          </a:p>
        </p:txBody>
      </p:sp>
      <p:sp>
        <p:nvSpPr>
          <p:cNvPr id="2" name="日期占位符 1"/>
          <p:cNvSpPr>
            <a:spLocks noGrp="1"/>
          </p:cNvSpPr>
          <p:nvPr>
            <p:ph type="dt" sz="half" idx="10"/>
          </p:nvPr>
        </p:nvSpPr>
        <p:spPr/>
        <p:txBody>
          <a:bodyPr/>
          <a:lstStyle/>
          <a:p>
            <a:fld id="{92C3F125-40CB-0A45-8D8A-4F01921B3C7E}"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58</a:t>
            </a:fld>
            <a:endParaRPr lang="zh-CN" altLang="en-US"/>
          </a:p>
        </p:txBody>
      </p:sp>
    </p:spTree>
    <p:extLst>
      <p:ext uri="{BB962C8B-B14F-4D97-AF65-F5344CB8AC3E}">
        <p14:creationId xmlns:p14="http://schemas.microsoft.com/office/powerpoint/2010/main" val="283334416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a:bodyPr>
          <a:lstStyle/>
          <a:p>
            <a:r>
              <a:rPr lang="en-US" dirty="0"/>
              <a:t>Main program</a:t>
            </a:r>
          </a:p>
        </p:txBody>
      </p:sp>
      <p:sp>
        <p:nvSpPr>
          <p:cNvPr id="169987" name="Text Box 3"/>
          <p:cNvSpPr txBox="1">
            <a:spLocks noChangeArrowheads="1"/>
          </p:cNvSpPr>
          <p:nvPr/>
        </p:nvSpPr>
        <p:spPr bwMode="auto">
          <a:xfrm>
            <a:off x="288925" y="1327150"/>
            <a:ext cx="8718550" cy="45243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solidFill>
                  <a:schemeClr val="tx1"/>
                </a:solidFill>
                <a:latin typeface="Consolas"/>
                <a:cs typeface="Consolas"/>
              </a:rPr>
              <a:t>   if (</a:t>
            </a:r>
            <a:r>
              <a:rPr lang="en-US" dirty="0" err="1">
                <a:solidFill>
                  <a:schemeClr val="tx1"/>
                </a:solidFill>
                <a:latin typeface="Consolas"/>
                <a:cs typeface="Consolas"/>
              </a:rPr>
              <a:t>argc</a:t>
            </a:r>
            <a:r>
              <a:rPr lang="en-US" dirty="0">
                <a:solidFill>
                  <a:schemeClr val="tx1"/>
                </a:solidFill>
                <a:latin typeface="Consolas"/>
                <a:cs typeface="Consolas"/>
              </a:rPr>
              <a:t> != 2){/* check for valid number of command-line arguments */</a:t>
            </a:r>
          </a:p>
          <a:p>
            <a:r>
              <a:rPr lang="en-US" dirty="0">
                <a:solidFill>
                  <a:schemeClr val="tx1"/>
                </a:solidFill>
                <a:latin typeface="Consolas"/>
                <a:cs typeface="Consolas"/>
              </a:rPr>
              <a:t>      </a:t>
            </a:r>
            <a:r>
              <a:rPr lang="en-US" dirty="0" err="1">
                <a:solidFill>
                  <a:schemeClr val="tx1"/>
                </a:solidFill>
                <a:latin typeface="Consolas"/>
                <a:cs typeface="Consolas"/>
              </a:rPr>
              <a:t>fprintf</a:t>
            </a:r>
            <a:r>
              <a:rPr lang="en-US" dirty="0">
                <a:solidFill>
                  <a:schemeClr val="tx1"/>
                </a:solidFill>
                <a:latin typeface="Consolas"/>
                <a:cs typeface="Consolas"/>
              </a:rPr>
              <a:t> (</a:t>
            </a:r>
            <a:r>
              <a:rPr lang="en-US" dirty="0" err="1">
                <a:solidFill>
                  <a:schemeClr val="tx1"/>
                </a:solidFill>
                <a:latin typeface="Consolas"/>
                <a:cs typeface="Consolas"/>
              </a:rPr>
              <a:t>stderr</a:t>
            </a:r>
            <a:r>
              <a:rPr lang="en-US" dirty="0">
                <a:solidFill>
                  <a:schemeClr val="tx1"/>
                </a:solidFill>
                <a:latin typeface="Consolas"/>
                <a:cs typeface="Consolas"/>
              </a:rPr>
              <a:t>, "Usage: %s </a:t>
            </a:r>
            <a:r>
              <a:rPr lang="en-US" dirty="0" err="1">
                <a:solidFill>
                  <a:schemeClr val="tx1"/>
                </a:solidFill>
                <a:latin typeface="Consolas"/>
                <a:cs typeface="Consolas"/>
              </a:rPr>
              <a:t>numthreads</a:t>
            </a:r>
            <a:r>
              <a:rPr lang="en-US" dirty="0">
                <a:solidFill>
                  <a:schemeClr val="tx1"/>
                </a:solidFill>
                <a:latin typeface="Consolas"/>
                <a:cs typeface="Consolas"/>
              </a:rPr>
              <a:t>\n", </a:t>
            </a:r>
            <a:r>
              <a:rPr lang="en-US" dirty="0" err="1">
                <a:solidFill>
                  <a:schemeClr val="tx1"/>
                </a:solidFill>
                <a:latin typeface="Consolas"/>
                <a:cs typeface="Consolas"/>
              </a:rPr>
              <a:t>argv</a:t>
            </a:r>
            <a:r>
              <a:rPr lang="en-US" dirty="0">
                <a:solidFill>
                  <a:schemeClr val="tx1"/>
                </a:solidFill>
                <a:latin typeface="Consolas"/>
                <a:cs typeface="Consolas"/>
              </a:rPr>
              <a:t>[0]);</a:t>
            </a:r>
          </a:p>
          <a:p>
            <a:r>
              <a:rPr lang="en-US" dirty="0">
                <a:solidFill>
                  <a:schemeClr val="tx1"/>
                </a:solidFill>
                <a:latin typeface="Consolas"/>
                <a:cs typeface="Consolas"/>
              </a:rPr>
              <a:t>      return 1;</a:t>
            </a:r>
          </a:p>
          <a:p>
            <a:r>
              <a:rPr lang="en-US" dirty="0">
                <a:solidFill>
                  <a:schemeClr val="tx1"/>
                </a:solidFill>
                <a:latin typeface="Consolas"/>
                <a:cs typeface="Consolas"/>
              </a:rPr>
              <a:t>   }</a:t>
            </a:r>
          </a:p>
          <a:p>
            <a:r>
              <a:rPr lang="en-US" dirty="0">
                <a:solidFill>
                  <a:schemeClr val="tx1"/>
                </a:solidFill>
                <a:latin typeface="Consolas"/>
                <a:cs typeface="Consolas"/>
              </a:rPr>
              <a:t>   n = </a:t>
            </a:r>
            <a:r>
              <a:rPr lang="en-US" dirty="0" err="1">
                <a:solidFill>
                  <a:schemeClr val="tx1"/>
                </a:solidFill>
                <a:latin typeface="Consolas"/>
                <a:cs typeface="Consolas"/>
              </a:rPr>
              <a:t>atoi</a:t>
            </a:r>
            <a:r>
              <a:rPr lang="en-US" dirty="0">
                <a:solidFill>
                  <a:schemeClr val="tx1"/>
                </a:solidFill>
                <a:latin typeface="Consolas"/>
                <a:cs typeface="Consolas"/>
              </a:rPr>
              <a:t>(</a:t>
            </a:r>
            <a:r>
              <a:rPr lang="en-US" dirty="0" err="1">
                <a:solidFill>
                  <a:schemeClr val="tx1"/>
                </a:solidFill>
                <a:latin typeface="Consolas"/>
                <a:cs typeface="Consolas"/>
              </a:rPr>
              <a:t>argv</a:t>
            </a:r>
            <a:r>
              <a:rPr lang="en-US" dirty="0">
                <a:solidFill>
                  <a:schemeClr val="tx1"/>
                </a:solidFill>
                <a:latin typeface="Consolas"/>
                <a:cs typeface="Consolas"/>
              </a:rPr>
              <a:t>[1]);</a:t>
            </a:r>
          </a:p>
          <a:p>
            <a:r>
              <a:rPr lang="en-US" dirty="0">
                <a:solidFill>
                  <a:schemeClr val="tx1"/>
                </a:solidFill>
                <a:latin typeface="Consolas"/>
                <a:cs typeface="Consolas"/>
              </a:rPr>
              <a:t>   </a:t>
            </a:r>
            <a:r>
              <a:rPr lang="en-US" b="1" dirty="0" err="1">
                <a:solidFill>
                  <a:srgbClr val="339933"/>
                </a:solidFill>
                <a:latin typeface="Consolas"/>
                <a:cs typeface="Consolas"/>
              </a:rPr>
              <a:t>tids</a:t>
            </a:r>
            <a:r>
              <a:rPr lang="en-US" b="1" dirty="0">
                <a:solidFill>
                  <a:srgbClr val="339933"/>
                </a:solidFill>
                <a:latin typeface="Consolas"/>
                <a:cs typeface="Consolas"/>
              </a:rPr>
              <a:t> = (</a:t>
            </a:r>
            <a:r>
              <a:rPr lang="en-US" b="1" dirty="0" err="1">
                <a:solidFill>
                  <a:srgbClr val="339933"/>
                </a:solidFill>
                <a:latin typeface="Consolas"/>
                <a:cs typeface="Consolas"/>
              </a:rPr>
              <a:t>pthread_t</a:t>
            </a:r>
            <a:r>
              <a:rPr lang="en-US" b="1" dirty="0">
                <a:solidFill>
                  <a:srgbClr val="339933"/>
                </a:solidFill>
                <a:latin typeface="Consolas"/>
                <a:cs typeface="Consolas"/>
              </a:rPr>
              <a:t> *)</a:t>
            </a:r>
            <a:r>
              <a:rPr lang="en-US" b="1" dirty="0" err="1">
                <a:solidFill>
                  <a:srgbClr val="339933"/>
                </a:solidFill>
                <a:latin typeface="Consolas"/>
                <a:cs typeface="Consolas"/>
              </a:rPr>
              <a:t>calloc</a:t>
            </a:r>
            <a:r>
              <a:rPr lang="en-US" b="1" dirty="0">
                <a:solidFill>
                  <a:srgbClr val="339933"/>
                </a:solidFill>
                <a:latin typeface="Consolas"/>
                <a:cs typeface="Consolas"/>
              </a:rPr>
              <a:t>(n, </a:t>
            </a:r>
            <a:r>
              <a:rPr lang="en-US" b="1" dirty="0" err="1">
                <a:solidFill>
                  <a:srgbClr val="339933"/>
                </a:solidFill>
                <a:latin typeface="Consolas"/>
                <a:cs typeface="Consolas"/>
              </a:rPr>
              <a:t>sizeof</a:t>
            </a:r>
            <a:r>
              <a:rPr lang="en-US" b="1" dirty="0">
                <a:solidFill>
                  <a:srgbClr val="339933"/>
                </a:solidFill>
                <a:latin typeface="Consolas"/>
                <a:cs typeface="Consolas"/>
              </a:rPr>
              <a:t>(</a:t>
            </a:r>
            <a:r>
              <a:rPr lang="en-US" b="1" dirty="0" err="1">
                <a:solidFill>
                  <a:srgbClr val="339933"/>
                </a:solidFill>
                <a:latin typeface="Consolas"/>
                <a:cs typeface="Consolas"/>
              </a:rPr>
              <a:t>pthread_t</a:t>
            </a:r>
            <a:r>
              <a:rPr lang="en-US" b="1" dirty="0">
                <a:solidFill>
                  <a:srgbClr val="339933"/>
                </a:solidFill>
                <a:latin typeface="Consolas"/>
                <a:cs typeface="Consolas"/>
              </a:rPr>
              <a:t>));</a:t>
            </a:r>
          </a:p>
          <a:p>
            <a:r>
              <a:rPr lang="en-US" dirty="0">
                <a:solidFill>
                  <a:schemeClr val="tx1"/>
                </a:solidFill>
                <a:latin typeface="Consolas"/>
                <a:cs typeface="Consolas"/>
              </a:rPr>
              <a:t>   if (</a:t>
            </a:r>
            <a:r>
              <a:rPr lang="en-US" dirty="0" err="1">
                <a:solidFill>
                  <a:schemeClr val="tx1"/>
                </a:solidFill>
                <a:latin typeface="Consolas"/>
                <a:cs typeface="Consolas"/>
              </a:rPr>
              <a:t>tids</a:t>
            </a:r>
            <a:r>
              <a:rPr lang="en-US" dirty="0">
                <a:solidFill>
                  <a:schemeClr val="tx1"/>
                </a:solidFill>
                <a:latin typeface="Consolas"/>
                <a:cs typeface="Consolas"/>
              </a:rPr>
              <a:t> == NULL) {</a:t>
            </a:r>
          </a:p>
          <a:p>
            <a:r>
              <a:rPr lang="en-US" dirty="0">
                <a:solidFill>
                  <a:schemeClr val="tx1"/>
                </a:solidFill>
                <a:latin typeface="Consolas"/>
                <a:cs typeface="Consolas"/>
              </a:rPr>
              <a:t>      </a:t>
            </a:r>
            <a:r>
              <a:rPr lang="en-US" dirty="0" err="1">
                <a:solidFill>
                  <a:schemeClr val="tx1"/>
                </a:solidFill>
                <a:latin typeface="Consolas"/>
                <a:cs typeface="Consolas"/>
              </a:rPr>
              <a:t>perror</a:t>
            </a:r>
            <a:r>
              <a:rPr lang="en-US" dirty="0">
                <a:solidFill>
                  <a:schemeClr val="tx1"/>
                </a:solidFill>
                <a:latin typeface="Consolas"/>
                <a:cs typeface="Consolas"/>
              </a:rPr>
              <a:t>("Failed to allocate memory for thread IDs");</a:t>
            </a:r>
          </a:p>
          <a:p>
            <a:r>
              <a:rPr lang="en-US" dirty="0">
                <a:solidFill>
                  <a:schemeClr val="tx1"/>
                </a:solidFill>
                <a:latin typeface="Consolas"/>
                <a:cs typeface="Consolas"/>
              </a:rPr>
              <a:t>      return 1;</a:t>
            </a:r>
          </a:p>
          <a:p>
            <a:r>
              <a:rPr lang="en-US" dirty="0">
                <a:solidFill>
                  <a:schemeClr val="tx1"/>
                </a:solidFill>
                <a:latin typeface="Consolas"/>
                <a:cs typeface="Consolas"/>
              </a:rPr>
              <a:t>   }</a:t>
            </a:r>
          </a:p>
          <a:p>
            <a:r>
              <a:rPr lang="en-US" dirty="0">
                <a:solidFill>
                  <a:schemeClr val="tx1"/>
                </a:solidFill>
                <a:latin typeface="Consolas"/>
                <a:cs typeface="Consolas"/>
              </a:rPr>
              <a:t>   if (</a:t>
            </a:r>
            <a:r>
              <a:rPr lang="en-US" b="1" dirty="0" err="1">
                <a:solidFill>
                  <a:srgbClr val="FF0000"/>
                </a:solidFill>
                <a:latin typeface="Consolas"/>
                <a:cs typeface="Consolas"/>
              </a:rPr>
              <a:t>sem_init</a:t>
            </a:r>
            <a:r>
              <a:rPr lang="en-US" b="1" dirty="0">
                <a:solidFill>
                  <a:srgbClr val="FF0000"/>
                </a:solidFill>
                <a:latin typeface="Consolas"/>
                <a:cs typeface="Consolas"/>
              </a:rPr>
              <a:t>(&amp;</a:t>
            </a:r>
            <a:r>
              <a:rPr lang="en-US" b="1" dirty="0" err="1">
                <a:solidFill>
                  <a:srgbClr val="FF0000"/>
                </a:solidFill>
                <a:latin typeface="Consolas"/>
                <a:cs typeface="Consolas"/>
              </a:rPr>
              <a:t>semlock</a:t>
            </a:r>
            <a:r>
              <a:rPr lang="en-US" b="1" dirty="0">
                <a:solidFill>
                  <a:srgbClr val="FF0000"/>
                </a:solidFill>
                <a:latin typeface="Consolas"/>
                <a:cs typeface="Consolas"/>
              </a:rPr>
              <a:t>, 0, 1)</a:t>
            </a:r>
            <a:r>
              <a:rPr lang="en-US" dirty="0">
                <a:solidFill>
                  <a:schemeClr val="accent2"/>
                </a:solidFill>
                <a:latin typeface="Consolas"/>
                <a:cs typeface="Consolas"/>
              </a:rPr>
              <a:t> </a:t>
            </a:r>
            <a:r>
              <a:rPr lang="en-US" dirty="0">
                <a:solidFill>
                  <a:schemeClr val="tx1"/>
                </a:solidFill>
                <a:latin typeface="Consolas"/>
                <a:cs typeface="Consolas"/>
              </a:rPr>
              <a:t>== -1) {</a:t>
            </a:r>
          </a:p>
          <a:p>
            <a:r>
              <a:rPr lang="en-US" dirty="0">
                <a:solidFill>
                  <a:schemeClr val="tx1"/>
                </a:solidFill>
                <a:latin typeface="Consolas"/>
                <a:cs typeface="Consolas"/>
              </a:rPr>
              <a:t>      </a:t>
            </a:r>
            <a:r>
              <a:rPr lang="en-US" dirty="0" err="1">
                <a:solidFill>
                  <a:schemeClr val="tx1"/>
                </a:solidFill>
                <a:latin typeface="Consolas"/>
                <a:cs typeface="Consolas"/>
              </a:rPr>
              <a:t>perror</a:t>
            </a:r>
            <a:r>
              <a:rPr lang="en-US" dirty="0">
                <a:solidFill>
                  <a:schemeClr val="tx1"/>
                </a:solidFill>
                <a:latin typeface="Consolas"/>
                <a:cs typeface="Consolas"/>
              </a:rPr>
              <a:t>("Failed to initialize semaphore");</a:t>
            </a:r>
          </a:p>
          <a:p>
            <a:r>
              <a:rPr lang="en-US" dirty="0">
                <a:solidFill>
                  <a:schemeClr val="tx1"/>
                </a:solidFill>
                <a:latin typeface="Consolas"/>
                <a:cs typeface="Consolas"/>
              </a:rPr>
              <a:t>      return 1;</a:t>
            </a:r>
          </a:p>
          <a:p>
            <a:r>
              <a:rPr lang="en-US" dirty="0">
                <a:solidFill>
                  <a:schemeClr val="tx1"/>
                </a:solidFill>
                <a:latin typeface="Consolas"/>
                <a:cs typeface="Consolas"/>
              </a:rPr>
              <a:t>   }</a:t>
            </a:r>
          </a:p>
          <a:p>
            <a:r>
              <a:rPr lang="en-US" dirty="0">
                <a:solidFill>
                  <a:schemeClr val="tx1"/>
                </a:solidFill>
                <a:latin typeface="Consolas"/>
                <a:cs typeface="Consolas"/>
              </a:rPr>
              <a:t>   </a:t>
            </a:r>
          </a:p>
        </p:txBody>
      </p:sp>
      <p:sp>
        <p:nvSpPr>
          <p:cNvPr id="169988" name="Text Box 4"/>
          <p:cNvSpPr txBox="1">
            <a:spLocks noChangeArrowheads="1"/>
          </p:cNvSpPr>
          <p:nvPr/>
        </p:nvSpPr>
        <p:spPr bwMode="auto">
          <a:xfrm>
            <a:off x="3430504" y="5257299"/>
            <a:ext cx="5413375" cy="822325"/>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i="1" dirty="0">
                <a:solidFill>
                  <a:schemeClr val="accent2"/>
                </a:solidFill>
              </a:rPr>
              <a:t>What happens if we replace </a:t>
            </a:r>
            <a:r>
              <a:rPr lang="en-US" b="1" i="1" dirty="0" err="1">
                <a:solidFill>
                  <a:srgbClr val="FF0000"/>
                </a:solidFill>
              </a:rPr>
              <a:t>sem_init</a:t>
            </a:r>
            <a:r>
              <a:rPr lang="en-US" b="1" i="1" dirty="0">
                <a:solidFill>
                  <a:schemeClr val="accent2"/>
                </a:solidFill>
              </a:rPr>
              <a:t> with</a:t>
            </a:r>
          </a:p>
          <a:p>
            <a:r>
              <a:rPr lang="en-US" b="1" i="1" dirty="0" err="1">
                <a:solidFill>
                  <a:srgbClr val="FF0000"/>
                </a:solidFill>
              </a:rPr>
              <a:t>sem_init</a:t>
            </a:r>
            <a:r>
              <a:rPr lang="en-US" b="1" i="1" dirty="0">
                <a:solidFill>
                  <a:srgbClr val="FF0000"/>
                </a:solidFill>
              </a:rPr>
              <a:t>(&amp;semlock,0,0)</a:t>
            </a:r>
            <a:r>
              <a:rPr lang="en-US" b="1" i="1" dirty="0">
                <a:solidFill>
                  <a:schemeClr val="accent2"/>
                </a:solidFill>
              </a:rPr>
              <a:t> ?</a:t>
            </a:r>
          </a:p>
        </p:txBody>
      </p:sp>
      <p:sp>
        <p:nvSpPr>
          <p:cNvPr id="2" name="日期占位符 1"/>
          <p:cNvSpPr>
            <a:spLocks noGrp="1"/>
          </p:cNvSpPr>
          <p:nvPr>
            <p:ph type="dt" sz="half" idx="10"/>
          </p:nvPr>
        </p:nvSpPr>
        <p:spPr/>
        <p:txBody>
          <a:bodyPr/>
          <a:lstStyle/>
          <a:p>
            <a:fld id="{362E7605-EAA1-4D4F-8FFB-FB7E04E5AE64}"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59</a:t>
            </a:fld>
            <a:endParaRPr lang="zh-CN" altLang="en-US" dirty="0"/>
          </a:p>
        </p:txBody>
      </p:sp>
    </p:spTree>
    <p:extLst>
      <p:ext uri="{BB962C8B-B14F-4D97-AF65-F5344CB8AC3E}">
        <p14:creationId xmlns:p14="http://schemas.microsoft.com/office/powerpoint/2010/main" val="1825626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问题</a:t>
            </a:r>
          </a:p>
        </p:txBody>
      </p:sp>
      <p:sp>
        <p:nvSpPr>
          <p:cNvPr id="328707" name="Rectangle 3"/>
          <p:cNvSpPr>
            <a:spLocks noGrp="1" noChangeArrowheads="1"/>
          </p:cNvSpPr>
          <p:nvPr>
            <p:ph idx="1"/>
          </p:nvPr>
        </p:nvSpPr>
        <p:spPr/>
        <p:txBody>
          <a:bodyPr>
            <a:normAutofit fontScale="92500" lnSpcReduction="20000"/>
          </a:bodyPr>
          <a:lstStyle/>
          <a:p>
            <a:r>
              <a:rPr lang="zh-CN" altLang="en-US" sz="2800" dirty="0"/>
              <a:t>应定义的信号量及初值</a:t>
            </a:r>
          </a:p>
          <a:p>
            <a:r>
              <a:rPr lang="zh-CN" altLang="en-US" sz="2800" dirty="0"/>
              <a:t>在下列的程序中填上适当的</a:t>
            </a:r>
            <a:r>
              <a:rPr lang="en-US" altLang="zh-CN" sz="2800" dirty="0"/>
              <a:t>P</a:t>
            </a:r>
            <a:r>
              <a:rPr lang="zh-CN" altLang="en-US" sz="2800" dirty="0"/>
              <a:t>、</a:t>
            </a:r>
            <a:r>
              <a:rPr lang="en-US" altLang="zh-CN" sz="2800" dirty="0"/>
              <a:t>V</a:t>
            </a:r>
            <a:r>
              <a:rPr lang="zh-CN" altLang="en-US" sz="2800" dirty="0"/>
              <a:t>操作，以保证它们能正确并发工作：</a:t>
            </a:r>
          </a:p>
          <a:p>
            <a:r>
              <a:rPr lang="zh-CN" altLang="en-US" sz="2800" dirty="0"/>
              <a:t>     </a:t>
            </a:r>
            <a:r>
              <a:rPr lang="en-US" altLang="zh-CN" sz="2800" dirty="0"/>
              <a:t>A()                B()                  C()                 D()</a:t>
            </a:r>
          </a:p>
          <a:p>
            <a:r>
              <a:rPr lang="en-US" altLang="zh-CN" sz="2800" dirty="0"/>
              <a:t>      {                 {                    {                  {</a:t>
            </a:r>
          </a:p>
          <a:p>
            <a:r>
              <a:rPr lang="en-US" altLang="zh-CN" sz="2800" dirty="0"/>
              <a:t>      [1];                [3];                  [5];             [7];</a:t>
            </a:r>
          </a:p>
          <a:p>
            <a:r>
              <a:rPr lang="en-US" altLang="zh-CN" sz="2800" dirty="0"/>
              <a:t>      read F;     read F;                read F;       read F;</a:t>
            </a:r>
          </a:p>
          <a:p>
            <a:r>
              <a:rPr lang="en-US" altLang="zh-CN" sz="2800" dirty="0"/>
              <a:t>      [2];                [4];                  [6];             [8];</a:t>
            </a:r>
          </a:p>
          <a:p>
            <a:r>
              <a:rPr lang="en-US" altLang="zh-CN" sz="2800" dirty="0"/>
              <a:t>      }                  }                    }                  } </a:t>
            </a:r>
          </a:p>
          <a:p>
            <a:endParaRPr lang="en-US" altLang="zh-CN" sz="2800" dirty="0"/>
          </a:p>
        </p:txBody>
      </p:sp>
      <p:sp>
        <p:nvSpPr>
          <p:cNvPr id="2" name="日期占位符 1"/>
          <p:cNvSpPr>
            <a:spLocks noGrp="1"/>
          </p:cNvSpPr>
          <p:nvPr>
            <p:ph type="dt" sz="half" idx="10"/>
          </p:nvPr>
        </p:nvSpPr>
        <p:spPr/>
        <p:txBody>
          <a:bodyPr/>
          <a:lstStyle/>
          <a:p>
            <a:fld id="{3EFE3437-606A-F34F-99D4-209A870D549E}" type="datetime5">
              <a:t>2019/10/16</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2113628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Main program</a:t>
            </a:r>
          </a:p>
        </p:txBody>
      </p:sp>
      <p:sp>
        <p:nvSpPr>
          <p:cNvPr id="172035" name="Text Box 3"/>
          <p:cNvSpPr txBox="1">
            <a:spLocks noChangeArrowheads="1"/>
          </p:cNvSpPr>
          <p:nvPr/>
        </p:nvSpPr>
        <p:spPr bwMode="auto">
          <a:xfrm>
            <a:off x="152400" y="1219200"/>
            <a:ext cx="8294688" cy="629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chemeClr val="tx1"/>
                </a:solidFill>
                <a:latin typeface="Verdana" charset="0"/>
              </a:rPr>
              <a:t>for (</a:t>
            </a:r>
            <a:r>
              <a:rPr lang="en-US" dirty="0" err="1">
                <a:solidFill>
                  <a:schemeClr val="tx1"/>
                </a:solidFill>
                <a:latin typeface="Verdana" charset="0"/>
              </a:rPr>
              <a:t>i</a:t>
            </a:r>
            <a:r>
              <a:rPr lang="en-US" dirty="0">
                <a:solidFill>
                  <a:schemeClr val="tx1"/>
                </a:solidFill>
                <a:latin typeface="Verdana" charset="0"/>
              </a:rPr>
              <a:t> = 0; </a:t>
            </a:r>
            <a:r>
              <a:rPr lang="en-US" dirty="0" err="1">
                <a:solidFill>
                  <a:schemeClr val="tx1"/>
                </a:solidFill>
                <a:latin typeface="Verdana" charset="0"/>
              </a:rPr>
              <a:t>i</a:t>
            </a:r>
            <a:r>
              <a:rPr lang="en-US" dirty="0">
                <a:solidFill>
                  <a:schemeClr val="tx1"/>
                </a:solidFill>
                <a:latin typeface="Verdana" charset="0"/>
              </a:rPr>
              <a:t> &lt; n; </a:t>
            </a:r>
            <a:r>
              <a:rPr lang="en-US" dirty="0" err="1">
                <a:solidFill>
                  <a:schemeClr val="tx1"/>
                </a:solidFill>
                <a:latin typeface="Verdana" charset="0"/>
              </a:rPr>
              <a:t>i</a:t>
            </a:r>
            <a:r>
              <a:rPr lang="en-US" dirty="0">
                <a:solidFill>
                  <a:schemeClr val="tx1"/>
                </a:solidFill>
                <a:latin typeface="Verdana" charset="0"/>
              </a:rPr>
              <a:t>++)</a:t>
            </a:r>
          </a:p>
          <a:p>
            <a:r>
              <a:rPr lang="en-US" dirty="0">
                <a:solidFill>
                  <a:schemeClr val="tx1"/>
                </a:solidFill>
                <a:latin typeface="Verdana" charset="0"/>
              </a:rPr>
              <a:t>      if (error = </a:t>
            </a:r>
            <a:r>
              <a:rPr lang="en-US" b="1" dirty="0" err="1">
                <a:solidFill>
                  <a:srgbClr val="009900"/>
                </a:solidFill>
                <a:latin typeface="Verdana" charset="0"/>
              </a:rPr>
              <a:t>pthread_create</a:t>
            </a:r>
            <a:r>
              <a:rPr lang="en-US" b="1" dirty="0">
                <a:solidFill>
                  <a:srgbClr val="009900"/>
                </a:solidFill>
                <a:latin typeface="Verdana" charset="0"/>
              </a:rPr>
              <a:t>(</a:t>
            </a:r>
            <a:r>
              <a:rPr lang="en-US" b="1" dirty="0" err="1">
                <a:solidFill>
                  <a:srgbClr val="009900"/>
                </a:solidFill>
                <a:latin typeface="Verdana" charset="0"/>
              </a:rPr>
              <a:t>tids</a:t>
            </a:r>
            <a:r>
              <a:rPr lang="en-US" b="1" dirty="0">
                <a:solidFill>
                  <a:srgbClr val="009900"/>
                </a:solidFill>
                <a:latin typeface="Verdana" charset="0"/>
              </a:rPr>
              <a:t> + </a:t>
            </a:r>
            <a:r>
              <a:rPr lang="en-US" b="1" dirty="0" err="1">
                <a:solidFill>
                  <a:srgbClr val="009900"/>
                </a:solidFill>
                <a:latin typeface="Verdana" charset="0"/>
              </a:rPr>
              <a:t>i</a:t>
            </a:r>
            <a:r>
              <a:rPr lang="en-US" b="1" dirty="0">
                <a:solidFill>
                  <a:srgbClr val="009900"/>
                </a:solidFill>
                <a:latin typeface="Verdana" charset="0"/>
              </a:rPr>
              <a:t>, NULL, </a:t>
            </a:r>
          </a:p>
          <a:p>
            <a:r>
              <a:rPr lang="en-US" b="1" dirty="0">
                <a:solidFill>
                  <a:srgbClr val="009900"/>
                </a:solidFill>
                <a:latin typeface="Verdana" charset="0"/>
              </a:rPr>
              <a:t>					     </a:t>
            </a:r>
            <a:r>
              <a:rPr lang="en-US" b="1" dirty="0" err="1">
                <a:solidFill>
                  <a:srgbClr val="009900"/>
                </a:solidFill>
                <a:latin typeface="Verdana" charset="0"/>
              </a:rPr>
              <a:t>threadout</a:t>
            </a:r>
            <a:r>
              <a:rPr lang="en-US" b="1" dirty="0">
                <a:solidFill>
                  <a:srgbClr val="009900"/>
                </a:solidFill>
                <a:latin typeface="Verdana" charset="0"/>
              </a:rPr>
              <a:t>, </a:t>
            </a:r>
          </a:p>
          <a:p>
            <a:r>
              <a:rPr lang="en-US" b="1" dirty="0">
                <a:solidFill>
                  <a:srgbClr val="009900"/>
                </a:solidFill>
                <a:latin typeface="Verdana" charset="0"/>
              </a:rPr>
              <a:t>					     </a:t>
            </a:r>
            <a:r>
              <a:rPr lang="en-US" b="1" dirty="0">
                <a:solidFill>
                  <a:srgbClr val="FF0000"/>
                </a:solidFill>
                <a:latin typeface="Verdana" charset="0"/>
              </a:rPr>
              <a:t>&amp;</a:t>
            </a:r>
            <a:r>
              <a:rPr lang="en-US" b="1" dirty="0" err="1">
                <a:solidFill>
                  <a:srgbClr val="FF0000"/>
                </a:solidFill>
                <a:latin typeface="Verdana" charset="0"/>
              </a:rPr>
              <a:t>semlock</a:t>
            </a:r>
            <a:r>
              <a:rPr lang="en-US" b="1" dirty="0">
                <a:solidFill>
                  <a:srgbClr val="009900"/>
                </a:solidFill>
                <a:latin typeface="Verdana" charset="0"/>
              </a:rPr>
              <a:t>))</a:t>
            </a:r>
            <a:r>
              <a:rPr lang="en-US" dirty="0">
                <a:solidFill>
                  <a:schemeClr val="tx1"/>
                </a:solidFill>
                <a:latin typeface="Verdana" charset="0"/>
              </a:rPr>
              <a:t> {</a:t>
            </a:r>
          </a:p>
          <a:p>
            <a:r>
              <a:rPr lang="en-US" dirty="0">
                <a:solidFill>
                  <a:schemeClr val="tx1"/>
                </a:solidFill>
                <a:latin typeface="Verdana" charset="0"/>
              </a:rPr>
              <a:t>         </a:t>
            </a:r>
            <a:r>
              <a:rPr lang="en-US" dirty="0" err="1">
                <a:solidFill>
                  <a:schemeClr val="tx1"/>
                </a:solidFill>
                <a:latin typeface="Verdana" charset="0"/>
              </a:rPr>
              <a:t>fprintf</a:t>
            </a:r>
            <a:r>
              <a:rPr lang="en-US" dirty="0">
                <a:solidFill>
                  <a:schemeClr val="tx1"/>
                </a:solidFill>
                <a:latin typeface="Verdana" charset="0"/>
              </a:rPr>
              <a:t>(</a:t>
            </a:r>
            <a:r>
              <a:rPr lang="en-US" dirty="0" err="1">
                <a:solidFill>
                  <a:schemeClr val="tx1"/>
                </a:solidFill>
                <a:latin typeface="Verdana" charset="0"/>
              </a:rPr>
              <a:t>stderr</a:t>
            </a:r>
            <a:r>
              <a:rPr lang="en-US" dirty="0">
                <a:solidFill>
                  <a:schemeClr val="tx1"/>
                </a:solidFill>
                <a:latin typeface="Verdana" charset="0"/>
              </a:rPr>
              <a:t>, "Failed to create thread:%s\n", </a:t>
            </a:r>
          </a:p>
          <a:p>
            <a:r>
              <a:rPr lang="en-US" dirty="0">
                <a:solidFill>
                  <a:schemeClr val="tx1"/>
                </a:solidFill>
                <a:latin typeface="Verdana" charset="0"/>
              </a:rPr>
              <a:t>		  </a:t>
            </a:r>
            <a:r>
              <a:rPr lang="en-US" dirty="0" err="1">
                <a:solidFill>
                  <a:schemeClr val="tx1"/>
                </a:solidFill>
                <a:latin typeface="Verdana" charset="0"/>
              </a:rPr>
              <a:t>strerror</a:t>
            </a:r>
            <a:r>
              <a:rPr lang="en-US" dirty="0">
                <a:solidFill>
                  <a:schemeClr val="tx1"/>
                </a:solidFill>
                <a:latin typeface="Verdana" charset="0"/>
              </a:rPr>
              <a:t>(error));</a:t>
            </a:r>
          </a:p>
          <a:p>
            <a:r>
              <a:rPr lang="en-US" dirty="0">
                <a:solidFill>
                  <a:schemeClr val="tx1"/>
                </a:solidFill>
                <a:latin typeface="Verdana" charset="0"/>
              </a:rPr>
              <a:t>         return 1;</a:t>
            </a:r>
          </a:p>
          <a:p>
            <a:r>
              <a:rPr lang="en-US" dirty="0">
                <a:solidFill>
                  <a:schemeClr val="tx1"/>
                </a:solidFill>
                <a:latin typeface="Verdana" charset="0"/>
              </a:rPr>
              <a:t>      }</a:t>
            </a:r>
          </a:p>
          <a:p>
            <a:r>
              <a:rPr lang="en-US" dirty="0">
                <a:solidFill>
                  <a:schemeClr val="tx1"/>
                </a:solidFill>
                <a:latin typeface="Verdana" charset="0"/>
              </a:rPr>
              <a:t>   for (</a:t>
            </a:r>
            <a:r>
              <a:rPr lang="en-US" dirty="0" err="1">
                <a:solidFill>
                  <a:schemeClr val="tx1"/>
                </a:solidFill>
                <a:latin typeface="Verdana" charset="0"/>
              </a:rPr>
              <a:t>i</a:t>
            </a:r>
            <a:r>
              <a:rPr lang="en-US" dirty="0">
                <a:solidFill>
                  <a:schemeClr val="tx1"/>
                </a:solidFill>
                <a:latin typeface="Verdana" charset="0"/>
              </a:rPr>
              <a:t> = 0; </a:t>
            </a:r>
            <a:r>
              <a:rPr lang="en-US" dirty="0" err="1">
                <a:solidFill>
                  <a:schemeClr val="tx1"/>
                </a:solidFill>
                <a:latin typeface="Verdana" charset="0"/>
              </a:rPr>
              <a:t>i</a:t>
            </a:r>
            <a:r>
              <a:rPr lang="en-US" dirty="0">
                <a:solidFill>
                  <a:schemeClr val="tx1"/>
                </a:solidFill>
                <a:latin typeface="Verdana" charset="0"/>
              </a:rPr>
              <a:t> &lt; n; </a:t>
            </a:r>
            <a:r>
              <a:rPr lang="en-US" dirty="0" err="1">
                <a:solidFill>
                  <a:schemeClr val="tx1"/>
                </a:solidFill>
                <a:latin typeface="Verdana" charset="0"/>
              </a:rPr>
              <a:t>i</a:t>
            </a:r>
            <a:r>
              <a:rPr lang="en-US" dirty="0">
                <a:solidFill>
                  <a:schemeClr val="tx1"/>
                </a:solidFill>
                <a:latin typeface="Verdana" charset="0"/>
              </a:rPr>
              <a:t>++)</a:t>
            </a:r>
          </a:p>
          <a:p>
            <a:r>
              <a:rPr lang="en-US" dirty="0">
                <a:solidFill>
                  <a:schemeClr val="tx1"/>
                </a:solidFill>
                <a:latin typeface="Verdana" charset="0"/>
              </a:rPr>
              <a:t>      if (error = </a:t>
            </a:r>
            <a:r>
              <a:rPr lang="en-US" b="1" dirty="0" err="1">
                <a:solidFill>
                  <a:srgbClr val="009900"/>
                </a:solidFill>
                <a:latin typeface="Verdana" charset="0"/>
              </a:rPr>
              <a:t>pthread_join</a:t>
            </a:r>
            <a:r>
              <a:rPr lang="en-US" b="1" dirty="0">
                <a:solidFill>
                  <a:srgbClr val="009900"/>
                </a:solidFill>
                <a:latin typeface="Verdana" charset="0"/>
              </a:rPr>
              <a:t>(</a:t>
            </a:r>
            <a:r>
              <a:rPr lang="en-US" b="1" dirty="0" err="1">
                <a:solidFill>
                  <a:srgbClr val="009900"/>
                </a:solidFill>
                <a:latin typeface="Verdana" charset="0"/>
              </a:rPr>
              <a:t>tids</a:t>
            </a:r>
            <a:r>
              <a:rPr lang="en-US" b="1" dirty="0">
                <a:solidFill>
                  <a:srgbClr val="009900"/>
                </a:solidFill>
                <a:latin typeface="Verdana" charset="0"/>
              </a:rPr>
              <a:t>[</a:t>
            </a:r>
            <a:r>
              <a:rPr lang="en-US" b="1" dirty="0" err="1">
                <a:solidFill>
                  <a:srgbClr val="009900"/>
                </a:solidFill>
                <a:latin typeface="Verdana" charset="0"/>
              </a:rPr>
              <a:t>i</a:t>
            </a:r>
            <a:r>
              <a:rPr lang="en-US" b="1" dirty="0">
                <a:solidFill>
                  <a:srgbClr val="009900"/>
                </a:solidFill>
                <a:latin typeface="Verdana" charset="0"/>
              </a:rPr>
              <a:t>], NULL))</a:t>
            </a:r>
            <a:r>
              <a:rPr lang="en-US" dirty="0">
                <a:solidFill>
                  <a:schemeClr val="tx1"/>
                </a:solidFill>
                <a:latin typeface="Verdana" charset="0"/>
              </a:rPr>
              <a:t> {</a:t>
            </a:r>
          </a:p>
          <a:p>
            <a:r>
              <a:rPr lang="en-US" dirty="0">
                <a:solidFill>
                  <a:schemeClr val="tx1"/>
                </a:solidFill>
                <a:latin typeface="Verdana" charset="0"/>
              </a:rPr>
              <a:t>         </a:t>
            </a:r>
            <a:r>
              <a:rPr lang="en-US" dirty="0" err="1">
                <a:solidFill>
                  <a:schemeClr val="tx1"/>
                </a:solidFill>
                <a:latin typeface="Verdana" charset="0"/>
              </a:rPr>
              <a:t>fprintf</a:t>
            </a:r>
            <a:r>
              <a:rPr lang="en-US" dirty="0">
                <a:solidFill>
                  <a:schemeClr val="tx1"/>
                </a:solidFill>
                <a:latin typeface="Verdana" charset="0"/>
              </a:rPr>
              <a:t>(</a:t>
            </a:r>
            <a:r>
              <a:rPr lang="en-US" dirty="0" err="1">
                <a:solidFill>
                  <a:schemeClr val="tx1"/>
                </a:solidFill>
                <a:latin typeface="Verdana" charset="0"/>
              </a:rPr>
              <a:t>stderr</a:t>
            </a:r>
            <a:r>
              <a:rPr lang="en-US" dirty="0">
                <a:solidFill>
                  <a:schemeClr val="tx1"/>
                </a:solidFill>
                <a:latin typeface="Verdana" charset="0"/>
              </a:rPr>
              <a:t>, "Failed to join thread:%s\n", </a:t>
            </a:r>
          </a:p>
          <a:p>
            <a:r>
              <a:rPr lang="en-US" dirty="0">
                <a:solidFill>
                  <a:schemeClr val="tx1"/>
                </a:solidFill>
                <a:latin typeface="Verdana" charset="0"/>
              </a:rPr>
              <a:t>		  </a:t>
            </a:r>
            <a:r>
              <a:rPr lang="en-US" dirty="0" err="1">
                <a:solidFill>
                  <a:schemeClr val="tx1"/>
                </a:solidFill>
                <a:latin typeface="Verdana" charset="0"/>
              </a:rPr>
              <a:t>strerror</a:t>
            </a:r>
            <a:r>
              <a:rPr lang="en-US" dirty="0">
                <a:solidFill>
                  <a:schemeClr val="tx1"/>
                </a:solidFill>
                <a:latin typeface="Verdana" charset="0"/>
              </a:rPr>
              <a:t>(error));</a:t>
            </a:r>
          </a:p>
          <a:p>
            <a:r>
              <a:rPr lang="en-US" dirty="0">
                <a:solidFill>
                  <a:schemeClr val="tx1"/>
                </a:solidFill>
                <a:latin typeface="Verdana" charset="0"/>
              </a:rPr>
              <a:t>         return 1;</a:t>
            </a:r>
          </a:p>
          <a:p>
            <a:r>
              <a:rPr lang="en-US" dirty="0">
                <a:solidFill>
                  <a:schemeClr val="tx1"/>
                </a:solidFill>
                <a:latin typeface="Verdana" charset="0"/>
              </a:rPr>
              <a:t>      }</a:t>
            </a:r>
          </a:p>
          <a:p>
            <a:r>
              <a:rPr lang="en-US" dirty="0">
                <a:solidFill>
                  <a:schemeClr val="tx1"/>
                </a:solidFill>
                <a:latin typeface="Verdana" charset="0"/>
              </a:rPr>
              <a:t>   return 0; }</a:t>
            </a:r>
          </a:p>
          <a:p>
            <a:endParaRPr lang="en-US" dirty="0">
              <a:solidFill>
                <a:schemeClr val="tx1"/>
              </a:solidFill>
              <a:latin typeface="Verdana" charset="0"/>
            </a:endParaRPr>
          </a:p>
          <a:p>
            <a:endParaRPr lang="en-US" dirty="0">
              <a:solidFill>
                <a:schemeClr val="tx1"/>
              </a:solidFill>
              <a:latin typeface="Verdana" charset="0"/>
            </a:endParaRPr>
          </a:p>
        </p:txBody>
      </p:sp>
      <p:sp>
        <p:nvSpPr>
          <p:cNvPr id="2" name="日期占位符 1"/>
          <p:cNvSpPr>
            <a:spLocks noGrp="1"/>
          </p:cNvSpPr>
          <p:nvPr>
            <p:ph type="dt" sz="half" idx="10"/>
          </p:nvPr>
        </p:nvSpPr>
        <p:spPr/>
        <p:txBody>
          <a:bodyPr/>
          <a:lstStyle/>
          <a:p>
            <a:fld id="{52F2EC9A-A059-D844-B0DF-DA69AF249219}"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60</a:t>
            </a:fld>
            <a:endParaRPr lang="zh-CN" altLang="en-US"/>
          </a:p>
        </p:txBody>
      </p:sp>
    </p:spTree>
    <p:extLst>
      <p:ext uri="{BB962C8B-B14F-4D97-AF65-F5344CB8AC3E}">
        <p14:creationId xmlns:p14="http://schemas.microsoft.com/office/powerpoint/2010/main" val="173814881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中的条件变量</a:t>
            </a:r>
          </a:p>
        </p:txBody>
      </p:sp>
      <p:sp>
        <p:nvSpPr>
          <p:cNvPr id="3" name="内容占位符 2"/>
          <p:cNvSpPr>
            <a:spLocks noGrp="1"/>
          </p:cNvSpPr>
          <p:nvPr>
            <p:ph idx="1"/>
          </p:nvPr>
        </p:nvSpPr>
        <p:spPr/>
        <p:txBody>
          <a:bodyPr>
            <a:normAutofit lnSpcReduction="10000"/>
          </a:bodyPr>
          <a:lstStyle/>
          <a:p>
            <a:r>
              <a:rPr lang="en-US" altLang="zh-CN" dirty="0"/>
              <a:t>Conditional variable</a:t>
            </a:r>
          </a:p>
          <a:p>
            <a:r>
              <a:rPr lang="en-US" altLang="zh-CN" dirty="0" err="1"/>
              <a:t>pthread_cond_t</a:t>
            </a:r>
            <a:endParaRPr lang="en-US" altLang="zh-CN" dirty="0"/>
          </a:p>
          <a:p>
            <a:r>
              <a:rPr lang="en-US" altLang="zh-CN" dirty="0" err="1"/>
              <a:t>pthread_cond_init</a:t>
            </a:r>
            <a:r>
              <a:rPr lang="en-US" altLang="zh-CN" dirty="0"/>
              <a:t> (</a:t>
            </a:r>
            <a:r>
              <a:rPr lang="en-US" altLang="zh-CN" dirty="0" err="1"/>
              <a:t>condition,attr</a:t>
            </a:r>
            <a:r>
              <a:rPr lang="en-US" altLang="zh-CN" dirty="0"/>
              <a:t>)</a:t>
            </a:r>
          </a:p>
          <a:p>
            <a:r>
              <a:rPr lang="en-US" altLang="zh-CN" dirty="0" err="1"/>
              <a:t>pthread_cond_destroy</a:t>
            </a:r>
            <a:r>
              <a:rPr lang="en-US" altLang="zh-CN" dirty="0"/>
              <a:t> (condition)</a:t>
            </a:r>
          </a:p>
          <a:p>
            <a:r>
              <a:rPr lang="en-US" altLang="zh-CN" dirty="0" err="1"/>
              <a:t>pthread_cond_wait</a:t>
            </a:r>
            <a:r>
              <a:rPr lang="en-US" altLang="zh-CN" dirty="0"/>
              <a:t> (</a:t>
            </a:r>
            <a:r>
              <a:rPr lang="en-US" altLang="zh-CN" dirty="0" err="1"/>
              <a:t>condition,mutex</a:t>
            </a:r>
            <a:r>
              <a:rPr lang="en-US" altLang="zh-CN" dirty="0"/>
              <a:t>)</a:t>
            </a:r>
          </a:p>
          <a:p>
            <a:r>
              <a:rPr lang="en-US" altLang="zh-CN" dirty="0" err="1"/>
              <a:t>pthread_cond_signal</a:t>
            </a:r>
            <a:r>
              <a:rPr lang="en-US" altLang="zh-CN" dirty="0"/>
              <a:t> (condition)</a:t>
            </a:r>
          </a:p>
          <a:p>
            <a:r>
              <a:rPr lang="en-US" altLang="zh-CN" dirty="0" err="1"/>
              <a:t>pthread_cond_broadcast</a:t>
            </a:r>
            <a:r>
              <a:rPr lang="en-US" altLang="zh-CN" dirty="0"/>
              <a:t> (condition)</a:t>
            </a:r>
            <a:endParaRPr lang="zh-CN" altLang="en-US" dirty="0"/>
          </a:p>
        </p:txBody>
      </p:sp>
      <p:sp>
        <p:nvSpPr>
          <p:cNvPr id="4" name="日期占位符 3"/>
          <p:cNvSpPr>
            <a:spLocks noGrp="1"/>
          </p:cNvSpPr>
          <p:nvPr>
            <p:ph type="dt" sz="half" idx="10"/>
          </p:nvPr>
        </p:nvSpPr>
        <p:spPr/>
        <p:txBody>
          <a:bodyPr/>
          <a:lstStyle/>
          <a:p>
            <a:fld id="{029F8FA5-6994-004F-80BF-BB27167778EA}"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61</a:t>
            </a:fld>
            <a:endParaRPr lang="zh-CN" altLang="en-US"/>
          </a:p>
        </p:txBody>
      </p:sp>
    </p:spTree>
    <p:extLst>
      <p:ext uri="{BB962C8B-B14F-4D97-AF65-F5344CB8AC3E}">
        <p14:creationId xmlns:p14="http://schemas.microsoft.com/office/powerpoint/2010/main" val="3434755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Example Code - Using Condition Variables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The main routine creates three threads.</a:t>
            </a:r>
          </a:p>
          <a:p>
            <a:r>
              <a:rPr kumimoji="1" lang="en-US" altLang="zh-CN" dirty="0"/>
              <a:t>Two of the threads perform work and update a "count" variable.</a:t>
            </a:r>
          </a:p>
          <a:p>
            <a:r>
              <a:rPr kumimoji="1" lang="en-US" altLang="zh-CN" dirty="0"/>
              <a:t>The third thread waits until the count variable reaches a specified value.</a:t>
            </a:r>
            <a:endParaRPr kumimoji="1" lang="zh-CN" altLang="en-US" dirty="0"/>
          </a:p>
        </p:txBody>
      </p:sp>
      <p:sp>
        <p:nvSpPr>
          <p:cNvPr id="4" name="日期占位符 3"/>
          <p:cNvSpPr>
            <a:spLocks noGrp="1"/>
          </p:cNvSpPr>
          <p:nvPr>
            <p:ph type="dt" sz="half" idx="10"/>
          </p:nvPr>
        </p:nvSpPr>
        <p:spPr/>
        <p:txBody>
          <a:bodyPr/>
          <a:lstStyle/>
          <a:p>
            <a:fld id="{06D5B35D-8320-6047-9D79-572D1169A904}"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3093984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6496DD-283F-D140-ACBE-E1DB1B50DC0B}"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63</a:t>
            </a:fld>
            <a:endParaRPr lang="zh-CN" altLang="en-US"/>
          </a:p>
        </p:txBody>
      </p:sp>
      <p:sp>
        <p:nvSpPr>
          <p:cNvPr id="7" name="矩形 6"/>
          <p:cNvSpPr/>
          <p:nvPr/>
        </p:nvSpPr>
        <p:spPr>
          <a:xfrm>
            <a:off x="1138989" y="1111564"/>
            <a:ext cx="6866021" cy="4524315"/>
          </a:xfrm>
          <a:prstGeom prst="rect">
            <a:avLst/>
          </a:prstGeom>
          <a:solidFill>
            <a:schemeClr val="accent4">
              <a:lumMod val="20000"/>
              <a:lumOff val="80000"/>
            </a:schemeClr>
          </a:solidFill>
        </p:spPr>
        <p:txBody>
          <a:bodyPr wrap="square">
            <a:spAutoFit/>
          </a:bodyPr>
          <a:lstStyle/>
          <a:p>
            <a:r>
              <a:rPr lang="en-US" altLang="zh-CN" sz="2400" dirty="0">
                <a:latin typeface="Consolas"/>
                <a:cs typeface="Consolas"/>
              </a:rPr>
              <a:t>#include &lt;</a:t>
            </a:r>
            <a:r>
              <a:rPr lang="en-US" altLang="zh-CN" sz="2400" dirty="0" err="1">
                <a:latin typeface="Consolas"/>
                <a:cs typeface="Consolas"/>
              </a:rPr>
              <a:t>pthread.h</a:t>
            </a:r>
            <a:r>
              <a:rPr lang="en-US" altLang="zh-CN" sz="2400" dirty="0">
                <a:latin typeface="Consolas"/>
                <a:cs typeface="Consolas"/>
              </a:rPr>
              <a:t>&gt;</a:t>
            </a:r>
          </a:p>
          <a:p>
            <a:r>
              <a:rPr lang="en-US" altLang="zh-CN" sz="2400" dirty="0">
                <a:latin typeface="Consolas"/>
                <a:cs typeface="Consolas"/>
              </a:rPr>
              <a:t>#include &lt;</a:t>
            </a:r>
            <a:r>
              <a:rPr lang="en-US" altLang="zh-CN" sz="2400" dirty="0" err="1">
                <a:latin typeface="Consolas"/>
                <a:cs typeface="Consolas"/>
              </a:rPr>
              <a:t>stdio.h</a:t>
            </a:r>
            <a:r>
              <a:rPr lang="en-US" altLang="zh-CN" sz="2400" dirty="0">
                <a:latin typeface="Consolas"/>
                <a:cs typeface="Consolas"/>
              </a:rPr>
              <a:t>&gt;</a:t>
            </a:r>
          </a:p>
          <a:p>
            <a:r>
              <a:rPr lang="en-US" altLang="zh-CN" sz="2400" dirty="0">
                <a:latin typeface="Consolas"/>
                <a:cs typeface="Consolas"/>
              </a:rPr>
              <a:t>#include &lt;</a:t>
            </a:r>
            <a:r>
              <a:rPr lang="en-US" altLang="zh-CN" sz="2400" dirty="0" err="1">
                <a:latin typeface="Consolas"/>
                <a:cs typeface="Consolas"/>
              </a:rPr>
              <a:t>stdlib.h</a:t>
            </a:r>
            <a:r>
              <a:rPr lang="en-US" altLang="zh-CN" sz="2400" dirty="0">
                <a:latin typeface="Consolas"/>
                <a:cs typeface="Consolas"/>
              </a:rPr>
              <a:t>&gt;</a:t>
            </a:r>
          </a:p>
          <a:p>
            <a:endParaRPr lang="en-US" altLang="zh-CN" sz="2400" dirty="0">
              <a:latin typeface="Consolas"/>
              <a:cs typeface="Consolas"/>
            </a:endParaRPr>
          </a:p>
          <a:p>
            <a:r>
              <a:rPr lang="en-US" altLang="zh-CN" sz="2400" dirty="0">
                <a:latin typeface="Consolas"/>
                <a:cs typeface="Consolas"/>
              </a:rPr>
              <a:t>#define NUM_THREADS  3</a:t>
            </a:r>
          </a:p>
          <a:p>
            <a:r>
              <a:rPr lang="en-US" altLang="zh-CN" sz="2400" dirty="0">
                <a:latin typeface="Consolas"/>
                <a:cs typeface="Consolas"/>
              </a:rPr>
              <a:t>#define TCOUNT 10</a:t>
            </a:r>
          </a:p>
          <a:p>
            <a:r>
              <a:rPr lang="en-US" altLang="zh-CN" sz="2400" dirty="0">
                <a:latin typeface="Consolas"/>
                <a:cs typeface="Consolas"/>
              </a:rPr>
              <a:t>#define COUNT_LIMIT 12</a:t>
            </a:r>
          </a:p>
          <a:p>
            <a:endParaRPr lang="en-US" altLang="zh-CN" sz="2400" dirty="0">
              <a:latin typeface="Consolas"/>
              <a:cs typeface="Consolas"/>
            </a:endParaRPr>
          </a:p>
          <a:p>
            <a:r>
              <a:rPr lang="en-US" altLang="zh-CN" sz="2400" dirty="0" err="1">
                <a:latin typeface="Consolas"/>
                <a:cs typeface="Consolas"/>
              </a:rPr>
              <a:t>int</a:t>
            </a:r>
            <a:r>
              <a:rPr lang="en-US" altLang="zh-CN" sz="2400" dirty="0">
                <a:latin typeface="Consolas"/>
                <a:cs typeface="Consolas"/>
              </a:rPr>
              <a:t>     count = 0;</a:t>
            </a:r>
          </a:p>
          <a:p>
            <a:r>
              <a:rPr lang="en-US" altLang="zh-CN" sz="2400" dirty="0" err="1">
                <a:latin typeface="Consolas"/>
                <a:cs typeface="Consolas"/>
              </a:rPr>
              <a:t>int</a:t>
            </a:r>
            <a:r>
              <a:rPr lang="en-US" altLang="zh-CN" sz="2400" dirty="0">
                <a:latin typeface="Consolas"/>
                <a:cs typeface="Consolas"/>
              </a:rPr>
              <a:t>     </a:t>
            </a:r>
            <a:r>
              <a:rPr lang="en-US" altLang="zh-CN" sz="2400" dirty="0" err="1">
                <a:latin typeface="Consolas"/>
                <a:cs typeface="Consolas"/>
              </a:rPr>
              <a:t>thread_ids</a:t>
            </a:r>
            <a:r>
              <a:rPr lang="en-US" altLang="zh-CN" sz="2400" dirty="0">
                <a:latin typeface="Consolas"/>
                <a:cs typeface="Consolas"/>
              </a:rPr>
              <a:t>[3] = {0,1,2};</a:t>
            </a:r>
          </a:p>
          <a:p>
            <a:r>
              <a:rPr lang="en-US" altLang="zh-CN" sz="2400" dirty="0" err="1">
                <a:solidFill>
                  <a:srgbClr val="C0504D"/>
                </a:solidFill>
                <a:latin typeface="Consolas"/>
                <a:cs typeface="Consolas"/>
              </a:rPr>
              <a:t>pthread_mutex_t</a:t>
            </a:r>
            <a:r>
              <a:rPr lang="en-US" altLang="zh-CN" sz="2400" dirty="0">
                <a:solidFill>
                  <a:srgbClr val="C0504D"/>
                </a:solidFill>
                <a:latin typeface="Consolas"/>
                <a:cs typeface="Consolas"/>
              </a:rPr>
              <a:t> </a:t>
            </a:r>
            <a:r>
              <a:rPr lang="en-US" altLang="zh-CN" sz="2400" dirty="0" err="1">
                <a:solidFill>
                  <a:srgbClr val="C0504D"/>
                </a:solidFill>
                <a:latin typeface="Consolas"/>
                <a:cs typeface="Consolas"/>
              </a:rPr>
              <a:t>count_mutex</a:t>
            </a:r>
            <a:r>
              <a:rPr lang="en-US" altLang="zh-CN" sz="2400" dirty="0">
                <a:solidFill>
                  <a:srgbClr val="C0504D"/>
                </a:solidFill>
                <a:latin typeface="Consolas"/>
                <a:cs typeface="Consolas"/>
              </a:rPr>
              <a:t>;</a:t>
            </a:r>
          </a:p>
          <a:p>
            <a:r>
              <a:rPr lang="en-US" altLang="zh-CN" sz="2400" dirty="0" err="1">
                <a:solidFill>
                  <a:srgbClr val="C0504D"/>
                </a:solidFill>
                <a:latin typeface="Consolas"/>
                <a:cs typeface="Consolas"/>
              </a:rPr>
              <a:t>pthread_cond_t</a:t>
            </a:r>
            <a:r>
              <a:rPr lang="en-US" altLang="zh-CN" sz="2400" dirty="0">
                <a:solidFill>
                  <a:srgbClr val="C0504D"/>
                </a:solidFill>
                <a:latin typeface="Consolas"/>
                <a:cs typeface="Consolas"/>
              </a:rPr>
              <a:t> </a:t>
            </a:r>
            <a:r>
              <a:rPr lang="en-US" altLang="zh-CN" sz="2400" dirty="0" err="1">
                <a:solidFill>
                  <a:srgbClr val="C0504D"/>
                </a:solidFill>
                <a:latin typeface="Consolas"/>
                <a:cs typeface="Consolas"/>
              </a:rPr>
              <a:t>count_threshold_cv</a:t>
            </a:r>
            <a:r>
              <a:rPr lang="en-US" altLang="zh-CN" sz="2400" dirty="0">
                <a:solidFill>
                  <a:srgbClr val="C0504D"/>
                </a:solidFill>
                <a:latin typeface="Consolas"/>
                <a:cs typeface="Consolas"/>
              </a:rPr>
              <a:t>;</a:t>
            </a:r>
          </a:p>
        </p:txBody>
      </p:sp>
    </p:spTree>
    <p:extLst>
      <p:ext uri="{BB962C8B-B14F-4D97-AF65-F5344CB8AC3E}">
        <p14:creationId xmlns:p14="http://schemas.microsoft.com/office/powerpoint/2010/main" val="566721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7777AE-AA7B-D048-8806-4C360B42BBD6}"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64</a:t>
            </a:fld>
            <a:endParaRPr lang="zh-CN" altLang="en-US"/>
          </a:p>
        </p:txBody>
      </p:sp>
      <p:sp>
        <p:nvSpPr>
          <p:cNvPr id="5" name="矩形 4"/>
          <p:cNvSpPr/>
          <p:nvPr/>
        </p:nvSpPr>
        <p:spPr>
          <a:xfrm>
            <a:off x="0" y="141002"/>
            <a:ext cx="9144000" cy="6001644"/>
          </a:xfrm>
          <a:prstGeom prst="rect">
            <a:avLst/>
          </a:prstGeom>
          <a:solidFill>
            <a:schemeClr val="accent4">
              <a:lumMod val="20000"/>
              <a:lumOff val="80000"/>
            </a:schemeClr>
          </a:solidFill>
        </p:spPr>
        <p:txBody>
          <a:bodyPr wrap="square">
            <a:spAutoFit/>
          </a:bodyPr>
          <a:lstStyle/>
          <a:p>
            <a:r>
              <a:rPr lang="en-US" altLang="zh-CN" sz="1600" dirty="0">
                <a:latin typeface="Consolas"/>
                <a:cs typeface="Consolas"/>
              </a:rPr>
              <a:t>void *</a:t>
            </a:r>
            <a:r>
              <a:rPr lang="en-US" altLang="zh-CN" sz="1600" dirty="0" err="1">
                <a:latin typeface="Consolas"/>
                <a:cs typeface="Consolas"/>
              </a:rPr>
              <a:t>inc_count</a:t>
            </a:r>
            <a:r>
              <a:rPr lang="en-US" altLang="zh-CN" sz="1600" dirty="0">
                <a:latin typeface="Consolas"/>
                <a:cs typeface="Consolas"/>
              </a:rPr>
              <a:t>(void *t) {</a:t>
            </a:r>
          </a:p>
          <a:p>
            <a:r>
              <a:rPr lang="en-US" altLang="zh-CN" sz="1600" dirty="0">
                <a:latin typeface="Consolas"/>
                <a:cs typeface="Consolas"/>
              </a:rPr>
              <a:t>  </a:t>
            </a:r>
            <a:r>
              <a:rPr lang="en-US" altLang="zh-CN" sz="1600" dirty="0" err="1">
                <a:latin typeface="Consolas"/>
                <a:cs typeface="Consolas"/>
              </a:rPr>
              <a:t>int</a:t>
            </a:r>
            <a:r>
              <a:rPr lang="en-US" altLang="zh-CN" sz="1600" dirty="0">
                <a:latin typeface="Consolas"/>
                <a:cs typeface="Consolas"/>
              </a:rPr>
              <a:t> </a:t>
            </a:r>
            <a:r>
              <a:rPr lang="en-US" altLang="zh-CN" sz="1600" dirty="0" err="1">
                <a:latin typeface="Consolas"/>
                <a:cs typeface="Consolas"/>
              </a:rPr>
              <a:t>i</a:t>
            </a:r>
            <a:r>
              <a:rPr lang="en-US" altLang="zh-CN" sz="1600" dirty="0">
                <a:latin typeface="Consolas"/>
                <a:cs typeface="Consolas"/>
              </a:rPr>
              <a:t>;</a:t>
            </a:r>
          </a:p>
          <a:p>
            <a:r>
              <a:rPr lang="en-US" altLang="zh-CN" sz="1600" dirty="0">
                <a:latin typeface="Consolas"/>
                <a:cs typeface="Consolas"/>
              </a:rPr>
              <a:t>  long </a:t>
            </a:r>
            <a:r>
              <a:rPr lang="en-US" altLang="zh-CN" sz="1600" dirty="0" err="1">
                <a:latin typeface="Consolas"/>
                <a:cs typeface="Consolas"/>
              </a:rPr>
              <a:t>my_id</a:t>
            </a:r>
            <a:r>
              <a:rPr lang="en-US" altLang="zh-CN" sz="1600" dirty="0">
                <a:latin typeface="Consolas"/>
                <a:cs typeface="Consolas"/>
              </a:rPr>
              <a:t> = (long)t;</a:t>
            </a:r>
          </a:p>
          <a:p>
            <a:endParaRPr lang="en-US" altLang="zh-CN" sz="1600" dirty="0">
              <a:latin typeface="Consolas"/>
              <a:cs typeface="Consolas"/>
            </a:endParaRPr>
          </a:p>
          <a:p>
            <a:r>
              <a:rPr lang="en-US" altLang="zh-CN" sz="1600" dirty="0">
                <a:latin typeface="Consolas"/>
                <a:cs typeface="Consolas"/>
              </a:rPr>
              <a:t>  for (</a:t>
            </a:r>
            <a:r>
              <a:rPr lang="en-US" altLang="zh-CN" sz="1600" dirty="0" err="1">
                <a:latin typeface="Consolas"/>
                <a:cs typeface="Consolas"/>
              </a:rPr>
              <a:t>i</a:t>
            </a:r>
            <a:r>
              <a:rPr lang="en-US" altLang="zh-CN" sz="1600" dirty="0">
                <a:latin typeface="Consolas"/>
                <a:cs typeface="Consolas"/>
              </a:rPr>
              <a:t>=0; </a:t>
            </a:r>
            <a:r>
              <a:rPr lang="en-US" altLang="zh-CN" sz="1600" dirty="0" err="1">
                <a:latin typeface="Consolas"/>
                <a:cs typeface="Consolas"/>
              </a:rPr>
              <a:t>i</a:t>
            </a:r>
            <a:r>
              <a:rPr lang="en-US" altLang="zh-CN" sz="1600" dirty="0">
                <a:latin typeface="Consolas"/>
                <a:cs typeface="Consolas"/>
              </a:rPr>
              <a:t>&lt;TCOUNT; </a:t>
            </a:r>
            <a:r>
              <a:rPr lang="en-US" altLang="zh-CN" sz="1600" dirty="0" err="1">
                <a:latin typeface="Consolas"/>
                <a:cs typeface="Consolas"/>
              </a:rPr>
              <a:t>i</a:t>
            </a:r>
            <a:r>
              <a:rPr lang="en-US" altLang="zh-CN" sz="1600" dirty="0">
                <a:latin typeface="Consolas"/>
                <a:cs typeface="Consolas"/>
              </a:rPr>
              <a:t>++) {</a:t>
            </a:r>
          </a:p>
          <a:p>
            <a:r>
              <a:rPr lang="en-US" altLang="zh-CN" sz="1600" dirty="0">
                <a:latin typeface="Consolas"/>
                <a:cs typeface="Consolas"/>
              </a:rPr>
              <a:t>    </a:t>
            </a:r>
            <a:r>
              <a:rPr lang="en-US" altLang="zh-CN" sz="1600" dirty="0" err="1">
                <a:solidFill>
                  <a:srgbClr val="C0504D"/>
                </a:solidFill>
                <a:latin typeface="Consolas"/>
                <a:cs typeface="Consolas"/>
              </a:rPr>
              <a:t>pthread_mutex_lock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count++;</a:t>
            </a:r>
          </a:p>
          <a:p>
            <a:endParaRPr lang="en-US" altLang="zh-CN" sz="1600" dirty="0">
              <a:latin typeface="Consolas"/>
              <a:cs typeface="Consolas"/>
            </a:endParaRPr>
          </a:p>
          <a:p>
            <a:r>
              <a:rPr lang="en-US" altLang="zh-CN" sz="1600" dirty="0">
                <a:latin typeface="Consolas"/>
                <a:cs typeface="Consolas"/>
              </a:rPr>
              <a:t>    /* Check the value of count and signal waiting thread when condition is</a:t>
            </a:r>
          </a:p>
          <a:p>
            <a:r>
              <a:rPr lang="en-US" altLang="zh-CN" sz="1600" dirty="0">
                <a:latin typeface="Consolas"/>
                <a:cs typeface="Consolas"/>
              </a:rPr>
              <a:t>    reached.  Note that this occurs while </a:t>
            </a:r>
            <a:r>
              <a:rPr lang="en-US" altLang="zh-CN" sz="1600" dirty="0" err="1">
                <a:latin typeface="Consolas"/>
                <a:cs typeface="Consolas"/>
              </a:rPr>
              <a:t>mutex</a:t>
            </a:r>
            <a:r>
              <a:rPr lang="en-US" altLang="zh-CN" sz="1600" dirty="0">
                <a:latin typeface="Consolas"/>
                <a:cs typeface="Consolas"/>
              </a:rPr>
              <a:t> is locked. */</a:t>
            </a:r>
          </a:p>
          <a:p>
            <a:r>
              <a:rPr lang="en-US" altLang="zh-CN" sz="1600" dirty="0">
                <a:latin typeface="Consolas"/>
                <a:cs typeface="Consolas"/>
              </a:rPr>
              <a:t>    if (count == COUNT_LIMIT) {</a:t>
            </a:r>
          </a:p>
          <a:p>
            <a:r>
              <a:rPr lang="en-US" altLang="zh-CN" sz="1600" dirty="0">
                <a:latin typeface="Consolas"/>
                <a:cs typeface="Consolas"/>
              </a:rPr>
              <a:t>     </a:t>
            </a:r>
            <a:r>
              <a:rPr lang="en-US" altLang="zh-CN" sz="1600" dirty="0">
                <a:solidFill>
                  <a:srgbClr val="C0504D"/>
                </a:solidFill>
                <a:latin typeface="Consolas"/>
                <a:cs typeface="Consolas"/>
              </a:rPr>
              <a:t> </a:t>
            </a:r>
            <a:r>
              <a:rPr lang="en-US" altLang="zh-CN" sz="1600" dirty="0" err="1">
                <a:solidFill>
                  <a:srgbClr val="C0504D"/>
                </a:solidFill>
                <a:latin typeface="Consolas"/>
                <a:cs typeface="Consolas"/>
              </a:rPr>
              <a:t>pthread_cond_signal</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count_threshold_cv</a:t>
            </a:r>
            <a:r>
              <a:rPr lang="en-US" altLang="zh-CN" sz="1600" dirty="0">
                <a:solidFill>
                  <a:srgbClr val="C0504D"/>
                </a:solidFill>
                <a:latin typeface="Consolas"/>
                <a:cs typeface="Consolas"/>
              </a:rPr>
              <a:t>);</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inc_count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count = %d  Threshold reached.\n", </a:t>
            </a:r>
          </a:p>
          <a:p>
            <a:r>
              <a:rPr lang="en-US" altLang="zh-CN" sz="1600" dirty="0">
                <a:latin typeface="Consolas"/>
                <a:cs typeface="Consolas"/>
              </a:rPr>
              <a:t>             </a:t>
            </a:r>
            <a:r>
              <a:rPr lang="en-US" altLang="zh-CN" sz="1600" dirty="0" err="1">
                <a:latin typeface="Consolas"/>
                <a:cs typeface="Consolas"/>
              </a:rPr>
              <a:t>my_id</a:t>
            </a:r>
            <a:r>
              <a:rPr lang="en-US" altLang="zh-CN" sz="1600" dirty="0">
                <a:latin typeface="Consolas"/>
                <a:cs typeface="Consolas"/>
              </a:rPr>
              <a:t>, count);</a:t>
            </a:r>
          </a:p>
          <a:p>
            <a:r>
              <a:rPr lang="en-US" altLang="zh-CN" sz="1600" dirty="0">
                <a:latin typeface="Consolas"/>
                <a:cs typeface="Consolas"/>
              </a:rPr>
              <a:t>    }</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inc_count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count = %d, unlocking </a:t>
            </a:r>
            <a:r>
              <a:rPr lang="en-US" altLang="zh-CN" sz="1600" dirty="0" err="1">
                <a:latin typeface="Consolas"/>
                <a:cs typeface="Consolas"/>
              </a:rPr>
              <a:t>mutex</a:t>
            </a:r>
            <a:r>
              <a:rPr lang="en-US" altLang="zh-CN" sz="1600" dirty="0">
                <a:latin typeface="Consolas"/>
                <a:cs typeface="Consolas"/>
              </a:rPr>
              <a:t>\n", </a:t>
            </a:r>
          </a:p>
          <a:p>
            <a:r>
              <a:rPr lang="en-US" altLang="zh-CN" sz="1600" dirty="0">
                <a:latin typeface="Consolas"/>
                <a:cs typeface="Consolas"/>
              </a:rPr>
              <a:t>	   </a:t>
            </a:r>
            <a:r>
              <a:rPr lang="en-US" altLang="zh-CN" sz="1600" dirty="0" err="1">
                <a:latin typeface="Consolas"/>
                <a:cs typeface="Consolas"/>
              </a:rPr>
              <a:t>my_id</a:t>
            </a:r>
            <a:r>
              <a:rPr lang="en-US" altLang="zh-CN" sz="1600" dirty="0">
                <a:latin typeface="Consolas"/>
                <a:cs typeface="Consolas"/>
              </a:rPr>
              <a:t>, count);</a:t>
            </a:r>
          </a:p>
          <a:p>
            <a:r>
              <a:rPr lang="en-US" altLang="zh-CN" sz="1600" dirty="0">
                <a:latin typeface="Consolas"/>
                <a:cs typeface="Consolas"/>
              </a:rPr>
              <a:t>    </a:t>
            </a:r>
            <a:r>
              <a:rPr lang="en-US" altLang="zh-CN" sz="1600" dirty="0" err="1">
                <a:solidFill>
                  <a:srgbClr val="C0504D"/>
                </a:solidFill>
                <a:latin typeface="Consolas"/>
                <a:cs typeface="Consolas"/>
              </a:rPr>
              <a:t>pthread_mutex_unlock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endParaRPr lang="en-US" altLang="zh-CN" sz="1600" dirty="0">
              <a:latin typeface="Consolas"/>
              <a:cs typeface="Consolas"/>
            </a:endParaRPr>
          </a:p>
          <a:p>
            <a:r>
              <a:rPr lang="en-US" altLang="zh-CN" sz="1600" dirty="0">
                <a:latin typeface="Consolas"/>
                <a:cs typeface="Consolas"/>
              </a:rPr>
              <a:t>    /* Do some "work" so threads can alternate on </a:t>
            </a:r>
            <a:r>
              <a:rPr lang="en-US" altLang="zh-CN" sz="1600" dirty="0" err="1">
                <a:latin typeface="Consolas"/>
                <a:cs typeface="Consolas"/>
              </a:rPr>
              <a:t>mutex</a:t>
            </a:r>
            <a:r>
              <a:rPr lang="en-US" altLang="zh-CN" sz="1600" dirty="0">
                <a:latin typeface="Consolas"/>
                <a:cs typeface="Consolas"/>
              </a:rPr>
              <a:t> lock */</a:t>
            </a:r>
          </a:p>
          <a:p>
            <a:r>
              <a:rPr lang="en-US" altLang="zh-CN" sz="1600" dirty="0">
                <a:latin typeface="Consolas"/>
                <a:cs typeface="Consolas"/>
              </a:rPr>
              <a:t>    sleep(1);</a:t>
            </a:r>
          </a:p>
          <a:p>
            <a:r>
              <a:rPr lang="en-US" altLang="zh-CN" sz="1600" dirty="0">
                <a:latin typeface="Consolas"/>
                <a:cs typeface="Consolas"/>
              </a:rPr>
              <a:t>    }</a:t>
            </a:r>
          </a:p>
          <a:p>
            <a:r>
              <a:rPr lang="en-US" altLang="zh-CN" sz="1600" dirty="0">
                <a:latin typeface="Consolas"/>
                <a:cs typeface="Consolas"/>
              </a:rPr>
              <a:t>  </a:t>
            </a:r>
            <a:r>
              <a:rPr lang="en-US" altLang="zh-CN" sz="1600" dirty="0" err="1">
                <a:latin typeface="Consolas"/>
                <a:cs typeface="Consolas"/>
              </a:rPr>
              <a:t>pthread_exit</a:t>
            </a:r>
            <a:r>
              <a:rPr lang="en-US" altLang="zh-CN" sz="1600" dirty="0">
                <a:latin typeface="Consolas"/>
                <a:cs typeface="Consolas"/>
              </a:rPr>
              <a:t>(NULL);</a:t>
            </a:r>
          </a:p>
          <a:p>
            <a:r>
              <a:rPr lang="en-US" altLang="zh-CN" sz="1600" dirty="0">
                <a:latin typeface="Consolas"/>
                <a:cs typeface="Consolas"/>
              </a:rPr>
              <a:t>}</a:t>
            </a:r>
            <a:endParaRPr lang="zh-CN" altLang="en-US" sz="1600" dirty="0">
              <a:latin typeface="Consolas"/>
              <a:cs typeface="Consolas"/>
            </a:endParaRPr>
          </a:p>
        </p:txBody>
      </p:sp>
    </p:spTree>
    <p:extLst>
      <p:ext uri="{BB962C8B-B14F-4D97-AF65-F5344CB8AC3E}">
        <p14:creationId xmlns:p14="http://schemas.microsoft.com/office/powerpoint/2010/main" val="3358362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3FC897-E981-2D41-95F3-B8F31C3BE1CF}"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65</a:t>
            </a:fld>
            <a:endParaRPr lang="zh-CN" altLang="en-US"/>
          </a:p>
        </p:txBody>
      </p:sp>
      <p:sp>
        <p:nvSpPr>
          <p:cNvPr id="5" name="矩形 4"/>
          <p:cNvSpPr/>
          <p:nvPr/>
        </p:nvSpPr>
        <p:spPr>
          <a:xfrm>
            <a:off x="0" y="354707"/>
            <a:ext cx="9144000" cy="6001643"/>
          </a:xfrm>
          <a:prstGeom prst="rect">
            <a:avLst/>
          </a:prstGeom>
          <a:solidFill>
            <a:schemeClr val="accent4">
              <a:lumMod val="20000"/>
              <a:lumOff val="80000"/>
            </a:schemeClr>
          </a:solidFill>
        </p:spPr>
        <p:txBody>
          <a:bodyPr wrap="square">
            <a:spAutoFit/>
          </a:bodyPr>
          <a:lstStyle/>
          <a:p>
            <a:r>
              <a:rPr lang="en-US" altLang="zh-CN" sz="1600" dirty="0">
                <a:latin typeface="Consolas"/>
                <a:cs typeface="Consolas"/>
              </a:rPr>
              <a:t>void *</a:t>
            </a:r>
            <a:r>
              <a:rPr lang="en-US" altLang="zh-CN" sz="1600" dirty="0" err="1">
                <a:latin typeface="Consolas"/>
                <a:cs typeface="Consolas"/>
              </a:rPr>
              <a:t>watch_count</a:t>
            </a:r>
            <a:r>
              <a:rPr lang="en-US" altLang="zh-CN" sz="1600" dirty="0">
                <a:latin typeface="Consolas"/>
                <a:cs typeface="Consolas"/>
              </a:rPr>
              <a:t>(void *t) </a:t>
            </a:r>
          </a:p>
          <a:p>
            <a:r>
              <a:rPr lang="en-US" altLang="zh-CN" sz="1600" dirty="0">
                <a:latin typeface="Consolas"/>
                <a:cs typeface="Consolas"/>
              </a:rPr>
              <a:t>{</a:t>
            </a:r>
          </a:p>
          <a:p>
            <a:r>
              <a:rPr lang="en-US" altLang="zh-CN" sz="1600" dirty="0">
                <a:latin typeface="Consolas"/>
                <a:cs typeface="Consolas"/>
              </a:rPr>
              <a:t>  long </a:t>
            </a:r>
            <a:r>
              <a:rPr lang="en-US" altLang="zh-CN" sz="1600" dirty="0" err="1">
                <a:latin typeface="Consolas"/>
                <a:cs typeface="Consolas"/>
              </a:rPr>
              <a:t>my_id</a:t>
            </a:r>
            <a:r>
              <a:rPr lang="en-US" altLang="zh-CN" sz="1600" dirty="0">
                <a:latin typeface="Consolas"/>
                <a:cs typeface="Consolas"/>
              </a:rPr>
              <a:t> = (long)t;</a:t>
            </a:r>
          </a:p>
          <a:p>
            <a:endParaRPr lang="en-US" altLang="zh-CN" sz="1600" dirty="0">
              <a:latin typeface="Consolas"/>
              <a:cs typeface="Consolas"/>
            </a:endParaRP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("Starting </a:t>
            </a:r>
            <a:r>
              <a:rPr lang="en-US" altLang="zh-CN" sz="1600" dirty="0" err="1">
                <a:latin typeface="Consolas"/>
                <a:cs typeface="Consolas"/>
              </a:rPr>
              <a:t>watch_count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\n", </a:t>
            </a:r>
            <a:r>
              <a:rPr lang="en-US" altLang="zh-CN" sz="1600" dirty="0" err="1">
                <a:latin typeface="Consolas"/>
                <a:cs typeface="Consolas"/>
              </a:rPr>
              <a:t>my_id</a:t>
            </a:r>
            <a:r>
              <a:rPr lang="en-US" altLang="zh-CN" sz="1600" dirty="0">
                <a:latin typeface="Consolas"/>
                <a:cs typeface="Consolas"/>
              </a:rPr>
              <a:t>);</a:t>
            </a:r>
          </a:p>
          <a:p>
            <a:endParaRPr lang="en-US" altLang="zh-CN" sz="1600" dirty="0">
              <a:latin typeface="Consolas"/>
              <a:cs typeface="Consolas"/>
            </a:endParaRPr>
          </a:p>
          <a:p>
            <a:r>
              <a:rPr lang="en-US" altLang="zh-CN" sz="1600" dirty="0">
                <a:latin typeface="Consolas"/>
                <a:cs typeface="Consolas"/>
              </a:rPr>
              <a:t>  /*</a:t>
            </a:r>
          </a:p>
          <a:p>
            <a:r>
              <a:rPr lang="en-US" altLang="zh-CN" sz="1600" dirty="0">
                <a:latin typeface="Consolas"/>
                <a:cs typeface="Consolas"/>
              </a:rPr>
              <a:t>  Lock </a:t>
            </a:r>
            <a:r>
              <a:rPr lang="en-US" altLang="zh-CN" sz="1600" dirty="0" err="1">
                <a:latin typeface="Consolas"/>
                <a:cs typeface="Consolas"/>
              </a:rPr>
              <a:t>mutex</a:t>
            </a:r>
            <a:r>
              <a:rPr lang="en-US" altLang="zh-CN" sz="1600" dirty="0">
                <a:latin typeface="Consolas"/>
                <a:cs typeface="Consolas"/>
              </a:rPr>
              <a:t> and wait for signal.  Note that the </a:t>
            </a:r>
            <a:r>
              <a:rPr lang="en-US" altLang="zh-CN" sz="1600" dirty="0" err="1">
                <a:latin typeface="Consolas"/>
                <a:cs typeface="Consolas"/>
              </a:rPr>
              <a:t>pthread_cond_wait</a:t>
            </a:r>
            <a:r>
              <a:rPr lang="en-US" altLang="zh-CN" sz="1600" dirty="0">
                <a:latin typeface="Consolas"/>
                <a:cs typeface="Consolas"/>
              </a:rPr>
              <a:t> </a:t>
            </a:r>
          </a:p>
          <a:p>
            <a:r>
              <a:rPr lang="en-US" altLang="zh-CN" sz="1600" dirty="0">
                <a:latin typeface="Consolas"/>
                <a:cs typeface="Consolas"/>
              </a:rPr>
              <a:t>  routine will automatically unlock the</a:t>
            </a:r>
            <a:r>
              <a:rPr lang="zh-CN" altLang="en-US" sz="1600" dirty="0">
                <a:latin typeface="Consolas"/>
                <a:cs typeface="Consolas"/>
              </a:rPr>
              <a:t> </a:t>
            </a:r>
            <a:r>
              <a:rPr lang="en-US" altLang="zh-CN" sz="1600" dirty="0" err="1">
                <a:latin typeface="Consolas"/>
                <a:cs typeface="Consolas"/>
              </a:rPr>
              <a:t>mutex</a:t>
            </a:r>
            <a:r>
              <a:rPr lang="en-US" altLang="zh-CN" sz="1600" dirty="0">
                <a:latin typeface="Consolas"/>
                <a:cs typeface="Consolas"/>
              </a:rPr>
              <a:t> while it waits</a:t>
            </a:r>
            <a:r>
              <a:rPr lang="zh-CN" altLang="en-US" sz="1600" dirty="0">
                <a:latin typeface="Consolas"/>
                <a:cs typeface="Consolas"/>
              </a:rPr>
              <a:t> </a:t>
            </a:r>
            <a:r>
              <a:rPr lang="en-US" altLang="zh-CN" sz="1600" dirty="0">
                <a:latin typeface="Consolas"/>
                <a:cs typeface="Consolas"/>
              </a:rPr>
              <a:t>and</a:t>
            </a:r>
            <a:r>
              <a:rPr lang="zh-CN" altLang="en-US" sz="1600" dirty="0">
                <a:latin typeface="Consolas"/>
                <a:cs typeface="Consolas"/>
              </a:rPr>
              <a:t> </a:t>
            </a:r>
            <a:r>
              <a:rPr lang="en-US" altLang="zh-CN" sz="1600" dirty="0">
                <a:latin typeface="Consolas"/>
                <a:cs typeface="Consolas"/>
              </a:rPr>
              <a:t>acquire</a:t>
            </a:r>
          </a:p>
          <a:p>
            <a:r>
              <a:rPr lang="zh-CN" altLang="en-US" sz="1600" dirty="0">
                <a:latin typeface="Consolas"/>
                <a:cs typeface="Consolas"/>
              </a:rPr>
              <a:t>  </a:t>
            </a:r>
            <a:r>
              <a:rPr lang="en-US" altLang="zh-CN" sz="1600" dirty="0">
                <a:latin typeface="Consolas"/>
                <a:cs typeface="Consolas"/>
              </a:rPr>
              <a:t>the</a:t>
            </a:r>
            <a:r>
              <a:rPr lang="zh-CN" altLang="en-US" sz="1600" dirty="0">
                <a:latin typeface="Consolas"/>
                <a:cs typeface="Consolas"/>
              </a:rPr>
              <a:t> </a:t>
            </a:r>
            <a:r>
              <a:rPr lang="en-US" altLang="zh-CN" sz="1600" dirty="0">
                <a:latin typeface="Consolas"/>
                <a:cs typeface="Consolas"/>
              </a:rPr>
              <a:t>mutex</a:t>
            </a:r>
            <a:r>
              <a:rPr lang="zh-CN" altLang="en-US" sz="1600" dirty="0">
                <a:latin typeface="Consolas"/>
                <a:cs typeface="Consolas"/>
              </a:rPr>
              <a:t> </a:t>
            </a:r>
            <a:r>
              <a:rPr lang="en-US" altLang="zh-CN" sz="1600" dirty="0">
                <a:latin typeface="Consolas"/>
                <a:cs typeface="Consolas"/>
              </a:rPr>
              <a:t>when</a:t>
            </a:r>
            <a:r>
              <a:rPr lang="zh-CN" altLang="en-US" sz="1600" dirty="0">
                <a:latin typeface="Consolas"/>
                <a:cs typeface="Consolas"/>
              </a:rPr>
              <a:t> </a:t>
            </a:r>
            <a:r>
              <a:rPr lang="en-US" altLang="zh-CN" sz="1600" dirty="0">
                <a:latin typeface="Consolas"/>
                <a:cs typeface="Consolas"/>
              </a:rPr>
              <a:t>it</a:t>
            </a:r>
            <a:r>
              <a:rPr lang="zh-CN" altLang="en-US" sz="1600" dirty="0">
                <a:latin typeface="Consolas"/>
                <a:cs typeface="Consolas"/>
              </a:rPr>
              <a:t> </a:t>
            </a:r>
            <a:r>
              <a:rPr lang="en-US" altLang="zh-CN" sz="1600" dirty="0">
                <a:latin typeface="Consolas"/>
                <a:cs typeface="Consolas"/>
              </a:rPr>
              <a:t>is</a:t>
            </a:r>
            <a:r>
              <a:rPr lang="zh-CN" altLang="en-US" sz="1600" dirty="0">
                <a:latin typeface="Consolas"/>
                <a:cs typeface="Consolas"/>
              </a:rPr>
              <a:t> </a:t>
            </a:r>
            <a:r>
              <a:rPr lang="en-US" altLang="zh-CN" sz="1600" dirty="0">
                <a:latin typeface="Consolas"/>
                <a:cs typeface="Consolas"/>
              </a:rPr>
              <a:t>signaled.</a:t>
            </a:r>
            <a:r>
              <a:rPr lang="zh-CN" altLang="en-US" sz="1600" dirty="0">
                <a:latin typeface="Consolas"/>
                <a:cs typeface="Consolas"/>
              </a:rPr>
              <a:t> </a:t>
            </a:r>
            <a:r>
              <a:rPr lang="en-US" altLang="zh-CN" sz="1600" dirty="0">
                <a:latin typeface="Consolas"/>
                <a:cs typeface="Consolas"/>
              </a:rPr>
              <a:t>So</a:t>
            </a:r>
            <a:r>
              <a:rPr lang="zh-CN" altLang="en-US" sz="1600" dirty="0">
                <a:latin typeface="Consolas"/>
                <a:cs typeface="Consolas"/>
              </a:rPr>
              <a:t> </a:t>
            </a:r>
            <a:r>
              <a:rPr lang="en-US" altLang="zh-CN" sz="1600" dirty="0">
                <a:latin typeface="Consolas"/>
                <a:cs typeface="Consolas"/>
              </a:rPr>
              <a:t>it</a:t>
            </a:r>
            <a:r>
              <a:rPr lang="zh-CN" altLang="en-US" sz="1600" dirty="0">
                <a:latin typeface="Consolas"/>
                <a:cs typeface="Consolas"/>
              </a:rPr>
              <a:t> </a:t>
            </a:r>
            <a:r>
              <a:rPr lang="en-US" altLang="zh-CN" sz="1600" dirty="0">
                <a:latin typeface="Consolas"/>
                <a:cs typeface="Consolas"/>
              </a:rPr>
              <a:t>seems</a:t>
            </a:r>
            <a:r>
              <a:rPr lang="zh-CN" altLang="en-US" sz="1600" dirty="0">
                <a:latin typeface="Consolas"/>
                <a:cs typeface="Consolas"/>
              </a:rPr>
              <a:t> </a:t>
            </a:r>
            <a:r>
              <a:rPr lang="en-US" altLang="zh-CN" sz="1600" dirty="0">
                <a:latin typeface="Consolas"/>
                <a:cs typeface="Consolas"/>
              </a:rPr>
              <a:t>it</a:t>
            </a:r>
            <a:r>
              <a:rPr lang="zh-CN" altLang="en-US" sz="1600" dirty="0">
                <a:latin typeface="Consolas"/>
                <a:cs typeface="Consolas"/>
              </a:rPr>
              <a:t> </a:t>
            </a:r>
            <a:r>
              <a:rPr lang="en-US" altLang="zh-CN" sz="1600" dirty="0">
                <a:latin typeface="Consolas"/>
                <a:cs typeface="Consolas"/>
              </a:rPr>
              <a:t>never</a:t>
            </a:r>
            <a:r>
              <a:rPr lang="zh-CN" altLang="en-US" sz="1600" dirty="0">
                <a:latin typeface="Consolas"/>
                <a:cs typeface="Consolas"/>
              </a:rPr>
              <a:t> </a:t>
            </a:r>
            <a:r>
              <a:rPr lang="en-US" altLang="zh-CN" sz="1600" dirty="0">
                <a:latin typeface="Consolas"/>
                <a:cs typeface="Consolas"/>
              </a:rPr>
              <a:t>release</a:t>
            </a:r>
            <a:r>
              <a:rPr lang="zh-CN" altLang="en-US" sz="1600" dirty="0">
                <a:latin typeface="Consolas"/>
                <a:cs typeface="Consolas"/>
              </a:rPr>
              <a:t> </a:t>
            </a:r>
            <a:r>
              <a:rPr lang="en-US" altLang="zh-CN" sz="1600" dirty="0">
                <a:latin typeface="Consolas"/>
                <a:cs typeface="Consolas"/>
              </a:rPr>
              <a:t>the</a:t>
            </a:r>
            <a:r>
              <a:rPr lang="zh-CN" altLang="en-US" sz="1600" dirty="0">
                <a:latin typeface="Consolas"/>
                <a:cs typeface="Consolas"/>
              </a:rPr>
              <a:t> </a:t>
            </a:r>
            <a:r>
              <a:rPr lang="en-US" altLang="zh-CN" sz="1600" dirty="0">
                <a:latin typeface="Consolas"/>
                <a:cs typeface="Consolas"/>
              </a:rPr>
              <a:t>lock. </a:t>
            </a:r>
          </a:p>
          <a:p>
            <a:r>
              <a:rPr lang="en-US" altLang="zh-CN" sz="1600" dirty="0">
                <a:latin typeface="Consolas"/>
                <a:cs typeface="Consolas"/>
              </a:rPr>
              <a:t>  Also, note that if COUNT_LIMIT is reached before this routine is run by</a:t>
            </a:r>
          </a:p>
          <a:p>
            <a:r>
              <a:rPr lang="en-US" altLang="zh-CN" sz="1600" dirty="0">
                <a:latin typeface="Consolas"/>
                <a:cs typeface="Consolas"/>
              </a:rPr>
              <a:t>  the waiting thread, the loop will be skipped to prevent </a:t>
            </a:r>
            <a:r>
              <a:rPr lang="en-US" altLang="zh-CN" sz="1600" dirty="0" err="1">
                <a:latin typeface="Consolas"/>
                <a:cs typeface="Consolas"/>
              </a:rPr>
              <a:t>pthread_cond_wait</a:t>
            </a:r>
            <a:endParaRPr lang="en-US" altLang="zh-CN" sz="1600" dirty="0">
              <a:latin typeface="Consolas"/>
              <a:cs typeface="Consolas"/>
            </a:endParaRPr>
          </a:p>
          <a:p>
            <a:r>
              <a:rPr lang="en-US" altLang="zh-CN" sz="1600" dirty="0">
                <a:latin typeface="Consolas"/>
                <a:cs typeface="Consolas"/>
              </a:rPr>
              <a:t>  from never returning. </a:t>
            </a:r>
          </a:p>
          <a:p>
            <a:r>
              <a:rPr lang="en-US" altLang="zh-CN" sz="1600" dirty="0">
                <a:latin typeface="Consolas"/>
                <a:cs typeface="Consolas"/>
              </a:rPr>
              <a:t>  */</a:t>
            </a:r>
          </a:p>
          <a:p>
            <a:r>
              <a:rPr lang="en-US" altLang="zh-CN" sz="1600" dirty="0">
                <a:latin typeface="Consolas"/>
                <a:cs typeface="Consolas"/>
              </a:rPr>
              <a:t>  </a:t>
            </a:r>
            <a:r>
              <a:rPr lang="en-US" altLang="zh-CN" sz="1600" dirty="0" err="1">
                <a:solidFill>
                  <a:srgbClr val="C0504D"/>
                </a:solidFill>
                <a:latin typeface="Consolas"/>
                <a:cs typeface="Consolas"/>
              </a:rPr>
              <a:t>pthread_mutex_lock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while (count</a:t>
            </a:r>
            <a:r>
              <a:rPr lang="zh-CN" altLang="en-US" sz="1600" dirty="0">
                <a:latin typeface="Consolas"/>
                <a:cs typeface="Consolas"/>
              </a:rPr>
              <a:t> </a:t>
            </a:r>
            <a:r>
              <a:rPr lang="en-US" altLang="zh-CN" sz="1600" dirty="0">
                <a:latin typeface="Consolas"/>
                <a:cs typeface="Consolas"/>
              </a:rPr>
              <a:t>&lt;</a:t>
            </a:r>
            <a:r>
              <a:rPr lang="zh-CN" altLang="en-US" sz="1600" dirty="0">
                <a:latin typeface="Consolas"/>
                <a:cs typeface="Consolas"/>
              </a:rPr>
              <a:t> </a:t>
            </a:r>
            <a:r>
              <a:rPr lang="en-US" altLang="zh-CN" sz="1600" dirty="0">
                <a:latin typeface="Consolas"/>
                <a:cs typeface="Consolas"/>
              </a:rPr>
              <a:t>COUNT_LIMIT) {</a:t>
            </a:r>
          </a:p>
          <a:p>
            <a:r>
              <a:rPr lang="en-US" altLang="zh-CN" sz="1600" dirty="0">
                <a:latin typeface="Consolas"/>
                <a:cs typeface="Consolas"/>
              </a:rPr>
              <a:t>    </a:t>
            </a:r>
            <a:r>
              <a:rPr lang="en-US" altLang="zh-CN" sz="1600" dirty="0" err="1">
                <a:solidFill>
                  <a:srgbClr val="C0504D"/>
                </a:solidFill>
                <a:latin typeface="Consolas"/>
                <a:cs typeface="Consolas"/>
              </a:rPr>
              <a:t>pthread_cond_wait</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count_threshold_cv</a:t>
            </a:r>
            <a:r>
              <a:rPr lang="en-US" altLang="zh-CN" sz="1600" dirty="0">
                <a:solidFill>
                  <a:srgbClr val="C0504D"/>
                </a:solidFill>
                <a:latin typeface="Consolas"/>
                <a:cs typeface="Consolas"/>
              </a:rPr>
              <a:t>, &amp;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watch_count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Condition signal received.\n", </a:t>
            </a:r>
            <a:r>
              <a:rPr lang="en-US" altLang="zh-CN" sz="1600" dirty="0" err="1">
                <a:latin typeface="Consolas"/>
                <a:cs typeface="Consolas"/>
              </a:rPr>
              <a:t>my_id</a:t>
            </a:r>
            <a:r>
              <a:rPr lang="en-US" altLang="zh-CN" sz="1600" dirty="0">
                <a:latin typeface="Consolas"/>
                <a:cs typeface="Consolas"/>
              </a:rPr>
              <a:t>);</a:t>
            </a:r>
          </a:p>
          <a:p>
            <a:r>
              <a:rPr lang="en-US" altLang="zh-CN" sz="1600" dirty="0">
                <a:latin typeface="Consolas"/>
                <a:cs typeface="Consolas"/>
              </a:rPr>
              <a:t>    count += 125;</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watch_count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count now = %d.\n", </a:t>
            </a:r>
            <a:r>
              <a:rPr lang="en-US" altLang="zh-CN" sz="1600" dirty="0" err="1">
                <a:latin typeface="Consolas"/>
                <a:cs typeface="Consolas"/>
              </a:rPr>
              <a:t>my_id</a:t>
            </a:r>
            <a:r>
              <a:rPr lang="en-US" altLang="zh-CN" sz="1600" dirty="0">
                <a:latin typeface="Consolas"/>
                <a:cs typeface="Consolas"/>
              </a:rPr>
              <a:t>, count);</a:t>
            </a:r>
          </a:p>
          <a:p>
            <a:r>
              <a:rPr lang="en-US" altLang="zh-CN" sz="1600" dirty="0">
                <a:latin typeface="Consolas"/>
                <a:cs typeface="Consolas"/>
              </a:rPr>
              <a:t>  }</a:t>
            </a:r>
          </a:p>
          <a:p>
            <a:r>
              <a:rPr lang="en-US" altLang="zh-CN" sz="1600" dirty="0">
                <a:latin typeface="Consolas"/>
                <a:cs typeface="Consolas"/>
              </a:rPr>
              <a:t>  </a:t>
            </a:r>
            <a:r>
              <a:rPr lang="en-US" altLang="zh-CN" sz="1600" dirty="0" err="1">
                <a:solidFill>
                  <a:srgbClr val="C0504D"/>
                </a:solidFill>
                <a:latin typeface="Consolas"/>
                <a:cs typeface="Consolas"/>
              </a:rPr>
              <a:t>pthread_mutex_unlock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a:t>
            </a:r>
            <a:r>
              <a:rPr lang="en-US" altLang="zh-CN" sz="1600" dirty="0" err="1">
                <a:latin typeface="Consolas"/>
                <a:cs typeface="Consolas"/>
              </a:rPr>
              <a:t>pthread_exit</a:t>
            </a:r>
            <a:r>
              <a:rPr lang="en-US" altLang="zh-CN" sz="1600" dirty="0">
                <a:latin typeface="Consolas"/>
                <a:cs typeface="Consolas"/>
              </a:rPr>
              <a:t>(NULL);</a:t>
            </a:r>
          </a:p>
          <a:p>
            <a:r>
              <a:rPr lang="en-US" altLang="zh-CN" sz="1600" dirty="0">
                <a:latin typeface="Consolas"/>
                <a:cs typeface="Consolas"/>
              </a:rPr>
              <a:t>}</a:t>
            </a:r>
            <a:endParaRPr lang="zh-CN" altLang="en-US" sz="1600" dirty="0">
              <a:latin typeface="Consolas"/>
              <a:cs typeface="Consolas"/>
            </a:endParaRPr>
          </a:p>
        </p:txBody>
      </p:sp>
    </p:spTree>
    <p:extLst>
      <p:ext uri="{BB962C8B-B14F-4D97-AF65-F5344CB8AC3E}">
        <p14:creationId xmlns:p14="http://schemas.microsoft.com/office/powerpoint/2010/main" val="888706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2A3838-CF85-354F-9D8B-517D160E4FBF}"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66</a:t>
            </a:fld>
            <a:endParaRPr lang="zh-CN" altLang="en-US"/>
          </a:p>
        </p:txBody>
      </p:sp>
      <p:sp>
        <p:nvSpPr>
          <p:cNvPr id="5" name="矩形 4"/>
          <p:cNvSpPr/>
          <p:nvPr/>
        </p:nvSpPr>
        <p:spPr>
          <a:xfrm>
            <a:off x="0" y="15499"/>
            <a:ext cx="9144000" cy="6555639"/>
          </a:xfrm>
          <a:prstGeom prst="rect">
            <a:avLst/>
          </a:prstGeom>
          <a:solidFill>
            <a:schemeClr val="accent4">
              <a:lumMod val="20000"/>
              <a:lumOff val="80000"/>
            </a:schemeClr>
          </a:solidFill>
        </p:spPr>
        <p:txBody>
          <a:bodyPr wrap="square">
            <a:spAutoFit/>
          </a:bodyPr>
          <a:lstStyle/>
          <a:p>
            <a:r>
              <a:rPr lang="en-US" altLang="zh-CN" sz="1400" dirty="0" err="1"/>
              <a:t>int</a:t>
            </a:r>
            <a:r>
              <a:rPr lang="en-US" altLang="zh-CN" sz="1400" dirty="0"/>
              <a:t> main (</a:t>
            </a:r>
            <a:r>
              <a:rPr lang="en-US" altLang="zh-CN" sz="1400" dirty="0" err="1"/>
              <a:t>int</a:t>
            </a:r>
            <a:r>
              <a:rPr lang="en-US" altLang="zh-CN" sz="1400" dirty="0"/>
              <a:t> </a:t>
            </a:r>
            <a:r>
              <a:rPr lang="en-US" altLang="zh-CN" sz="1400" dirty="0" err="1"/>
              <a:t>argc</a:t>
            </a:r>
            <a:r>
              <a:rPr lang="en-US" altLang="zh-CN" sz="1400" dirty="0"/>
              <a:t>, char *</a:t>
            </a:r>
            <a:r>
              <a:rPr lang="en-US" altLang="zh-CN" sz="1400" dirty="0" err="1"/>
              <a:t>argv</a:t>
            </a:r>
            <a:r>
              <a:rPr lang="en-US" altLang="zh-CN" sz="1400" dirty="0"/>
              <a:t>[])</a:t>
            </a:r>
          </a:p>
          <a:p>
            <a:r>
              <a:rPr lang="en-US" altLang="zh-CN" sz="1400" dirty="0"/>
              <a:t>{</a:t>
            </a:r>
          </a:p>
          <a:p>
            <a:r>
              <a:rPr lang="en-US" altLang="zh-CN" sz="1400" dirty="0"/>
              <a:t>  </a:t>
            </a:r>
            <a:r>
              <a:rPr lang="en-US" altLang="zh-CN" sz="1400" dirty="0" err="1"/>
              <a:t>int</a:t>
            </a:r>
            <a:r>
              <a:rPr lang="en-US" altLang="zh-CN" sz="1400" dirty="0"/>
              <a:t> </a:t>
            </a:r>
            <a:r>
              <a:rPr lang="en-US" altLang="zh-CN" sz="1400" dirty="0" err="1"/>
              <a:t>i</a:t>
            </a:r>
            <a:r>
              <a:rPr lang="en-US" altLang="zh-CN" sz="1400" dirty="0"/>
              <a:t>, </a:t>
            </a:r>
            <a:r>
              <a:rPr lang="en-US" altLang="zh-CN" sz="1400" dirty="0" err="1"/>
              <a:t>rc</a:t>
            </a:r>
            <a:r>
              <a:rPr lang="en-US" altLang="zh-CN" sz="1400" dirty="0"/>
              <a:t>;</a:t>
            </a:r>
          </a:p>
          <a:p>
            <a:r>
              <a:rPr lang="en-US" altLang="zh-CN" sz="1400" dirty="0"/>
              <a:t>  long t1=1, t2=2, t3=3;</a:t>
            </a:r>
          </a:p>
          <a:p>
            <a:r>
              <a:rPr lang="en-US" altLang="zh-CN" sz="1400" dirty="0"/>
              <a:t>  </a:t>
            </a:r>
            <a:r>
              <a:rPr lang="en-US" altLang="zh-CN" sz="1400" dirty="0" err="1"/>
              <a:t>pthread_t</a:t>
            </a:r>
            <a:r>
              <a:rPr lang="en-US" altLang="zh-CN" sz="1400" dirty="0"/>
              <a:t> threads[3];</a:t>
            </a:r>
          </a:p>
          <a:p>
            <a:r>
              <a:rPr lang="en-US" altLang="zh-CN" sz="1400" dirty="0"/>
              <a:t>  </a:t>
            </a:r>
            <a:r>
              <a:rPr lang="en-US" altLang="zh-CN" sz="1400" dirty="0" err="1"/>
              <a:t>pthread_attr_t</a:t>
            </a:r>
            <a:r>
              <a:rPr lang="en-US" altLang="zh-CN" sz="1400" dirty="0"/>
              <a:t> </a:t>
            </a:r>
            <a:r>
              <a:rPr lang="en-US" altLang="zh-CN" sz="1400" dirty="0" err="1"/>
              <a:t>attr</a:t>
            </a:r>
            <a:r>
              <a:rPr lang="en-US" altLang="zh-CN" sz="1400" dirty="0"/>
              <a:t>;</a:t>
            </a:r>
          </a:p>
          <a:p>
            <a:endParaRPr lang="en-US" altLang="zh-CN" sz="1400" dirty="0"/>
          </a:p>
          <a:p>
            <a:r>
              <a:rPr lang="en-US" altLang="zh-CN" sz="1400" dirty="0"/>
              <a:t>  /* Initialize </a:t>
            </a:r>
            <a:r>
              <a:rPr lang="en-US" altLang="zh-CN" sz="1400" dirty="0" err="1"/>
              <a:t>mutex</a:t>
            </a:r>
            <a:r>
              <a:rPr lang="en-US" altLang="zh-CN" sz="1400" dirty="0"/>
              <a:t> and condition variable objects */</a:t>
            </a:r>
          </a:p>
          <a:p>
            <a:r>
              <a:rPr lang="en-US" altLang="zh-CN" sz="1400" dirty="0"/>
              <a:t>  </a:t>
            </a:r>
            <a:r>
              <a:rPr lang="en-US" altLang="zh-CN" sz="1400" dirty="0" err="1">
                <a:solidFill>
                  <a:srgbClr val="C0504D"/>
                </a:solidFill>
              </a:rPr>
              <a:t>pthread_mutex_init</a:t>
            </a:r>
            <a:r>
              <a:rPr lang="en-US" altLang="zh-CN" sz="1400" dirty="0">
                <a:solidFill>
                  <a:srgbClr val="C0504D"/>
                </a:solidFill>
              </a:rPr>
              <a:t>(&amp;</a:t>
            </a:r>
            <a:r>
              <a:rPr lang="en-US" altLang="zh-CN" sz="1400" dirty="0" err="1">
                <a:solidFill>
                  <a:srgbClr val="C0504D"/>
                </a:solidFill>
              </a:rPr>
              <a:t>count_mutex</a:t>
            </a:r>
            <a:r>
              <a:rPr lang="en-US" altLang="zh-CN" sz="1400" dirty="0">
                <a:solidFill>
                  <a:srgbClr val="C0504D"/>
                </a:solidFill>
              </a:rPr>
              <a:t>, NULL);</a:t>
            </a:r>
          </a:p>
          <a:p>
            <a:r>
              <a:rPr lang="en-US" altLang="zh-CN" sz="1400" dirty="0">
                <a:solidFill>
                  <a:srgbClr val="C0504D"/>
                </a:solidFill>
              </a:rPr>
              <a:t>  </a:t>
            </a:r>
            <a:r>
              <a:rPr lang="en-US" altLang="zh-CN" sz="1400" dirty="0" err="1">
                <a:solidFill>
                  <a:srgbClr val="C0504D"/>
                </a:solidFill>
              </a:rPr>
              <a:t>pthread_cond_init</a:t>
            </a:r>
            <a:r>
              <a:rPr lang="en-US" altLang="zh-CN" sz="1400" dirty="0">
                <a:solidFill>
                  <a:srgbClr val="C0504D"/>
                </a:solidFill>
              </a:rPr>
              <a:t> (&amp;</a:t>
            </a:r>
            <a:r>
              <a:rPr lang="en-US" altLang="zh-CN" sz="1400" dirty="0" err="1">
                <a:solidFill>
                  <a:srgbClr val="C0504D"/>
                </a:solidFill>
              </a:rPr>
              <a:t>count_threshold_cv</a:t>
            </a:r>
            <a:r>
              <a:rPr lang="en-US" altLang="zh-CN" sz="1400" dirty="0">
                <a:solidFill>
                  <a:srgbClr val="C0504D"/>
                </a:solidFill>
              </a:rPr>
              <a:t>, NULL);</a:t>
            </a:r>
          </a:p>
          <a:p>
            <a:endParaRPr lang="en-US" altLang="zh-CN" sz="1400" dirty="0"/>
          </a:p>
          <a:p>
            <a:r>
              <a:rPr lang="en-US" altLang="zh-CN" sz="1400" dirty="0"/>
              <a:t>  /* For portability, explicitly create threads in a joinable state */</a:t>
            </a:r>
          </a:p>
          <a:p>
            <a:r>
              <a:rPr lang="en-US" altLang="zh-CN" sz="1400" dirty="0"/>
              <a:t>  </a:t>
            </a:r>
            <a:r>
              <a:rPr lang="en-US" altLang="zh-CN" sz="1400" dirty="0" err="1"/>
              <a:t>pthread_attr_init</a:t>
            </a:r>
            <a:r>
              <a:rPr lang="en-US" altLang="zh-CN" sz="1400" dirty="0"/>
              <a:t>(&amp;</a:t>
            </a:r>
            <a:r>
              <a:rPr lang="en-US" altLang="zh-CN" sz="1400" dirty="0" err="1"/>
              <a:t>attr</a:t>
            </a:r>
            <a:r>
              <a:rPr lang="en-US" altLang="zh-CN" sz="1400" dirty="0"/>
              <a:t>);</a:t>
            </a:r>
          </a:p>
          <a:p>
            <a:r>
              <a:rPr lang="en-US" altLang="zh-CN" sz="1400" dirty="0"/>
              <a:t>  </a:t>
            </a:r>
            <a:r>
              <a:rPr lang="en-US" altLang="zh-CN" sz="1400" dirty="0" err="1"/>
              <a:t>pthread_attr_setdetachstate</a:t>
            </a:r>
            <a:r>
              <a:rPr lang="en-US" altLang="zh-CN" sz="1400" dirty="0"/>
              <a:t>(&amp;</a:t>
            </a:r>
            <a:r>
              <a:rPr lang="en-US" altLang="zh-CN" sz="1400" dirty="0" err="1"/>
              <a:t>attr</a:t>
            </a:r>
            <a:r>
              <a:rPr lang="en-US" altLang="zh-CN" sz="1400" dirty="0"/>
              <a:t>, PTHREAD_CREATE_JOINABLE);</a:t>
            </a:r>
          </a:p>
          <a:p>
            <a:r>
              <a:rPr lang="en-US" altLang="zh-CN" sz="1400" b="1" dirty="0"/>
              <a:t>  </a:t>
            </a:r>
            <a:r>
              <a:rPr lang="en-US" altLang="zh-CN" sz="1400" b="1" dirty="0" err="1"/>
              <a:t>pthread_create</a:t>
            </a:r>
            <a:r>
              <a:rPr lang="en-US" altLang="zh-CN" sz="1400" b="1" dirty="0"/>
              <a:t>(&amp;threads[0], &amp;</a:t>
            </a:r>
            <a:r>
              <a:rPr lang="en-US" altLang="zh-CN" sz="1400" b="1" dirty="0" err="1"/>
              <a:t>attr</a:t>
            </a:r>
            <a:r>
              <a:rPr lang="en-US" altLang="zh-CN" sz="1400" b="1" dirty="0"/>
              <a:t>, </a:t>
            </a:r>
            <a:r>
              <a:rPr lang="en-US" altLang="zh-CN" sz="1400" b="1" dirty="0" err="1"/>
              <a:t>watch_count</a:t>
            </a:r>
            <a:r>
              <a:rPr lang="en-US" altLang="zh-CN" sz="1400" b="1" dirty="0"/>
              <a:t>, (void *)t1);</a:t>
            </a:r>
          </a:p>
          <a:p>
            <a:r>
              <a:rPr lang="en-US" altLang="zh-CN" sz="1400" b="1" dirty="0"/>
              <a:t>  </a:t>
            </a:r>
            <a:r>
              <a:rPr lang="en-US" altLang="zh-CN" sz="1400" b="1" dirty="0" err="1"/>
              <a:t>pthread_create</a:t>
            </a:r>
            <a:r>
              <a:rPr lang="en-US" altLang="zh-CN" sz="1400" b="1" dirty="0"/>
              <a:t>(&amp;threads[1], &amp;</a:t>
            </a:r>
            <a:r>
              <a:rPr lang="en-US" altLang="zh-CN" sz="1400" b="1" dirty="0" err="1"/>
              <a:t>attr</a:t>
            </a:r>
            <a:r>
              <a:rPr lang="en-US" altLang="zh-CN" sz="1400" b="1" dirty="0"/>
              <a:t>, </a:t>
            </a:r>
            <a:r>
              <a:rPr lang="en-US" altLang="zh-CN" sz="1400" b="1" dirty="0" err="1"/>
              <a:t>inc_count</a:t>
            </a:r>
            <a:r>
              <a:rPr lang="en-US" altLang="zh-CN" sz="1400" b="1" dirty="0"/>
              <a:t>, (void *)t2);</a:t>
            </a:r>
          </a:p>
          <a:p>
            <a:r>
              <a:rPr lang="en-US" altLang="zh-CN" sz="1400" b="1" dirty="0"/>
              <a:t>  </a:t>
            </a:r>
            <a:r>
              <a:rPr lang="en-US" altLang="zh-CN" sz="1400" b="1" dirty="0" err="1"/>
              <a:t>pthread_create</a:t>
            </a:r>
            <a:r>
              <a:rPr lang="en-US" altLang="zh-CN" sz="1400" b="1" dirty="0"/>
              <a:t>(&amp;threads[2], &amp;</a:t>
            </a:r>
            <a:r>
              <a:rPr lang="en-US" altLang="zh-CN" sz="1400" b="1" dirty="0" err="1"/>
              <a:t>attr</a:t>
            </a:r>
            <a:r>
              <a:rPr lang="en-US" altLang="zh-CN" sz="1400" b="1" dirty="0"/>
              <a:t>, </a:t>
            </a:r>
            <a:r>
              <a:rPr lang="en-US" altLang="zh-CN" sz="1400" b="1" dirty="0" err="1"/>
              <a:t>inc_count</a:t>
            </a:r>
            <a:r>
              <a:rPr lang="en-US" altLang="zh-CN" sz="1400" b="1" dirty="0"/>
              <a:t>, (void *)t3);</a:t>
            </a:r>
          </a:p>
          <a:p>
            <a:endParaRPr lang="en-US" altLang="zh-CN" sz="1400" dirty="0"/>
          </a:p>
          <a:p>
            <a:r>
              <a:rPr lang="en-US" altLang="zh-CN" sz="1400" dirty="0"/>
              <a:t>  /* Wait for all threads to complete */</a:t>
            </a:r>
          </a:p>
          <a:p>
            <a:r>
              <a:rPr lang="en-US" altLang="zh-CN" sz="1400" dirty="0"/>
              <a:t>  for (</a:t>
            </a:r>
            <a:r>
              <a:rPr lang="en-US" altLang="zh-CN" sz="1400" dirty="0" err="1"/>
              <a:t>i</a:t>
            </a:r>
            <a:r>
              <a:rPr lang="en-US" altLang="zh-CN" sz="1400" dirty="0"/>
              <a:t>=0; </a:t>
            </a:r>
            <a:r>
              <a:rPr lang="en-US" altLang="zh-CN" sz="1400" dirty="0" err="1"/>
              <a:t>i</a:t>
            </a:r>
            <a:r>
              <a:rPr lang="en-US" altLang="zh-CN" sz="1400" dirty="0"/>
              <a:t>&lt;NUM_THREADS; </a:t>
            </a:r>
            <a:r>
              <a:rPr lang="en-US" altLang="zh-CN" sz="1400" dirty="0" err="1"/>
              <a:t>i</a:t>
            </a:r>
            <a:r>
              <a:rPr lang="en-US" altLang="zh-CN" sz="1400" dirty="0"/>
              <a:t>++) {</a:t>
            </a:r>
          </a:p>
          <a:p>
            <a:r>
              <a:rPr lang="en-US" altLang="zh-CN" sz="1400" dirty="0"/>
              <a:t>    </a:t>
            </a:r>
            <a:r>
              <a:rPr lang="en-US" altLang="zh-CN" sz="1400" dirty="0" err="1"/>
              <a:t>pthread_join</a:t>
            </a:r>
            <a:r>
              <a:rPr lang="en-US" altLang="zh-CN" sz="1400" dirty="0"/>
              <a:t>(threads[</a:t>
            </a:r>
            <a:r>
              <a:rPr lang="en-US" altLang="zh-CN" sz="1400" dirty="0" err="1"/>
              <a:t>i</a:t>
            </a:r>
            <a:r>
              <a:rPr lang="en-US" altLang="zh-CN" sz="1400" dirty="0"/>
              <a:t>], NULL);</a:t>
            </a:r>
          </a:p>
          <a:p>
            <a:r>
              <a:rPr lang="en-US" altLang="zh-CN" sz="1400" dirty="0"/>
              <a:t>  }</a:t>
            </a:r>
          </a:p>
          <a:p>
            <a:r>
              <a:rPr lang="en-US" altLang="zh-CN" sz="1400" dirty="0"/>
              <a:t>  </a:t>
            </a:r>
            <a:r>
              <a:rPr lang="en-US" altLang="zh-CN" sz="1400" dirty="0" err="1"/>
              <a:t>printf</a:t>
            </a:r>
            <a:r>
              <a:rPr lang="en-US" altLang="zh-CN" sz="1400" dirty="0"/>
              <a:t> ("Main(): Waited on %d  threads. Done.\n", NUM_THREADS);</a:t>
            </a:r>
          </a:p>
          <a:p>
            <a:endParaRPr lang="en-US" altLang="zh-CN" sz="1400" dirty="0"/>
          </a:p>
          <a:p>
            <a:r>
              <a:rPr lang="en-US" altLang="zh-CN" sz="1400" dirty="0"/>
              <a:t>  /* Clean up and exit */</a:t>
            </a:r>
          </a:p>
          <a:p>
            <a:r>
              <a:rPr lang="en-US" altLang="zh-CN" sz="1400" dirty="0"/>
              <a:t>  </a:t>
            </a:r>
            <a:r>
              <a:rPr lang="en-US" altLang="zh-CN" sz="1400" dirty="0" err="1"/>
              <a:t>pthread_attr_destroy</a:t>
            </a:r>
            <a:r>
              <a:rPr lang="en-US" altLang="zh-CN" sz="1400" dirty="0"/>
              <a:t>(&amp;</a:t>
            </a:r>
            <a:r>
              <a:rPr lang="en-US" altLang="zh-CN" sz="1400" dirty="0" err="1"/>
              <a:t>attr</a:t>
            </a:r>
            <a:r>
              <a:rPr lang="en-US" altLang="zh-CN" sz="1400" dirty="0"/>
              <a:t>);</a:t>
            </a:r>
          </a:p>
          <a:p>
            <a:r>
              <a:rPr lang="en-US" altLang="zh-CN" sz="1400" dirty="0"/>
              <a:t>  </a:t>
            </a:r>
            <a:r>
              <a:rPr lang="en-US" altLang="zh-CN" sz="1400" dirty="0" err="1"/>
              <a:t>pthread_mutex_destroy</a:t>
            </a:r>
            <a:r>
              <a:rPr lang="en-US" altLang="zh-CN" sz="1400" dirty="0"/>
              <a:t>(&amp;</a:t>
            </a:r>
            <a:r>
              <a:rPr lang="en-US" altLang="zh-CN" sz="1400" dirty="0" err="1"/>
              <a:t>count_mutex</a:t>
            </a:r>
            <a:r>
              <a:rPr lang="en-US" altLang="zh-CN" sz="1400" dirty="0"/>
              <a:t>);</a:t>
            </a:r>
          </a:p>
          <a:p>
            <a:r>
              <a:rPr lang="en-US" altLang="zh-CN" sz="1400" dirty="0"/>
              <a:t>  </a:t>
            </a:r>
            <a:r>
              <a:rPr lang="en-US" altLang="zh-CN" sz="1400" dirty="0" err="1"/>
              <a:t>pthread_cond_destroy</a:t>
            </a:r>
            <a:r>
              <a:rPr lang="en-US" altLang="zh-CN" sz="1400" dirty="0"/>
              <a:t>(&amp;</a:t>
            </a:r>
            <a:r>
              <a:rPr lang="en-US" altLang="zh-CN" sz="1400" dirty="0" err="1"/>
              <a:t>count_threshold_cv</a:t>
            </a:r>
            <a:r>
              <a:rPr lang="en-US" altLang="zh-CN" sz="1400" dirty="0"/>
              <a:t>);</a:t>
            </a:r>
          </a:p>
          <a:p>
            <a:r>
              <a:rPr lang="en-US" altLang="zh-CN" sz="1400" dirty="0"/>
              <a:t>  </a:t>
            </a:r>
            <a:r>
              <a:rPr lang="en-US" altLang="zh-CN" sz="1400" dirty="0" err="1"/>
              <a:t>pthread_exit</a:t>
            </a:r>
            <a:r>
              <a:rPr lang="en-US" altLang="zh-CN" sz="1400" dirty="0"/>
              <a:t>(NULL);</a:t>
            </a:r>
          </a:p>
          <a:p>
            <a:r>
              <a:rPr lang="en-US" altLang="zh-CN" sz="1400" dirty="0"/>
              <a:t>}</a:t>
            </a:r>
            <a:endParaRPr lang="zh-CN" altLang="en-US" sz="1400" dirty="0"/>
          </a:p>
        </p:txBody>
      </p:sp>
    </p:spTree>
    <p:extLst>
      <p:ext uri="{BB962C8B-B14F-4D97-AF65-F5344CB8AC3E}">
        <p14:creationId xmlns:p14="http://schemas.microsoft.com/office/powerpoint/2010/main" val="327383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fontScale="85000" lnSpcReduction="20000"/>
          </a:bodyPr>
          <a:lstStyle/>
          <a:p>
            <a:r>
              <a:rPr lang="en-US" altLang="zh-CN" dirty="0"/>
              <a:t>http://en.wikipedia.org/wiki/Synchronization_(computer_science)</a:t>
            </a:r>
          </a:p>
          <a:p>
            <a:r>
              <a:rPr lang="en-US" altLang="zh-CN" dirty="0"/>
              <a:t>http://en.wikipedia.org/wiki/Test-and-set</a:t>
            </a:r>
          </a:p>
          <a:p>
            <a:r>
              <a:rPr lang="en-US" altLang="zh-CN" dirty="0"/>
              <a:t>http://en.wikipedia.org/wiki/Compare-and-swap</a:t>
            </a:r>
          </a:p>
          <a:p>
            <a:r>
              <a:rPr lang="en-US" altLang="zh-CN" dirty="0"/>
              <a:t>http://en.wikipedia.org/wiki/X86_instruction_listings</a:t>
            </a:r>
          </a:p>
          <a:p>
            <a:r>
              <a:rPr lang="en-US" altLang="zh-CN" dirty="0"/>
              <a:t>http://en.wikipedia.org/wiki/Semaphore_(programming)</a:t>
            </a:r>
          </a:p>
          <a:p>
            <a:r>
              <a:rPr lang="en-US" altLang="zh-CN" dirty="0"/>
              <a:t>http://en.wikipedia.org/wiki/Monitor_(synchronization)</a:t>
            </a:r>
          </a:p>
        </p:txBody>
      </p:sp>
      <p:sp>
        <p:nvSpPr>
          <p:cNvPr id="4" name="日期占位符 3"/>
          <p:cNvSpPr>
            <a:spLocks noGrp="1"/>
          </p:cNvSpPr>
          <p:nvPr>
            <p:ph type="dt" sz="half" idx="10"/>
          </p:nvPr>
        </p:nvSpPr>
        <p:spPr/>
        <p:txBody>
          <a:bodyPr/>
          <a:lstStyle/>
          <a:p>
            <a:fld id="{A435BB69-585D-0C4C-8315-8D25FDBEAB8E}" type="datetime5">
              <a:t>2019/10/16</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67</a:t>
            </a:fld>
            <a:endParaRPr lang="en-US"/>
          </a:p>
        </p:txBody>
      </p:sp>
    </p:spTree>
    <p:extLst>
      <p:ext uri="{BB962C8B-B14F-4D97-AF65-F5344CB8AC3E}">
        <p14:creationId xmlns:p14="http://schemas.microsoft.com/office/powerpoint/2010/main" val="2777567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a:bodyPr>
          <a:lstStyle/>
          <a:p>
            <a:r>
              <a:rPr lang="en-US" altLang="zh-CN"/>
              <a:t>http</a:t>
            </a:r>
            <a:r>
              <a:rPr lang="en-US" altLang="zh-CN" dirty="0"/>
              <a:t>://en.wikipedia.org/wiki/Edsger_W._Dijkstra</a:t>
            </a:r>
          </a:p>
          <a:p>
            <a:r>
              <a:rPr lang="en-US" altLang="zh-CN" dirty="0"/>
              <a:t>http://opera.ucsd.edu/pub_system_depend.html</a:t>
            </a:r>
          </a:p>
          <a:p>
            <a:r>
              <a:rPr lang="en-US" altLang="zh-CN" dirty="0"/>
              <a:t>https://computing.llnl.gov/tutorials/pthreads/</a:t>
            </a:r>
          </a:p>
          <a:p>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AD5AEF87-7146-1C47-AE3F-3E291649A5ED}" type="datetime5">
              <a:t>2019/10/16</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68</a:t>
            </a:fld>
            <a:endParaRPr lang="en-US"/>
          </a:p>
        </p:txBody>
      </p:sp>
    </p:spTree>
    <p:extLst>
      <p:ext uri="{BB962C8B-B14F-4D97-AF65-F5344CB8AC3E}">
        <p14:creationId xmlns:p14="http://schemas.microsoft.com/office/powerpoint/2010/main" val="27775674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F03B48A-B5A7-5340-A769-9D3D972C8BF9}" type="datetime5">
              <a:t>2019/10/16</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69</a:t>
            </a:fld>
            <a:endParaRPr lang="en-US"/>
          </a:p>
        </p:txBody>
      </p:sp>
    </p:spTree>
    <p:extLst>
      <p:ext uri="{BB962C8B-B14F-4D97-AF65-F5344CB8AC3E}">
        <p14:creationId xmlns:p14="http://schemas.microsoft.com/office/powerpoint/2010/main" val="218336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解答</a:t>
            </a:r>
          </a:p>
        </p:txBody>
      </p:sp>
      <p:sp>
        <p:nvSpPr>
          <p:cNvPr id="357379" name="Rectangle 3"/>
          <p:cNvSpPr>
            <a:spLocks noGrp="1" noChangeArrowheads="1"/>
          </p:cNvSpPr>
          <p:nvPr>
            <p:ph idx="1"/>
          </p:nvPr>
        </p:nvSpPr>
        <p:spPr/>
        <p:txBody>
          <a:bodyPr/>
          <a:lstStyle/>
          <a:p>
            <a:r>
              <a:rPr lang="en-US" altLang="zh-CN" dirty="0"/>
              <a:t> </a:t>
            </a:r>
            <a:r>
              <a:rPr lang="zh-CN" altLang="en-US" dirty="0"/>
              <a:t>定义二个信号量</a:t>
            </a:r>
            <a:r>
              <a:rPr lang="en-US" altLang="zh-CN" dirty="0"/>
              <a:t>S1</a:t>
            </a:r>
            <a:r>
              <a:rPr lang="zh-CN" altLang="en-US" dirty="0"/>
              <a:t>、</a:t>
            </a:r>
            <a:r>
              <a:rPr lang="en-US" altLang="zh-CN" dirty="0"/>
              <a:t>S2</a:t>
            </a:r>
            <a:r>
              <a:rPr lang="zh-CN" altLang="en-US" dirty="0"/>
              <a:t>，初值均为</a:t>
            </a:r>
            <a:r>
              <a:rPr lang="en-US" altLang="zh-CN" dirty="0"/>
              <a:t>1</a:t>
            </a:r>
            <a:r>
              <a:rPr lang="zh-CN" altLang="en-US" dirty="0"/>
              <a:t>，即：</a:t>
            </a:r>
            <a:r>
              <a:rPr lang="en-US" altLang="zh-CN" dirty="0"/>
              <a:t>S1=1</a:t>
            </a:r>
            <a:r>
              <a:rPr lang="zh-CN" altLang="en-US" dirty="0"/>
              <a:t>，</a:t>
            </a:r>
            <a:r>
              <a:rPr lang="en-US" altLang="zh-CN" dirty="0"/>
              <a:t>S2=1</a:t>
            </a:r>
            <a:r>
              <a:rPr lang="zh-CN" altLang="en-US" dirty="0"/>
              <a:t>。其中进程</a:t>
            </a:r>
            <a:r>
              <a:rPr lang="en-US" altLang="zh-CN" dirty="0"/>
              <a:t>A</a:t>
            </a:r>
            <a:r>
              <a:rPr lang="zh-CN" altLang="en-US" dirty="0"/>
              <a:t>和</a:t>
            </a:r>
            <a:r>
              <a:rPr lang="en-US" altLang="zh-CN" dirty="0"/>
              <a:t>C</a:t>
            </a:r>
            <a:r>
              <a:rPr lang="zh-CN" altLang="en-US" dirty="0"/>
              <a:t>使用信号量</a:t>
            </a:r>
            <a:r>
              <a:rPr lang="en-US" altLang="zh-CN" dirty="0"/>
              <a:t>S1</a:t>
            </a:r>
            <a:r>
              <a:rPr lang="zh-CN" altLang="en-US" dirty="0"/>
              <a:t>，进程</a:t>
            </a:r>
            <a:r>
              <a:rPr lang="en-US" altLang="zh-CN" dirty="0"/>
              <a:t>B</a:t>
            </a:r>
            <a:r>
              <a:rPr lang="zh-CN" altLang="en-US" dirty="0"/>
              <a:t>和</a:t>
            </a:r>
            <a:r>
              <a:rPr lang="en-US" altLang="zh-CN" dirty="0"/>
              <a:t>D</a:t>
            </a:r>
            <a:r>
              <a:rPr lang="zh-CN" altLang="en-US" dirty="0"/>
              <a:t>使用信号量</a:t>
            </a:r>
            <a:r>
              <a:rPr lang="en-US" altLang="zh-CN" dirty="0"/>
              <a:t>S2</a:t>
            </a:r>
            <a:r>
              <a:rPr lang="zh-CN" altLang="en-US" dirty="0"/>
              <a:t>。</a:t>
            </a:r>
          </a:p>
          <a:p>
            <a:endParaRPr lang="zh-CN" altLang="en-US" dirty="0"/>
          </a:p>
          <a:p>
            <a:r>
              <a:rPr lang="zh-CN" altLang="en-US" dirty="0"/>
              <a:t>从</a:t>
            </a:r>
            <a:r>
              <a:rPr lang="en-US" altLang="zh-CN" dirty="0"/>
              <a:t>[1]</a:t>
            </a:r>
            <a:r>
              <a:rPr lang="zh-CN" altLang="en-US" dirty="0"/>
              <a:t>到</a:t>
            </a:r>
            <a:r>
              <a:rPr lang="en-US" altLang="zh-CN" dirty="0"/>
              <a:t>[8]</a:t>
            </a:r>
            <a:r>
              <a:rPr lang="zh-CN" altLang="en-US" dirty="0"/>
              <a:t>分别为：</a:t>
            </a:r>
            <a:r>
              <a:rPr lang="en-US" altLang="zh-CN" dirty="0"/>
              <a:t>P(S1) V(S1) P(S2) V(S2) P(S1) V(S1) P(S2) V(S2)</a:t>
            </a:r>
          </a:p>
        </p:txBody>
      </p:sp>
      <p:sp>
        <p:nvSpPr>
          <p:cNvPr id="2" name="日期占位符 1"/>
          <p:cNvSpPr>
            <a:spLocks noGrp="1"/>
          </p:cNvSpPr>
          <p:nvPr>
            <p:ph type="dt" sz="half" idx="10"/>
          </p:nvPr>
        </p:nvSpPr>
        <p:spPr/>
        <p:txBody>
          <a:bodyPr/>
          <a:lstStyle/>
          <a:p>
            <a:fld id="{A6758982-C08F-6945-A787-97EA0FCFA457}" type="datetime5">
              <a:t>2019/10/16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86130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r>
              <a:rPr kumimoji="1" lang="en-US" altLang="zh-CN" dirty="0"/>
              <a:t>1</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a:t>桌子上有一只盘子，最多可以放入</a:t>
            </a:r>
            <a:r>
              <a:rPr kumimoji="1" lang="en-US" altLang="zh-CN" dirty="0"/>
              <a:t>N</a:t>
            </a:r>
            <a:r>
              <a:rPr kumimoji="1" lang="zh-CN" altLang="en-US" dirty="0"/>
              <a:t>（</a:t>
            </a:r>
            <a:r>
              <a:rPr kumimoji="1" lang="en-US" altLang="zh-CN" dirty="0"/>
              <a:t>N&gt;0</a:t>
            </a:r>
            <a:r>
              <a:rPr kumimoji="1" lang="zh-CN" altLang="en-US" dirty="0"/>
              <a:t>）个水果</a:t>
            </a:r>
            <a:endParaRPr kumimoji="1" lang="en-US" altLang="zh-CN" dirty="0"/>
          </a:p>
          <a:p>
            <a:pPr lvl="1"/>
            <a:r>
              <a:rPr kumimoji="1" lang="zh-CN" altLang="en-US" dirty="0"/>
              <a:t>爸爸随机向盘中放入苹果或桔子。</a:t>
            </a:r>
            <a:endParaRPr kumimoji="1" lang="en-US" altLang="zh-CN" dirty="0"/>
          </a:p>
          <a:p>
            <a:pPr lvl="1"/>
            <a:r>
              <a:rPr kumimoji="1" lang="zh-CN" altLang="en-US" dirty="0"/>
              <a:t>儿子只吃盘中的桔子，</a:t>
            </a:r>
            <a:endParaRPr kumimoji="1" lang="en-US" altLang="zh-CN" dirty="0"/>
          </a:p>
          <a:p>
            <a:pPr lvl="1"/>
            <a:r>
              <a:rPr kumimoji="1" lang="zh-CN" altLang="en-US" dirty="0"/>
              <a:t>女儿只吃盘中的苹果。</a:t>
            </a:r>
            <a:endParaRPr kumimoji="1" lang="en-US" altLang="zh-CN" dirty="0"/>
          </a:p>
          <a:p>
            <a:pPr lvl="1"/>
            <a:r>
              <a:rPr kumimoji="1" lang="zh-CN" altLang="en-US" dirty="0"/>
              <a:t>只有盘子中水果数目小于</a:t>
            </a:r>
            <a:r>
              <a:rPr kumimoji="1" lang="en-US" altLang="zh-CN" dirty="0"/>
              <a:t>N</a:t>
            </a:r>
            <a:r>
              <a:rPr kumimoji="1" lang="zh-CN" altLang="en-US" dirty="0"/>
              <a:t>时，爸爸才可以向盘子中放水果；</a:t>
            </a:r>
            <a:endParaRPr kumimoji="1" lang="en-US" altLang="zh-CN" dirty="0"/>
          </a:p>
          <a:p>
            <a:pPr lvl="1"/>
            <a:r>
              <a:rPr kumimoji="1" lang="zh-CN" altLang="en-US" dirty="0"/>
              <a:t>仅当盘子中有自己需要的水果时，儿子或女儿才可以从盘子中取出相应的水果；</a:t>
            </a:r>
            <a:endParaRPr kumimoji="1" lang="en-US" altLang="zh-CN" dirty="0"/>
          </a:p>
          <a:p>
            <a:pPr lvl="1"/>
            <a:r>
              <a:rPr kumimoji="1" lang="zh-CN" altLang="en-US" dirty="0"/>
              <a:t>每次只能放入或取出一个水果，不允许多人同时使用盘子。</a:t>
            </a:r>
            <a:endParaRPr kumimoji="1" lang="en-US" altLang="zh-CN" dirty="0"/>
          </a:p>
          <a:p>
            <a:r>
              <a:rPr kumimoji="1" lang="zh-CN" altLang="en-US" dirty="0"/>
              <a:t>用</a:t>
            </a:r>
            <a:r>
              <a:rPr kumimoji="1" lang="en-US" altLang="zh-CN" dirty="0"/>
              <a:t>P</a:t>
            </a:r>
            <a:r>
              <a:rPr kumimoji="1" lang="zh-CN" altLang="en-US" dirty="0"/>
              <a:t>、</a:t>
            </a:r>
            <a:r>
              <a:rPr kumimoji="1" lang="en-US" altLang="zh-CN" dirty="0"/>
              <a:t>V</a:t>
            </a:r>
            <a:r>
              <a:rPr kumimoji="1" lang="zh-CN" altLang="en-US" dirty="0"/>
              <a:t>操作实现爸爸、儿子和女儿之间的同步与互斥活动。</a:t>
            </a:r>
          </a:p>
          <a:p>
            <a:endParaRPr kumimoji="1" lang="zh-CN" altLang="en-US" dirty="0"/>
          </a:p>
        </p:txBody>
      </p:sp>
      <p:sp>
        <p:nvSpPr>
          <p:cNvPr id="4" name="日期占位符 3"/>
          <p:cNvSpPr>
            <a:spLocks noGrp="1"/>
          </p:cNvSpPr>
          <p:nvPr>
            <p:ph type="dt" sz="half" idx="10"/>
          </p:nvPr>
        </p:nvSpPr>
        <p:spPr/>
        <p:txBody>
          <a:bodyPr/>
          <a:lstStyle/>
          <a:p>
            <a:fld id="{702DCD6B-FE2B-BF4A-8125-7B0E94DD8A12}" type="datetime5">
              <a:t>2019/10/16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390435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p:txBody>
          <a:bodyPr>
            <a:normAutofit fontScale="85000" lnSpcReduction="10000"/>
          </a:bodyPr>
          <a:lstStyle/>
          <a:p>
            <a:r>
              <a:rPr lang="zh-CN" altLang="en-US" dirty="0"/>
              <a:t>一个生产者和两个消费者被连接到大小为</a:t>
            </a:r>
            <a:r>
              <a:rPr lang="en-US" altLang="zh-CN" dirty="0"/>
              <a:t>N</a:t>
            </a:r>
            <a:r>
              <a:rPr lang="zh-CN" altLang="en-US" dirty="0"/>
              <a:t>的缓冲区上</a:t>
            </a:r>
            <a:endParaRPr lang="en-US" altLang="zh-CN" dirty="0"/>
          </a:p>
          <a:p>
            <a:r>
              <a:rPr lang="zh-CN" altLang="en-US" dirty="0"/>
              <a:t>盘子是一互斥资源，故设置互斥信号量</a:t>
            </a:r>
            <a:r>
              <a:rPr lang="en-US" altLang="zh-CN" dirty="0" err="1"/>
              <a:t>mutex</a:t>
            </a:r>
            <a:endParaRPr lang="en-US" altLang="zh-CN" dirty="0"/>
          </a:p>
          <a:p>
            <a:r>
              <a:rPr lang="zh-CN" altLang="en-US" dirty="0"/>
              <a:t>爸爸、儿子因为桔子的放入与取出而同步，设置资源信号量</a:t>
            </a:r>
            <a:r>
              <a:rPr lang="en-US" altLang="zh-CN" dirty="0"/>
              <a:t>orange</a:t>
            </a:r>
            <a:r>
              <a:rPr lang="zh-CN" altLang="en-US" dirty="0"/>
              <a:t>；</a:t>
            </a:r>
          </a:p>
          <a:p>
            <a:r>
              <a:rPr lang="zh-CN" altLang="en-US" dirty="0"/>
              <a:t>爸爸、女儿因为苹果的放入与取出而同步，设置资源信号量</a:t>
            </a:r>
            <a:r>
              <a:rPr lang="en-US" altLang="zh-CN" dirty="0"/>
              <a:t>apple</a:t>
            </a:r>
            <a:r>
              <a:rPr lang="zh-CN" altLang="en-US" dirty="0"/>
              <a:t>；</a:t>
            </a:r>
          </a:p>
          <a:p>
            <a:r>
              <a:rPr lang="zh-CN" altLang="en-US" dirty="0"/>
              <a:t>爸爸、儿子、女儿因为共享盘子，设置资源信号量</a:t>
            </a:r>
            <a:r>
              <a:rPr lang="en-US" altLang="zh-CN" dirty="0"/>
              <a:t>empty</a:t>
            </a:r>
            <a:r>
              <a:rPr lang="zh-CN" altLang="en-US" dirty="0"/>
              <a:t>。</a:t>
            </a:r>
          </a:p>
        </p:txBody>
      </p:sp>
      <p:sp>
        <p:nvSpPr>
          <p:cNvPr id="6" name="日期占位符 5"/>
          <p:cNvSpPr>
            <a:spLocks noGrp="1"/>
          </p:cNvSpPr>
          <p:nvPr>
            <p:ph type="dt" sz="half" idx="10"/>
          </p:nvPr>
        </p:nvSpPr>
        <p:spPr/>
        <p:txBody>
          <a:bodyPr/>
          <a:lstStyle/>
          <a:p>
            <a:fld id="{73599122-6578-184E-97C4-E6B5F2C774D4}" type="datetime5">
              <a:t>2019/10/16</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幻灯片编号占位符 7"/>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151078442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3763</TotalTime>
  <Words>6680</Words>
  <Application>Microsoft Macintosh PowerPoint</Application>
  <PresentationFormat>全屏显示(4:3)</PresentationFormat>
  <Paragraphs>985</Paragraphs>
  <Slides>69</Slides>
  <Notes>18</Notes>
  <HiddenSlides>4</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69</vt:i4>
      </vt:variant>
    </vt:vector>
  </HeadingPairs>
  <TitlesOfParts>
    <vt:vector size="83" baseType="lpstr">
      <vt:lpstr>仿宋_GB2312</vt:lpstr>
      <vt:lpstr>黑体</vt:lpstr>
      <vt:lpstr>华文细黑</vt:lpstr>
      <vt:lpstr>宋体</vt:lpstr>
      <vt:lpstr>Arial Unicode MS</vt:lpstr>
      <vt:lpstr>Arial</vt:lpstr>
      <vt:lpstr>Calibri</vt:lpstr>
      <vt:lpstr>Consolas</vt:lpstr>
      <vt:lpstr>Courier</vt:lpstr>
      <vt:lpstr>Courier New</vt:lpstr>
      <vt:lpstr>Mangal</vt:lpstr>
      <vt:lpstr>Monotype Sorts</vt:lpstr>
      <vt:lpstr>Verdana</vt:lpstr>
      <vt:lpstr>自定义设计方案</vt:lpstr>
      <vt:lpstr>进程并发控制： 练习</vt:lpstr>
      <vt:lpstr>练习</vt:lpstr>
      <vt:lpstr>PowerPoint 演示文稿</vt:lpstr>
      <vt:lpstr>解答：没法互斥</vt:lpstr>
      <vt:lpstr>热身</vt:lpstr>
      <vt:lpstr>问题</vt:lpstr>
      <vt:lpstr>解答</vt:lpstr>
      <vt:lpstr>问题1</vt:lpstr>
      <vt:lpstr>分析</vt:lpstr>
      <vt:lpstr>问题1</vt:lpstr>
      <vt:lpstr>问题1</vt:lpstr>
      <vt:lpstr>问题2</vt:lpstr>
      <vt:lpstr>问题2：分析</vt:lpstr>
      <vt:lpstr>问题2</vt:lpstr>
      <vt:lpstr>问题2</vt:lpstr>
      <vt:lpstr>能否简化？</vt:lpstr>
      <vt:lpstr>问题2</vt:lpstr>
      <vt:lpstr>问题2</vt:lpstr>
      <vt:lpstr>问题3</vt:lpstr>
      <vt:lpstr>问题3</vt:lpstr>
      <vt:lpstr>问题3</vt:lpstr>
      <vt:lpstr>问题3</vt:lpstr>
      <vt:lpstr>问题4</vt:lpstr>
      <vt:lpstr>问题4</vt:lpstr>
      <vt:lpstr>问题4</vt:lpstr>
      <vt:lpstr>问题4</vt:lpstr>
      <vt:lpstr>练习</vt:lpstr>
      <vt:lpstr>解</vt:lpstr>
      <vt:lpstr> 解答</vt:lpstr>
      <vt:lpstr>作业6</vt:lpstr>
      <vt:lpstr>PowerPoint 演示文稿</vt:lpstr>
      <vt:lpstr>PowerPoint 演示文稿</vt:lpstr>
      <vt:lpstr>PowerPoint 演示文稿</vt:lpstr>
      <vt:lpstr>问题5</vt:lpstr>
      <vt:lpstr>问题5</vt:lpstr>
      <vt:lpstr>问题5</vt:lpstr>
      <vt:lpstr>问题6</vt:lpstr>
      <vt:lpstr>问题6</vt:lpstr>
      <vt:lpstr>问题6</vt:lpstr>
      <vt:lpstr>问题6</vt:lpstr>
      <vt:lpstr>问题7</vt:lpstr>
      <vt:lpstr>问题7</vt:lpstr>
      <vt:lpstr>问题7</vt:lpstr>
      <vt:lpstr>问题7</vt:lpstr>
      <vt:lpstr>练习</vt:lpstr>
      <vt:lpstr>作业7</vt:lpstr>
      <vt:lpstr>PowerPoint 演示文稿</vt:lpstr>
      <vt:lpstr>操作系统实例</vt:lpstr>
      <vt:lpstr>Linux中的锁：mutex</vt:lpstr>
      <vt:lpstr>POSIX Mutex</vt:lpstr>
      <vt:lpstr>Linux中的信号量</vt:lpstr>
      <vt:lpstr>Example 1 on Semaphore</vt:lpstr>
      <vt:lpstr>Example, creating shared variable</vt:lpstr>
      <vt:lpstr>Example – shared variable</vt:lpstr>
      <vt:lpstr>Example 2 on Semaphore</vt:lpstr>
      <vt:lpstr>Thread with Critical Section</vt:lpstr>
      <vt:lpstr>Thread with Critical Section</vt:lpstr>
      <vt:lpstr>Main program</vt:lpstr>
      <vt:lpstr>Main program</vt:lpstr>
      <vt:lpstr>Main program</vt:lpstr>
      <vt:lpstr>Linux中的条件变量</vt:lpstr>
      <vt:lpstr>Example Code - Using Condition Variables</vt:lpstr>
      <vt:lpstr>PowerPoint 演示文稿</vt:lpstr>
      <vt:lpstr>PowerPoint 演示文稿</vt:lpstr>
      <vt:lpstr>PowerPoint 演示文稿</vt:lpstr>
      <vt:lpstr>PowerPoint 演示文稿</vt:lpstr>
      <vt:lpstr>参考阅读</vt:lpstr>
      <vt:lpstr>参考阅读</vt:lpstr>
      <vt:lpstr>谢谢！</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573</cp:revision>
  <dcterms:created xsi:type="dcterms:W3CDTF">2011-11-29T05:26:36Z</dcterms:created>
  <dcterms:modified xsi:type="dcterms:W3CDTF">2019-10-16T14:01:39Z</dcterms:modified>
</cp:coreProperties>
</file>