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6" r:id="rId3"/>
    <p:sldId id="367" r:id="rId4"/>
    <p:sldId id="337" r:id="rId5"/>
    <p:sldId id="351" r:id="rId6"/>
    <p:sldId id="368" r:id="rId7"/>
    <p:sldId id="339" r:id="rId8"/>
    <p:sldId id="340" r:id="rId9"/>
    <p:sldId id="343" r:id="rId10"/>
    <p:sldId id="344" r:id="rId11"/>
    <p:sldId id="355" r:id="rId12"/>
    <p:sldId id="353" r:id="rId13"/>
    <p:sldId id="352" r:id="rId14"/>
    <p:sldId id="360" r:id="rId15"/>
    <p:sldId id="356" r:id="rId16"/>
    <p:sldId id="359" r:id="rId17"/>
    <p:sldId id="357" r:id="rId18"/>
    <p:sldId id="35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36" autoAdjust="0"/>
  </p:normalViewPr>
  <p:slideViewPr>
    <p:cSldViewPr snapToGrid="0" snapToObjects="1">
      <p:cViewPr varScale="1">
        <p:scale>
          <a:sx n="100" d="100"/>
          <a:sy n="100" d="100"/>
        </p:scale>
        <p:origin x="14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0AA0-C2C1-CD44-A6CB-5BC31C2E97A0}" type="datetimeFigureOut">
              <a:rPr kumimoji="1" lang="zh-CN" altLang="en-US" smtClean="0"/>
              <a:t>2019/10/20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BA45-F42F-D245-81D8-5C3C2C8B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94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0D16-2F6A-4327-A639-C1806F9F2742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0FC-E299-456B-9B7A-CDEDEACB6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89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2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C656C-FDA6-415F-A806-F01410D67F0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207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ABB997-12CA-49FE-8F1B-6B907E6EE131}" type="slidenum">
              <a:rPr lang="zh-CN" altLang="en-GB"/>
              <a:pPr>
                <a:defRPr/>
              </a:pPr>
              <a:t>14</a:t>
            </a:fld>
            <a:endParaRPr lang="en-GB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58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6" tIns="46034" rIns="92066" bIns="46034"/>
          <a:lstStyle/>
          <a:p>
            <a:pPr>
              <a:spcBef>
                <a:spcPct val="0"/>
              </a:spcBef>
            </a:pPr>
            <a:endParaRPr lang="zh-CN" alt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2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35591-A6BB-476C-83A4-5F4F2EAD6F9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35591-A6BB-476C-83A4-5F4F2EAD6F9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34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1F9D-3079-4363-B1FC-DF57830F646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909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5FE81-9204-464A-A2D4-C88ADFA542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03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EE7D-AC77-FC45-A26E-0F1393E9BA4C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85800" y="3600450"/>
            <a:ext cx="7772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E9E-7B5E-BA45-85BC-375A1AEC2DD0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E03D-C948-974A-9E4E-3DADFC8C7400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6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C40C85E6-62FC-F649-947C-3D1F0747A805}" type="datetime5">
              <a:t>2019/10/20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计算机操作系统</a:t>
            </a:r>
            <a:r>
              <a:rPr lang="en-US" altLang="zh-CN" dirty="0"/>
              <a:t>》——</a:t>
            </a:r>
            <a:r>
              <a:rPr lang="zh-CN" altLang="en-US" dirty="0"/>
              <a:t>薛瑞尼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332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FA3E42C3-A109-CB45-8603-519301E85B60}" type="datetime5">
              <a:t>2019/10/20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计算机操作系统</a:t>
            </a:r>
            <a:r>
              <a:rPr lang="en-US" altLang="zh-CN" dirty="0"/>
              <a:t>》——</a:t>
            </a:r>
            <a:r>
              <a:rPr lang="zh-CN" altLang="en-US" dirty="0"/>
              <a:t>薛瑞尼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674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D41BD3AF-7016-0B44-B804-DCF2103692A4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计算机操作系统</a:t>
            </a:r>
            <a:r>
              <a:rPr lang="en-US" altLang="zh-CN" dirty="0"/>
              <a:t>》——</a:t>
            </a:r>
            <a:r>
              <a:rPr lang="zh-CN" altLang="en-US" dirty="0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94683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7B1E-5BC9-0548-9A73-E90BE2B055BA}" type="datetime5"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8015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3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7D78-5E7C-A24C-9123-ADA2349F1C5C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B89-2790-7041-BA2A-D929D88ECD7B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1C9-2C98-6248-ACC9-995644BB1DF6}" type="datetime5"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1075-29CC-0641-A88F-343C0601728A}" type="datetime5"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0306-D028-DD40-9A0E-844FC5AA0880}" type="datetime5"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83BB-AC90-2D4F-B933-CF4DC7F9E16C}" type="datetime5"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72AF-1714-344D-85C3-0499C60A9232}" type="datetime5"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41A6-1299-724A-A3FD-B80E51CBAA8C}" type="datetime5"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14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871B949E-0236-F844-8F84-3F6DB287CA0F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计算机操作系统</a:t>
            </a:r>
            <a:r>
              <a:rPr lang="en-US" altLang="zh-CN" dirty="0"/>
              <a:t>》——</a:t>
            </a:r>
            <a:r>
              <a:rPr lang="zh-CN" altLang="en-US" dirty="0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8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150" baseline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Arial Unicode MS" pitchFamily="34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进程间通信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zh-CN" altLang="en-US" dirty="0"/>
              <a:t>薛瑞尼</a:t>
            </a:r>
            <a:endParaRPr lang="en-US" altLang="zh-CN" dirty="0"/>
          </a:p>
          <a:p>
            <a:pPr algn="r"/>
            <a:r>
              <a:rPr lang="zh-CN" altLang="en-US" dirty="0"/>
              <a:t>计算机科学与工程学院</a:t>
            </a:r>
            <a:endParaRPr lang="en-US" altLang="zh-CN" dirty="0"/>
          </a:p>
          <a:p>
            <a:pPr algn="r"/>
            <a:fld id="{00E157FF-A6D8-1740-8318-B811C4BF3DAC}" type="datetime5">
              <a:rPr lang="zh-CN" altLang="en-US" smtClean="0"/>
              <a:t>2019/10/20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PCB</a:t>
            </a:r>
            <a:r>
              <a:rPr lang="zh-CN" altLang="en-US" dirty="0"/>
              <a:t>中有关通信的数据项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1D9B-53FF-E248-8117-33358B8B1883}" type="datetime5">
              <a:t>2019/10/20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430976" y="2181100"/>
            <a:ext cx="5907974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type PCB record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mq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消息队列队首指针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mutex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消息队列互斥信号量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sm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消息队列资源信号量</a:t>
            </a:r>
            <a:endParaRPr lang="en-US" altLang="zh-CN" sz="2800" dirty="0">
              <a:latin typeface="Consolas" pitchFamily="49" charset="0"/>
              <a:cs typeface="Consolas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  ……</a:t>
            </a:r>
            <a:endParaRPr lang="zh-CN" altLang="en-US" sz="2800" dirty="0">
              <a:latin typeface="Consolas" pitchFamily="49" charset="0"/>
              <a:cs typeface="Consolas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980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05225"/>
              </p:ext>
            </p:extLst>
          </p:nvPr>
        </p:nvGraphicFramePr>
        <p:xfrm>
          <a:off x="1219200" y="1895169"/>
          <a:ext cx="1371600" cy="4038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size:5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text:Hello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49604"/>
              </p:ext>
            </p:extLst>
          </p:nvPr>
        </p:nvGraphicFramePr>
        <p:xfrm>
          <a:off x="3581400" y="1666569"/>
          <a:ext cx="1219200" cy="1579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mutex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66032"/>
              </p:ext>
            </p:extLst>
          </p:nvPr>
        </p:nvGraphicFramePr>
        <p:xfrm>
          <a:off x="3581400" y="4333569"/>
          <a:ext cx="1295400" cy="1879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sender:A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size:5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text:Hello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next:0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957"/>
              </p:ext>
            </p:extLst>
          </p:nvPr>
        </p:nvGraphicFramePr>
        <p:xfrm>
          <a:off x="6248400" y="1971369"/>
          <a:ext cx="1447800" cy="37642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receive(b)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sender:A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size:5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text:Hello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7696200" y="21999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8305800" y="2199969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 flipH="1">
            <a:off x="7696200" y="41049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4800600" y="23523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5334000" y="2352369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 flipH="1">
            <a:off x="2971800" y="3876369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2971800" y="387636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>
            <a:off x="2971800" y="43335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2438400" y="2123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>
            <a:off x="2743200" y="212376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 flipH="1">
            <a:off x="685800" y="30381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>
            <a:off x="685800" y="3038169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1" name="Line 73"/>
          <p:cNvSpPr>
            <a:spLocks noChangeShapeType="1"/>
          </p:cNvSpPr>
          <p:nvPr/>
        </p:nvSpPr>
        <p:spPr bwMode="auto">
          <a:xfrm>
            <a:off x="685800" y="41049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2" name="AutoShape 74"/>
          <p:cNvSpPr>
            <a:spLocks/>
          </p:cNvSpPr>
          <p:nvPr/>
        </p:nvSpPr>
        <p:spPr bwMode="auto">
          <a:xfrm>
            <a:off x="990600" y="4104969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3" name="AutoShape 75"/>
          <p:cNvSpPr>
            <a:spLocks/>
          </p:cNvSpPr>
          <p:nvPr/>
        </p:nvSpPr>
        <p:spPr bwMode="auto">
          <a:xfrm>
            <a:off x="7772400" y="4104969"/>
            <a:ext cx="381000" cy="1219200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 flipV="1">
            <a:off x="2590800" y="4409769"/>
            <a:ext cx="914400" cy="78377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295400" y="1437969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进程Ａ</a:t>
            </a:r>
          </a:p>
        </p:txBody>
      </p:sp>
      <p:sp>
        <p:nvSpPr>
          <p:cNvPr id="17487" name="Text Box 79"/>
          <p:cNvSpPr txBox="1">
            <a:spLocks noChangeArrowheads="1"/>
          </p:cNvSpPr>
          <p:nvPr/>
        </p:nvSpPr>
        <p:spPr bwMode="auto">
          <a:xfrm>
            <a:off x="3733800" y="1285569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PCB(B)</a:t>
            </a:r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6172200" y="1437969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进程</a:t>
            </a:r>
            <a:r>
              <a:rPr lang="en-US" altLang="zh-CN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0" y="4638369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发送区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490" name="Text Box 82"/>
          <p:cNvSpPr txBox="1">
            <a:spLocks noChangeArrowheads="1"/>
          </p:cNvSpPr>
          <p:nvPr/>
        </p:nvSpPr>
        <p:spPr bwMode="auto">
          <a:xfrm>
            <a:off x="8077200" y="4562169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接收区</a:t>
            </a:r>
            <a:r>
              <a:rPr lang="en-US" altLang="zh-CN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>
            <a:off x="4876800" y="4333569"/>
            <a:ext cx="1371600" cy="85997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2209800" y="303816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7B1D-BC5B-8A4B-8983-1832D5C581E8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8" grpId="0" animBg="1"/>
      <p:bldP spid="17469" grpId="0" animBg="1"/>
      <p:bldP spid="17470" grpId="0" animBg="1"/>
      <p:bldP spid="17471" grpId="0" animBg="1"/>
      <p:bldP spid="17472" grpId="0" animBg="1"/>
      <p:bldP spid="17473" grpId="0" animBg="1"/>
      <p:bldP spid="17474" grpId="0" animBg="1"/>
      <p:bldP spid="17475" grpId="0" animBg="1"/>
      <p:bldP spid="17476" grpId="0" animBg="1"/>
      <p:bldP spid="17477" grpId="0" animBg="1"/>
      <p:bldP spid="17479" grpId="0" animBg="1"/>
      <p:bldP spid="17480" grpId="0" animBg="1"/>
      <p:bldP spid="17481" grpId="0" animBg="1"/>
      <p:bldP spid="17482" grpId="0" animBg="1"/>
      <p:bldP spid="17483" grpId="0" animBg="1"/>
      <p:bldP spid="17484" grpId="0" animBg="1"/>
      <p:bldP spid="17486" grpId="0"/>
      <p:bldP spid="17487" grpId="0"/>
      <p:bldP spid="17488" grpId="0"/>
      <p:bldP spid="17489" grpId="0"/>
      <p:bldP spid="17490" grpId="0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6962-23BF-3149-AEAA-E27CB807A1AC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00940" y="1225209"/>
            <a:ext cx="4471060" cy="52629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void send(B, a){</a:t>
            </a:r>
          </a:p>
          <a:p>
            <a:r>
              <a:rPr lang="zh-CN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createbuf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(a)</a:t>
            </a:r>
            <a:r>
              <a:rPr lang="zh-CN" altLang="zh-CN" sz="2800" dirty="0">
                <a:latin typeface="Consolas" pitchFamily="49" charset="0"/>
                <a:cs typeface="Consolas" pitchFamily="49" charset="0"/>
              </a:rPr>
              <a:t>；</a:t>
            </a: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i.sender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a.sender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i.size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a.size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i.text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a.text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i.next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=0;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j =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getid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(PCB.B);</a:t>
            </a: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j.mutex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insert(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j.mq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V(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j.mutex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V(j.sm);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225209"/>
            <a:ext cx="4572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void receive(b){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P(j.sm);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P(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j.mutex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getbuf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j.mq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V(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j.mutex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   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b.sender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i.sender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    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b.size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i.size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b.text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i.text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releasebuf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);</a:t>
            </a:r>
            <a:endParaRPr lang="zh-CN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36470" y="1922930"/>
            <a:ext cx="2639291" cy="3823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656115" y="1922930"/>
            <a:ext cx="1319646" cy="2992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管道（</a:t>
            </a:r>
            <a:r>
              <a:rPr lang="en-US" altLang="zh-CN"/>
              <a:t>Pipe</a:t>
            </a:r>
            <a:r>
              <a:rPr lang="zh-CN" altLang="en-US"/>
              <a:t>）通信</a:t>
            </a:r>
            <a:endParaRPr lang="zh-CN" alt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用于连接一个读进程和一个写进程以实现他们之间通信的共享文件，又名</a:t>
            </a:r>
            <a:r>
              <a:rPr lang="en-US" altLang="zh-CN" sz="2800" dirty="0"/>
              <a:t>pipe</a:t>
            </a:r>
            <a:r>
              <a:rPr lang="zh-CN" altLang="en-US" sz="2800" dirty="0"/>
              <a:t>文件。</a:t>
            </a:r>
          </a:p>
          <a:p>
            <a:r>
              <a:rPr lang="zh-CN" altLang="en-US" sz="2800" dirty="0"/>
              <a:t>无名管道（</a:t>
            </a:r>
            <a:r>
              <a:rPr lang="en-US" altLang="zh-CN" sz="2800" dirty="0"/>
              <a:t>unnamed pipe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$ 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grep</a:t>
            </a:r>
            <a:r>
              <a:rPr lang="en-US" altLang="zh-CN" sz="2400" dirty="0"/>
              <a:t> x</a:t>
            </a:r>
          </a:p>
          <a:p>
            <a:r>
              <a:rPr lang="zh-CN" altLang="en-US" sz="2800" dirty="0"/>
              <a:t>命名管道（</a:t>
            </a:r>
            <a:r>
              <a:rPr lang="en-US" altLang="zh-CN" sz="2800" dirty="0"/>
              <a:t>named pipe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$ </a:t>
            </a:r>
            <a:r>
              <a:rPr lang="en-US" altLang="zh-CN" sz="2400" dirty="0" err="1"/>
              <a:t>mkfifo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mypipe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6964-5568-DC4B-97D0-A0B20E400DE9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9359" y="53183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P0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70060" y="53183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P1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2499755" y="5446083"/>
            <a:ext cx="1080655" cy="26779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5207178" y="5446083"/>
            <a:ext cx="1080655" cy="26779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040083" y="5110905"/>
            <a:ext cx="2731324" cy="938150"/>
          </a:xfrm>
          <a:prstGeom prst="flowChartMagneticDrum">
            <a:avLst/>
          </a:prstGeom>
          <a:gradFill>
            <a:gsLst>
              <a:gs pos="0">
                <a:schemeClr val="accent1">
                  <a:tint val="1000"/>
                  <a:satMod val="100000"/>
                  <a:alpha val="10000"/>
                </a:schemeClr>
              </a:gs>
              <a:gs pos="68000">
                <a:schemeClr val="accent1">
                  <a:tint val="77000"/>
                  <a:satMod val="100000"/>
                </a:schemeClr>
              </a:gs>
              <a:gs pos="81000">
                <a:schemeClr val="accent1">
                  <a:tint val="79000"/>
                  <a:satMod val="100000"/>
                </a:schemeClr>
              </a:gs>
              <a:gs pos="86000">
                <a:schemeClr val="accent1">
                  <a:tint val="73000"/>
                  <a:satMod val="100000"/>
                </a:schemeClr>
              </a:gs>
              <a:gs pos="100000">
                <a:schemeClr val="accent1">
                  <a:tint val="35000"/>
                  <a:satMod val="10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5727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dirty="0">
                <a:ea typeface="ＭＳ Ｐゴシック" pitchFamily="34" charset="-128"/>
              </a:rPr>
              <a:t>Shell</a:t>
            </a:r>
            <a:r>
              <a:rPr lang="zh-CN" altLang="en-US" dirty="0">
                <a:ea typeface="ＭＳ Ｐゴシック" pitchFamily="34" charset="-128"/>
              </a:rPr>
              <a:t>中的无名管道</a:t>
            </a:r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32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 –l | more</a:t>
            </a:r>
          </a:p>
          <a:p>
            <a:pPr lvl="1"/>
            <a:r>
              <a:rPr lang="zh-CN" altLang="en-US" sz="2800" dirty="0">
                <a:latin typeface="Times New Roman" pitchFamily="18" charset="0"/>
              </a:rPr>
              <a:t>创建无名管道</a:t>
            </a:r>
            <a:endParaRPr lang="en-US" altLang="zh-CN" sz="2800" dirty="0">
              <a:latin typeface="Times New Roman" pitchFamily="18" charset="0"/>
            </a:endParaRPr>
          </a:p>
          <a:p>
            <a:pPr lvl="1"/>
            <a:r>
              <a:rPr lang="zh-CN" altLang="en-US" sz="2800" dirty="0">
                <a:latin typeface="Times New Roman" pitchFamily="18" charset="0"/>
              </a:rPr>
              <a:t>创建新进程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，其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stdout</a:t>
            </a:r>
            <a:r>
              <a:rPr lang="zh-CN" altLang="en-US" sz="2800" dirty="0">
                <a:latin typeface="Courier New" pitchFamily="49" charset="0"/>
              </a:rPr>
              <a:t>为管道的输入端；</a:t>
            </a:r>
            <a:endParaRPr lang="en-US" altLang="zh-CN" sz="2800" dirty="0">
              <a:latin typeface="Times New Roman" pitchFamily="18" charset="0"/>
            </a:endParaRPr>
          </a:p>
          <a:p>
            <a:pPr lvl="1"/>
            <a:r>
              <a:rPr lang="zh-CN" altLang="en-US" sz="2800" dirty="0">
                <a:latin typeface="Times New Roman" pitchFamily="18" charset="0"/>
              </a:rPr>
              <a:t>创建新进程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more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，其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为管道的读入端。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Courier New" pitchFamily="49" charset="0"/>
                <a:ea typeface="ＭＳ Ｐゴシック" pitchFamily="34" charset="-128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C35-9569-6144-86D9-A71829622255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2000" y="3352800"/>
            <a:ext cx="77724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1" charset="2"/>
              <a:buChar char="F"/>
            </a:pPr>
            <a:endParaRPr lang="en-US" altLang="zh-CN" sz="2800" dirty="0"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30" y="3939357"/>
            <a:ext cx="6737126" cy="24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管道实例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B9B-9759-7342-9B59-A5C36073D923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59249" y="1581791"/>
            <a:ext cx="439094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2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pipe(</a:t>
            </a:r>
            <a:r>
              <a:rPr lang="en-US" altLang="zh-CN" sz="32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zh-CN" sz="32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pipefd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[2]);</a:t>
            </a:r>
            <a:endParaRPr lang="zh-CN" alt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9556" y="2338843"/>
            <a:ext cx="73272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pipe() creates a pipe, a </a:t>
            </a:r>
            <a:r>
              <a:rPr lang="en-US" altLang="zh-CN" sz="2400" dirty="0">
                <a:solidFill>
                  <a:schemeClr val="accent2"/>
                </a:solidFill>
              </a:rPr>
              <a:t>unidirectional data channel </a:t>
            </a:r>
            <a:r>
              <a:rPr lang="en-US" altLang="zh-CN" sz="2400" dirty="0"/>
              <a:t>that can be used for </a:t>
            </a:r>
            <a:r>
              <a:rPr lang="en-US" altLang="zh-CN" sz="2400" dirty="0" err="1"/>
              <a:t>interprocess</a:t>
            </a:r>
            <a:r>
              <a:rPr lang="en-US" altLang="zh-CN" sz="2400" dirty="0"/>
              <a:t> communication. The array </a:t>
            </a:r>
            <a:r>
              <a:rPr lang="en-US" altLang="zh-CN" sz="2400" b="1" i="1" dirty="0" err="1">
                <a:latin typeface="Consolas"/>
                <a:cs typeface="Consolas"/>
              </a:rPr>
              <a:t>pipefd</a:t>
            </a:r>
            <a:r>
              <a:rPr lang="en-US" altLang="zh-CN" sz="2400" dirty="0"/>
              <a:t> is used to return two </a:t>
            </a:r>
            <a:r>
              <a:rPr lang="en-US" altLang="zh-CN" sz="2400" b="1" i="1" dirty="0">
                <a:latin typeface="Consolas"/>
                <a:cs typeface="Consolas"/>
              </a:rPr>
              <a:t>file descriptors</a:t>
            </a:r>
            <a:r>
              <a:rPr lang="en-US" altLang="zh-CN" sz="2400" dirty="0"/>
              <a:t> referring to the ends of the pipe. </a:t>
            </a:r>
            <a:r>
              <a:rPr lang="en-US" altLang="zh-CN" sz="2400" dirty="0" err="1">
                <a:solidFill>
                  <a:schemeClr val="accent2"/>
                </a:solidFill>
              </a:rPr>
              <a:t>pipefd</a:t>
            </a:r>
            <a:r>
              <a:rPr lang="en-US" altLang="zh-CN" sz="2400" dirty="0">
                <a:solidFill>
                  <a:schemeClr val="accent2"/>
                </a:solidFill>
              </a:rPr>
              <a:t>[0] refers to the read end </a:t>
            </a:r>
            <a:r>
              <a:rPr lang="en-US" altLang="zh-CN" sz="2400" dirty="0"/>
              <a:t>of the pipe</a:t>
            </a:r>
            <a:r>
              <a:rPr lang="en-US" altLang="zh-CN" sz="2400" dirty="0">
                <a:solidFill>
                  <a:schemeClr val="accent2"/>
                </a:solidFill>
              </a:rPr>
              <a:t>. </a:t>
            </a:r>
            <a:r>
              <a:rPr lang="en-US" altLang="zh-CN" sz="2400" dirty="0" err="1">
                <a:solidFill>
                  <a:schemeClr val="accent2"/>
                </a:solidFill>
              </a:rPr>
              <a:t>pipefd</a:t>
            </a:r>
            <a:r>
              <a:rPr lang="en-US" altLang="zh-CN" sz="2400" dirty="0">
                <a:solidFill>
                  <a:schemeClr val="accent2"/>
                </a:solidFill>
              </a:rPr>
              <a:t>[1] refers to the write end</a:t>
            </a:r>
            <a:r>
              <a:rPr lang="en-US" altLang="zh-CN" sz="2400" dirty="0"/>
              <a:t> of the pipe. </a:t>
            </a:r>
            <a:r>
              <a:rPr lang="en-US" altLang="zh-CN" sz="2400" i="1" dirty="0"/>
              <a:t>Data written to the write end of the pipe is buffered by the kernel until it is read from the read end of the pipe.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876933" y="5361685"/>
            <a:ext cx="7157979" cy="938150"/>
            <a:chOff x="876933" y="5361685"/>
            <a:chExt cx="7157979" cy="938150"/>
          </a:xfrm>
        </p:grpSpPr>
        <p:sp>
          <p:nvSpPr>
            <p:cNvPr id="8" name="TextBox 7"/>
            <p:cNvSpPr txBox="1"/>
            <p:nvPr/>
          </p:nvSpPr>
          <p:spPr>
            <a:xfrm>
              <a:off x="876933" y="5569150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pipefd</a:t>
              </a:r>
              <a:r>
                <a:rPr lang="en-US" altLang="zh-CN" sz="2800" dirty="0"/>
                <a:t>[1]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0060" y="5569150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pipefd</a:t>
              </a:r>
              <a:r>
                <a:rPr lang="en-US" altLang="zh-CN" sz="2800" dirty="0"/>
                <a:t>[0]</a:t>
              </a:r>
              <a:endParaRPr lang="zh-CN" altLang="en-US" sz="2800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2499755" y="5696863"/>
              <a:ext cx="1080655" cy="26779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5207178" y="5696863"/>
              <a:ext cx="1080655" cy="26779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" name="流程图: 直接访问存储器 11"/>
            <p:cNvSpPr/>
            <p:nvPr/>
          </p:nvSpPr>
          <p:spPr>
            <a:xfrm>
              <a:off x="3040083" y="5361685"/>
              <a:ext cx="2731324" cy="938150"/>
            </a:xfrm>
            <a:prstGeom prst="flowChartMagneticDrum">
              <a:avLst/>
            </a:prstGeom>
            <a:gradFill>
              <a:gsLst>
                <a:gs pos="0">
                  <a:schemeClr val="accent1">
                    <a:tint val="1000"/>
                    <a:satMod val="100000"/>
                    <a:alpha val="10000"/>
                  </a:schemeClr>
                </a:gs>
                <a:gs pos="68000">
                  <a:schemeClr val="accent1">
                    <a:tint val="77000"/>
                    <a:satMod val="100000"/>
                  </a:schemeClr>
                </a:gs>
                <a:gs pos="81000">
                  <a:schemeClr val="accent1">
                    <a:tint val="79000"/>
                    <a:satMod val="100000"/>
                  </a:schemeClr>
                </a:gs>
                <a:gs pos="86000">
                  <a:schemeClr val="accent1">
                    <a:tint val="73000"/>
                    <a:satMod val="100000"/>
                  </a:schemeClr>
                </a:gs>
                <a:gs pos="100000">
                  <a:schemeClr val="accent1">
                    <a:tint val="35000"/>
                    <a:satMod val="1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926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管道通信实例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0AA-8C76-A54C-BB25-665E07660636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6262" y="1896846"/>
            <a:ext cx="7991475" cy="31765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#include &lt;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unistd.h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#include &lt;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signal.h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#include &lt;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stdio.h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char parent[]=“a message from parent”;</a:t>
            </a:r>
          </a:p>
          <a:p>
            <a:pPr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char child[]=“a message from child”;</a:t>
            </a:r>
          </a:p>
        </p:txBody>
      </p:sp>
    </p:spTree>
    <p:extLst>
      <p:ext uri="{BB962C8B-B14F-4D97-AF65-F5344CB8AC3E}">
        <p14:creationId xmlns:p14="http://schemas.microsoft.com/office/powerpoint/2010/main" val="7252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3619-B009-6E4A-AFD0-DA766E46E4F1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28299"/>
            <a:ext cx="8229600" cy="535622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main(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int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chan1[2], chan2[2];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int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pid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char 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buf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[100];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pipe(chan1);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pipe(chan2);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 if ((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pid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=fork()) &gt; 0) { 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父进程*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close(chan1[0] );/*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将管道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1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的读口关闭*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close(chan2[1] );/*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将管道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2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的写口关闭*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000" dirty="0">
              <a:latin typeface="Consolas"/>
              <a:ea typeface="楷体_GB2312" pitchFamily="49" charset="-122"/>
              <a:cs typeface="Consolas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向管道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1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的写口写入数据*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write(chan1[1],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parent,sizeof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(parent));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close(chan1[1]); 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将管道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1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的写口关闭*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000" dirty="0">
              <a:latin typeface="Consolas"/>
              <a:ea typeface="楷体_GB2312" pitchFamily="49" charset="-122"/>
              <a:cs typeface="Consolas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read(chan2[0],buf,100); 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从管道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2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读数据*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	   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(“%s\n”,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buf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); 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将</a:t>
            </a:r>
            <a:r>
              <a:rPr lang="en-US" altLang="zh-CN" sz="2000" dirty="0" err="1">
                <a:latin typeface="Consolas"/>
                <a:ea typeface="楷体_GB2312" pitchFamily="49" charset="-122"/>
                <a:cs typeface="Consolas"/>
              </a:rPr>
              <a:t>buf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打印*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close(chan2[0]); /*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将管道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2</a:t>
            </a:r>
            <a:r>
              <a:rPr lang="zh-CN" altLang="en-US" sz="2000" dirty="0">
                <a:latin typeface="Consolas"/>
                <a:ea typeface="楷体_GB2312" pitchFamily="49" charset="-122"/>
                <a:cs typeface="Consolas"/>
              </a:rPr>
              <a:t>的读口关闭*</a:t>
            </a: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nsolas"/>
                <a:ea typeface="楷体_GB2312" pitchFamily="49" charset="-122"/>
                <a:cs typeface="Consolas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nsolas"/>
              <a:ea typeface="楷体_GB2312" pitchFamily="49" charset="-122"/>
              <a:cs typeface="Consola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45" y="1143989"/>
            <a:ext cx="6810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45" y="2250374"/>
            <a:ext cx="6581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18D5-CFF0-7740-A8E2-2DB29D0C93A8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930"/>
            <a:ext cx="8229600" cy="604548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else {   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子进程 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close(chan1[1]);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将管道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的写口关闭*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close(chan2[0]);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将管道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的读口关闭*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>
              <a:latin typeface="Consolas" pitchFamily="49" charset="0"/>
              <a:ea typeface="楷体_GB2312" pitchFamily="49" charset="-122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从管道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的读口读出数据*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read(chan1[0],buf,100);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printf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(“%s\n”,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buf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);		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将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buf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打印*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 marL="182880" lvl="1">
              <a:lnSpc>
                <a:spcPct val="80000"/>
              </a:lnSpc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close(chan1[0]);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将管道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的读口关闭*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>
              <a:latin typeface="Consolas" pitchFamily="49" charset="0"/>
              <a:ea typeface="楷体_GB2312" pitchFamily="49" charset="-122"/>
              <a:cs typeface="Consolas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向管道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的写口写入数据*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  write(chan2[1],</a:t>
            </a:r>
            <a:r>
              <a:rPr lang="en-US" altLang="zh-CN" sz="2800" dirty="0" err="1">
                <a:latin typeface="Consolas" pitchFamily="49" charset="0"/>
                <a:ea typeface="楷体_GB2312" pitchFamily="49" charset="-122"/>
                <a:cs typeface="Consolas" pitchFamily="49" charset="0"/>
              </a:rPr>
              <a:t>child,sizeof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(child));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close(chan2[1]); /*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将管道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的写口关闭*</a:t>
            </a: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3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3C91-2F3F-774D-AC56-D76973947F1F}" type="datetime5">
              <a:t>2019/10/20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进程间通信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Inter Process Communication: IPC</a:t>
            </a:r>
          </a:p>
          <a:p>
            <a:pPr lvl="1"/>
            <a:r>
              <a:rPr lang="zh-CN" altLang="en-US" sz="2800" dirty="0"/>
              <a:t>是指进程之间的信息交换</a:t>
            </a:r>
          </a:p>
          <a:p>
            <a:r>
              <a:rPr lang="zh-CN" altLang="en-US" sz="3200" dirty="0"/>
              <a:t>进程通信分为两类：</a:t>
            </a:r>
          </a:p>
          <a:p>
            <a:pPr lvl="1"/>
            <a:r>
              <a:rPr lang="zh-CN" altLang="en-US" sz="2800" dirty="0"/>
              <a:t>低级通信：以信号量作为通信工具，交换的信息量少。</a:t>
            </a:r>
          </a:p>
          <a:p>
            <a:pPr lvl="1"/>
            <a:r>
              <a:rPr lang="zh-CN" altLang="en-US" sz="2800" dirty="0"/>
              <a:t>高级通信：操作系统所提供的一组通信命令，高效地传送大量数据。 </a:t>
            </a:r>
          </a:p>
          <a:p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A7A0-860B-AC4E-ACFE-346FB7577DA5}" type="datetime5">
              <a:t>2019/10/20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共享存储（</a:t>
            </a:r>
            <a:r>
              <a:rPr lang="en-US" altLang="zh-CN" dirty="0"/>
              <a:t>Shared Memory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消息传递</a:t>
            </a:r>
            <a:r>
              <a:rPr lang="en-US" altLang="zh-CN" dirty="0"/>
              <a:t>/</a:t>
            </a:r>
            <a:r>
              <a:rPr lang="zh-CN" altLang="en-US" dirty="0"/>
              <a:t>消息队列（</a:t>
            </a:r>
            <a:r>
              <a:rPr lang="en-US" altLang="zh-CN" dirty="0"/>
              <a:t>Message Passing/Message Queue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管道（</a:t>
            </a:r>
            <a:r>
              <a:rPr lang="en-US" altLang="zh-CN" dirty="0"/>
              <a:t>Pipe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套接字（</a:t>
            </a:r>
            <a:r>
              <a:rPr lang="en-US" altLang="zh-CN" dirty="0"/>
              <a:t>Socket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文件（</a:t>
            </a:r>
            <a:r>
              <a:rPr lang="en-US" altLang="zh-CN" dirty="0"/>
              <a:t>File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信号（</a:t>
            </a:r>
            <a:r>
              <a:rPr lang="en-US" altLang="zh-CN" dirty="0"/>
              <a:t>Signal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内存映射文件（</a:t>
            </a:r>
            <a:r>
              <a:rPr lang="en-US" altLang="zh-CN" dirty="0"/>
              <a:t>Memory Mapped File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DDD-BF97-2845-9B63-7761526D1286}" type="datetime5">
              <a:t>2019/10/20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共享存储（</a:t>
            </a:r>
            <a:r>
              <a:rPr lang="en-US" altLang="zh-CN" dirty="0"/>
              <a:t>Shared Memory</a:t>
            </a:r>
            <a:r>
              <a:rPr lang="zh-CN" altLang="en-US" dirty="0"/>
              <a:t>）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7FB2-2185-5D4A-89EA-8032A798B409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09380"/>
              </p:ext>
            </p:extLst>
          </p:nvPr>
        </p:nvGraphicFramePr>
        <p:xfrm>
          <a:off x="914400" y="2577632"/>
          <a:ext cx="1371600" cy="28194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正文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51693"/>
              </p:ext>
            </p:extLst>
          </p:nvPr>
        </p:nvGraphicFramePr>
        <p:xfrm>
          <a:off x="3809001" y="2577632"/>
          <a:ext cx="1428008" cy="3200449"/>
        </p:xfrm>
        <a:graphic>
          <a:graphicData uri="http://schemas.openxmlformats.org/drawingml/2006/table">
            <a:tbl>
              <a:tblPr/>
              <a:tblGrid>
                <a:gridCol w="142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共享存储区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63024"/>
              </p:ext>
            </p:extLst>
          </p:nvPr>
        </p:nvGraphicFramePr>
        <p:xfrm>
          <a:off x="6705600" y="2605408"/>
          <a:ext cx="1371600" cy="338973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正文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381000" y="2196632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/>
                <a:cs typeface="Arial"/>
              </a:rPr>
              <a:t>进程</a:t>
            </a:r>
            <a:r>
              <a:rPr lang="en-US" altLang="zh-CN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Arial"/>
                <a:cs typeface="Arial"/>
              </a:rPr>
              <a:t>的虚空间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3505200" y="2196632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/>
                <a:cs typeface="Arial"/>
              </a:rPr>
              <a:t>内存空间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477000" y="2203557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进程</a:t>
            </a: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的虚空间</a:t>
            </a:r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2285999" y="3644432"/>
            <a:ext cx="1523001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>
            <a:off x="2286000" y="4787432"/>
            <a:ext cx="1523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5237009" y="4101632"/>
            <a:ext cx="1468591" cy="214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237009" y="5168432"/>
            <a:ext cx="1468591" cy="2286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2590800" y="3492032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2590800" y="4635032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A’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5867400" y="3949232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5867400" y="4939832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</a:rPr>
              <a:t>B’</a:t>
            </a:r>
            <a:r>
              <a:rPr lang="zh-CN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2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消息传递（</a:t>
            </a:r>
            <a:r>
              <a:rPr lang="en-US" altLang="zh-CN" dirty="0"/>
              <a:t>Message Passing</a:t>
            </a:r>
            <a:r>
              <a:rPr lang="zh-CN" altLang="en-US" dirty="0"/>
              <a:t>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数据交换以格式化的消息为单位；程序员直接利用系统提供的一组通信命令（原语）进行通信。</a:t>
            </a:r>
          </a:p>
          <a:p>
            <a:pPr lvl="1"/>
            <a:r>
              <a:rPr lang="zh-CN" altLang="en-US" sz="2800" dirty="0"/>
              <a:t>直接通信方式（</a:t>
            </a:r>
            <a:r>
              <a:rPr lang="en-US" altLang="zh-CN" sz="2800" dirty="0"/>
              <a:t>Direct Communication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800" dirty="0"/>
              <a:t>间接通信方式 （</a:t>
            </a:r>
            <a:r>
              <a:rPr lang="en-US" altLang="zh-CN" sz="2800" dirty="0"/>
              <a:t>Indirect Communication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3200" dirty="0"/>
              <a:t>跨节点的进程间通信</a:t>
            </a:r>
            <a:endParaRPr lang="en-US" altLang="zh-CN" sz="3200" dirty="0"/>
          </a:p>
          <a:p>
            <a:pPr lvl="1"/>
            <a:r>
              <a:rPr lang="zh-CN" altLang="en-US" sz="2800" dirty="0"/>
              <a:t>套接字（</a:t>
            </a:r>
            <a:r>
              <a:rPr lang="en-US" altLang="zh-CN" sz="2800" dirty="0"/>
              <a:t>socket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A9AB-9161-6742-AC02-A405FF8A6075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通信模式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阻塞（</a:t>
            </a:r>
            <a:r>
              <a:rPr lang="en-US" altLang="zh-CN" dirty="0"/>
              <a:t>blocking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read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非阻塞（</a:t>
            </a:r>
            <a:r>
              <a:rPr lang="en-US" altLang="zh-CN" dirty="0"/>
              <a:t>non-blocking</a:t>
            </a:r>
            <a:r>
              <a:rPr lang="zh-CN" altLang="en-US" dirty="0"/>
              <a:t>）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>
                <a:sym typeface="Wingdings" pitchFamily="2" charset="2"/>
              </a:rPr>
              <a:t>回调（</a:t>
            </a:r>
            <a:r>
              <a:rPr lang="en-US" altLang="zh-CN" dirty="0">
                <a:sym typeface="Wingdings" pitchFamily="2" charset="2"/>
              </a:rPr>
              <a:t>callback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后续等待（</a:t>
            </a:r>
            <a:r>
              <a:rPr lang="en-US" altLang="zh-CN" dirty="0">
                <a:sym typeface="Wingdings" pitchFamily="2" charset="2"/>
              </a:rPr>
              <a:t>wait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A0C3-A1CC-324D-8599-8E200517DCF1}" type="datetime5"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3" y="3357828"/>
            <a:ext cx="2443488" cy="3044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00" y="3357828"/>
            <a:ext cx="2844982" cy="29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消息传递通信的实现方法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直接通信方式</a:t>
            </a:r>
          </a:p>
          <a:p>
            <a:pPr lvl="1"/>
            <a:r>
              <a:rPr lang="zh-CN" altLang="en-US" sz="2400" dirty="0"/>
              <a:t>直接把消息发送给目标进程。</a:t>
            </a:r>
          </a:p>
          <a:p>
            <a:pPr lvl="1"/>
            <a:r>
              <a:rPr lang="en-US" altLang="zh-CN" sz="2400" dirty="0"/>
              <a:t>Send(Receiver, message)/broadcast</a:t>
            </a:r>
          </a:p>
          <a:p>
            <a:pPr lvl="1"/>
            <a:r>
              <a:rPr lang="en-US" altLang="zh-CN" sz="2400" dirty="0"/>
              <a:t>Receive(Sender, message)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 pitchFamily="2" charset="2"/>
              </a:rPr>
              <a:t> </a:t>
            </a:r>
            <a:r>
              <a:rPr lang="zh-CN" altLang="en-US" sz="2400" dirty="0">
                <a:sym typeface="Wingdings" pitchFamily="2" charset="2"/>
              </a:rPr>
              <a:t>来源未必固定</a:t>
            </a:r>
            <a:endParaRPr lang="en-US" altLang="zh-CN" sz="2400" dirty="0">
              <a:sym typeface="Wingdings" pitchFamily="2" charset="2"/>
            </a:endParaRPr>
          </a:p>
          <a:p>
            <a:pPr lvl="1"/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FC0-7953-E242-9961-16DE5D094A93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5" y="3832499"/>
            <a:ext cx="3052820" cy="2179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64" y="3578465"/>
            <a:ext cx="2649495" cy="27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间接通信方式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中介：信箱。</a:t>
            </a:r>
            <a:endParaRPr lang="en-US" altLang="zh-CN" sz="2800" dirty="0"/>
          </a:p>
          <a:p>
            <a:r>
              <a:rPr lang="zh-CN" altLang="en-US" sz="2800" dirty="0"/>
              <a:t>发送进程发送给目标进程的消息存放信箱；</a:t>
            </a:r>
            <a:endParaRPr lang="en-US" altLang="zh-CN" sz="2800" dirty="0"/>
          </a:p>
          <a:p>
            <a:r>
              <a:rPr lang="zh-CN" altLang="en-US" sz="2800" dirty="0"/>
              <a:t>接收进程则从该信箱中，取出发送给自己的消息；</a:t>
            </a:r>
            <a:endParaRPr lang="en-US" altLang="zh-CN" sz="2800" dirty="0"/>
          </a:p>
          <a:p>
            <a:r>
              <a:rPr lang="zh-CN" altLang="en-US" sz="2800" dirty="0"/>
              <a:t>消息在信箱中安全地保存，只允许核准的用户读取。</a:t>
            </a:r>
          </a:p>
          <a:p>
            <a:r>
              <a:rPr lang="zh-CN" altLang="en-US" sz="2800" dirty="0"/>
              <a:t>系统为信箱通信提供了若干条原语，分别用于信箱的创建、撤消和消息的发送、接收等。</a:t>
            </a:r>
            <a:endParaRPr lang="en-US" altLang="zh-CN" sz="2800" dirty="0"/>
          </a:p>
          <a:p>
            <a:r>
              <a:rPr lang="en-US" altLang="zh-CN" sz="2800" dirty="0"/>
              <a:t>Send(mailbox, message)</a:t>
            </a:r>
            <a:r>
              <a:rPr lang="zh-CN" altLang="en-US" sz="2800" dirty="0"/>
              <a:t>，</a:t>
            </a:r>
            <a:r>
              <a:rPr lang="en-US" altLang="zh-CN" sz="2800" dirty="0"/>
              <a:t>Receive(mailbox,</a:t>
            </a:r>
            <a:r>
              <a:rPr lang="zh-CN" altLang="en-US" sz="2800" dirty="0"/>
              <a:t> </a:t>
            </a:r>
            <a:r>
              <a:rPr lang="en-US" altLang="zh-CN" sz="2800" dirty="0"/>
              <a:t>message)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E84C-D52B-F141-8995-B8F06AC2F1D1}" type="datetime5">
              <a:t>2019/10/20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消息缓冲队列通信机制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消息缓冲队列通信机制中的数据结构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8F3-1634-5940-9560-E22319B78623}" type="datetime5">
              <a:t>2019/10/20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10342" y="2551836"/>
            <a:ext cx="6810499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message_buffer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record</a:t>
            </a: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   sender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发送者进程标识符</a:t>
            </a:r>
          </a:p>
          <a:p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    size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消息长度</a:t>
            </a:r>
            <a:endParaRPr lang="en-US" altLang="zh-CN" sz="28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zh-CN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text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消息正文</a:t>
            </a:r>
          </a:p>
          <a:p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next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指针</a:t>
            </a:r>
          </a:p>
          <a:p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27981046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RN_Arial_华文细黑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Words>1249</Words>
  <Application>Microsoft Macintosh PowerPoint</Application>
  <PresentationFormat>全屏显示(4:3)</PresentationFormat>
  <Paragraphs>234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华文细黑</vt:lpstr>
      <vt:lpstr>楷体_GB2312</vt:lpstr>
      <vt:lpstr>宋体</vt:lpstr>
      <vt:lpstr>Arial Unicode MS</vt:lpstr>
      <vt:lpstr>ＭＳ Ｐゴシック</vt:lpstr>
      <vt:lpstr>Arial</vt:lpstr>
      <vt:lpstr>Calibri</vt:lpstr>
      <vt:lpstr>Consolas</vt:lpstr>
      <vt:lpstr>Courier New</vt:lpstr>
      <vt:lpstr>Monotype Sorts</vt:lpstr>
      <vt:lpstr>Times New Roman</vt:lpstr>
      <vt:lpstr>Wingdings</vt:lpstr>
      <vt:lpstr>自定义设计方案</vt:lpstr>
      <vt:lpstr>进程间通信</vt:lpstr>
      <vt:lpstr>进程间通信 </vt:lpstr>
      <vt:lpstr>高级通信</vt:lpstr>
      <vt:lpstr>共享存储（Shared Memory） </vt:lpstr>
      <vt:lpstr>消息传递（Message Passing）</vt:lpstr>
      <vt:lpstr>通信模式</vt:lpstr>
      <vt:lpstr>消息传递通信的实现方法</vt:lpstr>
      <vt:lpstr>间接通信方式</vt:lpstr>
      <vt:lpstr>消息缓冲队列通信机制 </vt:lpstr>
      <vt:lpstr>PCB中有关通信的数据项</vt:lpstr>
      <vt:lpstr>PowerPoint 演示文稿</vt:lpstr>
      <vt:lpstr>PowerPoint 演示文稿</vt:lpstr>
      <vt:lpstr>管道（Pipe）通信</vt:lpstr>
      <vt:lpstr>Shell中的无名管道</vt:lpstr>
      <vt:lpstr>Linux管道实例</vt:lpstr>
      <vt:lpstr>管道通信实例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Ruini Xue</dc:creator>
  <cp:lastModifiedBy>Ruini Xue</cp:lastModifiedBy>
  <cp:revision>472</cp:revision>
  <dcterms:created xsi:type="dcterms:W3CDTF">2011-11-29T05:26:36Z</dcterms:created>
  <dcterms:modified xsi:type="dcterms:W3CDTF">2019-10-20T11:26:41Z</dcterms:modified>
</cp:coreProperties>
</file>