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38"/>
  </p:notesMasterIdLst>
  <p:handoutMasterIdLst>
    <p:handoutMasterId r:id="rId39"/>
  </p:handoutMasterIdLst>
  <p:sldIdLst>
    <p:sldId id="256" r:id="rId2"/>
    <p:sldId id="370" r:id="rId3"/>
    <p:sldId id="371" r:id="rId4"/>
    <p:sldId id="349" r:id="rId5"/>
    <p:sldId id="465" r:id="rId6"/>
    <p:sldId id="350" r:id="rId7"/>
    <p:sldId id="257" r:id="rId8"/>
    <p:sldId id="522" r:id="rId9"/>
    <p:sldId id="521" r:id="rId10"/>
    <p:sldId id="356" r:id="rId11"/>
    <p:sldId id="391" r:id="rId12"/>
    <p:sldId id="374" r:id="rId13"/>
    <p:sldId id="528" r:id="rId14"/>
    <p:sldId id="529" r:id="rId15"/>
    <p:sldId id="466" r:id="rId16"/>
    <p:sldId id="531" r:id="rId17"/>
    <p:sldId id="526" r:id="rId18"/>
    <p:sldId id="527" r:id="rId19"/>
    <p:sldId id="382" r:id="rId20"/>
    <p:sldId id="384" r:id="rId21"/>
    <p:sldId id="385" r:id="rId22"/>
    <p:sldId id="386" r:id="rId23"/>
    <p:sldId id="388" r:id="rId24"/>
    <p:sldId id="390" r:id="rId25"/>
    <p:sldId id="530" r:id="rId26"/>
    <p:sldId id="375" r:id="rId27"/>
    <p:sldId id="393" r:id="rId28"/>
    <p:sldId id="376" r:id="rId29"/>
    <p:sldId id="377" r:id="rId30"/>
    <p:sldId id="378" r:id="rId31"/>
    <p:sldId id="543" r:id="rId32"/>
    <p:sldId id="380" r:id="rId33"/>
    <p:sldId id="538" r:id="rId34"/>
    <p:sldId id="381" r:id="rId35"/>
    <p:sldId id="532" r:id="rId36"/>
    <p:sldId id="34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740353-C7EC-4D20-9C65-FBE73134CCBC}">
          <p14:sldIdLst>
            <p14:sldId id="256"/>
          </p14:sldIdLst>
        </p14:section>
        <p14:section name="概述" id="{F680D872-4529-4332-B516-2E9E838E706E}">
          <p14:sldIdLst>
            <p14:sldId id="370"/>
            <p14:sldId id="371"/>
            <p14:sldId id="349"/>
            <p14:sldId id="465"/>
            <p14:sldId id="350"/>
            <p14:sldId id="257"/>
            <p14:sldId id="522"/>
            <p14:sldId id="521"/>
            <p14:sldId id="356"/>
            <p14:sldId id="391"/>
            <p14:sldId id="374"/>
            <p14:sldId id="528"/>
            <p14:sldId id="529"/>
            <p14:sldId id="466"/>
            <p14:sldId id="531"/>
            <p14:sldId id="526"/>
            <p14:sldId id="527"/>
            <p14:sldId id="382"/>
          </p14:sldIdLst>
        </p14:section>
        <p14:section name="链接的方式" id="{DA778FF1-93E1-4471-A1F5-B9407C928A29}">
          <p14:sldIdLst>
            <p14:sldId id="384"/>
            <p14:sldId id="385"/>
            <p14:sldId id="386"/>
            <p14:sldId id="388"/>
            <p14:sldId id="390"/>
            <p14:sldId id="530"/>
          </p14:sldIdLst>
        </p14:section>
        <p14:section name="装入的方式" id="{2F7D6453-8A4E-423C-9F61-CDBAA5CF09C3}">
          <p14:sldIdLst>
            <p14:sldId id="375"/>
            <p14:sldId id="393"/>
            <p14:sldId id="376"/>
            <p14:sldId id="377"/>
            <p14:sldId id="378"/>
            <p14:sldId id="543"/>
            <p14:sldId id="380"/>
            <p14:sldId id="538"/>
            <p14:sldId id="381"/>
            <p14:sldId id="532"/>
            <p14:sldId id="3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3" autoAdjust="0"/>
    <p:restoredTop sz="83280" autoAdjust="0"/>
  </p:normalViewPr>
  <p:slideViewPr>
    <p:cSldViewPr snapToObjects="1">
      <p:cViewPr varScale="1">
        <p:scale>
          <a:sx n="89" d="100"/>
          <a:sy n="89" d="100"/>
        </p:scale>
        <p:origin x="304" y="168"/>
      </p:cViewPr>
      <p:guideLst>
        <p:guide orient="horz" pos="2160"/>
        <p:guide pos="2880"/>
      </p:guideLst>
    </p:cSldViewPr>
  </p:slideViewPr>
  <p:outlineViewPr>
    <p:cViewPr>
      <p:scale>
        <a:sx n="33" d="100"/>
        <a:sy n="33" d="100"/>
      </p:scale>
      <p:origin x="0" y="4862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03BC8-2305-7D45-8963-33B03D10D104}"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zh-CN" altLang="en-US"/>
        </a:p>
      </dgm:t>
    </dgm:pt>
    <dgm:pt modelId="{98240A9D-059A-0B47-89DC-7CF99F5A61FC}">
      <dgm:prSet phldrT="[文本]"/>
      <dgm:spPr/>
      <dgm:t>
        <a:bodyPr/>
        <a:lstStyle/>
        <a:p>
          <a:r>
            <a:rPr lang="zh-CN" altLang="en-US" dirty="0"/>
            <a:t>存储管理</a:t>
          </a:r>
        </a:p>
      </dgm:t>
    </dgm:pt>
    <dgm:pt modelId="{A0C9245C-F244-4841-9AEE-5FF9DC890E41}" type="parTrans" cxnId="{54BF065B-2765-9247-84B9-3A812C17A62F}">
      <dgm:prSet/>
      <dgm:spPr/>
      <dgm:t>
        <a:bodyPr/>
        <a:lstStyle/>
        <a:p>
          <a:endParaRPr lang="zh-CN" altLang="en-US"/>
        </a:p>
      </dgm:t>
    </dgm:pt>
    <dgm:pt modelId="{28EC8D5E-3EAB-8740-B17C-C61C20897B0A}" type="sibTrans" cxnId="{54BF065B-2765-9247-84B9-3A812C17A62F}">
      <dgm:prSet/>
      <dgm:spPr/>
      <dgm:t>
        <a:bodyPr/>
        <a:lstStyle/>
        <a:p>
          <a:endParaRPr lang="zh-CN" altLang="en-US"/>
        </a:p>
      </dgm:t>
    </dgm:pt>
    <dgm:pt modelId="{11AE0519-E5BC-5546-9A0D-747C237087AF}">
      <dgm:prSet phldrT="[文本]"/>
      <dgm:spPr/>
      <dgm:t>
        <a:bodyPr/>
        <a:lstStyle/>
        <a:p>
          <a:r>
            <a:rPr lang="zh-CN" altLang="en-US" dirty="0"/>
            <a:t>分配和回收</a:t>
          </a:r>
        </a:p>
      </dgm:t>
    </dgm:pt>
    <dgm:pt modelId="{C92C2174-A872-F54C-876A-712AB6CDEE60}" type="parTrans" cxnId="{4E06A437-5C19-804B-BB42-2204A360FD35}">
      <dgm:prSet/>
      <dgm:spPr/>
      <dgm:t>
        <a:bodyPr/>
        <a:lstStyle/>
        <a:p>
          <a:endParaRPr lang="zh-CN" altLang="en-US"/>
        </a:p>
      </dgm:t>
    </dgm:pt>
    <dgm:pt modelId="{571BC3AC-9D34-2940-B134-5BFB3A486F18}" type="sibTrans" cxnId="{4E06A437-5C19-804B-BB42-2204A360FD35}">
      <dgm:prSet/>
      <dgm:spPr/>
      <dgm:t>
        <a:bodyPr/>
        <a:lstStyle/>
        <a:p>
          <a:endParaRPr lang="zh-CN" altLang="en-US"/>
        </a:p>
      </dgm:t>
    </dgm:pt>
    <dgm:pt modelId="{DEC9D4BB-642B-F448-8477-4B23852E94D2}">
      <dgm:prSet/>
      <dgm:spPr/>
      <dgm:t>
        <a:bodyPr/>
        <a:lstStyle/>
        <a:p>
          <a:r>
            <a:rPr lang="zh-CN" altLang="en-US" dirty="0"/>
            <a:t>共享</a:t>
          </a:r>
        </a:p>
      </dgm:t>
    </dgm:pt>
    <dgm:pt modelId="{BEB3E350-F559-8549-ADE5-E19398BA86A7}" type="parTrans" cxnId="{D127C750-F411-8644-883F-8FE26F1A6500}">
      <dgm:prSet/>
      <dgm:spPr/>
      <dgm:t>
        <a:bodyPr/>
        <a:lstStyle/>
        <a:p>
          <a:endParaRPr lang="zh-CN" altLang="en-US"/>
        </a:p>
      </dgm:t>
    </dgm:pt>
    <dgm:pt modelId="{7B9C749F-35B6-524D-88BA-ACE401B4116F}" type="sibTrans" cxnId="{D127C750-F411-8644-883F-8FE26F1A6500}">
      <dgm:prSet/>
      <dgm:spPr/>
      <dgm:t>
        <a:bodyPr/>
        <a:lstStyle/>
        <a:p>
          <a:endParaRPr lang="zh-CN" altLang="en-US"/>
        </a:p>
      </dgm:t>
    </dgm:pt>
    <dgm:pt modelId="{A41F8E38-5188-3040-ACF7-DBAE2962798D}">
      <dgm:prSet/>
      <dgm:spPr/>
      <dgm:t>
        <a:bodyPr/>
        <a:lstStyle/>
        <a:p>
          <a:r>
            <a:rPr lang="zh-CN" altLang="en-US" dirty="0"/>
            <a:t>保护</a:t>
          </a:r>
        </a:p>
      </dgm:t>
    </dgm:pt>
    <dgm:pt modelId="{EA1E4AC6-7514-5A4F-B172-684341B2ABAE}" type="parTrans" cxnId="{4201DC9A-BA5F-4248-873A-D5CEE5C05A44}">
      <dgm:prSet/>
      <dgm:spPr/>
      <dgm:t>
        <a:bodyPr/>
        <a:lstStyle/>
        <a:p>
          <a:endParaRPr lang="zh-CN" altLang="en-US"/>
        </a:p>
      </dgm:t>
    </dgm:pt>
    <dgm:pt modelId="{DDB11D79-B8D4-9245-BE66-5C4F902716DA}" type="sibTrans" cxnId="{4201DC9A-BA5F-4248-873A-D5CEE5C05A44}">
      <dgm:prSet/>
      <dgm:spPr/>
      <dgm:t>
        <a:bodyPr/>
        <a:lstStyle/>
        <a:p>
          <a:endParaRPr lang="zh-CN" altLang="en-US"/>
        </a:p>
      </dgm:t>
    </dgm:pt>
    <dgm:pt modelId="{7DB1C9D6-578B-2B45-B775-38ECC2778E4B}">
      <dgm:prSet/>
      <dgm:spPr/>
      <dgm:t>
        <a:bodyPr/>
        <a:lstStyle/>
        <a:p>
          <a:r>
            <a:rPr lang="zh-CN" altLang="en-US" dirty="0"/>
            <a:t>扩充</a:t>
          </a:r>
        </a:p>
      </dgm:t>
    </dgm:pt>
    <dgm:pt modelId="{DF8ACC13-CB79-7C4E-8BEB-C5F5A979BFCB}" type="parTrans" cxnId="{5A8830D6-79CB-3543-B19E-C067A1ED5843}">
      <dgm:prSet/>
      <dgm:spPr/>
      <dgm:t>
        <a:bodyPr/>
        <a:lstStyle/>
        <a:p>
          <a:endParaRPr lang="zh-CN" altLang="en-US"/>
        </a:p>
      </dgm:t>
    </dgm:pt>
    <dgm:pt modelId="{55354526-762B-0843-AC24-36D6778A6D69}" type="sibTrans" cxnId="{5A8830D6-79CB-3543-B19E-C067A1ED5843}">
      <dgm:prSet/>
      <dgm:spPr/>
      <dgm:t>
        <a:bodyPr/>
        <a:lstStyle/>
        <a:p>
          <a:endParaRPr lang="zh-CN" altLang="en-US"/>
        </a:p>
      </dgm:t>
    </dgm:pt>
    <dgm:pt modelId="{BA1CDA0D-317C-0B44-9ADB-7E4572EF0372}" type="pres">
      <dgm:prSet presAssocID="{7DA03BC8-2305-7D45-8963-33B03D10D104}" presName="cycle" presStyleCnt="0">
        <dgm:presLayoutVars>
          <dgm:chMax val="1"/>
          <dgm:dir/>
          <dgm:animLvl val="ctr"/>
          <dgm:resizeHandles val="exact"/>
        </dgm:presLayoutVars>
      </dgm:prSet>
      <dgm:spPr/>
    </dgm:pt>
    <dgm:pt modelId="{0B3ECA27-99DF-FC4C-849D-975081EA6AFB}" type="pres">
      <dgm:prSet presAssocID="{98240A9D-059A-0B47-89DC-7CF99F5A61FC}" presName="centerShape" presStyleLbl="node0" presStyleIdx="0" presStyleCnt="1"/>
      <dgm:spPr/>
    </dgm:pt>
    <dgm:pt modelId="{E225E287-681E-F046-A8DE-60EEFE1461FD}" type="pres">
      <dgm:prSet presAssocID="{C92C2174-A872-F54C-876A-712AB6CDEE60}" presName="parTrans" presStyleLbl="bgSibTrans2D1" presStyleIdx="0" presStyleCnt="4"/>
      <dgm:spPr/>
    </dgm:pt>
    <dgm:pt modelId="{6A0D3995-B6E7-BC4F-AF72-801BCAFE859A}" type="pres">
      <dgm:prSet presAssocID="{11AE0519-E5BC-5546-9A0D-747C237087AF}" presName="node" presStyleLbl="node1" presStyleIdx="0" presStyleCnt="4">
        <dgm:presLayoutVars>
          <dgm:bulletEnabled val="1"/>
        </dgm:presLayoutVars>
      </dgm:prSet>
      <dgm:spPr/>
    </dgm:pt>
    <dgm:pt modelId="{6014DDB0-007F-3748-B69F-316E8BB29972}" type="pres">
      <dgm:prSet presAssocID="{BEB3E350-F559-8549-ADE5-E19398BA86A7}" presName="parTrans" presStyleLbl="bgSibTrans2D1" presStyleIdx="1" presStyleCnt="4"/>
      <dgm:spPr/>
    </dgm:pt>
    <dgm:pt modelId="{04D8F69C-E11C-4C47-A233-28E15520C9F8}" type="pres">
      <dgm:prSet presAssocID="{DEC9D4BB-642B-F448-8477-4B23852E94D2}" presName="node" presStyleLbl="node1" presStyleIdx="1" presStyleCnt="4">
        <dgm:presLayoutVars>
          <dgm:bulletEnabled val="1"/>
        </dgm:presLayoutVars>
      </dgm:prSet>
      <dgm:spPr/>
    </dgm:pt>
    <dgm:pt modelId="{BCBA0FE8-8416-334D-AF30-66A3AE9B08AE}" type="pres">
      <dgm:prSet presAssocID="{EA1E4AC6-7514-5A4F-B172-684341B2ABAE}" presName="parTrans" presStyleLbl="bgSibTrans2D1" presStyleIdx="2" presStyleCnt="4"/>
      <dgm:spPr/>
    </dgm:pt>
    <dgm:pt modelId="{90EB69DF-A234-7F48-9088-453E1697D36C}" type="pres">
      <dgm:prSet presAssocID="{A41F8E38-5188-3040-ACF7-DBAE2962798D}" presName="node" presStyleLbl="node1" presStyleIdx="2" presStyleCnt="4">
        <dgm:presLayoutVars>
          <dgm:bulletEnabled val="1"/>
        </dgm:presLayoutVars>
      </dgm:prSet>
      <dgm:spPr/>
    </dgm:pt>
    <dgm:pt modelId="{26D98549-8485-5446-9C33-2799683B35AC}" type="pres">
      <dgm:prSet presAssocID="{DF8ACC13-CB79-7C4E-8BEB-C5F5A979BFCB}" presName="parTrans" presStyleLbl="bgSibTrans2D1" presStyleIdx="3" presStyleCnt="4"/>
      <dgm:spPr/>
    </dgm:pt>
    <dgm:pt modelId="{21D47802-36DD-3445-8BB7-5C6A15BAB167}" type="pres">
      <dgm:prSet presAssocID="{7DB1C9D6-578B-2B45-B775-38ECC2778E4B}" presName="node" presStyleLbl="node1" presStyleIdx="3" presStyleCnt="4">
        <dgm:presLayoutVars>
          <dgm:bulletEnabled val="1"/>
        </dgm:presLayoutVars>
      </dgm:prSet>
      <dgm:spPr/>
    </dgm:pt>
  </dgm:ptLst>
  <dgm:cxnLst>
    <dgm:cxn modelId="{B636730A-CAD9-F945-AB8F-C875831F7A00}" type="presOf" srcId="{A41F8E38-5188-3040-ACF7-DBAE2962798D}" destId="{90EB69DF-A234-7F48-9088-453E1697D36C}" srcOrd="0" destOrd="0" presId="urn:microsoft.com/office/officeart/2005/8/layout/radial4"/>
    <dgm:cxn modelId="{42AD1E29-AEBD-CC4A-8320-50C97D68B884}" type="presOf" srcId="{7DA03BC8-2305-7D45-8963-33B03D10D104}" destId="{BA1CDA0D-317C-0B44-9ADB-7E4572EF0372}" srcOrd="0" destOrd="0" presId="urn:microsoft.com/office/officeart/2005/8/layout/radial4"/>
    <dgm:cxn modelId="{4E06A437-5C19-804B-BB42-2204A360FD35}" srcId="{98240A9D-059A-0B47-89DC-7CF99F5A61FC}" destId="{11AE0519-E5BC-5546-9A0D-747C237087AF}" srcOrd="0" destOrd="0" parTransId="{C92C2174-A872-F54C-876A-712AB6CDEE60}" sibTransId="{571BC3AC-9D34-2940-B134-5BFB3A486F18}"/>
    <dgm:cxn modelId="{D127C750-F411-8644-883F-8FE26F1A6500}" srcId="{98240A9D-059A-0B47-89DC-7CF99F5A61FC}" destId="{DEC9D4BB-642B-F448-8477-4B23852E94D2}" srcOrd="1" destOrd="0" parTransId="{BEB3E350-F559-8549-ADE5-E19398BA86A7}" sibTransId="{7B9C749F-35B6-524D-88BA-ACE401B4116F}"/>
    <dgm:cxn modelId="{54BF065B-2765-9247-84B9-3A812C17A62F}" srcId="{7DA03BC8-2305-7D45-8963-33B03D10D104}" destId="{98240A9D-059A-0B47-89DC-7CF99F5A61FC}" srcOrd="0" destOrd="0" parTransId="{A0C9245C-F244-4841-9AEE-5FF9DC890E41}" sibTransId="{28EC8D5E-3EAB-8740-B17C-C61C20897B0A}"/>
    <dgm:cxn modelId="{43B24E62-2E9D-2847-A49B-3E498360CE1C}" type="presOf" srcId="{DF8ACC13-CB79-7C4E-8BEB-C5F5A979BFCB}" destId="{26D98549-8485-5446-9C33-2799683B35AC}" srcOrd="0" destOrd="0" presId="urn:microsoft.com/office/officeart/2005/8/layout/radial4"/>
    <dgm:cxn modelId="{F1252473-113D-6A4F-9778-0A2821A16E44}" type="presOf" srcId="{98240A9D-059A-0B47-89DC-7CF99F5A61FC}" destId="{0B3ECA27-99DF-FC4C-849D-975081EA6AFB}" srcOrd="0" destOrd="0" presId="urn:microsoft.com/office/officeart/2005/8/layout/radial4"/>
    <dgm:cxn modelId="{55EF7091-3C7A-2E4A-BD9A-8792EF1B2418}" type="presOf" srcId="{C92C2174-A872-F54C-876A-712AB6CDEE60}" destId="{E225E287-681E-F046-A8DE-60EEFE1461FD}" srcOrd="0" destOrd="0" presId="urn:microsoft.com/office/officeart/2005/8/layout/radial4"/>
    <dgm:cxn modelId="{D4942999-DB25-0A4C-9CB7-E2B7BD806F9A}" type="presOf" srcId="{EA1E4AC6-7514-5A4F-B172-684341B2ABAE}" destId="{BCBA0FE8-8416-334D-AF30-66A3AE9B08AE}" srcOrd="0" destOrd="0" presId="urn:microsoft.com/office/officeart/2005/8/layout/radial4"/>
    <dgm:cxn modelId="{4201DC9A-BA5F-4248-873A-D5CEE5C05A44}" srcId="{98240A9D-059A-0B47-89DC-7CF99F5A61FC}" destId="{A41F8E38-5188-3040-ACF7-DBAE2962798D}" srcOrd="2" destOrd="0" parTransId="{EA1E4AC6-7514-5A4F-B172-684341B2ABAE}" sibTransId="{DDB11D79-B8D4-9245-BE66-5C4F902716DA}"/>
    <dgm:cxn modelId="{41E53D9C-70CE-3F44-9F22-F668B39983C5}" type="presOf" srcId="{BEB3E350-F559-8549-ADE5-E19398BA86A7}" destId="{6014DDB0-007F-3748-B69F-316E8BB29972}" srcOrd="0" destOrd="0" presId="urn:microsoft.com/office/officeart/2005/8/layout/radial4"/>
    <dgm:cxn modelId="{8FB4BBAF-5003-B344-AE3D-2C7B88393D1C}" type="presOf" srcId="{7DB1C9D6-578B-2B45-B775-38ECC2778E4B}" destId="{21D47802-36DD-3445-8BB7-5C6A15BAB167}" srcOrd="0" destOrd="0" presId="urn:microsoft.com/office/officeart/2005/8/layout/radial4"/>
    <dgm:cxn modelId="{5A8830D6-79CB-3543-B19E-C067A1ED5843}" srcId="{98240A9D-059A-0B47-89DC-7CF99F5A61FC}" destId="{7DB1C9D6-578B-2B45-B775-38ECC2778E4B}" srcOrd="3" destOrd="0" parTransId="{DF8ACC13-CB79-7C4E-8BEB-C5F5A979BFCB}" sibTransId="{55354526-762B-0843-AC24-36D6778A6D69}"/>
    <dgm:cxn modelId="{6CEC59E0-090D-904F-A93E-DCDF7F77429A}" type="presOf" srcId="{DEC9D4BB-642B-F448-8477-4B23852E94D2}" destId="{04D8F69C-E11C-4C47-A233-28E15520C9F8}" srcOrd="0" destOrd="0" presId="urn:microsoft.com/office/officeart/2005/8/layout/radial4"/>
    <dgm:cxn modelId="{94CA8FE3-BDB8-D34B-9FAB-8BC3D1C0298C}" type="presOf" srcId="{11AE0519-E5BC-5546-9A0D-747C237087AF}" destId="{6A0D3995-B6E7-BC4F-AF72-801BCAFE859A}" srcOrd="0" destOrd="0" presId="urn:microsoft.com/office/officeart/2005/8/layout/radial4"/>
    <dgm:cxn modelId="{0A849317-FCF5-9D4F-96DB-D18E1716E1AC}" type="presParOf" srcId="{BA1CDA0D-317C-0B44-9ADB-7E4572EF0372}" destId="{0B3ECA27-99DF-FC4C-849D-975081EA6AFB}" srcOrd="0" destOrd="0" presId="urn:microsoft.com/office/officeart/2005/8/layout/radial4"/>
    <dgm:cxn modelId="{900E0648-C799-6A48-AD73-8687C52E7467}" type="presParOf" srcId="{BA1CDA0D-317C-0B44-9ADB-7E4572EF0372}" destId="{E225E287-681E-F046-A8DE-60EEFE1461FD}" srcOrd="1" destOrd="0" presId="urn:microsoft.com/office/officeart/2005/8/layout/radial4"/>
    <dgm:cxn modelId="{26142EEF-8527-5C45-92C5-80BBEAF8EF5B}" type="presParOf" srcId="{BA1CDA0D-317C-0B44-9ADB-7E4572EF0372}" destId="{6A0D3995-B6E7-BC4F-AF72-801BCAFE859A}" srcOrd="2" destOrd="0" presId="urn:microsoft.com/office/officeart/2005/8/layout/radial4"/>
    <dgm:cxn modelId="{F334345B-A423-694C-85B1-90232CB09237}" type="presParOf" srcId="{BA1CDA0D-317C-0B44-9ADB-7E4572EF0372}" destId="{6014DDB0-007F-3748-B69F-316E8BB29972}" srcOrd="3" destOrd="0" presId="urn:microsoft.com/office/officeart/2005/8/layout/radial4"/>
    <dgm:cxn modelId="{A75CA1E4-194F-154D-8F37-FC67E1499A61}" type="presParOf" srcId="{BA1CDA0D-317C-0B44-9ADB-7E4572EF0372}" destId="{04D8F69C-E11C-4C47-A233-28E15520C9F8}" srcOrd="4" destOrd="0" presId="urn:microsoft.com/office/officeart/2005/8/layout/radial4"/>
    <dgm:cxn modelId="{E7496891-1CE2-EA4E-852D-2190E61EA32B}" type="presParOf" srcId="{BA1CDA0D-317C-0B44-9ADB-7E4572EF0372}" destId="{BCBA0FE8-8416-334D-AF30-66A3AE9B08AE}" srcOrd="5" destOrd="0" presId="urn:microsoft.com/office/officeart/2005/8/layout/radial4"/>
    <dgm:cxn modelId="{9B8F15D6-7194-EB44-881B-E35883602776}" type="presParOf" srcId="{BA1CDA0D-317C-0B44-9ADB-7E4572EF0372}" destId="{90EB69DF-A234-7F48-9088-453E1697D36C}" srcOrd="6" destOrd="0" presId="urn:microsoft.com/office/officeart/2005/8/layout/radial4"/>
    <dgm:cxn modelId="{F10599E9-E497-5F4A-866D-07E469D97383}" type="presParOf" srcId="{BA1CDA0D-317C-0B44-9ADB-7E4572EF0372}" destId="{26D98549-8485-5446-9C33-2799683B35AC}" srcOrd="7" destOrd="0" presId="urn:microsoft.com/office/officeart/2005/8/layout/radial4"/>
    <dgm:cxn modelId="{CA0498DD-DB8D-6A43-88C0-223BEEBFC559}" type="presParOf" srcId="{BA1CDA0D-317C-0B44-9ADB-7E4572EF0372}" destId="{21D47802-36DD-3445-8BB7-5C6A15BAB167}"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11EFC-E828-044C-A0F8-F09F9A464876}" type="doc">
      <dgm:prSet loTypeId="urn:microsoft.com/office/officeart/2005/8/layout/venn3" loCatId="" qsTypeId="urn:microsoft.com/office/officeart/2005/8/quickstyle/simple4" qsCatId="simple" csTypeId="urn:microsoft.com/office/officeart/2005/8/colors/colorful1" csCatId="colorful" phldr="1"/>
      <dgm:spPr/>
    </dgm:pt>
    <dgm:pt modelId="{DCB3389A-DD36-EF46-A279-DB184D7B633D}">
      <dgm:prSet phldrT="[文本]"/>
      <dgm:spPr/>
      <dgm:t>
        <a:bodyPr/>
        <a:lstStyle/>
        <a:p>
          <a:r>
            <a:rPr lang="en-US" altLang="zh-CN" dirty="0"/>
            <a:t>Program</a:t>
          </a:r>
          <a:r>
            <a:rPr lang="zh-CN" altLang="en-US" dirty="0"/>
            <a:t> </a:t>
          </a:r>
          <a:r>
            <a:rPr lang="en-US" altLang="zh-CN" dirty="0"/>
            <a:t>loading</a:t>
          </a:r>
          <a:endParaRPr lang="zh-CN" altLang="en-US" dirty="0"/>
        </a:p>
      </dgm:t>
    </dgm:pt>
    <dgm:pt modelId="{E78E4F39-3E23-3246-97FE-B64F4AC1E530}" type="parTrans" cxnId="{B0C2614A-90EB-5F41-9F17-D0BE3EA1BB22}">
      <dgm:prSet/>
      <dgm:spPr/>
      <dgm:t>
        <a:bodyPr/>
        <a:lstStyle/>
        <a:p>
          <a:endParaRPr lang="zh-CN" altLang="en-US"/>
        </a:p>
      </dgm:t>
    </dgm:pt>
    <dgm:pt modelId="{A3F46D40-ACAA-F84A-88EE-E01FCBE14DEC}" type="sibTrans" cxnId="{B0C2614A-90EB-5F41-9F17-D0BE3EA1BB22}">
      <dgm:prSet/>
      <dgm:spPr/>
      <dgm:t>
        <a:bodyPr/>
        <a:lstStyle/>
        <a:p>
          <a:endParaRPr lang="zh-CN" altLang="en-US"/>
        </a:p>
      </dgm:t>
    </dgm:pt>
    <dgm:pt modelId="{EEF09584-6049-764E-BAA3-B9A7E4B43337}">
      <dgm:prSet phldrT="[文本]"/>
      <dgm:spPr/>
      <dgm:t>
        <a:bodyPr/>
        <a:lstStyle/>
        <a:p>
          <a:r>
            <a:rPr lang="en-US" altLang="zh-CN" dirty="0"/>
            <a:t>Symbol</a:t>
          </a:r>
          <a:r>
            <a:rPr lang="zh-CN" altLang="en-US" dirty="0"/>
            <a:t> </a:t>
          </a:r>
          <a:r>
            <a:rPr lang="en-US" altLang="zh-CN" dirty="0"/>
            <a:t>resolution</a:t>
          </a:r>
          <a:endParaRPr lang="zh-CN" altLang="en-US" dirty="0"/>
        </a:p>
      </dgm:t>
    </dgm:pt>
    <dgm:pt modelId="{9C6F8C61-3878-AB49-B54A-639025D71BCC}" type="parTrans" cxnId="{6D7BE8C1-7B48-F243-A718-B854F714498E}">
      <dgm:prSet/>
      <dgm:spPr/>
      <dgm:t>
        <a:bodyPr/>
        <a:lstStyle/>
        <a:p>
          <a:endParaRPr lang="zh-CN" altLang="en-US"/>
        </a:p>
      </dgm:t>
    </dgm:pt>
    <dgm:pt modelId="{F45BA65F-70E9-ED4D-8DCA-451C8ED3C725}" type="sibTrans" cxnId="{6D7BE8C1-7B48-F243-A718-B854F714498E}">
      <dgm:prSet/>
      <dgm:spPr/>
      <dgm:t>
        <a:bodyPr/>
        <a:lstStyle/>
        <a:p>
          <a:endParaRPr lang="zh-CN" altLang="en-US"/>
        </a:p>
      </dgm:t>
    </dgm:pt>
    <dgm:pt modelId="{F961714D-3903-0942-912F-9ACB8D9B0260}">
      <dgm:prSet phldrT="[文本]"/>
      <dgm:spPr/>
      <dgm:t>
        <a:bodyPr/>
        <a:lstStyle/>
        <a:p>
          <a:r>
            <a:rPr lang="en-US" altLang="zh-CN" dirty="0"/>
            <a:t>Relocation</a:t>
          </a:r>
          <a:endParaRPr lang="zh-CN" altLang="en-US" dirty="0"/>
        </a:p>
      </dgm:t>
    </dgm:pt>
    <dgm:pt modelId="{84FB1FBB-C1BA-FF4D-9101-61AD8F62CD2B}" type="parTrans" cxnId="{EADAA114-C0EE-7544-8A08-3D0223DD6AEA}">
      <dgm:prSet/>
      <dgm:spPr/>
      <dgm:t>
        <a:bodyPr/>
        <a:lstStyle/>
        <a:p>
          <a:endParaRPr lang="zh-CN" altLang="en-US"/>
        </a:p>
      </dgm:t>
    </dgm:pt>
    <dgm:pt modelId="{9E2031DB-7998-E040-9E32-68A5B4A43C5C}" type="sibTrans" cxnId="{EADAA114-C0EE-7544-8A08-3D0223DD6AEA}">
      <dgm:prSet/>
      <dgm:spPr/>
      <dgm:t>
        <a:bodyPr/>
        <a:lstStyle/>
        <a:p>
          <a:endParaRPr lang="zh-CN" altLang="en-US"/>
        </a:p>
      </dgm:t>
    </dgm:pt>
    <dgm:pt modelId="{D99ED223-B179-0A42-B444-CF797376E0C7}" type="pres">
      <dgm:prSet presAssocID="{51311EFC-E828-044C-A0F8-F09F9A464876}" presName="Name0" presStyleCnt="0">
        <dgm:presLayoutVars>
          <dgm:dir/>
          <dgm:resizeHandles val="exact"/>
        </dgm:presLayoutVars>
      </dgm:prSet>
      <dgm:spPr/>
    </dgm:pt>
    <dgm:pt modelId="{F1A105A7-BE81-6947-9B8C-B5B723E109E4}" type="pres">
      <dgm:prSet presAssocID="{DCB3389A-DD36-EF46-A279-DB184D7B633D}" presName="Name5" presStyleLbl="vennNode1" presStyleIdx="0" presStyleCnt="3">
        <dgm:presLayoutVars>
          <dgm:bulletEnabled val="1"/>
        </dgm:presLayoutVars>
      </dgm:prSet>
      <dgm:spPr/>
    </dgm:pt>
    <dgm:pt modelId="{8F4D95EC-6F39-6847-8C27-A037D4EF6DEF}" type="pres">
      <dgm:prSet presAssocID="{A3F46D40-ACAA-F84A-88EE-E01FCBE14DEC}" presName="space" presStyleCnt="0"/>
      <dgm:spPr/>
    </dgm:pt>
    <dgm:pt modelId="{0AA0DCD9-5023-6340-8D00-3DE76B815FBA}" type="pres">
      <dgm:prSet presAssocID="{F961714D-3903-0942-912F-9ACB8D9B0260}" presName="Name5" presStyleLbl="vennNode1" presStyleIdx="1" presStyleCnt="3">
        <dgm:presLayoutVars>
          <dgm:bulletEnabled val="1"/>
        </dgm:presLayoutVars>
      </dgm:prSet>
      <dgm:spPr/>
    </dgm:pt>
    <dgm:pt modelId="{28E944D1-8DBD-F940-A687-E09F651320BB}" type="pres">
      <dgm:prSet presAssocID="{9E2031DB-7998-E040-9E32-68A5B4A43C5C}" presName="space" presStyleCnt="0"/>
      <dgm:spPr/>
    </dgm:pt>
    <dgm:pt modelId="{F3FB1239-C324-8244-9A57-83EA15202DA7}" type="pres">
      <dgm:prSet presAssocID="{EEF09584-6049-764E-BAA3-B9A7E4B43337}" presName="Name5" presStyleLbl="vennNode1" presStyleIdx="2" presStyleCnt="3">
        <dgm:presLayoutVars>
          <dgm:bulletEnabled val="1"/>
        </dgm:presLayoutVars>
      </dgm:prSet>
      <dgm:spPr/>
    </dgm:pt>
  </dgm:ptLst>
  <dgm:cxnLst>
    <dgm:cxn modelId="{7C406504-FF9D-0E4E-8A94-2F986ACD848C}" type="presOf" srcId="{EEF09584-6049-764E-BAA3-B9A7E4B43337}" destId="{F3FB1239-C324-8244-9A57-83EA15202DA7}" srcOrd="0" destOrd="0" presId="urn:microsoft.com/office/officeart/2005/8/layout/venn3"/>
    <dgm:cxn modelId="{EADAA114-C0EE-7544-8A08-3D0223DD6AEA}" srcId="{51311EFC-E828-044C-A0F8-F09F9A464876}" destId="{F961714D-3903-0942-912F-9ACB8D9B0260}" srcOrd="1" destOrd="0" parTransId="{84FB1FBB-C1BA-FF4D-9101-61AD8F62CD2B}" sibTransId="{9E2031DB-7998-E040-9E32-68A5B4A43C5C}"/>
    <dgm:cxn modelId="{B8A8D819-7FB3-934A-BB56-08389380197E}" type="presOf" srcId="{51311EFC-E828-044C-A0F8-F09F9A464876}" destId="{D99ED223-B179-0A42-B444-CF797376E0C7}" srcOrd="0" destOrd="0" presId="urn:microsoft.com/office/officeart/2005/8/layout/venn3"/>
    <dgm:cxn modelId="{B0C2614A-90EB-5F41-9F17-D0BE3EA1BB22}" srcId="{51311EFC-E828-044C-A0F8-F09F9A464876}" destId="{DCB3389A-DD36-EF46-A279-DB184D7B633D}" srcOrd="0" destOrd="0" parTransId="{E78E4F39-3E23-3246-97FE-B64F4AC1E530}" sibTransId="{A3F46D40-ACAA-F84A-88EE-E01FCBE14DEC}"/>
    <dgm:cxn modelId="{E2F55F53-BECD-C344-BF72-F0FDF5094189}" type="presOf" srcId="{F961714D-3903-0942-912F-9ACB8D9B0260}" destId="{0AA0DCD9-5023-6340-8D00-3DE76B815FBA}" srcOrd="0" destOrd="0" presId="urn:microsoft.com/office/officeart/2005/8/layout/venn3"/>
    <dgm:cxn modelId="{89355C77-0FA2-5549-8F3C-25F90022B9A9}" type="presOf" srcId="{DCB3389A-DD36-EF46-A279-DB184D7B633D}" destId="{F1A105A7-BE81-6947-9B8C-B5B723E109E4}" srcOrd="0" destOrd="0" presId="urn:microsoft.com/office/officeart/2005/8/layout/venn3"/>
    <dgm:cxn modelId="{6D7BE8C1-7B48-F243-A718-B854F714498E}" srcId="{51311EFC-E828-044C-A0F8-F09F9A464876}" destId="{EEF09584-6049-764E-BAA3-B9A7E4B43337}" srcOrd="2" destOrd="0" parTransId="{9C6F8C61-3878-AB49-B54A-639025D71BCC}" sibTransId="{F45BA65F-70E9-ED4D-8DCA-451C8ED3C725}"/>
    <dgm:cxn modelId="{49A95C0F-D4BB-A641-8940-F71B04A7AC8D}" type="presParOf" srcId="{D99ED223-B179-0A42-B444-CF797376E0C7}" destId="{F1A105A7-BE81-6947-9B8C-B5B723E109E4}" srcOrd="0" destOrd="0" presId="urn:microsoft.com/office/officeart/2005/8/layout/venn3"/>
    <dgm:cxn modelId="{5629578A-E8F9-354C-8193-8CC55D21A76E}" type="presParOf" srcId="{D99ED223-B179-0A42-B444-CF797376E0C7}" destId="{8F4D95EC-6F39-6847-8C27-A037D4EF6DEF}" srcOrd="1" destOrd="0" presId="urn:microsoft.com/office/officeart/2005/8/layout/venn3"/>
    <dgm:cxn modelId="{DD1094CF-794A-5E47-BC33-C5FC9A2DA9C1}" type="presParOf" srcId="{D99ED223-B179-0A42-B444-CF797376E0C7}" destId="{0AA0DCD9-5023-6340-8D00-3DE76B815FBA}" srcOrd="2" destOrd="0" presId="urn:microsoft.com/office/officeart/2005/8/layout/venn3"/>
    <dgm:cxn modelId="{D40D518E-C290-8E49-84E7-1ED42B2D9BD2}" type="presParOf" srcId="{D99ED223-B179-0A42-B444-CF797376E0C7}" destId="{28E944D1-8DBD-F940-A687-E09F651320BB}" srcOrd="3" destOrd="0" presId="urn:microsoft.com/office/officeart/2005/8/layout/venn3"/>
    <dgm:cxn modelId="{0BE74810-C5E7-364C-8ADD-0DCCFC1C975C}" type="presParOf" srcId="{D99ED223-B179-0A42-B444-CF797376E0C7}" destId="{F3FB1239-C324-8244-9A57-83EA15202DA7}"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dgm:t>
        <a:bodyPr/>
        <a:lstStyle/>
        <a:p>
          <a:r>
            <a:rPr lang="zh-CN" altLang="en-US" dirty="0"/>
            <a:t>编译</a:t>
          </a:r>
        </a:p>
      </dgm:t>
    </dgm:pt>
    <dgm:pt modelId="{847577D4-1298-4313-BA39-AE9C65CFA63B}" type="parTrans" cxnId="{AC856530-A3EE-4089-A072-DA6013F20822}">
      <dgm:prSet/>
      <dgm:spPr/>
      <dgm:t>
        <a:bodyPr/>
        <a:lstStyle/>
        <a:p>
          <a:endParaRPr lang="zh-CN" altLang="en-US"/>
        </a:p>
      </dgm:t>
    </dgm:pt>
    <dgm:pt modelId="{36E60ED5-FEA3-48E7-9D57-60B7F8F69DE5}" type="sibTrans" cxnId="{AC856530-A3EE-4089-A072-DA6013F20822}">
      <dgm:prSet/>
      <dgm:spPr/>
      <dgm:t>
        <a:bodyPr/>
        <a:lstStyle/>
        <a:p>
          <a:endParaRPr lang="zh-CN" altLang="en-US"/>
        </a:p>
      </dgm:t>
    </dgm:pt>
    <dgm:pt modelId="{8CA651E9-AA33-45DE-A16C-FF423B392552}">
      <dgm:prSet phldrT="[文本]"/>
      <dgm:spPr/>
      <dgm:t>
        <a:bodyPr/>
        <a:lstStyle/>
        <a:p>
          <a:r>
            <a:rPr lang="zh-CN" altLang="en-US" dirty="0"/>
            <a:t>装入</a:t>
          </a:r>
        </a:p>
      </dgm:t>
    </dgm:pt>
    <dgm:pt modelId="{9A17A7D9-A781-4701-AAE5-9A14414541EB}" type="parTrans" cxnId="{CC95866C-F726-4DD8-9234-977AD6A40590}">
      <dgm:prSet/>
      <dgm:spPr/>
      <dgm:t>
        <a:bodyPr/>
        <a:lstStyle/>
        <a:p>
          <a:endParaRPr lang="zh-CN" altLang="en-US"/>
        </a:p>
      </dgm:t>
    </dgm:pt>
    <dgm:pt modelId="{DA1CC50C-29DA-4088-9E54-82731C52D710}" type="sibTrans" cxnId="{CC95866C-F726-4DD8-9234-977AD6A40590}">
      <dgm:prSet/>
      <dgm:spPr/>
      <dgm:t>
        <a:bodyPr/>
        <a:lstStyle/>
        <a:p>
          <a:endParaRPr lang="zh-CN" altLang="en-US"/>
        </a:p>
      </dgm:t>
    </dgm:pt>
    <dgm:pt modelId="{4A6F8530-A842-4DC9-8767-07ADF105D638}">
      <dgm:prSet phldrT="[文本]"/>
      <dgm:spPr/>
      <dgm:t>
        <a:bodyPr/>
        <a:lstStyle/>
        <a:p>
          <a:r>
            <a:rPr lang="zh-CN" altLang="en-US" dirty="0"/>
            <a:t>链接</a:t>
          </a:r>
        </a:p>
      </dgm:t>
    </dgm:pt>
    <dgm:pt modelId="{B0729FE0-1AC3-4600-B2FD-0F6EFE8088E8}" type="parTrans" cxnId="{CF109E34-CDE9-4023-9858-718F8B408B25}">
      <dgm:prSet/>
      <dgm:spPr/>
      <dgm:t>
        <a:bodyPr/>
        <a:lstStyle/>
        <a:p>
          <a:endParaRPr lang="zh-CN" altLang="en-US"/>
        </a:p>
      </dgm:t>
    </dgm:pt>
    <dgm:pt modelId="{22D09320-F36F-4004-8CAD-DF979C697632}" type="sibTrans" cxnId="{CF109E34-CDE9-4023-9858-718F8B408B25}">
      <dgm:prSet/>
      <dgm:spPr/>
      <dgm:t>
        <a:bodyPr/>
        <a:lstStyle/>
        <a:p>
          <a:endParaRPr lang="zh-CN" altLang="en-US"/>
        </a:p>
      </dgm:t>
    </dgm:pt>
    <dgm:pt modelId="{2BBB758C-54D0-4AFC-8EBA-19C2595AF59B}">
      <dgm:prSet phldrT="[文本]"/>
      <dgm:spPr/>
      <dgm:t>
        <a:bodyPr/>
        <a:lstStyle/>
        <a:p>
          <a:r>
            <a:rPr lang="zh-CN" altLang="en-US" dirty="0"/>
            <a:t>静态链接</a:t>
          </a:r>
        </a:p>
      </dgm:t>
    </dgm:pt>
    <dgm:pt modelId="{2D4CAB2C-BC1E-4DE0-9AA0-D89A3656EF75}" type="parTrans" cxnId="{FD897EE3-06D9-474F-856D-E795A1D13147}">
      <dgm:prSet/>
      <dgm:spPr/>
      <dgm:t>
        <a:bodyPr/>
        <a:lstStyle/>
        <a:p>
          <a:endParaRPr lang="zh-CN" altLang="en-US"/>
        </a:p>
      </dgm:t>
    </dgm:pt>
    <dgm:pt modelId="{526D3540-A4A8-49D7-8BF3-94C6041F342C}" type="sibTrans" cxnId="{FD897EE3-06D9-474F-856D-E795A1D13147}">
      <dgm:prSet/>
      <dgm:spPr/>
      <dgm:t>
        <a:bodyPr/>
        <a:lstStyle/>
        <a:p>
          <a:endParaRPr lang="zh-CN" altLang="en-US"/>
        </a:p>
      </dgm:t>
    </dgm:pt>
    <dgm:pt modelId="{0EE6269F-FFBD-4619-87F8-A8BB43F40252}">
      <dgm:prSet phldrT="[文本]"/>
      <dgm:spPr/>
      <dgm:t>
        <a:bodyPr/>
        <a:lstStyle/>
        <a:p>
          <a:r>
            <a:rPr lang="zh-CN" altLang="en-US" dirty="0"/>
            <a:t>装入时链接</a:t>
          </a:r>
        </a:p>
      </dgm:t>
    </dgm:pt>
    <dgm:pt modelId="{CD04B250-6DB5-4110-85B1-BDBABB08015C}" type="parTrans" cxnId="{3E556456-4998-4151-9558-B9581E9E849D}">
      <dgm:prSet/>
      <dgm:spPr/>
      <dgm:t>
        <a:bodyPr/>
        <a:lstStyle/>
        <a:p>
          <a:endParaRPr lang="zh-CN" altLang="en-US"/>
        </a:p>
      </dgm:t>
    </dgm:pt>
    <dgm:pt modelId="{F3FABF36-5CD8-4112-84E2-9F4CB920F7A9}" type="sibTrans" cxnId="{3E556456-4998-4151-9558-B9581E9E849D}">
      <dgm:prSet/>
      <dgm:spPr/>
      <dgm:t>
        <a:bodyPr/>
        <a:lstStyle/>
        <a:p>
          <a:endParaRPr lang="zh-CN" altLang="en-US"/>
        </a:p>
      </dgm:t>
    </dgm:pt>
    <dgm:pt modelId="{8991B7DA-8F38-469C-AD83-70956B970B27}">
      <dgm:prSet phldrT="[文本]"/>
      <dgm:spPr/>
      <dgm:t>
        <a:bodyPr/>
        <a:lstStyle/>
        <a:p>
          <a:r>
            <a:rPr lang="zh-CN" altLang="en-US" dirty="0"/>
            <a:t>运行时链接</a:t>
          </a:r>
        </a:p>
      </dgm:t>
    </dgm:pt>
    <dgm:pt modelId="{F72A5292-AFE9-4B54-8A0E-71A22D39460A}" type="parTrans" cxnId="{DF6ADE05-C0DE-44E1-B1FA-19FD1FBBD665}">
      <dgm:prSet/>
      <dgm:spPr/>
      <dgm:t>
        <a:bodyPr/>
        <a:lstStyle/>
        <a:p>
          <a:endParaRPr lang="zh-CN" altLang="en-US"/>
        </a:p>
      </dgm:t>
    </dgm:pt>
    <dgm:pt modelId="{F30AE935-8B59-4648-ABEF-2DD1E630906D}" type="sibTrans" cxnId="{DF6ADE05-C0DE-44E1-B1FA-19FD1FBBD665}">
      <dgm:prSet/>
      <dgm:spPr/>
      <dgm:t>
        <a:bodyPr/>
        <a:lstStyle/>
        <a:p>
          <a:endParaRPr lang="zh-CN" altLang="en-US"/>
        </a:p>
      </dgm:t>
    </dgm:pt>
    <dgm:pt modelId="{219538D2-682F-48AF-AA52-3599BD65139A}">
      <dgm:prSet phldrT="[文本]"/>
      <dgm:spPr/>
      <dgm:t>
        <a:bodyPr/>
        <a:lstStyle/>
        <a:p>
          <a:r>
            <a:rPr lang="zh-CN" altLang="en-US" dirty="0"/>
            <a:t>绝对装入</a:t>
          </a:r>
        </a:p>
      </dgm:t>
    </dgm:pt>
    <dgm:pt modelId="{703D0FE9-269E-4509-A9DD-2B27D371E07C}" type="parTrans" cxnId="{7924A19A-AE0A-4051-BF06-1124AEBF0769}">
      <dgm:prSet/>
      <dgm:spPr/>
      <dgm:t>
        <a:bodyPr/>
        <a:lstStyle/>
        <a:p>
          <a:endParaRPr lang="zh-CN" altLang="en-US"/>
        </a:p>
      </dgm:t>
    </dgm:pt>
    <dgm:pt modelId="{6786B179-84B3-4EBA-80A9-B119531E0822}" type="sibTrans" cxnId="{7924A19A-AE0A-4051-BF06-1124AEBF0769}">
      <dgm:prSet/>
      <dgm:spPr/>
      <dgm:t>
        <a:bodyPr/>
        <a:lstStyle/>
        <a:p>
          <a:endParaRPr lang="zh-CN" altLang="en-US"/>
        </a:p>
      </dgm:t>
    </dgm:pt>
    <dgm:pt modelId="{A8F1C5CF-1D4A-4148-A0FF-66D010BEB879}">
      <dgm:prSet phldrT="[文本]"/>
      <dgm:spPr/>
      <dgm:t>
        <a:bodyPr/>
        <a:lstStyle/>
        <a:p>
          <a:r>
            <a:rPr lang="zh-CN" altLang="en-US" dirty="0"/>
            <a:t>静态装入</a:t>
          </a:r>
        </a:p>
      </dgm:t>
    </dgm:pt>
    <dgm:pt modelId="{102D2E44-5B9E-459E-A214-F5FC5CF066F4}" type="parTrans" cxnId="{1FE08159-0527-4511-8ABD-69E516E03A3B}">
      <dgm:prSet/>
      <dgm:spPr/>
      <dgm:t>
        <a:bodyPr/>
        <a:lstStyle/>
        <a:p>
          <a:endParaRPr lang="zh-CN" altLang="en-US"/>
        </a:p>
      </dgm:t>
    </dgm:pt>
    <dgm:pt modelId="{F439C868-81AC-4BB1-A358-6E84A6ACC236}" type="sibTrans" cxnId="{1FE08159-0527-4511-8ABD-69E516E03A3B}">
      <dgm:prSet/>
      <dgm:spPr/>
      <dgm:t>
        <a:bodyPr/>
        <a:lstStyle/>
        <a:p>
          <a:endParaRPr lang="zh-CN" altLang="en-US"/>
        </a:p>
      </dgm:t>
    </dgm:pt>
    <dgm:pt modelId="{4EF30CA8-7A59-4A84-A2EE-A96F3C979845}">
      <dgm:prSet phldrT="[文本]"/>
      <dgm:spPr/>
      <dgm:t>
        <a:bodyPr/>
        <a:lstStyle/>
        <a:p>
          <a:r>
            <a:rPr lang="zh-CN" altLang="en-US" dirty="0"/>
            <a:t>动态装入</a:t>
          </a:r>
        </a:p>
      </dgm:t>
    </dgm:pt>
    <dgm:pt modelId="{497A8FFF-323B-4AF8-9620-F4BE40B0F47F}" type="parTrans" cxnId="{CEC3FD81-24AA-4A43-B6FD-47E01941AFEE}">
      <dgm:prSet/>
      <dgm:spPr/>
      <dgm:t>
        <a:bodyPr/>
        <a:lstStyle/>
        <a:p>
          <a:endParaRPr lang="zh-CN" altLang="en-US"/>
        </a:p>
      </dgm:t>
    </dgm:pt>
    <dgm:pt modelId="{AB393B0F-60AF-4E94-8059-C369E4445F03}" type="sibTrans" cxnId="{CEC3FD81-24AA-4A43-B6FD-47E01941AFEE}">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dgm:pt>
    <dgm:pt modelId="{A07A29E6-EDA4-46D2-B705-170063469500}" type="pres">
      <dgm:prSet presAssocID="{FC9EE784-6711-46F3-91C9-E98E9EC6E22C}" presName="desTx" presStyleLbl="revTx" presStyleIdx="0" presStyleCnt="2">
        <dgm:presLayoutVars>
          <dgm:bulletEnabled val="1"/>
        </dgm:presLayoutVars>
      </dgm:prSet>
      <dgm:spPr/>
    </dgm:pt>
    <dgm:pt modelId="{842F028D-1958-4597-811C-8E7896EDA9D1}" type="pres">
      <dgm:prSet presAssocID="{36E60ED5-FEA3-48E7-9D57-60B7F8F69DE5}" presName="space" presStyleCnt="0"/>
      <dgm:spPr/>
    </dgm:pt>
    <dgm:pt modelId="{164902DB-E5DF-47BA-BE4E-63D2FB85C1C9}" type="pres">
      <dgm:prSet presAssocID="{4A6F8530-A842-4DC9-8767-07ADF105D638}" presName="composite" presStyleCnt="0"/>
      <dgm:spPr/>
    </dgm:pt>
    <dgm:pt modelId="{92D748BE-E9EF-4273-B6A7-8294268C7D2C}" type="pres">
      <dgm:prSet presAssocID="{4A6F8530-A842-4DC9-8767-07ADF105D638}" presName="parTx" presStyleLbl="node1" presStyleIdx="1" presStyleCnt="3">
        <dgm:presLayoutVars>
          <dgm:chMax val="0"/>
          <dgm:chPref val="0"/>
          <dgm:bulletEnabled val="1"/>
        </dgm:presLayoutVars>
      </dgm:prSet>
      <dgm:spPr/>
    </dgm:pt>
    <dgm:pt modelId="{14E454FE-172C-4DEF-8621-34517F08B18C}" type="pres">
      <dgm:prSet presAssocID="{4A6F8530-A842-4DC9-8767-07ADF105D638}" presName="desTx" presStyleLbl="revTx" presStyleIdx="0" presStyleCnt="2">
        <dgm:presLayoutVars>
          <dgm:bulletEnabled val="1"/>
        </dgm:presLayoutVars>
      </dgm:prSet>
      <dgm:spPr/>
    </dgm:pt>
    <dgm:pt modelId="{646657AB-ADDA-46B3-BB17-E725F82DFE08}" type="pres">
      <dgm:prSet presAssocID="{22D09320-F36F-4004-8CAD-DF979C697632}"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2" presStyleCnt="3">
        <dgm:presLayoutVars>
          <dgm:chMax val="0"/>
          <dgm:chPref val="0"/>
          <dgm:bulletEnabled val="1"/>
        </dgm:presLayoutVars>
      </dgm:prSet>
      <dgm:spPr/>
    </dgm:pt>
    <dgm:pt modelId="{67BF58A0-8F37-4687-98F7-2CDAD7F5AAEA}" type="pres">
      <dgm:prSet presAssocID="{8CA651E9-AA33-45DE-A16C-FF423B392552}" presName="desTx" presStyleLbl="revTx" presStyleIdx="1" presStyleCnt="2">
        <dgm:presLayoutVars>
          <dgm:bulletEnabled val="1"/>
        </dgm:presLayoutVars>
      </dgm:prSet>
      <dgm:spPr/>
    </dgm:pt>
  </dgm:ptLst>
  <dgm:cxnLst>
    <dgm:cxn modelId="{DF6ADE05-C0DE-44E1-B1FA-19FD1FBBD665}" srcId="{4A6F8530-A842-4DC9-8767-07ADF105D638}" destId="{8991B7DA-8F38-469C-AD83-70956B970B27}" srcOrd="2" destOrd="0" parTransId="{F72A5292-AFE9-4B54-8A0E-71A22D39460A}" sibTransId="{F30AE935-8B59-4648-ABEF-2DD1E630906D}"/>
    <dgm:cxn modelId="{FF03C415-805A-4B49-B7B2-CB59D91C2DF1}" type="presOf" srcId="{4EF30CA8-7A59-4A84-A2EE-A96F3C979845}" destId="{67BF58A0-8F37-4687-98F7-2CDAD7F5AAEA}" srcOrd="0" destOrd="2" presId="urn:microsoft.com/office/officeart/2005/8/layout/chevron1"/>
    <dgm:cxn modelId="{FDB60C19-2D29-456F-B272-6D2ABCDA409D}" type="presOf" srcId="{FC9EE784-6711-46F3-91C9-E98E9EC6E22C}" destId="{96C153AF-5749-4F44-B92A-BB75450595CF}" srcOrd="0" destOrd="0" presId="urn:microsoft.com/office/officeart/2005/8/layout/chevron1"/>
    <dgm:cxn modelId="{68E34F19-6649-4B66-AE41-A11AA3648882}" type="presOf" srcId="{A8F1C5CF-1D4A-4148-A0FF-66D010BEB879}" destId="{67BF58A0-8F37-4687-98F7-2CDAD7F5AAEA}" srcOrd="0" destOrd="1" presId="urn:microsoft.com/office/officeart/2005/8/layout/chevron1"/>
    <dgm:cxn modelId="{AC856530-A3EE-4089-A072-DA6013F20822}" srcId="{ACEE0C36-862D-4901-8FAF-D0A7E8FD507B}" destId="{FC9EE784-6711-46F3-91C9-E98E9EC6E22C}" srcOrd="0" destOrd="0" parTransId="{847577D4-1298-4313-BA39-AE9C65CFA63B}" sibTransId="{36E60ED5-FEA3-48E7-9D57-60B7F8F69DE5}"/>
    <dgm:cxn modelId="{CF109E34-CDE9-4023-9858-718F8B408B25}" srcId="{ACEE0C36-862D-4901-8FAF-D0A7E8FD507B}" destId="{4A6F8530-A842-4DC9-8767-07ADF105D638}" srcOrd="1" destOrd="0" parTransId="{B0729FE0-1AC3-4600-B2FD-0F6EFE8088E8}" sibTransId="{22D09320-F36F-4004-8CAD-DF979C697632}"/>
    <dgm:cxn modelId="{E10A093B-B832-414E-A29A-EF185BE4EF6B}" type="presOf" srcId="{4A6F8530-A842-4DC9-8767-07ADF105D638}" destId="{92D748BE-E9EF-4273-B6A7-8294268C7D2C}" srcOrd="0" destOrd="0" presId="urn:microsoft.com/office/officeart/2005/8/layout/chevron1"/>
    <dgm:cxn modelId="{3E556456-4998-4151-9558-B9581E9E849D}" srcId="{4A6F8530-A842-4DC9-8767-07ADF105D638}" destId="{0EE6269F-FFBD-4619-87F8-A8BB43F40252}" srcOrd="1" destOrd="0" parTransId="{CD04B250-6DB5-4110-85B1-BDBABB08015C}" sibTransId="{F3FABF36-5CD8-4112-84E2-9F4CB920F7A9}"/>
    <dgm:cxn modelId="{F27B1C58-F48D-4728-B6C4-502AB5659327}" type="presOf" srcId="{2BBB758C-54D0-4AFC-8EBA-19C2595AF59B}" destId="{14E454FE-172C-4DEF-8621-34517F08B18C}" srcOrd="0" destOrd="0" presId="urn:microsoft.com/office/officeart/2005/8/layout/chevron1"/>
    <dgm:cxn modelId="{1FE08159-0527-4511-8ABD-69E516E03A3B}" srcId="{8CA651E9-AA33-45DE-A16C-FF423B392552}" destId="{A8F1C5CF-1D4A-4148-A0FF-66D010BEB879}" srcOrd="1" destOrd="0" parTransId="{102D2E44-5B9E-459E-A214-F5FC5CF066F4}" sibTransId="{F439C868-81AC-4BB1-A358-6E84A6ACC236}"/>
    <dgm:cxn modelId="{9EE65060-A467-4619-81E3-DC7ECA1A0E04}" type="presOf" srcId="{0EE6269F-FFBD-4619-87F8-A8BB43F40252}" destId="{14E454FE-172C-4DEF-8621-34517F08B18C}" srcOrd="0" destOrd="1" presId="urn:microsoft.com/office/officeart/2005/8/layout/chevron1"/>
    <dgm:cxn modelId="{CC95866C-F726-4DD8-9234-977AD6A40590}" srcId="{ACEE0C36-862D-4901-8FAF-D0A7E8FD507B}" destId="{8CA651E9-AA33-45DE-A16C-FF423B392552}" srcOrd="2" destOrd="0" parTransId="{9A17A7D9-A781-4701-AAE5-9A14414541EB}" sibTransId="{DA1CC50C-29DA-4088-9E54-82731C52D710}"/>
    <dgm:cxn modelId="{CEC3FD81-24AA-4A43-B6FD-47E01941AFEE}" srcId="{8CA651E9-AA33-45DE-A16C-FF423B392552}" destId="{4EF30CA8-7A59-4A84-A2EE-A96F3C979845}" srcOrd="2" destOrd="0" parTransId="{497A8FFF-323B-4AF8-9620-F4BE40B0F47F}" sibTransId="{AB393B0F-60AF-4E94-8059-C369E4445F03}"/>
    <dgm:cxn modelId="{7924A19A-AE0A-4051-BF06-1124AEBF0769}" srcId="{8CA651E9-AA33-45DE-A16C-FF423B392552}" destId="{219538D2-682F-48AF-AA52-3599BD65139A}" srcOrd="0" destOrd="0" parTransId="{703D0FE9-269E-4509-A9DD-2B27D371E07C}" sibTransId="{6786B179-84B3-4EBA-80A9-B119531E0822}"/>
    <dgm:cxn modelId="{EEC5C2A0-3362-4820-AB64-770DC438502C}" type="presOf" srcId="{8991B7DA-8F38-469C-AD83-70956B970B27}" destId="{14E454FE-172C-4DEF-8621-34517F08B18C}" srcOrd="0" destOrd="2" presId="urn:microsoft.com/office/officeart/2005/8/layout/chevron1"/>
    <dgm:cxn modelId="{803F39A8-E5CC-4E96-A0BE-89B865166196}" type="presOf" srcId="{ACEE0C36-862D-4901-8FAF-D0A7E8FD507B}" destId="{131FF74D-EF7B-4EE8-A2E7-63C3CA7FDFDC}" srcOrd="0" destOrd="0" presId="urn:microsoft.com/office/officeart/2005/8/layout/chevron1"/>
    <dgm:cxn modelId="{8F49F5AB-5F4F-4149-B10E-13351F0A8B7A}" type="presOf" srcId="{219538D2-682F-48AF-AA52-3599BD65139A}" destId="{67BF58A0-8F37-4687-98F7-2CDAD7F5AAEA}" srcOrd="0" destOrd="0" presId="urn:microsoft.com/office/officeart/2005/8/layout/chevron1"/>
    <dgm:cxn modelId="{12FEF1DB-4003-4459-A181-B01BF44F75BD}" type="presOf" srcId="{8CA651E9-AA33-45DE-A16C-FF423B392552}" destId="{6CA4E663-B25D-47ED-944D-3D10061C988F}" srcOrd="0" destOrd="0" presId="urn:microsoft.com/office/officeart/2005/8/layout/chevron1"/>
    <dgm:cxn modelId="{FD897EE3-06D9-474F-856D-E795A1D13147}" srcId="{4A6F8530-A842-4DC9-8767-07ADF105D638}" destId="{2BBB758C-54D0-4AFC-8EBA-19C2595AF59B}" srcOrd="0" destOrd="0" parTransId="{2D4CAB2C-BC1E-4DE0-9AA0-D89A3656EF75}" sibTransId="{526D3540-A4A8-49D7-8BF3-94C6041F342C}"/>
    <dgm:cxn modelId="{580B0A28-C129-4402-BAB1-85A1A5E3753C}" type="presParOf" srcId="{131FF74D-EF7B-4EE8-A2E7-63C3CA7FDFDC}" destId="{6A6CE17A-239A-41F1-9C0D-6AF887C46205}" srcOrd="0" destOrd="0" presId="urn:microsoft.com/office/officeart/2005/8/layout/chevron1"/>
    <dgm:cxn modelId="{AF6E42E2-2A47-4158-84C9-B16047A0BF00}" type="presParOf" srcId="{6A6CE17A-239A-41F1-9C0D-6AF887C46205}" destId="{96C153AF-5749-4F44-B92A-BB75450595CF}" srcOrd="0" destOrd="0" presId="urn:microsoft.com/office/officeart/2005/8/layout/chevron1"/>
    <dgm:cxn modelId="{9218BD8A-EC98-402C-80E0-EF9678B70F3E}" type="presParOf" srcId="{6A6CE17A-239A-41F1-9C0D-6AF887C46205}" destId="{A07A29E6-EDA4-46D2-B705-170063469500}" srcOrd="1" destOrd="0" presId="urn:microsoft.com/office/officeart/2005/8/layout/chevron1"/>
    <dgm:cxn modelId="{B091D881-2E99-440B-AC42-07CB774567A6}" type="presParOf" srcId="{131FF74D-EF7B-4EE8-A2E7-63C3CA7FDFDC}" destId="{842F028D-1958-4597-811C-8E7896EDA9D1}" srcOrd="1" destOrd="0" presId="urn:microsoft.com/office/officeart/2005/8/layout/chevron1"/>
    <dgm:cxn modelId="{A4E6C0F6-F472-4D2C-ACA1-E8FF303CBB60}" type="presParOf" srcId="{131FF74D-EF7B-4EE8-A2E7-63C3CA7FDFDC}" destId="{164902DB-E5DF-47BA-BE4E-63D2FB85C1C9}" srcOrd="2" destOrd="0" presId="urn:microsoft.com/office/officeart/2005/8/layout/chevron1"/>
    <dgm:cxn modelId="{5BB88553-723A-4400-8DE3-0F17B1791262}" type="presParOf" srcId="{164902DB-E5DF-47BA-BE4E-63D2FB85C1C9}" destId="{92D748BE-E9EF-4273-B6A7-8294268C7D2C}" srcOrd="0" destOrd="0" presId="urn:microsoft.com/office/officeart/2005/8/layout/chevron1"/>
    <dgm:cxn modelId="{1E02894B-0A87-4649-9799-F0604FCF0935}" type="presParOf" srcId="{164902DB-E5DF-47BA-BE4E-63D2FB85C1C9}" destId="{14E454FE-172C-4DEF-8621-34517F08B18C}" srcOrd="1" destOrd="0" presId="urn:microsoft.com/office/officeart/2005/8/layout/chevron1"/>
    <dgm:cxn modelId="{AC40609D-2A46-4C62-9F11-1AD556FFF7B4}" type="presParOf" srcId="{131FF74D-EF7B-4EE8-A2E7-63C3CA7FDFDC}" destId="{646657AB-ADDA-46B3-BB17-E725F82DFE08}" srcOrd="3" destOrd="0" presId="urn:microsoft.com/office/officeart/2005/8/layout/chevron1"/>
    <dgm:cxn modelId="{6D5AF9F7-7D05-4302-A70A-6CAF1AB77F3C}" type="presParOf" srcId="{131FF74D-EF7B-4EE8-A2E7-63C3CA7FDFDC}" destId="{C9A8C2F1-17D1-4E2A-A03E-823CF262A25C}" srcOrd="4" destOrd="0" presId="urn:microsoft.com/office/officeart/2005/8/layout/chevron1"/>
    <dgm:cxn modelId="{5552E541-D1F0-444D-985D-3D94A4E08108}" type="presParOf" srcId="{C9A8C2F1-17D1-4E2A-A03E-823CF262A25C}" destId="{6CA4E663-B25D-47ED-944D-3D10061C988F}" srcOrd="0" destOrd="0" presId="urn:microsoft.com/office/officeart/2005/8/layout/chevron1"/>
    <dgm:cxn modelId="{6EBB75B1-6DAB-4F65-AE12-E934B5265306}" type="presParOf" srcId="{C9A8C2F1-17D1-4E2A-A03E-823CF262A25C}" destId="{67BF58A0-8F37-4687-98F7-2CDAD7F5AAE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ECA27-99DF-FC4C-849D-975081EA6AFB}">
      <dsp:nvSpPr>
        <dsp:cNvPr id="0" name=""/>
        <dsp:cNvSpPr/>
      </dsp:nvSpPr>
      <dsp:spPr>
        <a:xfrm>
          <a:off x="1689542" y="1060368"/>
          <a:ext cx="1013403" cy="1013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存储管理</a:t>
          </a:r>
        </a:p>
      </dsp:txBody>
      <dsp:txXfrm>
        <a:off x="1837951" y="1208777"/>
        <a:ext cx="716585" cy="716585"/>
      </dsp:txXfrm>
    </dsp:sp>
    <dsp:sp modelId="{E225E287-681E-F046-A8DE-60EEFE1461FD}">
      <dsp:nvSpPr>
        <dsp:cNvPr id="0" name=""/>
        <dsp:cNvSpPr/>
      </dsp:nvSpPr>
      <dsp:spPr>
        <a:xfrm rot="11700000">
          <a:off x="924245" y="1182719"/>
          <a:ext cx="753056" cy="288820"/>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A0D3995-B6E7-BC4F-AF72-801BCAFE859A}">
      <dsp:nvSpPr>
        <dsp:cNvPr id="0" name=""/>
        <dsp:cNvSpPr/>
      </dsp:nvSpPr>
      <dsp:spPr>
        <a:xfrm>
          <a:off x="455709" y="844583"/>
          <a:ext cx="962733" cy="77018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分配和回收</a:t>
          </a:r>
        </a:p>
      </dsp:txBody>
      <dsp:txXfrm>
        <a:off x="478267" y="867141"/>
        <a:ext cx="917617" cy="725070"/>
      </dsp:txXfrm>
    </dsp:sp>
    <dsp:sp modelId="{6014DDB0-007F-3748-B69F-316E8BB29972}">
      <dsp:nvSpPr>
        <dsp:cNvPr id="0" name=""/>
        <dsp:cNvSpPr/>
      </dsp:nvSpPr>
      <dsp:spPr>
        <a:xfrm rot="14700000">
          <a:off x="1427923" y="582459"/>
          <a:ext cx="753056" cy="288820"/>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D8F69C-E11C-4C47-A233-28E15520C9F8}">
      <dsp:nvSpPr>
        <dsp:cNvPr id="0" name=""/>
        <dsp:cNvSpPr/>
      </dsp:nvSpPr>
      <dsp:spPr>
        <a:xfrm>
          <a:off x="1163957" y="525"/>
          <a:ext cx="962733" cy="77018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共享</a:t>
          </a:r>
        </a:p>
      </dsp:txBody>
      <dsp:txXfrm>
        <a:off x="1186515" y="23083"/>
        <a:ext cx="917617" cy="725070"/>
      </dsp:txXfrm>
    </dsp:sp>
    <dsp:sp modelId="{BCBA0FE8-8416-334D-AF30-66A3AE9B08AE}">
      <dsp:nvSpPr>
        <dsp:cNvPr id="0" name=""/>
        <dsp:cNvSpPr/>
      </dsp:nvSpPr>
      <dsp:spPr>
        <a:xfrm rot="17700000">
          <a:off x="2211507" y="582459"/>
          <a:ext cx="753056" cy="288820"/>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EB69DF-A234-7F48-9088-453E1697D36C}">
      <dsp:nvSpPr>
        <dsp:cNvPr id="0" name=""/>
        <dsp:cNvSpPr/>
      </dsp:nvSpPr>
      <dsp:spPr>
        <a:xfrm>
          <a:off x="2265796" y="525"/>
          <a:ext cx="962733" cy="77018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保护</a:t>
          </a:r>
        </a:p>
      </dsp:txBody>
      <dsp:txXfrm>
        <a:off x="2288354" y="23083"/>
        <a:ext cx="917617" cy="725070"/>
      </dsp:txXfrm>
    </dsp:sp>
    <dsp:sp modelId="{26D98549-8485-5446-9C33-2799683B35AC}">
      <dsp:nvSpPr>
        <dsp:cNvPr id="0" name=""/>
        <dsp:cNvSpPr/>
      </dsp:nvSpPr>
      <dsp:spPr>
        <a:xfrm rot="20700000">
          <a:off x="2715185" y="1182719"/>
          <a:ext cx="753056" cy="288820"/>
        </a:xfrm>
        <a:prstGeom prst="lef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1D47802-36DD-3445-8BB7-5C6A15BAB167}">
      <dsp:nvSpPr>
        <dsp:cNvPr id="0" name=""/>
        <dsp:cNvSpPr/>
      </dsp:nvSpPr>
      <dsp:spPr>
        <a:xfrm>
          <a:off x="2974045" y="844583"/>
          <a:ext cx="962733" cy="77018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扩充</a:t>
          </a:r>
        </a:p>
      </dsp:txBody>
      <dsp:txXfrm>
        <a:off x="2996603" y="867141"/>
        <a:ext cx="917617" cy="725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105A7-BE81-6947-9B8C-B5B723E109E4}">
      <dsp:nvSpPr>
        <dsp:cNvPr id="0" name=""/>
        <dsp:cNvSpPr/>
      </dsp:nvSpPr>
      <dsp:spPr>
        <a:xfrm>
          <a:off x="2474" y="286789"/>
          <a:ext cx="2164064" cy="2164064"/>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Program</a:t>
          </a:r>
          <a:r>
            <a:rPr lang="zh-CN" altLang="en-US" sz="2100" kern="1200" dirty="0"/>
            <a:t> </a:t>
          </a:r>
          <a:r>
            <a:rPr lang="en-US" altLang="zh-CN" sz="2100" kern="1200" dirty="0"/>
            <a:t>loading</a:t>
          </a:r>
          <a:endParaRPr lang="zh-CN" altLang="en-US" sz="2100" kern="1200" dirty="0"/>
        </a:p>
      </dsp:txBody>
      <dsp:txXfrm>
        <a:off x="319394" y="603709"/>
        <a:ext cx="1530224" cy="1530224"/>
      </dsp:txXfrm>
    </dsp:sp>
    <dsp:sp modelId="{0AA0DCD9-5023-6340-8D00-3DE76B815FBA}">
      <dsp:nvSpPr>
        <dsp:cNvPr id="0" name=""/>
        <dsp:cNvSpPr/>
      </dsp:nvSpPr>
      <dsp:spPr>
        <a:xfrm>
          <a:off x="1733725" y="286789"/>
          <a:ext cx="2164064" cy="2164064"/>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Relocation</a:t>
          </a:r>
          <a:endParaRPr lang="zh-CN" altLang="en-US" sz="2100" kern="1200" dirty="0"/>
        </a:p>
      </dsp:txBody>
      <dsp:txXfrm>
        <a:off x="2050645" y="603709"/>
        <a:ext cx="1530224" cy="1530224"/>
      </dsp:txXfrm>
    </dsp:sp>
    <dsp:sp modelId="{F3FB1239-C324-8244-9A57-83EA15202DA7}">
      <dsp:nvSpPr>
        <dsp:cNvPr id="0" name=""/>
        <dsp:cNvSpPr/>
      </dsp:nvSpPr>
      <dsp:spPr>
        <a:xfrm>
          <a:off x="3464977" y="286789"/>
          <a:ext cx="2164064" cy="2164064"/>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Symbol</a:t>
          </a:r>
          <a:r>
            <a:rPr lang="zh-CN" altLang="en-US" sz="2100" kern="1200" dirty="0"/>
            <a:t> </a:t>
          </a:r>
          <a:r>
            <a:rPr lang="en-US" altLang="zh-CN" sz="2100" kern="1200" dirty="0"/>
            <a:t>resolution</a:t>
          </a:r>
          <a:endParaRPr lang="zh-CN" altLang="en-US" sz="2100" kern="1200" dirty="0"/>
        </a:p>
      </dsp:txBody>
      <dsp:txXfrm>
        <a:off x="3781897" y="603709"/>
        <a:ext cx="1530224" cy="1530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153AF-5749-4F44-B92A-BB75450595CF}">
      <dsp:nvSpPr>
        <dsp:cNvPr id="0" name=""/>
        <dsp:cNvSpPr/>
      </dsp:nvSpPr>
      <dsp:spPr>
        <a:xfrm>
          <a:off x="3562" y="143533"/>
          <a:ext cx="2877929" cy="1151171"/>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编译</a:t>
          </a:r>
        </a:p>
      </dsp:txBody>
      <dsp:txXfrm>
        <a:off x="579148" y="143533"/>
        <a:ext cx="1726758" cy="1151171"/>
      </dsp:txXfrm>
    </dsp:sp>
    <dsp:sp modelId="{92D748BE-E9EF-4273-B6A7-8294268C7D2C}">
      <dsp:nvSpPr>
        <dsp:cNvPr id="0" name=""/>
        <dsp:cNvSpPr/>
      </dsp:nvSpPr>
      <dsp:spPr>
        <a:xfrm>
          <a:off x="2665491" y="143533"/>
          <a:ext cx="2877929" cy="1151171"/>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链接</a:t>
          </a:r>
        </a:p>
      </dsp:txBody>
      <dsp:txXfrm>
        <a:off x="3241077" y="143533"/>
        <a:ext cx="1726758" cy="1151171"/>
      </dsp:txXfrm>
    </dsp:sp>
    <dsp:sp modelId="{14E454FE-172C-4DEF-8621-34517F08B18C}">
      <dsp:nvSpPr>
        <dsp:cNvPr id="0" name=""/>
        <dsp:cNvSpPr/>
      </dsp:nvSpPr>
      <dsp:spPr>
        <a:xfrm>
          <a:off x="2665491" y="1438602"/>
          <a:ext cx="2302343" cy="167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静态链接</a:t>
          </a:r>
        </a:p>
        <a:p>
          <a:pPr marL="285750" lvl="1" indent="-285750" algn="l" defTabSz="1377950">
            <a:lnSpc>
              <a:spcPct val="90000"/>
            </a:lnSpc>
            <a:spcBef>
              <a:spcPct val="0"/>
            </a:spcBef>
            <a:spcAft>
              <a:spcPct val="15000"/>
            </a:spcAft>
            <a:buChar char="•"/>
          </a:pPr>
          <a:r>
            <a:rPr lang="zh-CN" altLang="en-US" sz="3100" kern="1200" dirty="0"/>
            <a:t>装入时链接</a:t>
          </a:r>
        </a:p>
        <a:p>
          <a:pPr marL="285750" lvl="1" indent="-285750" algn="l" defTabSz="1377950">
            <a:lnSpc>
              <a:spcPct val="90000"/>
            </a:lnSpc>
            <a:spcBef>
              <a:spcPct val="0"/>
            </a:spcBef>
            <a:spcAft>
              <a:spcPct val="15000"/>
            </a:spcAft>
            <a:buChar char="•"/>
          </a:pPr>
          <a:r>
            <a:rPr lang="zh-CN" altLang="en-US" sz="3100" kern="1200" dirty="0"/>
            <a:t>运行时链接</a:t>
          </a:r>
        </a:p>
      </dsp:txBody>
      <dsp:txXfrm>
        <a:off x="2665491" y="1438602"/>
        <a:ext cx="2302343" cy="1674000"/>
      </dsp:txXfrm>
    </dsp:sp>
    <dsp:sp modelId="{6CA4E663-B25D-47ED-944D-3D10061C988F}">
      <dsp:nvSpPr>
        <dsp:cNvPr id="0" name=""/>
        <dsp:cNvSpPr/>
      </dsp:nvSpPr>
      <dsp:spPr>
        <a:xfrm>
          <a:off x="5327420" y="143533"/>
          <a:ext cx="2877929" cy="1151171"/>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装入</a:t>
          </a:r>
        </a:p>
      </dsp:txBody>
      <dsp:txXfrm>
        <a:off x="5903006" y="143533"/>
        <a:ext cx="1726758" cy="1151171"/>
      </dsp:txXfrm>
    </dsp:sp>
    <dsp:sp modelId="{67BF58A0-8F37-4687-98F7-2CDAD7F5AAEA}">
      <dsp:nvSpPr>
        <dsp:cNvPr id="0" name=""/>
        <dsp:cNvSpPr/>
      </dsp:nvSpPr>
      <dsp:spPr>
        <a:xfrm>
          <a:off x="5327420" y="1438602"/>
          <a:ext cx="2302343" cy="167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绝对装入</a:t>
          </a:r>
        </a:p>
        <a:p>
          <a:pPr marL="285750" lvl="1" indent="-285750" algn="l" defTabSz="1377950">
            <a:lnSpc>
              <a:spcPct val="90000"/>
            </a:lnSpc>
            <a:spcBef>
              <a:spcPct val="0"/>
            </a:spcBef>
            <a:spcAft>
              <a:spcPct val="15000"/>
            </a:spcAft>
            <a:buChar char="•"/>
          </a:pPr>
          <a:r>
            <a:rPr lang="zh-CN" altLang="en-US" sz="3100" kern="1200" dirty="0"/>
            <a:t>静态装入</a:t>
          </a:r>
        </a:p>
        <a:p>
          <a:pPr marL="285750" lvl="1" indent="-285750" algn="l" defTabSz="1377950">
            <a:lnSpc>
              <a:spcPct val="90000"/>
            </a:lnSpc>
            <a:spcBef>
              <a:spcPct val="0"/>
            </a:spcBef>
            <a:spcAft>
              <a:spcPct val="15000"/>
            </a:spcAft>
            <a:buChar char="•"/>
          </a:pPr>
          <a:r>
            <a:rPr lang="zh-CN" altLang="en-US" sz="3100" kern="1200" dirty="0"/>
            <a:t>动态装入</a:t>
          </a:r>
        </a:p>
      </dsp:txBody>
      <dsp:txXfrm>
        <a:off x="5327420" y="1438602"/>
        <a:ext cx="2302343" cy="1674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37FD22-92FC-2247-A7CA-A52C52936A48}" type="datetimeFigureOut">
              <a:rPr kumimoji="1" lang="zh-CN" altLang="en-US" smtClean="0"/>
              <a:t>2019/10/28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94A0A-4C32-304F-BEFD-9BA2E8402B95}" type="slidenum">
              <a:rPr kumimoji="1" lang="zh-CN" altLang="en-US" smtClean="0"/>
              <a:t>‹#›</a:t>
            </a:fld>
            <a:endParaRPr kumimoji="1" lang="zh-CN" altLang="en-US"/>
          </a:p>
        </p:txBody>
      </p:sp>
    </p:spTree>
    <p:extLst>
      <p:ext uri="{BB962C8B-B14F-4D97-AF65-F5344CB8AC3E}">
        <p14:creationId xmlns:p14="http://schemas.microsoft.com/office/powerpoint/2010/main" val="3265179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a:t>
            </a:fld>
            <a:endParaRPr lang="zh-CN" altLang="en-US"/>
          </a:p>
        </p:txBody>
      </p:sp>
    </p:spTree>
    <p:extLst>
      <p:ext uri="{BB962C8B-B14F-4D97-AF65-F5344CB8AC3E}">
        <p14:creationId xmlns:p14="http://schemas.microsoft.com/office/powerpoint/2010/main" val="119340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C0884-F3A8-435D-9AFC-24BDF6C70BAB}" type="slidenum">
              <a:rPr lang="en-US" altLang="zh-CN"/>
              <a:pPr/>
              <a:t>2</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350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3A58B-92E3-4E6D-8B11-95C4F008FDF7}" type="slidenum">
              <a:rPr lang="en-US" altLang="zh-CN"/>
              <a:pPr/>
              <a:t>3</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86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2000">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宋体" charset="0"/>
              </a:defRPr>
            </a:lvl1pPr>
            <a:lvl2pPr marL="742950" indent="-285750">
              <a:defRPr>
                <a:solidFill>
                  <a:schemeClr val="tx1"/>
                </a:solidFill>
                <a:latin typeface="Perpetua" charset="0"/>
                <a:ea typeface="宋体" charset="0"/>
              </a:defRPr>
            </a:lvl2pPr>
            <a:lvl3pPr marL="1143000" indent="-228600">
              <a:defRPr>
                <a:solidFill>
                  <a:schemeClr val="tx1"/>
                </a:solidFill>
                <a:latin typeface="Perpetua" charset="0"/>
                <a:ea typeface="宋体" charset="0"/>
              </a:defRPr>
            </a:lvl3pPr>
            <a:lvl4pPr marL="1600200" indent="-228600">
              <a:defRPr>
                <a:solidFill>
                  <a:schemeClr val="tx1"/>
                </a:solidFill>
                <a:latin typeface="Perpetua" charset="0"/>
                <a:ea typeface="宋体" charset="0"/>
              </a:defRPr>
            </a:lvl4pPr>
            <a:lvl5pPr marL="2057400" indent="-228600">
              <a:defRPr>
                <a:solidFill>
                  <a:schemeClr val="tx1"/>
                </a:solidFill>
                <a:latin typeface="Perpetua" charset="0"/>
                <a:ea typeface="宋体" charset="0"/>
              </a:defRPr>
            </a:lvl5pPr>
            <a:lvl6pPr marL="2514600" indent="-228600" fontAlgn="base">
              <a:spcBef>
                <a:spcPct val="0"/>
              </a:spcBef>
              <a:spcAft>
                <a:spcPct val="0"/>
              </a:spcAft>
              <a:defRPr>
                <a:solidFill>
                  <a:schemeClr val="tx1"/>
                </a:solidFill>
                <a:latin typeface="Perpetua" charset="0"/>
                <a:ea typeface="宋体" charset="0"/>
              </a:defRPr>
            </a:lvl6pPr>
            <a:lvl7pPr marL="2971800" indent="-228600" fontAlgn="base">
              <a:spcBef>
                <a:spcPct val="0"/>
              </a:spcBef>
              <a:spcAft>
                <a:spcPct val="0"/>
              </a:spcAft>
              <a:defRPr>
                <a:solidFill>
                  <a:schemeClr val="tx1"/>
                </a:solidFill>
                <a:latin typeface="Perpetua" charset="0"/>
                <a:ea typeface="宋体" charset="0"/>
              </a:defRPr>
            </a:lvl7pPr>
            <a:lvl8pPr marL="3429000" indent="-228600" fontAlgn="base">
              <a:spcBef>
                <a:spcPct val="0"/>
              </a:spcBef>
              <a:spcAft>
                <a:spcPct val="0"/>
              </a:spcAft>
              <a:defRPr>
                <a:solidFill>
                  <a:schemeClr val="tx1"/>
                </a:solidFill>
                <a:latin typeface="Perpetua" charset="0"/>
                <a:ea typeface="宋体" charset="0"/>
              </a:defRPr>
            </a:lvl8pPr>
            <a:lvl9pPr marL="3886200" indent="-228600" fontAlgn="base">
              <a:spcBef>
                <a:spcPct val="0"/>
              </a:spcBef>
              <a:spcAft>
                <a:spcPct val="0"/>
              </a:spcAft>
              <a:defRPr>
                <a:solidFill>
                  <a:schemeClr val="tx1"/>
                </a:solidFill>
                <a:latin typeface="Perpetua" charset="0"/>
                <a:ea typeface="宋体" charset="0"/>
              </a:defRPr>
            </a:lvl9pPr>
          </a:lstStyle>
          <a:p>
            <a:fld id="{7A2C79DB-593D-0448-BD9E-2F34922C3590}" type="slidenum">
              <a:rPr lang="en-US" altLang="zh-CN">
                <a:latin typeface="Calibri" charset="0"/>
              </a:rPr>
              <a:pPr/>
              <a:t>8</a:t>
            </a:fld>
            <a:endParaRPr lang="en-US" altLang="zh-CN">
              <a:latin typeface="Calibri" charset="0"/>
            </a:endParaRPr>
          </a:p>
        </p:txBody>
      </p:sp>
    </p:spTree>
    <p:extLst>
      <p:ext uri="{BB962C8B-B14F-4D97-AF65-F5344CB8AC3E}">
        <p14:creationId xmlns:p14="http://schemas.microsoft.com/office/powerpoint/2010/main" val="15407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543C8-F672-41EA-802E-CE7EFA163329}" type="slidenum">
              <a:rPr lang="en-US" altLang="zh-CN"/>
              <a:pPr/>
              <a:t>11</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983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9pPr>
          </a:lstStyle>
          <a:p>
            <a:pPr eaLnBrk="1" hangingPunct="1">
              <a:buFont typeface="Times New Roman" pitchFamily="1" charset="0"/>
              <a:buNone/>
            </a:pPr>
            <a:fld id="{148C2407-B871-4F8C-AE2E-C5837C0F2F9D}" type="slidenum">
              <a:rPr lang="en-US" altLang="zh-CN" sz="1100" smtClean="0">
                <a:solidFill>
                  <a:srgbClr val="000000"/>
                </a:solidFill>
              </a:rPr>
              <a:pPr eaLnBrk="1" hangingPunct="1">
                <a:buFont typeface="Times New Roman" pitchFamily="1" charset="0"/>
                <a:buNone/>
              </a:pPr>
              <a:t>15</a:t>
            </a:fld>
            <a:endParaRPr lang="en-US" altLang="zh-CN" sz="1100">
              <a:solidFill>
                <a:srgbClr val="000000"/>
              </a:solidFill>
            </a:endParaRPr>
          </a:p>
        </p:txBody>
      </p:sp>
      <p:sp>
        <p:nvSpPr>
          <p:cNvPr id="75779" name="Text Box 1"/>
          <p:cNvSpPr txBox="1">
            <a:spLocks noChangeArrowheads="1"/>
          </p:cNvSpPr>
          <p:nvPr/>
        </p:nvSpPr>
        <p:spPr bwMode="auto">
          <a:xfrm>
            <a:off x="3878036" y="8699500"/>
            <a:ext cx="2993571" cy="454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00" tIns="0" rIns="1980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9pPr>
          </a:lstStyle>
          <a:p>
            <a:pPr algn="r" eaLnBrk="1" hangingPunct="1"/>
            <a:fld id="{127F2E0A-11C0-444D-91B1-FB115B19B921}" type="slidenum">
              <a:rPr lang="en-US" altLang="zh-CN" sz="1100" i="1">
                <a:solidFill>
                  <a:srgbClr val="000099"/>
                </a:solidFill>
              </a:rPr>
              <a:pPr algn="r" eaLnBrk="1" hangingPunct="1"/>
              <a:t>15</a:t>
            </a:fld>
            <a:endParaRPr lang="en-US" altLang="zh-CN" sz="1100" i="1">
              <a:solidFill>
                <a:srgbClr val="000099"/>
              </a:solidFill>
            </a:endParaRPr>
          </a:p>
        </p:txBody>
      </p:sp>
      <p:sp>
        <p:nvSpPr>
          <p:cNvPr id="75780" name="Text Box 2"/>
          <p:cNvSpPr txBox="1">
            <a:spLocks noChangeArrowheads="1"/>
          </p:cNvSpPr>
          <p:nvPr/>
        </p:nvSpPr>
        <p:spPr bwMode="auto">
          <a:xfrm>
            <a:off x="1800679" y="69454"/>
            <a:ext cx="3256643" cy="4274344"/>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75781" name="Text Box 3"/>
          <p:cNvSpPr>
            <a:spLocks noGrp="1" noChangeArrowheads="1"/>
          </p:cNvSpPr>
          <p:nvPr>
            <p:ph type="body"/>
          </p:nvPr>
        </p:nvSpPr>
        <p:spPr>
          <a:xfrm>
            <a:off x="0" y="4482704"/>
            <a:ext cx="6833054" cy="38238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User — “addresses” are lexical locations in the user’s text.</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compilation — addresses are labels (still lexical locations in an assembly language program).  </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assembly — addresses in a logical address space.</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linking — addresses in a new logical address space that now contains library routines.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loading — physical addresses.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endParaRPr lang="en-US" altLang="zh-CN" dirty="0">
              <a:latin typeface="Times New Roman" pitchFamily="1" charset="0"/>
            </a:endParaRP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Here’s the point: </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	There are many concepts of addresses.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	You need a context to interpret an address.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endParaRPr lang="en-US" altLang="zh-CN" dirty="0">
              <a:latin typeface="Times New Roman" pitchFamily="1" charset="0"/>
            </a:endParaRPr>
          </a:p>
        </p:txBody>
      </p:sp>
    </p:spTree>
    <p:extLst>
      <p:ext uri="{BB962C8B-B14F-4D97-AF65-F5344CB8AC3E}">
        <p14:creationId xmlns:p14="http://schemas.microsoft.com/office/powerpoint/2010/main" val="66319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JSR: jump</a:t>
            </a:r>
            <a:r>
              <a:rPr lang="en-US" altLang="zh-CN" baseline="0" dirty="0"/>
              <a:t> to subroutine</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295416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278322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35</a:t>
            </a:fld>
            <a:endParaRPr lang="zh-CN" altLang="en-US"/>
          </a:p>
        </p:txBody>
      </p:sp>
    </p:spTree>
    <p:extLst>
      <p:ext uri="{BB962C8B-B14F-4D97-AF65-F5344CB8AC3E}">
        <p14:creationId xmlns:p14="http://schemas.microsoft.com/office/powerpoint/2010/main" val="69893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20DDD7E-DDF1-B444-AD73-D61DF36EE51E}"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C16B0E-2FFE-B441-B807-0F0649B786AA}" type="datetime5">
              <a:t>2019/10/28</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80BAFB-01F5-1D4D-864D-C9981EA1ED97}"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386019-0015-BC43-A0AF-387942915435}"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33837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69A3690D-AABE-F948-A6CE-961902266B56}" type="datetime5">
              <a:t>2019/10/28</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pPr/>
              <a:t>‹#›</a:t>
            </a:fld>
            <a:endParaRPr lang="en-US" altLang="zh-CN"/>
          </a:p>
        </p:txBody>
      </p:sp>
    </p:spTree>
    <p:extLst>
      <p:ext uri="{BB962C8B-B14F-4D97-AF65-F5344CB8AC3E}">
        <p14:creationId xmlns:p14="http://schemas.microsoft.com/office/powerpoint/2010/main" val="3118919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D64C675-8293-0A4E-A6C4-6A56ECB2235F}" type="datetime5">
              <a:t>2019/10/28</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pPr/>
              <a:t>‹#›</a:t>
            </a:fld>
            <a:endParaRPr lang="en-US" altLang="zh-CN"/>
          </a:p>
        </p:txBody>
      </p:sp>
    </p:spTree>
    <p:extLst>
      <p:ext uri="{BB962C8B-B14F-4D97-AF65-F5344CB8AC3E}">
        <p14:creationId xmlns:p14="http://schemas.microsoft.com/office/powerpoint/2010/main" val="494817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58783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278E6C-AB71-1F4D-8C41-5FCCA10E4B10}"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938734-FAF7-5141-A60F-81018544D31B}"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343680-9084-C440-8896-EBD4EBA1C902}" type="datetime5">
              <a:t>2019/10/28</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8EDD0F-9332-4E4F-A203-87BF20CBE8BE}" type="datetime5">
              <a:t>2019/10/28</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AFB52FC-A0ED-DB4F-9600-C0912A50CD88}"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74437A-F540-0E45-A544-40EC7AD78C82}"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18EC08-7064-B34D-8420-C4FAAA7089AD}"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097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69F289-7F84-B843-B219-9DBB89977AD6}" type="datetime5">
              <a:t>2019/10/28</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5D8BF5B1-7B9C-D146-994B-D2AC120BBBDF}" type="datetime5">
              <a:t>2019/10/28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4" r:id="rId8"/>
    <p:sldLayoutId id="2147483803" r:id="rId9"/>
    <p:sldLayoutId id="2147483804" r:id="rId10"/>
    <p:sldLayoutId id="2147483805" r:id="rId11"/>
    <p:sldLayoutId id="2147483806" r:id="rId12"/>
    <p:sldLayoutId id="2147483807" r:id="rId13"/>
    <p:sldLayoutId id="2147483808" r:id="rId14"/>
    <p:sldLayoutId id="2147483809" r:id="rId15"/>
    <p:sldLayoutId id="2147483812" r:id="rId16"/>
    <p:sldLayoutId id="2147483813" r:id="rId17"/>
    <p:sldLayoutId id="2147483815" r:id="rId18"/>
    <p:sldLayoutId id="2147483816" r:id="rId19"/>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6</a:t>
            </a:r>
            <a:r>
              <a:rPr lang="zh-CN" altLang="en-US" dirty="0"/>
              <a:t>、存储器管理</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C99EB1B2-3B99-6245-A392-B5ADC944BB0E}" type="datetime5">
              <a:rPr lang="zh-CN" altLang="en-US" smtClean="0"/>
              <a:t>2019/10/28</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空间分类</a:t>
            </a:r>
          </a:p>
        </p:txBody>
      </p:sp>
      <p:sp>
        <p:nvSpPr>
          <p:cNvPr id="8" name="内容占位符 7"/>
          <p:cNvSpPr>
            <a:spLocks noGrp="1"/>
          </p:cNvSpPr>
          <p:nvPr>
            <p:ph idx="1"/>
          </p:nvPr>
        </p:nvSpPr>
        <p:spPr/>
        <p:txBody>
          <a:bodyPr>
            <a:normAutofit fontScale="77500" lnSpcReduction="20000"/>
          </a:bodyPr>
          <a:lstStyle/>
          <a:p>
            <a:r>
              <a:rPr lang="zh-CN" altLang="en-US" dirty="0"/>
              <a:t>名空间</a:t>
            </a:r>
            <a:endParaRPr lang="en-US" altLang="zh-CN" dirty="0"/>
          </a:p>
          <a:p>
            <a:pPr lvl="1"/>
            <a:r>
              <a:rPr lang="zh-CN" altLang="en-US" dirty="0"/>
              <a:t>用汇编语言或高级语言编写程序时，用符号名来访问某一单元。程序中由符号名组成的程序空间称为符号名空间，简称名空间。</a:t>
            </a:r>
          </a:p>
          <a:p>
            <a:r>
              <a:rPr lang="zh-CN" altLang="en-US" dirty="0"/>
              <a:t>逻辑空间</a:t>
            </a:r>
            <a:endParaRPr lang="en-US" altLang="zh-CN" dirty="0"/>
          </a:p>
          <a:p>
            <a:pPr lvl="1"/>
            <a:r>
              <a:rPr lang="zh-CN" altLang="en-US" dirty="0"/>
              <a:t>源程序经过编译形成目标程序，每个目标程序都以</a:t>
            </a:r>
            <a:r>
              <a:rPr lang="en-US" altLang="zh-CN" dirty="0">
                <a:solidFill>
                  <a:schemeClr val="accent2"/>
                </a:solidFill>
              </a:rPr>
              <a:t>0</a:t>
            </a:r>
            <a:r>
              <a:rPr lang="zh-CN" altLang="en-US" dirty="0">
                <a:solidFill>
                  <a:schemeClr val="accent2"/>
                </a:solidFill>
              </a:rPr>
              <a:t>为基址顺序进行编址</a:t>
            </a:r>
            <a:r>
              <a:rPr lang="zh-CN" altLang="en-US" dirty="0"/>
              <a:t>，原来用符号名访问的单元用具体的数据</a:t>
            </a:r>
            <a:r>
              <a:rPr lang="en-US" altLang="zh-CN" dirty="0"/>
              <a:t>——</a:t>
            </a:r>
            <a:r>
              <a:rPr lang="zh-CN" altLang="en-US" dirty="0"/>
              <a:t>单元号取代。这样生成的目标程序占据一定的地址空间，称为逻辑地址空间，简称逻辑空间。</a:t>
            </a:r>
            <a:endParaRPr lang="en-US" altLang="zh-CN" dirty="0"/>
          </a:p>
          <a:p>
            <a:pPr lvl="1"/>
            <a:r>
              <a:rPr lang="zh-CN" altLang="en-US" dirty="0"/>
              <a:t>在逻辑空间中每条指令的地址和指令中要访问的操作数地址统称为逻辑地址。</a:t>
            </a:r>
          </a:p>
          <a:p>
            <a:endParaRPr lang="en-US" altLang="zh-CN" dirty="0"/>
          </a:p>
          <a:p>
            <a:endParaRPr lang="zh-CN" altLang="en-US" dirty="0"/>
          </a:p>
        </p:txBody>
      </p:sp>
      <p:sp>
        <p:nvSpPr>
          <p:cNvPr id="4" name="日期占位符 3"/>
          <p:cNvSpPr>
            <a:spLocks noGrp="1"/>
          </p:cNvSpPr>
          <p:nvPr>
            <p:ph type="dt" sz="half" idx="10"/>
          </p:nvPr>
        </p:nvSpPr>
        <p:spPr/>
        <p:txBody>
          <a:bodyPr/>
          <a:lstStyle/>
          <a:p>
            <a:fld id="{AB1B6994-3E6F-5948-BF9B-73504F34172A}"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7781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内存空间（或物理空间）</a:t>
            </a:r>
            <a:endParaRPr lang="zh-CN" altLang="en-US" dirty="0"/>
          </a:p>
        </p:txBody>
      </p:sp>
      <p:sp>
        <p:nvSpPr>
          <p:cNvPr id="56323" name="Rectangle 3"/>
          <p:cNvSpPr>
            <a:spLocks noGrp="1" noChangeArrowheads="1"/>
          </p:cNvSpPr>
          <p:nvPr>
            <p:ph type="body" idx="1"/>
          </p:nvPr>
        </p:nvSpPr>
        <p:spPr/>
        <p:txBody>
          <a:bodyPr>
            <a:normAutofit fontScale="85000" lnSpcReduction="10000"/>
          </a:bodyPr>
          <a:lstStyle/>
          <a:p>
            <a:r>
              <a:rPr lang="zh-CN" altLang="en-US" dirty="0"/>
              <a:t>内存由若干存储单元组成，每个存储单元有一个编号，这种编号可惟一标识一个存储单元，称为内存地址（或物理地址）。</a:t>
            </a:r>
          </a:p>
          <a:p>
            <a:r>
              <a:rPr lang="zh-CN" altLang="en-US" dirty="0"/>
              <a:t>内存地址的集合称为内存地址空间（或物理地址空间），简称内存空间（或物理空间）。</a:t>
            </a:r>
            <a:endParaRPr lang="en-US" altLang="zh-CN" dirty="0"/>
          </a:p>
          <a:p>
            <a:r>
              <a:rPr lang="zh-CN" altLang="en-US" dirty="0"/>
              <a:t>一维线性空间，编址顺序为</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 n-1</a:t>
            </a:r>
            <a:r>
              <a:rPr lang="zh-CN" altLang="en-US" dirty="0"/>
              <a:t>，</a:t>
            </a:r>
            <a:r>
              <a:rPr lang="en-US" altLang="zh-CN" dirty="0"/>
              <a:t>n</a:t>
            </a:r>
            <a:r>
              <a:rPr lang="zh-CN" altLang="en-US" dirty="0"/>
              <a:t>的大小由实际组成存储器的存储单元个数决定。</a:t>
            </a:r>
            <a:endParaRPr lang="en-US" altLang="zh-CN" dirty="0"/>
          </a:p>
          <a:p>
            <a:pPr lvl="1"/>
            <a:r>
              <a:rPr lang="zh-CN" altLang="en-US" dirty="0"/>
              <a:t>比如，</a:t>
            </a:r>
            <a:r>
              <a:rPr lang="en-US" altLang="zh-CN" dirty="0"/>
              <a:t>64K</a:t>
            </a:r>
            <a:r>
              <a:rPr lang="zh-CN" altLang="en-US" dirty="0"/>
              <a:t>内存的空间编号为</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……65535</a:t>
            </a:r>
            <a:r>
              <a:rPr lang="zh-CN" altLang="en-US" dirty="0"/>
              <a:t>。</a:t>
            </a:r>
          </a:p>
        </p:txBody>
      </p:sp>
      <p:sp>
        <p:nvSpPr>
          <p:cNvPr id="3" name="日期占位符 2"/>
          <p:cNvSpPr>
            <a:spLocks noGrp="1"/>
          </p:cNvSpPr>
          <p:nvPr>
            <p:ph type="dt" sz="half" idx="10"/>
          </p:nvPr>
        </p:nvSpPr>
        <p:spPr/>
        <p:txBody>
          <a:bodyPr/>
          <a:lstStyle/>
          <a:p>
            <a:fld id="{3FE3DA22-B636-FD4F-841C-3C60C0404489}"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539529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fade">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fade">
                                      <p:cBhvr>
                                        <p:cTn id="17" dur="500"/>
                                        <p:tgtEl>
                                          <p:spTgt spid="5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fade">
                                      <p:cBhvr>
                                        <p:cTn id="22"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空间的关系</a:t>
            </a:r>
          </a:p>
        </p:txBody>
      </p:sp>
      <p:sp>
        <p:nvSpPr>
          <p:cNvPr id="3" name="日期占位符 2"/>
          <p:cNvSpPr>
            <a:spLocks noGrp="1"/>
          </p:cNvSpPr>
          <p:nvPr>
            <p:ph type="dt" sz="half" idx="10"/>
          </p:nvPr>
        </p:nvSpPr>
        <p:spPr/>
        <p:txBody>
          <a:bodyPr/>
          <a:lstStyle/>
          <a:p>
            <a:fld id="{B46AF495-A85E-844A-91AE-58775F160AA4}" type="datetime5">
              <a:t>2019/10/28</a:t>
            </a:fld>
            <a:endParaRPr lang="zh-CN" altLang="en-US" dirty="0"/>
          </a:p>
        </p:txBody>
      </p:sp>
      <p:sp>
        <p:nvSpPr>
          <p:cNvPr id="16"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4" name="灯片编号占位符 3"/>
          <p:cNvSpPr>
            <a:spLocks noGrp="1"/>
          </p:cNvSpPr>
          <p:nvPr>
            <p:ph type="sldNum" sz="quarter" idx="12"/>
          </p:nvPr>
        </p:nvSpPr>
        <p:spPr/>
        <p:txBody>
          <a:bodyPr/>
          <a:lstStyle/>
          <a:p>
            <a:fld id="{B09550E6-D85C-43A8-841D-66A200A3DB30}" type="slidenum">
              <a:rPr lang="zh-CN" altLang="en-US" smtClean="0"/>
              <a:t>12</a:t>
            </a:fld>
            <a:endParaRPr lang="zh-CN" altLang="en-US"/>
          </a:p>
        </p:txBody>
      </p:sp>
      <p:sp>
        <p:nvSpPr>
          <p:cNvPr id="151556" name="Rectangle 4"/>
          <p:cNvSpPr>
            <a:spLocks noChangeArrowheads="1"/>
          </p:cNvSpPr>
          <p:nvPr/>
        </p:nvSpPr>
        <p:spPr bwMode="auto">
          <a:xfrm>
            <a:off x="1187450" y="2060570"/>
            <a:ext cx="1296988" cy="298798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0000" tIns="46800" rIns="90000" bIns="46800" anchor="ctr">
            <a:spAutoFit/>
          </a:bodyPr>
          <a:lstStyle/>
          <a:p>
            <a:r>
              <a:rPr lang="zh-CN" altLang="en-US" sz="2000" dirty="0">
                <a:solidFill>
                  <a:schemeClr val="bg1"/>
                </a:solidFill>
              </a:rPr>
              <a:t>符号指令</a:t>
            </a:r>
          </a:p>
          <a:p>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数据说明</a:t>
            </a:r>
          </a:p>
          <a:p>
            <a:endParaRPr lang="zh-CN" altLang="en-US"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r>
              <a:rPr lang="en-US" altLang="zh-CN" sz="2000" dirty="0">
                <a:solidFill>
                  <a:schemeClr val="bg1"/>
                </a:solidFill>
              </a:rPr>
              <a:t>I/O</a:t>
            </a:r>
            <a:r>
              <a:rPr lang="zh-CN" altLang="en-US" sz="2000" dirty="0">
                <a:solidFill>
                  <a:schemeClr val="bg1"/>
                </a:solidFill>
              </a:rPr>
              <a:t>说明</a:t>
            </a:r>
          </a:p>
        </p:txBody>
      </p:sp>
      <p:sp>
        <p:nvSpPr>
          <p:cNvPr id="151557" name="Rectangle 5"/>
          <p:cNvSpPr>
            <a:spLocks noChangeArrowheads="1"/>
          </p:cNvSpPr>
          <p:nvPr/>
        </p:nvSpPr>
        <p:spPr bwMode="auto">
          <a:xfrm>
            <a:off x="3738326" y="2078563"/>
            <a:ext cx="1512242" cy="2952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90000" tIns="46800" rIns="90000" bIns="46800" anchor="ctr">
            <a:spAutoFit/>
          </a:bodyPr>
          <a:lstStyle/>
          <a:p>
            <a:r>
              <a:rPr lang="zh-CN" altLang="en-US" sz="2000" dirty="0">
                <a:solidFill>
                  <a:schemeClr val="bg1"/>
                </a:solidFill>
              </a:rPr>
              <a:t>目标程序</a:t>
            </a:r>
          </a:p>
          <a:p>
            <a:endParaRPr lang="zh-CN" altLang="en-US"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装配模块</a:t>
            </a:r>
          </a:p>
        </p:txBody>
      </p:sp>
      <p:sp>
        <p:nvSpPr>
          <p:cNvPr id="151558" name="Rectangle 6"/>
          <p:cNvSpPr>
            <a:spLocks noChangeArrowheads="1"/>
          </p:cNvSpPr>
          <p:nvPr/>
        </p:nvSpPr>
        <p:spPr bwMode="auto">
          <a:xfrm>
            <a:off x="6553200" y="2060570"/>
            <a:ext cx="1296987" cy="29879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51561" name="Text Box 9"/>
          <p:cNvSpPr txBox="1">
            <a:spLocks noChangeArrowheads="1"/>
          </p:cNvSpPr>
          <p:nvPr/>
        </p:nvSpPr>
        <p:spPr bwMode="auto">
          <a:xfrm>
            <a:off x="1258888" y="5215451"/>
            <a:ext cx="1105088"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a:solidFill>
                  <a:srgbClr val="CC3300"/>
                </a:solidFill>
                <a:latin typeface="+mn-ea"/>
              </a:rPr>
              <a:t>名空间</a:t>
            </a:r>
          </a:p>
        </p:txBody>
      </p:sp>
      <p:sp>
        <p:nvSpPr>
          <p:cNvPr id="151562" name="Text Box 10"/>
          <p:cNvSpPr txBox="1">
            <a:spLocks noChangeArrowheads="1"/>
          </p:cNvSpPr>
          <p:nvPr/>
        </p:nvSpPr>
        <p:spPr bwMode="auto">
          <a:xfrm>
            <a:off x="3740150" y="5215451"/>
            <a:ext cx="1412864"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rgbClr val="CC3300"/>
                </a:solidFill>
                <a:latin typeface="+mn-ea"/>
              </a:rPr>
              <a:t>逻辑空间</a:t>
            </a:r>
          </a:p>
        </p:txBody>
      </p:sp>
      <p:sp>
        <p:nvSpPr>
          <p:cNvPr id="151563" name="Text Box 11"/>
          <p:cNvSpPr txBox="1">
            <a:spLocks noChangeArrowheads="1"/>
          </p:cNvSpPr>
          <p:nvPr/>
        </p:nvSpPr>
        <p:spPr bwMode="auto">
          <a:xfrm>
            <a:off x="6495261" y="5215451"/>
            <a:ext cx="1412864"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rgbClr val="CC3300"/>
                </a:solidFill>
                <a:latin typeface="+mn-ea"/>
              </a:rPr>
              <a:t>内存空间</a:t>
            </a:r>
          </a:p>
        </p:txBody>
      </p:sp>
      <p:sp>
        <p:nvSpPr>
          <p:cNvPr id="151564" name="Text Box 12"/>
          <p:cNvSpPr txBox="1">
            <a:spLocks noChangeArrowheads="1"/>
          </p:cNvSpPr>
          <p:nvPr/>
        </p:nvSpPr>
        <p:spPr bwMode="auto">
          <a:xfrm>
            <a:off x="6137275" y="1865313"/>
            <a:ext cx="35167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a:solidFill>
                  <a:schemeClr val="tx1"/>
                </a:solidFill>
              </a:rPr>
              <a:t>0</a:t>
            </a:r>
          </a:p>
        </p:txBody>
      </p:sp>
      <p:sp>
        <p:nvSpPr>
          <p:cNvPr id="151565" name="Text Box 13"/>
          <p:cNvSpPr txBox="1">
            <a:spLocks noChangeArrowheads="1"/>
          </p:cNvSpPr>
          <p:nvPr/>
        </p:nvSpPr>
        <p:spPr bwMode="auto">
          <a:xfrm>
            <a:off x="5806989" y="4816733"/>
            <a:ext cx="719535" cy="371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t>1MB</a:t>
            </a:r>
            <a:endParaRPr lang="en-US" altLang="zh-CN" sz="1800" dirty="0">
              <a:solidFill>
                <a:schemeClr val="tx1"/>
              </a:solidFill>
            </a:endParaRPr>
          </a:p>
        </p:txBody>
      </p:sp>
      <p:sp>
        <p:nvSpPr>
          <p:cNvPr id="151566" name="Text Box 14"/>
          <p:cNvSpPr txBox="1">
            <a:spLocks noChangeArrowheads="1"/>
          </p:cNvSpPr>
          <p:nvPr/>
        </p:nvSpPr>
        <p:spPr bwMode="auto">
          <a:xfrm>
            <a:off x="3402013" y="1793875"/>
            <a:ext cx="35167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chemeClr val="tx1"/>
                </a:solidFill>
              </a:rPr>
              <a:t>0</a:t>
            </a:r>
          </a:p>
        </p:txBody>
      </p:sp>
      <p:sp>
        <p:nvSpPr>
          <p:cNvPr id="151567" name="Text Box 15"/>
          <p:cNvSpPr txBox="1">
            <a:spLocks noChangeArrowheads="1"/>
          </p:cNvSpPr>
          <p:nvPr/>
        </p:nvSpPr>
        <p:spPr bwMode="auto">
          <a:xfrm>
            <a:off x="3419475" y="4724400"/>
            <a:ext cx="33564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en-US" altLang="zh-CN" sz="2400" dirty="0">
                <a:solidFill>
                  <a:schemeClr val="tx1"/>
                </a:solidFill>
              </a:rPr>
              <a:t>x</a:t>
            </a:r>
          </a:p>
        </p:txBody>
      </p:sp>
    </p:spTree>
    <p:extLst>
      <p:ext uri="{BB962C8B-B14F-4D97-AF65-F5344CB8AC3E}">
        <p14:creationId xmlns:p14="http://schemas.microsoft.com/office/powerpoint/2010/main" val="324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zh-CN" altLang="en-US" dirty="0"/>
              <a:t>地址映射</a:t>
            </a:r>
            <a:r>
              <a:rPr lang="en-US" altLang="zh-CN" dirty="0"/>
              <a:t>(Mapping)</a:t>
            </a:r>
            <a:endParaRPr lang="zh-CN" altLang="en-US" dirty="0"/>
          </a:p>
        </p:txBody>
      </p:sp>
      <p:sp>
        <p:nvSpPr>
          <p:cNvPr id="575490" name="Rectangle 2"/>
          <p:cNvSpPr>
            <a:spLocks noGrp="1" noChangeArrowheads="1"/>
          </p:cNvSpPr>
          <p:nvPr>
            <p:ph type="body" idx="1"/>
          </p:nvPr>
        </p:nvSpPr>
        <p:spPr/>
        <p:txBody>
          <a:bodyPr>
            <a:normAutofit lnSpcReduction="10000"/>
          </a:bodyPr>
          <a:lstStyle/>
          <a:p>
            <a:r>
              <a:rPr lang="zh-CN" altLang="en-US" dirty="0"/>
              <a:t>将逻辑地址转换为运行时机器直接寻址的物理地址。</a:t>
            </a:r>
          </a:p>
          <a:p>
            <a:pPr lvl="1"/>
            <a:r>
              <a:rPr lang="zh-CN" altLang="en-US" dirty="0"/>
              <a:t>当程序装入内存时</a:t>
            </a:r>
            <a:r>
              <a:rPr lang="zh-CN" altLang="zh-CN" dirty="0"/>
              <a:t>，</a:t>
            </a:r>
            <a:r>
              <a:rPr lang="zh-CN" altLang="en-US" dirty="0"/>
              <a:t>操作系统要为该程序分配具体的内存空间。</a:t>
            </a:r>
          </a:p>
          <a:p>
            <a:pPr lvl="1"/>
            <a:r>
              <a:rPr lang="zh-CN" altLang="en-US" dirty="0"/>
              <a:t>由于程序的逻辑地址与内存物理地址未必一致，</a:t>
            </a:r>
            <a:r>
              <a:rPr lang="en-US" altLang="zh-CN" dirty="0"/>
              <a:t>CPU</a:t>
            </a:r>
            <a:r>
              <a:rPr lang="zh-CN" altLang="en-US" dirty="0"/>
              <a:t>执行指令按物理地址进行的，要进行地址转换。</a:t>
            </a:r>
            <a:endParaRPr lang="en-US" altLang="zh-CN" dirty="0"/>
          </a:p>
          <a:p>
            <a:pPr lvl="1"/>
            <a:r>
              <a:rPr lang="zh-CN" altLang="en-US" dirty="0"/>
              <a:t>重定位</a:t>
            </a:r>
            <a:r>
              <a:rPr lang="en-US" altLang="zh-CN" dirty="0"/>
              <a:t>(relocation)</a:t>
            </a:r>
            <a:endParaRPr lang="zh-CN" altLang="en-US" dirty="0"/>
          </a:p>
        </p:txBody>
      </p:sp>
      <p:sp>
        <p:nvSpPr>
          <p:cNvPr id="2" name="日期占位符 1"/>
          <p:cNvSpPr>
            <a:spLocks noGrp="1"/>
          </p:cNvSpPr>
          <p:nvPr>
            <p:ph type="dt" sz="half" idx="10"/>
          </p:nvPr>
        </p:nvSpPr>
        <p:spPr/>
        <p:txBody>
          <a:bodyPr/>
          <a:lstStyle/>
          <a:p>
            <a:fld id="{B5198F88-86BD-A440-8984-262D1F30C994}"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348878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4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A6D1EC-9C0D-D140-9C99-4375DE04FDA7}" type="datetime5">
              <a:t>2019/10/28</a:t>
            </a:fld>
            <a:endParaRPr lang="zh-CN" altLang="en-US"/>
          </a:p>
        </p:txBody>
      </p:sp>
      <p:sp>
        <p:nvSpPr>
          <p:cNvPr id="1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14</a:t>
            </a:fld>
            <a:endParaRPr lang="zh-CN" altLang="en-US"/>
          </a:p>
        </p:txBody>
      </p:sp>
      <p:sp>
        <p:nvSpPr>
          <p:cNvPr id="157698" name="Text Box 2"/>
          <p:cNvSpPr txBox="1">
            <a:spLocks noChangeArrowheads="1"/>
          </p:cNvSpPr>
          <p:nvPr/>
        </p:nvSpPr>
        <p:spPr bwMode="auto">
          <a:xfrm>
            <a:off x="5464175" y="4252913"/>
            <a:ext cx="1409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rgbClr val="990033"/>
                </a:solidFill>
                <a:latin typeface="Consolas" pitchFamily="49" charset="0"/>
                <a:cs typeface="Consolas" pitchFamily="49" charset="0"/>
              </a:rPr>
              <a:t>地址映射</a:t>
            </a:r>
            <a:endParaRPr lang="zh-CN" altLang="en-US" sz="2400" dirty="0">
              <a:solidFill>
                <a:srgbClr val="990033"/>
              </a:solidFill>
              <a:latin typeface="Consolas" pitchFamily="49" charset="0"/>
              <a:cs typeface="Consolas" pitchFamily="49" charset="0"/>
            </a:endParaRPr>
          </a:p>
        </p:txBody>
      </p:sp>
      <p:sp>
        <p:nvSpPr>
          <p:cNvPr id="157699" name="Rectangle 3"/>
          <p:cNvSpPr>
            <a:spLocks noChangeArrowheads="1"/>
          </p:cNvSpPr>
          <p:nvPr/>
        </p:nvSpPr>
        <p:spPr bwMode="auto">
          <a:xfrm>
            <a:off x="6911975" y="2492375"/>
            <a:ext cx="1752600" cy="3581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1200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p>
          <a:p>
            <a:r>
              <a:rPr lang="en-US" altLang="zh-CN" sz="2000" b="1" dirty="0">
                <a:solidFill>
                  <a:srgbClr val="FFFF00"/>
                </a:solidFill>
                <a:latin typeface="Consolas" pitchFamily="49" charset="0"/>
                <a:cs typeface="Consolas" pitchFamily="49" charset="0"/>
              </a:rPr>
              <a:t>  </a:t>
            </a:r>
            <a:endParaRPr lang="en-US" altLang="zh-CN" sz="2400" b="1" dirty="0">
              <a:solidFill>
                <a:srgbClr val="FFFF00"/>
              </a:solidFill>
              <a:latin typeface="Consolas" pitchFamily="49" charset="0"/>
              <a:cs typeface="Consolas" pitchFamily="49" charset="0"/>
            </a:endParaRPr>
          </a:p>
        </p:txBody>
      </p:sp>
      <p:sp>
        <p:nvSpPr>
          <p:cNvPr id="157701" name="Text Box 5"/>
          <p:cNvSpPr txBox="1">
            <a:spLocks noChangeArrowheads="1"/>
          </p:cNvSpPr>
          <p:nvPr/>
        </p:nvSpPr>
        <p:spPr bwMode="auto">
          <a:xfrm>
            <a:off x="7080389" y="1869655"/>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物理地址</a:t>
            </a:r>
          </a:p>
        </p:txBody>
      </p:sp>
      <p:sp>
        <p:nvSpPr>
          <p:cNvPr id="157702" name="Rectangle 6"/>
          <p:cNvSpPr>
            <a:spLocks noChangeArrowheads="1"/>
          </p:cNvSpPr>
          <p:nvPr/>
        </p:nvSpPr>
        <p:spPr bwMode="auto">
          <a:xfrm>
            <a:off x="434975" y="2492375"/>
            <a:ext cx="1752600" cy="3581400"/>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data1</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data1 3456</a:t>
            </a:r>
            <a:endParaRPr lang="en-US" altLang="zh-CN" sz="2400" b="1" dirty="0">
              <a:solidFill>
                <a:srgbClr val="FFFF00"/>
              </a:solidFill>
              <a:latin typeface="Consolas" pitchFamily="49" charset="0"/>
              <a:cs typeface="Consolas" pitchFamily="49" charset="0"/>
            </a:endParaRPr>
          </a:p>
        </p:txBody>
      </p:sp>
      <p:sp>
        <p:nvSpPr>
          <p:cNvPr id="157703" name="Text Box 7"/>
          <p:cNvSpPr txBox="1">
            <a:spLocks noChangeArrowheads="1"/>
          </p:cNvSpPr>
          <p:nvPr/>
        </p:nvSpPr>
        <p:spPr bwMode="auto">
          <a:xfrm>
            <a:off x="815975" y="1806575"/>
            <a:ext cx="11033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Consolas" pitchFamily="49" charset="0"/>
                <a:cs typeface="Consolas" pitchFamily="49" charset="0"/>
              </a:rPr>
              <a:t>源程序</a:t>
            </a:r>
          </a:p>
        </p:txBody>
      </p:sp>
      <p:sp>
        <p:nvSpPr>
          <p:cNvPr id="157704" name="Line 8"/>
          <p:cNvSpPr>
            <a:spLocks noChangeShapeType="1"/>
          </p:cNvSpPr>
          <p:nvPr/>
        </p:nvSpPr>
        <p:spPr bwMode="auto">
          <a:xfrm>
            <a:off x="22256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05" name="Rectangle 9"/>
          <p:cNvSpPr>
            <a:spLocks noChangeArrowheads="1"/>
          </p:cNvSpPr>
          <p:nvPr/>
        </p:nvSpPr>
        <p:spPr bwMode="auto">
          <a:xfrm>
            <a:off x="3635375" y="2492375"/>
            <a:ext cx="1752600" cy="3581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endParaRPr lang="en-US" altLang="zh-CN" sz="2400" b="1" dirty="0">
              <a:solidFill>
                <a:srgbClr val="FFFF00"/>
              </a:solidFill>
              <a:latin typeface="Consolas" pitchFamily="49" charset="0"/>
              <a:cs typeface="Consolas" pitchFamily="49" charset="0"/>
            </a:endParaRPr>
          </a:p>
        </p:txBody>
      </p:sp>
      <p:sp>
        <p:nvSpPr>
          <p:cNvPr id="157706" name="Text Box 10"/>
          <p:cNvSpPr txBox="1">
            <a:spLocks noChangeArrowheads="1"/>
          </p:cNvSpPr>
          <p:nvPr/>
        </p:nvSpPr>
        <p:spPr bwMode="auto">
          <a:xfrm>
            <a:off x="3162300" y="2339975"/>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0</a:t>
            </a:r>
          </a:p>
        </p:txBody>
      </p:sp>
      <p:sp>
        <p:nvSpPr>
          <p:cNvPr id="157707" name="Text Box 11"/>
          <p:cNvSpPr txBox="1">
            <a:spLocks noChangeArrowheads="1"/>
          </p:cNvSpPr>
          <p:nvPr/>
        </p:nvSpPr>
        <p:spPr bwMode="auto">
          <a:xfrm>
            <a:off x="2873375" y="3635375"/>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100</a:t>
            </a:r>
          </a:p>
        </p:txBody>
      </p:sp>
      <p:sp>
        <p:nvSpPr>
          <p:cNvPr id="157708" name="Text Box 12"/>
          <p:cNvSpPr txBox="1">
            <a:spLocks noChangeArrowheads="1"/>
          </p:cNvSpPr>
          <p:nvPr/>
        </p:nvSpPr>
        <p:spPr bwMode="auto">
          <a:xfrm>
            <a:off x="2873375" y="5434013"/>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200</a:t>
            </a:r>
          </a:p>
        </p:txBody>
      </p:sp>
      <p:sp>
        <p:nvSpPr>
          <p:cNvPr id="157709" name="Text Box 13"/>
          <p:cNvSpPr txBox="1">
            <a:spLocks noChangeArrowheads="1"/>
          </p:cNvSpPr>
          <p:nvPr/>
        </p:nvSpPr>
        <p:spPr bwMode="auto">
          <a:xfrm>
            <a:off x="2123728" y="4305300"/>
            <a:ext cx="14399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2400" dirty="0">
                <a:solidFill>
                  <a:srgbClr val="990033"/>
                </a:solidFill>
                <a:latin typeface="Consolas" pitchFamily="49" charset="0"/>
                <a:cs typeface="Consolas" pitchFamily="49" charset="0"/>
              </a:rPr>
              <a:t>编译</a:t>
            </a:r>
            <a:r>
              <a:rPr lang="zh-CN" altLang="en-US" sz="2400" dirty="0">
                <a:solidFill>
                  <a:srgbClr val="990033"/>
                </a:solidFill>
                <a:latin typeface="Consolas" pitchFamily="49" charset="0"/>
                <a:cs typeface="Consolas" pitchFamily="49" charset="0"/>
              </a:rPr>
              <a:t>链接</a:t>
            </a:r>
          </a:p>
        </p:txBody>
      </p:sp>
      <p:sp>
        <p:nvSpPr>
          <p:cNvPr id="157710" name="Text Box 14"/>
          <p:cNvSpPr txBox="1">
            <a:spLocks noChangeArrowheads="1"/>
          </p:cNvSpPr>
          <p:nvPr/>
        </p:nvSpPr>
        <p:spPr bwMode="auto">
          <a:xfrm>
            <a:off x="3708330" y="1878310"/>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逻辑地址</a:t>
            </a:r>
          </a:p>
        </p:txBody>
      </p:sp>
      <p:sp>
        <p:nvSpPr>
          <p:cNvPr id="157713" name="Line 17"/>
          <p:cNvSpPr>
            <a:spLocks noChangeShapeType="1"/>
          </p:cNvSpPr>
          <p:nvPr/>
        </p:nvSpPr>
        <p:spPr bwMode="auto">
          <a:xfrm>
            <a:off x="54895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14" name="Text Box 18"/>
          <p:cNvSpPr txBox="1">
            <a:spLocks noChangeArrowheads="1"/>
          </p:cNvSpPr>
          <p:nvPr/>
        </p:nvSpPr>
        <p:spPr bwMode="auto">
          <a:xfrm>
            <a:off x="6029640" y="2339975"/>
            <a:ext cx="7553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1000</a:t>
            </a:r>
          </a:p>
        </p:txBody>
      </p:sp>
      <p:sp>
        <p:nvSpPr>
          <p:cNvPr id="20" name="Text Box 18"/>
          <p:cNvSpPr txBox="1">
            <a:spLocks noChangeArrowheads="1"/>
          </p:cNvSpPr>
          <p:nvPr/>
        </p:nvSpPr>
        <p:spPr bwMode="auto">
          <a:xfrm>
            <a:off x="6093961" y="5434013"/>
            <a:ext cx="7617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1200</a:t>
            </a:r>
          </a:p>
        </p:txBody>
      </p:sp>
    </p:spTree>
    <p:extLst>
      <p:ext uri="{BB962C8B-B14F-4D97-AF65-F5344CB8AC3E}">
        <p14:creationId xmlns:p14="http://schemas.microsoft.com/office/powerpoint/2010/main" val="22892891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3"/>
          <p:cNvGrpSpPr>
            <a:grpSpLocks/>
          </p:cNvGrpSpPr>
          <p:nvPr/>
        </p:nvGrpSpPr>
        <p:grpSpPr bwMode="auto">
          <a:xfrm>
            <a:off x="114300" y="1738312"/>
            <a:ext cx="8853488" cy="4486275"/>
            <a:chOff x="72" y="1095"/>
            <a:chExt cx="5577" cy="2826"/>
          </a:xfrm>
        </p:grpSpPr>
        <p:sp>
          <p:nvSpPr>
            <p:cNvPr id="15364" name="Rectangle 4"/>
            <p:cNvSpPr>
              <a:spLocks noChangeArrowheads="1"/>
            </p:cNvSpPr>
            <p:nvPr/>
          </p:nvSpPr>
          <p:spPr bwMode="auto">
            <a:xfrm>
              <a:off x="4779" y="1285"/>
              <a:ext cx="864" cy="2006"/>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13318" name="Line 5"/>
            <p:cNvSpPr>
              <a:spLocks noChangeShapeType="1"/>
            </p:cNvSpPr>
            <p:nvPr/>
          </p:nvSpPr>
          <p:spPr bwMode="auto">
            <a:xfrm>
              <a:off x="4776" y="3280"/>
              <a:ext cx="872" cy="1"/>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319" name="Line 6"/>
            <p:cNvSpPr>
              <a:spLocks noChangeShapeType="1"/>
            </p:cNvSpPr>
            <p:nvPr/>
          </p:nvSpPr>
          <p:spPr bwMode="auto">
            <a:xfrm>
              <a:off x="4784" y="1280"/>
              <a:ext cx="856" cy="1"/>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367" name="Rectangle 7"/>
            <p:cNvSpPr>
              <a:spLocks noChangeArrowheads="1"/>
            </p:cNvSpPr>
            <p:nvPr/>
          </p:nvSpPr>
          <p:spPr bwMode="auto">
            <a:xfrm>
              <a:off x="72" y="1971"/>
              <a:ext cx="680" cy="1112"/>
            </a:xfrm>
            <a:prstGeom prst="rect">
              <a:avLst/>
            </a:prstGeom>
            <a:solidFill>
              <a:srgbClr val="FFFFCC"/>
            </a:solidFill>
            <a:ln>
              <a:noFill/>
            </a:ln>
            <a:effectLst>
              <a:outerShdw dist="107933" dir="2700000" algn="ctr" rotWithShape="0">
                <a:srgbClr val="808080">
                  <a:alpha val="50026"/>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prog P</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foo()</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end P</a:t>
              </a:r>
            </a:p>
          </p:txBody>
        </p:sp>
        <p:sp>
          <p:nvSpPr>
            <p:cNvPr id="15368" name="Rectangle 8"/>
            <p:cNvSpPr>
              <a:spLocks noChangeArrowheads="1"/>
            </p:cNvSpPr>
            <p:nvPr/>
          </p:nvSpPr>
          <p:spPr bwMode="auto">
            <a:xfrm>
              <a:off x="976" y="1971"/>
              <a:ext cx="800" cy="1112"/>
            </a:xfrm>
            <a:prstGeom prst="rect">
              <a:avLst/>
            </a:prstGeom>
            <a:solidFill>
              <a:srgbClr val="FFFFCC"/>
            </a:solidFill>
            <a:ln>
              <a:noFill/>
            </a:ln>
            <a:effectLst>
              <a:outerShdw dist="107933" dir="2700000" algn="ctr" rotWithShape="0">
                <a:srgbClr val="808080">
                  <a:alpha val="50026"/>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P</a:t>
              </a:r>
              <a:r>
                <a:rPr lang="en-US" sz="1600" dirty="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push </a:t>
              </a:r>
              <a:r>
                <a:rPr lang="en-US" sz="1800" dirty="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inc SP, x</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err="1">
                  <a:solidFill>
                    <a:srgbClr val="000099"/>
                  </a:solidFill>
                  <a:latin typeface="Courier New" pitchFamily="49" charset="0"/>
                </a:rPr>
                <a:t>jmp</a:t>
              </a:r>
              <a:r>
                <a:rPr lang="en-US" sz="1600" b="1" dirty="0">
                  <a:solidFill>
                    <a:srgbClr val="000099"/>
                  </a:solidFill>
                  <a:latin typeface="Courier New" pitchFamily="49" charset="0"/>
                </a:rPr>
                <a:t> _</a:t>
              </a:r>
              <a:r>
                <a:rPr lang="en-US" sz="1600" b="1" dirty="0" err="1">
                  <a:solidFill>
                    <a:srgbClr val="000099"/>
                  </a:solidFill>
                  <a:latin typeface="Courier New" pitchFamily="49" charset="0"/>
                </a:rPr>
                <a:t>foo</a:t>
              </a:r>
              <a:endParaRPr lang="en-US" sz="1600" b="1" dirty="0">
                <a:solidFill>
                  <a:srgbClr val="000099"/>
                </a:solidFill>
                <a:latin typeface="Courier New" pitchFamily="49" charset="0"/>
              </a:endParaRP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err="1">
                  <a:solidFill>
                    <a:srgbClr val="000099"/>
                  </a:solidFill>
                  <a:latin typeface="Courier New" pitchFamily="49" charset="0"/>
                </a:rPr>
                <a:t>foo</a:t>
              </a:r>
              <a:r>
                <a:rPr lang="en-US" sz="1600" b="1" dirty="0">
                  <a:solidFill>
                    <a:srgbClr val="000099"/>
                  </a:solidFill>
                  <a:latin typeface="Courier New" pitchFamily="49" charset="0"/>
                </a:rPr>
                <a:t>: ...</a:t>
              </a:r>
            </a:p>
          </p:txBody>
        </p:sp>
        <p:sp>
          <p:nvSpPr>
            <p:cNvPr id="15369" name="Rectangle 9"/>
            <p:cNvSpPr>
              <a:spLocks noChangeArrowheads="1"/>
            </p:cNvSpPr>
            <p:nvPr/>
          </p:nvSpPr>
          <p:spPr bwMode="auto">
            <a:xfrm>
              <a:off x="2152"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push </a:t>
              </a:r>
              <a:r>
                <a:rPr lang="en-US" sz="180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inc SP, 4</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jmp 75</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p:txBody>
        </p:sp>
        <p:sp>
          <p:nvSpPr>
            <p:cNvPr id="13323" name="Rectangle 10"/>
            <p:cNvSpPr>
              <a:spLocks noChangeArrowheads="1"/>
            </p:cNvSpPr>
            <p:nvPr/>
          </p:nvSpPr>
          <p:spPr bwMode="auto">
            <a:xfrm>
              <a:off x="1995" y="1892"/>
              <a:ext cx="191"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0</a:t>
              </a:r>
            </a:p>
          </p:txBody>
        </p:sp>
        <p:sp>
          <p:nvSpPr>
            <p:cNvPr id="13324" name="Rectangle 11"/>
            <p:cNvSpPr>
              <a:spLocks noChangeArrowheads="1"/>
            </p:cNvSpPr>
            <p:nvPr/>
          </p:nvSpPr>
          <p:spPr bwMode="auto">
            <a:xfrm>
              <a:off x="1931" y="2868"/>
              <a:ext cx="268"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75</a:t>
              </a:r>
            </a:p>
          </p:txBody>
        </p:sp>
        <p:sp>
          <p:nvSpPr>
            <p:cNvPr id="13325" name="Rectangle 12"/>
            <p:cNvSpPr>
              <a:spLocks noChangeArrowheads="1"/>
            </p:cNvSpPr>
            <p:nvPr/>
          </p:nvSpPr>
          <p:spPr bwMode="auto">
            <a:xfrm>
              <a:off x="4377" y="1892"/>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1100</a:t>
              </a:r>
            </a:p>
          </p:txBody>
        </p:sp>
        <p:sp>
          <p:nvSpPr>
            <p:cNvPr id="13326" name="Rectangle 13"/>
            <p:cNvSpPr>
              <a:spLocks noChangeArrowheads="1"/>
            </p:cNvSpPr>
            <p:nvPr/>
          </p:nvSpPr>
          <p:spPr bwMode="auto">
            <a:xfrm>
              <a:off x="4377" y="2868"/>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1175</a:t>
              </a:r>
            </a:p>
          </p:txBody>
        </p:sp>
        <p:sp>
          <p:nvSpPr>
            <p:cNvPr id="13327" name="Rectangle 14"/>
            <p:cNvSpPr>
              <a:spLocks noChangeArrowheads="1"/>
            </p:cNvSpPr>
            <p:nvPr/>
          </p:nvSpPr>
          <p:spPr bwMode="auto">
            <a:xfrm>
              <a:off x="4776" y="1467"/>
              <a:ext cx="864" cy="504"/>
            </a:xfrm>
            <a:prstGeom prst="rect">
              <a:avLst/>
            </a:prstGeom>
            <a:solidFill>
              <a:schemeClr val="accent3">
                <a:lumMod val="40000"/>
                <a:lumOff val="60000"/>
              </a:schemeClr>
            </a:solidFill>
            <a:ln w="25560">
              <a:solidFill>
                <a:srgbClr val="0033CC"/>
              </a:solidFill>
              <a:miter lim="800000"/>
              <a:headEnd/>
              <a:tailEnd/>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66FF"/>
                  </a:solidFill>
                </a:rPr>
                <a:t>Library</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66FF"/>
                  </a:solidFill>
                </a:rPr>
                <a:t>Routines</a:t>
              </a:r>
            </a:p>
          </p:txBody>
        </p:sp>
        <p:sp>
          <p:nvSpPr>
            <p:cNvPr id="13328" name="Rectangle 15"/>
            <p:cNvSpPr>
              <a:spLocks noChangeArrowheads="1"/>
            </p:cNvSpPr>
            <p:nvPr/>
          </p:nvSpPr>
          <p:spPr bwMode="auto">
            <a:xfrm>
              <a:off x="4377" y="1372"/>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1000</a:t>
              </a:r>
            </a:p>
          </p:txBody>
        </p:sp>
        <p:sp>
          <p:nvSpPr>
            <p:cNvPr id="13329" name="Rectangle 16"/>
            <p:cNvSpPr>
              <a:spLocks noChangeArrowheads="1"/>
            </p:cNvSpPr>
            <p:nvPr/>
          </p:nvSpPr>
          <p:spPr bwMode="auto">
            <a:xfrm>
              <a:off x="3107" y="2868"/>
              <a:ext cx="34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175</a:t>
              </a:r>
            </a:p>
          </p:txBody>
        </p:sp>
        <p:sp>
          <p:nvSpPr>
            <p:cNvPr id="15377" name="Rectangle 17"/>
            <p:cNvSpPr>
              <a:spLocks noChangeArrowheads="1"/>
            </p:cNvSpPr>
            <p:nvPr/>
          </p:nvSpPr>
          <p:spPr bwMode="auto">
            <a:xfrm>
              <a:off x="3448" y="1475"/>
              <a:ext cx="864" cy="504"/>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a:solidFill>
                    <a:srgbClr val="0066FF"/>
                  </a:solidFill>
                  <a:latin typeface="Times New Roman" pitchFamily="16" charset="0"/>
                </a:rPr>
                <a:t>Library</a:t>
              </a:r>
            </a:p>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a:solidFill>
                    <a:srgbClr val="0066FF"/>
                  </a:solidFill>
                  <a:latin typeface="Times New Roman" pitchFamily="16" charset="0"/>
                </a:rPr>
                <a:t>Routines</a:t>
              </a:r>
            </a:p>
          </p:txBody>
        </p:sp>
        <p:sp>
          <p:nvSpPr>
            <p:cNvPr id="13331" name="Rectangle 18"/>
            <p:cNvSpPr>
              <a:spLocks noChangeArrowheads="1"/>
            </p:cNvSpPr>
            <p:nvPr/>
          </p:nvSpPr>
          <p:spPr bwMode="auto">
            <a:xfrm>
              <a:off x="3299" y="1372"/>
              <a:ext cx="191"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0</a:t>
              </a:r>
            </a:p>
          </p:txBody>
        </p:sp>
        <p:sp>
          <p:nvSpPr>
            <p:cNvPr id="13332" name="Rectangle 19"/>
            <p:cNvSpPr>
              <a:spLocks noChangeArrowheads="1"/>
            </p:cNvSpPr>
            <p:nvPr/>
          </p:nvSpPr>
          <p:spPr bwMode="auto">
            <a:xfrm>
              <a:off x="3107" y="1892"/>
              <a:ext cx="34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100</a:t>
              </a:r>
            </a:p>
          </p:txBody>
        </p:sp>
        <p:grpSp>
          <p:nvGrpSpPr>
            <p:cNvPr id="13333" name="Group 20"/>
            <p:cNvGrpSpPr>
              <a:grpSpLocks/>
            </p:cNvGrpSpPr>
            <p:nvPr/>
          </p:nvGrpSpPr>
          <p:grpSpPr bwMode="auto">
            <a:xfrm>
              <a:off x="344" y="3169"/>
              <a:ext cx="832" cy="407"/>
              <a:chOff x="344" y="3169"/>
              <a:chExt cx="832" cy="407"/>
            </a:xfrm>
          </p:grpSpPr>
          <p:sp>
            <p:nvSpPr>
              <p:cNvPr id="13353" name="AutoShape 21"/>
              <p:cNvSpPr>
                <a:spLocks noChangeArrowheads="1"/>
              </p:cNvSpPr>
              <p:nvPr/>
            </p:nvSpPr>
            <p:spPr bwMode="auto">
              <a:xfrm rot="10800000">
                <a:off x="344" y="3170"/>
                <a:ext cx="420"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4" name="AutoShape 22"/>
              <p:cNvSpPr>
                <a:spLocks/>
              </p:cNvSpPr>
              <p:nvPr/>
            </p:nvSpPr>
            <p:spPr bwMode="auto">
              <a:xfrm rot="10800000">
                <a:off x="757" y="3170"/>
                <a:ext cx="420"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39" y="27"/>
                      <a:pt x="21548" y="-1"/>
                    </a:cubicBezTo>
                  </a:path>
                  <a:path w="21600" h="21599" stroke="0" extrusionOk="0">
                    <a:moveTo>
                      <a:pt x="0" y="21599"/>
                    </a:moveTo>
                    <a:cubicBezTo>
                      <a:pt x="0" y="9689"/>
                      <a:pt x="9639" y="27"/>
                      <a:pt x="21548"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3334" name="Group 23"/>
            <p:cNvGrpSpPr>
              <a:grpSpLocks/>
            </p:cNvGrpSpPr>
            <p:nvPr/>
          </p:nvGrpSpPr>
          <p:grpSpPr bwMode="auto">
            <a:xfrm>
              <a:off x="1512" y="3169"/>
              <a:ext cx="904" cy="407"/>
              <a:chOff x="1512" y="3169"/>
              <a:chExt cx="904" cy="407"/>
            </a:xfrm>
          </p:grpSpPr>
          <p:sp>
            <p:nvSpPr>
              <p:cNvPr id="13351" name="AutoShape 24"/>
              <p:cNvSpPr>
                <a:spLocks noChangeArrowheads="1"/>
              </p:cNvSpPr>
              <p:nvPr/>
            </p:nvSpPr>
            <p:spPr bwMode="auto">
              <a:xfrm rot="10800000">
                <a:off x="1513" y="3170"/>
                <a:ext cx="457"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2" name="AutoShape 25"/>
              <p:cNvSpPr>
                <a:spLocks/>
              </p:cNvSpPr>
              <p:nvPr/>
            </p:nvSpPr>
            <p:spPr bwMode="auto">
              <a:xfrm rot="10800000">
                <a:off x="1961" y="3170"/>
                <a:ext cx="457"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8"/>
                      <a:pt x="9642" y="24"/>
                      <a:pt x="21552" y="-1"/>
                    </a:cubicBezTo>
                  </a:path>
                  <a:path w="21600" h="21599" stroke="0" extrusionOk="0">
                    <a:moveTo>
                      <a:pt x="0" y="21599"/>
                    </a:moveTo>
                    <a:cubicBezTo>
                      <a:pt x="0" y="9688"/>
                      <a:pt x="9642" y="24"/>
                      <a:pt x="21552"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3335" name="Group 26"/>
            <p:cNvGrpSpPr>
              <a:grpSpLocks/>
            </p:cNvGrpSpPr>
            <p:nvPr/>
          </p:nvGrpSpPr>
          <p:grpSpPr bwMode="auto">
            <a:xfrm>
              <a:off x="2784" y="3169"/>
              <a:ext cx="976" cy="407"/>
              <a:chOff x="2784" y="3169"/>
              <a:chExt cx="976" cy="407"/>
            </a:xfrm>
          </p:grpSpPr>
          <p:sp>
            <p:nvSpPr>
              <p:cNvPr id="13349" name="AutoShape 27"/>
              <p:cNvSpPr>
                <a:spLocks noChangeArrowheads="1"/>
              </p:cNvSpPr>
              <p:nvPr/>
            </p:nvSpPr>
            <p:spPr bwMode="auto">
              <a:xfrm rot="10800000">
                <a:off x="2784" y="3170"/>
                <a:ext cx="494"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0" name="AutoShape 28"/>
              <p:cNvSpPr>
                <a:spLocks/>
              </p:cNvSpPr>
              <p:nvPr/>
            </p:nvSpPr>
            <p:spPr bwMode="auto">
              <a:xfrm rot="10800000">
                <a:off x="3267" y="3170"/>
                <a:ext cx="494"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6"/>
                      <a:pt x="9644" y="22"/>
                      <a:pt x="21556" y="-1"/>
                    </a:cubicBezTo>
                  </a:path>
                  <a:path w="21600" h="21599" stroke="0" extrusionOk="0">
                    <a:moveTo>
                      <a:pt x="0" y="21599"/>
                    </a:moveTo>
                    <a:cubicBezTo>
                      <a:pt x="0" y="9686"/>
                      <a:pt x="9644" y="22"/>
                      <a:pt x="21556"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13336" name="Rectangle 29"/>
            <p:cNvSpPr>
              <a:spLocks noChangeArrowheads="1"/>
            </p:cNvSpPr>
            <p:nvPr/>
          </p:nvSpPr>
          <p:spPr bwMode="auto">
            <a:xfrm>
              <a:off x="225" y="3635"/>
              <a:ext cx="1076"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000099"/>
                  </a:solidFill>
                </a:rPr>
                <a:t>Compilation</a:t>
              </a:r>
            </a:p>
          </p:txBody>
        </p:sp>
        <p:sp>
          <p:nvSpPr>
            <p:cNvPr id="13337" name="Rectangle 30"/>
            <p:cNvSpPr>
              <a:spLocks noChangeArrowheads="1"/>
            </p:cNvSpPr>
            <p:nvPr/>
          </p:nvSpPr>
          <p:spPr bwMode="auto">
            <a:xfrm>
              <a:off x="1538" y="3635"/>
              <a:ext cx="883"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99"/>
                  </a:solidFill>
                </a:rPr>
                <a:t>Assembly</a:t>
              </a:r>
            </a:p>
          </p:txBody>
        </p:sp>
        <p:sp>
          <p:nvSpPr>
            <p:cNvPr id="13338" name="Rectangle 31"/>
            <p:cNvSpPr>
              <a:spLocks noChangeArrowheads="1"/>
            </p:cNvSpPr>
            <p:nvPr/>
          </p:nvSpPr>
          <p:spPr bwMode="auto">
            <a:xfrm>
              <a:off x="2906" y="3635"/>
              <a:ext cx="723"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99"/>
                  </a:solidFill>
                </a:rPr>
                <a:t>Linking</a:t>
              </a:r>
            </a:p>
          </p:txBody>
        </p:sp>
        <p:sp>
          <p:nvSpPr>
            <p:cNvPr id="13339" name="Rectangle 32"/>
            <p:cNvSpPr>
              <a:spLocks noChangeArrowheads="1"/>
            </p:cNvSpPr>
            <p:nvPr/>
          </p:nvSpPr>
          <p:spPr bwMode="auto">
            <a:xfrm>
              <a:off x="4282" y="3635"/>
              <a:ext cx="755"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FF00FF"/>
                  </a:solidFill>
                </a:rPr>
                <a:t>Loading</a:t>
              </a:r>
            </a:p>
          </p:txBody>
        </p:sp>
        <p:sp>
          <p:nvSpPr>
            <p:cNvPr id="13340" name="Rectangle 33"/>
            <p:cNvSpPr>
              <a:spLocks noChangeArrowheads="1"/>
            </p:cNvSpPr>
            <p:nvPr/>
          </p:nvSpPr>
          <p:spPr bwMode="auto">
            <a:xfrm>
              <a:off x="4776" y="1979"/>
              <a:ext cx="864" cy="1096"/>
            </a:xfrm>
            <a:prstGeom prst="rect">
              <a:avLst/>
            </a:prstGeom>
            <a:solidFill>
              <a:schemeClr val="accent3">
                <a:lumMod val="40000"/>
                <a:lumOff val="60000"/>
              </a:schemeClr>
            </a:solidFill>
            <a:ln w="19080">
              <a:solidFill>
                <a:srgbClr val="000099"/>
              </a:solidFill>
              <a:miter lim="800000"/>
              <a:headEnd/>
              <a:tailEnd/>
            </a:ln>
          </p:spPr>
          <p:txBody>
            <a:bodyPr wrap="none" lIns="90360" tIns="44280" rIns="90360" bIns="4428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err="1">
                  <a:solidFill>
                    <a:srgbClr val="000099"/>
                  </a:solidFill>
                  <a:latin typeface="Courier New" pitchFamily="1" charset="0"/>
                </a:rPr>
                <a:t>jmp</a:t>
              </a:r>
              <a:r>
                <a:rPr lang="en-US" altLang="zh-CN" sz="1600" b="1" dirty="0">
                  <a:solidFill>
                    <a:srgbClr val="000099"/>
                  </a:solidFill>
                  <a:latin typeface="Courier New" pitchFamily="1" charset="0"/>
                </a:rPr>
                <a:t> 1175</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p:txBody>
        </p:sp>
        <p:sp>
          <p:nvSpPr>
            <p:cNvPr id="15394" name="Rectangle 34"/>
            <p:cNvSpPr>
              <a:spLocks noChangeArrowheads="1"/>
            </p:cNvSpPr>
            <p:nvPr/>
          </p:nvSpPr>
          <p:spPr bwMode="auto">
            <a:xfrm>
              <a:off x="3448"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jmp 175</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p:txBody>
        </p:sp>
        <p:sp>
          <p:nvSpPr>
            <p:cNvPr id="13342" name="Line 35"/>
            <p:cNvSpPr>
              <a:spLocks noChangeShapeType="1"/>
            </p:cNvSpPr>
            <p:nvPr/>
          </p:nvSpPr>
          <p:spPr bwMode="auto">
            <a:xfrm flipV="1">
              <a:off x="5648" y="1103"/>
              <a:ext cx="1" cy="2330"/>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343" name="Line 36"/>
            <p:cNvSpPr>
              <a:spLocks noChangeShapeType="1"/>
            </p:cNvSpPr>
            <p:nvPr/>
          </p:nvSpPr>
          <p:spPr bwMode="auto">
            <a:xfrm flipV="1">
              <a:off x="4784" y="1095"/>
              <a:ext cx="1" cy="2338"/>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3344" name="Group 37"/>
            <p:cNvGrpSpPr>
              <a:grpSpLocks/>
            </p:cNvGrpSpPr>
            <p:nvPr/>
          </p:nvGrpSpPr>
          <p:grpSpPr bwMode="auto">
            <a:xfrm>
              <a:off x="4009" y="3111"/>
              <a:ext cx="1152" cy="466"/>
              <a:chOff x="4009" y="3111"/>
              <a:chExt cx="1152" cy="466"/>
            </a:xfrm>
          </p:grpSpPr>
          <p:sp>
            <p:nvSpPr>
              <p:cNvPr id="13346" name="AutoShape 38"/>
              <p:cNvSpPr>
                <a:spLocks noChangeArrowheads="1"/>
              </p:cNvSpPr>
              <p:nvPr/>
            </p:nvSpPr>
            <p:spPr bwMode="auto">
              <a:xfrm rot="10800000">
                <a:off x="4009" y="3169"/>
                <a:ext cx="585"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47" name="AutoShape 39"/>
              <p:cNvSpPr>
                <a:spLocks noChangeArrowheads="1"/>
              </p:cNvSpPr>
              <p:nvPr/>
            </p:nvSpPr>
            <p:spPr bwMode="auto">
              <a:xfrm rot="10800000">
                <a:off x="4576" y="3169"/>
                <a:ext cx="585"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3"/>
                      <a:pt x="9648" y="18"/>
                      <a:pt x="21563" y="-1"/>
                    </a:cubicBezTo>
                  </a:path>
                  <a:path w="21600" h="21599" stroke="0" extrusionOk="0">
                    <a:moveTo>
                      <a:pt x="0" y="21599"/>
                    </a:moveTo>
                    <a:cubicBezTo>
                      <a:pt x="0" y="9683"/>
                      <a:pt x="9648" y="18"/>
                      <a:pt x="21563" y="-1"/>
                    </a:cubicBezTo>
                    <a:lnTo>
                      <a:pt x="21600" y="21599"/>
                    </a:lnTo>
                    <a:close/>
                  </a:path>
                </a:pathLst>
              </a:custGeom>
              <a:noFill/>
              <a:ln w="2556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48" name="Line 40"/>
              <p:cNvSpPr>
                <a:spLocks noChangeShapeType="1"/>
              </p:cNvSpPr>
              <p:nvPr/>
            </p:nvSpPr>
            <p:spPr bwMode="auto">
              <a:xfrm flipV="1">
                <a:off x="5152" y="3111"/>
                <a:ext cx="1" cy="114"/>
              </a:xfrm>
              <a:prstGeom prst="line">
                <a:avLst/>
              </a:prstGeom>
              <a:noFill/>
              <a:ln w="19080">
                <a:solidFill>
                  <a:srgbClr val="FF00FF"/>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3" name="标题 2"/>
          <p:cNvSpPr>
            <a:spLocks noGrp="1"/>
          </p:cNvSpPr>
          <p:nvPr>
            <p:ph type="title"/>
          </p:nvPr>
        </p:nvSpPr>
        <p:spPr/>
        <p:txBody>
          <a:bodyPr/>
          <a:lstStyle/>
          <a:p>
            <a:r>
              <a:rPr lang="zh-CN" altLang="en-US" dirty="0"/>
              <a:t>空间转换过程</a:t>
            </a:r>
            <a:r>
              <a:rPr lang="zh-CN" altLang="zh-CN" dirty="0"/>
              <a:t>：</a:t>
            </a:r>
            <a:r>
              <a:rPr lang="zh-CN" altLang="en-US" dirty="0"/>
              <a:t>地址的</a:t>
            </a:r>
            <a:r>
              <a:rPr lang="en-US" altLang="zh-CN" dirty="0"/>
              <a:t>context</a:t>
            </a:r>
            <a:endParaRPr lang="zh-CN" altLang="en-US" dirty="0"/>
          </a:p>
        </p:txBody>
      </p:sp>
      <p:sp>
        <p:nvSpPr>
          <p:cNvPr id="2" name="日期占位符 1"/>
          <p:cNvSpPr>
            <a:spLocks noGrp="1"/>
          </p:cNvSpPr>
          <p:nvPr>
            <p:ph type="dt" sz="half" idx="10"/>
          </p:nvPr>
        </p:nvSpPr>
        <p:spPr/>
        <p:txBody>
          <a:bodyPr/>
          <a:lstStyle/>
          <a:p>
            <a:fld id="{F9BB92B3-CA72-9B45-8DA0-10460B87FD79}"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15</a:t>
            </a:fld>
            <a:endParaRPr lang="zh-CN" altLang="en-US"/>
          </a:p>
        </p:txBody>
      </p:sp>
      <p:cxnSp>
        <p:nvCxnSpPr>
          <p:cNvPr id="44" name="直接连接符 6"/>
          <p:cNvCxnSpPr/>
          <p:nvPr/>
        </p:nvCxnSpPr>
        <p:spPr>
          <a:xfrm flipH="1">
            <a:off x="3059832" y="1340768"/>
            <a:ext cx="5631" cy="460851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5" name="直接连接符 6"/>
          <p:cNvCxnSpPr/>
          <p:nvPr/>
        </p:nvCxnSpPr>
        <p:spPr>
          <a:xfrm>
            <a:off x="7020272" y="1340768"/>
            <a:ext cx="0" cy="4608512"/>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8" name="文本框 7"/>
          <p:cNvSpPr txBox="1"/>
          <p:nvPr/>
        </p:nvSpPr>
        <p:spPr>
          <a:xfrm>
            <a:off x="991326" y="1338202"/>
            <a:ext cx="954107" cy="400110"/>
          </a:xfrm>
          <a:prstGeom prst="rect">
            <a:avLst/>
          </a:prstGeom>
          <a:noFill/>
        </p:spPr>
        <p:txBody>
          <a:bodyPr wrap="none" rtlCol="0">
            <a:spAutoFit/>
          </a:bodyPr>
          <a:lstStyle/>
          <a:p>
            <a:r>
              <a:rPr kumimoji="1" lang="zh-CN" altLang="en-US" sz="2000" dirty="0"/>
              <a:t>名空间</a:t>
            </a:r>
          </a:p>
        </p:txBody>
      </p:sp>
      <p:sp>
        <p:nvSpPr>
          <p:cNvPr id="49" name="文本框 48"/>
          <p:cNvSpPr txBox="1"/>
          <p:nvPr/>
        </p:nvSpPr>
        <p:spPr>
          <a:xfrm>
            <a:off x="3761909" y="1338202"/>
            <a:ext cx="1202823" cy="400110"/>
          </a:xfrm>
          <a:prstGeom prst="rect">
            <a:avLst/>
          </a:prstGeom>
          <a:noFill/>
        </p:spPr>
        <p:txBody>
          <a:bodyPr wrap="none" rtlCol="0">
            <a:spAutoFit/>
          </a:bodyPr>
          <a:lstStyle/>
          <a:p>
            <a:r>
              <a:rPr kumimoji="1" lang="zh-CN" altLang="en-US" sz="2000" dirty="0"/>
              <a:t>逻辑空间</a:t>
            </a:r>
          </a:p>
        </p:txBody>
      </p:sp>
      <p:sp>
        <p:nvSpPr>
          <p:cNvPr id="50" name="文本框 49"/>
          <p:cNvSpPr txBox="1"/>
          <p:nvPr/>
        </p:nvSpPr>
        <p:spPr>
          <a:xfrm>
            <a:off x="7687283" y="1338202"/>
            <a:ext cx="1201245" cy="400110"/>
          </a:xfrm>
          <a:prstGeom prst="rect">
            <a:avLst/>
          </a:prstGeom>
          <a:noFill/>
        </p:spPr>
        <p:txBody>
          <a:bodyPr wrap="none" rtlCol="0">
            <a:spAutoFit/>
          </a:bodyPr>
          <a:lstStyle/>
          <a:p>
            <a:r>
              <a:rPr kumimoji="1" lang="zh-CN" altLang="en-US" sz="2000" dirty="0"/>
              <a:t>物理空间</a:t>
            </a:r>
          </a:p>
        </p:txBody>
      </p:sp>
    </p:spTree>
    <p:extLst>
      <p:ext uri="{BB962C8B-B14F-4D97-AF65-F5344CB8AC3E}">
        <p14:creationId xmlns:p14="http://schemas.microsoft.com/office/powerpoint/2010/main" val="2232282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实例</a:t>
            </a:r>
          </a:p>
        </p:txBody>
      </p:sp>
      <p:sp>
        <p:nvSpPr>
          <p:cNvPr id="3" name="日期占位符 2"/>
          <p:cNvSpPr>
            <a:spLocks noGrp="1"/>
          </p:cNvSpPr>
          <p:nvPr>
            <p:ph type="dt" sz="half" idx="10"/>
          </p:nvPr>
        </p:nvSpPr>
        <p:spPr/>
        <p:txBody>
          <a:bodyPr/>
          <a:lstStyle/>
          <a:p>
            <a:fld id="{64BF9F42-31E4-9F47-89E2-7B8BC28B3E0C}"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pic>
        <p:nvPicPr>
          <p:cNvPr id="6" name="图片 5" descr="Operating_System_Concepts__9th_Edition_pdf（第_380_页，共_944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40768"/>
            <a:ext cx="6732240" cy="4747916"/>
          </a:xfrm>
          <a:prstGeom prst="rect">
            <a:avLst/>
          </a:prstGeom>
        </p:spPr>
      </p:pic>
    </p:spTree>
    <p:extLst>
      <p:ext uri="{BB962C8B-B14F-4D97-AF65-F5344CB8AC3E}">
        <p14:creationId xmlns:p14="http://schemas.microsoft.com/office/powerpoint/2010/main" val="190628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Linkers</a:t>
            </a:r>
            <a:r>
              <a:rPr kumimoji="1" lang="zh-CN" altLang="en-US" dirty="0"/>
              <a:t> </a:t>
            </a:r>
            <a:r>
              <a:rPr kumimoji="1" lang="en-US" altLang="zh-CN" dirty="0"/>
              <a:t>&amp; Loaders</a:t>
            </a:r>
            <a:endParaRPr kumimoji="1" lang="zh-CN" altLang="en-US" dirty="0"/>
          </a:p>
        </p:txBody>
      </p:sp>
      <p:sp>
        <p:nvSpPr>
          <p:cNvPr id="3" name="内容占位符 2"/>
          <p:cNvSpPr>
            <a:spLocks noGrp="1"/>
          </p:cNvSpPr>
          <p:nvPr>
            <p:ph idx="1"/>
          </p:nvPr>
        </p:nvSpPr>
        <p:spPr/>
        <p:txBody>
          <a:bodyPr>
            <a:normAutofit fontScale="55000" lnSpcReduction="20000"/>
          </a:bodyPr>
          <a:lstStyle/>
          <a:p>
            <a:r>
              <a:rPr kumimoji="1" lang="en-US" altLang="zh-CN" dirty="0"/>
              <a:t>Program Loading</a:t>
            </a:r>
          </a:p>
          <a:p>
            <a:pPr lvl="1"/>
            <a:r>
              <a:rPr kumimoji="1" lang="en-US" altLang="zh-CN" dirty="0"/>
              <a:t>This refers to </a:t>
            </a:r>
            <a:r>
              <a:rPr kumimoji="1" lang="en-US" altLang="zh-CN" dirty="0">
                <a:solidFill>
                  <a:srgbClr val="C0504D"/>
                </a:solidFill>
              </a:rPr>
              <a:t>copying a program image from hard disk to the main memory</a:t>
            </a:r>
            <a:r>
              <a:rPr kumimoji="1" lang="en-US" altLang="zh-CN" dirty="0"/>
              <a:t> in order to put the program in a ready-to-run state. In some cases, program loading also might involve allocating storage space or mapping virtual addresses to disk pages.</a:t>
            </a:r>
          </a:p>
          <a:p>
            <a:r>
              <a:rPr kumimoji="1" lang="en-US" altLang="zh-CN" dirty="0"/>
              <a:t>Relocation</a:t>
            </a:r>
          </a:p>
          <a:p>
            <a:pPr lvl="1"/>
            <a:r>
              <a:rPr kumimoji="1" lang="en-US" altLang="zh-CN" dirty="0"/>
              <a:t>Compilers and assemblers generate the object code for each input module with a starting address of zero. </a:t>
            </a:r>
            <a:r>
              <a:rPr kumimoji="1" lang="en-US" altLang="zh-CN" dirty="0">
                <a:solidFill>
                  <a:schemeClr val="accent2"/>
                </a:solidFill>
              </a:rPr>
              <a:t>Relocation is the process of assigning load addresses to different parts of the program by merging all sections of the same type into one section.</a:t>
            </a:r>
            <a:r>
              <a:rPr kumimoji="1" lang="en-US" altLang="zh-CN" dirty="0"/>
              <a:t> The code and data section also are adjusted so they point to the correct runtime addresses.</a:t>
            </a:r>
          </a:p>
          <a:p>
            <a:r>
              <a:rPr kumimoji="1" lang="en-US" altLang="zh-CN" dirty="0"/>
              <a:t>Symbol Resolution</a:t>
            </a:r>
          </a:p>
          <a:p>
            <a:pPr lvl="1"/>
            <a:r>
              <a:rPr kumimoji="1" lang="en-US" altLang="zh-CN" dirty="0"/>
              <a:t>A program is made up of multiple subprograms; reference of one subprogram to another is made through symbols. A linker's job is to </a:t>
            </a:r>
            <a:r>
              <a:rPr kumimoji="1" lang="en-US" altLang="zh-CN" dirty="0">
                <a:solidFill>
                  <a:srgbClr val="C0504D"/>
                </a:solidFill>
              </a:rPr>
              <a:t>resolve the reference by noting the symbol's location and patching the caller's object code</a:t>
            </a:r>
            <a:r>
              <a:rPr kumimoji="1" lang="en-US" altLang="zh-CN" dirty="0"/>
              <a:t>.</a:t>
            </a:r>
            <a:endParaRPr kumimoji="1" lang="zh-CN" altLang="en-US" dirty="0"/>
          </a:p>
        </p:txBody>
      </p:sp>
      <p:sp>
        <p:nvSpPr>
          <p:cNvPr id="4" name="日期占位符 3"/>
          <p:cNvSpPr>
            <a:spLocks noGrp="1"/>
          </p:cNvSpPr>
          <p:nvPr>
            <p:ph type="dt" sz="half" idx="10"/>
          </p:nvPr>
        </p:nvSpPr>
        <p:spPr/>
        <p:txBody>
          <a:bodyPr/>
          <a:lstStyle/>
          <a:p>
            <a:fld id="{E1B72D1E-651A-B74E-A69B-D4F4169C9AC3}"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325514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Linkers &amp; Loaders</a:t>
            </a:r>
            <a:endParaRPr kumimoji="1" lang="zh-CN" altLang="en-US" dirty="0"/>
          </a:p>
        </p:txBody>
      </p:sp>
      <p:sp>
        <p:nvSpPr>
          <p:cNvPr id="4" name="日期占位符 3"/>
          <p:cNvSpPr>
            <a:spLocks noGrp="1"/>
          </p:cNvSpPr>
          <p:nvPr>
            <p:ph type="dt" sz="half" idx="10"/>
          </p:nvPr>
        </p:nvSpPr>
        <p:spPr/>
        <p:txBody>
          <a:bodyPr/>
          <a:lstStyle/>
          <a:p>
            <a:fld id="{87FA2696-C3BE-D840-BE85-A3F1FF8D32BC}"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
        <p:nvSpPr>
          <p:cNvPr id="7" name="矩形 6"/>
          <p:cNvSpPr/>
          <p:nvPr/>
        </p:nvSpPr>
        <p:spPr>
          <a:xfrm>
            <a:off x="8136" y="5661248"/>
            <a:ext cx="9135864" cy="369332"/>
          </a:xfrm>
          <a:prstGeom prst="rect">
            <a:avLst/>
          </a:prstGeom>
        </p:spPr>
        <p:txBody>
          <a:bodyPr wrap="square">
            <a:spAutoFit/>
          </a:bodyPr>
          <a:lstStyle/>
          <a:p>
            <a:pPr algn="r"/>
            <a:r>
              <a:rPr lang="en-US" altLang="zh-CN" dirty="0"/>
              <a:t>http://</a:t>
            </a:r>
            <a:r>
              <a:rPr lang="en-US" altLang="zh-CN" dirty="0" err="1"/>
              <a:t>www.linuxjournal.com</a:t>
            </a:r>
            <a:r>
              <a:rPr lang="en-US" altLang="zh-CN" dirty="0"/>
              <a:t>/article/6463</a:t>
            </a:r>
            <a:endParaRPr lang="zh-CN" altLang="en-US" dirty="0"/>
          </a:p>
        </p:txBody>
      </p:sp>
      <p:graphicFrame>
        <p:nvGraphicFramePr>
          <p:cNvPr id="8" name="图表 7"/>
          <p:cNvGraphicFramePr/>
          <p:nvPr>
            <p:extLst>
              <p:ext uri="{D42A27DB-BD31-4B8C-83A1-F6EECF244321}">
                <p14:modId xmlns:p14="http://schemas.microsoft.com/office/powerpoint/2010/main" val="4098658029"/>
              </p:ext>
            </p:extLst>
          </p:nvPr>
        </p:nvGraphicFramePr>
        <p:xfrm>
          <a:off x="1691680" y="1340768"/>
          <a:ext cx="5631516" cy="273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292080" y="4733528"/>
            <a:ext cx="192785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solidFill>
                  <a:schemeClr val="accent4"/>
                </a:solidFill>
                <a:effectLst>
                  <a:outerShdw blurRad="76200" dist="50800" dir="5400000" algn="tl" rotWithShape="0">
                    <a:srgbClr val="000000">
                      <a:alpha val="65000"/>
                    </a:srgbClr>
                  </a:outerShdw>
                </a:effectLst>
              </a:rPr>
              <a:t>Linker</a:t>
            </a:r>
            <a:endParaRPr lang="zh-CN" altLang="en-US" sz="2400" b="1" spc="50" dirty="0">
              <a:ln w="11430"/>
              <a:solidFill>
                <a:schemeClr val="accent4"/>
              </a:solidFill>
              <a:effectLst>
                <a:outerShdw blurRad="76200" dist="50800" dir="5400000" algn="tl" rotWithShape="0">
                  <a:srgbClr val="000000">
                    <a:alpha val="65000"/>
                  </a:srgbClr>
                </a:outerShdw>
              </a:effectLst>
            </a:endParaRPr>
          </a:p>
        </p:txBody>
      </p:sp>
      <p:cxnSp>
        <p:nvCxnSpPr>
          <p:cNvPr id="12" name="直线箭头连接符 11"/>
          <p:cNvCxnSpPr>
            <a:stCxn id="10" idx="0"/>
          </p:cNvCxnSpPr>
          <p:nvPr/>
        </p:nvCxnSpPr>
        <p:spPr>
          <a:xfrm flipV="1">
            <a:off x="6256008" y="3789040"/>
            <a:ext cx="0" cy="9444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直线箭头连接符 13"/>
          <p:cNvCxnSpPr/>
          <p:nvPr/>
        </p:nvCxnSpPr>
        <p:spPr>
          <a:xfrm flipV="1">
            <a:off x="3124200" y="3789040"/>
            <a:ext cx="1087760" cy="9444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矩形 17"/>
          <p:cNvSpPr/>
          <p:nvPr/>
        </p:nvSpPr>
        <p:spPr>
          <a:xfrm>
            <a:off x="1844080" y="4733528"/>
            <a:ext cx="192785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Loader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9" name="直线箭头连接符 18"/>
          <p:cNvCxnSpPr>
            <a:stCxn id="18" idx="0"/>
          </p:cNvCxnSpPr>
          <p:nvPr/>
        </p:nvCxnSpPr>
        <p:spPr>
          <a:xfrm flipV="1">
            <a:off x="2808008" y="3789040"/>
            <a:ext cx="0" cy="9444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直线箭头连接符 19"/>
          <p:cNvCxnSpPr/>
          <p:nvPr/>
        </p:nvCxnSpPr>
        <p:spPr>
          <a:xfrm flipH="1" flipV="1">
            <a:off x="4860032" y="3789040"/>
            <a:ext cx="1152128" cy="9444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731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fld id="{00511122-D5AB-D14A-813F-A3D1746F75F8}"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graphicFrame>
        <p:nvGraphicFramePr>
          <p:cNvPr id="8" name="图示 7"/>
          <p:cNvGraphicFramePr/>
          <p:nvPr>
            <p:extLst>
              <p:ext uri="{D42A27DB-BD31-4B8C-83A1-F6EECF244321}">
                <p14:modId xmlns:p14="http://schemas.microsoft.com/office/powerpoint/2010/main" val="3270974149"/>
              </p:ext>
            </p:extLst>
          </p:nvPr>
        </p:nvGraphicFramePr>
        <p:xfrm>
          <a:off x="323528" y="2060848"/>
          <a:ext cx="8208912" cy="325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4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存储管理</a:t>
            </a:r>
          </a:p>
        </p:txBody>
      </p:sp>
      <p:sp>
        <p:nvSpPr>
          <p:cNvPr id="52227" name="Rectangle 3"/>
          <p:cNvSpPr>
            <a:spLocks noGrp="1" noChangeArrowheads="1"/>
          </p:cNvSpPr>
          <p:nvPr>
            <p:ph idx="1"/>
          </p:nvPr>
        </p:nvSpPr>
        <p:spPr/>
        <p:txBody>
          <a:bodyPr>
            <a:normAutofit fontScale="92500" lnSpcReduction="10000"/>
          </a:bodyPr>
          <a:lstStyle/>
          <a:p>
            <a:r>
              <a:rPr lang="zh-CN" altLang="en-US" dirty="0"/>
              <a:t>主要是指对内存储器的管理。</a:t>
            </a:r>
            <a:endParaRPr lang="en-US" altLang="zh-CN" dirty="0"/>
          </a:p>
          <a:p>
            <a:r>
              <a:rPr lang="zh-CN" altLang="en-US" dirty="0"/>
              <a:t>内存容量越来越大，但它仍然是一个关键性的、紧缺的资源，尤其是在多道程序环境之中，多个作业需共享内存资源，内存紧张的问题依然突出。</a:t>
            </a:r>
            <a:endParaRPr lang="en-US" altLang="zh-CN" dirty="0"/>
          </a:p>
          <a:p>
            <a:r>
              <a:rPr lang="zh-CN" altLang="en-US" dirty="0"/>
              <a:t>存储管理是操作系统的重要组成部分，能否合理有效地利用内存在很大程度上影响着整个计算机的性能。</a:t>
            </a:r>
          </a:p>
        </p:txBody>
      </p:sp>
      <p:sp>
        <p:nvSpPr>
          <p:cNvPr id="5" name="日期占位符 4"/>
          <p:cNvSpPr>
            <a:spLocks noGrp="1"/>
          </p:cNvSpPr>
          <p:nvPr>
            <p:ph type="dt" sz="half" idx="10"/>
          </p:nvPr>
        </p:nvSpPr>
        <p:spPr/>
        <p:txBody>
          <a:bodyPr/>
          <a:lstStyle/>
          <a:p>
            <a:fld id="{9B444423-7B25-9049-842F-37DDD072B272}" type="datetime5">
              <a:t>2019/10/28</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166305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5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程序的链接</a:t>
            </a:r>
          </a:p>
        </p:txBody>
      </p:sp>
      <p:sp>
        <p:nvSpPr>
          <p:cNvPr id="52227" name="Rectangle 3"/>
          <p:cNvSpPr>
            <a:spLocks noGrp="1" noChangeArrowheads="1"/>
          </p:cNvSpPr>
          <p:nvPr>
            <p:ph idx="1"/>
          </p:nvPr>
        </p:nvSpPr>
        <p:spPr/>
        <p:txBody>
          <a:bodyPr>
            <a:normAutofit lnSpcReduction="10000"/>
          </a:bodyPr>
          <a:lstStyle/>
          <a:p>
            <a:r>
              <a:rPr lang="zh-CN" altLang="en-US" dirty="0"/>
              <a:t>源程序经过编译后，可得到一组目标模块，再利用链接程序将目标模块链接形成装入模块。</a:t>
            </a:r>
            <a:endParaRPr lang="en-US" altLang="zh-CN" dirty="0"/>
          </a:p>
          <a:p>
            <a:r>
              <a:rPr lang="zh-CN" altLang="en-US" dirty="0"/>
              <a:t>根据链接时机不同，链接分为三种：</a:t>
            </a:r>
            <a:endParaRPr lang="en-US" altLang="zh-CN" dirty="0"/>
          </a:p>
          <a:p>
            <a:pPr lvl="1"/>
            <a:r>
              <a:rPr lang="zh-CN" altLang="en-US" dirty="0"/>
              <a:t>静态链接</a:t>
            </a:r>
            <a:r>
              <a:rPr lang="en-US" altLang="zh-CN" dirty="0"/>
              <a:t>(Static Linking)</a:t>
            </a:r>
          </a:p>
          <a:p>
            <a:pPr lvl="1"/>
            <a:r>
              <a:rPr lang="zh-CN" altLang="en-US" dirty="0"/>
              <a:t>动态链接</a:t>
            </a:r>
            <a:r>
              <a:rPr lang="en-US" altLang="zh-CN" dirty="0"/>
              <a:t>(Dynamic</a:t>
            </a:r>
            <a:r>
              <a:rPr lang="zh-CN" altLang="en-US" dirty="0"/>
              <a:t> </a:t>
            </a:r>
            <a:r>
              <a:rPr lang="en-US" altLang="zh-CN" dirty="0"/>
              <a:t>Linking)</a:t>
            </a:r>
            <a:endParaRPr lang="zh-CN" altLang="en-US" dirty="0"/>
          </a:p>
          <a:p>
            <a:pPr lvl="2"/>
            <a:r>
              <a:rPr lang="zh-CN" altLang="en-US" dirty="0"/>
              <a:t>装入时动态链接</a:t>
            </a:r>
            <a:r>
              <a:rPr lang="en-US" altLang="zh-CN" dirty="0"/>
              <a:t>(Load-time Dynamic Linking)</a:t>
            </a:r>
            <a:endParaRPr lang="zh-CN" altLang="en-US" dirty="0"/>
          </a:p>
          <a:p>
            <a:pPr lvl="2"/>
            <a:r>
              <a:rPr lang="zh-CN" altLang="en-US" dirty="0"/>
              <a:t>运行时动态链接</a:t>
            </a:r>
            <a:r>
              <a:rPr lang="en-US" altLang="zh-CN" dirty="0"/>
              <a:t>(Runtime Dynamic Linking)</a:t>
            </a:r>
            <a:endParaRPr lang="zh-CN" altLang="en-US" dirty="0"/>
          </a:p>
        </p:txBody>
      </p:sp>
      <p:sp>
        <p:nvSpPr>
          <p:cNvPr id="2" name="日期占位符 1"/>
          <p:cNvSpPr>
            <a:spLocks noGrp="1"/>
          </p:cNvSpPr>
          <p:nvPr>
            <p:ph type="dt" sz="half" idx="10"/>
          </p:nvPr>
        </p:nvSpPr>
        <p:spPr/>
        <p:txBody>
          <a:bodyPr/>
          <a:lstStyle/>
          <a:p>
            <a:fld id="{EB5EE8A5-DE71-A049-BB29-DA3046F4382F}"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25541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Effect transition="in" filter="fade">
                                      <p:cBhvr>
                                        <p:cTn id="15" dur="500"/>
                                        <p:tgtEl>
                                          <p:spTgt spid="522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227">
                                            <p:txEl>
                                              <p:pRg st="3" end="3"/>
                                            </p:txEl>
                                          </p:spTgt>
                                        </p:tgtEl>
                                        <p:attrNameLst>
                                          <p:attrName>style.visibility</p:attrName>
                                        </p:attrNameLst>
                                      </p:cBhvr>
                                      <p:to>
                                        <p:strVal val="visible"/>
                                      </p:to>
                                    </p:set>
                                    <p:animEffect transition="in" filter="fade">
                                      <p:cBhvr>
                                        <p:cTn id="18" dur="500"/>
                                        <p:tgtEl>
                                          <p:spTgt spid="5222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fade">
                                      <p:cBhvr>
                                        <p:cTn id="21" dur="500"/>
                                        <p:tgtEl>
                                          <p:spTgt spid="522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fade">
                                      <p:cBhvr>
                                        <p:cTn id="24"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静态链接</a:t>
            </a:r>
            <a:endParaRPr lang="zh-CN" altLang="en-US" dirty="0"/>
          </a:p>
        </p:txBody>
      </p:sp>
      <p:sp>
        <p:nvSpPr>
          <p:cNvPr id="12291" name="Rectangle 3"/>
          <p:cNvSpPr>
            <a:spLocks noGrp="1" noChangeArrowheads="1"/>
          </p:cNvSpPr>
          <p:nvPr>
            <p:ph idx="1"/>
          </p:nvPr>
        </p:nvSpPr>
        <p:spPr/>
        <p:txBody>
          <a:bodyPr/>
          <a:lstStyle/>
          <a:p>
            <a:r>
              <a:rPr lang="zh-CN" altLang="en-US" dirty="0"/>
              <a:t>在(编译</a:t>
            </a:r>
            <a:r>
              <a:rPr lang="zh-CN" altLang="zh-CN" dirty="0"/>
              <a:t>)</a:t>
            </a:r>
            <a:r>
              <a:rPr lang="zh-CN" altLang="en-US" dirty="0"/>
              <a:t>链接阶段</a:t>
            </a:r>
            <a:r>
              <a:rPr lang="zh-CN" altLang="zh-CN" dirty="0"/>
              <a:t>(</a:t>
            </a:r>
            <a:r>
              <a:rPr lang="zh-CN" altLang="en-US" dirty="0"/>
              <a:t>程序运行之前</a:t>
            </a:r>
            <a:r>
              <a:rPr lang="zh-CN" altLang="zh-CN" dirty="0"/>
              <a:t>)</a:t>
            </a:r>
            <a:r>
              <a:rPr lang="zh-CN" altLang="en-US" dirty="0"/>
              <a:t>，将各目标模块及它们所需的库函数，链接成一个完整的装入模块，以后不再拆开。</a:t>
            </a:r>
            <a:endParaRPr lang="en-US" altLang="zh-CN" dirty="0"/>
          </a:p>
          <a:p>
            <a:pPr lvl="1"/>
            <a:r>
              <a:rPr lang="zh-CN" altLang="en-US" dirty="0"/>
              <a:t>相对地址的修改</a:t>
            </a:r>
          </a:p>
          <a:p>
            <a:pPr lvl="1"/>
            <a:r>
              <a:rPr lang="zh-CN" altLang="en-US" dirty="0"/>
              <a:t>变换外部调用符号</a:t>
            </a:r>
            <a:endParaRPr lang="en-US" altLang="zh-CN" dirty="0"/>
          </a:p>
          <a:p>
            <a:r>
              <a:rPr lang="zh-CN" altLang="en-US" dirty="0"/>
              <a:t>*</a:t>
            </a:r>
            <a:r>
              <a:rPr lang="en-US" altLang="zh-CN" dirty="0"/>
              <a:t>NIX:</a:t>
            </a:r>
            <a:r>
              <a:rPr lang="zh-CN" altLang="en-US" dirty="0"/>
              <a:t> </a:t>
            </a:r>
            <a:r>
              <a:rPr lang="en-US" altLang="zh-CN" dirty="0"/>
              <a:t>.a</a:t>
            </a:r>
          </a:p>
          <a:p>
            <a:r>
              <a:rPr lang="en-US" altLang="zh-CN" dirty="0"/>
              <a:t>Windows</a:t>
            </a:r>
            <a:r>
              <a:rPr lang="zh-CN" altLang="en-US" dirty="0"/>
              <a:t>：</a:t>
            </a:r>
            <a:r>
              <a:rPr lang="en-US" altLang="zh-CN" dirty="0"/>
              <a:t>.lib</a:t>
            </a:r>
            <a:endParaRPr lang="zh-CN" altLang="en-US" dirty="0"/>
          </a:p>
        </p:txBody>
      </p:sp>
      <p:sp>
        <p:nvSpPr>
          <p:cNvPr id="3" name="日期占位符 2"/>
          <p:cNvSpPr>
            <a:spLocks noGrp="1"/>
          </p:cNvSpPr>
          <p:nvPr>
            <p:ph type="dt" sz="half" idx="10"/>
          </p:nvPr>
        </p:nvSpPr>
        <p:spPr/>
        <p:txBody>
          <a:bodyPr/>
          <a:lstStyle/>
          <a:p>
            <a:fld id="{C642526C-B812-2241-B865-AC1EDDE77336}"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0376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
          <p:cNvSpPr>
            <a:spLocks noChangeArrowheads="1"/>
          </p:cNvSpPr>
          <p:nvPr/>
        </p:nvSpPr>
        <p:spPr bwMode="auto">
          <a:xfrm>
            <a:off x="1834976" y="692697"/>
            <a:ext cx="1656904" cy="1440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A</a:t>
            </a:r>
          </a:p>
          <a:p>
            <a:r>
              <a:rPr lang="en-US" altLang="zh-CN" dirty="0">
                <a:latin typeface="Consolas" pitchFamily="49" charset="0"/>
                <a:cs typeface="Consolas" pitchFamily="49" charset="0"/>
              </a:rPr>
              <a:t>CALL B;</a:t>
            </a:r>
          </a:p>
        </p:txBody>
      </p:sp>
      <p:sp>
        <p:nvSpPr>
          <p:cNvPr id="30" name="Rectangle 6"/>
          <p:cNvSpPr>
            <a:spLocks noChangeArrowheads="1"/>
          </p:cNvSpPr>
          <p:nvPr/>
        </p:nvSpPr>
        <p:spPr bwMode="auto">
          <a:xfrm>
            <a:off x="1834976" y="2565400"/>
            <a:ext cx="1656904" cy="12969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B</a:t>
            </a:r>
          </a:p>
          <a:p>
            <a:r>
              <a:rPr lang="en-US" altLang="zh-CN" dirty="0">
                <a:latin typeface="Consolas" pitchFamily="49" charset="0"/>
                <a:cs typeface="Consolas" pitchFamily="49" charset="0"/>
              </a:rPr>
              <a:t>CALL C;</a:t>
            </a:r>
          </a:p>
          <a:p>
            <a:r>
              <a:rPr lang="en-US" altLang="zh-CN" dirty="0">
                <a:latin typeface="Consolas" pitchFamily="49" charset="0"/>
                <a:cs typeface="Consolas" pitchFamily="49" charset="0"/>
              </a:rPr>
              <a:t>var1</a:t>
            </a:r>
          </a:p>
        </p:txBody>
      </p:sp>
      <p:sp>
        <p:nvSpPr>
          <p:cNvPr id="32" name="Rectangle 8"/>
          <p:cNvSpPr>
            <a:spLocks noChangeArrowheads="1"/>
          </p:cNvSpPr>
          <p:nvPr/>
        </p:nvSpPr>
        <p:spPr bwMode="auto">
          <a:xfrm>
            <a:off x="1834977" y="4437063"/>
            <a:ext cx="1656903" cy="12969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C</a:t>
            </a:r>
          </a:p>
          <a:p>
            <a:r>
              <a:rPr lang="en-US" altLang="zh-CN" dirty="0" err="1">
                <a:latin typeface="Consolas" pitchFamily="49" charset="0"/>
                <a:cs typeface="Consolas" pitchFamily="49" charset="0"/>
              </a:rPr>
              <a:t>mov</a:t>
            </a:r>
            <a:r>
              <a:rPr lang="en-US" altLang="zh-CN" dirty="0">
                <a:latin typeface="Consolas" pitchFamily="49" charset="0"/>
                <a:cs typeface="Consolas" pitchFamily="49" charset="0"/>
              </a:rPr>
              <a:t> var1 </a:t>
            </a:r>
            <a:r>
              <a:rPr lang="en-US" altLang="zh-CN" dirty="0" err="1">
                <a:latin typeface="Consolas" pitchFamily="49" charset="0"/>
                <a:cs typeface="Consolas" pitchFamily="49" charset="0"/>
              </a:rPr>
              <a:t>reg</a:t>
            </a:r>
            <a:endParaRPr lang="en-US" altLang="zh-CN" dirty="0">
              <a:latin typeface="Consolas" pitchFamily="49" charset="0"/>
              <a:cs typeface="Consolas" pitchFamily="49" charset="0"/>
            </a:endParaRPr>
          </a:p>
          <a:p>
            <a:r>
              <a:rPr lang="en-US" altLang="zh-CN" dirty="0">
                <a:latin typeface="Consolas" pitchFamily="49" charset="0"/>
                <a:cs typeface="Consolas" pitchFamily="49" charset="0"/>
              </a:rPr>
              <a:t>RETURN</a:t>
            </a:r>
          </a:p>
        </p:txBody>
      </p:sp>
      <p:sp>
        <p:nvSpPr>
          <p:cNvPr id="34" name="Text Box 10"/>
          <p:cNvSpPr txBox="1">
            <a:spLocks noChangeArrowheads="1"/>
          </p:cNvSpPr>
          <p:nvPr/>
        </p:nvSpPr>
        <p:spPr bwMode="auto">
          <a:xfrm>
            <a:off x="1239838" y="547688"/>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0</a:t>
            </a:r>
          </a:p>
        </p:txBody>
      </p:sp>
      <p:sp>
        <p:nvSpPr>
          <p:cNvPr id="35" name="Text Box 11"/>
          <p:cNvSpPr txBox="1">
            <a:spLocks noChangeArrowheads="1"/>
          </p:cNvSpPr>
          <p:nvPr/>
        </p:nvSpPr>
        <p:spPr bwMode="auto">
          <a:xfrm>
            <a:off x="899592" y="1831975"/>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L-1</a:t>
            </a:r>
          </a:p>
        </p:txBody>
      </p:sp>
      <p:sp>
        <p:nvSpPr>
          <p:cNvPr id="36" name="Text Box 12"/>
          <p:cNvSpPr txBox="1">
            <a:spLocks noChangeArrowheads="1"/>
          </p:cNvSpPr>
          <p:nvPr/>
        </p:nvSpPr>
        <p:spPr bwMode="auto">
          <a:xfrm>
            <a:off x="1187450" y="2336800"/>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0</a:t>
            </a:r>
          </a:p>
        </p:txBody>
      </p:sp>
      <p:sp>
        <p:nvSpPr>
          <p:cNvPr id="37" name="Text Box 13"/>
          <p:cNvSpPr txBox="1">
            <a:spLocks noChangeArrowheads="1"/>
          </p:cNvSpPr>
          <p:nvPr/>
        </p:nvSpPr>
        <p:spPr bwMode="auto">
          <a:xfrm>
            <a:off x="1025525" y="3621088"/>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M-1</a:t>
            </a:r>
          </a:p>
        </p:txBody>
      </p:sp>
      <p:sp>
        <p:nvSpPr>
          <p:cNvPr id="38" name="Text Box 14"/>
          <p:cNvSpPr txBox="1">
            <a:spLocks noChangeArrowheads="1"/>
          </p:cNvSpPr>
          <p:nvPr/>
        </p:nvSpPr>
        <p:spPr bwMode="auto">
          <a:xfrm>
            <a:off x="1204913" y="4292600"/>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0</a:t>
            </a:r>
          </a:p>
        </p:txBody>
      </p:sp>
      <p:sp>
        <p:nvSpPr>
          <p:cNvPr id="39" name="Text Box 15"/>
          <p:cNvSpPr txBox="1">
            <a:spLocks noChangeArrowheads="1"/>
          </p:cNvSpPr>
          <p:nvPr/>
        </p:nvSpPr>
        <p:spPr bwMode="auto">
          <a:xfrm>
            <a:off x="1042988" y="5503863"/>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N-1</a:t>
            </a:r>
          </a:p>
        </p:txBody>
      </p:sp>
      <p:sp>
        <p:nvSpPr>
          <p:cNvPr id="40" name="Text Box 16"/>
          <p:cNvSpPr txBox="1">
            <a:spLocks noChangeArrowheads="1"/>
          </p:cNvSpPr>
          <p:nvPr/>
        </p:nvSpPr>
        <p:spPr bwMode="auto">
          <a:xfrm>
            <a:off x="1331913" y="5937250"/>
            <a:ext cx="192552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(a)</a:t>
            </a:r>
            <a:r>
              <a:rPr lang="zh-CN" altLang="en-US" sz="2400" dirty="0">
                <a:latin typeface="Consolas" pitchFamily="49" charset="0"/>
                <a:cs typeface="Consolas" pitchFamily="49" charset="0"/>
              </a:rPr>
              <a:t>目标模块</a:t>
            </a:r>
          </a:p>
        </p:txBody>
      </p:sp>
      <p:grpSp>
        <p:nvGrpSpPr>
          <p:cNvPr id="5" name="组合 4"/>
          <p:cNvGrpSpPr/>
          <p:nvPr/>
        </p:nvGrpSpPr>
        <p:grpSpPr>
          <a:xfrm>
            <a:off x="4788024" y="547688"/>
            <a:ext cx="2808312" cy="1945803"/>
            <a:chOff x="4788024" y="547688"/>
            <a:chExt cx="2808312" cy="1945803"/>
          </a:xfrm>
        </p:grpSpPr>
        <p:sp>
          <p:nvSpPr>
            <p:cNvPr id="41" name="Rectangle 19"/>
            <p:cNvSpPr>
              <a:spLocks noChangeArrowheads="1"/>
            </p:cNvSpPr>
            <p:nvPr/>
          </p:nvSpPr>
          <p:spPr bwMode="auto">
            <a:xfrm>
              <a:off x="5651401" y="764704"/>
              <a:ext cx="1944935" cy="17287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A</a:t>
              </a:r>
            </a:p>
            <a:p>
              <a:r>
                <a:rPr lang="en-US" altLang="zh-CN" dirty="0">
                  <a:latin typeface="Consolas" pitchFamily="49" charset="0"/>
                  <a:cs typeface="Consolas" pitchFamily="49" charset="0"/>
                </a:rPr>
                <a:t>JSR L;</a:t>
              </a:r>
            </a:p>
            <a:p>
              <a:r>
                <a:rPr lang="en-US" altLang="zh-CN" dirty="0">
                  <a:latin typeface="Consolas" pitchFamily="49" charset="0"/>
                  <a:cs typeface="Consolas" pitchFamily="49" charset="0"/>
                </a:rPr>
                <a:t>RETURN</a:t>
              </a:r>
            </a:p>
            <a:p>
              <a:endParaRPr lang="zh-CN" altLang="en-US" dirty="0">
                <a:latin typeface="Consolas" pitchFamily="49" charset="0"/>
                <a:cs typeface="Consolas" pitchFamily="49" charset="0"/>
              </a:endParaRPr>
            </a:p>
          </p:txBody>
        </p:sp>
        <p:sp>
          <p:nvSpPr>
            <p:cNvPr id="47" name="Text Box 25"/>
            <p:cNvSpPr txBox="1">
              <a:spLocks noChangeArrowheads="1"/>
            </p:cNvSpPr>
            <p:nvPr/>
          </p:nvSpPr>
          <p:spPr bwMode="auto">
            <a:xfrm>
              <a:off x="5127625" y="547688"/>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0</a:t>
              </a:r>
            </a:p>
          </p:txBody>
        </p:sp>
        <p:sp>
          <p:nvSpPr>
            <p:cNvPr id="48" name="Text Box 26"/>
            <p:cNvSpPr txBox="1">
              <a:spLocks noChangeArrowheads="1"/>
            </p:cNvSpPr>
            <p:nvPr/>
          </p:nvSpPr>
          <p:spPr bwMode="auto">
            <a:xfrm>
              <a:off x="4788024" y="1959223"/>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L-1</a:t>
              </a:r>
            </a:p>
          </p:txBody>
        </p:sp>
      </p:grpSp>
      <p:grpSp>
        <p:nvGrpSpPr>
          <p:cNvPr id="7" name="组合 6"/>
          <p:cNvGrpSpPr/>
          <p:nvPr/>
        </p:nvGrpSpPr>
        <p:grpSpPr>
          <a:xfrm>
            <a:off x="4140200" y="4279900"/>
            <a:ext cx="3456136" cy="1542753"/>
            <a:chOff x="4140200" y="4279900"/>
            <a:chExt cx="3456136" cy="1542753"/>
          </a:xfrm>
        </p:grpSpPr>
        <p:sp>
          <p:nvSpPr>
            <p:cNvPr id="45" name="Rectangle 23"/>
            <p:cNvSpPr>
              <a:spLocks noChangeArrowheads="1"/>
            </p:cNvSpPr>
            <p:nvPr/>
          </p:nvSpPr>
          <p:spPr bwMode="auto">
            <a:xfrm>
              <a:off x="5651400" y="4365154"/>
              <a:ext cx="1944936" cy="13684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C</a:t>
              </a:r>
            </a:p>
            <a:p>
              <a:r>
                <a:rPr lang="en-US" altLang="zh-CN" dirty="0" err="1">
                  <a:latin typeface="Consolas" pitchFamily="49" charset="0"/>
                  <a:cs typeface="Consolas" pitchFamily="49" charset="0"/>
                </a:rPr>
                <a:t>mov</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L+z</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reg</a:t>
              </a:r>
              <a:endParaRPr lang="en-US" altLang="zh-CN" dirty="0">
                <a:latin typeface="Consolas" pitchFamily="49" charset="0"/>
                <a:cs typeface="Consolas" pitchFamily="49" charset="0"/>
              </a:endParaRPr>
            </a:p>
            <a:p>
              <a:r>
                <a:rPr lang="en-US" altLang="zh-CN" dirty="0">
                  <a:latin typeface="Consolas" pitchFamily="49" charset="0"/>
                  <a:cs typeface="Consolas" pitchFamily="49" charset="0"/>
                </a:rPr>
                <a:t>RETURN</a:t>
              </a:r>
            </a:p>
          </p:txBody>
        </p:sp>
        <p:sp>
          <p:nvSpPr>
            <p:cNvPr id="51" name="Text Box 29"/>
            <p:cNvSpPr txBox="1">
              <a:spLocks noChangeArrowheads="1"/>
            </p:cNvSpPr>
            <p:nvPr/>
          </p:nvSpPr>
          <p:spPr bwMode="auto">
            <a:xfrm>
              <a:off x="4741675" y="4279900"/>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L+M</a:t>
              </a:r>
            </a:p>
          </p:txBody>
        </p:sp>
        <p:sp>
          <p:nvSpPr>
            <p:cNvPr id="52" name="Text Box 30"/>
            <p:cNvSpPr txBox="1">
              <a:spLocks noChangeArrowheads="1"/>
            </p:cNvSpPr>
            <p:nvPr/>
          </p:nvSpPr>
          <p:spPr bwMode="auto">
            <a:xfrm>
              <a:off x="4140200" y="5360988"/>
              <a:ext cx="137409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L+M+N-1</a:t>
              </a:r>
            </a:p>
          </p:txBody>
        </p:sp>
      </p:grpSp>
      <p:sp>
        <p:nvSpPr>
          <p:cNvPr id="53" name="Text Box 31"/>
          <p:cNvSpPr txBox="1">
            <a:spLocks noChangeArrowheads="1"/>
          </p:cNvSpPr>
          <p:nvPr/>
        </p:nvSpPr>
        <p:spPr bwMode="auto">
          <a:xfrm>
            <a:off x="5292725" y="5933445"/>
            <a:ext cx="192552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(b)</a:t>
            </a:r>
            <a:r>
              <a:rPr lang="zh-CN" altLang="en-US" sz="2400" dirty="0">
                <a:latin typeface="Consolas" pitchFamily="49" charset="0"/>
                <a:cs typeface="Consolas" pitchFamily="49" charset="0"/>
              </a:rPr>
              <a:t>装入模块</a:t>
            </a:r>
          </a:p>
        </p:txBody>
      </p:sp>
      <p:sp>
        <p:nvSpPr>
          <p:cNvPr id="2" name="日期占位符 1"/>
          <p:cNvSpPr>
            <a:spLocks noGrp="1"/>
          </p:cNvSpPr>
          <p:nvPr>
            <p:ph type="dt" sz="half" idx="10"/>
          </p:nvPr>
        </p:nvSpPr>
        <p:spPr/>
        <p:txBody>
          <a:bodyPr/>
          <a:lstStyle/>
          <a:p>
            <a:fld id="{A531A961-55C4-DB41-BCFE-C58BFC96C6A4}"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sp>
        <p:nvSpPr>
          <p:cNvPr id="54" name="Text Box 12"/>
          <p:cNvSpPr txBox="1">
            <a:spLocks noChangeArrowheads="1"/>
          </p:cNvSpPr>
          <p:nvPr/>
        </p:nvSpPr>
        <p:spPr bwMode="auto">
          <a:xfrm>
            <a:off x="1262647" y="3238963"/>
            <a:ext cx="32495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latin typeface="Consolas" pitchFamily="49" charset="0"/>
                <a:cs typeface="Consolas" pitchFamily="49" charset="0"/>
              </a:rPr>
              <a:t>z</a:t>
            </a:r>
          </a:p>
        </p:txBody>
      </p:sp>
      <p:grpSp>
        <p:nvGrpSpPr>
          <p:cNvPr id="8" name="组合 7"/>
          <p:cNvGrpSpPr/>
          <p:nvPr/>
        </p:nvGrpSpPr>
        <p:grpSpPr>
          <a:xfrm>
            <a:off x="4500563" y="2336800"/>
            <a:ext cx="3095773" cy="2045990"/>
            <a:chOff x="4500563" y="2336800"/>
            <a:chExt cx="3095773" cy="2045990"/>
          </a:xfrm>
        </p:grpSpPr>
        <p:sp>
          <p:nvSpPr>
            <p:cNvPr id="43" name="Rectangle 21"/>
            <p:cNvSpPr>
              <a:spLocks noChangeArrowheads="1"/>
            </p:cNvSpPr>
            <p:nvPr/>
          </p:nvSpPr>
          <p:spPr bwMode="auto">
            <a:xfrm>
              <a:off x="5651401" y="2493491"/>
              <a:ext cx="1944935" cy="1871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B</a:t>
              </a:r>
            </a:p>
            <a:p>
              <a:r>
                <a:rPr lang="en-US" altLang="zh-CN" dirty="0">
                  <a:latin typeface="Consolas" pitchFamily="49" charset="0"/>
                  <a:cs typeface="Consolas" pitchFamily="49" charset="0"/>
                </a:rPr>
                <a:t>JSR L+M;</a:t>
              </a:r>
            </a:p>
            <a:p>
              <a:r>
                <a:rPr lang="en-US" altLang="zh-CN" dirty="0">
                  <a:latin typeface="Consolas" pitchFamily="49" charset="0"/>
                  <a:cs typeface="Consolas" pitchFamily="49" charset="0"/>
                </a:rPr>
                <a:t>var1</a:t>
              </a:r>
            </a:p>
            <a:p>
              <a:r>
                <a:rPr lang="en-US" altLang="zh-CN" dirty="0">
                  <a:latin typeface="Consolas" pitchFamily="49" charset="0"/>
                  <a:cs typeface="Consolas" pitchFamily="49" charset="0"/>
                </a:rPr>
                <a:t>RETURN</a:t>
              </a:r>
            </a:p>
          </p:txBody>
        </p:sp>
        <p:sp>
          <p:nvSpPr>
            <p:cNvPr id="49" name="Text Box 27"/>
            <p:cNvSpPr txBox="1">
              <a:spLocks noChangeArrowheads="1"/>
            </p:cNvSpPr>
            <p:nvPr/>
          </p:nvSpPr>
          <p:spPr bwMode="auto">
            <a:xfrm>
              <a:off x="5075238" y="2336800"/>
              <a:ext cx="3545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a:t>
              </a:r>
            </a:p>
          </p:txBody>
        </p:sp>
        <p:sp>
          <p:nvSpPr>
            <p:cNvPr id="50" name="Text Box 28"/>
            <p:cNvSpPr txBox="1">
              <a:spLocks noChangeArrowheads="1"/>
            </p:cNvSpPr>
            <p:nvPr/>
          </p:nvSpPr>
          <p:spPr bwMode="auto">
            <a:xfrm>
              <a:off x="4500563" y="3921125"/>
              <a:ext cx="107273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L+M-1</a:t>
              </a:r>
            </a:p>
          </p:txBody>
        </p:sp>
        <p:sp>
          <p:nvSpPr>
            <p:cNvPr id="55" name="Text Box 12"/>
            <p:cNvSpPr txBox="1">
              <a:spLocks noChangeArrowheads="1"/>
            </p:cNvSpPr>
            <p:nvPr/>
          </p:nvSpPr>
          <p:spPr bwMode="auto">
            <a:xfrm>
              <a:off x="4781834" y="3366777"/>
              <a:ext cx="7982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err="1">
                  <a:latin typeface="Consolas" pitchFamily="49" charset="0"/>
                  <a:cs typeface="Consolas" pitchFamily="49" charset="0"/>
                </a:rPr>
                <a:t>L+z</a:t>
              </a:r>
              <a:endParaRPr lang="en-US" altLang="zh-CN" sz="2400" dirty="0">
                <a:latin typeface="Consolas" pitchFamily="49" charset="0"/>
                <a:cs typeface="Consolas" pitchFamily="49" charset="0"/>
              </a:endParaRPr>
            </a:p>
          </p:txBody>
        </p:sp>
      </p:grpSp>
    </p:spTree>
    <p:extLst>
      <p:ext uri="{BB962C8B-B14F-4D97-AF65-F5344CB8AC3E}">
        <p14:creationId xmlns:p14="http://schemas.microsoft.com/office/powerpoint/2010/main" val="37087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装入时动态链接</a:t>
            </a:r>
          </a:p>
        </p:txBody>
      </p:sp>
      <p:sp>
        <p:nvSpPr>
          <p:cNvPr id="15362" name="Rectangle 2"/>
          <p:cNvSpPr>
            <a:spLocks noGrp="1" noChangeArrowheads="1"/>
          </p:cNvSpPr>
          <p:nvPr>
            <p:ph idx="1"/>
          </p:nvPr>
        </p:nvSpPr>
        <p:spPr/>
        <p:txBody>
          <a:bodyPr>
            <a:normAutofit fontScale="92500" lnSpcReduction="10000"/>
          </a:bodyPr>
          <a:lstStyle/>
          <a:p>
            <a:r>
              <a:rPr lang="zh-CN" altLang="en-US" dirty="0"/>
              <a:t>目标模块在装入内存时，采用边装入边链接的链接方式，装入后不再链接。</a:t>
            </a:r>
          </a:p>
          <a:p>
            <a:pPr lvl="1"/>
            <a:r>
              <a:rPr lang="zh-CN" altLang="en-US" dirty="0"/>
              <a:t>各目标模块分开存放，便于修改和更新。</a:t>
            </a:r>
            <a:endParaRPr lang="en-US" altLang="zh-CN" dirty="0"/>
          </a:p>
          <a:p>
            <a:pPr lvl="1"/>
            <a:r>
              <a:rPr lang="zh-CN" altLang="en-US" dirty="0"/>
              <a:t>便于目标模块的共享 </a:t>
            </a:r>
          </a:p>
          <a:p>
            <a:pPr lvl="2"/>
            <a:r>
              <a:rPr lang="zh-CN" altLang="en-US" dirty="0"/>
              <a:t>静态链接：每个装入模块都含有其目标模块的拷贝，无法实现对目标模块的共享。</a:t>
            </a:r>
          </a:p>
          <a:p>
            <a:pPr lvl="2"/>
            <a:r>
              <a:rPr lang="zh-CN" altLang="en-US" dirty="0"/>
              <a:t>装入时动态链接：</a:t>
            </a:r>
            <a:r>
              <a:rPr lang="en-US" altLang="zh-CN" dirty="0"/>
              <a:t>OS</a:t>
            </a:r>
            <a:r>
              <a:rPr lang="zh-CN" altLang="en-US" dirty="0"/>
              <a:t>可将一个目标模块链接到多个装入模块上，实现多个应用程序对该模块的共享。</a:t>
            </a:r>
            <a:endParaRPr lang="en-US" altLang="zh-CN" dirty="0"/>
          </a:p>
          <a:p>
            <a:r>
              <a:rPr lang="en-US" altLang="zh-CN" dirty="0"/>
              <a:t>windows:</a:t>
            </a:r>
            <a:r>
              <a:rPr lang="zh-CN" altLang="en-US" dirty="0"/>
              <a:t> </a:t>
            </a:r>
            <a:r>
              <a:rPr lang="en-US" altLang="zh-CN" dirty="0"/>
              <a:t>.</a:t>
            </a:r>
            <a:r>
              <a:rPr lang="en-US" altLang="zh-CN" dirty="0" err="1"/>
              <a:t>dll</a:t>
            </a:r>
            <a:r>
              <a:rPr lang="en-US" altLang="zh-CN" dirty="0"/>
              <a:t>;</a:t>
            </a:r>
            <a:r>
              <a:rPr lang="zh-CN" altLang="en-US" dirty="0"/>
              <a:t> </a:t>
            </a:r>
            <a:r>
              <a:rPr lang="en-US" altLang="zh-CN" dirty="0"/>
              <a:t>Linux:</a:t>
            </a:r>
            <a:r>
              <a:rPr lang="zh-CN" altLang="en-US" dirty="0"/>
              <a:t> </a:t>
            </a:r>
            <a:r>
              <a:rPr lang="en-US" altLang="zh-CN" dirty="0"/>
              <a:t>.so;</a:t>
            </a:r>
            <a:r>
              <a:rPr lang="zh-CN" altLang="en-US" dirty="0"/>
              <a:t> </a:t>
            </a:r>
            <a:r>
              <a:rPr lang="en-US" altLang="zh-CN" dirty="0"/>
              <a:t>macOS:</a:t>
            </a:r>
            <a:r>
              <a:rPr lang="zh-CN" altLang="en-US" dirty="0"/>
              <a:t> </a:t>
            </a:r>
            <a:r>
              <a:rPr lang="en-US" altLang="zh-CN" dirty="0"/>
              <a:t>.</a:t>
            </a:r>
            <a:r>
              <a:rPr lang="en-US" altLang="zh-CN" dirty="0" err="1"/>
              <a:t>dylib</a:t>
            </a:r>
            <a:endParaRPr lang="zh-CN" altLang="en-US" dirty="0"/>
          </a:p>
          <a:p>
            <a:pPr lvl="1"/>
            <a:endParaRPr lang="zh-CN" altLang="en-US" dirty="0"/>
          </a:p>
          <a:p>
            <a:pPr lvl="1"/>
            <a:endParaRPr lang="zh-CN" altLang="en-US" dirty="0"/>
          </a:p>
          <a:p>
            <a:pPr lvl="1"/>
            <a:endParaRPr lang="zh-CN" altLang="en-US" dirty="0"/>
          </a:p>
          <a:p>
            <a:endParaRPr lang="en-US" altLang="zh-CN" dirty="0"/>
          </a:p>
        </p:txBody>
      </p:sp>
      <p:sp>
        <p:nvSpPr>
          <p:cNvPr id="2" name="日期占位符 1"/>
          <p:cNvSpPr>
            <a:spLocks noGrp="1"/>
          </p:cNvSpPr>
          <p:nvPr>
            <p:ph type="dt" sz="half" idx="10"/>
          </p:nvPr>
        </p:nvSpPr>
        <p:spPr/>
        <p:txBody>
          <a:bodyPr/>
          <a:lstStyle/>
          <a:p>
            <a:fld id="{EBA25262-397D-3441-AAA7-B2BED1559364}"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96225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1" end="1"/>
                                            </p:txEl>
                                          </p:spTgt>
                                        </p:tgtEl>
                                        <p:attrNameLst>
                                          <p:attrName>style.visibility</p:attrName>
                                        </p:attrNameLst>
                                      </p:cBhvr>
                                      <p:to>
                                        <p:strVal val="visible"/>
                                      </p:to>
                                    </p:set>
                                    <p:animEffect transition="in" filter="fade">
                                      <p:cBhvr>
                                        <p:cTn id="10" dur="500"/>
                                        <p:tgtEl>
                                          <p:spTgt spid="1536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500"/>
                                        <p:tgtEl>
                                          <p:spTgt spid="1536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362">
                                            <p:txEl>
                                              <p:pRg st="3" end="3"/>
                                            </p:txEl>
                                          </p:spTgt>
                                        </p:tgtEl>
                                        <p:attrNameLst>
                                          <p:attrName>style.visibility</p:attrName>
                                        </p:attrNameLst>
                                      </p:cBhvr>
                                      <p:to>
                                        <p:strVal val="visible"/>
                                      </p:to>
                                    </p:set>
                                    <p:animEffect transition="in" filter="fade">
                                      <p:cBhvr>
                                        <p:cTn id="18" dur="500"/>
                                        <p:tgtEl>
                                          <p:spTgt spid="1536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animEffect transition="in" filter="fade">
                                      <p:cBhvr>
                                        <p:cTn id="21" dur="500"/>
                                        <p:tgtEl>
                                          <p:spTgt spid="1536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362">
                                            <p:txEl>
                                              <p:pRg st="5" end="5"/>
                                            </p:txEl>
                                          </p:spTgt>
                                        </p:tgtEl>
                                        <p:attrNameLst>
                                          <p:attrName>style.visibility</p:attrName>
                                        </p:attrNameLst>
                                      </p:cBhvr>
                                      <p:to>
                                        <p:strVal val="visible"/>
                                      </p:to>
                                    </p:set>
                                    <p:animEffect transition="in" filter="fade">
                                      <p:cBhvr>
                                        <p:cTn id="26" dur="5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运行时动态链接</a:t>
            </a:r>
          </a:p>
        </p:txBody>
      </p:sp>
      <p:sp>
        <p:nvSpPr>
          <p:cNvPr id="17410" name="Rectangle 2"/>
          <p:cNvSpPr>
            <a:spLocks noGrp="1" noChangeArrowheads="1"/>
          </p:cNvSpPr>
          <p:nvPr>
            <p:ph idx="1"/>
          </p:nvPr>
        </p:nvSpPr>
        <p:spPr/>
        <p:txBody>
          <a:bodyPr>
            <a:normAutofit fontScale="92500" lnSpcReduction="10000"/>
          </a:bodyPr>
          <a:lstStyle/>
          <a:p>
            <a:r>
              <a:rPr lang="zh-CN" altLang="en-US" dirty="0"/>
              <a:t>在程序执行中需要该目标模块时，由</a:t>
            </a:r>
            <a:r>
              <a:rPr lang="en-US" altLang="zh-CN" dirty="0"/>
              <a:t>OS</a:t>
            </a:r>
            <a:r>
              <a:rPr lang="zh-CN" altLang="en-US" dirty="0"/>
              <a:t>找到该模块</a:t>
            </a:r>
            <a:r>
              <a:rPr lang="zh-CN" altLang="zh-CN" dirty="0"/>
              <a:t>，</a:t>
            </a:r>
            <a:r>
              <a:rPr lang="zh-CN" altLang="en-US" dirty="0"/>
              <a:t>将其装入内存，并把它链接到调用者模块上。</a:t>
            </a:r>
          </a:p>
          <a:p>
            <a:r>
              <a:rPr lang="zh-CN" altLang="en-US" dirty="0"/>
              <a:t>执行过程中未被用到的目标模块，都不会被调入内存和被链接到装入模块上。</a:t>
            </a:r>
            <a:endParaRPr lang="en-US" altLang="zh-CN" dirty="0"/>
          </a:p>
          <a:p>
            <a:pPr lvl="1"/>
            <a:r>
              <a:rPr lang="zh-CN" altLang="en-US" dirty="0"/>
              <a:t>加快程序的装入</a:t>
            </a:r>
            <a:endParaRPr lang="en-US" altLang="zh-CN" dirty="0"/>
          </a:p>
          <a:p>
            <a:pPr lvl="1"/>
            <a:r>
              <a:rPr lang="zh-CN" altLang="en-US" dirty="0"/>
              <a:t>节省内存空间</a:t>
            </a:r>
            <a:endParaRPr lang="en-US" altLang="zh-CN" dirty="0"/>
          </a:p>
          <a:p>
            <a:pPr lvl="1"/>
            <a:r>
              <a:rPr lang="zh-CN" altLang="en-US" dirty="0"/>
              <a:t>共享</a:t>
            </a:r>
          </a:p>
        </p:txBody>
      </p:sp>
      <p:sp>
        <p:nvSpPr>
          <p:cNvPr id="2" name="日期占位符 1"/>
          <p:cNvSpPr>
            <a:spLocks noGrp="1"/>
          </p:cNvSpPr>
          <p:nvPr>
            <p:ph type="dt" sz="half" idx="10"/>
          </p:nvPr>
        </p:nvSpPr>
        <p:spPr/>
        <p:txBody>
          <a:bodyPr/>
          <a:lstStyle/>
          <a:p>
            <a:fld id="{EAA76DFE-685A-C64C-A488-5F6FB1366922}"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330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fade">
                                      <p:cBhvr>
                                        <p:cTn id="12" dur="500"/>
                                        <p:tgtEl>
                                          <p:spTgt spid="1741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Effect transition="in" filter="fade">
                                      <p:cBhvr>
                                        <p:cTn id="15" dur="500"/>
                                        <p:tgtEl>
                                          <p:spTgt spid="174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0">
                                            <p:txEl>
                                              <p:pRg st="3" end="3"/>
                                            </p:txEl>
                                          </p:spTgt>
                                        </p:tgtEl>
                                        <p:attrNameLst>
                                          <p:attrName>style.visibility</p:attrName>
                                        </p:attrNameLst>
                                      </p:cBhvr>
                                      <p:to>
                                        <p:strVal val="visible"/>
                                      </p:to>
                                    </p:set>
                                    <p:animEffect transition="in" filter="fade">
                                      <p:cBhvr>
                                        <p:cTn id="18" dur="500"/>
                                        <p:tgtEl>
                                          <p:spTgt spid="1741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0">
                                            <p:txEl>
                                              <p:pRg st="4" end="4"/>
                                            </p:txEl>
                                          </p:spTgt>
                                        </p:tgtEl>
                                        <p:attrNameLst>
                                          <p:attrName>style.visibility</p:attrName>
                                        </p:attrNameLst>
                                      </p:cBhvr>
                                      <p:to>
                                        <p:strVal val="visible"/>
                                      </p:to>
                                    </p:set>
                                    <p:animEffect transition="in" filter="fade">
                                      <p:cBhvr>
                                        <p:cTn id="21" dur="5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All-in-one</a:t>
            </a:r>
            <a:endParaRPr kumimoji="1" lang="zh-CN" altLang="en-US" dirty="0"/>
          </a:p>
        </p:txBody>
      </p:sp>
      <p:sp>
        <p:nvSpPr>
          <p:cNvPr id="4" name="日期占位符 3"/>
          <p:cNvSpPr>
            <a:spLocks noGrp="1"/>
          </p:cNvSpPr>
          <p:nvPr>
            <p:ph type="dt" sz="half" idx="10"/>
          </p:nvPr>
        </p:nvSpPr>
        <p:spPr/>
        <p:txBody>
          <a:bodyPr/>
          <a:lstStyle/>
          <a:p>
            <a:fld id="{D9F134EB-AFA5-A14E-8ED7-182654E58D29}"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pic>
        <p:nvPicPr>
          <p:cNvPr id="8" name="图片 7" descr="Operating_System_Concepts__9th_Edition_pdf（第_379_页，共_944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52" y="1678"/>
            <a:ext cx="3747863" cy="6858000"/>
          </a:xfrm>
          <a:prstGeom prst="rect">
            <a:avLst/>
          </a:prstGeom>
        </p:spPr>
      </p:pic>
    </p:spTree>
    <p:extLst>
      <p:ext uri="{BB962C8B-B14F-4D97-AF65-F5344CB8AC3E}">
        <p14:creationId xmlns:p14="http://schemas.microsoft.com/office/powerpoint/2010/main" val="359109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zh-CN" altLang="en-US" dirty="0"/>
              <a:t>程序装入技术</a:t>
            </a:r>
          </a:p>
        </p:txBody>
      </p:sp>
      <p:sp>
        <p:nvSpPr>
          <p:cNvPr id="153603" name="Rectangle 3"/>
          <p:cNvSpPr>
            <a:spLocks noGrp="1" noChangeArrowheads="1"/>
          </p:cNvSpPr>
          <p:nvPr>
            <p:ph idx="1"/>
          </p:nvPr>
        </p:nvSpPr>
        <p:spPr/>
        <p:txBody>
          <a:bodyPr>
            <a:normAutofit lnSpcReduction="10000"/>
          </a:bodyPr>
          <a:lstStyle/>
          <a:p>
            <a:r>
              <a:rPr lang="zh-CN" altLang="en-US" dirty="0"/>
              <a:t>地址重定位</a:t>
            </a:r>
            <a:endParaRPr lang="en-US" altLang="zh-CN" dirty="0"/>
          </a:p>
          <a:p>
            <a:pPr lvl="1"/>
            <a:r>
              <a:rPr lang="zh-CN" altLang="en-US" dirty="0"/>
              <a:t>将逻辑地址转换为运行时由机器直接寻址的物理地址。</a:t>
            </a:r>
          </a:p>
          <a:p>
            <a:pPr lvl="1"/>
            <a:r>
              <a:rPr lang="zh-CN" altLang="en-US" dirty="0"/>
              <a:t>由装入程序来完成。</a:t>
            </a:r>
          </a:p>
          <a:p>
            <a:r>
              <a:rPr lang="zh-CN" altLang="en-US" dirty="0"/>
              <a:t>常用程序装入技术</a:t>
            </a:r>
          </a:p>
          <a:p>
            <a:pPr lvl="1"/>
            <a:r>
              <a:rPr lang="zh-CN" altLang="en-US" dirty="0"/>
              <a:t>绝对装入技术</a:t>
            </a:r>
          </a:p>
          <a:p>
            <a:pPr lvl="1"/>
            <a:r>
              <a:rPr lang="zh-CN" altLang="en-US" dirty="0"/>
              <a:t>可重定位装入技术</a:t>
            </a:r>
            <a:endParaRPr lang="en-US" altLang="zh-CN" dirty="0"/>
          </a:p>
          <a:p>
            <a:pPr lvl="2"/>
            <a:r>
              <a:rPr lang="zh-CN" altLang="en-US" dirty="0"/>
              <a:t>静态、动态</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1D8450F6-F3F8-9A4A-A6FB-3E0C1561981B}" type="datetime5">
              <a:t>2019/10/28</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26</a:t>
            </a:fld>
            <a:endParaRPr lang="zh-CN" altLang="en-US"/>
          </a:p>
        </p:txBody>
      </p:sp>
    </p:spTree>
    <p:extLst>
      <p:ext uri="{BB962C8B-B14F-4D97-AF65-F5344CB8AC3E}">
        <p14:creationId xmlns:p14="http://schemas.microsoft.com/office/powerpoint/2010/main" val="24238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fade">
                                      <p:cBhvr>
                                        <p:cTn id="7" dur="500"/>
                                        <p:tgtEl>
                                          <p:spTgt spid="153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03">
                                            <p:txEl>
                                              <p:pRg st="1" end="1"/>
                                            </p:txEl>
                                          </p:spTgt>
                                        </p:tgtEl>
                                        <p:attrNameLst>
                                          <p:attrName>style.visibility</p:attrName>
                                        </p:attrNameLst>
                                      </p:cBhvr>
                                      <p:to>
                                        <p:strVal val="visible"/>
                                      </p:to>
                                    </p:set>
                                    <p:animEffect transition="in" filter="fade">
                                      <p:cBhvr>
                                        <p:cTn id="10" dur="500"/>
                                        <p:tgtEl>
                                          <p:spTgt spid="153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03">
                                            <p:txEl>
                                              <p:pRg st="2" end="2"/>
                                            </p:txEl>
                                          </p:spTgt>
                                        </p:tgtEl>
                                        <p:attrNameLst>
                                          <p:attrName>style.visibility</p:attrName>
                                        </p:attrNameLst>
                                      </p:cBhvr>
                                      <p:to>
                                        <p:strVal val="visible"/>
                                      </p:to>
                                    </p:set>
                                    <p:animEffect transition="in" filter="fade">
                                      <p:cBhvr>
                                        <p:cTn id="13" dur="500"/>
                                        <p:tgtEl>
                                          <p:spTgt spid="153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3603">
                                            <p:txEl>
                                              <p:pRg st="3" end="3"/>
                                            </p:txEl>
                                          </p:spTgt>
                                        </p:tgtEl>
                                        <p:attrNameLst>
                                          <p:attrName>style.visibility</p:attrName>
                                        </p:attrNameLst>
                                      </p:cBhvr>
                                      <p:to>
                                        <p:strVal val="visible"/>
                                      </p:to>
                                    </p:set>
                                    <p:animEffect transition="in" filter="fade">
                                      <p:cBhvr>
                                        <p:cTn id="18" dur="500"/>
                                        <p:tgtEl>
                                          <p:spTgt spid="15360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03">
                                            <p:txEl>
                                              <p:pRg st="4" end="4"/>
                                            </p:txEl>
                                          </p:spTgt>
                                        </p:tgtEl>
                                        <p:attrNameLst>
                                          <p:attrName>style.visibility</p:attrName>
                                        </p:attrNameLst>
                                      </p:cBhvr>
                                      <p:to>
                                        <p:strVal val="visible"/>
                                      </p:to>
                                    </p:set>
                                    <p:animEffect transition="in" filter="fade">
                                      <p:cBhvr>
                                        <p:cTn id="21" dur="500"/>
                                        <p:tgtEl>
                                          <p:spTgt spid="15360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3603">
                                            <p:txEl>
                                              <p:pRg st="5" end="5"/>
                                            </p:txEl>
                                          </p:spTgt>
                                        </p:tgtEl>
                                        <p:attrNameLst>
                                          <p:attrName>style.visibility</p:attrName>
                                        </p:attrNameLst>
                                      </p:cBhvr>
                                      <p:to>
                                        <p:strVal val="visible"/>
                                      </p:to>
                                    </p:set>
                                    <p:animEffect transition="in" filter="fade">
                                      <p:cBhvr>
                                        <p:cTn id="24" dur="500"/>
                                        <p:tgtEl>
                                          <p:spTgt spid="15360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3603">
                                            <p:txEl>
                                              <p:pRg st="6" end="6"/>
                                            </p:txEl>
                                          </p:spTgt>
                                        </p:tgtEl>
                                        <p:attrNameLst>
                                          <p:attrName>style.visibility</p:attrName>
                                        </p:attrNameLst>
                                      </p:cBhvr>
                                      <p:to>
                                        <p:strVal val="visible"/>
                                      </p:to>
                                    </p:set>
                                    <p:animEffect transition="in" filter="fade">
                                      <p:cBhvr>
                                        <p:cTn id="27" dur="5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en-US" dirty="0"/>
              <a:t>程序装入的两类三种方法</a:t>
            </a:r>
          </a:p>
        </p:txBody>
      </p:sp>
      <p:sp>
        <p:nvSpPr>
          <p:cNvPr id="577539" name="Rectangle 3"/>
          <p:cNvSpPr>
            <a:spLocks noGrp="1" noChangeArrowheads="1"/>
          </p:cNvSpPr>
          <p:nvPr>
            <p:ph type="body" idx="1"/>
          </p:nvPr>
        </p:nvSpPr>
        <p:spPr/>
        <p:txBody>
          <a:bodyPr>
            <a:normAutofit/>
          </a:bodyPr>
          <a:lstStyle/>
          <a:p>
            <a:r>
              <a:rPr lang="zh-CN" altLang="en-US" dirty="0"/>
              <a:t>绝对装入</a:t>
            </a:r>
            <a:endParaRPr lang="en-US" altLang="zh-CN" dirty="0"/>
          </a:p>
          <a:p>
            <a:pPr lvl="1"/>
            <a:r>
              <a:rPr lang="zh-CN" altLang="en-US" dirty="0">
                <a:solidFill>
                  <a:schemeClr val="accent2"/>
                </a:solidFill>
              </a:rPr>
              <a:t>编译时完成</a:t>
            </a:r>
            <a:endParaRPr lang="en-US" altLang="zh-CN" dirty="0"/>
          </a:p>
          <a:p>
            <a:r>
              <a:rPr lang="zh-CN" altLang="en-US" dirty="0"/>
              <a:t>可重定位装入</a:t>
            </a:r>
            <a:endParaRPr lang="en-US" altLang="zh-CN" dirty="0"/>
          </a:p>
          <a:p>
            <a:pPr lvl="1"/>
            <a:r>
              <a:rPr lang="zh-CN" altLang="en-US" dirty="0">
                <a:solidFill>
                  <a:schemeClr val="accent2"/>
                </a:solidFill>
              </a:rPr>
              <a:t>加载时执行，静态地址重定位</a:t>
            </a:r>
            <a:endParaRPr lang="en-US" altLang="zh-CN" dirty="0"/>
          </a:p>
          <a:p>
            <a:pPr lvl="1"/>
            <a:r>
              <a:rPr lang="zh-CN" altLang="en-US" dirty="0">
                <a:solidFill>
                  <a:schemeClr val="accent2"/>
                </a:solidFill>
              </a:rPr>
              <a:t>运行时执行，动态地址重定位</a:t>
            </a:r>
            <a:endParaRPr lang="zh-CN" altLang="en-US" dirty="0"/>
          </a:p>
        </p:txBody>
      </p:sp>
      <p:sp>
        <p:nvSpPr>
          <p:cNvPr id="2" name="日期占位符 1"/>
          <p:cNvSpPr>
            <a:spLocks noGrp="1"/>
          </p:cNvSpPr>
          <p:nvPr>
            <p:ph type="dt" sz="half" idx="10"/>
          </p:nvPr>
        </p:nvSpPr>
        <p:spPr/>
        <p:txBody>
          <a:bodyPr/>
          <a:lstStyle/>
          <a:p>
            <a:fld id="{401F041F-4F76-EE45-B7F7-E52FE944FB79}"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30157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fade">
                                      <p:cBhvr>
                                        <p:cTn id="7" dur="500"/>
                                        <p:tgtEl>
                                          <p:spTgt spid="577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7539">
                                            <p:txEl>
                                              <p:pRg st="1" end="1"/>
                                            </p:txEl>
                                          </p:spTgt>
                                        </p:tgtEl>
                                        <p:attrNameLst>
                                          <p:attrName>style.visibility</p:attrName>
                                        </p:attrNameLst>
                                      </p:cBhvr>
                                      <p:to>
                                        <p:strVal val="visible"/>
                                      </p:to>
                                    </p:set>
                                    <p:animEffect transition="in" filter="fade">
                                      <p:cBhvr>
                                        <p:cTn id="10" dur="500"/>
                                        <p:tgtEl>
                                          <p:spTgt spid="5775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7539">
                                            <p:txEl>
                                              <p:pRg st="2" end="2"/>
                                            </p:txEl>
                                          </p:spTgt>
                                        </p:tgtEl>
                                        <p:attrNameLst>
                                          <p:attrName>style.visibility</p:attrName>
                                        </p:attrNameLst>
                                      </p:cBhvr>
                                      <p:to>
                                        <p:strVal val="visible"/>
                                      </p:to>
                                    </p:set>
                                    <p:animEffect transition="in" filter="fade">
                                      <p:cBhvr>
                                        <p:cTn id="15" dur="500"/>
                                        <p:tgtEl>
                                          <p:spTgt spid="5775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7539">
                                            <p:txEl>
                                              <p:pRg st="3" end="3"/>
                                            </p:txEl>
                                          </p:spTgt>
                                        </p:tgtEl>
                                        <p:attrNameLst>
                                          <p:attrName>style.visibility</p:attrName>
                                        </p:attrNameLst>
                                      </p:cBhvr>
                                      <p:to>
                                        <p:strVal val="visible"/>
                                      </p:to>
                                    </p:set>
                                    <p:animEffect transition="in" filter="fade">
                                      <p:cBhvr>
                                        <p:cTn id="18" dur="500"/>
                                        <p:tgtEl>
                                          <p:spTgt spid="5775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7539">
                                            <p:txEl>
                                              <p:pRg st="4" end="4"/>
                                            </p:txEl>
                                          </p:spTgt>
                                        </p:tgtEl>
                                        <p:attrNameLst>
                                          <p:attrName>style.visibility</p:attrName>
                                        </p:attrNameLst>
                                      </p:cBhvr>
                                      <p:to>
                                        <p:strVal val="visible"/>
                                      </p:to>
                                    </p:set>
                                    <p:animEffect transition="in" filter="fade">
                                      <p:cBhvr>
                                        <p:cTn id="21" dur="500"/>
                                        <p:tgtEl>
                                          <p:spTgt spid="577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lstStyle/>
          <a:p>
            <a:r>
              <a:rPr lang="zh-CN" altLang="en-US"/>
              <a:t>绝对装入技术</a:t>
            </a:r>
            <a:endParaRPr lang="zh-CN" altLang="en-US" dirty="0"/>
          </a:p>
        </p:txBody>
      </p:sp>
      <p:sp>
        <p:nvSpPr>
          <p:cNvPr id="154627" name="Rectangle 3"/>
          <p:cNvSpPr>
            <a:spLocks noGrp="1" noChangeArrowheads="1"/>
          </p:cNvSpPr>
          <p:nvPr>
            <p:ph idx="1"/>
          </p:nvPr>
        </p:nvSpPr>
        <p:spPr/>
        <p:txBody>
          <a:bodyPr>
            <a:normAutofit fontScale="77500" lnSpcReduction="20000"/>
          </a:bodyPr>
          <a:lstStyle/>
          <a:p>
            <a:r>
              <a:rPr lang="en-US" altLang="zh-CN" dirty="0"/>
              <a:t>Absolute Loading Mode</a:t>
            </a:r>
          </a:p>
          <a:p>
            <a:r>
              <a:rPr lang="zh-CN" altLang="en-US" dirty="0"/>
              <a:t>固定地址重定位，编译时知道进程在内存中的驻留地址，生成绝对代码，即在可执行文件中记录内存地址，装入时直接定位在该内存地址。</a:t>
            </a:r>
            <a:endParaRPr lang="en-US" altLang="zh-CN" dirty="0"/>
          </a:p>
          <a:p>
            <a:r>
              <a:rPr lang="zh-CN" altLang="en-US" dirty="0"/>
              <a:t>程序地址空间和内存地址空间一一对应</a:t>
            </a:r>
          </a:p>
          <a:p>
            <a:r>
              <a:rPr lang="zh-CN" altLang="en-US" dirty="0"/>
              <a:t>如果开始地址发生变化，必须重新编译代码</a:t>
            </a:r>
          </a:p>
          <a:p>
            <a:r>
              <a:rPr lang="zh-CN" altLang="en-US" dirty="0"/>
              <a:t>优点：</a:t>
            </a:r>
          </a:p>
          <a:p>
            <a:pPr lvl="1"/>
            <a:r>
              <a:rPr lang="zh-CN" altLang="en-US" dirty="0"/>
              <a:t>装入过程简单</a:t>
            </a:r>
          </a:p>
          <a:p>
            <a:r>
              <a:rPr lang="zh-CN" altLang="en-US" dirty="0"/>
              <a:t>缺点</a:t>
            </a:r>
          </a:p>
          <a:p>
            <a:pPr lvl="1"/>
            <a:r>
              <a:rPr lang="zh-CN" altLang="en-US" dirty="0"/>
              <a:t>不灵活，不适于多道程序系统</a:t>
            </a:r>
          </a:p>
        </p:txBody>
      </p:sp>
      <p:sp>
        <p:nvSpPr>
          <p:cNvPr id="2" name="日期占位符 1"/>
          <p:cNvSpPr>
            <a:spLocks noGrp="1"/>
          </p:cNvSpPr>
          <p:nvPr>
            <p:ph type="dt" sz="half" idx="10"/>
          </p:nvPr>
        </p:nvSpPr>
        <p:spPr/>
        <p:txBody>
          <a:bodyPr/>
          <a:lstStyle/>
          <a:p>
            <a:fld id="{0228F4DF-0323-9046-B701-449206D0BD8F}"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pPr/>
              <a:t>28</a:t>
            </a:fld>
            <a:endParaRPr lang="zh-CN" altLang="en-US"/>
          </a:p>
        </p:txBody>
      </p:sp>
    </p:spTree>
    <p:extLst>
      <p:ext uri="{BB962C8B-B14F-4D97-AF65-F5344CB8AC3E}">
        <p14:creationId xmlns:p14="http://schemas.microsoft.com/office/powerpoint/2010/main" val="362596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fade">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fade">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fade">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fade">
                                      <p:cBhvr>
                                        <p:cTn id="27" dur="500"/>
                                        <p:tgtEl>
                                          <p:spTgt spid="15462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4627">
                                            <p:txEl>
                                              <p:pRg st="5" end="5"/>
                                            </p:txEl>
                                          </p:spTgt>
                                        </p:tgtEl>
                                        <p:attrNameLst>
                                          <p:attrName>style.visibility</p:attrName>
                                        </p:attrNameLst>
                                      </p:cBhvr>
                                      <p:to>
                                        <p:strVal val="visible"/>
                                      </p:to>
                                    </p:set>
                                    <p:animEffect transition="in" filter="fade">
                                      <p:cBhvr>
                                        <p:cTn id="30" dur="500"/>
                                        <p:tgtEl>
                                          <p:spTgt spid="15462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4627">
                                            <p:txEl>
                                              <p:pRg st="6" end="6"/>
                                            </p:txEl>
                                          </p:spTgt>
                                        </p:tgtEl>
                                        <p:attrNameLst>
                                          <p:attrName>style.visibility</p:attrName>
                                        </p:attrNameLst>
                                      </p:cBhvr>
                                      <p:to>
                                        <p:strVal val="visible"/>
                                      </p:to>
                                    </p:set>
                                    <p:animEffect transition="in" filter="fade">
                                      <p:cBhvr>
                                        <p:cTn id="35" dur="500"/>
                                        <p:tgtEl>
                                          <p:spTgt spid="15462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4627">
                                            <p:txEl>
                                              <p:pRg st="7" end="7"/>
                                            </p:txEl>
                                          </p:spTgt>
                                        </p:tgtEl>
                                        <p:attrNameLst>
                                          <p:attrName>style.visibility</p:attrName>
                                        </p:attrNameLst>
                                      </p:cBhvr>
                                      <p:to>
                                        <p:strVal val="visible"/>
                                      </p:to>
                                    </p:set>
                                    <p:animEffect transition="in" filter="fade">
                                      <p:cBhvr>
                                        <p:cTn id="38"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p:txBody>
          <a:bodyPr>
            <a:normAutofit/>
          </a:bodyPr>
          <a:lstStyle/>
          <a:p>
            <a:r>
              <a:rPr lang="zh-CN" altLang="en-US" dirty="0"/>
              <a:t>可重定位装入技术</a:t>
            </a:r>
          </a:p>
        </p:txBody>
      </p:sp>
      <p:sp>
        <p:nvSpPr>
          <p:cNvPr id="155651" name="Rectangle 3"/>
          <p:cNvSpPr>
            <a:spLocks noGrp="1" noChangeArrowheads="1"/>
          </p:cNvSpPr>
          <p:nvPr>
            <p:ph idx="1"/>
          </p:nvPr>
        </p:nvSpPr>
        <p:spPr/>
        <p:txBody>
          <a:bodyPr>
            <a:normAutofit/>
          </a:bodyPr>
          <a:lstStyle/>
          <a:p>
            <a:r>
              <a:rPr lang="zh-CN" altLang="en-US" dirty="0"/>
              <a:t>系统根据内存当时的使用情况，决定将目标代码放在内存的什么位置。</a:t>
            </a:r>
            <a:endParaRPr lang="en-US" altLang="zh-CN" dirty="0"/>
          </a:p>
          <a:p>
            <a:pPr lvl="1"/>
            <a:r>
              <a:rPr lang="zh-CN" altLang="en-US" dirty="0"/>
              <a:t>静态重定位</a:t>
            </a:r>
            <a:endParaRPr lang="en-US" altLang="zh-CN" dirty="0"/>
          </a:p>
          <a:p>
            <a:pPr lvl="1"/>
            <a:r>
              <a:rPr lang="zh-CN" altLang="en-US" dirty="0"/>
              <a:t>动态重定位</a:t>
            </a:r>
          </a:p>
          <a:p>
            <a:endParaRPr lang="zh-CN" altLang="en-US" dirty="0"/>
          </a:p>
        </p:txBody>
      </p:sp>
      <p:sp>
        <p:nvSpPr>
          <p:cNvPr id="2" name="日期占位符 1"/>
          <p:cNvSpPr>
            <a:spLocks noGrp="1"/>
          </p:cNvSpPr>
          <p:nvPr>
            <p:ph type="dt" sz="half" idx="10"/>
          </p:nvPr>
        </p:nvSpPr>
        <p:spPr/>
        <p:txBody>
          <a:bodyPr/>
          <a:lstStyle/>
          <a:p>
            <a:fld id="{52DB11A3-9F1D-3146-B009-4CF9390DCC79}"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1905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zh-CN" altLang="en-US" dirty="0"/>
              <a:t>概述</a:t>
            </a:r>
          </a:p>
        </p:txBody>
      </p:sp>
      <p:sp>
        <p:nvSpPr>
          <p:cNvPr id="53251" name="Rectangle 3"/>
          <p:cNvSpPr>
            <a:spLocks noGrp="1" noChangeArrowheads="1"/>
          </p:cNvSpPr>
          <p:nvPr>
            <p:ph type="body" idx="1"/>
          </p:nvPr>
        </p:nvSpPr>
        <p:spPr>
          <a:xfrm>
            <a:off x="457200" y="1351127"/>
            <a:ext cx="8229600" cy="2653937"/>
          </a:xfrm>
        </p:spPr>
        <p:txBody>
          <a:bodyPr>
            <a:normAutofit fontScale="85000" lnSpcReduction="10000"/>
          </a:bodyPr>
          <a:lstStyle/>
          <a:p>
            <a:r>
              <a:rPr lang="zh-CN" altLang="en-US" dirty="0"/>
              <a:t>在多道程序环境中，存储管理的主要目的：</a:t>
            </a:r>
            <a:endParaRPr lang="en-US" altLang="zh-CN" dirty="0"/>
          </a:p>
          <a:p>
            <a:pPr lvl="1"/>
            <a:r>
              <a:rPr lang="zh-CN" altLang="en-US" dirty="0"/>
              <a:t>提高资源的利用率，尽量满足多个用户对内存的要求；</a:t>
            </a:r>
            <a:endParaRPr lang="en-US" altLang="zh-CN" dirty="0"/>
          </a:p>
          <a:p>
            <a:pPr lvl="1"/>
            <a:r>
              <a:rPr lang="zh-CN" altLang="en-US" dirty="0"/>
              <a:t>方便用户使用内存，使用户不必考虑作业具体放在内存哪块区域。</a:t>
            </a:r>
            <a:endParaRPr lang="en-US" altLang="zh-CN" dirty="0"/>
          </a:p>
          <a:p>
            <a:r>
              <a:rPr lang="zh-CN" altLang="en-US" dirty="0"/>
              <a:t>一般应能实现如下所述功能</a:t>
            </a:r>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
        <p:nvSpPr>
          <p:cNvPr id="4" name="日期占位符 3"/>
          <p:cNvSpPr>
            <a:spLocks noGrp="1"/>
          </p:cNvSpPr>
          <p:nvPr>
            <p:ph type="dt" sz="half" idx="10"/>
          </p:nvPr>
        </p:nvSpPr>
        <p:spPr/>
        <p:txBody>
          <a:bodyPr/>
          <a:lstStyle/>
          <a:p>
            <a:fld id="{514D5117-5F28-3840-9C29-A9D9B6A889E6}"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graphicFrame>
        <p:nvGraphicFramePr>
          <p:cNvPr id="2" name="图表 1"/>
          <p:cNvGraphicFramePr/>
          <p:nvPr>
            <p:extLst>
              <p:ext uri="{D42A27DB-BD31-4B8C-83A1-F6EECF244321}">
                <p14:modId xmlns:p14="http://schemas.microsoft.com/office/powerpoint/2010/main" val="4220606362"/>
              </p:ext>
            </p:extLst>
          </p:nvPr>
        </p:nvGraphicFramePr>
        <p:xfrm>
          <a:off x="2166019" y="4005064"/>
          <a:ext cx="4392488" cy="2074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574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title"/>
          </p:nvPr>
        </p:nvSpPr>
        <p:spPr/>
        <p:txBody>
          <a:bodyPr>
            <a:normAutofit/>
          </a:bodyPr>
          <a:lstStyle/>
          <a:p>
            <a:r>
              <a:rPr lang="zh-CN" altLang="en-US" dirty="0"/>
              <a:t>静态重定位</a:t>
            </a:r>
          </a:p>
        </p:txBody>
      </p:sp>
      <p:sp>
        <p:nvSpPr>
          <p:cNvPr id="156675" name="Rectangle 3"/>
          <p:cNvSpPr>
            <a:spLocks noGrp="1" noChangeArrowheads="1"/>
          </p:cNvSpPr>
          <p:nvPr>
            <p:ph idx="1"/>
          </p:nvPr>
        </p:nvSpPr>
        <p:spPr/>
        <p:txBody>
          <a:bodyPr>
            <a:normAutofit fontScale="70000" lnSpcReduction="20000"/>
          </a:bodyPr>
          <a:lstStyle/>
          <a:p>
            <a:r>
              <a:rPr lang="zh-CN" altLang="en-US" dirty="0"/>
              <a:t>目标程序装入内存时，由装入程序对目标程序中的指令和数据的地址进行修改，即把程序的逻辑地址都改成物理内存地址。</a:t>
            </a:r>
          </a:p>
          <a:p>
            <a:r>
              <a:rPr lang="zh-CN" altLang="en-US" dirty="0"/>
              <a:t>当用户程序被装入内存时，一次性实现逻辑地址到物理地址的转换，以后不再转换。</a:t>
            </a:r>
            <a:endParaRPr lang="en-US" altLang="zh-CN" dirty="0"/>
          </a:p>
          <a:p>
            <a:r>
              <a:rPr lang="zh-CN" altLang="en-US" dirty="0"/>
              <a:t>优点</a:t>
            </a:r>
          </a:p>
          <a:p>
            <a:pPr lvl="1"/>
            <a:r>
              <a:rPr lang="zh-CN" altLang="en-US" dirty="0"/>
              <a:t>易实现，无需硬件支持</a:t>
            </a:r>
          </a:p>
          <a:p>
            <a:r>
              <a:rPr lang="zh-CN" altLang="en-US" dirty="0"/>
              <a:t>缺点</a:t>
            </a:r>
          </a:p>
          <a:p>
            <a:pPr lvl="1"/>
            <a:r>
              <a:rPr lang="zh-CN" altLang="en-US" dirty="0"/>
              <a:t>程序重定位后就不能移动，因而不能重新分配内存，不利于内存的有效利用。</a:t>
            </a:r>
          </a:p>
          <a:p>
            <a:pPr lvl="1"/>
            <a:r>
              <a:rPr lang="zh-CN" altLang="en-US" dirty="0"/>
              <a:t>程序在存储空间中只能连续分配，不能分布在内存的不同区域。</a:t>
            </a:r>
            <a:endParaRPr lang="en-US" altLang="zh-CN" dirty="0"/>
          </a:p>
          <a:p>
            <a:pPr lvl="1"/>
            <a:r>
              <a:rPr lang="zh-CN" altLang="en-US" dirty="0"/>
              <a:t>难于共享</a:t>
            </a:r>
          </a:p>
        </p:txBody>
      </p:sp>
      <p:sp>
        <p:nvSpPr>
          <p:cNvPr id="2" name="日期占位符 1"/>
          <p:cNvSpPr>
            <a:spLocks noGrp="1"/>
          </p:cNvSpPr>
          <p:nvPr>
            <p:ph type="dt" sz="half" idx="10"/>
          </p:nvPr>
        </p:nvSpPr>
        <p:spPr/>
        <p:txBody>
          <a:bodyPr/>
          <a:lstStyle/>
          <a:p>
            <a:fld id="{219D098C-CA89-0E43-9DB9-527BE3606764}"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30458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6675">
                                            <p:txEl>
                                              <p:pRg st="3" end="3"/>
                                            </p:txEl>
                                          </p:spTgt>
                                        </p:tgtEl>
                                        <p:attrNameLst>
                                          <p:attrName>style.visibility</p:attrName>
                                        </p:attrNameLst>
                                      </p:cBhvr>
                                      <p:to>
                                        <p:strVal val="visible"/>
                                      </p:to>
                                    </p:set>
                                    <p:animEffect transition="in" filter="fade">
                                      <p:cBhvr>
                                        <p:cTn id="20" dur="500"/>
                                        <p:tgtEl>
                                          <p:spTgt spid="1566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6675">
                                            <p:txEl>
                                              <p:pRg st="4" end="4"/>
                                            </p:txEl>
                                          </p:spTgt>
                                        </p:tgtEl>
                                        <p:attrNameLst>
                                          <p:attrName>style.visibility</p:attrName>
                                        </p:attrNameLst>
                                      </p:cBhvr>
                                      <p:to>
                                        <p:strVal val="visible"/>
                                      </p:to>
                                    </p:set>
                                    <p:animEffect transition="in" filter="fade">
                                      <p:cBhvr>
                                        <p:cTn id="25" dur="500"/>
                                        <p:tgtEl>
                                          <p:spTgt spid="1566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6675">
                                            <p:txEl>
                                              <p:pRg st="5" end="5"/>
                                            </p:txEl>
                                          </p:spTgt>
                                        </p:tgtEl>
                                        <p:attrNameLst>
                                          <p:attrName>style.visibility</p:attrName>
                                        </p:attrNameLst>
                                      </p:cBhvr>
                                      <p:to>
                                        <p:strVal val="visible"/>
                                      </p:to>
                                    </p:set>
                                    <p:animEffect transition="in" filter="fade">
                                      <p:cBhvr>
                                        <p:cTn id="28" dur="500"/>
                                        <p:tgtEl>
                                          <p:spTgt spid="1566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675">
                                            <p:txEl>
                                              <p:pRg st="6" end="6"/>
                                            </p:txEl>
                                          </p:spTgt>
                                        </p:tgtEl>
                                        <p:attrNameLst>
                                          <p:attrName>style.visibility</p:attrName>
                                        </p:attrNameLst>
                                      </p:cBhvr>
                                      <p:to>
                                        <p:strVal val="visible"/>
                                      </p:to>
                                    </p:set>
                                    <p:animEffect transition="in" filter="fade">
                                      <p:cBhvr>
                                        <p:cTn id="31" dur="500"/>
                                        <p:tgtEl>
                                          <p:spTgt spid="1566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6675">
                                            <p:txEl>
                                              <p:pRg st="7" end="7"/>
                                            </p:txEl>
                                          </p:spTgt>
                                        </p:tgtEl>
                                        <p:attrNameLst>
                                          <p:attrName>style.visibility</p:attrName>
                                        </p:attrNameLst>
                                      </p:cBhvr>
                                      <p:to>
                                        <p:strVal val="visible"/>
                                      </p:to>
                                    </p:set>
                                    <p:animEffect transition="in" filter="fade">
                                      <p:cBhvr>
                                        <p:cTn id="34" dur="500"/>
                                        <p:tgtEl>
                                          <p:spTgt spid="156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3A8399-8DEA-A642-8C20-B6A02E2E1687}" type="datetime5">
              <a:t>2019/10/28</a:t>
            </a:fld>
            <a:endParaRPr lang="zh-CN" altLang="en-US"/>
          </a:p>
        </p:txBody>
      </p:sp>
      <p:sp>
        <p:nvSpPr>
          <p:cNvPr id="1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31</a:t>
            </a:fld>
            <a:endParaRPr lang="zh-CN" altLang="en-US"/>
          </a:p>
        </p:txBody>
      </p:sp>
      <p:sp>
        <p:nvSpPr>
          <p:cNvPr id="157698" name="Text Box 2"/>
          <p:cNvSpPr txBox="1">
            <a:spLocks noChangeArrowheads="1"/>
          </p:cNvSpPr>
          <p:nvPr/>
        </p:nvSpPr>
        <p:spPr bwMode="auto">
          <a:xfrm>
            <a:off x="5464175" y="4252913"/>
            <a:ext cx="1409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rgbClr val="990033"/>
                </a:solidFill>
                <a:latin typeface="Consolas" pitchFamily="49" charset="0"/>
                <a:cs typeface="Consolas" pitchFamily="49" charset="0"/>
              </a:rPr>
              <a:t>地址映射</a:t>
            </a:r>
            <a:endParaRPr lang="zh-CN" altLang="en-US" sz="2400" dirty="0">
              <a:solidFill>
                <a:srgbClr val="990033"/>
              </a:solidFill>
              <a:latin typeface="Consolas" pitchFamily="49" charset="0"/>
              <a:cs typeface="Consolas" pitchFamily="49" charset="0"/>
            </a:endParaRPr>
          </a:p>
        </p:txBody>
      </p:sp>
      <p:sp>
        <p:nvSpPr>
          <p:cNvPr id="157699" name="Rectangle 3"/>
          <p:cNvSpPr>
            <a:spLocks noChangeArrowheads="1"/>
          </p:cNvSpPr>
          <p:nvPr/>
        </p:nvSpPr>
        <p:spPr bwMode="auto">
          <a:xfrm>
            <a:off x="6911975" y="2492375"/>
            <a:ext cx="1752600" cy="3581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1200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p>
          <a:p>
            <a:r>
              <a:rPr lang="en-US" altLang="zh-CN" sz="2000" b="1" dirty="0">
                <a:solidFill>
                  <a:srgbClr val="FFFF00"/>
                </a:solidFill>
                <a:latin typeface="Consolas" pitchFamily="49" charset="0"/>
                <a:cs typeface="Consolas" pitchFamily="49" charset="0"/>
              </a:rPr>
              <a:t>  </a:t>
            </a:r>
            <a:endParaRPr lang="en-US" altLang="zh-CN" sz="2400" b="1" dirty="0">
              <a:solidFill>
                <a:srgbClr val="FFFF00"/>
              </a:solidFill>
              <a:latin typeface="Consolas" pitchFamily="49" charset="0"/>
              <a:cs typeface="Consolas" pitchFamily="49" charset="0"/>
            </a:endParaRPr>
          </a:p>
        </p:txBody>
      </p:sp>
      <p:sp>
        <p:nvSpPr>
          <p:cNvPr id="157701" name="Text Box 5"/>
          <p:cNvSpPr txBox="1">
            <a:spLocks noChangeArrowheads="1"/>
          </p:cNvSpPr>
          <p:nvPr/>
        </p:nvSpPr>
        <p:spPr bwMode="auto">
          <a:xfrm>
            <a:off x="7080389" y="1869655"/>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物理地址</a:t>
            </a:r>
          </a:p>
        </p:txBody>
      </p:sp>
      <p:sp>
        <p:nvSpPr>
          <p:cNvPr id="157702" name="Rectangle 6"/>
          <p:cNvSpPr>
            <a:spLocks noChangeArrowheads="1"/>
          </p:cNvSpPr>
          <p:nvPr/>
        </p:nvSpPr>
        <p:spPr bwMode="auto">
          <a:xfrm>
            <a:off x="434975" y="2492375"/>
            <a:ext cx="1752600" cy="3581400"/>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data1</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data1 3456</a:t>
            </a:r>
            <a:endParaRPr lang="en-US" altLang="zh-CN" sz="2400" b="1" dirty="0">
              <a:solidFill>
                <a:srgbClr val="FFFF00"/>
              </a:solidFill>
              <a:latin typeface="Consolas" pitchFamily="49" charset="0"/>
              <a:cs typeface="Consolas" pitchFamily="49" charset="0"/>
            </a:endParaRPr>
          </a:p>
        </p:txBody>
      </p:sp>
      <p:sp>
        <p:nvSpPr>
          <p:cNvPr id="157703" name="Text Box 7"/>
          <p:cNvSpPr txBox="1">
            <a:spLocks noChangeArrowheads="1"/>
          </p:cNvSpPr>
          <p:nvPr/>
        </p:nvSpPr>
        <p:spPr bwMode="auto">
          <a:xfrm>
            <a:off x="815975" y="1806575"/>
            <a:ext cx="11033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Consolas" pitchFamily="49" charset="0"/>
                <a:cs typeface="Consolas" pitchFamily="49" charset="0"/>
              </a:rPr>
              <a:t>源程序</a:t>
            </a:r>
          </a:p>
        </p:txBody>
      </p:sp>
      <p:sp>
        <p:nvSpPr>
          <p:cNvPr id="157704" name="Line 8"/>
          <p:cNvSpPr>
            <a:spLocks noChangeShapeType="1"/>
          </p:cNvSpPr>
          <p:nvPr/>
        </p:nvSpPr>
        <p:spPr bwMode="auto">
          <a:xfrm>
            <a:off x="22256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05" name="Rectangle 9"/>
          <p:cNvSpPr>
            <a:spLocks noChangeArrowheads="1"/>
          </p:cNvSpPr>
          <p:nvPr/>
        </p:nvSpPr>
        <p:spPr bwMode="auto">
          <a:xfrm>
            <a:off x="3635375" y="2492375"/>
            <a:ext cx="1752600" cy="3581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endParaRPr lang="en-US" altLang="zh-CN" sz="2400" b="1" dirty="0">
              <a:solidFill>
                <a:srgbClr val="FFFF00"/>
              </a:solidFill>
              <a:latin typeface="Consolas" pitchFamily="49" charset="0"/>
              <a:cs typeface="Consolas" pitchFamily="49" charset="0"/>
            </a:endParaRPr>
          </a:p>
        </p:txBody>
      </p:sp>
      <p:sp>
        <p:nvSpPr>
          <p:cNvPr id="157706" name="Text Box 10"/>
          <p:cNvSpPr txBox="1">
            <a:spLocks noChangeArrowheads="1"/>
          </p:cNvSpPr>
          <p:nvPr/>
        </p:nvSpPr>
        <p:spPr bwMode="auto">
          <a:xfrm>
            <a:off x="3162300" y="2339975"/>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0</a:t>
            </a:r>
          </a:p>
        </p:txBody>
      </p:sp>
      <p:sp>
        <p:nvSpPr>
          <p:cNvPr id="157707" name="Text Box 11"/>
          <p:cNvSpPr txBox="1">
            <a:spLocks noChangeArrowheads="1"/>
          </p:cNvSpPr>
          <p:nvPr/>
        </p:nvSpPr>
        <p:spPr bwMode="auto">
          <a:xfrm>
            <a:off x="2873375" y="3635375"/>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100</a:t>
            </a:r>
          </a:p>
        </p:txBody>
      </p:sp>
      <p:sp>
        <p:nvSpPr>
          <p:cNvPr id="157708" name="Text Box 12"/>
          <p:cNvSpPr txBox="1">
            <a:spLocks noChangeArrowheads="1"/>
          </p:cNvSpPr>
          <p:nvPr/>
        </p:nvSpPr>
        <p:spPr bwMode="auto">
          <a:xfrm>
            <a:off x="2873375" y="5434013"/>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200</a:t>
            </a:r>
          </a:p>
        </p:txBody>
      </p:sp>
      <p:sp>
        <p:nvSpPr>
          <p:cNvPr id="157709" name="Text Box 13"/>
          <p:cNvSpPr txBox="1">
            <a:spLocks noChangeArrowheads="1"/>
          </p:cNvSpPr>
          <p:nvPr/>
        </p:nvSpPr>
        <p:spPr bwMode="auto">
          <a:xfrm>
            <a:off x="2123728" y="4305300"/>
            <a:ext cx="14399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2400" dirty="0">
                <a:solidFill>
                  <a:srgbClr val="990033"/>
                </a:solidFill>
                <a:latin typeface="Consolas" pitchFamily="49" charset="0"/>
                <a:cs typeface="Consolas" pitchFamily="49" charset="0"/>
              </a:rPr>
              <a:t>编译</a:t>
            </a:r>
            <a:r>
              <a:rPr lang="zh-CN" altLang="en-US" sz="2400" dirty="0">
                <a:solidFill>
                  <a:srgbClr val="990033"/>
                </a:solidFill>
                <a:latin typeface="Consolas" pitchFamily="49" charset="0"/>
                <a:cs typeface="Consolas" pitchFamily="49" charset="0"/>
              </a:rPr>
              <a:t>链接</a:t>
            </a:r>
          </a:p>
        </p:txBody>
      </p:sp>
      <p:sp>
        <p:nvSpPr>
          <p:cNvPr id="157710" name="Text Box 14"/>
          <p:cNvSpPr txBox="1">
            <a:spLocks noChangeArrowheads="1"/>
          </p:cNvSpPr>
          <p:nvPr/>
        </p:nvSpPr>
        <p:spPr bwMode="auto">
          <a:xfrm>
            <a:off x="3708330" y="1878310"/>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逻辑地址</a:t>
            </a:r>
          </a:p>
        </p:txBody>
      </p:sp>
      <p:sp>
        <p:nvSpPr>
          <p:cNvPr id="157713" name="Line 17"/>
          <p:cNvSpPr>
            <a:spLocks noChangeShapeType="1"/>
          </p:cNvSpPr>
          <p:nvPr/>
        </p:nvSpPr>
        <p:spPr bwMode="auto">
          <a:xfrm>
            <a:off x="54895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14" name="Text Box 18"/>
          <p:cNvSpPr txBox="1">
            <a:spLocks noChangeArrowheads="1"/>
          </p:cNvSpPr>
          <p:nvPr/>
        </p:nvSpPr>
        <p:spPr bwMode="auto">
          <a:xfrm>
            <a:off x="6029640" y="2339975"/>
            <a:ext cx="7553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1000</a:t>
            </a:r>
          </a:p>
        </p:txBody>
      </p:sp>
      <p:sp>
        <p:nvSpPr>
          <p:cNvPr id="20" name="Text Box 18"/>
          <p:cNvSpPr txBox="1">
            <a:spLocks noChangeArrowheads="1"/>
          </p:cNvSpPr>
          <p:nvPr/>
        </p:nvSpPr>
        <p:spPr bwMode="auto">
          <a:xfrm>
            <a:off x="6093961" y="5434013"/>
            <a:ext cx="7617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1200</a:t>
            </a:r>
          </a:p>
        </p:txBody>
      </p:sp>
    </p:spTree>
    <p:extLst>
      <p:ext uri="{BB962C8B-B14F-4D97-AF65-F5344CB8AC3E}">
        <p14:creationId xmlns:p14="http://schemas.microsoft.com/office/powerpoint/2010/main" val="180257161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ChangeArrowheads="1"/>
          </p:cNvSpPr>
          <p:nvPr>
            <p:ph type="title"/>
          </p:nvPr>
        </p:nvSpPr>
        <p:spPr/>
        <p:txBody>
          <a:bodyPr>
            <a:normAutofit/>
          </a:bodyPr>
          <a:lstStyle/>
          <a:p>
            <a:r>
              <a:rPr lang="zh-CN" altLang="en-US" dirty="0"/>
              <a:t>动态</a:t>
            </a:r>
            <a:r>
              <a:rPr lang="en-US" altLang="zh-CN" dirty="0"/>
              <a:t>/</a:t>
            </a:r>
            <a:r>
              <a:rPr lang="zh-CN" altLang="en-US" dirty="0"/>
              <a:t>运行时重定位</a:t>
            </a:r>
          </a:p>
        </p:txBody>
      </p:sp>
      <p:sp>
        <p:nvSpPr>
          <p:cNvPr id="159747" name="Rectangle 3"/>
          <p:cNvSpPr>
            <a:spLocks noGrp="1" noChangeArrowheads="1"/>
          </p:cNvSpPr>
          <p:nvPr>
            <p:ph idx="1"/>
          </p:nvPr>
        </p:nvSpPr>
        <p:spPr/>
        <p:txBody>
          <a:bodyPr>
            <a:normAutofit fontScale="85000" lnSpcReduction="10000"/>
          </a:bodyPr>
          <a:lstStyle/>
          <a:p>
            <a:r>
              <a:rPr lang="zh-CN" altLang="en-US" dirty="0"/>
              <a:t>程序装入内存时，不修改逻辑地址，在访问物理内存之前，再实时地将逻辑地址转换成物理地址。</a:t>
            </a:r>
          </a:p>
          <a:p>
            <a:r>
              <a:rPr lang="zh-CN" altLang="en-US" dirty="0"/>
              <a:t>优点</a:t>
            </a:r>
          </a:p>
          <a:p>
            <a:pPr lvl="1"/>
            <a:r>
              <a:rPr lang="zh-CN" altLang="en-US" dirty="0"/>
              <a:t>程序不必连续存放在内存中，可分散存储，可移动； </a:t>
            </a:r>
            <a:endParaRPr lang="en-US" altLang="zh-CN" dirty="0"/>
          </a:p>
          <a:p>
            <a:pPr lvl="1"/>
            <a:r>
              <a:rPr lang="zh-CN" altLang="en-US" dirty="0"/>
              <a:t>便于共享；</a:t>
            </a:r>
            <a:endParaRPr lang="en-US" altLang="zh-CN" dirty="0"/>
          </a:p>
          <a:p>
            <a:pPr lvl="1"/>
            <a:r>
              <a:rPr lang="zh-CN" altLang="en-US" dirty="0"/>
              <a:t>有利于紧缩、碎片问题的解决。</a:t>
            </a:r>
          </a:p>
          <a:p>
            <a:r>
              <a:rPr lang="zh-CN" altLang="en-US" dirty="0"/>
              <a:t>缺点</a:t>
            </a:r>
          </a:p>
          <a:p>
            <a:pPr lvl="1"/>
            <a:r>
              <a:rPr lang="zh-CN" altLang="en-US" dirty="0"/>
              <a:t>需要硬件支持，实现存储管理的算法比较复杂。</a:t>
            </a:r>
            <a:endParaRPr lang="en-US" altLang="zh-CN" dirty="0"/>
          </a:p>
          <a:p>
            <a:pPr lvl="1"/>
            <a:r>
              <a:rPr lang="zh-CN" altLang="en-US" dirty="0"/>
              <a:t>主流方式</a:t>
            </a:r>
          </a:p>
        </p:txBody>
      </p:sp>
      <p:sp>
        <p:nvSpPr>
          <p:cNvPr id="2" name="日期占位符 1"/>
          <p:cNvSpPr>
            <a:spLocks noGrp="1"/>
          </p:cNvSpPr>
          <p:nvPr>
            <p:ph type="dt" sz="half" idx="10"/>
          </p:nvPr>
        </p:nvSpPr>
        <p:spPr/>
        <p:txBody>
          <a:bodyPr/>
          <a:lstStyle/>
          <a:p>
            <a:fld id="{AEF029B0-3607-6740-8ADB-3F71D6A4248C}"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4027574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fade">
                                      <p:cBhvr>
                                        <p:cTn id="12" dur="500"/>
                                        <p:tgtEl>
                                          <p:spTgt spid="159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Effect transition="in" filter="fade">
                                      <p:cBhvr>
                                        <p:cTn id="15" dur="500"/>
                                        <p:tgtEl>
                                          <p:spTgt spid="159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9747">
                                            <p:txEl>
                                              <p:pRg st="3" end="3"/>
                                            </p:txEl>
                                          </p:spTgt>
                                        </p:tgtEl>
                                        <p:attrNameLst>
                                          <p:attrName>style.visibility</p:attrName>
                                        </p:attrNameLst>
                                      </p:cBhvr>
                                      <p:to>
                                        <p:strVal val="visible"/>
                                      </p:to>
                                    </p:set>
                                    <p:animEffect transition="in" filter="fade">
                                      <p:cBhvr>
                                        <p:cTn id="18" dur="500"/>
                                        <p:tgtEl>
                                          <p:spTgt spid="1597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9747">
                                            <p:txEl>
                                              <p:pRg st="4" end="4"/>
                                            </p:txEl>
                                          </p:spTgt>
                                        </p:tgtEl>
                                        <p:attrNameLst>
                                          <p:attrName>style.visibility</p:attrName>
                                        </p:attrNameLst>
                                      </p:cBhvr>
                                      <p:to>
                                        <p:strVal val="visible"/>
                                      </p:to>
                                    </p:set>
                                    <p:animEffect transition="in" filter="fade">
                                      <p:cBhvr>
                                        <p:cTn id="21" dur="500"/>
                                        <p:tgtEl>
                                          <p:spTgt spid="1597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9747">
                                            <p:txEl>
                                              <p:pRg st="5" end="5"/>
                                            </p:txEl>
                                          </p:spTgt>
                                        </p:tgtEl>
                                        <p:attrNameLst>
                                          <p:attrName>style.visibility</p:attrName>
                                        </p:attrNameLst>
                                      </p:cBhvr>
                                      <p:to>
                                        <p:strVal val="visible"/>
                                      </p:to>
                                    </p:set>
                                    <p:animEffect transition="in" filter="fade">
                                      <p:cBhvr>
                                        <p:cTn id="26" dur="500"/>
                                        <p:tgtEl>
                                          <p:spTgt spid="15974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9747">
                                            <p:txEl>
                                              <p:pRg st="6" end="6"/>
                                            </p:txEl>
                                          </p:spTgt>
                                        </p:tgtEl>
                                        <p:attrNameLst>
                                          <p:attrName>style.visibility</p:attrName>
                                        </p:attrNameLst>
                                      </p:cBhvr>
                                      <p:to>
                                        <p:strVal val="visible"/>
                                      </p:to>
                                    </p:set>
                                    <p:animEffect transition="in" filter="fade">
                                      <p:cBhvr>
                                        <p:cTn id="29" dur="500"/>
                                        <p:tgtEl>
                                          <p:spTgt spid="15974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9747">
                                            <p:txEl>
                                              <p:pRg st="7" end="7"/>
                                            </p:txEl>
                                          </p:spTgt>
                                        </p:tgtEl>
                                        <p:attrNameLst>
                                          <p:attrName>style.visibility</p:attrName>
                                        </p:attrNameLst>
                                      </p:cBhvr>
                                      <p:to>
                                        <p:strVal val="visible"/>
                                      </p:to>
                                    </p:set>
                                    <p:animEffect transition="in" filter="fade">
                                      <p:cBhvr>
                                        <p:cTn id="32" dur="500"/>
                                        <p:tgtEl>
                                          <p:spTgt spid="15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35D918-3A22-6040-9879-A32D72325BD3}"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3" y="1484784"/>
            <a:ext cx="9085249"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83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D6A27-3C65-B141-B654-D2E983C54C68}" type="datetime5">
              <a:t>2019/10/28</a:t>
            </a:fld>
            <a:endParaRPr lang="zh-CN" altLang="en-US"/>
          </a:p>
        </p:txBody>
      </p:sp>
      <p:sp>
        <p:nvSpPr>
          <p:cNvPr id="5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34</a:t>
            </a:fld>
            <a:endParaRPr lang="zh-CN" altLang="en-US"/>
          </a:p>
        </p:txBody>
      </p:sp>
      <p:sp>
        <p:nvSpPr>
          <p:cNvPr id="160770" name="Text Box 2"/>
          <p:cNvSpPr txBox="1">
            <a:spLocks noChangeArrowheads="1"/>
          </p:cNvSpPr>
          <p:nvPr/>
        </p:nvSpPr>
        <p:spPr bwMode="auto">
          <a:xfrm>
            <a:off x="8161338" y="1592263"/>
            <a:ext cx="311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0</a:t>
            </a:r>
          </a:p>
        </p:txBody>
      </p:sp>
      <p:sp>
        <p:nvSpPr>
          <p:cNvPr id="160771" name="Text Box 3"/>
          <p:cNvSpPr txBox="1">
            <a:spLocks noChangeArrowheads="1"/>
          </p:cNvSpPr>
          <p:nvPr/>
        </p:nvSpPr>
        <p:spPr bwMode="auto">
          <a:xfrm>
            <a:off x="7100888" y="4549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2" name="Text Box 4"/>
          <p:cNvSpPr txBox="1">
            <a:spLocks noChangeArrowheads="1"/>
          </p:cNvSpPr>
          <p:nvPr/>
        </p:nvSpPr>
        <p:spPr bwMode="auto">
          <a:xfrm>
            <a:off x="7100888" y="4397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73" name="Text Box 5"/>
          <p:cNvSpPr txBox="1">
            <a:spLocks noChangeArrowheads="1"/>
          </p:cNvSpPr>
          <p:nvPr/>
        </p:nvSpPr>
        <p:spPr bwMode="auto">
          <a:xfrm>
            <a:off x="7100888" y="4702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74" name="Text Box 6"/>
          <p:cNvSpPr txBox="1">
            <a:spLocks noChangeArrowheads="1"/>
          </p:cNvSpPr>
          <p:nvPr/>
        </p:nvSpPr>
        <p:spPr bwMode="auto">
          <a:xfrm>
            <a:off x="7100888" y="5159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5" name="Text Box 7"/>
          <p:cNvSpPr txBox="1">
            <a:spLocks noChangeArrowheads="1"/>
          </p:cNvSpPr>
          <p:nvPr/>
        </p:nvSpPr>
        <p:spPr bwMode="auto">
          <a:xfrm>
            <a:off x="7081838" y="33305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6" name="Text Box 8"/>
          <p:cNvSpPr txBox="1">
            <a:spLocks noChangeArrowheads="1"/>
          </p:cNvSpPr>
          <p:nvPr/>
        </p:nvSpPr>
        <p:spPr bwMode="auto">
          <a:xfrm>
            <a:off x="7081838" y="18065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7" name="Text Box 9"/>
          <p:cNvSpPr txBox="1">
            <a:spLocks noChangeArrowheads="1"/>
          </p:cNvSpPr>
          <p:nvPr/>
        </p:nvSpPr>
        <p:spPr bwMode="auto">
          <a:xfrm>
            <a:off x="7081838" y="1654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8" name="Text Box 10"/>
          <p:cNvSpPr txBox="1">
            <a:spLocks noChangeArrowheads="1"/>
          </p:cNvSpPr>
          <p:nvPr/>
        </p:nvSpPr>
        <p:spPr bwMode="auto">
          <a:xfrm>
            <a:off x="608013" y="1592263"/>
            <a:ext cx="311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0</a:t>
            </a:r>
          </a:p>
        </p:txBody>
      </p:sp>
      <p:sp>
        <p:nvSpPr>
          <p:cNvPr id="160779" name="Text Box 11"/>
          <p:cNvSpPr txBox="1">
            <a:spLocks noChangeArrowheads="1"/>
          </p:cNvSpPr>
          <p:nvPr/>
        </p:nvSpPr>
        <p:spPr bwMode="auto">
          <a:xfrm>
            <a:off x="1766888" y="4930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0" name="Text Box 12"/>
          <p:cNvSpPr txBox="1">
            <a:spLocks noChangeArrowheads="1"/>
          </p:cNvSpPr>
          <p:nvPr/>
        </p:nvSpPr>
        <p:spPr bwMode="auto">
          <a:xfrm>
            <a:off x="1766888" y="4778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1" name="Text Box 13"/>
          <p:cNvSpPr txBox="1">
            <a:spLocks noChangeArrowheads="1"/>
          </p:cNvSpPr>
          <p:nvPr/>
        </p:nvSpPr>
        <p:spPr bwMode="auto">
          <a:xfrm>
            <a:off x="1766888" y="5083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82" name="Text Box 14"/>
          <p:cNvSpPr txBox="1">
            <a:spLocks noChangeArrowheads="1"/>
          </p:cNvSpPr>
          <p:nvPr/>
        </p:nvSpPr>
        <p:spPr bwMode="auto">
          <a:xfrm>
            <a:off x="1747838" y="3559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3" name="Text Box 15"/>
          <p:cNvSpPr txBox="1">
            <a:spLocks noChangeArrowheads="1"/>
          </p:cNvSpPr>
          <p:nvPr/>
        </p:nvSpPr>
        <p:spPr bwMode="auto">
          <a:xfrm>
            <a:off x="1747838" y="3406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4" name="Text Box 16"/>
          <p:cNvSpPr txBox="1">
            <a:spLocks noChangeArrowheads="1"/>
          </p:cNvSpPr>
          <p:nvPr/>
        </p:nvSpPr>
        <p:spPr bwMode="auto">
          <a:xfrm>
            <a:off x="1747838" y="1501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5" name="Text Box 17"/>
          <p:cNvSpPr txBox="1">
            <a:spLocks noChangeArrowheads="1"/>
          </p:cNvSpPr>
          <p:nvPr/>
        </p:nvSpPr>
        <p:spPr bwMode="auto">
          <a:xfrm>
            <a:off x="1747838" y="1806575"/>
            <a:ext cx="2476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a:solidFill>
                  <a:srgbClr val="FFFF00"/>
                </a:solidFill>
                <a:ea typeface="楷体_GB2312" pitchFamily="49" charset="-122"/>
              </a:rPr>
              <a:t>.</a:t>
            </a:r>
          </a:p>
        </p:txBody>
      </p:sp>
      <p:sp>
        <p:nvSpPr>
          <p:cNvPr id="160786" name="Text Box 18"/>
          <p:cNvSpPr txBox="1">
            <a:spLocks noChangeArrowheads="1"/>
          </p:cNvSpPr>
          <p:nvPr/>
        </p:nvSpPr>
        <p:spPr bwMode="auto">
          <a:xfrm>
            <a:off x="3177688" y="2492375"/>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990033"/>
                </a:solidFill>
                <a:latin typeface="+mn-ea"/>
              </a:rPr>
              <a:t>逻辑地址</a:t>
            </a:r>
            <a:endParaRPr lang="en-US" altLang="zh-CN" sz="2000" dirty="0">
              <a:solidFill>
                <a:srgbClr val="990033"/>
              </a:solidFill>
              <a:latin typeface="+mn-ea"/>
            </a:endParaRPr>
          </a:p>
        </p:txBody>
      </p:sp>
      <p:sp>
        <p:nvSpPr>
          <p:cNvPr id="160787" name="Line 19"/>
          <p:cNvSpPr>
            <a:spLocks noChangeShapeType="1"/>
          </p:cNvSpPr>
          <p:nvPr/>
        </p:nvSpPr>
        <p:spPr bwMode="auto">
          <a:xfrm>
            <a:off x="4129088" y="3178175"/>
            <a:ext cx="457200"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0788" name="Group 20"/>
          <p:cNvGrpSpPr>
            <a:grpSpLocks/>
          </p:cNvGrpSpPr>
          <p:nvPr/>
        </p:nvGrpSpPr>
        <p:grpSpPr bwMode="auto">
          <a:xfrm>
            <a:off x="395288" y="1196975"/>
            <a:ext cx="8464550" cy="4953000"/>
            <a:chOff x="144" y="336"/>
            <a:chExt cx="5332" cy="3120"/>
          </a:xfrm>
        </p:grpSpPr>
        <p:sp>
          <p:nvSpPr>
            <p:cNvPr id="160789" name="Rectangle 21"/>
            <p:cNvSpPr>
              <a:spLocks noChangeArrowheads="1"/>
            </p:cNvSpPr>
            <p:nvPr/>
          </p:nvSpPr>
          <p:spPr bwMode="auto">
            <a:xfrm>
              <a:off x="3888" y="768"/>
              <a:ext cx="1152" cy="2592"/>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FFFF00"/>
                </a:solidFill>
                <a:ea typeface="楷体_GB2312" pitchFamily="49" charset="-122"/>
              </a:endParaRPr>
            </a:p>
          </p:txBody>
        </p:sp>
        <p:sp>
          <p:nvSpPr>
            <p:cNvPr id="160790" name="Line 22"/>
            <p:cNvSpPr>
              <a:spLocks noChangeShapeType="1"/>
            </p:cNvSpPr>
            <p:nvPr/>
          </p:nvSpPr>
          <p:spPr bwMode="auto">
            <a:xfrm>
              <a:off x="3888" y="2352"/>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1" name="Line 23"/>
            <p:cNvSpPr>
              <a:spLocks noChangeShapeType="1"/>
            </p:cNvSpPr>
            <p:nvPr/>
          </p:nvSpPr>
          <p:spPr bwMode="auto">
            <a:xfrm>
              <a:off x="3888" y="26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2" name="Text Box 24"/>
            <p:cNvSpPr txBox="1">
              <a:spLocks noChangeArrowheads="1"/>
            </p:cNvSpPr>
            <p:nvPr/>
          </p:nvSpPr>
          <p:spPr bwMode="auto">
            <a:xfrm>
              <a:off x="4272" y="2390"/>
              <a:ext cx="4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6817</a:t>
              </a:r>
              <a:endParaRPr lang="zh-CN" altLang="en-US" sz="2000" b="1" dirty="0">
                <a:solidFill>
                  <a:srgbClr val="FFFF00"/>
                </a:solidFill>
                <a:ea typeface="楷体_GB2312" pitchFamily="49" charset="-122"/>
              </a:endParaRPr>
            </a:p>
          </p:txBody>
        </p:sp>
        <p:sp>
          <p:nvSpPr>
            <p:cNvPr id="160793" name="Text Box 25"/>
            <p:cNvSpPr txBox="1">
              <a:spLocks noChangeArrowheads="1"/>
            </p:cNvSpPr>
            <p:nvPr/>
          </p:nvSpPr>
          <p:spPr bwMode="auto">
            <a:xfrm>
              <a:off x="4368" y="273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94" name="Text Box 26"/>
            <p:cNvSpPr txBox="1">
              <a:spLocks noChangeArrowheads="1"/>
            </p:cNvSpPr>
            <p:nvPr/>
          </p:nvSpPr>
          <p:spPr bwMode="auto">
            <a:xfrm>
              <a:off x="4368" y="2928"/>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95" name="Line 27"/>
            <p:cNvSpPr>
              <a:spLocks noChangeShapeType="1"/>
            </p:cNvSpPr>
            <p:nvPr/>
          </p:nvSpPr>
          <p:spPr bwMode="auto">
            <a:xfrm>
              <a:off x="3888" y="14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6" name="Line 28"/>
            <p:cNvSpPr>
              <a:spLocks noChangeShapeType="1"/>
            </p:cNvSpPr>
            <p:nvPr/>
          </p:nvSpPr>
          <p:spPr bwMode="auto">
            <a:xfrm>
              <a:off x="3888" y="1728"/>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7" name="Text Box 29"/>
            <p:cNvSpPr txBox="1">
              <a:spLocks noChangeArrowheads="1"/>
            </p:cNvSpPr>
            <p:nvPr/>
          </p:nvSpPr>
          <p:spPr bwMode="auto">
            <a:xfrm>
              <a:off x="3885" y="1449"/>
              <a:ext cx="12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MOV R1, [200]</a:t>
              </a:r>
            </a:p>
          </p:txBody>
        </p:sp>
        <p:sp>
          <p:nvSpPr>
            <p:cNvPr id="160798" name="Line 30"/>
            <p:cNvSpPr>
              <a:spLocks noChangeShapeType="1"/>
            </p:cNvSpPr>
            <p:nvPr/>
          </p:nvSpPr>
          <p:spPr bwMode="auto">
            <a:xfrm>
              <a:off x="3888" y="2976"/>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9" name="Text Box 31"/>
            <p:cNvSpPr txBox="1">
              <a:spLocks noChangeArrowheads="1"/>
            </p:cNvSpPr>
            <p:nvPr/>
          </p:nvSpPr>
          <p:spPr bwMode="auto">
            <a:xfrm>
              <a:off x="4356" y="1584"/>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800" name="Text Box 32"/>
            <p:cNvSpPr txBox="1">
              <a:spLocks noChangeArrowheads="1"/>
            </p:cNvSpPr>
            <p:nvPr/>
          </p:nvSpPr>
          <p:spPr bwMode="auto">
            <a:xfrm>
              <a:off x="4356" y="177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1" name="Text Box 33"/>
            <p:cNvSpPr txBox="1">
              <a:spLocks noChangeArrowheads="1"/>
            </p:cNvSpPr>
            <p:nvPr/>
          </p:nvSpPr>
          <p:spPr bwMode="auto">
            <a:xfrm>
              <a:off x="4356" y="81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2" name="Rectangle 34"/>
            <p:cNvSpPr>
              <a:spLocks noChangeArrowheads="1"/>
            </p:cNvSpPr>
            <p:nvPr/>
          </p:nvSpPr>
          <p:spPr bwMode="auto">
            <a:xfrm>
              <a:off x="528" y="768"/>
              <a:ext cx="1152" cy="2592"/>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FFFF00"/>
                </a:solidFill>
                <a:ea typeface="楷体_GB2312" pitchFamily="49" charset="-122"/>
              </a:endParaRPr>
            </a:p>
          </p:txBody>
        </p:sp>
        <p:sp>
          <p:nvSpPr>
            <p:cNvPr id="160803" name="Text Box 35"/>
            <p:cNvSpPr txBox="1">
              <a:spLocks noChangeArrowheads="1"/>
            </p:cNvSpPr>
            <p:nvPr/>
          </p:nvSpPr>
          <p:spPr bwMode="auto">
            <a:xfrm>
              <a:off x="144" y="1344"/>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100</a:t>
              </a:r>
            </a:p>
          </p:txBody>
        </p:sp>
        <p:sp>
          <p:nvSpPr>
            <p:cNvPr id="160804" name="Text Box 36"/>
            <p:cNvSpPr txBox="1">
              <a:spLocks noChangeArrowheads="1"/>
            </p:cNvSpPr>
            <p:nvPr/>
          </p:nvSpPr>
          <p:spPr bwMode="auto">
            <a:xfrm>
              <a:off x="144" y="2246"/>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200</a:t>
              </a:r>
            </a:p>
          </p:txBody>
        </p:sp>
        <p:sp>
          <p:nvSpPr>
            <p:cNvPr id="160805" name="Text Box 37"/>
            <p:cNvSpPr txBox="1">
              <a:spLocks noChangeArrowheads="1"/>
            </p:cNvSpPr>
            <p:nvPr/>
          </p:nvSpPr>
          <p:spPr bwMode="auto">
            <a:xfrm>
              <a:off x="172" y="3206"/>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300</a:t>
              </a:r>
            </a:p>
          </p:txBody>
        </p:sp>
        <p:sp>
          <p:nvSpPr>
            <p:cNvPr id="160806" name="Text Box 38"/>
            <p:cNvSpPr txBox="1">
              <a:spLocks noChangeArrowheads="1"/>
            </p:cNvSpPr>
            <p:nvPr/>
          </p:nvSpPr>
          <p:spPr bwMode="auto">
            <a:xfrm>
              <a:off x="996" y="1920"/>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7" name="Text Box 39"/>
            <p:cNvSpPr txBox="1">
              <a:spLocks noChangeArrowheads="1"/>
            </p:cNvSpPr>
            <p:nvPr/>
          </p:nvSpPr>
          <p:spPr bwMode="auto">
            <a:xfrm>
              <a:off x="996" y="624"/>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808" name="Line 40"/>
            <p:cNvSpPr>
              <a:spLocks noChangeShapeType="1"/>
            </p:cNvSpPr>
            <p:nvPr/>
          </p:nvSpPr>
          <p:spPr bwMode="auto">
            <a:xfrm>
              <a:off x="528" y="14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09" name="Line 41"/>
            <p:cNvSpPr>
              <a:spLocks noChangeShapeType="1"/>
            </p:cNvSpPr>
            <p:nvPr/>
          </p:nvSpPr>
          <p:spPr bwMode="auto">
            <a:xfrm>
              <a:off x="528" y="1728"/>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0" name="Line 42"/>
            <p:cNvSpPr>
              <a:spLocks noChangeShapeType="1"/>
            </p:cNvSpPr>
            <p:nvPr/>
          </p:nvSpPr>
          <p:spPr bwMode="auto">
            <a:xfrm>
              <a:off x="528" y="2352"/>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1" name="Line 43"/>
            <p:cNvSpPr>
              <a:spLocks noChangeShapeType="1"/>
            </p:cNvSpPr>
            <p:nvPr/>
          </p:nvSpPr>
          <p:spPr bwMode="auto">
            <a:xfrm>
              <a:off x="528" y="26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2" name="Text Box 44"/>
            <p:cNvSpPr txBox="1">
              <a:spLocks noChangeArrowheads="1"/>
            </p:cNvSpPr>
            <p:nvPr/>
          </p:nvSpPr>
          <p:spPr bwMode="auto">
            <a:xfrm>
              <a:off x="507" y="1449"/>
              <a:ext cx="12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MOV R1, [200]</a:t>
              </a:r>
            </a:p>
          </p:txBody>
        </p:sp>
        <p:sp>
          <p:nvSpPr>
            <p:cNvPr id="160813" name="Text Box 45"/>
            <p:cNvSpPr txBox="1">
              <a:spLocks noChangeArrowheads="1"/>
            </p:cNvSpPr>
            <p:nvPr/>
          </p:nvSpPr>
          <p:spPr bwMode="auto">
            <a:xfrm>
              <a:off x="908" y="2390"/>
              <a:ext cx="4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FFFF00"/>
                  </a:solidFill>
                  <a:ea typeface="楷体_GB2312" pitchFamily="49" charset="-122"/>
                </a:rPr>
                <a:t>6817</a:t>
              </a:r>
              <a:endParaRPr lang="zh-CN" altLang="en-US" sz="2000" b="1" dirty="0">
                <a:solidFill>
                  <a:srgbClr val="FFFF00"/>
                </a:solidFill>
                <a:ea typeface="楷体_GB2312" pitchFamily="49" charset="-122"/>
              </a:endParaRPr>
            </a:p>
          </p:txBody>
        </p:sp>
        <p:sp>
          <p:nvSpPr>
            <p:cNvPr id="160814" name="Text Box 46"/>
            <p:cNvSpPr txBox="1">
              <a:spLocks noChangeArrowheads="1"/>
            </p:cNvSpPr>
            <p:nvPr/>
          </p:nvSpPr>
          <p:spPr bwMode="auto">
            <a:xfrm>
              <a:off x="480" y="336"/>
              <a:ext cx="127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mn-ea"/>
                </a:rPr>
                <a:t>逻辑地址空间</a:t>
              </a:r>
            </a:p>
          </p:txBody>
        </p:sp>
        <p:sp>
          <p:nvSpPr>
            <p:cNvPr id="160815" name="Text Box 47"/>
            <p:cNvSpPr txBox="1">
              <a:spLocks noChangeArrowheads="1"/>
            </p:cNvSpPr>
            <p:nvPr/>
          </p:nvSpPr>
          <p:spPr bwMode="auto">
            <a:xfrm>
              <a:off x="5036" y="1430"/>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1100</a:t>
              </a:r>
            </a:p>
          </p:txBody>
        </p:sp>
        <p:sp>
          <p:nvSpPr>
            <p:cNvPr id="160816" name="Text Box 48"/>
            <p:cNvSpPr txBox="1">
              <a:spLocks noChangeArrowheads="1"/>
            </p:cNvSpPr>
            <p:nvPr/>
          </p:nvSpPr>
          <p:spPr bwMode="auto">
            <a:xfrm>
              <a:off x="5040" y="2390"/>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1200</a:t>
              </a:r>
            </a:p>
          </p:txBody>
        </p:sp>
        <p:sp>
          <p:nvSpPr>
            <p:cNvPr id="160817" name="Text Box 49"/>
            <p:cNvSpPr txBox="1">
              <a:spLocks noChangeArrowheads="1"/>
            </p:cNvSpPr>
            <p:nvPr/>
          </p:nvSpPr>
          <p:spPr bwMode="auto">
            <a:xfrm>
              <a:off x="5040" y="2966"/>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1300</a:t>
              </a:r>
            </a:p>
          </p:txBody>
        </p:sp>
        <p:sp>
          <p:nvSpPr>
            <p:cNvPr id="160818" name="Text Box 50"/>
            <p:cNvSpPr txBox="1">
              <a:spLocks noChangeArrowheads="1"/>
            </p:cNvSpPr>
            <p:nvPr/>
          </p:nvSpPr>
          <p:spPr bwMode="auto">
            <a:xfrm>
              <a:off x="3808" y="336"/>
              <a:ext cx="127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mn-ea"/>
                </a:rPr>
                <a:t>物理地址空间</a:t>
              </a:r>
            </a:p>
          </p:txBody>
        </p:sp>
        <p:sp>
          <p:nvSpPr>
            <p:cNvPr id="160819" name="Rectangle 51"/>
            <p:cNvSpPr>
              <a:spLocks noChangeArrowheads="1"/>
            </p:cNvSpPr>
            <p:nvPr/>
          </p:nvSpPr>
          <p:spPr bwMode="auto">
            <a:xfrm>
              <a:off x="2064" y="1440"/>
              <a:ext cx="432" cy="288"/>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rgbClr val="FFFF00"/>
                  </a:solidFill>
                  <a:ea typeface="楷体_GB2312" pitchFamily="49" charset="-122"/>
                </a:rPr>
                <a:t>200</a:t>
              </a:r>
            </a:p>
          </p:txBody>
        </p:sp>
        <p:sp>
          <p:nvSpPr>
            <p:cNvPr id="160820" name="Line 52"/>
            <p:cNvSpPr>
              <a:spLocks noChangeShapeType="1"/>
            </p:cNvSpPr>
            <p:nvPr/>
          </p:nvSpPr>
          <p:spPr bwMode="auto">
            <a:xfrm>
              <a:off x="1680" y="1584"/>
              <a:ext cx="384"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1" name="Text Box 53"/>
            <p:cNvSpPr txBox="1">
              <a:spLocks noChangeArrowheads="1"/>
            </p:cNvSpPr>
            <p:nvPr/>
          </p:nvSpPr>
          <p:spPr bwMode="auto">
            <a:xfrm>
              <a:off x="2736" y="1440"/>
              <a:ext cx="22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FF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990033"/>
                  </a:solidFill>
                  <a:ea typeface="楷体_GB2312" pitchFamily="49" charset="-122"/>
                </a:rPr>
                <a:t>+</a:t>
              </a:r>
            </a:p>
          </p:txBody>
        </p:sp>
        <p:sp>
          <p:nvSpPr>
            <p:cNvPr id="160822" name="Rectangle 54"/>
            <p:cNvSpPr>
              <a:spLocks noChangeArrowheads="1"/>
            </p:cNvSpPr>
            <p:nvPr/>
          </p:nvSpPr>
          <p:spPr bwMode="auto">
            <a:xfrm>
              <a:off x="2640" y="720"/>
              <a:ext cx="432" cy="288"/>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rgbClr val="FFFF00"/>
                  </a:solidFill>
                  <a:ea typeface="楷体_GB2312" pitchFamily="49" charset="-122"/>
                </a:rPr>
                <a:t>1000</a:t>
              </a:r>
            </a:p>
          </p:txBody>
        </p:sp>
        <p:sp>
          <p:nvSpPr>
            <p:cNvPr id="160823" name="Text Box 55"/>
            <p:cNvSpPr txBox="1">
              <a:spLocks noChangeArrowheads="1"/>
            </p:cNvSpPr>
            <p:nvPr/>
          </p:nvSpPr>
          <p:spPr bwMode="auto">
            <a:xfrm>
              <a:off x="2310" y="402"/>
              <a:ext cx="109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990033"/>
                  </a:solidFill>
                  <a:latin typeface="+mn-ea"/>
                </a:rPr>
                <a:t>重定位寄存器</a:t>
              </a:r>
              <a:endParaRPr lang="en-US" altLang="zh-CN" sz="2000" dirty="0">
                <a:solidFill>
                  <a:srgbClr val="990033"/>
                </a:solidFill>
                <a:latin typeface="+mn-ea"/>
              </a:endParaRPr>
            </a:p>
          </p:txBody>
        </p:sp>
        <p:sp>
          <p:nvSpPr>
            <p:cNvPr id="160824" name="Line 56"/>
            <p:cNvSpPr>
              <a:spLocks noChangeShapeType="1"/>
            </p:cNvSpPr>
            <p:nvPr/>
          </p:nvSpPr>
          <p:spPr bwMode="auto">
            <a:xfrm>
              <a:off x="2832" y="1008"/>
              <a:ext cx="0" cy="48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5" name="Line 57"/>
            <p:cNvSpPr>
              <a:spLocks noChangeShapeType="1"/>
            </p:cNvSpPr>
            <p:nvPr/>
          </p:nvSpPr>
          <p:spPr bwMode="auto">
            <a:xfrm>
              <a:off x="2832" y="1728"/>
              <a:ext cx="0" cy="768"/>
            </a:xfrm>
            <a:prstGeom prst="line">
              <a:avLst/>
            </a:prstGeom>
            <a:noFill/>
            <a:ln w="3810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6" name="Line 58"/>
            <p:cNvSpPr>
              <a:spLocks noChangeShapeType="1"/>
            </p:cNvSpPr>
            <p:nvPr/>
          </p:nvSpPr>
          <p:spPr bwMode="auto">
            <a:xfrm>
              <a:off x="2832" y="2496"/>
              <a:ext cx="1056"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40400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关键点</a:t>
            </a:r>
          </a:p>
        </p:txBody>
      </p:sp>
      <p:sp>
        <p:nvSpPr>
          <p:cNvPr id="6" name="内容占位符 5"/>
          <p:cNvSpPr>
            <a:spLocks noGrp="1"/>
          </p:cNvSpPr>
          <p:nvPr>
            <p:ph idx="1"/>
          </p:nvPr>
        </p:nvSpPr>
        <p:spPr/>
        <p:txBody>
          <a:bodyPr/>
          <a:lstStyle/>
          <a:p>
            <a:r>
              <a:rPr kumimoji="1" lang="zh-CN" altLang="en-US" dirty="0"/>
              <a:t>绝对装入和静态重定位</a:t>
            </a:r>
            <a:endParaRPr kumimoji="1" lang="en-US" altLang="zh-CN" dirty="0"/>
          </a:p>
          <a:p>
            <a:pPr lvl="1"/>
            <a:r>
              <a:rPr kumimoji="1" lang="zh-CN" altLang="en-US" dirty="0"/>
              <a:t>符号解析 </a:t>
            </a:r>
            <a:r>
              <a:rPr kumimoji="1" lang="zh-CN" altLang="en-US" dirty="0">
                <a:sym typeface="Wingdings"/>
              </a:rPr>
              <a:t>+</a:t>
            </a:r>
            <a:r>
              <a:rPr kumimoji="1" lang="en-US" altLang="zh-CN" dirty="0">
                <a:sym typeface="Wingdings"/>
              </a:rPr>
              <a:t> </a:t>
            </a:r>
            <a:r>
              <a:rPr kumimoji="1" lang="zh-CN" altLang="en-US" dirty="0">
                <a:sym typeface="Wingdings"/>
              </a:rPr>
              <a:t>地址重定位：紧耦合</a:t>
            </a:r>
            <a:endParaRPr kumimoji="1" lang="en-US" altLang="zh-CN" dirty="0"/>
          </a:p>
          <a:p>
            <a:r>
              <a:rPr kumimoji="1" lang="zh-CN" altLang="en-US" dirty="0"/>
              <a:t>动态重定位</a:t>
            </a:r>
            <a:endParaRPr kumimoji="1" lang="en-US" altLang="zh-CN" dirty="0"/>
          </a:p>
          <a:p>
            <a:pPr lvl="1"/>
            <a:r>
              <a:rPr kumimoji="1" lang="zh-CN" altLang="en-US" dirty="0"/>
              <a:t>符号解析 </a:t>
            </a:r>
            <a:r>
              <a:rPr kumimoji="1" lang="zh-CN" altLang="en-US" dirty="0">
                <a:sym typeface="Wingdings"/>
              </a:rPr>
              <a:t></a:t>
            </a:r>
            <a:r>
              <a:rPr kumimoji="1" lang="en-US" altLang="zh-CN" dirty="0">
                <a:sym typeface="Wingdings"/>
              </a:rPr>
              <a:t> </a:t>
            </a:r>
            <a:r>
              <a:rPr kumimoji="1" lang="zh-CN" altLang="en-US" dirty="0">
                <a:sym typeface="Wingdings"/>
              </a:rPr>
              <a:t>地址重定位：松耦合</a:t>
            </a:r>
            <a:endParaRPr kumimoji="1" lang="en-US" altLang="zh-CN" dirty="0">
              <a:sym typeface="Wingdings"/>
            </a:endParaRPr>
          </a:p>
          <a:p>
            <a:pPr lvl="1"/>
            <a:r>
              <a:rPr kumimoji="1" lang="zh-CN" altLang="en-US" dirty="0">
                <a:sym typeface="Wingdings"/>
              </a:rPr>
              <a:t>链接和装载动作的交织</a:t>
            </a:r>
            <a:endParaRPr kumimoji="1" lang="zh-CN" altLang="en-US" dirty="0"/>
          </a:p>
        </p:txBody>
      </p:sp>
      <p:sp>
        <p:nvSpPr>
          <p:cNvPr id="2" name="日期占位符 1"/>
          <p:cNvSpPr>
            <a:spLocks noGrp="1"/>
          </p:cNvSpPr>
          <p:nvPr>
            <p:ph type="dt" sz="half" idx="10"/>
          </p:nvPr>
        </p:nvSpPr>
        <p:spPr/>
        <p:txBody>
          <a:bodyPr/>
          <a:lstStyle/>
          <a:p>
            <a:fld id="{9D683B3B-A3D8-DF42-94B1-D543987B8BB8}"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1510735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445AD80C-1233-144D-A2B3-4E6A61087BB0}"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71189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zh-CN" altLang="en-US" dirty="0"/>
              <a:t>存储系统的结构</a:t>
            </a:r>
          </a:p>
        </p:txBody>
      </p:sp>
      <p:sp>
        <p:nvSpPr>
          <p:cNvPr id="37892" name="Oval 1028"/>
          <p:cNvSpPr>
            <a:spLocks noChangeArrowheads="1"/>
          </p:cNvSpPr>
          <p:nvPr/>
        </p:nvSpPr>
        <p:spPr bwMode="auto">
          <a:xfrm>
            <a:off x="2521340" y="1566228"/>
            <a:ext cx="3866515" cy="51100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中央处理器</a:t>
            </a:r>
          </a:p>
        </p:txBody>
      </p:sp>
      <p:sp>
        <p:nvSpPr>
          <p:cNvPr id="37894" name="Text Box 1030"/>
          <p:cNvSpPr txBox="1">
            <a:spLocks noChangeArrowheads="1"/>
          </p:cNvSpPr>
          <p:nvPr/>
        </p:nvSpPr>
        <p:spPr bwMode="auto">
          <a:xfrm>
            <a:off x="2521341" y="3036292"/>
            <a:ext cx="386651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zh-CN" altLang="en-US" sz="2000" dirty="0"/>
              <a:t>一级缓存</a:t>
            </a:r>
          </a:p>
        </p:txBody>
      </p:sp>
      <p:sp>
        <p:nvSpPr>
          <p:cNvPr id="37896" name="Text Box 1032"/>
          <p:cNvSpPr txBox="1">
            <a:spLocks noChangeArrowheads="1"/>
          </p:cNvSpPr>
          <p:nvPr/>
        </p:nvSpPr>
        <p:spPr bwMode="auto">
          <a:xfrm>
            <a:off x="2521341" y="3612355"/>
            <a:ext cx="386651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zh-CN" altLang="en-US" sz="2000" dirty="0"/>
              <a:t>二级缓存</a:t>
            </a:r>
          </a:p>
        </p:txBody>
      </p:sp>
      <p:sp>
        <p:nvSpPr>
          <p:cNvPr id="37897" name="Text Box 1033"/>
          <p:cNvSpPr txBox="1">
            <a:spLocks noChangeArrowheads="1"/>
          </p:cNvSpPr>
          <p:nvPr/>
        </p:nvSpPr>
        <p:spPr bwMode="auto">
          <a:xfrm>
            <a:off x="2521341" y="4212943"/>
            <a:ext cx="1929082"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zh-CN" altLang="en-US" sz="2000" dirty="0"/>
              <a:t>内存</a:t>
            </a:r>
          </a:p>
        </p:txBody>
      </p:sp>
      <p:sp>
        <p:nvSpPr>
          <p:cNvPr id="37898" name="Text Box 1034"/>
          <p:cNvSpPr txBox="1">
            <a:spLocks noChangeArrowheads="1"/>
          </p:cNvSpPr>
          <p:nvPr/>
        </p:nvSpPr>
        <p:spPr bwMode="auto">
          <a:xfrm>
            <a:off x="2521341" y="5238213"/>
            <a:ext cx="1978652" cy="40011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lgn="ctr">
              <a:spcBef>
                <a:spcPct val="50000"/>
              </a:spcBef>
            </a:pPr>
            <a:r>
              <a:rPr lang="en-US" altLang="zh-CN" sz="2000" dirty="0"/>
              <a:t>HDD</a:t>
            </a:r>
            <a:r>
              <a:rPr lang="zh-CN" altLang="en-US" sz="2000" dirty="0"/>
              <a:t>磁盘</a:t>
            </a:r>
          </a:p>
        </p:txBody>
      </p:sp>
      <p:sp>
        <p:nvSpPr>
          <p:cNvPr id="37899" name="AutoShape 1035"/>
          <p:cNvSpPr>
            <a:spLocks noChangeArrowheads="1"/>
          </p:cNvSpPr>
          <p:nvPr/>
        </p:nvSpPr>
        <p:spPr bwMode="auto">
          <a:xfrm>
            <a:off x="1232502" y="1872833"/>
            <a:ext cx="693990" cy="4292471"/>
          </a:xfrm>
          <a:prstGeom prst="upArrow">
            <a:avLst>
              <a:gd name="adj1" fmla="val 50000"/>
              <a:gd name="adj2" fmla="val 150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r>
              <a:rPr lang="zh-CN" altLang="en-US" sz="2000" dirty="0"/>
              <a:t>访问速度</a:t>
            </a:r>
          </a:p>
        </p:txBody>
      </p:sp>
      <p:sp>
        <p:nvSpPr>
          <p:cNvPr id="37900" name="AutoShape 1036"/>
          <p:cNvSpPr>
            <a:spLocks noChangeArrowheads="1"/>
          </p:cNvSpPr>
          <p:nvPr/>
        </p:nvSpPr>
        <p:spPr bwMode="auto">
          <a:xfrm>
            <a:off x="7478410" y="1872833"/>
            <a:ext cx="693990" cy="4190269"/>
          </a:xfrm>
          <a:prstGeom prst="downArrow">
            <a:avLst>
              <a:gd name="adj1" fmla="val 50000"/>
              <a:gd name="adj2" fmla="val 146429"/>
            </a:avLst>
          </a:prstGeom>
          <a:ln>
            <a:headEnd/>
            <a:tailEnd/>
          </a:ln>
        </p:spPr>
        <p:style>
          <a:lnRef idx="1">
            <a:schemeClr val="accent1"/>
          </a:lnRef>
          <a:fillRef idx="3">
            <a:schemeClr val="accent1"/>
          </a:fillRef>
          <a:effectRef idx="2">
            <a:schemeClr val="accent1"/>
          </a:effectRef>
          <a:fontRef idx="minor">
            <a:schemeClr val="lt1"/>
          </a:fontRef>
        </p:style>
        <p:txBody>
          <a:bodyPr vert="eaVert" wrap="none" anchor="ctr"/>
          <a:lstStyle/>
          <a:p>
            <a:r>
              <a:rPr lang="zh-CN" altLang="en-US" sz="2000" dirty="0"/>
              <a:t>存储容量</a:t>
            </a:r>
          </a:p>
        </p:txBody>
      </p:sp>
      <p:sp>
        <p:nvSpPr>
          <p:cNvPr id="2" name="日期占位符 1"/>
          <p:cNvSpPr>
            <a:spLocks noGrp="1"/>
          </p:cNvSpPr>
          <p:nvPr>
            <p:ph type="dt" sz="half" idx="10"/>
          </p:nvPr>
        </p:nvSpPr>
        <p:spPr/>
        <p:txBody>
          <a:bodyPr/>
          <a:lstStyle/>
          <a:p>
            <a:fld id="{911610C2-B618-3146-BEE2-18FC0A537763}"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
        <p:nvSpPr>
          <p:cNvPr id="16" name="Text Box 1034"/>
          <p:cNvSpPr txBox="1">
            <a:spLocks noChangeArrowheads="1"/>
          </p:cNvSpPr>
          <p:nvPr/>
        </p:nvSpPr>
        <p:spPr bwMode="auto">
          <a:xfrm>
            <a:off x="3131840" y="4776548"/>
            <a:ext cx="1722446"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000" dirty="0"/>
              <a:t>SSD</a:t>
            </a:r>
            <a:r>
              <a:rPr lang="zh-CN" altLang="en-US" sz="2000" dirty="0"/>
              <a:t>磁盘</a:t>
            </a:r>
          </a:p>
        </p:txBody>
      </p:sp>
      <p:sp>
        <p:nvSpPr>
          <p:cNvPr id="17" name="Text Box 1034"/>
          <p:cNvSpPr txBox="1">
            <a:spLocks noChangeArrowheads="1"/>
          </p:cNvSpPr>
          <p:nvPr/>
        </p:nvSpPr>
        <p:spPr bwMode="auto">
          <a:xfrm>
            <a:off x="5027983" y="4212943"/>
            <a:ext cx="1525217" cy="151199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nchor="ctr" anchorCtr="1">
            <a:spAutoFit/>
          </a:bodyPr>
          <a:lstStyle/>
          <a:p>
            <a:pPr algn="ctr">
              <a:spcBef>
                <a:spcPct val="50000"/>
              </a:spcBef>
            </a:pPr>
            <a:r>
              <a:rPr lang="zh-CN" altLang="en-US" sz="2000" dirty="0"/>
              <a:t>网络</a:t>
            </a:r>
          </a:p>
        </p:txBody>
      </p:sp>
      <p:sp>
        <p:nvSpPr>
          <p:cNvPr id="18" name="Text Box 1034"/>
          <p:cNvSpPr txBox="1">
            <a:spLocks noChangeArrowheads="1"/>
          </p:cNvSpPr>
          <p:nvPr/>
        </p:nvSpPr>
        <p:spPr bwMode="auto">
          <a:xfrm>
            <a:off x="2521341" y="2488544"/>
            <a:ext cx="38581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zh-CN" altLang="en-US" sz="2000" dirty="0"/>
              <a:t>寄存器</a:t>
            </a:r>
          </a:p>
        </p:txBody>
      </p:sp>
    </p:spTree>
    <p:extLst>
      <p:ext uri="{BB962C8B-B14F-4D97-AF65-F5344CB8AC3E}">
        <p14:creationId xmlns:p14="http://schemas.microsoft.com/office/powerpoint/2010/main" val="242717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dirty="0"/>
              <a:t>Numbers everyone should know</a:t>
            </a:r>
            <a:endParaRPr lang="zh-CN" altLang="en-US" dirty="0"/>
          </a:p>
        </p:txBody>
      </p:sp>
      <p:sp>
        <p:nvSpPr>
          <p:cNvPr id="7" name="内容占位符 6"/>
          <p:cNvSpPr>
            <a:spLocks noGrp="1"/>
          </p:cNvSpPr>
          <p:nvPr>
            <p:ph idx="1"/>
          </p:nvPr>
        </p:nvSpPr>
        <p:spPr/>
        <p:txBody>
          <a:bodyPr>
            <a:normAutofit fontScale="55000" lnSpcReduction="20000"/>
          </a:bodyPr>
          <a:lstStyle/>
          <a:p>
            <a:r>
              <a:rPr lang="en-US" altLang="zh-CN" dirty="0"/>
              <a:t>L1 cache reference					0.5 ns</a:t>
            </a:r>
          </a:p>
          <a:p>
            <a:r>
              <a:rPr lang="en-US" altLang="zh-CN" dirty="0"/>
              <a:t>Branch </a:t>
            </a:r>
            <a:r>
              <a:rPr lang="en-US" altLang="zh-CN" dirty="0" err="1"/>
              <a:t>mispredict</a:t>
            </a:r>
            <a:r>
              <a:rPr lang="en-US" altLang="zh-CN" dirty="0"/>
              <a:t> 					5 ns</a:t>
            </a:r>
          </a:p>
          <a:p>
            <a:r>
              <a:rPr lang="en-US" altLang="zh-CN" dirty="0">
                <a:solidFill>
                  <a:schemeClr val="accent2"/>
                </a:solidFill>
              </a:rPr>
              <a:t>L2 cache reference 					7 ns</a:t>
            </a:r>
          </a:p>
          <a:p>
            <a:r>
              <a:rPr lang="en-US" altLang="zh-CN" dirty="0" err="1"/>
              <a:t>Mutex</a:t>
            </a:r>
            <a:r>
              <a:rPr lang="en-US" altLang="zh-CN" dirty="0"/>
              <a:t> lock/unlock 				          100 ns</a:t>
            </a:r>
          </a:p>
          <a:p>
            <a:r>
              <a:rPr lang="en-US" altLang="zh-CN" dirty="0">
                <a:solidFill>
                  <a:schemeClr val="accent2"/>
                </a:solidFill>
              </a:rPr>
              <a:t>Main memory reference 			          100 ns</a:t>
            </a:r>
          </a:p>
          <a:p>
            <a:r>
              <a:rPr lang="en-US" altLang="zh-CN" dirty="0"/>
              <a:t>Compress 1K bytes with Zippy 			      10,000 ns</a:t>
            </a:r>
          </a:p>
          <a:p>
            <a:r>
              <a:rPr lang="en-US" altLang="zh-CN" dirty="0"/>
              <a:t>Send 2K bytes over 1 </a:t>
            </a:r>
            <a:r>
              <a:rPr lang="en-US" altLang="zh-CN" dirty="0" err="1"/>
              <a:t>Gbps</a:t>
            </a:r>
            <a:r>
              <a:rPr lang="en-US" altLang="zh-CN" dirty="0"/>
              <a:t> network 		      20,000 ns</a:t>
            </a:r>
          </a:p>
          <a:p>
            <a:r>
              <a:rPr lang="en-US" altLang="zh-CN" dirty="0"/>
              <a:t>Read 1 MB sequentially from memory 		    250,000 ns</a:t>
            </a:r>
          </a:p>
          <a:p>
            <a:r>
              <a:rPr lang="en-US" altLang="zh-CN" dirty="0"/>
              <a:t>Round trip within same datacenter 		    500,000 ns</a:t>
            </a:r>
          </a:p>
          <a:p>
            <a:r>
              <a:rPr lang="en-US" altLang="zh-CN" dirty="0">
                <a:solidFill>
                  <a:schemeClr val="accent2"/>
                </a:solidFill>
              </a:rPr>
              <a:t>Disk seek 				              10,000,000 ns</a:t>
            </a:r>
          </a:p>
          <a:p>
            <a:r>
              <a:rPr lang="en-US" altLang="zh-CN" dirty="0"/>
              <a:t>Read 1 MB sequentially from network 		10,000,000 ns</a:t>
            </a:r>
          </a:p>
          <a:p>
            <a:r>
              <a:rPr lang="en-US" altLang="zh-CN" dirty="0"/>
              <a:t>Read 1 MB sequentially from disk 		30,000,000 ns</a:t>
            </a:r>
          </a:p>
          <a:p>
            <a:r>
              <a:rPr lang="en-US" altLang="zh-CN" dirty="0"/>
              <a:t>Send packet CA-&gt;Netherlands-&gt;CA 	             150,000,000 ns </a:t>
            </a:r>
            <a:endParaRPr lang="zh-CN" altLang="en-US" dirty="0"/>
          </a:p>
        </p:txBody>
      </p:sp>
      <p:sp>
        <p:nvSpPr>
          <p:cNvPr id="3" name="日期占位符 2"/>
          <p:cNvSpPr>
            <a:spLocks noGrp="1"/>
          </p:cNvSpPr>
          <p:nvPr>
            <p:ph type="dt" sz="half" idx="10"/>
          </p:nvPr>
        </p:nvSpPr>
        <p:spPr/>
        <p:txBody>
          <a:bodyPr/>
          <a:lstStyle/>
          <a:p>
            <a:fld id="{BE6B4437-C04E-1E4D-AD49-23000A3BDC91}" type="datetime5">
              <a:t>2019/10/28</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a:t>
            </a:fld>
            <a:endParaRPr lang="zh-CN" altLang="en-US"/>
          </a:p>
        </p:txBody>
      </p:sp>
      <p:sp>
        <p:nvSpPr>
          <p:cNvPr id="8" name="TextBox 7"/>
          <p:cNvSpPr txBox="1"/>
          <p:nvPr/>
        </p:nvSpPr>
        <p:spPr>
          <a:xfrm>
            <a:off x="1907704" y="6038712"/>
            <a:ext cx="7045390" cy="338554"/>
          </a:xfrm>
          <a:prstGeom prst="rect">
            <a:avLst/>
          </a:prstGeom>
          <a:noFill/>
        </p:spPr>
        <p:txBody>
          <a:bodyPr wrap="none" rtlCol="0">
            <a:spAutoFit/>
          </a:bodyPr>
          <a:lstStyle/>
          <a:p>
            <a:r>
              <a:rPr lang="en-US" altLang="zh-CN" sz="1600" dirty="0"/>
              <a:t>source: http://www.slideshare.net/ikewu83/dean-keynoteladis2009-4885081</a:t>
            </a:r>
            <a:endParaRPr lang="zh-CN" altLang="en-US" sz="1600" dirty="0"/>
          </a:p>
        </p:txBody>
      </p:sp>
    </p:spTree>
    <p:extLst>
      <p:ext uri="{BB962C8B-B14F-4D97-AF65-F5344CB8AC3E}">
        <p14:creationId xmlns:p14="http://schemas.microsoft.com/office/powerpoint/2010/main" val="405494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程序的诞生（简化版）</a:t>
            </a:r>
          </a:p>
        </p:txBody>
      </p:sp>
      <p:sp>
        <p:nvSpPr>
          <p:cNvPr id="5123" name="Rectangle 3"/>
          <p:cNvSpPr>
            <a:spLocks noGrp="1" noChangeArrowheads="1"/>
          </p:cNvSpPr>
          <p:nvPr>
            <p:ph idx="1"/>
          </p:nvPr>
        </p:nvSpPr>
        <p:spPr/>
        <p:txBody>
          <a:bodyPr>
            <a:normAutofit lnSpcReduction="10000"/>
          </a:bodyPr>
          <a:lstStyle/>
          <a:p>
            <a:r>
              <a:rPr lang="zh-CN" altLang="en-US" dirty="0"/>
              <a:t>用户源程序</a:t>
            </a:r>
            <a:r>
              <a:rPr lang="zh-CN" altLang="en-US" dirty="0">
                <a:sym typeface="Wingdings"/>
              </a:rPr>
              <a:t></a:t>
            </a:r>
            <a:r>
              <a:rPr lang="zh-CN" altLang="en-US" dirty="0"/>
              <a:t>可在内存中执行的程序： </a:t>
            </a:r>
          </a:p>
          <a:p>
            <a:pPr lvl="1"/>
            <a:r>
              <a:rPr lang="zh-CN" altLang="en-US" dirty="0"/>
              <a:t>编译</a:t>
            </a:r>
            <a:endParaRPr lang="en-US" altLang="zh-CN" dirty="0"/>
          </a:p>
          <a:p>
            <a:pPr lvl="2"/>
            <a:r>
              <a:rPr lang="zh-CN" altLang="en-US" dirty="0"/>
              <a:t>由编译程序（</a:t>
            </a:r>
            <a:r>
              <a:rPr lang="en-US" altLang="zh-CN" dirty="0"/>
              <a:t>Compiler</a:t>
            </a:r>
            <a:r>
              <a:rPr lang="zh-CN" altLang="en-US" dirty="0"/>
              <a:t>）将用户源代码编译成若个目标模块 </a:t>
            </a:r>
          </a:p>
          <a:p>
            <a:pPr lvl="1"/>
            <a:r>
              <a:rPr lang="zh-CN" altLang="en-US" dirty="0"/>
              <a:t>链接</a:t>
            </a:r>
            <a:endParaRPr lang="en-US" altLang="zh-CN" dirty="0"/>
          </a:p>
          <a:p>
            <a:pPr lvl="2"/>
            <a:r>
              <a:rPr lang="zh-CN" altLang="en-US" dirty="0"/>
              <a:t>由链接程序（</a:t>
            </a:r>
            <a:r>
              <a:rPr lang="en-US" altLang="zh-CN" dirty="0"/>
              <a:t>Linker</a:t>
            </a:r>
            <a:r>
              <a:rPr lang="zh-CN" altLang="en-US" dirty="0"/>
              <a:t>）将目标模块，以及所需要的库函数链接在一起，形成一个完整的装入模块 </a:t>
            </a:r>
          </a:p>
          <a:p>
            <a:pPr lvl="1"/>
            <a:r>
              <a:rPr lang="zh-CN" altLang="en-US" dirty="0"/>
              <a:t>装入</a:t>
            </a:r>
            <a:endParaRPr lang="en-US" altLang="zh-CN" dirty="0"/>
          </a:p>
          <a:p>
            <a:pPr lvl="2"/>
            <a:r>
              <a:rPr lang="zh-CN" altLang="en-US" dirty="0"/>
              <a:t>由装入程序（</a:t>
            </a:r>
            <a:r>
              <a:rPr lang="en-US" altLang="zh-CN" dirty="0"/>
              <a:t>Loader</a:t>
            </a:r>
            <a:r>
              <a:rPr lang="zh-CN" altLang="en-US" dirty="0"/>
              <a:t>）将装入模块装入内存。 </a:t>
            </a:r>
          </a:p>
        </p:txBody>
      </p:sp>
      <p:sp>
        <p:nvSpPr>
          <p:cNvPr id="5" name="日期占位符 4"/>
          <p:cNvSpPr>
            <a:spLocks noGrp="1"/>
          </p:cNvSpPr>
          <p:nvPr>
            <p:ph type="dt" sz="half" idx="10"/>
          </p:nvPr>
        </p:nvSpPr>
        <p:spPr/>
        <p:txBody>
          <a:bodyPr/>
          <a:lstStyle/>
          <a:p>
            <a:fld id="{8EA96A11-FE1A-E944-9B05-354F180B02CD}" type="datetime5">
              <a:t>2019/10/28</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300487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fade">
                                      <p:cBhvr>
                                        <p:cTn id="10" dur="500"/>
                                        <p:tgtEl>
                                          <p:spTgt spid="51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500"/>
                                        <p:tgtEl>
                                          <p:spTgt spid="51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fade">
                                      <p:cBhvr>
                                        <p:cTn id="16" dur="500"/>
                                        <p:tgtEl>
                                          <p:spTgt spid="51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Effect transition="in" filter="fade">
                                      <p:cBhvr>
                                        <p:cTn id="19" dur="500"/>
                                        <p:tgtEl>
                                          <p:spTgt spid="512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23">
                                            <p:txEl>
                                              <p:pRg st="5" end="5"/>
                                            </p:txEl>
                                          </p:spTgt>
                                        </p:tgtEl>
                                        <p:attrNameLst>
                                          <p:attrName>style.visibility</p:attrName>
                                        </p:attrNameLst>
                                      </p:cBhvr>
                                      <p:to>
                                        <p:strVal val="visible"/>
                                      </p:to>
                                    </p:set>
                                    <p:animEffect transition="in" filter="fade">
                                      <p:cBhvr>
                                        <p:cTn id="22" dur="500"/>
                                        <p:tgtEl>
                                          <p:spTgt spid="512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animEffect transition="in" filter="fade">
                                      <p:cBhvr>
                                        <p:cTn id="25"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程序的诞生</a:t>
            </a:r>
          </a:p>
        </p:txBody>
      </p:sp>
      <p:sp>
        <p:nvSpPr>
          <p:cNvPr id="2" name="日期占位符 1"/>
          <p:cNvSpPr>
            <a:spLocks noGrp="1"/>
          </p:cNvSpPr>
          <p:nvPr>
            <p:ph type="dt" sz="half" idx="10"/>
          </p:nvPr>
        </p:nvSpPr>
        <p:spPr/>
        <p:txBody>
          <a:bodyPr/>
          <a:lstStyle/>
          <a:p>
            <a:fld id="{4EC63489-FAEA-6246-94AE-E6D6FB926724}" type="datetime5">
              <a:t>2019/10/28</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a:t>
            </a:fld>
            <a:endParaRPr lang="zh-CN" altLang="en-US"/>
          </a:p>
        </p:txBody>
      </p:sp>
      <p:graphicFrame>
        <p:nvGraphicFramePr>
          <p:cNvPr id="4" name="对象 3"/>
          <p:cNvGraphicFramePr>
            <a:graphicFrameLocks noGrp="1" noChangeAspect="1"/>
          </p:cNvGraphicFramePr>
          <p:nvPr>
            <p:extLst>
              <p:ext uri="{D42A27DB-BD31-4B8C-83A1-F6EECF244321}">
                <p14:modId xmlns:p14="http://schemas.microsoft.com/office/powerpoint/2010/main" val="2016555748"/>
              </p:ext>
            </p:extLst>
          </p:nvPr>
        </p:nvGraphicFramePr>
        <p:xfrm>
          <a:off x="828228" y="1970542"/>
          <a:ext cx="7776220" cy="3690508"/>
        </p:xfrm>
        <a:graphic>
          <a:graphicData uri="http://schemas.openxmlformats.org/presentationml/2006/ole">
            <mc:AlternateContent xmlns:mc="http://schemas.openxmlformats.org/markup-compatibility/2006">
              <mc:Choice xmlns:v="urn:schemas-microsoft-com:vml" Requires="v">
                <p:oleObj spid="_x0000_s13889" name="Visio" r:id="rId3" imgW="5313060" imgH="2746974" progId="Visio.Drawing.11">
                  <p:embed/>
                </p:oleObj>
              </mc:Choice>
              <mc:Fallback>
                <p:oleObj name="Visio" r:id="rId3" imgW="5313060" imgH="2746974" progId="Visio.Drawing.11">
                  <p:embed/>
                  <p:pic>
                    <p:nvPicPr>
                      <p:cNvPr id="0" name="Object 6"/>
                      <p:cNvPicPr>
                        <a:picLocks noGrp="1" noChangeAspect="1" noChangeArrowheads="1"/>
                      </p:cNvPicPr>
                      <p:nvPr/>
                    </p:nvPicPr>
                    <p:blipFill>
                      <a:blip r:embed="rId4"/>
                      <a:srcRect/>
                      <a:stretch>
                        <a:fillRect/>
                      </a:stretch>
                    </p:blipFill>
                    <p:spPr bwMode="auto">
                      <a:xfrm>
                        <a:off x="828228" y="1970542"/>
                        <a:ext cx="7776220" cy="3690508"/>
                      </a:xfrm>
                      <a:prstGeom prst="rect">
                        <a:avLst/>
                      </a:prstGeom>
                      <a:noFill/>
                      <a:ln>
                        <a:noFill/>
                      </a:ln>
                      <a:effectLst/>
                    </p:spPr>
                  </p:pic>
                </p:oleObj>
              </mc:Fallback>
            </mc:AlternateContent>
          </a:graphicData>
        </a:graphic>
      </p:graphicFrame>
      <p:cxnSp>
        <p:nvCxnSpPr>
          <p:cNvPr id="7" name="直接连接符 6"/>
          <p:cNvCxnSpPr/>
          <p:nvPr/>
        </p:nvCxnSpPr>
        <p:spPr>
          <a:xfrm>
            <a:off x="3707904"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6156176"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107504" y="4253251"/>
            <a:ext cx="79208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SRC</a:t>
            </a:r>
            <a:endParaRPr kumimoji="1" lang="zh-CN" altLang="en-US" dirty="0"/>
          </a:p>
        </p:txBody>
      </p:sp>
      <p:cxnSp>
        <p:nvCxnSpPr>
          <p:cNvPr id="9" name="直线箭头连接符 8"/>
          <p:cNvCxnSpPr>
            <a:stCxn id="6" idx="3"/>
          </p:cNvCxnSpPr>
          <p:nvPr/>
        </p:nvCxnSpPr>
        <p:spPr>
          <a:xfrm>
            <a:off x="899592" y="4469275"/>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连接符 6"/>
          <p:cNvCxnSpPr/>
          <p:nvPr/>
        </p:nvCxnSpPr>
        <p:spPr>
          <a:xfrm>
            <a:off x="971600"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153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zh-CN" dirty="0"/>
              <a:t>C</a:t>
            </a:r>
            <a:r>
              <a:rPr lang="zh-CN" altLang="en-US" dirty="0"/>
              <a:t>是</a:t>
            </a:r>
            <a:r>
              <a:rPr lang="en-US" altLang="zh-CN" dirty="0"/>
              <a:t>4+1</a:t>
            </a:r>
            <a:r>
              <a:rPr lang="zh-CN" altLang="en-US" dirty="0"/>
              <a:t>个步骤（完整版）</a:t>
            </a:r>
            <a:endParaRPr lang="en-US" altLang="zh-CN" dirty="0"/>
          </a:p>
        </p:txBody>
      </p:sp>
      <p:sp>
        <p:nvSpPr>
          <p:cNvPr id="7171" name="Content Placeholder 2"/>
          <p:cNvSpPr>
            <a:spLocks noGrp="1"/>
          </p:cNvSpPr>
          <p:nvPr>
            <p:ph sz="half" idx="1"/>
          </p:nvPr>
        </p:nvSpPr>
        <p:spPr/>
        <p:txBody>
          <a:bodyPr>
            <a:normAutofit fontScale="55000" lnSpcReduction="20000"/>
          </a:bodyPr>
          <a:lstStyle/>
          <a:p>
            <a:r>
              <a:rPr lang="en-US" altLang="zh-CN" dirty="0"/>
              <a:t>Preprocessing (Preprocessor) </a:t>
            </a:r>
            <a:r>
              <a:rPr lang="zh-CN" altLang="en-US" dirty="0"/>
              <a:t>预处理</a:t>
            </a:r>
            <a:endParaRPr lang="en-US" altLang="zh-CN" dirty="0"/>
          </a:p>
          <a:p>
            <a:pPr lvl="1"/>
            <a:r>
              <a:rPr lang="en-US" altLang="zh-CN" dirty="0"/>
              <a:t>It processes include files, conditional compilation instructions and macros.</a:t>
            </a:r>
          </a:p>
          <a:p>
            <a:pPr lvl="1"/>
            <a:r>
              <a:rPr lang="en-US" altLang="zh-CN" dirty="0"/>
              <a:t>Command: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err="1">
                <a:solidFill>
                  <a:srgbClr val="C00000"/>
                </a:solidFill>
                <a:latin typeface="Consolas"/>
                <a:cs typeface="Consolas"/>
              </a:rPr>
              <a:t>cpp</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hello.c</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hello.i</a:t>
            </a:r>
            <a:endParaRPr lang="en-US" altLang="zh-CN" dirty="0">
              <a:solidFill>
                <a:srgbClr val="C00000"/>
              </a:solidFill>
              <a:latin typeface="Consolas"/>
              <a:cs typeface="Consolas"/>
            </a:endParaRPr>
          </a:p>
          <a:p>
            <a:pPr lvl="1"/>
            <a:r>
              <a:rPr lang="en-US" altLang="zh-CN" dirty="0" err="1"/>
              <a:t>hello.c</a:t>
            </a:r>
            <a:r>
              <a:rPr lang="en-US" altLang="zh-CN" dirty="0"/>
              <a:t> is source program, </a:t>
            </a:r>
            <a:r>
              <a:rPr lang="en-US" altLang="zh-CN" dirty="0" err="1"/>
              <a:t>hello.i</a:t>
            </a:r>
            <a:r>
              <a:rPr lang="en-US" altLang="zh-CN" dirty="0"/>
              <a:t> is ASCII intermediate code</a:t>
            </a:r>
          </a:p>
          <a:p>
            <a:r>
              <a:rPr lang="en-US" altLang="zh-CN" dirty="0"/>
              <a:t>Compiling (Compiler)</a:t>
            </a:r>
            <a:r>
              <a:rPr lang="zh-CN" altLang="en-US" dirty="0"/>
              <a:t> 编译</a:t>
            </a:r>
            <a:endParaRPr lang="en-US" altLang="zh-CN" dirty="0"/>
          </a:p>
          <a:p>
            <a:pPr lvl="1"/>
            <a:r>
              <a:rPr lang="en-US" altLang="zh-CN" dirty="0"/>
              <a:t>It takes the output of the preprocessor and generates assembler source code</a:t>
            </a:r>
          </a:p>
          <a:p>
            <a:pPr lvl="1"/>
            <a:r>
              <a:rPr lang="en-US" altLang="zh-CN" dirty="0"/>
              <a:t>Command: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cc </a:t>
            </a:r>
            <a:r>
              <a:rPr lang="en-US" altLang="zh-CN" dirty="0" err="1">
                <a:solidFill>
                  <a:srgbClr val="C00000"/>
                </a:solidFill>
                <a:latin typeface="Consolas"/>
                <a:cs typeface="Consolas"/>
              </a:rPr>
              <a:t>hello.i</a:t>
            </a:r>
            <a:r>
              <a:rPr lang="en-US" altLang="zh-CN" dirty="0">
                <a:solidFill>
                  <a:srgbClr val="C00000"/>
                </a:solidFill>
                <a:latin typeface="Consolas"/>
                <a:cs typeface="Consolas"/>
              </a:rPr>
              <a:t> –o </a:t>
            </a:r>
            <a:r>
              <a:rPr lang="en-US" altLang="zh-CN" dirty="0" err="1">
                <a:solidFill>
                  <a:srgbClr val="C00000"/>
                </a:solidFill>
                <a:latin typeface="Consolas"/>
                <a:cs typeface="Consolas"/>
              </a:rPr>
              <a:t>hello.s</a:t>
            </a:r>
            <a:endParaRPr lang="en-US" altLang="zh-CN" dirty="0">
              <a:solidFill>
                <a:srgbClr val="C00000"/>
              </a:solidFill>
              <a:latin typeface="Consolas"/>
              <a:cs typeface="Consolas"/>
            </a:endParaRPr>
          </a:p>
          <a:p>
            <a:r>
              <a:rPr lang="en-US" altLang="zh-CN" dirty="0"/>
              <a:t>Assembly (Assembler)</a:t>
            </a:r>
            <a:r>
              <a:rPr lang="zh-CN" altLang="en-US" dirty="0"/>
              <a:t> 汇编</a:t>
            </a:r>
            <a:endParaRPr lang="en-US" altLang="zh-CN" dirty="0"/>
          </a:p>
          <a:p>
            <a:pPr lvl="1"/>
            <a:r>
              <a:rPr lang="en-US" altLang="zh-CN" dirty="0"/>
              <a:t>It takes the assembly source code and produces an assembly listing with offsets. </a:t>
            </a:r>
          </a:p>
          <a:p>
            <a:pPr lvl="1"/>
            <a:r>
              <a:rPr lang="en-US" altLang="zh-CN" dirty="0"/>
              <a:t>The assembler output is stored in an object file.</a:t>
            </a:r>
          </a:p>
          <a:p>
            <a:pPr lvl="1"/>
            <a:r>
              <a:rPr lang="en-US" altLang="zh-CN" dirty="0"/>
              <a:t>Command:</a:t>
            </a:r>
            <a:r>
              <a:rPr lang="zh-CN" altLang="en-US" dirty="0"/>
              <a:t>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as –o </a:t>
            </a:r>
            <a:r>
              <a:rPr lang="en-US" altLang="zh-CN" dirty="0" err="1">
                <a:solidFill>
                  <a:srgbClr val="C00000"/>
                </a:solidFill>
                <a:latin typeface="Consolas"/>
                <a:cs typeface="Consolas"/>
              </a:rPr>
              <a:t>hello.o</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hello.s</a:t>
            </a:r>
            <a:r>
              <a:rPr lang="en-US" altLang="zh-CN" dirty="0"/>
              <a:t> </a:t>
            </a:r>
          </a:p>
          <a:p>
            <a:endParaRPr lang="en-US" altLang="zh-CN" dirty="0"/>
          </a:p>
        </p:txBody>
      </p:sp>
      <p:sp>
        <p:nvSpPr>
          <p:cNvPr id="2" name="内容占位符 1"/>
          <p:cNvSpPr>
            <a:spLocks noGrp="1"/>
          </p:cNvSpPr>
          <p:nvPr>
            <p:ph sz="half" idx="2"/>
          </p:nvPr>
        </p:nvSpPr>
        <p:spPr/>
        <p:txBody>
          <a:bodyPr>
            <a:normAutofit fontScale="55000" lnSpcReduction="20000"/>
          </a:bodyPr>
          <a:lstStyle/>
          <a:p>
            <a:r>
              <a:rPr lang="en-US" altLang="zh-CN" dirty="0"/>
              <a:t>Linking (Linker)</a:t>
            </a:r>
            <a:r>
              <a:rPr lang="zh-CN" altLang="en-US" dirty="0"/>
              <a:t> 链接</a:t>
            </a:r>
            <a:endParaRPr lang="en-US" altLang="zh-CN" dirty="0"/>
          </a:p>
          <a:p>
            <a:pPr lvl="1"/>
            <a:r>
              <a:rPr lang="en-US" altLang="zh-CN" dirty="0"/>
              <a:t>It takes one or more object files or libraries as input and combines them to produce a single (usually executable) file.</a:t>
            </a:r>
          </a:p>
          <a:p>
            <a:pPr lvl="1"/>
            <a:r>
              <a:rPr lang="en-US" altLang="zh-CN" dirty="0"/>
              <a:t>Linux command for linker is </a:t>
            </a:r>
            <a:r>
              <a:rPr lang="en-US" altLang="zh-CN" dirty="0" err="1">
                <a:solidFill>
                  <a:srgbClr val="C00000"/>
                </a:solidFill>
                <a:latin typeface="Consolas"/>
                <a:cs typeface="Consolas"/>
              </a:rPr>
              <a:t>ld</a:t>
            </a:r>
            <a:endParaRPr lang="en-US" altLang="zh-CN" dirty="0">
              <a:solidFill>
                <a:srgbClr val="C00000"/>
              </a:solidFill>
              <a:latin typeface="Consolas"/>
              <a:cs typeface="Consolas"/>
            </a:endParaRPr>
          </a:p>
          <a:p>
            <a:r>
              <a:rPr lang="en-US" altLang="zh-CN" dirty="0"/>
              <a:t>Loading (Loader)</a:t>
            </a:r>
            <a:r>
              <a:rPr lang="zh-CN" altLang="en-US" dirty="0"/>
              <a:t> 加载</a:t>
            </a:r>
            <a:endParaRPr lang="en-US" altLang="zh-CN" dirty="0"/>
          </a:p>
          <a:p>
            <a:pPr lvl="1"/>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a:t>
            </a:r>
            <a:r>
              <a:rPr lang="en-US" altLang="zh-CN" dirty="0" err="1">
                <a:solidFill>
                  <a:srgbClr val="C00000"/>
                </a:solidFill>
                <a:latin typeface="Consolas"/>
                <a:cs typeface="Consolas"/>
              </a:rPr>
              <a:t>a.out</a:t>
            </a:r>
            <a:r>
              <a:rPr lang="en-US" altLang="zh-CN" dirty="0">
                <a:solidFill>
                  <a:srgbClr val="C00000"/>
                </a:solidFill>
                <a:latin typeface="Consolas"/>
                <a:cs typeface="Consolas"/>
              </a:rPr>
              <a:t>  </a:t>
            </a:r>
            <a:r>
              <a:rPr lang="en-US" altLang="zh-CN" dirty="0">
                <a:latin typeface="Arial"/>
                <a:cs typeface="Arial"/>
              </a:rPr>
              <a:t>or</a:t>
            </a:r>
            <a:r>
              <a:rPr lang="en-US" altLang="zh-CN" dirty="0">
                <a:latin typeface="Consolas"/>
                <a:cs typeface="Consolas"/>
              </a:rPr>
              <a:t>  </a:t>
            </a:r>
            <a:r>
              <a:rPr lang="en-US" altLang="zh-CN" dirty="0">
                <a:solidFill>
                  <a:srgbClr val="C00000"/>
                </a:solidFill>
                <a:latin typeface="Consolas"/>
                <a:cs typeface="Consolas"/>
              </a:rPr>
              <a:t>$./exe</a:t>
            </a:r>
          </a:p>
          <a:p>
            <a:pPr lvl="1"/>
            <a:r>
              <a:rPr lang="en-US" altLang="zh-CN" dirty="0"/>
              <a:t>Invokes </a:t>
            </a:r>
            <a:r>
              <a:rPr lang="en-US" altLang="zh-CN" dirty="0" err="1"/>
              <a:t>execve</a:t>
            </a:r>
            <a:r>
              <a:rPr lang="en-US" altLang="zh-CN" dirty="0"/>
              <a:t> function or system call to invoke loader</a:t>
            </a:r>
          </a:p>
          <a:p>
            <a:pPr lvl="1"/>
            <a:r>
              <a:rPr lang="en-US" altLang="zh-CN" dirty="0"/>
              <a:t>Loader copies the executable </a:t>
            </a:r>
            <a:r>
              <a:rPr lang="en-US" altLang="zh-CN" dirty="0" err="1"/>
              <a:t>obj</a:t>
            </a:r>
            <a:r>
              <a:rPr lang="en-US" altLang="zh-CN" dirty="0"/>
              <a:t> file from disk to memory and runs it from its entry point.</a:t>
            </a:r>
          </a:p>
          <a:p>
            <a:endParaRPr kumimoji="1" lang="zh-CN" altLang="en-US" dirty="0"/>
          </a:p>
        </p:txBody>
      </p:sp>
      <p:sp>
        <p:nvSpPr>
          <p:cNvPr id="4" name="日期占位符 3"/>
          <p:cNvSpPr>
            <a:spLocks noGrp="1"/>
          </p:cNvSpPr>
          <p:nvPr>
            <p:ph type="dt" sz="half" idx="10"/>
          </p:nvPr>
        </p:nvSpPr>
        <p:spPr/>
        <p:txBody>
          <a:bodyPr/>
          <a:lstStyle/>
          <a:p>
            <a:fld id="{D7B7DE27-9AFE-984C-98FA-DB06204C8FF4}"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25697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完整过程</a:t>
            </a:r>
          </a:p>
        </p:txBody>
      </p:sp>
      <p:sp>
        <p:nvSpPr>
          <p:cNvPr id="4" name="日期占位符 3"/>
          <p:cNvSpPr>
            <a:spLocks noGrp="1"/>
          </p:cNvSpPr>
          <p:nvPr>
            <p:ph type="dt" sz="half" idx="10"/>
          </p:nvPr>
        </p:nvSpPr>
        <p:spPr/>
        <p:txBody>
          <a:bodyPr/>
          <a:lstStyle/>
          <a:p>
            <a:fld id="{79DC45D9-F81E-264D-9EE7-D78F26AA7D6A}" type="datetime5">
              <a:t>2019/10/28</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pic>
        <p:nvPicPr>
          <p:cNvPr id="8" name="图片 7"/>
          <p:cNvPicPr>
            <a:picLocks noChangeAspect="1"/>
          </p:cNvPicPr>
          <p:nvPr/>
        </p:nvPicPr>
        <p:blipFill>
          <a:blip r:embed="rId2"/>
          <a:stretch>
            <a:fillRect/>
          </a:stretch>
        </p:blipFill>
        <p:spPr>
          <a:xfrm>
            <a:off x="3968383" y="0"/>
            <a:ext cx="4714225" cy="6858000"/>
          </a:xfrm>
          <a:prstGeom prst="rect">
            <a:avLst/>
          </a:prstGeom>
        </p:spPr>
      </p:pic>
    </p:spTree>
    <p:extLst>
      <p:ext uri="{BB962C8B-B14F-4D97-AF65-F5344CB8AC3E}">
        <p14:creationId xmlns:p14="http://schemas.microsoft.com/office/powerpoint/2010/main" val="416944424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6011</TotalTime>
  <Words>2415</Words>
  <Application>Microsoft Macintosh PowerPoint</Application>
  <PresentationFormat>全屏显示(4:3)</PresentationFormat>
  <Paragraphs>567</Paragraphs>
  <Slides>36</Slides>
  <Notes>9</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华文细黑</vt:lpstr>
      <vt:lpstr>楷体_GB2312</vt:lpstr>
      <vt:lpstr>宋体</vt:lpstr>
      <vt:lpstr>Arial Unicode MS</vt:lpstr>
      <vt:lpstr>Arial</vt:lpstr>
      <vt:lpstr>Calibri</vt:lpstr>
      <vt:lpstr>Consolas</vt:lpstr>
      <vt:lpstr>Courier New</vt:lpstr>
      <vt:lpstr>Times New Roman</vt:lpstr>
      <vt:lpstr>Wingdings</vt:lpstr>
      <vt:lpstr>自定义设计方案</vt:lpstr>
      <vt:lpstr>Visio</vt:lpstr>
      <vt:lpstr>6、存储器管理</vt:lpstr>
      <vt:lpstr>存储管理</vt:lpstr>
      <vt:lpstr>概述</vt:lpstr>
      <vt:lpstr>存储系统的结构</vt:lpstr>
      <vt:lpstr>Numbers everyone should know</vt:lpstr>
      <vt:lpstr>程序的诞生（简化版）</vt:lpstr>
      <vt:lpstr>程序的诞生</vt:lpstr>
      <vt:lpstr>C是4+1个步骤（完整版）</vt:lpstr>
      <vt:lpstr>完整过程</vt:lpstr>
      <vt:lpstr>空间分类</vt:lpstr>
      <vt:lpstr>内存空间（或物理空间）</vt:lpstr>
      <vt:lpstr>空间的关系</vt:lpstr>
      <vt:lpstr>地址映射(Mapping)</vt:lpstr>
      <vt:lpstr>PowerPoint 演示文稿</vt:lpstr>
      <vt:lpstr>空间转换过程：地址的context</vt:lpstr>
      <vt:lpstr>实例</vt:lpstr>
      <vt:lpstr>Linkers &amp; Loaders</vt:lpstr>
      <vt:lpstr>Linkers &amp; Loaders</vt:lpstr>
      <vt:lpstr>PowerPoint 演示文稿</vt:lpstr>
      <vt:lpstr>程序的链接</vt:lpstr>
      <vt:lpstr>静态链接</vt:lpstr>
      <vt:lpstr>PowerPoint 演示文稿</vt:lpstr>
      <vt:lpstr>装入时动态链接</vt:lpstr>
      <vt:lpstr>运行时动态链接</vt:lpstr>
      <vt:lpstr>All-in-one</vt:lpstr>
      <vt:lpstr>程序装入技术</vt:lpstr>
      <vt:lpstr>程序装入的两类三种方法</vt:lpstr>
      <vt:lpstr>绝对装入技术</vt:lpstr>
      <vt:lpstr>可重定位装入技术</vt:lpstr>
      <vt:lpstr>静态重定位</vt:lpstr>
      <vt:lpstr>PowerPoint 演示文稿</vt:lpstr>
      <vt:lpstr>动态/运行时重定位</vt:lpstr>
      <vt:lpstr>PowerPoint 演示文稿</vt:lpstr>
      <vt:lpstr>PowerPoint 演示文稿</vt:lpstr>
      <vt:lpstr>关键点</vt:lpstr>
      <vt:lpstr>谢谢！</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867</cp:revision>
  <cp:lastPrinted>2016-04-13T12:48:01Z</cp:lastPrinted>
  <dcterms:created xsi:type="dcterms:W3CDTF">2011-11-29T05:26:36Z</dcterms:created>
  <dcterms:modified xsi:type="dcterms:W3CDTF">2019-10-28T13:06:31Z</dcterms:modified>
</cp:coreProperties>
</file>