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90"/>
  </p:notesMasterIdLst>
  <p:handoutMasterIdLst>
    <p:handoutMasterId r:id="rId91"/>
  </p:handoutMasterIdLst>
  <p:sldIdLst>
    <p:sldId id="256" r:id="rId2"/>
    <p:sldId id="279" r:id="rId3"/>
    <p:sldId id="470" r:id="rId4"/>
    <p:sldId id="471" r:id="rId5"/>
    <p:sldId id="472" r:id="rId6"/>
    <p:sldId id="282" r:id="rId7"/>
    <p:sldId id="478" r:id="rId8"/>
    <p:sldId id="479" r:id="rId9"/>
    <p:sldId id="283" r:id="rId10"/>
    <p:sldId id="547" r:id="rId11"/>
    <p:sldId id="548" r:id="rId12"/>
    <p:sldId id="473" r:id="rId13"/>
    <p:sldId id="474" r:id="rId14"/>
    <p:sldId id="475" r:id="rId15"/>
    <p:sldId id="476" r:id="rId16"/>
    <p:sldId id="576" r:id="rId17"/>
    <p:sldId id="489" r:id="rId18"/>
    <p:sldId id="490" r:id="rId19"/>
    <p:sldId id="477" r:id="rId20"/>
    <p:sldId id="284" r:id="rId21"/>
    <p:sldId id="480" r:id="rId22"/>
    <p:sldId id="285" r:id="rId23"/>
    <p:sldId id="286" r:id="rId24"/>
    <p:sldId id="287" r:id="rId25"/>
    <p:sldId id="481" r:id="rId26"/>
    <p:sldId id="544" r:id="rId27"/>
    <p:sldId id="482" r:id="rId28"/>
    <p:sldId id="484" r:id="rId29"/>
    <p:sldId id="288" r:id="rId30"/>
    <p:sldId id="485" r:id="rId31"/>
    <p:sldId id="486" r:id="rId32"/>
    <p:sldId id="290" r:id="rId33"/>
    <p:sldId id="571" r:id="rId34"/>
    <p:sldId id="572" r:id="rId35"/>
    <p:sldId id="520" r:id="rId36"/>
    <p:sldId id="535" r:id="rId37"/>
    <p:sldId id="545" r:id="rId38"/>
    <p:sldId id="554" r:id="rId39"/>
    <p:sldId id="553" r:id="rId40"/>
    <p:sldId id="546" r:id="rId41"/>
    <p:sldId id="549" r:id="rId42"/>
    <p:sldId id="550" r:id="rId43"/>
    <p:sldId id="551" r:id="rId44"/>
    <p:sldId id="552" r:id="rId45"/>
    <p:sldId id="555" r:id="rId46"/>
    <p:sldId id="513" r:id="rId47"/>
    <p:sldId id="514" r:id="rId48"/>
    <p:sldId id="515" r:id="rId49"/>
    <p:sldId id="516" r:id="rId50"/>
    <p:sldId id="517" r:id="rId51"/>
    <p:sldId id="518" r:id="rId52"/>
    <p:sldId id="556" r:id="rId53"/>
    <p:sldId id="498" r:id="rId54"/>
    <p:sldId id="488" r:id="rId55"/>
    <p:sldId id="293" r:id="rId56"/>
    <p:sldId id="491" r:id="rId57"/>
    <p:sldId id="492" r:id="rId58"/>
    <p:sldId id="493" r:id="rId59"/>
    <p:sldId id="295" r:id="rId60"/>
    <p:sldId id="575" r:id="rId61"/>
    <p:sldId id="296" r:id="rId62"/>
    <p:sldId id="494" r:id="rId63"/>
    <p:sldId id="574" r:id="rId64"/>
    <p:sldId id="299" r:id="rId65"/>
    <p:sldId id="499" r:id="rId66"/>
    <p:sldId id="501" r:id="rId67"/>
    <p:sldId id="502" r:id="rId68"/>
    <p:sldId id="557" r:id="rId69"/>
    <p:sldId id="300" r:id="rId70"/>
    <p:sldId id="509" r:id="rId71"/>
    <p:sldId id="510" r:id="rId72"/>
    <p:sldId id="511" r:id="rId73"/>
    <p:sldId id="512" r:id="rId74"/>
    <p:sldId id="564" r:id="rId75"/>
    <p:sldId id="558" r:id="rId76"/>
    <p:sldId id="559" r:id="rId77"/>
    <p:sldId id="567" r:id="rId78"/>
    <p:sldId id="563" r:id="rId79"/>
    <p:sldId id="560" r:id="rId80"/>
    <p:sldId id="561" r:id="rId81"/>
    <p:sldId id="566" r:id="rId82"/>
    <p:sldId id="562" r:id="rId83"/>
    <p:sldId id="565" r:id="rId84"/>
    <p:sldId id="503" r:id="rId85"/>
    <p:sldId id="505" r:id="rId86"/>
    <p:sldId id="507" r:id="rId87"/>
    <p:sldId id="508" r:id="rId88"/>
    <p:sldId id="348"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4" autoAdjust="0"/>
    <p:restoredTop sz="78915" autoAdjust="0"/>
  </p:normalViewPr>
  <p:slideViewPr>
    <p:cSldViewPr snapToObjects="1">
      <p:cViewPr varScale="1">
        <p:scale>
          <a:sx n="98" d="100"/>
          <a:sy n="98" d="100"/>
        </p:scale>
        <p:origin x="2088" y="200"/>
      </p:cViewPr>
      <p:guideLst>
        <p:guide orient="horz" pos="2160"/>
        <p:guide pos="2880"/>
      </p:guideLst>
    </p:cSldViewPr>
  </p:slideViewPr>
  <p:outlineViewPr>
    <p:cViewPr>
      <p:scale>
        <a:sx n="33" d="100"/>
        <a:sy n="33" d="100"/>
      </p:scale>
      <p:origin x="0" y="4862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37FD22-92FC-2247-A7CA-A52C52936A48}" type="datetimeFigureOut">
              <a:rPr kumimoji="1" lang="zh-CN" altLang="en-US" smtClean="0"/>
              <a:t>2019/11/13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94A0A-4C32-304F-BEFD-9BA2E8402B95}" type="slidenum">
              <a:rPr kumimoji="1" lang="zh-CN" altLang="en-US" smtClean="0"/>
              <a:t>‹#›</a:t>
            </a:fld>
            <a:endParaRPr kumimoji="1" lang="zh-CN" altLang="en-US"/>
          </a:p>
        </p:txBody>
      </p:sp>
    </p:spTree>
    <p:extLst>
      <p:ext uri="{BB962C8B-B14F-4D97-AF65-F5344CB8AC3E}">
        <p14:creationId xmlns:p14="http://schemas.microsoft.com/office/powerpoint/2010/main" val="3265179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a:t>
            </a:fld>
            <a:endParaRPr lang="zh-CN" altLang="en-US"/>
          </a:p>
        </p:txBody>
      </p:sp>
    </p:spTree>
    <p:extLst>
      <p:ext uri="{BB962C8B-B14F-4D97-AF65-F5344CB8AC3E}">
        <p14:creationId xmlns:p14="http://schemas.microsoft.com/office/powerpoint/2010/main" val="639432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1A65D-539F-4E78-B938-F4E0593DA132}" type="slidenum">
              <a:rPr lang="en-US" altLang="zh-CN"/>
              <a:pPr/>
              <a:t>21</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6387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BD626854-659C-4776-8CE8-C460E45088D0}" type="slidenum">
              <a:rPr lang="en-US" altLang="zh-CN" sz="1100" smtClean="0">
                <a:solidFill>
                  <a:srgbClr val="000000"/>
                </a:solidFill>
              </a:rPr>
              <a:pPr eaLnBrk="1" hangingPunct="1">
                <a:buFont typeface="Times New Roman" pitchFamily="18" charset="0"/>
                <a:buNone/>
              </a:pPr>
              <a:t>35</a:t>
            </a:fld>
            <a:endParaRPr lang="en-US" altLang="zh-CN" sz="1100">
              <a:solidFill>
                <a:srgbClr val="000000"/>
              </a:solidFill>
            </a:endParaRPr>
          </a:p>
        </p:txBody>
      </p:sp>
      <p:sp>
        <p:nvSpPr>
          <p:cNvPr id="116739"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6740"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202785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01/00</a:t>
            </a:r>
            <a:r>
              <a:rPr kumimoji="1" lang="zh-CN" altLang="en-US" dirty="0"/>
              <a:t> </a:t>
            </a:r>
            <a:r>
              <a:rPr kumimoji="1" lang="en-US" altLang="zh-CN" dirty="0"/>
              <a:t>0000</a:t>
            </a:r>
            <a:r>
              <a:rPr kumimoji="1" lang="zh-CN" altLang="en-US" dirty="0"/>
              <a:t> </a:t>
            </a:r>
            <a:r>
              <a:rPr kumimoji="1" lang="en-US" altLang="zh-CN" dirty="0"/>
              <a:t>10/10 111</a:t>
            </a:r>
            <a:r>
              <a:rPr kumimoji="1" lang="zh-CN" altLang="zh-CN" dirty="0"/>
              <a:t>0</a:t>
            </a:r>
            <a:r>
              <a:rPr kumimoji="1" lang="en-US" altLang="zh-CN" dirty="0"/>
              <a:t> 0110</a:t>
            </a:r>
            <a:r>
              <a:rPr kumimoji="1" lang="zh-CN" altLang="en-US" dirty="0"/>
              <a:t> </a:t>
            </a:r>
            <a:r>
              <a:rPr kumimoji="1" lang="zh-CN" altLang="en-US" dirty="0">
                <a:sym typeface="Wingdings"/>
              </a:rPr>
              <a:t></a:t>
            </a:r>
            <a:r>
              <a:rPr kumimoji="1" lang="en-US" altLang="zh-CN" dirty="0">
                <a:sym typeface="Wingdings"/>
              </a:rPr>
              <a:t> 0x40AE6</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zh-CN" dirty="0">
                <a:sym typeface="Wingdings"/>
              </a:rPr>
              <a:t>8</a:t>
            </a:r>
            <a:r>
              <a:rPr kumimoji="1" lang="en-US" altLang="zh-CN" dirty="0">
                <a:sym typeface="Wingdings"/>
              </a:rPr>
              <a:t>79</a:t>
            </a:r>
            <a:r>
              <a:rPr kumimoji="1" lang="zh-CN" altLang="en-US" dirty="0">
                <a:sym typeface="Wingdings"/>
              </a:rPr>
              <a:t> </a:t>
            </a:r>
            <a:r>
              <a:rPr kumimoji="1" lang="zh-CN" altLang="zh-CN" dirty="0">
                <a:sym typeface="Wingdings"/>
              </a:rPr>
              <a:t>a</a:t>
            </a:r>
            <a:r>
              <a:rPr kumimoji="1" lang="en-US" altLang="zh-CN" dirty="0" err="1">
                <a:sym typeface="Wingdings"/>
              </a:rPr>
              <a:t>nd</a:t>
            </a:r>
            <a:r>
              <a:rPr kumimoji="1" lang="zh-CN" altLang="en-US" dirty="0">
                <a:sym typeface="Wingdings"/>
              </a:rPr>
              <a:t> </a:t>
            </a:r>
            <a:r>
              <a:rPr kumimoji="1" lang="en-US" altLang="zh-CN" dirty="0">
                <a:sym typeface="Wingdings"/>
              </a:rPr>
              <a:t>0x2E6</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sym typeface="Wingdings"/>
              </a:rPr>
              <a:t>1101</a:t>
            </a:r>
            <a:r>
              <a:rPr kumimoji="1" lang="zh-CN" altLang="en-US" dirty="0">
                <a:sym typeface="Wingdings"/>
              </a:rPr>
              <a:t> </a:t>
            </a:r>
            <a:r>
              <a:rPr kumimoji="1" lang="en-US" altLang="zh-CN" dirty="0">
                <a:sym typeface="Wingdings"/>
              </a:rPr>
              <a:t>1011</a:t>
            </a:r>
            <a:r>
              <a:rPr kumimoji="1" lang="zh-CN" altLang="en-US" dirty="0">
                <a:sym typeface="Wingdings"/>
              </a:rPr>
              <a:t> </a:t>
            </a:r>
            <a:r>
              <a:rPr kumimoji="1" lang="en-US" altLang="zh-CN" dirty="0">
                <a:sym typeface="Wingdings"/>
              </a:rPr>
              <a:t>11</a:t>
            </a:r>
            <a:r>
              <a:rPr kumimoji="1" lang="zh-CN" altLang="en-US" dirty="0">
                <a:sym typeface="Wingdings"/>
              </a:rPr>
              <a:t>/</a:t>
            </a:r>
            <a:r>
              <a:rPr kumimoji="1" lang="en-US" altLang="zh-CN" dirty="0"/>
              <a:t>10 111</a:t>
            </a:r>
            <a:r>
              <a:rPr kumimoji="1" lang="zh-CN" altLang="zh-CN" dirty="0"/>
              <a:t>0</a:t>
            </a:r>
            <a:r>
              <a:rPr kumimoji="1" lang="en-US" altLang="zh-CN" dirty="0"/>
              <a:t> 0110</a:t>
            </a:r>
            <a:r>
              <a:rPr kumimoji="1" lang="zh-CN" altLang="en-US" dirty="0"/>
              <a:t> </a:t>
            </a:r>
            <a:r>
              <a:rPr kumimoji="1" lang="zh-CN" altLang="en-US" dirty="0">
                <a:sym typeface="Wingdings"/>
              </a:rPr>
              <a:t> </a:t>
            </a:r>
            <a:r>
              <a:rPr kumimoji="1" lang="en-US" altLang="zh-CN" dirty="0">
                <a:sym typeface="Wingdings"/>
              </a:rPr>
              <a:t>0xDBEE6</a:t>
            </a:r>
            <a:r>
              <a:rPr kumimoji="1" lang="zh-CN" altLang="en-US" dirty="0">
                <a:sym typeface="Wingdings"/>
              </a:rPr>
              <a:t> </a:t>
            </a:r>
            <a:r>
              <a:rPr kumimoji="1" lang="en-US" altLang="zh-CN" dirty="0">
                <a:sym typeface="Wingdings"/>
              </a:rPr>
              <a:t>(900838)</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45</a:t>
            </a:fld>
            <a:endParaRPr lang="zh-CN" altLang="en-US"/>
          </a:p>
        </p:txBody>
      </p:sp>
    </p:spTree>
    <p:extLst>
      <p:ext uri="{BB962C8B-B14F-4D97-AF65-F5344CB8AC3E}">
        <p14:creationId xmlns:p14="http://schemas.microsoft.com/office/powerpoint/2010/main" val="1585478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BD626854-659C-4776-8CE8-C460E45088D0}" type="slidenum">
              <a:rPr lang="en-US" altLang="zh-CN" sz="1100" smtClean="0">
                <a:solidFill>
                  <a:srgbClr val="000000"/>
                </a:solidFill>
              </a:rPr>
              <a:pPr eaLnBrk="1" hangingPunct="1">
                <a:buFont typeface="Times New Roman" pitchFamily="18" charset="0"/>
                <a:buNone/>
              </a:pPr>
              <a:t>46</a:t>
            </a:fld>
            <a:endParaRPr lang="en-US" altLang="zh-CN" sz="1100">
              <a:solidFill>
                <a:srgbClr val="000000"/>
              </a:solidFill>
            </a:endParaRPr>
          </a:p>
        </p:txBody>
      </p:sp>
      <p:sp>
        <p:nvSpPr>
          <p:cNvPr id="116739"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6740"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961129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7BE90C9B-C318-4B69-BB9E-B141666C9580}" type="slidenum">
              <a:rPr lang="en-US" altLang="zh-CN" sz="1100" smtClean="0">
                <a:solidFill>
                  <a:srgbClr val="000000"/>
                </a:solidFill>
              </a:rPr>
              <a:pPr eaLnBrk="1" hangingPunct="1">
                <a:buFont typeface="Times New Roman" pitchFamily="18" charset="0"/>
                <a:buNone/>
              </a:pPr>
              <a:t>47</a:t>
            </a:fld>
            <a:endParaRPr lang="en-US" altLang="zh-CN" sz="1100">
              <a:solidFill>
                <a:srgbClr val="000000"/>
              </a:solidFill>
            </a:endParaRPr>
          </a:p>
        </p:txBody>
      </p:sp>
      <p:sp>
        <p:nvSpPr>
          <p:cNvPr id="117763"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7764"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12412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8FD0BAAC-6F91-4DAA-BE19-4F064E1182BF}" type="slidenum">
              <a:rPr lang="en-US" altLang="zh-CN" sz="1100" smtClean="0">
                <a:solidFill>
                  <a:srgbClr val="000000"/>
                </a:solidFill>
              </a:rPr>
              <a:pPr eaLnBrk="1" hangingPunct="1">
                <a:buFont typeface="Times New Roman" pitchFamily="18" charset="0"/>
                <a:buNone/>
              </a:pPr>
              <a:t>48</a:t>
            </a:fld>
            <a:endParaRPr lang="en-US" altLang="zh-CN" sz="1100">
              <a:solidFill>
                <a:srgbClr val="000000"/>
              </a:solidFill>
            </a:endParaRPr>
          </a:p>
        </p:txBody>
      </p:sp>
      <p:sp>
        <p:nvSpPr>
          <p:cNvPr id="118787"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8788"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71472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5B29DB97-72B4-4A9D-9B4D-96AF8742E95F}" type="slidenum">
              <a:rPr lang="en-US" altLang="zh-CN" sz="1100" smtClean="0">
                <a:solidFill>
                  <a:srgbClr val="000000"/>
                </a:solidFill>
              </a:rPr>
              <a:pPr eaLnBrk="1" hangingPunct="1">
                <a:buFont typeface="Times New Roman" pitchFamily="18" charset="0"/>
                <a:buNone/>
              </a:pPr>
              <a:t>49</a:t>
            </a:fld>
            <a:endParaRPr lang="en-US" altLang="zh-CN" sz="1100">
              <a:solidFill>
                <a:srgbClr val="000000"/>
              </a:solidFill>
            </a:endParaRPr>
          </a:p>
        </p:txBody>
      </p:sp>
      <p:sp>
        <p:nvSpPr>
          <p:cNvPr id="119811"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9812"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94062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2259451C-FA91-4E78-B479-476BCEDA6A29}" type="slidenum">
              <a:rPr lang="en-US" altLang="zh-CN" sz="1100" smtClean="0">
                <a:solidFill>
                  <a:srgbClr val="000000"/>
                </a:solidFill>
              </a:rPr>
              <a:pPr eaLnBrk="1" hangingPunct="1">
                <a:buFont typeface="Times New Roman" pitchFamily="18" charset="0"/>
                <a:buNone/>
              </a:pPr>
              <a:t>50</a:t>
            </a:fld>
            <a:endParaRPr lang="en-US" altLang="zh-CN" sz="1100">
              <a:solidFill>
                <a:srgbClr val="000000"/>
              </a:solidFill>
            </a:endParaRPr>
          </a:p>
        </p:txBody>
      </p:sp>
      <p:sp>
        <p:nvSpPr>
          <p:cNvPr id="120835"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20836"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725857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A05B1DD6-CF5B-4075-A7D7-9732BAE94669}" type="slidenum">
              <a:rPr lang="en-US" altLang="zh-CN" sz="1100" smtClean="0">
                <a:solidFill>
                  <a:srgbClr val="000000"/>
                </a:solidFill>
              </a:rPr>
              <a:pPr eaLnBrk="1" hangingPunct="1">
                <a:buFont typeface="Times New Roman" pitchFamily="18" charset="0"/>
                <a:buNone/>
              </a:pPr>
              <a:t>51</a:t>
            </a:fld>
            <a:endParaRPr lang="en-US" altLang="zh-CN" sz="1100">
              <a:solidFill>
                <a:srgbClr val="000000"/>
              </a:solidFill>
            </a:endParaRPr>
          </a:p>
        </p:txBody>
      </p:sp>
      <p:sp>
        <p:nvSpPr>
          <p:cNvPr id="121859" name="Text Box 1"/>
          <p:cNvSpPr txBox="1">
            <a:spLocks noChangeArrowheads="1"/>
          </p:cNvSpPr>
          <p:nvPr/>
        </p:nvSpPr>
        <p:spPr bwMode="auto">
          <a:xfrm>
            <a:off x="3878036" y="8699500"/>
            <a:ext cx="2993571" cy="454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9800" tIns="0" rIns="1980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algn="r" eaLnBrk="1" hangingPunct="1"/>
            <a:fld id="{2E0DA773-5960-4182-9AE6-CB506CB48361}" type="slidenum">
              <a:rPr lang="en-US" altLang="zh-CN" sz="1100" i="1">
                <a:solidFill>
                  <a:srgbClr val="000099"/>
                </a:solidFill>
              </a:rPr>
              <a:pPr algn="r" eaLnBrk="1" hangingPunct="1"/>
              <a:t>51</a:t>
            </a:fld>
            <a:endParaRPr lang="en-US" altLang="zh-CN" sz="1100" i="1">
              <a:solidFill>
                <a:srgbClr val="000099"/>
              </a:solidFill>
            </a:endParaRPr>
          </a:p>
        </p:txBody>
      </p:sp>
      <p:sp>
        <p:nvSpPr>
          <p:cNvPr id="121860" name="Text Box 2"/>
          <p:cNvSpPr txBox="1">
            <a:spLocks noChangeArrowheads="1"/>
          </p:cNvSpPr>
          <p:nvPr/>
        </p:nvSpPr>
        <p:spPr bwMode="auto">
          <a:xfrm>
            <a:off x="1655536" y="69454"/>
            <a:ext cx="3546929" cy="4655344"/>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21861" name="Text Box 3"/>
          <p:cNvSpPr>
            <a:spLocks noGrp="1" noChangeArrowheads="1"/>
          </p:cNvSpPr>
          <p:nvPr>
            <p:ph type="body"/>
          </p:nvPr>
        </p:nvSpPr>
        <p:spPr>
          <a:xfrm>
            <a:off x="0" y="4710907"/>
            <a:ext cx="6833054" cy="382389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tIns="47160" bIns="47160"/>
          <a:lstStyle/>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An inverted page table is simply a list of all the pages currently stored in page frames.</a:t>
            </a:r>
          </a:p>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—There is now only 1 page table for the entire system, hence the table now has to have an extra field storing the process ID that we use to determine when we have conflicts in table lookups.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—The table’s size is equal to the number of page frames in the system.</a:t>
            </a:r>
          </a:p>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On a TLB miss the page table now has to be searched for a match.</a:t>
            </a:r>
          </a:p>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—This search is sped up by hash table lookup. You hash on the PID and page number (table entries contain PID, page number, and frame number) and the table returns a frame number (the index into the page table).</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—One may have to search the hash table in the case of a conflict (follow chains) and hence a TLB miss is fundamentally slower with an inverted page table than with a normal page table.</a:t>
            </a:r>
          </a:p>
        </p:txBody>
      </p:sp>
    </p:spTree>
    <p:extLst>
      <p:ext uri="{BB962C8B-B14F-4D97-AF65-F5344CB8AC3E}">
        <p14:creationId xmlns:p14="http://schemas.microsoft.com/office/powerpoint/2010/main" val="432996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(1) </a:t>
            </a:r>
            <a:r>
              <a:rPr lang="zh-CN" altLang="en-US" dirty="0"/>
              <a:t>页是信息的物理单位，分页是为实现离散分配方式，以消减内存的外零头， 提高内存的利用率。或者说， 分页仅仅是由于系统管理的需要而不是用户的需要。段则是信息的逻辑单位，它含有一组其意义相对完整的信息。 分段的目的是为了能更好地满足用户的需要。 </a:t>
            </a:r>
            <a:endParaRPr lang="en-US" altLang="zh-CN" dirty="0"/>
          </a:p>
          <a:p>
            <a:endParaRPr lang="en-US" altLang="zh-CN" dirty="0"/>
          </a:p>
          <a:p>
            <a:pPr algn="just">
              <a:lnSpc>
                <a:spcPct val="150000"/>
              </a:lnSpc>
              <a:spcBef>
                <a:spcPct val="50000"/>
              </a:spcBef>
            </a:pPr>
            <a:r>
              <a:rPr lang="en-US" altLang="zh-CN" dirty="0"/>
              <a:t> (2) </a:t>
            </a:r>
            <a:r>
              <a:rPr lang="zh-CN" altLang="en-US" dirty="0"/>
              <a:t>页的大小固定且由系统决定，由系统把逻辑地址划分为页号和页内地址两部分，是由机器硬件实现的，因而在系统中只能有一种大小的页面；而段的长度却不固定， 决定于用户所编写的程序，通常由编译程序在对源程序进行编译时，根据信息的性质来划分。</a:t>
            </a:r>
          </a:p>
          <a:p>
            <a:pPr algn="just">
              <a:lnSpc>
                <a:spcPct val="150000"/>
              </a:lnSpc>
              <a:spcBef>
                <a:spcPct val="50000"/>
              </a:spcBef>
            </a:pPr>
            <a:r>
              <a:rPr lang="zh-CN" altLang="en-US" dirty="0"/>
              <a:t>        </a:t>
            </a:r>
            <a:r>
              <a:rPr lang="en-US" altLang="zh-CN" dirty="0"/>
              <a:t>(3) </a:t>
            </a:r>
            <a:r>
              <a:rPr lang="zh-CN" altLang="en-US" dirty="0"/>
              <a:t>分页的作业地址空间是一维的，即单一的线性地址空间，程序员只需利用一个记忆符，即可表示一个地址； 而分段的作业地址空间则是二维的，程序员在标识一个地址时，既需给出段名， 又需给出段内地址。 </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67</a:t>
            </a:fld>
            <a:endParaRPr lang="zh-CN" altLang="en-US"/>
          </a:p>
        </p:txBody>
      </p:sp>
    </p:spTree>
    <p:extLst>
      <p:ext uri="{BB962C8B-B14F-4D97-AF65-F5344CB8AC3E}">
        <p14:creationId xmlns:p14="http://schemas.microsoft.com/office/powerpoint/2010/main" val="170627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5E958-4DCE-492E-BAC0-8822366BB14F}" type="slidenum">
              <a:rPr lang="en-US" altLang="zh-CN"/>
              <a:pPr/>
              <a:t>4</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1807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IA-32 architecture allows a segment to be as large as 4 GB, and the maximum number of segments per process is 16 K. The logical address space of a process is divided into two partitions. The first partition consists of up to 8 K segments that are private to that process. The second partition consists of up to 8 K segments that are shared among all the processes. Information about the first partition is kept in the </a:t>
            </a:r>
            <a:r>
              <a:rPr lang="en-US" altLang="zh-CN" sz="1200" b="1" kern="1200" dirty="0">
                <a:solidFill>
                  <a:schemeClr val="tx1"/>
                </a:solidFill>
                <a:effectLst/>
                <a:latin typeface="+mn-lt"/>
                <a:ea typeface="+mn-ea"/>
                <a:cs typeface="+mn-cs"/>
              </a:rPr>
              <a:t>local descriptor table (LDT)</a:t>
            </a:r>
            <a:r>
              <a:rPr lang="en-US" altLang="zh-CN" sz="1200" kern="1200" dirty="0">
                <a:solidFill>
                  <a:schemeClr val="tx1"/>
                </a:solidFill>
                <a:effectLst/>
                <a:latin typeface="+mn-lt"/>
                <a:ea typeface="+mn-ea"/>
                <a:cs typeface="+mn-cs"/>
              </a:rPr>
              <a:t>; information about the second partition is kept in the </a:t>
            </a:r>
            <a:r>
              <a:rPr lang="en-US" altLang="zh-CN" sz="1200" b="1" kern="1200" dirty="0">
                <a:solidFill>
                  <a:schemeClr val="tx1"/>
                </a:solidFill>
                <a:effectLst/>
                <a:latin typeface="+mn-lt"/>
                <a:ea typeface="+mn-ea"/>
                <a:cs typeface="+mn-cs"/>
              </a:rPr>
              <a:t>global descriptor table (GDT)</a:t>
            </a:r>
            <a:r>
              <a:rPr lang="en-US" altLang="zh-CN" sz="1200" kern="1200" dirty="0">
                <a:solidFill>
                  <a:schemeClr val="tx1"/>
                </a:solidFill>
                <a:effectLst/>
                <a:latin typeface="+mn-lt"/>
                <a:ea typeface="+mn-ea"/>
                <a:cs typeface="+mn-cs"/>
              </a:rPr>
              <a:t>. Each entry in the LDT and GDT consists of an 8-byte segment descriptor with detailed information about a particular segment, including the base location and limit of that segment. </a:t>
            </a:r>
            <a:endParaRPr lang="en-US" altLang="zh-CN" dirty="0"/>
          </a:p>
          <a:p>
            <a:endParaRPr kumimoji="1" lang="en-US" altLang="zh-CN" dirty="0"/>
          </a:p>
          <a:p>
            <a:r>
              <a:rPr kumimoji="1" lang="en-US" altLang="zh-CN" dirty="0" err="1"/>
              <a:t>Gdt</a:t>
            </a:r>
            <a:r>
              <a:rPr kumimoji="1" lang="zh-CN" altLang="en-US" dirty="0"/>
              <a:t>：公共段，</a:t>
            </a:r>
            <a:r>
              <a:rPr kumimoji="1" lang="en-US" altLang="zh-CN" dirty="0"/>
              <a:t>kernel</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75</a:t>
            </a:fld>
            <a:endParaRPr lang="zh-CN" altLang="en-US"/>
          </a:p>
        </p:txBody>
      </p:sp>
    </p:spTree>
    <p:extLst>
      <p:ext uri="{BB962C8B-B14F-4D97-AF65-F5344CB8AC3E}">
        <p14:creationId xmlns:p14="http://schemas.microsoft.com/office/powerpoint/2010/main" val="361523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Task State Segment (TSS) is a special data structure for x86 processors which holds information about a task. The TSS is primarily suited for hardware multitasking, where each individual process has its own TSS. In Software multitasking, one or two TSS's are also generally used, as they allow for entering ring0 code after an interrupt.</a:t>
            </a:r>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76</a:t>
            </a:fld>
            <a:endParaRPr lang="zh-CN" altLang="en-US"/>
          </a:p>
        </p:txBody>
      </p:sp>
    </p:spTree>
    <p:extLst>
      <p:ext uri="{BB962C8B-B14F-4D97-AF65-F5344CB8AC3E}">
        <p14:creationId xmlns:p14="http://schemas.microsoft.com/office/powerpoint/2010/main" val="3647271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PPN:</a:t>
            </a:r>
            <a:r>
              <a:rPr kumimoji="1" lang="zh-CN" altLang="en-US" dirty="0"/>
              <a:t> </a:t>
            </a:r>
            <a:r>
              <a:rPr kumimoji="1" lang="en-US" altLang="zh-CN" dirty="0"/>
              <a:t>physical</a:t>
            </a:r>
            <a:r>
              <a:rPr kumimoji="1" lang="zh-CN" altLang="en-US" dirty="0"/>
              <a:t> </a:t>
            </a:r>
            <a:r>
              <a:rPr kumimoji="1" lang="en-US" altLang="zh-CN" dirty="0"/>
              <a:t>page</a:t>
            </a:r>
            <a:r>
              <a:rPr kumimoji="1" lang="zh-CN" altLang="en-US" dirty="0"/>
              <a:t> </a:t>
            </a:r>
            <a:r>
              <a:rPr kumimoji="1" lang="en-US" altLang="zh-CN" dirty="0"/>
              <a:t>number</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79</a:t>
            </a:fld>
            <a:endParaRPr lang="zh-CN" altLang="en-US"/>
          </a:p>
        </p:txBody>
      </p:sp>
    </p:spTree>
    <p:extLst>
      <p:ext uri="{BB962C8B-B14F-4D97-AF65-F5344CB8AC3E}">
        <p14:creationId xmlns:p14="http://schemas.microsoft.com/office/powerpoint/2010/main" val="222234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6</a:t>
            </a:fld>
            <a:endParaRPr lang="zh-CN" altLang="en-US"/>
          </a:p>
        </p:txBody>
      </p:sp>
    </p:spTree>
    <p:extLst>
      <p:ext uri="{BB962C8B-B14F-4D97-AF65-F5344CB8AC3E}">
        <p14:creationId xmlns:p14="http://schemas.microsoft.com/office/powerpoint/2010/main" val="193315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0F4E2E-9C8E-435E-8076-FD8132D360B0}" type="slidenum">
              <a:rPr lang="en-US" altLang="zh-CN"/>
              <a:pPr/>
              <a:t>8</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055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82946-2EF7-406E-9D40-061ECFE66D8F}" type="slidenum">
              <a:rPr lang="en-US" altLang="zh-CN"/>
              <a:pPr/>
              <a:t>12</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33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CAC53-7449-4765-BC8B-874FFC13A491}" type="slidenum">
              <a:rPr lang="en-US" altLang="zh-CN"/>
              <a:pPr/>
              <a:t>13</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88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BF34B5-3CEB-4707-9520-FF9FA46C7571}" type="slidenum">
              <a:rPr lang="en-US" altLang="zh-CN"/>
              <a:pPr/>
              <a:t>14</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472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899CF-3629-4CFF-961B-745A11ED42B4}" type="slidenum">
              <a:rPr lang="en-US" altLang="zh-CN"/>
              <a:pPr/>
              <a:t>15</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509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3000" dirty="0">
                <a:solidFill>
                  <a:srgbClr val="66FFFF"/>
                </a:solidFill>
                <a:ea typeface="宋体" charset="-122"/>
              </a:rPr>
              <a:t>一般规定：</a:t>
            </a:r>
            <a:r>
              <a:rPr lang="zh-CN" altLang="en-US" sz="3000" dirty="0">
                <a:ea typeface="宋体" charset="-122"/>
              </a:rPr>
              <a:t>页的大小和帧的大小必须是2 的幂</a:t>
            </a:r>
          </a:p>
          <a:p>
            <a:pPr lvl="1">
              <a:lnSpc>
                <a:spcPct val="90000"/>
              </a:lnSpc>
            </a:pPr>
            <a:r>
              <a:rPr lang="zh-CN" altLang="en-US" sz="2400" dirty="0">
                <a:solidFill>
                  <a:schemeClr val="tx1"/>
                </a:solidFill>
                <a:ea typeface="宋体" charset="-122"/>
              </a:rPr>
              <a:t>因为它可以很容易地表示出相对地址，可以用页号和偏移量表示。页号</a:t>
            </a:r>
            <a:r>
              <a:rPr lang="en-US" altLang="zh-CN" sz="2400" dirty="0">
                <a:solidFill>
                  <a:schemeClr val="tx1"/>
                </a:solidFill>
                <a:ea typeface="宋体" charset="-122"/>
              </a:rPr>
              <a:t>=</a:t>
            </a:r>
            <a:r>
              <a:rPr lang="zh-CN" altLang="en-US" sz="2400" dirty="0">
                <a:solidFill>
                  <a:schemeClr val="tx1"/>
                </a:solidFill>
                <a:ea typeface="宋体" charset="-122"/>
              </a:rPr>
              <a:t>地址</a:t>
            </a:r>
            <a:r>
              <a:rPr lang="en-US" altLang="zh-CN" sz="2400" dirty="0">
                <a:solidFill>
                  <a:schemeClr val="tx1"/>
                </a:solidFill>
                <a:ea typeface="宋体" charset="-122"/>
              </a:rPr>
              <a:t>/</a:t>
            </a:r>
            <a:r>
              <a:rPr lang="zh-CN" altLang="en-US" sz="2400" dirty="0">
                <a:solidFill>
                  <a:schemeClr val="tx1"/>
                </a:solidFill>
                <a:ea typeface="宋体" charset="-122"/>
              </a:rPr>
              <a:t>页大小，向下取整。页内地址 地址</a:t>
            </a:r>
            <a:r>
              <a:rPr lang="en-US" altLang="zh-CN" sz="2400" dirty="0">
                <a:solidFill>
                  <a:schemeClr val="tx1"/>
                </a:solidFill>
                <a:ea typeface="宋体" charset="-122"/>
              </a:rPr>
              <a:t>/</a:t>
            </a:r>
            <a:r>
              <a:rPr lang="zh-CN" altLang="en-US" sz="2400" dirty="0">
                <a:solidFill>
                  <a:schemeClr val="tx1"/>
                </a:solidFill>
                <a:ea typeface="宋体" charset="-122"/>
              </a:rPr>
              <a:t>页大小，余数，</a:t>
            </a:r>
            <a:r>
              <a:rPr lang="zh-CN" altLang="en-US" sz="2400" dirty="0"/>
              <a:t>假设共</a:t>
            </a:r>
            <a:r>
              <a:rPr lang="en-US" altLang="zh-CN" sz="2400" dirty="0"/>
              <a:t>16Byte</a:t>
            </a:r>
            <a:r>
              <a:rPr lang="zh-CN" altLang="en-US" sz="2400" dirty="0"/>
              <a:t>（</a:t>
            </a:r>
            <a:r>
              <a:rPr lang="en-US" altLang="zh-CN" sz="2400" dirty="0"/>
              <a:t>4bit</a:t>
            </a:r>
            <a:r>
              <a:rPr lang="zh-CN" altLang="en-US" sz="2400" dirty="0"/>
              <a:t>），每页</a:t>
            </a:r>
            <a:r>
              <a:rPr lang="en-US" altLang="zh-CN" sz="2400" dirty="0"/>
              <a:t>3Byte</a:t>
            </a:r>
            <a:r>
              <a:rPr lang="zh-CN" altLang="en-US" sz="2400" dirty="0"/>
              <a:t>，</a:t>
            </a:r>
            <a:endParaRPr lang="en-US" altLang="zh-CN" sz="2400" dirty="0">
              <a:solidFill>
                <a:schemeClr val="tx1"/>
              </a:solidFill>
              <a:ea typeface="宋体" charset="-122"/>
            </a:endParaRPr>
          </a:p>
          <a:p>
            <a:pPr lvl="1">
              <a:lnSpc>
                <a:spcPct val="90000"/>
              </a:lnSpc>
            </a:pPr>
            <a:r>
              <a:rPr lang="zh-CN" altLang="en-US" sz="2400" dirty="0">
                <a:solidFill>
                  <a:schemeClr val="tx1"/>
                </a:solidFill>
                <a:ea typeface="宋体" charset="-122"/>
              </a:rPr>
              <a:t>用硬件实现运行时动态地址转换的功能比较容易。</a:t>
            </a:r>
            <a:endParaRPr lang="en-US" altLang="zh-CN" sz="1600"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54572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C17CC1C1-E73B-AE46-82A3-95CFE5F7B01A}"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679ABB-1E89-7141-A609-D43967844D2F}" type="datetime5">
              <a:t>2019/11/13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C93C4A-B152-7B4C-A60D-145B15E15577}"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E5D2D8-AA67-7146-84A6-366BE7E722EC}"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297250889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33837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8734F352-8CB4-F544-9592-BB601C294082}" type="datetime5">
              <a:t>2019/11/13</a:t>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B7986405-9AC4-4964-B490-DECE5D409931}" type="slidenum">
              <a:rPr lang="en-US" altLang="zh-CN"/>
              <a:pPr/>
              <a:t>‹#›</a:t>
            </a:fld>
            <a:endParaRPr lang="en-US" altLang="zh-CN"/>
          </a:p>
        </p:txBody>
      </p:sp>
    </p:spTree>
    <p:extLst>
      <p:ext uri="{BB962C8B-B14F-4D97-AF65-F5344CB8AC3E}">
        <p14:creationId xmlns:p14="http://schemas.microsoft.com/office/powerpoint/2010/main" val="3118919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104A658E-341B-A847-9FF7-05783BD5C8DC}" type="datetime5">
              <a:t>2019/11/13</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BECEF87-E090-4850-AD8C-49902FCAEE46}" type="slidenum">
              <a:rPr lang="en-US" altLang="zh-CN"/>
              <a:pPr/>
              <a:t>‹#›</a:t>
            </a:fld>
            <a:endParaRPr lang="en-US" altLang="zh-CN"/>
          </a:p>
        </p:txBody>
      </p:sp>
    </p:spTree>
    <p:extLst>
      <p:ext uri="{BB962C8B-B14F-4D97-AF65-F5344CB8AC3E}">
        <p14:creationId xmlns:p14="http://schemas.microsoft.com/office/powerpoint/2010/main" val="494817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quarter" idx="1"/>
          </p:nvPr>
        </p:nvSpPr>
        <p:spPr>
          <a:xfrm>
            <a:off x="395288" y="1196975"/>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95288" y="3721100"/>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58783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0BD7C2-2C62-6346-8A25-4FE6F2BF1358}"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2DE4E1-B589-BA44-A436-A39F642E8F6D}"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B4DD68-84F3-AD49-9FBE-306D61E06BB8}" type="datetime5">
              <a:t>2019/11/13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F5E1B02-406A-854B-A4BE-9E8B5B51C6CF}" type="datetime5">
              <a:t>2019/11/13</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49E0A71-201D-8A4A-8BEB-F9823A22E670}"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A99E96-57F3-894D-9969-611DF75E0450}"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DAEDBE-4740-234B-A1EC-6CDD04907FB0}"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1097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250A6B-8011-374A-8B11-BEB92F858098}" type="datetime5">
              <a:t>2019/11/13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0C35AFCB-259E-454D-A044-7455159A08DC}" type="datetime5">
              <a:t>2019/11/13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14" r:id="rId8"/>
    <p:sldLayoutId id="2147483803" r:id="rId9"/>
    <p:sldLayoutId id="2147483804" r:id="rId10"/>
    <p:sldLayoutId id="2147483805" r:id="rId11"/>
    <p:sldLayoutId id="2147483806" r:id="rId12"/>
    <p:sldLayoutId id="2147483807" r:id="rId13"/>
    <p:sldLayoutId id="2147483808" r:id="rId14"/>
    <p:sldLayoutId id="2147483809" r:id="rId15"/>
    <p:sldLayoutId id="2147483812" r:id="rId16"/>
    <p:sldLayoutId id="2147483813" r:id="rId17"/>
    <p:sldLayoutId id="2147483815" r:id="rId18"/>
    <p:sldLayoutId id="2147483816" r:id="rId19"/>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ikiwand.com/en/Mebibyt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b="0" dirty="0"/>
              <a:t>6</a:t>
            </a:r>
            <a:r>
              <a:rPr lang="zh-CN" altLang="en-US" b="0" dirty="0"/>
              <a:t>、存储器管理：</a:t>
            </a:r>
            <a:br>
              <a:rPr lang="en-US" altLang="zh-CN" b="0" dirty="0"/>
            </a:br>
            <a:r>
              <a:rPr lang="zh-CN" altLang="en-US" b="0" dirty="0"/>
              <a:t>离散分配</a:t>
            </a:r>
            <a:endParaRPr lang="en-US" b="0"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6613CD9-3038-4053-9390-9BCACA35089B}" type="datetime1">
              <a:rPr lang="zh-CN" altLang="en-US" smtClean="0"/>
              <a:pPr/>
              <a:t>2019/11/13</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a:t>MMU</a:t>
            </a:r>
            <a:endParaRPr kumimoji="1" lang="zh-CN" altLang="en-US" dirty="0"/>
          </a:p>
        </p:txBody>
      </p:sp>
      <p:sp>
        <p:nvSpPr>
          <p:cNvPr id="2" name="日期占位符 1"/>
          <p:cNvSpPr>
            <a:spLocks noGrp="1"/>
          </p:cNvSpPr>
          <p:nvPr>
            <p:ph type="dt" sz="half" idx="10"/>
          </p:nvPr>
        </p:nvSpPr>
        <p:spPr/>
        <p:txBody>
          <a:bodyPr/>
          <a:lstStyle/>
          <a:p>
            <a:fld id="{E9DAC385-4D65-054A-9E5E-2F8A2A256501}"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10</a:t>
            </a:fld>
            <a:endParaRPr lang="zh-CN" altLang="en-US"/>
          </a:p>
        </p:txBody>
      </p:sp>
      <p:pic>
        <p:nvPicPr>
          <p:cNvPr id="6" name="图片 5"/>
          <p:cNvPicPr>
            <a:picLocks noChangeAspect="1"/>
          </p:cNvPicPr>
          <p:nvPr/>
        </p:nvPicPr>
        <p:blipFill>
          <a:blip r:embed="rId2"/>
          <a:stretch>
            <a:fillRect/>
          </a:stretch>
        </p:blipFill>
        <p:spPr>
          <a:xfrm>
            <a:off x="755576" y="1484784"/>
            <a:ext cx="7448376" cy="4427194"/>
          </a:xfrm>
          <a:prstGeom prst="rect">
            <a:avLst/>
          </a:prstGeom>
        </p:spPr>
      </p:pic>
    </p:spTree>
    <p:extLst>
      <p:ext uri="{BB962C8B-B14F-4D97-AF65-F5344CB8AC3E}">
        <p14:creationId xmlns:p14="http://schemas.microsoft.com/office/powerpoint/2010/main" val="194027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MMU</a:t>
            </a:r>
            <a:endParaRPr kumimoji="1" lang="zh-CN" altLang="en-US" dirty="0"/>
          </a:p>
        </p:txBody>
      </p:sp>
      <p:sp>
        <p:nvSpPr>
          <p:cNvPr id="3" name="日期占位符 2"/>
          <p:cNvSpPr>
            <a:spLocks noGrp="1"/>
          </p:cNvSpPr>
          <p:nvPr>
            <p:ph type="dt" sz="half" idx="10"/>
          </p:nvPr>
        </p:nvSpPr>
        <p:spPr/>
        <p:txBody>
          <a:bodyPr/>
          <a:lstStyle/>
          <a:p>
            <a:fld id="{06E6AD45-D333-B245-8587-DD463C4F5F91}"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11</a:t>
            </a:fld>
            <a:endParaRPr lang="zh-CN" altLang="en-US"/>
          </a:p>
        </p:txBody>
      </p:sp>
      <p:pic>
        <p:nvPicPr>
          <p:cNvPr id="6" name="图片 5"/>
          <p:cNvPicPr>
            <a:picLocks noChangeAspect="1"/>
          </p:cNvPicPr>
          <p:nvPr/>
        </p:nvPicPr>
        <p:blipFill>
          <a:blip r:embed="rId2"/>
          <a:stretch>
            <a:fillRect/>
          </a:stretch>
        </p:blipFill>
        <p:spPr>
          <a:xfrm>
            <a:off x="3124200" y="44450"/>
            <a:ext cx="5753100" cy="6311900"/>
          </a:xfrm>
          <a:prstGeom prst="rect">
            <a:avLst/>
          </a:prstGeom>
        </p:spPr>
      </p:pic>
    </p:spTree>
    <p:extLst>
      <p:ext uri="{BB962C8B-B14F-4D97-AF65-F5344CB8AC3E}">
        <p14:creationId xmlns:p14="http://schemas.microsoft.com/office/powerpoint/2010/main" val="150419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页式存储中的重定位</a:t>
            </a:r>
            <a:endParaRPr lang="zh-CN" altLang="en-US" dirty="0"/>
          </a:p>
        </p:txBody>
      </p:sp>
      <p:sp>
        <p:nvSpPr>
          <p:cNvPr id="21506" name="Rectangle 2"/>
          <p:cNvSpPr>
            <a:spLocks noGrp="1" noChangeArrowheads="1"/>
          </p:cNvSpPr>
          <p:nvPr>
            <p:ph idx="1"/>
          </p:nvPr>
        </p:nvSpPr>
        <p:spPr/>
        <p:txBody>
          <a:bodyPr>
            <a:normAutofit/>
          </a:bodyPr>
          <a:lstStyle/>
          <a:p>
            <a:r>
              <a:rPr lang="zh-CN" altLang="en-US" dirty="0"/>
              <a:t>一个系统，内存容量共</a:t>
            </a:r>
            <a:r>
              <a:rPr lang="en-US" altLang="zh-CN" dirty="0"/>
              <a:t>256KB</a:t>
            </a:r>
            <a:r>
              <a:rPr lang="zh-CN" altLang="en-US" dirty="0"/>
              <a:t>，页框大小为</a:t>
            </a:r>
            <a:r>
              <a:rPr lang="en-US" altLang="zh-CN" dirty="0"/>
              <a:t>1KB</a:t>
            </a:r>
            <a:r>
              <a:rPr lang="zh-CN" altLang="en-US" dirty="0"/>
              <a:t>，共</a:t>
            </a:r>
            <a:r>
              <a:rPr lang="en-US" altLang="zh-CN" dirty="0"/>
              <a:t>256</a:t>
            </a:r>
            <a:r>
              <a:rPr lang="zh-CN" altLang="en-US" dirty="0"/>
              <a:t>块，编号为</a:t>
            </a:r>
            <a:r>
              <a:rPr lang="en-US" altLang="zh-CN" dirty="0"/>
              <a:t>0</a:t>
            </a:r>
            <a:r>
              <a:rPr lang="zh-CN" altLang="en-US" dirty="0"/>
              <a:t>～</a:t>
            </a:r>
            <a:r>
              <a:rPr lang="en-US" altLang="zh-CN" dirty="0"/>
              <a:t>255</a:t>
            </a:r>
            <a:r>
              <a:rPr lang="zh-CN" altLang="en-US" dirty="0"/>
              <a:t>。</a:t>
            </a:r>
            <a:endParaRPr lang="en-US" altLang="zh-CN" dirty="0"/>
          </a:p>
          <a:p>
            <a:r>
              <a:rPr lang="zh-CN" altLang="en-US" dirty="0"/>
              <a:t>第</a:t>
            </a:r>
            <a:r>
              <a:rPr lang="en-US" altLang="zh-CN" dirty="0"/>
              <a:t>0</a:t>
            </a:r>
            <a:r>
              <a:rPr lang="zh-CN" altLang="en-US" dirty="0"/>
              <a:t>～</a:t>
            </a:r>
            <a:r>
              <a:rPr lang="en-US" altLang="zh-CN" dirty="0"/>
              <a:t>4</a:t>
            </a:r>
            <a:r>
              <a:rPr lang="zh-CN" altLang="en-US" dirty="0"/>
              <a:t>块为操作系统所使用；</a:t>
            </a:r>
            <a:endParaRPr lang="en-US" altLang="zh-CN" dirty="0"/>
          </a:p>
          <a:p>
            <a:r>
              <a:rPr lang="zh-CN" altLang="en-US" dirty="0"/>
              <a:t>现有</a:t>
            </a:r>
            <a:r>
              <a:rPr lang="en-US" altLang="zh-CN" dirty="0"/>
              <a:t>2</a:t>
            </a:r>
            <a:r>
              <a:rPr lang="zh-CN" altLang="en-US" dirty="0"/>
              <a:t>个用户作业，作业</a:t>
            </a:r>
            <a:r>
              <a:rPr lang="en-US" altLang="zh-CN" dirty="0"/>
              <a:t>1</a:t>
            </a:r>
            <a:r>
              <a:rPr lang="zh-CN" altLang="en-US" dirty="0"/>
              <a:t>和作业</a:t>
            </a:r>
            <a:r>
              <a:rPr lang="en-US" altLang="zh-CN" dirty="0"/>
              <a:t>2</a:t>
            </a:r>
            <a:r>
              <a:rPr lang="zh-CN" altLang="en-US" dirty="0"/>
              <a:t>，其逻辑地址空间分别占</a:t>
            </a:r>
            <a:r>
              <a:rPr lang="en-US" altLang="zh-CN" dirty="0"/>
              <a:t>2KB</a:t>
            </a:r>
            <a:r>
              <a:rPr lang="zh-CN" altLang="en-US" dirty="0"/>
              <a:t>和</a:t>
            </a:r>
            <a:r>
              <a:rPr lang="en-US" altLang="zh-CN" dirty="0"/>
              <a:t>2.5KB</a:t>
            </a:r>
            <a:r>
              <a:rPr lang="zh-CN" altLang="en-US" dirty="0"/>
              <a:t>；</a:t>
            </a:r>
            <a:endParaRPr lang="en-US" altLang="zh-CN" dirty="0"/>
          </a:p>
          <a:p>
            <a:r>
              <a:rPr lang="zh-CN" altLang="en-US" dirty="0"/>
              <a:t>进入系统后，按块的大小划分分别占</a:t>
            </a:r>
            <a:r>
              <a:rPr lang="en-US" altLang="zh-CN" dirty="0"/>
              <a:t>2</a:t>
            </a:r>
            <a:r>
              <a:rPr lang="zh-CN" altLang="en-US" dirty="0"/>
              <a:t>页和</a:t>
            </a:r>
            <a:r>
              <a:rPr lang="en-US" altLang="zh-CN" dirty="0"/>
              <a:t>3</a:t>
            </a:r>
            <a:r>
              <a:rPr lang="zh-CN" altLang="en-US" dirty="0"/>
              <a:t>页。</a:t>
            </a:r>
          </a:p>
        </p:txBody>
      </p:sp>
      <p:sp>
        <p:nvSpPr>
          <p:cNvPr id="3" name="日期占位符 2"/>
          <p:cNvSpPr>
            <a:spLocks noGrp="1"/>
          </p:cNvSpPr>
          <p:nvPr>
            <p:ph type="dt" sz="half" idx="10"/>
          </p:nvPr>
        </p:nvSpPr>
        <p:spPr/>
        <p:txBody>
          <a:bodyPr/>
          <a:lstStyle/>
          <a:p>
            <a:fld id="{34DE88C9-446C-A84A-9A2E-B4508A1434EB}"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206941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fade">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fade">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fade">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fade">
                                      <p:cBhvr>
                                        <p:cTn id="22" dur="5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extLst>
              <p:ext uri="{D42A27DB-BD31-4B8C-83A1-F6EECF244321}">
                <p14:modId xmlns:p14="http://schemas.microsoft.com/office/powerpoint/2010/main" val="2412134069"/>
              </p:ext>
            </p:extLst>
          </p:nvPr>
        </p:nvGraphicFramePr>
        <p:xfrm>
          <a:off x="1031304" y="533400"/>
          <a:ext cx="7239000" cy="616915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41400">
                  <a:extLst>
                    <a:ext uri="{9D8B030D-6E8A-4147-A177-3AD203B41FA5}">
                      <a16:colId xmlns:a16="http://schemas.microsoft.com/office/drawing/2014/main" val="20004"/>
                    </a:ext>
                  </a:extLst>
                </a:gridCol>
                <a:gridCol w="2159000">
                  <a:extLst>
                    <a:ext uri="{9D8B030D-6E8A-4147-A177-3AD203B41FA5}">
                      <a16:colId xmlns:a16="http://schemas.microsoft.com/office/drawing/2014/main" val="20005"/>
                    </a:ext>
                  </a:extLst>
                </a:gridCol>
              </a:tblGrid>
              <a:tr h="141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mj-lt"/>
                        <a:ea typeface="+mn-ea"/>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0</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1</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chemeClr val="accent2"/>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chemeClr val="accent2"/>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0</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1</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2</a:t>
                      </a:r>
                      <a:r>
                        <a:rPr kumimoji="0" lang="zh-CN" altLang="en-US" sz="2800" b="0" i="0" u="none" strike="noStrike" cap="none" normalizeH="0" baseline="0" dirty="0">
                          <a:ln>
                            <a:noFill/>
                          </a:ln>
                          <a:solidFill>
                            <a:schemeClr val="accent2"/>
                          </a:solidFill>
                          <a:effectLst/>
                          <a:latin typeface="+mj-lt"/>
                          <a:ea typeface="+mn-ea"/>
                        </a:rPr>
                        <a:t>页</a:t>
                      </a:r>
                    </a:p>
                  </a:txBody>
                  <a:tcPr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0" i="0" u="none" strike="noStrike" cap="none" normalizeH="0" baseline="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mj-lt"/>
                          <a:ea typeface="+mn-ea"/>
                        </a:rPr>
                        <a:t>           </a:t>
                      </a:r>
                      <a:r>
                        <a:rPr kumimoji="0" lang="zh-CN" altLang="en-US" sz="2400" b="0" i="0" u="none" strike="noStrike" cap="none" normalizeH="0" baseline="0">
                          <a:ln>
                            <a:noFill/>
                          </a:ln>
                          <a:solidFill>
                            <a:schemeClr val="accent2"/>
                          </a:solidFill>
                          <a:effectLst/>
                          <a:latin typeface="+mj-lt"/>
                          <a:ea typeface="+mn-ea"/>
                        </a:rPr>
                        <a:t>块号</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1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0000"/>
                          </a:solidFill>
                          <a:effectLst/>
                          <a:latin typeface="+mj-lt"/>
                          <a:ea typeface="+mn-ea"/>
                        </a:rPr>
                        <a:t>操作系统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j-lt"/>
                          <a:ea typeface="+mn-ea"/>
                        </a:rPr>
                        <a:t>空闲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1(0</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369888">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0" i="0" u="none" strike="noStrike" cap="none" normalizeH="0" baseline="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accent2"/>
                          </a:solidFill>
                          <a:effectLst/>
                          <a:latin typeface="+mj-lt"/>
                          <a:ea typeface="+mn-ea"/>
                        </a:rPr>
                        <a:t>作业</a:t>
                      </a:r>
                      <a:r>
                        <a:rPr kumimoji="0" lang="en-US" altLang="zh-CN" sz="2400" b="0" i="0" u="none" strike="noStrike" cap="none" normalizeH="0" baseline="0">
                          <a:ln>
                            <a:noFill/>
                          </a:ln>
                          <a:solidFill>
                            <a:schemeClr val="accent2"/>
                          </a:solidFill>
                          <a:effectLst/>
                          <a:latin typeface="+mj-lt"/>
                          <a:ea typeface="+mn-ea"/>
                        </a:rPr>
                        <a:t>2</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accent2"/>
                          </a:solidFill>
                          <a:effectLst/>
                          <a:latin typeface="+mj-lt"/>
                          <a:ea typeface="+mn-ea"/>
                        </a:rPr>
                        <a:t>作业</a:t>
                      </a:r>
                      <a:r>
                        <a:rPr kumimoji="0" lang="en-US" altLang="zh-CN" sz="2400" b="0" i="0" u="none" strike="noStrike" cap="none" normalizeH="0" baseline="0">
                          <a:ln>
                            <a:noFill/>
                          </a:ln>
                          <a:solidFill>
                            <a:schemeClr val="accent2"/>
                          </a:solidFill>
                          <a:effectLst/>
                          <a:latin typeface="+mj-lt"/>
                          <a:ea typeface="+mn-ea"/>
                        </a:rPr>
                        <a:t>1</a:t>
                      </a:r>
                      <a:r>
                        <a:rPr kumimoji="0" lang="zh-CN" altLang="en-US" sz="2400" b="0" i="0" u="none" strike="noStrike" cap="none" normalizeH="0" baseline="0">
                          <a:ln>
                            <a:noFill/>
                          </a:ln>
                          <a:solidFill>
                            <a:schemeClr val="accent2"/>
                          </a:solidFill>
                          <a:effectLst/>
                          <a:latin typeface="+mj-lt"/>
                          <a:ea typeface="+mn-ea"/>
                        </a:rPr>
                        <a:t>页表</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2(0</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3"/>
                  </a:ext>
                </a:extLst>
              </a:tr>
              <a:tr h="369888">
                <a:tc vMerge="1">
                  <a:txBody>
                    <a:bodyPr/>
                    <a:lstStyle/>
                    <a:p>
                      <a:endParaRPr lang="zh-CN" altLang="en-US"/>
                    </a:p>
                  </a:txBody>
                  <a:tcPr/>
                </a:tc>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2(1</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1(1</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mj-lt"/>
                          <a:ea typeface="+mn-ea"/>
                        </a:rPr>
                        <a:t>空闲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2(2</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7"/>
                  </a:ext>
                </a:extLst>
              </a:tr>
              <a:tr h="4857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mn-ea"/>
                        </a:rPr>
                        <a:t>                          </a:t>
                      </a:r>
                      <a:r>
                        <a:rPr kumimoji="0" lang="zh-CN" altLang="en-US" sz="2400" b="0" i="0" u="none" strike="noStrike" cap="none" normalizeH="0" baseline="0">
                          <a:ln>
                            <a:noFill/>
                          </a:ln>
                          <a:solidFill>
                            <a:schemeClr val="accent2"/>
                          </a:solidFill>
                          <a:effectLst/>
                          <a:latin typeface="+mj-lt"/>
                          <a:ea typeface="+mn-ea"/>
                        </a:rPr>
                        <a:t>作业</a:t>
                      </a:r>
                      <a:r>
                        <a:rPr kumimoji="0" lang="en-US" altLang="zh-CN" sz="2400" b="0" i="0" u="none" strike="noStrike" cap="none" normalizeH="0" baseline="0">
                          <a:ln>
                            <a:noFill/>
                          </a:ln>
                          <a:solidFill>
                            <a:schemeClr val="accent2"/>
                          </a:solidFill>
                          <a:effectLst/>
                          <a:latin typeface="+mj-lt"/>
                          <a:ea typeface="+mn-ea"/>
                        </a:rPr>
                        <a:t>2</a:t>
                      </a:r>
                      <a:r>
                        <a:rPr kumimoji="0" lang="zh-CN" altLang="en-US" sz="2400" b="0" i="0" u="none" strike="noStrike" cap="none" normalizeH="0" baseline="0">
                          <a:ln>
                            <a:noFill/>
                          </a:ln>
                          <a:solidFill>
                            <a:schemeClr val="accent2"/>
                          </a:solidFill>
                          <a:effectLst/>
                          <a:latin typeface="+mj-lt"/>
                          <a:ea typeface="+mn-ea"/>
                        </a:rPr>
                        <a:t>页表</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mj-lt"/>
                          <a:ea typeface="+mn-ea"/>
                        </a:rPr>
                        <a:t>空闲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68300">
                <a:tc rowSpan="2"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cap="flat">
                      <a:noFill/>
                    </a:lnL>
                    <a:lnR>
                      <a:noFill/>
                    </a:lnR>
                    <a:lnT>
                      <a:noFill/>
                    </a:lnT>
                    <a:lnB cap="flat">
                      <a:noFill/>
                    </a:lnB>
                    <a:lnTlToBr>
                      <a:noFill/>
                    </a:lnTlToBr>
                    <a:lnBlToTr>
                      <a:noFill/>
                    </a:lnBlToTr>
                    <a:noFill/>
                  </a:tcPr>
                </a:tc>
                <a:tc rowSpan="2" hMerge="1">
                  <a:txBody>
                    <a:bodyPr/>
                    <a:lstStyle/>
                    <a:p>
                      <a:endParaRPr lang="zh-CN" altLang="en-US"/>
                    </a:p>
                  </a:txBody>
                  <a:tcPr/>
                </a:tc>
                <a:tc rowSpan="2"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a:noFill/>
                    </a:lnL>
                    <a:lnR>
                      <a:noFill/>
                    </a:lnR>
                    <a:lnT>
                      <a:noFill/>
                    </a:lnT>
                    <a:lnB cap="flat">
                      <a:noFill/>
                    </a:lnB>
                    <a:lnTlToBr>
                      <a:noFill/>
                    </a:lnTlToBr>
                    <a:lnBlToTr>
                      <a:noFill/>
                    </a:lnBlToTr>
                    <a:noFill/>
                  </a:tcPr>
                </a:tc>
                <a:tc rowSpan="2" h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mj-lt"/>
                        <a:ea typeface="+mn-ea"/>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3641" name="Text Box 89"/>
          <p:cNvSpPr txBox="1">
            <a:spLocks noChangeArrowheads="1"/>
          </p:cNvSpPr>
          <p:nvPr/>
        </p:nvSpPr>
        <p:spPr bwMode="auto">
          <a:xfrm>
            <a:off x="3164904" y="9906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accent2"/>
                </a:solidFill>
              </a:rPr>
              <a:t>页号</a:t>
            </a:r>
          </a:p>
        </p:txBody>
      </p:sp>
      <p:sp>
        <p:nvSpPr>
          <p:cNvPr id="23642" name="Text Box 90"/>
          <p:cNvSpPr txBox="1">
            <a:spLocks noChangeArrowheads="1"/>
          </p:cNvSpPr>
          <p:nvPr/>
        </p:nvSpPr>
        <p:spPr bwMode="auto">
          <a:xfrm>
            <a:off x="1031304" y="990600"/>
            <a:ext cx="121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accent2"/>
                </a:solidFill>
              </a:rPr>
              <a:t>作业</a:t>
            </a:r>
            <a:r>
              <a:rPr lang="en-US" altLang="zh-CN" sz="2400" dirty="0">
                <a:solidFill>
                  <a:schemeClr val="accent2"/>
                </a:solidFill>
              </a:rPr>
              <a:t>1</a:t>
            </a:r>
          </a:p>
        </p:txBody>
      </p:sp>
      <p:sp>
        <p:nvSpPr>
          <p:cNvPr id="23643" name="Text Box 91"/>
          <p:cNvSpPr txBox="1">
            <a:spLocks noChangeArrowheads="1"/>
          </p:cNvSpPr>
          <p:nvPr/>
        </p:nvSpPr>
        <p:spPr bwMode="auto">
          <a:xfrm>
            <a:off x="650304" y="1219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3644" name="Text Box 92"/>
          <p:cNvSpPr txBox="1">
            <a:spLocks noChangeArrowheads="1"/>
          </p:cNvSpPr>
          <p:nvPr/>
        </p:nvSpPr>
        <p:spPr bwMode="auto">
          <a:xfrm>
            <a:off x="497904" y="1752600"/>
            <a:ext cx="685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1KB</a:t>
            </a:r>
          </a:p>
        </p:txBody>
      </p:sp>
      <p:sp>
        <p:nvSpPr>
          <p:cNvPr id="23645" name="Text Box 93"/>
          <p:cNvSpPr txBox="1">
            <a:spLocks noChangeArrowheads="1"/>
          </p:cNvSpPr>
          <p:nvPr/>
        </p:nvSpPr>
        <p:spPr bwMode="auto">
          <a:xfrm>
            <a:off x="269304" y="2362200"/>
            <a:ext cx="762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2KB-1</a:t>
            </a:r>
          </a:p>
        </p:txBody>
      </p:sp>
      <p:sp>
        <p:nvSpPr>
          <p:cNvPr id="23646" name="Text Box 94"/>
          <p:cNvSpPr txBox="1">
            <a:spLocks noChangeArrowheads="1"/>
          </p:cNvSpPr>
          <p:nvPr/>
        </p:nvSpPr>
        <p:spPr bwMode="auto">
          <a:xfrm>
            <a:off x="650304" y="3429000"/>
            <a:ext cx="304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3647" name="Text Box 95"/>
          <p:cNvSpPr txBox="1">
            <a:spLocks noChangeArrowheads="1"/>
          </p:cNvSpPr>
          <p:nvPr/>
        </p:nvSpPr>
        <p:spPr bwMode="auto">
          <a:xfrm>
            <a:off x="497904" y="38862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1KB</a:t>
            </a:r>
          </a:p>
        </p:txBody>
      </p:sp>
      <p:sp>
        <p:nvSpPr>
          <p:cNvPr id="23648" name="Text Box 96"/>
          <p:cNvSpPr txBox="1">
            <a:spLocks noChangeArrowheads="1"/>
          </p:cNvSpPr>
          <p:nvPr/>
        </p:nvSpPr>
        <p:spPr bwMode="auto">
          <a:xfrm>
            <a:off x="497904" y="44958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2KB</a:t>
            </a:r>
          </a:p>
        </p:txBody>
      </p:sp>
      <p:sp>
        <p:nvSpPr>
          <p:cNvPr id="23649" name="Text Box 97"/>
          <p:cNvSpPr txBox="1">
            <a:spLocks noChangeArrowheads="1"/>
          </p:cNvSpPr>
          <p:nvPr/>
        </p:nvSpPr>
        <p:spPr bwMode="auto">
          <a:xfrm>
            <a:off x="285528" y="4931876"/>
            <a:ext cx="8300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t>3KB-1</a:t>
            </a:r>
          </a:p>
        </p:txBody>
      </p:sp>
      <p:sp>
        <p:nvSpPr>
          <p:cNvPr id="23650" name="Text Box 98"/>
          <p:cNvSpPr txBox="1">
            <a:spLocks noChangeArrowheads="1"/>
          </p:cNvSpPr>
          <p:nvPr/>
        </p:nvSpPr>
        <p:spPr bwMode="auto">
          <a:xfrm>
            <a:off x="8346504" y="4572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3651" name="Text Box 99"/>
          <p:cNvSpPr txBox="1">
            <a:spLocks noChangeArrowheads="1"/>
          </p:cNvSpPr>
          <p:nvPr/>
        </p:nvSpPr>
        <p:spPr bwMode="auto">
          <a:xfrm>
            <a:off x="8270304" y="13716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4KB</a:t>
            </a:r>
          </a:p>
        </p:txBody>
      </p:sp>
      <p:sp>
        <p:nvSpPr>
          <p:cNvPr id="23652" name="Text Box 100"/>
          <p:cNvSpPr txBox="1">
            <a:spLocks noChangeArrowheads="1"/>
          </p:cNvSpPr>
          <p:nvPr/>
        </p:nvSpPr>
        <p:spPr bwMode="auto">
          <a:xfrm>
            <a:off x="8270304" y="18288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5KB</a:t>
            </a:r>
          </a:p>
        </p:txBody>
      </p:sp>
      <p:sp>
        <p:nvSpPr>
          <p:cNvPr id="23653" name="Text Box 101"/>
          <p:cNvSpPr txBox="1">
            <a:spLocks noChangeArrowheads="1"/>
          </p:cNvSpPr>
          <p:nvPr/>
        </p:nvSpPr>
        <p:spPr bwMode="auto">
          <a:xfrm>
            <a:off x="8270304" y="22860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6KB</a:t>
            </a:r>
          </a:p>
        </p:txBody>
      </p:sp>
      <p:sp>
        <p:nvSpPr>
          <p:cNvPr id="23654" name="Text Box 102"/>
          <p:cNvSpPr txBox="1">
            <a:spLocks noChangeArrowheads="1"/>
          </p:cNvSpPr>
          <p:nvPr/>
        </p:nvSpPr>
        <p:spPr bwMode="auto">
          <a:xfrm>
            <a:off x="8270304" y="28194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7KB</a:t>
            </a:r>
          </a:p>
        </p:txBody>
      </p:sp>
      <p:sp>
        <p:nvSpPr>
          <p:cNvPr id="23655" name="Text Box 103"/>
          <p:cNvSpPr txBox="1">
            <a:spLocks noChangeArrowheads="1"/>
          </p:cNvSpPr>
          <p:nvPr/>
        </p:nvSpPr>
        <p:spPr bwMode="auto">
          <a:xfrm>
            <a:off x="8270304" y="34290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8KB</a:t>
            </a:r>
          </a:p>
        </p:txBody>
      </p:sp>
      <p:sp>
        <p:nvSpPr>
          <p:cNvPr id="23656" name="Text Box 104"/>
          <p:cNvSpPr txBox="1">
            <a:spLocks noChangeArrowheads="1"/>
          </p:cNvSpPr>
          <p:nvPr/>
        </p:nvSpPr>
        <p:spPr bwMode="auto">
          <a:xfrm>
            <a:off x="8270304" y="38862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9KB</a:t>
            </a:r>
          </a:p>
        </p:txBody>
      </p:sp>
      <p:sp>
        <p:nvSpPr>
          <p:cNvPr id="23657" name="Text Box 105"/>
          <p:cNvSpPr txBox="1">
            <a:spLocks noChangeArrowheads="1"/>
          </p:cNvSpPr>
          <p:nvPr/>
        </p:nvSpPr>
        <p:spPr bwMode="auto">
          <a:xfrm>
            <a:off x="8194104" y="43434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10KB</a:t>
            </a:r>
          </a:p>
        </p:txBody>
      </p:sp>
      <p:sp>
        <p:nvSpPr>
          <p:cNvPr id="23658" name="Text Box 106"/>
          <p:cNvSpPr txBox="1">
            <a:spLocks noChangeArrowheads="1"/>
          </p:cNvSpPr>
          <p:nvPr/>
        </p:nvSpPr>
        <p:spPr bwMode="auto">
          <a:xfrm>
            <a:off x="8194104" y="48768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11KB</a:t>
            </a:r>
          </a:p>
        </p:txBody>
      </p:sp>
      <p:sp>
        <p:nvSpPr>
          <p:cNvPr id="23659" name="Text Box 107"/>
          <p:cNvSpPr txBox="1">
            <a:spLocks noChangeArrowheads="1"/>
          </p:cNvSpPr>
          <p:nvPr/>
        </p:nvSpPr>
        <p:spPr bwMode="auto">
          <a:xfrm>
            <a:off x="8194104" y="54864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12KB</a:t>
            </a:r>
          </a:p>
        </p:txBody>
      </p:sp>
      <p:sp>
        <p:nvSpPr>
          <p:cNvPr id="23661" name="Line 109"/>
          <p:cNvSpPr>
            <a:spLocks noChangeShapeType="1"/>
          </p:cNvSpPr>
          <p:nvPr/>
        </p:nvSpPr>
        <p:spPr bwMode="auto">
          <a:xfrm>
            <a:off x="4917504" y="1828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2" name="Line 110"/>
          <p:cNvSpPr>
            <a:spLocks noChangeShapeType="1"/>
          </p:cNvSpPr>
          <p:nvPr/>
        </p:nvSpPr>
        <p:spPr bwMode="auto">
          <a:xfrm>
            <a:off x="4917504" y="2286000"/>
            <a:ext cx="1219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3" name="Line 111"/>
          <p:cNvSpPr>
            <a:spLocks noChangeShapeType="1"/>
          </p:cNvSpPr>
          <p:nvPr/>
        </p:nvSpPr>
        <p:spPr bwMode="auto">
          <a:xfrm flipV="1">
            <a:off x="4765104" y="2819400"/>
            <a:ext cx="1371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4" name="Line 112"/>
          <p:cNvSpPr>
            <a:spLocks noChangeShapeType="1"/>
          </p:cNvSpPr>
          <p:nvPr/>
        </p:nvSpPr>
        <p:spPr bwMode="auto">
          <a:xfrm flipV="1">
            <a:off x="4917504" y="34290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5" name="Line 113"/>
          <p:cNvSpPr>
            <a:spLocks noChangeShapeType="1"/>
          </p:cNvSpPr>
          <p:nvPr/>
        </p:nvSpPr>
        <p:spPr bwMode="auto">
          <a:xfrm flipV="1">
            <a:off x="4841304" y="4800600"/>
            <a:ext cx="1295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日期占位符 1"/>
          <p:cNvSpPr>
            <a:spLocks noGrp="1"/>
          </p:cNvSpPr>
          <p:nvPr>
            <p:ph type="dt" sz="half" idx="10"/>
          </p:nvPr>
        </p:nvSpPr>
        <p:spPr/>
        <p:txBody>
          <a:bodyPr/>
          <a:lstStyle/>
          <a:p>
            <a:fld id="{2E6B7C57-582F-FF40-930E-0409F65ED4E3}"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101870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6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6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6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6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6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6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6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6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6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6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6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6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6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6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65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66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66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66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66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41" grpId="0"/>
      <p:bldP spid="23642" grpId="0"/>
      <p:bldP spid="23643" grpId="0"/>
      <p:bldP spid="23644" grpId="0"/>
      <p:bldP spid="23645" grpId="0"/>
      <p:bldP spid="23646" grpId="0"/>
      <p:bldP spid="23647" grpId="0"/>
      <p:bldP spid="23648" grpId="0"/>
      <p:bldP spid="23649" grpId="0"/>
      <p:bldP spid="23650" grpId="0"/>
      <p:bldP spid="23651" grpId="0"/>
      <p:bldP spid="23652" grpId="0"/>
      <p:bldP spid="23653" grpId="0"/>
      <p:bldP spid="23654" grpId="0"/>
      <p:bldP spid="23655" grpId="0"/>
      <p:bldP spid="23656" grpId="0"/>
      <p:bldP spid="23657" grpId="0"/>
      <p:bldP spid="23658" grpId="0"/>
      <p:bldP spid="23659" grpId="0"/>
      <p:bldP spid="23661" grpId="0" animBg="1"/>
      <p:bldP spid="23662" grpId="0" animBg="1"/>
      <p:bldP spid="23663" grpId="0" animBg="1"/>
      <p:bldP spid="23664" grpId="0" animBg="1"/>
      <p:bldP spid="236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重定位过程</a:t>
            </a:r>
            <a:endParaRPr lang="zh-CN" altLang="en-US" dirty="0"/>
          </a:p>
        </p:txBody>
      </p:sp>
      <p:sp>
        <p:nvSpPr>
          <p:cNvPr id="25602" name="Rectangle 2"/>
          <p:cNvSpPr>
            <a:spLocks noGrp="1" noChangeArrowheads="1"/>
          </p:cNvSpPr>
          <p:nvPr>
            <p:ph idx="1"/>
          </p:nvPr>
        </p:nvSpPr>
        <p:spPr/>
        <p:txBody>
          <a:bodyPr>
            <a:normAutofit fontScale="70000" lnSpcReduction="20000"/>
          </a:bodyPr>
          <a:lstStyle/>
          <a:p>
            <a:r>
              <a:rPr lang="zh-CN" altLang="en-US" dirty="0"/>
              <a:t>假设作业</a:t>
            </a:r>
            <a:r>
              <a:rPr lang="en-US" altLang="zh-CN" dirty="0"/>
              <a:t>2</a:t>
            </a:r>
            <a:r>
              <a:rPr lang="zh-CN" altLang="en-US" dirty="0"/>
              <a:t>正在运行，在第</a:t>
            </a:r>
            <a:r>
              <a:rPr lang="en-US" altLang="zh-CN" dirty="0"/>
              <a:t>0</a:t>
            </a:r>
            <a:r>
              <a:rPr lang="zh-CN" altLang="en-US" dirty="0"/>
              <a:t>页某单元处有一条指令：</a:t>
            </a:r>
            <a:br>
              <a:rPr lang="en-US" altLang="zh-CN" dirty="0"/>
            </a:br>
            <a:r>
              <a:rPr lang="en-US" altLang="zh-CN" b="1" dirty="0">
                <a:latin typeface="Courier New" panose="02070309020205020404" pitchFamily="49" charset="0"/>
                <a:cs typeface="Courier New" panose="02070309020205020404" pitchFamily="49" charset="0"/>
              </a:rPr>
              <a:t>MOV R1,</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[2500]</a:t>
            </a:r>
          </a:p>
          <a:p>
            <a:r>
              <a:rPr lang="en-US" altLang="zh-CN" dirty="0"/>
              <a:t>2500</a:t>
            </a:r>
            <a:r>
              <a:rPr lang="en-US" altLang="zh-CN" dirty="0">
                <a:sym typeface="Wingdings" pitchFamily="2" charset="2"/>
              </a:rPr>
              <a:t></a:t>
            </a:r>
            <a:r>
              <a:rPr lang="zh-CN" altLang="en-US" dirty="0"/>
              <a:t>转十六进制为 </a:t>
            </a:r>
            <a:r>
              <a:rPr lang="en-US" altLang="zh-CN" dirty="0"/>
              <a:t>09C4</a:t>
            </a:r>
            <a:r>
              <a:rPr lang="en-US" altLang="zh-CN" dirty="0">
                <a:solidFill>
                  <a:srgbClr val="C0504D"/>
                </a:solidFill>
              </a:rPr>
              <a:t>H</a:t>
            </a:r>
            <a:r>
              <a:rPr lang="zh-CN" altLang="en-US" dirty="0"/>
              <a:t>（二进制：</a:t>
            </a:r>
            <a:r>
              <a:rPr lang="en-US" altLang="zh-CN" dirty="0"/>
              <a:t>0000 1001 1100 0100</a:t>
            </a:r>
            <a:r>
              <a:rPr lang="en-US" altLang="zh-CN" dirty="0">
                <a:solidFill>
                  <a:srgbClr val="C0504D"/>
                </a:solidFill>
              </a:rPr>
              <a:t>B</a:t>
            </a:r>
            <a:r>
              <a:rPr lang="zh-CN" altLang="en-US" dirty="0"/>
              <a:t>）；</a:t>
            </a:r>
            <a:endParaRPr lang="en-US" altLang="zh-CN" dirty="0"/>
          </a:p>
          <a:p>
            <a:r>
              <a:rPr lang="zh-CN" altLang="en-US" dirty="0"/>
              <a:t>每页长度为</a:t>
            </a:r>
            <a:r>
              <a:rPr lang="en-US" altLang="zh-CN" dirty="0"/>
              <a:t>1K</a:t>
            </a:r>
            <a:r>
              <a:rPr lang="zh-CN" altLang="en-US" dirty="0"/>
              <a:t>，逻辑地址低</a:t>
            </a:r>
            <a:r>
              <a:rPr lang="en-US" altLang="zh-CN" dirty="0"/>
              <a:t>10</a:t>
            </a:r>
            <a:r>
              <a:rPr lang="zh-CN" altLang="en-US" dirty="0"/>
              <a:t>位构成页内地址：</a:t>
            </a:r>
            <a:r>
              <a:rPr lang="en-US" altLang="zh-CN" strike="dblStrike" dirty="0">
                <a:solidFill>
                  <a:schemeClr val="accent6"/>
                </a:solidFill>
              </a:rPr>
              <a:t>0000 10</a:t>
            </a:r>
            <a:r>
              <a:rPr lang="en-US" altLang="zh-CN" dirty="0">
                <a:solidFill>
                  <a:schemeClr val="accent4"/>
                </a:solidFill>
              </a:rPr>
              <a:t>01</a:t>
            </a:r>
            <a:r>
              <a:rPr lang="en-US" altLang="zh-CN" dirty="0">
                <a:solidFill>
                  <a:schemeClr val="accent5">
                    <a:lumMod val="75000"/>
                  </a:schemeClr>
                </a:solidFill>
              </a:rPr>
              <a:t> </a:t>
            </a:r>
            <a:r>
              <a:rPr lang="en-US" altLang="zh-CN" dirty="0">
                <a:solidFill>
                  <a:schemeClr val="accent4"/>
                </a:solidFill>
              </a:rPr>
              <a:t>1100 0100</a:t>
            </a:r>
            <a:r>
              <a:rPr lang="zh-CN" altLang="en-US" dirty="0">
                <a:solidFill>
                  <a:schemeClr val="accent4"/>
                </a:solidFill>
              </a:rPr>
              <a:t> </a:t>
            </a:r>
            <a:r>
              <a:rPr lang="en-US" altLang="zh-CN" dirty="0"/>
              <a:t>B</a:t>
            </a:r>
            <a:r>
              <a:rPr lang="zh-CN" altLang="en-US" dirty="0"/>
              <a:t> </a:t>
            </a:r>
            <a:r>
              <a:rPr lang="zh-CN" altLang="en-US" dirty="0">
                <a:sym typeface="Wingdings"/>
              </a:rPr>
              <a:t></a:t>
            </a:r>
            <a:r>
              <a:rPr lang="en-US" altLang="zh-CN" dirty="0">
                <a:sym typeface="Wingdings"/>
              </a:rPr>
              <a:t> </a:t>
            </a:r>
            <a:r>
              <a:rPr lang="en-US" altLang="zh-CN" dirty="0"/>
              <a:t>1C4</a:t>
            </a:r>
            <a:r>
              <a:rPr lang="en-US" altLang="zh-CN" dirty="0">
                <a:solidFill>
                  <a:srgbClr val="C0504D"/>
                </a:solidFill>
              </a:rPr>
              <a:t>H</a:t>
            </a:r>
            <a:endParaRPr lang="en-US" altLang="zh-CN" dirty="0"/>
          </a:p>
          <a:p>
            <a:r>
              <a:rPr lang="zh-CN" altLang="en-US" dirty="0"/>
              <a:t>高</a:t>
            </a:r>
            <a:r>
              <a:rPr lang="en-US" altLang="zh-CN" dirty="0"/>
              <a:t>6</a:t>
            </a:r>
            <a:r>
              <a:rPr lang="zh-CN" altLang="en-US" dirty="0"/>
              <a:t>位为</a:t>
            </a:r>
            <a:r>
              <a:rPr lang="en-US" altLang="zh-CN" dirty="0">
                <a:solidFill>
                  <a:schemeClr val="accent6">
                    <a:lumMod val="75000"/>
                  </a:schemeClr>
                </a:solidFill>
              </a:rPr>
              <a:t>0000 10</a:t>
            </a:r>
            <a:r>
              <a:rPr lang="zh-CN" altLang="en-US" dirty="0">
                <a:solidFill>
                  <a:schemeClr val="accent6">
                    <a:lumMod val="75000"/>
                  </a:schemeClr>
                </a:solidFill>
              </a:rPr>
              <a:t> </a:t>
            </a:r>
            <a:r>
              <a:rPr lang="en-US" altLang="zh-CN" dirty="0">
                <a:solidFill>
                  <a:srgbClr val="000000"/>
                </a:solidFill>
              </a:rPr>
              <a:t>B</a:t>
            </a:r>
            <a:r>
              <a:rPr lang="en-US" altLang="zh-CN" dirty="0"/>
              <a:t> </a:t>
            </a:r>
            <a:r>
              <a:rPr lang="en-US" altLang="zh-CN" dirty="0">
                <a:solidFill>
                  <a:schemeClr val="accent6">
                    <a:lumMod val="75000"/>
                  </a:schemeClr>
                </a:solidFill>
                <a:sym typeface="Wingdings"/>
              </a:rPr>
              <a:t> 00</a:t>
            </a:r>
            <a:r>
              <a:rPr lang="zh-CN" altLang="en-US" dirty="0">
                <a:solidFill>
                  <a:schemeClr val="accent6">
                    <a:lumMod val="75000"/>
                  </a:schemeClr>
                </a:solidFill>
                <a:sym typeface="Wingdings"/>
              </a:rPr>
              <a:t> </a:t>
            </a:r>
            <a:r>
              <a:rPr lang="en-US" altLang="zh-CN" dirty="0">
                <a:solidFill>
                  <a:schemeClr val="accent6">
                    <a:lumMod val="75000"/>
                  </a:schemeClr>
                </a:solidFill>
                <a:sym typeface="Wingdings"/>
              </a:rPr>
              <a:t>0010</a:t>
            </a:r>
            <a:r>
              <a:rPr lang="zh-CN" altLang="en-US" dirty="0">
                <a:solidFill>
                  <a:schemeClr val="accent6">
                    <a:lumMod val="75000"/>
                  </a:schemeClr>
                </a:solidFill>
                <a:sym typeface="Wingdings"/>
              </a:rPr>
              <a:t> </a:t>
            </a:r>
            <a:r>
              <a:rPr lang="en-US" altLang="zh-CN" dirty="0">
                <a:sym typeface="Wingdings"/>
              </a:rPr>
              <a:t>B</a:t>
            </a:r>
            <a:r>
              <a:rPr lang="zh-CN" altLang="en-US" dirty="0">
                <a:sym typeface="Wingdings"/>
              </a:rPr>
              <a:t> </a:t>
            </a:r>
            <a:r>
              <a:rPr lang="en-US" altLang="zh-CN" dirty="0">
                <a:sym typeface="Wingdings"/>
              </a:rPr>
              <a:t></a:t>
            </a:r>
            <a:r>
              <a:rPr lang="zh-CN" altLang="en-US" dirty="0">
                <a:sym typeface="Wingdings"/>
              </a:rPr>
              <a:t> </a:t>
            </a:r>
            <a:r>
              <a:rPr lang="en-US" altLang="zh-CN" dirty="0">
                <a:solidFill>
                  <a:schemeClr val="accent2"/>
                </a:solidFill>
              </a:rPr>
              <a:t>2</a:t>
            </a:r>
            <a:r>
              <a:rPr lang="zh-CN" altLang="en-US" dirty="0"/>
              <a:t>，形成页号</a:t>
            </a:r>
            <a:r>
              <a:rPr lang="en-US" altLang="zh-CN" dirty="0"/>
              <a:t>p</a:t>
            </a:r>
            <a:r>
              <a:rPr lang="zh-CN" altLang="en-US" dirty="0"/>
              <a:t>；</a:t>
            </a:r>
            <a:endParaRPr lang="en-US" altLang="zh-CN" dirty="0"/>
          </a:p>
          <a:p>
            <a:r>
              <a:rPr lang="zh-CN" altLang="en-US" dirty="0"/>
              <a:t>查页表知第</a:t>
            </a:r>
            <a:r>
              <a:rPr lang="en-US" altLang="zh-CN" dirty="0"/>
              <a:t>2</a:t>
            </a:r>
            <a:r>
              <a:rPr lang="zh-CN" altLang="en-US" dirty="0"/>
              <a:t>页在内存第</a:t>
            </a:r>
            <a:r>
              <a:rPr lang="en-US" altLang="zh-CN" dirty="0"/>
              <a:t>10</a:t>
            </a:r>
            <a:r>
              <a:rPr lang="zh-CN" altLang="en-US" dirty="0"/>
              <a:t>（</a:t>
            </a:r>
            <a:r>
              <a:rPr lang="en-US" altLang="zh-CN" dirty="0">
                <a:solidFill>
                  <a:schemeClr val="accent3"/>
                </a:solidFill>
              </a:rPr>
              <a:t>1010</a:t>
            </a:r>
            <a:r>
              <a:rPr lang="en-US" altLang="zh-CN" dirty="0">
                <a:solidFill>
                  <a:srgbClr val="C0504D"/>
                </a:solidFill>
              </a:rPr>
              <a:t>B</a:t>
            </a:r>
            <a:r>
              <a:rPr lang="zh-CN" altLang="en-US" dirty="0"/>
              <a:t>）块，与页内地址一起构成新的物理地址为：</a:t>
            </a:r>
            <a:r>
              <a:rPr lang="en-US" altLang="zh-CN" b="1" i="1" u="sng" dirty="0">
                <a:solidFill>
                  <a:srgbClr val="9BBB59"/>
                </a:solidFill>
              </a:rPr>
              <a:t>1010</a:t>
            </a:r>
            <a:r>
              <a:rPr lang="en-US" altLang="zh-CN" dirty="0"/>
              <a:t> </a:t>
            </a:r>
            <a:r>
              <a:rPr lang="en-US" altLang="zh-CN" i="1" u="sng" dirty="0">
                <a:solidFill>
                  <a:schemeClr val="accent4"/>
                </a:solidFill>
              </a:rPr>
              <a:t>01 1100 0100</a:t>
            </a:r>
            <a:r>
              <a:rPr lang="en-US" altLang="zh-CN" u="sng" dirty="0">
                <a:solidFill>
                  <a:schemeClr val="accent4"/>
                </a:solidFill>
              </a:rPr>
              <a:t> </a:t>
            </a:r>
            <a:r>
              <a:rPr lang="en-US" altLang="zh-CN" dirty="0"/>
              <a:t>B </a:t>
            </a:r>
            <a:r>
              <a:rPr lang="en-US" altLang="zh-CN" dirty="0">
                <a:sym typeface="Wingdings"/>
              </a:rPr>
              <a:t></a:t>
            </a:r>
            <a:r>
              <a:rPr lang="zh-CN" altLang="en-US" dirty="0">
                <a:sym typeface="Wingdings"/>
              </a:rPr>
              <a:t> </a:t>
            </a:r>
            <a:r>
              <a:rPr lang="en-US" altLang="zh-CN" dirty="0">
                <a:solidFill>
                  <a:schemeClr val="accent2"/>
                </a:solidFill>
                <a:sym typeface="Wingdings"/>
              </a:rPr>
              <a:t>00</a:t>
            </a:r>
            <a:r>
              <a:rPr lang="en-US" altLang="zh-CN" dirty="0">
                <a:solidFill>
                  <a:schemeClr val="accent3"/>
                </a:solidFill>
                <a:sym typeface="Wingdings"/>
              </a:rPr>
              <a:t>10</a:t>
            </a:r>
            <a:r>
              <a:rPr lang="zh-CN" altLang="en-US" dirty="0">
                <a:solidFill>
                  <a:schemeClr val="accent3"/>
                </a:solidFill>
                <a:sym typeface="Wingdings"/>
              </a:rPr>
              <a:t> </a:t>
            </a:r>
            <a:r>
              <a:rPr lang="en-US" altLang="zh-CN" dirty="0">
                <a:solidFill>
                  <a:schemeClr val="accent3"/>
                </a:solidFill>
                <a:sym typeface="Wingdings"/>
              </a:rPr>
              <a:t>10</a:t>
            </a:r>
            <a:r>
              <a:rPr lang="en-US" altLang="zh-CN" dirty="0">
                <a:solidFill>
                  <a:schemeClr val="accent4"/>
                </a:solidFill>
                <a:sym typeface="Wingdings"/>
              </a:rPr>
              <a:t>01</a:t>
            </a:r>
            <a:r>
              <a:rPr lang="zh-CN" altLang="en-US" dirty="0">
                <a:solidFill>
                  <a:schemeClr val="accent4"/>
                </a:solidFill>
                <a:sym typeface="Wingdings"/>
              </a:rPr>
              <a:t> </a:t>
            </a:r>
            <a:r>
              <a:rPr lang="en-US" altLang="zh-CN" dirty="0">
                <a:solidFill>
                  <a:schemeClr val="accent4"/>
                </a:solidFill>
                <a:sym typeface="Wingdings"/>
              </a:rPr>
              <a:t>1100</a:t>
            </a:r>
            <a:r>
              <a:rPr lang="zh-CN" altLang="en-US" dirty="0">
                <a:solidFill>
                  <a:schemeClr val="accent4"/>
                </a:solidFill>
                <a:sym typeface="Wingdings"/>
              </a:rPr>
              <a:t> </a:t>
            </a:r>
            <a:r>
              <a:rPr lang="en-US" altLang="zh-CN" dirty="0">
                <a:solidFill>
                  <a:schemeClr val="accent4"/>
                </a:solidFill>
                <a:sym typeface="Wingdings"/>
              </a:rPr>
              <a:t>0100</a:t>
            </a:r>
            <a:r>
              <a:rPr lang="zh-CN" altLang="en-US" dirty="0">
                <a:solidFill>
                  <a:schemeClr val="accent2"/>
                </a:solidFill>
                <a:sym typeface="Wingdings"/>
              </a:rPr>
              <a:t> </a:t>
            </a:r>
            <a:r>
              <a:rPr lang="en-US" altLang="zh-CN" dirty="0">
                <a:solidFill>
                  <a:schemeClr val="accent2"/>
                </a:solidFill>
                <a:sym typeface="Wingdings"/>
              </a:rPr>
              <a:t>B</a:t>
            </a:r>
            <a:r>
              <a:rPr lang="zh-CN" altLang="en-US" dirty="0">
                <a:solidFill>
                  <a:schemeClr val="accent2"/>
                </a:solidFill>
                <a:sym typeface="Wingdings"/>
              </a:rPr>
              <a:t> </a:t>
            </a:r>
            <a:r>
              <a:rPr lang="en-US" altLang="zh-CN" dirty="0">
                <a:solidFill>
                  <a:srgbClr val="C0504D"/>
                </a:solidFill>
                <a:sym typeface="Wingdings"/>
              </a:rPr>
              <a:t> </a:t>
            </a:r>
            <a:r>
              <a:rPr lang="en-US" altLang="zh-CN" dirty="0">
                <a:solidFill>
                  <a:schemeClr val="accent5">
                    <a:lumMod val="50000"/>
                  </a:schemeClr>
                </a:solidFill>
                <a:sym typeface="Wingdings"/>
              </a:rPr>
              <a:t>29C4</a:t>
            </a:r>
            <a:r>
              <a:rPr lang="en-US" altLang="zh-CN" dirty="0">
                <a:solidFill>
                  <a:srgbClr val="C0504D"/>
                </a:solidFill>
                <a:sym typeface="Wingdings"/>
              </a:rPr>
              <a:t>H</a:t>
            </a:r>
            <a:endParaRPr lang="en-US" altLang="zh-CN" dirty="0">
              <a:solidFill>
                <a:srgbClr val="C0504D"/>
              </a:solidFill>
            </a:endParaRPr>
          </a:p>
          <a:p>
            <a:r>
              <a:rPr lang="zh-CN" altLang="en-US" dirty="0"/>
              <a:t>访问单元</a:t>
            </a:r>
            <a:r>
              <a:rPr lang="en-US" altLang="zh-CN" dirty="0"/>
              <a:t>29C4H</a:t>
            </a:r>
            <a:r>
              <a:rPr lang="zh-CN" altLang="en-US" dirty="0"/>
              <a:t>，把其中的数据</a:t>
            </a:r>
            <a:r>
              <a:rPr lang="en-US" altLang="zh-CN" dirty="0"/>
              <a:t>6789</a:t>
            </a:r>
            <a:r>
              <a:rPr lang="zh-CN" altLang="en-US" dirty="0"/>
              <a:t>送入</a:t>
            </a:r>
            <a:r>
              <a:rPr lang="en-US" altLang="zh-CN" dirty="0"/>
              <a:t>R1</a:t>
            </a:r>
            <a:r>
              <a:rPr lang="zh-CN" altLang="en-US" dirty="0"/>
              <a:t>寄存器</a:t>
            </a:r>
          </a:p>
        </p:txBody>
      </p:sp>
      <p:sp>
        <p:nvSpPr>
          <p:cNvPr id="3" name="日期占位符 2"/>
          <p:cNvSpPr>
            <a:spLocks noGrp="1"/>
          </p:cNvSpPr>
          <p:nvPr>
            <p:ph type="dt" sz="half" idx="10"/>
          </p:nvPr>
        </p:nvSpPr>
        <p:spPr/>
        <p:txBody>
          <a:bodyPr/>
          <a:lstStyle/>
          <a:p>
            <a:fld id="{690398EA-CED6-FE4C-8356-A763C4A84C8B}"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978004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Group 2"/>
          <p:cNvGraphicFramePr>
            <a:graphicFrameLocks noGrp="1"/>
          </p:cNvGraphicFramePr>
          <p:nvPr>
            <p:extLst>
              <p:ext uri="{D42A27DB-BD31-4B8C-83A1-F6EECF244321}">
                <p14:modId xmlns:p14="http://schemas.microsoft.com/office/powerpoint/2010/main" val="344377107"/>
              </p:ext>
            </p:extLst>
          </p:nvPr>
        </p:nvGraphicFramePr>
        <p:xfrm>
          <a:off x="2667000" y="609600"/>
          <a:ext cx="2743200" cy="381000"/>
        </p:xfrm>
        <a:graphic>
          <a:graphicData uri="http://schemas.openxmlformats.org/drawingml/2006/table">
            <a:tbl>
              <a:tblPr/>
              <a:tblGrid>
                <a:gridCol w="973282">
                  <a:extLst>
                    <a:ext uri="{9D8B030D-6E8A-4147-A177-3AD203B41FA5}">
                      <a16:colId xmlns:a16="http://schemas.microsoft.com/office/drawing/2014/main" val="20000"/>
                    </a:ext>
                  </a:extLst>
                </a:gridCol>
                <a:gridCol w="1769918">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Arial" charset="0"/>
                          <a:ea typeface="宋体" charset="-122"/>
                        </a:rPr>
                        <a:t>0000 10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Arial" charset="0"/>
                          <a:ea typeface="宋体" charset="-122"/>
                        </a:rPr>
                        <a:t>01 1100 0100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58" name="Group 10"/>
          <p:cNvGraphicFramePr>
            <a:graphicFrameLocks noGrp="1"/>
          </p:cNvGraphicFramePr>
          <p:nvPr>
            <p:extLst>
              <p:ext uri="{D42A27DB-BD31-4B8C-83A1-F6EECF244321}">
                <p14:modId xmlns:p14="http://schemas.microsoft.com/office/powerpoint/2010/main" val="3397930315"/>
              </p:ext>
            </p:extLst>
          </p:nvPr>
        </p:nvGraphicFramePr>
        <p:xfrm>
          <a:off x="685800" y="2057400"/>
          <a:ext cx="1524000" cy="2438400"/>
        </p:xfrm>
        <a:graphic>
          <a:graphicData uri="http://schemas.openxmlformats.org/drawingml/2006/table">
            <a:tbl>
              <a:tblPr/>
              <a:tblGrid>
                <a:gridCol w="1524000">
                  <a:extLst>
                    <a:ext uri="{9D8B030D-6E8A-4147-A177-3AD203B41FA5}">
                      <a16:colId xmlns:a16="http://schemas.microsoft.com/office/drawing/2014/main" val="20000"/>
                    </a:ext>
                  </a:extLst>
                </a:gridCol>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err="1">
                          <a:ln>
                            <a:noFill/>
                          </a:ln>
                          <a:solidFill>
                            <a:schemeClr val="bg1"/>
                          </a:solidFill>
                          <a:effectLst/>
                          <a:latin typeface="Arial" charset="0"/>
                          <a:ea typeface="宋体" charset="-122"/>
                        </a:rPr>
                        <a:t>mov</a:t>
                      </a:r>
                      <a:r>
                        <a:rPr kumimoji="0" lang="en-US" altLang="zh-CN" sz="1600" b="0" i="0" u="none" strike="noStrike" cap="none" normalizeH="0" baseline="0" dirty="0">
                          <a:ln>
                            <a:noFill/>
                          </a:ln>
                          <a:solidFill>
                            <a:schemeClr val="bg1"/>
                          </a:solidFill>
                          <a:effectLst/>
                          <a:latin typeface="Arial" charset="0"/>
                          <a:ea typeface="宋体" charset="-122"/>
                        </a:rPr>
                        <a:t> R1,[2500]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58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rgbClr val="FF0000"/>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8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Arial" charset="0"/>
                          <a:ea typeface="宋体" charset="-122"/>
                        </a:rPr>
                        <a:t>6789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7668" name="Group 20"/>
          <p:cNvGraphicFramePr>
            <a:graphicFrameLocks noGrp="1"/>
          </p:cNvGraphicFramePr>
          <p:nvPr>
            <p:extLst>
              <p:ext uri="{D42A27DB-BD31-4B8C-83A1-F6EECF244321}">
                <p14:modId xmlns:p14="http://schemas.microsoft.com/office/powerpoint/2010/main" val="3692296964"/>
              </p:ext>
            </p:extLst>
          </p:nvPr>
        </p:nvGraphicFramePr>
        <p:xfrm>
          <a:off x="2362200" y="2286000"/>
          <a:ext cx="762000" cy="335280"/>
        </p:xfrm>
        <a:graphic>
          <a:graphicData uri="http://schemas.openxmlformats.org/drawingml/2006/table">
            <a:tbl>
              <a:tblPr/>
              <a:tblGrid>
                <a:gridCol w="762000">
                  <a:extLst>
                    <a:ext uri="{9D8B030D-6E8A-4147-A177-3AD203B41FA5}">
                      <a16:colId xmlns:a16="http://schemas.microsoft.com/office/drawing/2014/main" val="20000"/>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74" name="Group 26"/>
          <p:cNvGraphicFramePr>
            <a:graphicFrameLocks noGrp="1"/>
          </p:cNvGraphicFramePr>
          <p:nvPr>
            <p:extLst>
              <p:ext uri="{D42A27DB-BD31-4B8C-83A1-F6EECF244321}">
                <p14:modId xmlns:p14="http://schemas.microsoft.com/office/powerpoint/2010/main" val="665551621"/>
              </p:ext>
            </p:extLst>
          </p:nvPr>
        </p:nvGraphicFramePr>
        <p:xfrm>
          <a:off x="3886200" y="4114800"/>
          <a:ext cx="838200" cy="1155700"/>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7688" name="Group 40"/>
          <p:cNvGraphicFramePr>
            <a:graphicFrameLocks noGrp="1"/>
          </p:cNvGraphicFramePr>
          <p:nvPr>
            <p:extLst>
              <p:ext uri="{D42A27DB-BD31-4B8C-83A1-F6EECF244321}">
                <p14:modId xmlns:p14="http://schemas.microsoft.com/office/powerpoint/2010/main" val="2342758685"/>
              </p:ext>
            </p:extLst>
          </p:nvPr>
        </p:nvGraphicFramePr>
        <p:xfrm>
          <a:off x="6934200" y="1371600"/>
          <a:ext cx="1066800" cy="4530408"/>
        </p:xfrm>
        <a:graphic>
          <a:graphicData uri="http://schemas.openxmlformats.org/drawingml/2006/table">
            <a:tbl>
              <a:tblPr/>
              <a:tblGrid>
                <a:gridCol w="1066800">
                  <a:extLst>
                    <a:ext uri="{9D8B030D-6E8A-4147-A177-3AD203B41FA5}">
                      <a16:colId xmlns:a16="http://schemas.microsoft.com/office/drawing/2014/main" val="20000"/>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800" b="1" i="0" u="none" strike="noStrike" cap="none" normalizeH="0" baseline="0" dirty="0">
                          <a:ln>
                            <a:noFill/>
                          </a:ln>
                          <a:solidFill>
                            <a:schemeClr val="bg1"/>
                          </a:solidFill>
                          <a:effectLst/>
                          <a:latin typeface="Arial" charset="0"/>
                          <a:ea typeface="宋体" charset="-122"/>
                        </a:rPr>
                        <a:t> </a:t>
                      </a:r>
                      <a:r>
                        <a:rPr kumimoji="0" lang="en-US" altLang="zh-CN" sz="1800" b="1" i="0" u="none" strike="noStrike" cap="none" normalizeH="0" baseline="0" dirty="0">
                          <a:ln>
                            <a:noFill/>
                          </a:ln>
                          <a:solidFill>
                            <a:schemeClr val="bg1"/>
                          </a:solidFill>
                          <a:effectLst/>
                          <a:latin typeface="Arial" charset="0"/>
                          <a:ea typeface="宋体" charset="-122"/>
                        </a:rPr>
                        <a:t>6789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7710" name="Group 62"/>
          <p:cNvGraphicFramePr>
            <a:graphicFrameLocks noGrp="1"/>
          </p:cNvGraphicFramePr>
          <p:nvPr>
            <p:extLst>
              <p:ext uri="{D42A27DB-BD31-4B8C-83A1-F6EECF244321}">
                <p14:modId xmlns:p14="http://schemas.microsoft.com/office/powerpoint/2010/main" val="530881208"/>
              </p:ext>
            </p:extLst>
          </p:nvPr>
        </p:nvGraphicFramePr>
        <p:xfrm>
          <a:off x="4724400" y="2971800"/>
          <a:ext cx="2079625" cy="304800"/>
        </p:xfrm>
        <a:graphic>
          <a:graphicData uri="http://schemas.openxmlformats.org/drawingml/2006/table">
            <a:tbl>
              <a:tblPr/>
              <a:tblGrid>
                <a:gridCol w="87947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0000"/>
                          </a:solidFill>
                          <a:effectLst/>
                          <a:latin typeface="Arial" charset="0"/>
                          <a:ea typeface="宋体" charset="-122"/>
                        </a:rPr>
                        <a:t>001010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0000"/>
                          </a:solidFill>
                          <a:effectLst/>
                          <a:latin typeface="Arial" charset="0"/>
                          <a:ea typeface="宋体" charset="-122"/>
                        </a:rPr>
                        <a:t>0111000100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718" name="Text Box 70"/>
          <p:cNvSpPr txBox="1">
            <a:spLocks noChangeArrowheads="1"/>
          </p:cNvSpPr>
          <p:nvPr/>
        </p:nvSpPr>
        <p:spPr bwMode="auto">
          <a:xfrm>
            <a:off x="2209800" y="1600200"/>
            <a:ext cx="1143000" cy="630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a:solidFill>
                  <a:schemeClr val="accent2"/>
                </a:solidFill>
              </a:rPr>
              <a:t>页表起始</a:t>
            </a:r>
          </a:p>
          <a:p>
            <a:pPr algn="ctr">
              <a:spcBef>
                <a:spcPct val="50000"/>
              </a:spcBef>
            </a:pPr>
            <a:r>
              <a:rPr lang="zh-CN" altLang="en-US" sz="1400" dirty="0">
                <a:solidFill>
                  <a:schemeClr val="accent2"/>
                </a:solidFill>
              </a:rPr>
              <a:t>地址寄存器</a:t>
            </a:r>
          </a:p>
        </p:txBody>
      </p:sp>
      <p:sp>
        <p:nvSpPr>
          <p:cNvPr id="27719" name="Text Box 71"/>
          <p:cNvSpPr txBox="1">
            <a:spLocks noChangeArrowheads="1"/>
          </p:cNvSpPr>
          <p:nvPr/>
        </p:nvSpPr>
        <p:spPr bwMode="auto">
          <a:xfrm>
            <a:off x="2971800" y="228600"/>
            <a:ext cx="838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页号ｐ</a:t>
            </a:r>
          </a:p>
        </p:txBody>
      </p:sp>
      <p:sp>
        <p:nvSpPr>
          <p:cNvPr id="27720" name="Text Box 72"/>
          <p:cNvSpPr txBox="1">
            <a:spLocks noChangeArrowheads="1"/>
          </p:cNvSpPr>
          <p:nvPr/>
        </p:nvSpPr>
        <p:spPr bwMode="auto">
          <a:xfrm>
            <a:off x="3886200" y="228600"/>
            <a:ext cx="1524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页内地址ｗ</a:t>
            </a:r>
          </a:p>
        </p:txBody>
      </p:sp>
      <p:sp>
        <p:nvSpPr>
          <p:cNvPr id="27721" name="Text Box 73"/>
          <p:cNvSpPr txBox="1">
            <a:spLocks noChangeArrowheads="1"/>
          </p:cNvSpPr>
          <p:nvPr/>
        </p:nvSpPr>
        <p:spPr bwMode="auto">
          <a:xfrm>
            <a:off x="4724400" y="2590800"/>
            <a:ext cx="990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块号ｂ</a:t>
            </a:r>
          </a:p>
        </p:txBody>
      </p:sp>
      <p:sp>
        <p:nvSpPr>
          <p:cNvPr id="27722" name="Text Box 74"/>
          <p:cNvSpPr txBox="1">
            <a:spLocks noChangeArrowheads="1"/>
          </p:cNvSpPr>
          <p:nvPr/>
        </p:nvSpPr>
        <p:spPr bwMode="auto">
          <a:xfrm>
            <a:off x="5562600" y="2590800"/>
            <a:ext cx="1295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块内地址ｗ</a:t>
            </a:r>
          </a:p>
        </p:txBody>
      </p:sp>
      <p:sp>
        <p:nvSpPr>
          <p:cNvPr id="27723" name="Text Box 75"/>
          <p:cNvSpPr txBox="1">
            <a:spLocks noChangeArrowheads="1"/>
          </p:cNvSpPr>
          <p:nvPr/>
        </p:nvSpPr>
        <p:spPr bwMode="auto">
          <a:xfrm>
            <a:off x="3886200" y="5334000"/>
            <a:ext cx="1524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400">
                <a:solidFill>
                  <a:schemeClr val="accent2"/>
                </a:solidFill>
              </a:rPr>
              <a:t>页号块号</a:t>
            </a:r>
          </a:p>
        </p:txBody>
      </p:sp>
      <p:sp>
        <p:nvSpPr>
          <p:cNvPr id="27724" name="Text Box 76"/>
          <p:cNvSpPr txBox="1">
            <a:spLocks noChangeArrowheads="1"/>
          </p:cNvSpPr>
          <p:nvPr/>
        </p:nvSpPr>
        <p:spPr bwMode="auto">
          <a:xfrm>
            <a:off x="4038600" y="1600200"/>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solidFill>
                  <a:schemeClr val="accent2"/>
                </a:solidFill>
              </a:rPr>
              <a:t>ｗ</a:t>
            </a:r>
            <a:r>
              <a:rPr lang="en-US" altLang="zh-CN" sz="1600" dirty="0">
                <a:solidFill>
                  <a:schemeClr val="accent2"/>
                </a:solidFill>
              </a:rPr>
              <a:t>=1C4H</a:t>
            </a:r>
            <a:endParaRPr lang="zh-CN" altLang="en-US" sz="1600" dirty="0">
              <a:solidFill>
                <a:schemeClr val="accent2"/>
              </a:solidFill>
            </a:endParaRPr>
          </a:p>
        </p:txBody>
      </p:sp>
      <p:sp>
        <p:nvSpPr>
          <p:cNvPr id="27725" name="Line 77"/>
          <p:cNvSpPr>
            <a:spLocks noChangeShapeType="1"/>
          </p:cNvSpPr>
          <p:nvPr/>
        </p:nvSpPr>
        <p:spPr bwMode="auto">
          <a:xfrm>
            <a:off x="4572000" y="990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26" name="Line 78"/>
          <p:cNvSpPr>
            <a:spLocks noChangeShapeType="1"/>
          </p:cNvSpPr>
          <p:nvPr/>
        </p:nvSpPr>
        <p:spPr bwMode="auto">
          <a:xfrm>
            <a:off x="5334000" y="17526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27" name="Line 79"/>
          <p:cNvSpPr>
            <a:spLocks noChangeShapeType="1"/>
          </p:cNvSpPr>
          <p:nvPr/>
        </p:nvSpPr>
        <p:spPr bwMode="auto">
          <a:xfrm>
            <a:off x="6096000" y="17526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28" name="Text Box 80"/>
          <p:cNvSpPr txBox="1">
            <a:spLocks noChangeArrowheads="1"/>
          </p:cNvSpPr>
          <p:nvPr/>
        </p:nvSpPr>
        <p:spPr bwMode="auto">
          <a:xfrm>
            <a:off x="6934200" y="914400"/>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a:t>　</a:t>
            </a:r>
            <a:r>
              <a:rPr lang="zh-CN" altLang="en-US">
                <a:solidFill>
                  <a:schemeClr val="accent2"/>
                </a:solidFill>
              </a:rPr>
              <a:t>内存</a:t>
            </a:r>
          </a:p>
        </p:txBody>
      </p:sp>
      <p:sp>
        <p:nvSpPr>
          <p:cNvPr id="27729" name="Line 81"/>
          <p:cNvSpPr>
            <a:spLocks noChangeShapeType="1"/>
          </p:cNvSpPr>
          <p:nvPr/>
        </p:nvSpPr>
        <p:spPr bwMode="auto">
          <a:xfrm>
            <a:off x="4724400" y="5105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0" name="Line 82"/>
          <p:cNvSpPr>
            <a:spLocks noChangeShapeType="1"/>
          </p:cNvSpPr>
          <p:nvPr/>
        </p:nvSpPr>
        <p:spPr bwMode="auto">
          <a:xfrm flipV="1">
            <a:off x="4953000" y="35052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1" name="AutoShape 83"/>
          <p:cNvSpPr>
            <a:spLocks noChangeArrowheads="1"/>
          </p:cNvSpPr>
          <p:nvPr/>
        </p:nvSpPr>
        <p:spPr bwMode="auto">
          <a:xfrm>
            <a:off x="3200400" y="3962400"/>
            <a:ext cx="457200" cy="457200"/>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7732" name="Line 84"/>
          <p:cNvSpPr>
            <a:spLocks noChangeShapeType="1"/>
          </p:cNvSpPr>
          <p:nvPr/>
        </p:nvSpPr>
        <p:spPr bwMode="auto">
          <a:xfrm>
            <a:off x="3429000" y="5105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3" name="Line 85"/>
          <p:cNvSpPr>
            <a:spLocks noChangeShapeType="1"/>
          </p:cNvSpPr>
          <p:nvPr/>
        </p:nvSpPr>
        <p:spPr bwMode="auto">
          <a:xfrm flipH="1">
            <a:off x="3429000" y="4419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4" name="Line 86"/>
          <p:cNvSpPr>
            <a:spLocks noChangeShapeType="1"/>
          </p:cNvSpPr>
          <p:nvPr/>
        </p:nvSpPr>
        <p:spPr bwMode="auto">
          <a:xfrm>
            <a:off x="3429000" y="9906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5" name="Text Box 87"/>
          <p:cNvSpPr txBox="1">
            <a:spLocks noChangeArrowheads="1"/>
          </p:cNvSpPr>
          <p:nvPr/>
        </p:nvSpPr>
        <p:spPr bwMode="auto">
          <a:xfrm>
            <a:off x="3124200" y="28194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accent2"/>
                </a:solidFill>
              </a:rPr>
              <a:t>p=2</a:t>
            </a:r>
          </a:p>
        </p:txBody>
      </p:sp>
      <p:sp>
        <p:nvSpPr>
          <p:cNvPr id="27736" name="Line 88"/>
          <p:cNvSpPr>
            <a:spLocks noChangeShapeType="1"/>
          </p:cNvSpPr>
          <p:nvPr/>
        </p:nvSpPr>
        <p:spPr bwMode="auto">
          <a:xfrm>
            <a:off x="3429000" y="3200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7" name="Line 89"/>
          <p:cNvSpPr>
            <a:spLocks noChangeShapeType="1"/>
          </p:cNvSpPr>
          <p:nvPr/>
        </p:nvSpPr>
        <p:spPr bwMode="auto">
          <a:xfrm>
            <a:off x="2667000" y="25908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8" name="Line 90"/>
          <p:cNvSpPr>
            <a:spLocks noChangeShapeType="1"/>
          </p:cNvSpPr>
          <p:nvPr/>
        </p:nvSpPr>
        <p:spPr bwMode="auto">
          <a:xfrm>
            <a:off x="2667000" y="4191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9" name="Text Box 91"/>
          <p:cNvSpPr txBox="1">
            <a:spLocks noChangeArrowheads="1"/>
          </p:cNvSpPr>
          <p:nvPr/>
        </p:nvSpPr>
        <p:spPr bwMode="auto">
          <a:xfrm>
            <a:off x="990600" y="1676400"/>
            <a:ext cx="914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accent2"/>
                </a:solidFill>
              </a:rPr>
              <a:t>作业</a:t>
            </a:r>
            <a:r>
              <a:rPr lang="en-US" altLang="zh-CN" dirty="0">
                <a:solidFill>
                  <a:schemeClr val="accent2"/>
                </a:solidFill>
              </a:rPr>
              <a:t>2</a:t>
            </a:r>
          </a:p>
        </p:txBody>
      </p:sp>
      <p:sp>
        <p:nvSpPr>
          <p:cNvPr id="27740" name="Text Box 92"/>
          <p:cNvSpPr txBox="1">
            <a:spLocks noChangeArrowheads="1"/>
          </p:cNvSpPr>
          <p:nvPr/>
        </p:nvSpPr>
        <p:spPr bwMode="auto">
          <a:xfrm>
            <a:off x="8077200" y="5562600"/>
            <a:ext cx="1066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dirty="0"/>
              <a:t>256KB-1</a:t>
            </a:r>
          </a:p>
        </p:txBody>
      </p:sp>
      <p:sp>
        <p:nvSpPr>
          <p:cNvPr id="27741" name="Text Box 93"/>
          <p:cNvSpPr txBox="1">
            <a:spLocks noChangeArrowheads="1"/>
          </p:cNvSpPr>
          <p:nvPr/>
        </p:nvSpPr>
        <p:spPr bwMode="auto">
          <a:xfrm>
            <a:off x="8077200" y="32004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10KB</a:t>
            </a:r>
          </a:p>
        </p:txBody>
      </p:sp>
      <p:sp>
        <p:nvSpPr>
          <p:cNvPr id="27742" name="Text Box 94"/>
          <p:cNvSpPr txBox="1">
            <a:spLocks noChangeArrowheads="1"/>
          </p:cNvSpPr>
          <p:nvPr/>
        </p:nvSpPr>
        <p:spPr bwMode="auto">
          <a:xfrm>
            <a:off x="5334000" y="3429000"/>
            <a:ext cx="914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rPr>
              <a:t>29C4H</a:t>
            </a:r>
          </a:p>
        </p:txBody>
      </p:sp>
      <p:sp>
        <p:nvSpPr>
          <p:cNvPr id="27743" name="Line 95"/>
          <p:cNvSpPr>
            <a:spLocks noChangeShapeType="1"/>
          </p:cNvSpPr>
          <p:nvPr/>
        </p:nvSpPr>
        <p:spPr bwMode="auto">
          <a:xfrm>
            <a:off x="6248400" y="3581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44" name="Text Box 96"/>
          <p:cNvSpPr txBox="1">
            <a:spLocks noChangeArrowheads="1"/>
          </p:cNvSpPr>
          <p:nvPr/>
        </p:nvSpPr>
        <p:spPr bwMode="auto">
          <a:xfrm>
            <a:off x="8153400" y="1219200"/>
            <a:ext cx="311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0</a:t>
            </a:r>
          </a:p>
        </p:txBody>
      </p:sp>
      <p:sp>
        <p:nvSpPr>
          <p:cNvPr id="27745" name="Text Box 97"/>
          <p:cNvSpPr txBox="1">
            <a:spLocks noChangeArrowheads="1"/>
          </p:cNvSpPr>
          <p:nvPr/>
        </p:nvSpPr>
        <p:spPr bwMode="auto">
          <a:xfrm>
            <a:off x="228600" y="18288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7746" name="Text Box 98"/>
          <p:cNvSpPr txBox="1">
            <a:spLocks noChangeArrowheads="1"/>
          </p:cNvSpPr>
          <p:nvPr/>
        </p:nvSpPr>
        <p:spPr bwMode="auto">
          <a:xfrm>
            <a:off x="0" y="24384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1KB</a:t>
            </a:r>
          </a:p>
        </p:txBody>
      </p:sp>
      <p:sp>
        <p:nvSpPr>
          <p:cNvPr id="27747" name="Text Box 99"/>
          <p:cNvSpPr txBox="1">
            <a:spLocks noChangeArrowheads="1"/>
          </p:cNvSpPr>
          <p:nvPr/>
        </p:nvSpPr>
        <p:spPr bwMode="auto">
          <a:xfrm>
            <a:off x="0" y="3494335"/>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2KB</a:t>
            </a:r>
          </a:p>
        </p:txBody>
      </p:sp>
      <p:sp>
        <p:nvSpPr>
          <p:cNvPr id="27748" name="Text Box 100"/>
          <p:cNvSpPr txBox="1">
            <a:spLocks noChangeArrowheads="1"/>
          </p:cNvSpPr>
          <p:nvPr/>
        </p:nvSpPr>
        <p:spPr bwMode="auto">
          <a:xfrm>
            <a:off x="0" y="4314582"/>
            <a:ext cx="7620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dirty="0"/>
              <a:t>3KB-1</a:t>
            </a:r>
          </a:p>
        </p:txBody>
      </p:sp>
      <p:sp>
        <p:nvSpPr>
          <p:cNvPr id="27749" name="Text Box 101"/>
          <p:cNvSpPr txBox="1">
            <a:spLocks noChangeArrowheads="1"/>
          </p:cNvSpPr>
          <p:nvPr/>
        </p:nvSpPr>
        <p:spPr bwMode="auto">
          <a:xfrm>
            <a:off x="5486400" y="609600"/>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accent4"/>
                </a:solidFill>
              </a:rPr>
              <a:t>09C4H</a:t>
            </a:r>
          </a:p>
        </p:txBody>
      </p:sp>
      <p:sp>
        <p:nvSpPr>
          <p:cNvPr id="27750" name="Text Box 102"/>
          <p:cNvSpPr txBox="1">
            <a:spLocks noChangeArrowheads="1"/>
          </p:cNvSpPr>
          <p:nvPr/>
        </p:nvSpPr>
        <p:spPr bwMode="auto">
          <a:xfrm>
            <a:off x="2209800" y="6019800"/>
            <a:ext cx="495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 name="日期占位符 1"/>
          <p:cNvSpPr>
            <a:spLocks noGrp="1"/>
          </p:cNvSpPr>
          <p:nvPr>
            <p:ph type="dt" sz="half" idx="10"/>
          </p:nvPr>
        </p:nvSpPr>
        <p:spPr/>
        <p:txBody>
          <a:bodyPr/>
          <a:lstStyle/>
          <a:p>
            <a:fld id="{EBD10F8F-7AE2-CE4D-9CD0-463FD445EAFB}"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1185166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7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7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7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74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6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7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6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7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7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7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7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7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7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7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73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7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76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72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7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7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7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7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7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7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7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7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7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77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7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74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768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7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7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74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774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7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8" grpId="0"/>
      <p:bldP spid="27719" grpId="0"/>
      <p:bldP spid="27720" grpId="0"/>
      <p:bldP spid="27721" grpId="0"/>
      <p:bldP spid="27722" grpId="0"/>
      <p:bldP spid="27723" grpId="0"/>
      <p:bldP spid="27724" grpId="0"/>
      <p:bldP spid="27725" grpId="0" animBg="1"/>
      <p:bldP spid="27726" grpId="0" animBg="1"/>
      <p:bldP spid="27727" grpId="0" animBg="1"/>
      <p:bldP spid="27728" grpId="0"/>
      <p:bldP spid="27729" grpId="0" animBg="1"/>
      <p:bldP spid="27730" grpId="0" animBg="1"/>
      <p:bldP spid="27731" grpId="0" animBg="1"/>
      <p:bldP spid="27732" grpId="0" animBg="1"/>
      <p:bldP spid="27733" grpId="0" animBg="1"/>
      <p:bldP spid="27734" grpId="0" animBg="1"/>
      <p:bldP spid="27735" grpId="0"/>
      <p:bldP spid="27736" grpId="0" animBg="1"/>
      <p:bldP spid="27737" grpId="0" animBg="1"/>
      <p:bldP spid="27738" grpId="0" animBg="1"/>
      <p:bldP spid="27739" grpId="0"/>
      <p:bldP spid="27740" grpId="0"/>
      <p:bldP spid="27741" grpId="0"/>
      <p:bldP spid="27742" grpId="0"/>
      <p:bldP spid="27743" grpId="0" animBg="1"/>
      <p:bldP spid="27744" grpId="0"/>
      <p:bldP spid="27745" grpId="0"/>
      <p:bldP spid="27746" grpId="0"/>
      <p:bldP spid="27747" grpId="0"/>
      <p:bldP spid="27748" grpId="0"/>
      <p:bldP spid="277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十进制计算</a:t>
            </a:r>
          </a:p>
        </p:txBody>
      </p:sp>
      <p:sp>
        <p:nvSpPr>
          <p:cNvPr id="6" name="内容占位符 5"/>
          <p:cNvSpPr>
            <a:spLocks noGrp="1"/>
          </p:cNvSpPr>
          <p:nvPr>
            <p:ph idx="1"/>
          </p:nvPr>
        </p:nvSpPr>
        <p:spPr/>
        <p:txBody>
          <a:bodyPr/>
          <a:lstStyle/>
          <a:p>
            <a:r>
              <a:rPr kumimoji="1" lang="zh-CN" altLang="en-US"/>
              <a:t>页号：</a:t>
            </a:r>
            <a:r>
              <a:rPr kumimoji="1" lang="en-US" altLang="zh-CN"/>
              <a:t>2500</a:t>
            </a:r>
            <a:r>
              <a:rPr kumimoji="1" lang="zh-CN" altLang="en-US"/>
              <a:t> </a:t>
            </a:r>
            <a:r>
              <a:rPr kumimoji="1" lang="en-US" altLang="zh-CN"/>
              <a:t>/</a:t>
            </a:r>
            <a:r>
              <a:rPr kumimoji="1" lang="zh-CN" altLang="en-US"/>
              <a:t> </a:t>
            </a:r>
            <a:r>
              <a:rPr kumimoji="1" lang="en-US" altLang="zh-CN"/>
              <a:t>1024</a:t>
            </a:r>
            <a:r>
              <a:rPr kumimoji="1" lang="zh-CN" altLang="en-US"/>
              <a:t> </a:t>
            </a:r>
            <a:r>
              <a:rPr kumimoji="1" lang="en-US" altLang="zh-CN"/>
              <a:t>=</a:t>
            </a:r>
            <a:r>
              <a:rPr kumimoji="1" lang="zh-CN" altLang="en-US"/>
              <a:t> </a:t>
            </a:r>
            <a:r>
              <a:rPr kumimoji="1" lang="en-US" altLang="zh-CN"/>
              <a:t>2</a:t>
            </a:r>
          </a:p>
          <a:p>
            <a:r>
              <a:rPr kumimoji="1" lang="zh-CN" altLang="en-US"/>
              <a:t>查页表得到物理页框号：</a:t>
            </a:r>
            <a:r>
              <a:rPr kumimoji="1" lang="en-US" altLang="zh-CN"/>
              <a:t>2</a:t>
            </a:r>
            <a:r>
              <a:rPr kumimoji="1" lang="en-US" altLang="zh-CN">
                <a:sym typeface="Wingdings"/>
              </a:rPr>
              <a:t>10</a:t>
            </a:r>
            <a:endParaRPr kumimoji="1" lang="en-US" altLang="zh-CN"/>
          </a:p>
          <a:p>
            <a:r>
              <a:rPr kumimoji="1" lang="zh-CN" altLang="en-US"/>
              <a:t>页内偏移：</a:t>
            </a:r>
            <a:r>
              <a:rPr kumimoji="1" lang="en-US" altLang="zh-CN"/>
              <a:t>2500</a:t>
            </a:r>
            <a:r>
              <a:rPr kumimoji="1" lang="zh-CN" altLang="en-US"/>
              <a:t> </a:t>
            </a:r>
            <a:r>
              <a:rPr kumimoji="1" lang="en-US" altLang="zh-CN"/>
              <a:t>%</a:t>
            </a:r>
            <a:r>
              <a:rPr kumimoji="1" lang="zh-CN" altLang="en-US"/>
              <a:t> </a:t>
            </a:r>
            <a:r>
              <a:rPr kumimoji="1" lang="en-US" altLang="zh-CN"/>
              <a:t>1024</a:t>
            </a:r>
            <a:r>
              <a:rPr kumimoji="1" lang="zh-CN" altLang="en-US"/>
              <a:t> </a:t>
            </a:r>
            <a:r>
              <a:rPr kumimoji="1" lang="en-US" altLang="zh-CN"/>
              <a:t>=</a:t>
            </a:r>
            <a:r>
              <a:rPr kumimoji="1" lang="zh-CN" altLang="en-US"/>
              <a:t> </a:t>
            </a:r>
            <a:r>
              <a:rPr kumimoji="1" lang="en-US" altLang="zh-CN"/>
              <a:t>452</a:t>
            </a:r>
          </a:p>
          <a:p>
            <a:r>
              <a:rPr kumimoji="1" lang="zh-CN" altLang="en-US">
                <a:sym typeface="Wingdings"/>
              </a:rPr>
              <a:t>物理地址</a:t>
            </a:r>
            <a:endParaRPr kumimoji="1" lang="en-US" altLang="zh-CN">
              <a:sym typeface="Wingdings"/>
            </a:endParaRPr>
          </a:p>
          <a:p>
            <a:pPr lvl="1"/>
            <a:r>
              <a:rPr kumimoji="1" lang="en-US" altLang="zh-CN">
                <a:sym typeface="Wingdings"/>
              </a:rPr>
              <a:t>10</a:t>
            </a:r>
            <a:r>
              <a:rPr kumimoji="1" lang="zh-CN" altLang="en-US">
                <a:sym typeface="Wingdings"/>
              </a:rPr>
              <a:t> * </a:t>
            </a:r>
            <a:r>
              <a:rPr kumimoji="1" lang="en-US" altLang="zh-CN">
                <a:sym typeface="Wingdings"/>
              </a:rPr>
              <a:t>1024</a:t>
            </a:r>
            <a:r>
              <a:rPr kumimoji="1" lang="zh-CN" altLang="en-US">
                <a:sym typeface="Wingdings"/>
              </a:rPr>
              <a:t> </a:t>
            </a:r>
            <a:r>
              <a:rPr kumimoji="1" lang="en-US" altLang="zh-CN">
                <a:sym typeface="Wingdings"/>
              </a:rPr>
              <a:t>+</a:t>
            </a:r>
            <a:r>
              <a:rPr kumimoji="1" lang="zh-CN" altLang="en-US">
                <a:sym typeface="Wingdings"/>
              </a:rPr>
              <a:t> </a:t>
            </a:r>
            <a:r>
              <a:rPr kumimoji="1" lang="en-US" altLang="zh-CN">
                <a:sym typeface="Wingdings"/>
              </a:rPr>
              <a:t>452=10692=0x29C4</a:t>
            </a:r>
            <a:endParaRPr kumimoji="1" lang="zh-CN" altLang="en-US"/>
          </a:p>
        </p:txBody>
      </p:sp>
      <p:sp>
        <p:nvSpPr>
          <p:cNvPr id="2" name="日期占位符 1"/>
          <p:cNvSpPr>
            <a:spLocks noGrp="1"/>
          </p:cNvSpPr>
          <p:nvPr>
            <p:ph type="dt" sz="half" idx="10"/>
          </p:nvPr>
        </p:nvSpPr>
        <p:spPr/>
        <p:txBody>
          <a:bodyPr/>
          <a:lstStyle/>
          <a:p>
            <a:fld id="{77DAEDBE-4740-234B-A1EC-6CDD04907FB0}"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5852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a:t>练习</a:t>
            </a:r>
          </a:p>
        </p:txBody>
      </p:sp>
      <p:sp>
        <p:nvSpPr>
          <p:cNvPr id="556035" name="Rectangle 3"/>
          <p:cNvSpPr>
            <a:spLocks noGrp="1" noChangeArrowheads="1"/>
          </p:cNvSpPr>
          <p:nvPr>
            <p:ph idx="1"/>
          </p:nvPr>
        </p:nvSpPr>
        <p:spPr/>
        <p:txBody>
          <a:bodyPr/>
          <a:lstStyle/>
          <a:p>
            <a:r>
              <a:rPr lang="zh-CN" altLang="en-US" dirty="0"/>
              <a:t>某虚拟存储器的用户空间共</a:t>
            </a:r>
            <a:r>
              <a:rPr lang="en-US" altLang="zh-CN" dirty="0"/>
              <a:t>32</a:t>
            </a:r>
            <a:r>
              <a:rPr lang="zh-CN" altLang="en-US" dirty="0"/>
              <a:t>个页面，每页为</a:t>
            </a:r>
            <a:r>
              <a:rPr lang="en-US" altLang="zh-CN" dirty="0"/>
              <a:t>1KB</a:t>
            </a:r>
            <a:r>
              <a:rPr lang="zh-CN" altLang="en-US" dirty="0"/>
              <a:t>，内存为</a:t>
            </a:r>
            <a:r>
              <a:rPr lang="en-US" altLang="zh-CN" dirty="0"/>
              <a:t>16KB</a:t>
            </a:r>
            <a:r>
              <a:rPr lang="zh-CN" altLang="en-US" dirty="0"/>
              <a:t>。假定某时刻一用户页表如下：</a:t>
            </a:r>
          </a:p>
        </p:txBody>
      </p:sp>
      <p:graphicFrame>
        <p:nvGraphicFramePr>
          <p:cNvPr id="9" name="Group 67"/>
          <p:cNvGraphicFramePr>
            <a:graphicFrameLocks/>
          </p:cNvGraphicFramePr>
          <p:nvPr>
            <p:extLst>
              <p:ext uri="{D42A27DB-BD31-4B8C-83A1-F6EECF244321}">
                <p14:modId xmlns:p14="http://schemas.microsoft.com/office/powerpoint/2010/main" val="1338401473"/>
              </p:ext>
            </p:extLst>
          </p:nvPr>
        </p:nvGraphicFramePr>
        <p:xfrm>
          <a:off x="971600" y="3573016"/>
          <a:ext cx="3528392" cy="2286000"/>
        </p:xfrm>
        <a:graphic>
          <a:graphicData uri="http://schemas.openxmlformats.org/drawingml/2006/table">
            <a:tbl>
              <a:tblPr/>
              <a:tblGrid>
                <a:gridCol w="1660183">
                  <a:extLst>
                    <a:ext uri="{9D8B030D-6E8A-4147-A177-3AD203B41FA5}">
                      <a16:colId xmlns:a16="http://schemas.microsoft.com/office/drawing/2014/main" val="20000"/>
                    </a:ext>
                  </a:extLst>
                </a:gridCol>
                <a:gridCol w="1868209">
                  <a:extLst>
                    <a:ext uri="{9D8B030D-6E8A-4147-A177-3AD203B41FA5}">
                      <a16:colId xmlns:a16="http://schemas.microsoft.com/office/drawing/2014/main" val="20001"/>
                    </a:ext>
                  </a:extLst>
                </a:gridCol>
              </a:tblGrid>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mn-ea"/>
                          <a:cs typeface="Times New Roman" pitchFamily="18" charset="0"/>
                        </a:rPr>
                        <a:t>页号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mn-lt"/>
                          <a:ea typeface="+mn-ea"/>
                          <a:cs typeface="Times New Roman" pitchFamily="18" charset="0"/>
                        </a:rPr>
                        <a:t>物理块号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4644008" y="3859628"/>
            <a:ext cx="3888432" cy="156966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问：逻辑地址</a:t>
            </a: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0A5CH</a:t>
            </a: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对应的物理地址为 ？</a:t>
            </a:r>
            <a:endPar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日期占位符 1"/>
          <p:cNvSpPr>
            <a:spLocks noGrp="1"/>
          </p:cNvSpPr>
          <p:nvPr>
            <p:ph type="dt" sz="half" idx="10"/>
          </p:nvPr>
        </p:nvSpPr>
        <p:spPr/>
        <p:txBody>
          <a:bodyPr/>
          <a:lstStyle/>
          <a:p>
            <a:fld id="{D8895D52-785F-8E4E-B0EE-A471403E3483}"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42944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a:t>解答</a:t>
            </a:r>
          </a:p>
        </p:txBody>
      </p:sp>
      <p:sp>
        <p:nvSpPr>
          <p:cNvPr id="559107" name="Rectangle 3"/>
          <p:cNvSpPr>
            <a:spLocks noGrp="1" noChangeArrowheads="1"/>
          </p:cNvSpPr>
          <p:nvPr>
            <p:ph idx="1"/>
          </p:nvPr>
        </p:nvSpPr>
        <p:spPr/>
        <p:txBody>
          <a:bodyPr/>
          <a:lstStyle/>
          <a:p>
            <a:r>
              <a:rPr lang="zh-CN" altLang="en-US" dirty="0"/>
              <a:t>页内地址所用位数？</a:t>
            </a:r>
            <a:endParaRPr lang="en-US" altLang="zh-CN" dirty="0"/>
          </a:p>
          <a:p>
            <a:r>
              <a:rPr lang="en-US" altLang="zh-CN" dirty="0"/>
              <a:t>0A5C</a:t>
            </a:r>
            <a:r>
              <a:rPr lang="zh-CN" altLang="en-US" dirty="0"/>
              <a:t>＝</a:t>
            </a:r>
            <a:r>
              <a:rPr lang="en-US" altLang="zh-CN" dirty="0">
                <a:solidFill>
                  <a:schemeClr val="accent2"/>
                </a:solidFill>
              </a:rPr>
              <a:t>0000 10</a:t>
            </a:r>
            <a:r>
              <a:rPr lang="en-US" altLang="zh-CN" dirty="0"/>
              <a:t>10 0101 1100</a:t>
            </a:r>
          </a:p>
          <a:p>
            <a:r>
              <a:rPr lang="zh-CN" altLang="en-US" dirty="0"/>
              <a:t>页号为</a:t>
            </a:r>
            <a:r>
              <a:rPr lang="en-US" altLang="zh-CN" dirty="0"/>
              <a:t>2</a:t>
            </a:r>
            <a:r>
              <a:rPr lang="zh-CN" altLang="en-US" dirty="0"/>
              <a:t>，对应块号为</a:t>
            </a:r>
            <a:r>
              <a:rPr lang="en-US" altLang="zh-CN" dirty="0"/>
              <a:t>4</a:t>
            </a:r>
            <a:r>
              <a:rPr lang="zh-CN" altLang="en-US" dirty="0"/>
              <a:t>，有：</a:t>
            </a:r>
          </a:p>
          <a:p>
            <a:r>
              <a:rPr lang="zh-CN" altLang="en-US" dirty="0"/>
              <a:t>物理地址：</a:t>
            </a:r>
            <a:r>
              <a:rPr lang="en-US" altLang="zh-CN" dirty="0">
                <a:solidFill>
                  <a:schemeClr val="accent2">
                    <a:lumMod val="75000"/>
                  </a:schemeClr>
                </a:solidFill>
              </a:rPr>
              <a:t>0001</a:t>
            </a:r>
            <a:r>
              <a:rPr lang="zh-CN" altLang="en-US" dirty="0">
                <a:solidFill>
                  <a:schemeClr val="accent2">
                    <a:lumMod val="75000"/>
                  </a:schemeClr>
                </a:solidFill>
              </a:rPr>
              <a:t> </a:t>
            </a:r>
            <a:r>
              <a:rPr lang="en-US" altLang="zh-CN" dirty="0">
                <a:solidFill>
                  <a:schemeClr val="accent2">
                    <a:lumMod val="75000"/>
                  </a:schemeClr>
                </a:solidFill>
              </a:rPr>
              <a:t>00</a:t>
            </a:r>
            <a:r>
              <a:rPr lang="en-US" altLang="zh-CN" dirty="0"/>
              <a:t>10 0101 1100</a:t>
            </a:r>
          </a:p>
          <a:p>
            <a:r>
              <a:rPr lang="zh-CN" altLang="en-US" dirty="0"/>
              <a:t>即：</a:t>
            </a:r>
            <a:r>
              <a:rPr lang="en-US" altLang="zh-CN" dirty="0"/>
              <a:t>125C</a:t>
            </a:r>
            <a:r>
              <a:rPr lang="en-US" altLang="zh-CN" dirty="0">
                <a:solidFill>
                  <a:srgbClr val="C0504D"/>
                </a:solidFill>
              </a:rPr>
              <a:t>H (4700)</a:t>
            </a:r>
          </a:p>
        </p:txBody>
      </p:sp>
      <p:sp>
        <p:nvSpPr>
          <p:cNvPr id="2" name="日期占位符 1"/>
          <p:cNvSpPr>
            <a:spLocks noGrp="1"/>
          </p:cNvSpPr>
          <p:nvPr>
            <p:ph type="dt" sz="half" idx="10"/>
          </p:nvPr>
        </p:nvSpPr>
        <p:spPr/>
        <p:txBody>
          <a:bodyPr/>
          <a:lstStyle/>
          <a:p>
            <a:fld id="{362BCEA0-6808-6440-8250-9A2F0D6C1A9A}"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140618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9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9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9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思考</a:t>
            </a:r>
            <a:endParaRPr lang="zh-CN" altLang="en-US" dirty="0"/>
          </a:p>
        </p:txBody>
      </p:sp>
      <p:sp>
        <p:nvSpPr>
          <p:cNvPr id="6" name="内容占位符 5"/>
          <p:cNvSpPr>
            <a:spLocks noGrp="1"/>
          </p:cNvSpPr>
          <p:nvPr>
            <p:ph idx="1"/>
          </p:nvPr>
        </p:nvSpPr>
        <p:spPr/>
        <p:txBody>
          <a:bodyPr/>
          <a:lstStyle/>
          <a:p>
            <a:r>
              <a:rPr lang="zh-CN" altLang="en-US" dirty="0"/>
              <a:t>分页会产生哪种碎片？</a:t>
            </a:r>
          </a:p>
          <a:p>
            <a:r>
              <a:rPr lang="zh-CN" altLang="en-US" dirty="0"/>
              <a:t>为什么页面大小要为</a:t>
            </a:r>
            <a:r>
              <a:rPr lang="en-US" altLang="zh-CN" dirty="0"/>
              <a:t>2</a:t>
            </a:r>
            <a:r>
              <a:rPr lang="en-US" altLang="zh-CN" baseline="30000" dirty="0"/>
              <a:t>n</a:t>
            </a:r>
            <a:r>
              <a:rPr lang="en-US" altLang="zh-CN" dirty="0"/>
              <a:t>?</a:t>
            </a:r>
          </a:p>
          <a:p>
            <a:pPr lvl="1"/>
            <a:r>
              <a:rPr lang="zh-CN" altLang="en-US" dirty="0"/>
              <a:t>页号、偏移的计算</a:t>
            </a:r>
            <a:endParaRPr lang="en-US" altLang="zh-CN" dirty="0"/>
          </a:p>
          <a:p>
            <a:r>
              <a:rPr lang="zh-CN" altLang="en-US" dirty="0"/>
              <a:t>分页过大和过小分别有什么优劣？</a:t>
            </a:r>
            <a:endParaRPr lang="en-US" altLang="zh-CN" dirty="0"/>
          </a:p>
        </p:txBody>
      </p:sp>
      <p:sp>
        <p:nvSpPr>
          <p:cNvPr id="2" name="日期占位符 1"/>
          <p:cNvSpPr>
            <a:spLocks noGrp="1"/>
          </p:cNvSpPr>
          <p:nvPr>
            <p:ph type="dt" sz="half" idx="10"/>
          </p:nvPr>
        </p:nvSpPr>
        <p:spPr/>
        <p:txBody>
          <a:bodyPr/>
          <a:lstStyle/>
          <a:p>
            <a:fld id="{55EC74C9-3704-F946-B2CC-F4E89CD7B1C6}"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pPr/>
              <a:t>19</a:t>
            </a:fld>
            <a:endParaRPr lang="zh-CN" altLang="en-US"/>
          </a:p>
        </p:txBody>
      </p:sp>
    </p:spTree>
    <p:extLst>
      <p:ext uri="{BB962C8B-B14F-4D97-AF65-F5344CB8AC3E}">
        <p14:creationId xmlns:p14="http://schemas.microsoft.com/office/powerpoint/2010/main" val="12604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dirty="0"/>
              <a:t>起源 </a:t>
            </a:r>
          </a:p>
        </p:txBody>
      </p:sp>
      <p:sp>
        <p:nvSpPr>
          <p:cNvPr id="502787" name="Rectangle 3"/>
          <p:cNvSpPr>
            <a:spLocks noGrp="1" noChangeArrowheads="1"/>
          </p:cNvSpPr>
          <p:nvPr>
            <p:ph idx="1"/>
          </p:nvPr>
        </p:nvSpPr>
        <p:spPr/>
        <p:txBody>
          <a:bodyPr/>
          <a:lstStyle/>
          <a:p>
            <a:r>
              <a:rPr lang="zh-CN" altLang="en-US" dirty="0"/>
              <a:t>连续分配一次性分配所有，不灵活</a:t>
            </a:r>
            <a:endParaRPr lang="en-US" altLang="zh-CN" dirty="0"/>
          </a:p>
          <a:p>
            <a:r>
              <a:rPr lang="zh-CN" altLang="en-US" dirty="0"/>
              <a:t>碎片问题</a:t>
            </a:r>
          </a:p>
          <a:p>
            <a:pPr lvl="1"/>
            <a:r>
              <a:rPr lang="zh-CN" altLang="en-US" dirty="0"/>
              <a:t>紧凑方式消耗系统开销</a:t>
            </a:r>
          </a:p>
          <a:p>
            <a:r>
              <a:rPr lang="zh-CN" altLang="en-US" dirty="0"/>
              <a:t>离散分配</a:t>
            </a:r>
          </a:p>
          <a:p>
            <a:pPr lvl="1"/>
            <a:r>
              <a:rPr lang="zh-CN" altLang="en-US" dirty="0"/>
              <a:t>分页、分段、段页</a:t>
            </a:r>
          </a:p>
        </p:txBody>
      </p:sp>
      <p:sp>
        <p:nvSpPr>
          <p:cNvPr id="2" name="日期占位符 1"/>
          <p:cNvSpPr>
            <a:spLocks noGrp="1"/>
          </p:cNvSpPr>
          <p:nvPr>
            <p:ph type="dt" sz="half" idx="10"/>
          </p:nvPr>
        </p:nvSpPr>
        <p:spPr/>
        <p:txBody>
          <a:bodyPr/>
          <a:lstStyle/>
          <a:p>
            <a:fld id="{A07CE9B1-E56A-5A43-A616-7F2C441BA87C}"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110324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t>具有快表的地址变换机构 </a:t>
            </a:r>
          </a:p>
        </p:txBody>
      </p:sp>
      <p:sp>
        <p:nvSpPr>
          <p:cNvPr id="284675" name="Rectangle 3"/>
          <p:cNvSpPr>
            <a:spLocks noGrp="1" noChangeArrowheads="1"/>
          </p:cNvSpPr>
          <p:nvPr>
            <p:ph idx="1"/>
          </p:nvPr>
        </p:nvSpPr>
        <p:spPr/>
        <p:txBody>
          <a:bodyPr/>
          <a:lstStyle/>
          <a:p>
            <a:r>
              <a:rPr lang="zh-CN" altLang="en-US" dirty="0"/>
              <a:t>页表访存：二次</a:t>
            </a:r>
          </a:p>
          <a:p>
            <a:pPr lvl="1"/>
            <a:r>
              <a:rPr lang="zh-CN" altLang="en-US" dirty="0"/>
              <a:t>访页表</a:t>
            </a:r>
          </a:p>
          <a:p>
            <a:pPr lvl="1"/>
            <a:r>
              <a:rPr lang="zh-CN" altLang="en-US" dirty="0"/>
              <a:t>操作数据</a:t>
            </a:r>
            <a:endParaRPr lang="en-US" altLang="zh-CN" dirty="0"/>
          </a:p>
          <a:p>
            <a:r>
              <a:rPr lang="zh-CN" altLang="en-US" dirty="0"/>
              <a:t>能否加速页表访问？</a:t>
            </a:r>
            <a:endParaRPr lang="en-US" altLang="zh-CN" dirty="0"/>
          </a:p>
          <a:p>
            <a:pPr lvl="1"/>
            <a:r>
              <a:rPr lang="en-US" altLang="zh-CN" dirty="0"/>
              <a:t>Numbers everyone should know</a:t>
            </a:r>
          </a:p>
          <a:p>
            <a:pPr lvl="2"/>
            <a:r>
              <a:rPr lang="en-US" altLang="zh-CN" dirty="0"/>
              <a:t>Cache:</a:t>
            </a:r>
            <a:r>
              <a:rPr lang="zh-CN" altLang="en-US" dirty="0"/>
              <a:t> </a:t>
            </a:r>
            <a:r>
              <a:rPr lang="en-US" altLang="zh-CN" dirty="0"/>
              <a:t>0.5-7</a:t>
            </a:r>
            <a:r>
              <a:rPr lang="zh-CN" altLang="en-US" dirty="0"/>
              <a:t> </a:t>
            </a:r>
            <a:r>
              <a:rPr lang="en-US" altLang="zh-CN" dirty="0"/>
              <a:t>ns</a:t>
            </a:r>
          </a:p>
          <a:p>
            <a:pPr lvl="2"/>
            <a:r>
              <a:rPr lang="en-US" altLang="zh-CN" dirty="0"/>
              <a:t>Memory:</a:t>
            </a:r>
            <a:r>
              <a:rPr lang="zh-CN" altLang="en-US" dirty="0"/>
              <a:t> </a:t>
            </a:r>
            <a:r>
              <a:rPr lang="en-US" altLang="zh-CN" dirty="0"/>
              <a:t>100ns</a:t>
            </a:r>
            <a:endParaRPr lang="zh-CN" altLang="en-US" dirty="0"/>
          </a:p>
        </p:txBody>
      </p:sp>
      <p:sp>
        <p:nvSpPr>
          <p:cNvPr id="2" name="日期占位符 1"/>
          <p:cNvSpPr>
            <a:spLocks noGrp="1"/>
          </p:cNvSpPr>
          <p:nvPr>
            <p:ph type="dt" sz="half" idx="10"/>
          </p:nvPr>
        </p:nvSpPr>
        <p:spPr/>
        <p:txBody>
          <a:bodyPr/>
          <a:lstStyle/>
          <a:p>
            <a:fld id="{86BAC35F-BC17-BB48-A02A-4622589FC1EE}"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6089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4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zh-CN" dirty="0"/>
              <a:t>TLB—</a:t>
            </a:r>
            <a:r>
              <a:rPr lang="zh-CN" altLang="en-US" dirty="0"/>
              <a:t>快表</a:t>
            </a:r>
          </a:p>
        </p:txBody>
      </p:sp>
      <p:sp>
        <p:nvSpPr>
          <p:cNvPr id="29699" name="Rectangle 3"/>
          <p:cNvSpPr>
            <a:spLocks noGrp="1" noChangeArrowheads="1"/>
          </p:cNvSpPr>
          <p:nvPr>
            <p:ph idx="1"/>
          </p:nvPr>
        </p:nvSpPr>
        <p:spPr/>
        <p:txBody>
          <a:bodyPr>
            <a:normAutofit/>
          </a:bodyPr>
          <a:lstStyle/>
          <a:p>
            <a:r>
              <a:rPr lang="zh-CN" altLang="en-US" dirty="0"/>
              <a:t>局部性：</a:t>
            </a:r>
            <a:r>
              <a:rPr lang="en-US" altLang="zh-CN" dirty="0"/>
              <a:t>Locallity</a:t>
            </a:r>
          </a:p>
          <a:p>
            <a:r>
              <a:rPr lang="zh-CN" altLang="en-US" dirty="0"/>
              <a:t>高速缓冲存储器，存放当前作业的最常用的页号和与之相应的物理块号。</a:t>
            </a:r>
            <a:endParaRPr lang="en-US" altLang="zh-CN" dirty="0"/>
          </a:p>
          <a:p>
            <a:r>
              <a:rPr lang="zh-CN" altLang="en-US" dirty="0"/>
              <a:t>快表或联想存储器</a:t>
            </a:r>
            <a:endParaRPr lang="en-US" altLang="zh-CN" dirty="0"/>
          </a:p>
          <a:p>
            <a:pPr lvl="1"/>
            <a:r>
              <a:rPr lang="en-US" altLang="zh-CN" dirty="0"/>
              <a:t>Translation </a:t>
            </a:r>
            <a:r>
              <a:rPr lang="en-US" altLang="zh-CN" dirty="0" err="1"/>
              <a:t>Lookaside</a:t>
            </a:r>
            <a:r>
              <a:rPr lang="en-US" altLang="zh-CN" dirty="0"/>
              <a:t> Buffer</a:t>
            </a:r>
            <a:r>
              <a:rPr lang="zh-CN" altLang="en-US" dirty="0"/>
              <a:t> （后备</a:t>
            </a:r>
            <a:r>
              <a:rPr lang="en-US" altLang="zh-CN" dirty="0"/>
              <a:t>/</a:t>
            </a:r>
            <a:r>
              <a:rPr lang="zh-CN" altLang="en-US" dirty="0"/>
              <a:t>后援缓冲）</a:t>
            </a:r>
          </a:p>
          <a:p>
            <a:pPr lvl="1"/>
            <a:r>
              <a:rPr lang="en-US" altLang="zh-CN" dirty="0"/>
              <a:t>Associative Mapping</a:t>
            </a:r>
            <a:r>
              <a:rPr lang="zh-CN" altLang="en-US" dirty="0"/>
              <a:t>（</a:t>
            </a:r>
            <a:r>
              <a:rPr lang="en-US" altLang="zh-CN" dirty="0"/>
              <a:t>unordered</a:t>
            </a:r>
            <a:r>
              <a:rPr lang="zh-CN" altLang="en-US" dirty="0"/>
              <a:t>）</a:t>
            </a:r>
            <a:endParaRPr lang="en-US" altLang="zh-CN" dirty="0"/>
          </a:p>
        </p:txBody>
      </p:sp>
      <p:sp>
        <p:nvSpPr>
          <p:cNvPr id="2" name="日期占位符 1"/>
          <p:cNvSpPr>
            <a:spLocks noGrp="1"/>
          </p:cNvSpPr>
          <p:nvPr>
            <p:ph type="dt" sz="half" idx="10"/>
          </p:nvPr>
        </p:nvSpPr>
        <p:spPr/>
        <p:txBody>
          <a:bodyPr/>
          <a:lstStyle/>
          <a:p>
            <a:fld id="{DCC60C70-E64A-C445-9E17-A30BE96DCAEC}"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350768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7" name="Rectangle 5"/>
          <p:cNvSpPr>
            <a:spLocks noGrp="1" noChangeArrowheads="1"/>
          </p:cNvSpPr>
          <p:nvPr>
            <p:ph type="title"/>
          </p:nvPr>
        </p:nvSpPr>
        <p:spPr/>
        <p:txBody>
          <a:bodyPr/>
          <a:lstStyle/>
          <a:p>
            <a:r>
              <a:rPr lang="zh-CN" altLang="en-US" dirty="0"/>
              <a:t>具有快表的地址变换机构</a:t>
            </a:r>
          </a:p>
        </p:txBody>
      </p:sp>
      <p:sp>
        <p:nvSpPr>
          <p:cNvPr id="2" name="日期占位符 1"/>
          <p:cNvSpPr>
            <a:spLocks noGrp="1"/>
          </p:cNvSpPr>
          <p:nvPr>
            <p:ph type="dt" sz="half" idx="10"/>
          </p:nvPr>
        </p:nvSpPr>
        <p:spPr/>
        <p:txBody>
          <a:bodyPr/>
          <a:lstStyle/>
          <a:p>
            <a:fld id="{0310CD71-D1D2-8349-BC54-9B9562624C5D}"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22</a:t>
            </a:fld>
            <a:endParaRPr lang="zh-CN" altLang="en-US"/>
          </a:p>
        </p:txBody>
      </p:sp>
      <p:graphicFrame>
        <p:nvGraphicFramePr>
          <p:cNvPr id="3" name="对象 2"/>
          <p:cNvGraphicFramePr>
            <a:graphicFrameLocks noGrp="1" noChangeAspect="1"/>
          </p:cNvGraphicFramePr>
          <p:nvPr>
            <p:extLst>
              <p:ext uri="{D42A27DB-BD31-4B8C-83A1-F6EECF244321}">
                <p14:modId xmlns:p14="http://schemas.microsoft.com/office/powerpoint/2010/main" val="3360489137"/>
              </p:ext>
            </p:extLst>
          </p:nvPr>
        </p:nvGraphicFramePr>
        <p:xfrm>
          <a:off x="0" y="1556792"/>
          <a:ext cx="9144000" cy="4489450"/>
        </p:xfrm>
        <a:graphic>
          <a:graphicData uri="http://schemas.openxmlformats.org/presentationml/2006/ole">
            <mc:AlternateContent xmlns:mc="http://schemas.openxmlformats.org/markup-compatibility/2006">
              <mc:Choice xmlns:v="urn:schemas-microsoft-com:vml" Requires="v">
                <p:oleObj spid="_x0000_s18055" name="Visio" r:id="rId3" imgW="5758560" imgH="2827847" progId="Visio.Drawing.11">
                  <p:embed/>
                </p:oleObj>
              </mc:Choice>
              <mc:Fallback>
                <p:oleObj name="Visio" r:id="rId3" imgW="5758560" imgH="2827847" progId="Visio.Drawing.11">
                  <p:embed/>
                  <p:pic>
                    <p:nvPicPr>
                      <p:cNvPr id="0" name="Object 4"/>
                      <p:cNvPicPr>
                        <a:picLocks noGrp="1" noChangeAspect="1" noChangeArrowheads="1"/>
                      </p:cNvPicPr>
                      <p:nvPr/>
                    </p:nvPicPr>
                    <p:blipFill>
                      <a:blip r:embed="rId4"/>
                      <a:srcRect/>
                      <a:stretch>
                        <a:fillRect/>
                      </a:stretch>
                    </p:blipFill>
                    <p:spPr bwMode="auto">
                      <a:xfrm>
                        <a:off x="0" y="1556792"/>
                        <a:ext cx="9144000" cy="448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838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a:t>
            </a:r>
          </a:p>
        </p:txBody>
      </p:sp>
      <p:sp>
        <p:nvSpPr>
          <p:cNvPr id="553986" name="Rectangle 2"/>
          <p:cNvSpPr>
            <a:spLocks noGrp="1" noChangeArrowheads="1"/>
          </p:cNvSpPr>
          <p:nvPr>
            <p:ph idx="1"/>
          </p:nvPr>
        </p:nvSpPr>
        <p:spPr/>
        <p:txBody>
          <a:bodyPr>
            <a:normAutofit/>
          </a:bodyPr>
          <a:lstStyle/>
          <a:p>
            <a:r>
              <a:rPr lang="zh-CN" altLang="en-US" dirty="0"/>
              <a:t>有一页式系统，其页表存放在主存中：</a:t>
            </a:r>
          </a:p>
          <a:p>
            <a:pPr marL="914400" lvl="1" indent="-514350">
              <a:buFont typeface="+mj-lt"/>
              <a:buAutoNum type="arabicPeriod"/>
            </a:pPr>
            <a:r>
              <a:rPr lang="zh-CN" altLang="en-US" dirty="0"/>
              <a:t>对主存的一次存取需要</a:t>
            </a:r>
            <a:r>
              <a:rPr lang="en-US" altLang="zh-CN" dirty="0"/>
              <a:t>1.5μs</a:t>
            </a:r>
            <a:r>
              <a:rPr lang="zh-CN" altLang="en-US" dirty="0"/>
              <a:t>，问实现一次页面访问的存取时间是多少</a:t>
            </a:r>
            <a:r>
              <a:rPr lang="en-US" altLang="zh-CN" dirty="0"/>
              <a:t>?</a:t>
            </a:r>
          </a:p>
          <a:p>
            <a:pPr marL="914400" lvl="1" indent="-514350">
              <a:buFont typeface="+mj-lt"/>
              <a:buAutoNum type="arabicPeriod"/>
            </a:pPr>
            <a:r>
              <a:rPr lang="zh-CN" altLang="en-US" dirty="0"/>
              <a:t>如果系统有快表，平均命中率为</a:t>
            </a:r>
            <a:r>
              <a:rPr lang="en-US" altLang="zh-CN" dirty="0"/>
              <a:t>85%</a:t>
            </a:r>
            <a:r>
              <a:rPr lang="zh-CN" altLang="en-US" dirty="0"/>
              <a:t>，当页表项在快表中时，其查找时间忽略，问此时的平均存取时间是多少</a:t>
            </a:r>
            <a:r>
              <a:rPr lang="en-US" altLang="zh-CN" dirty="0"/>
              <a:t>?</a:t>
            </a:r>
          </a:p>
        </p:txBody>
      </p:sp>
      <p:sp>
        <p:nvSpPr>
          <p:cNvPr id="2" name="日期占位符 1"/>
          <p:cNvSpPr>
            <a:spLocks noGrp="1"/>
          </p:cNvSpPr>
          <p:nvPr>
            <p:ph type="dt" sz="half" idx="10"/>
          </p:nvPr>
        </p:nvSpPr>
        <p:spPr/>
        <p:txBody>
          <a:bodyPr/>
          <a:lstStyle/>
          <a:p>
            <a:fld id="{4E2FF20D-E2C0-FA40-BD1E-853FC917FF87}"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259475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9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解答</a:t>
            </a:r>
          </a:p>
        </p:txBody>
      </p:sp>
      <p:sp>
        <p:nvSpPr>
          <p:cNvPr id="555010" name="Rectangle 2"/>
          <p:cNvSpPr>
            <a:spLocks noGrp="1" noChangeArrowheads="1"/>
          </p:cNvSpPr>
          <p:nvPr>
            <p:ph idx="1"/>
          </p:nvPr>
        </p:nvSpPr>
        <p:spPr/>
        <p:txBody>
          <a:bodyPr>
            <a:normAutofit/>
          </a:bodyPr>
          <a:lstStyle/>
          <a:p>
            <a:r>
              <a:rPr lang="zh-CN" altLang="en-US" dirty="0"/>
              <a:t>无快表主存存取访问时间：</a:t>
            </a:r>
            <a:r>
              <a:rPr lang="en-US" altLang="zh-CN" dirty="0"/>
              <a:t>1.5*2=3μs</a:t>
            </a:r>
          </a:p>
          <a:p>
            <a:r>
              <a:rPr lang="zh-CN" altLang="en-US" dirty="0"/>
              <a:t>增加快表后的存取访问时间：</a:t>
            </a:r>
            <a:br>
              <a:rPr lang="en-US" altLang="zh-CN" dirty="0"/>
            </a:br>
            <a:r>
              <a:rPr lang="en-US" altLang="zh-CN" dirty="0"/>
              <a:t>0.85*1.5+(1-0.85)*2*1.5=1.725μs</a:t>
            </a:r>
          </a:p>
          <a:p>
            <a:endParaRPr lang="en-US" altLang="zh-CN" dirty="0"/>
          </a:p>
          <a:p>
            <a:r>
              <a:rPr lang="zh-CN" altLang="en-US" dirty="0"/>
              <a:t>如果</a:t>
            </a:r>
            <a:r>
              <a:rPr lang="en-US" altLang="zh-CN" dirty="0"/>
              <a:t>TLB</a:t>
            </a:r>
            <a:r>
              <a:rPr lang="zh-CN" altLang="en-US" dirty="0"/>
              <a:t>的查找时间是 </a:t>
            </a:r>
            <a:r>
              <a:rPr lang="en-US" altLang="zh-CN" dirty="0"/>
              <a:t>t</a:t>
            </a:r>
            <a:r>
              <a:rPr lang="zh-CN" altLang="en-US" dirty="0"/>
              <a:t> 呢？</a:t>
            </a:r>
            <a:endParaRPr lang="en-US" altLang="zh-CN" dirty="0"/>
          </a:p>
        </p:txBody>
      </p:sp>
      <p:sp>
        <p:nvSpPr>
          <p:cNvPr id="2" name="日期占位符 1"/>
          <p:cNvSpPr>
            <a:spLocks noGrp="1"/>
          </p:cNvSpPr>
          <p:nvPr>
            <p:ph type="dt" sz="half" idx="10"/>
          </p:nvPr>
        </p:nvSpPr>
        <p:spPr/>
        <p:txBody>
          <a:bodyPr/>
          <a:lstStyle/>
          <a:p>
            <a:fld id="{E9AA677C-288B-BD40-8A36-726C95EAD104}"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135609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5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50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计算页表存储空间</a:t>
            </a:r>
          </a:p>
        </p:txBody>
      </p:sp>
      <p:sp>
        <p:nvSpPr>
          <p:cNvPr id="3" name="内容占位符 2"/>
          <p:cNvSpPr>
            <a:spLocks noGrp="1"/>
          </p:cNvSpPr>
          <p:nvPr>
            <p:ph idx="1"/>
          </p:nvPr>
        </p:nvSpPr>
        <p:spPr/>
        <p:txBody>
          <a:bodyPr/>
          <a:lstStyle/>
          <a:p>
            <a:r>
              <a:rPr lang="zh-CN" altLang="en-US" dirty="0"/>
              <a:t>页表也在内存，也需要按页存储</a:t>
            </a:r>
            <a:endParaRPr lang="en-US" altLang="zh-CN" dirty="0"/>
          </a:p>
          <a:p>
            <a:r>
              <a:rPr lang="zh-CN" altLang="en-US" dirty="0"/>
              <a:t>例子</a:t>
            </a:r>
            <a:endParaRPr lang="en-US" altLang="zh-CN" dirty="0"/>
          </a:p>
          <a:p>
            <a:pPr lvl="1"/>
            <a:r>
              <a:rPr lang="en-US" altLang="zh-CN" dirty="0"/>
              <a:t>32</a:t>
            </a:r>
            <a:r>
              <a:rPr lang="zh-CN" altLang="en-US" dirty="0"/>
              <a:t>位系统</a:t>
            </a:r>
            <a:endParaRPr lang="en-US" altLang="zh-CN" dirty="0"/>
          </a:p>
          <a:p>
            <a:pPr lvl="1"/>
            <a:r>
              <a:rPr lang="zh-CN" altLang="en-US" dirty="0"/>
              <a:t>页面大小：</a:t>
            </a:r>
            <a:r>
              <a:rPr lang="en-US" altLang="zh-CN" dirty="0"/>
              <a:t>4K</a:t>
            </a:r>
          </a:p>
          <a:p>
            <a:pPr lvl="1"/>
            <a:r>
              <a:rPr lang="zh-CN" altLang="en-US" dirty="0"/>
              <a:t>页表项</a:t>
            </a:r>
            <a:r>
              <a:rPr lang="zh-CN" altLang="zh-CN" dirty="0"/>
              <a:t>（</a:t>
            </a:r>
            <a:r>
              <a:rPr lang="zh-CN" altLang="en-US" dirty="0"/>
              <a:t>页号记录</a:t>
            </a:r>
            <a:r>
              <a:rPr lang="zh-CN" altLang="zh-CN" dirty="0"/>
              <a:t>）</a:t>
            </a:r>
            <a:r>
              <a:rPr lang="zh-CN" altLang="en-US" dirty="0"/>
              <a:t>：</a:t>
            </a:r>
            <a:r>
              <a:rPr lang="en-US" altLang="zh-CN" dirty="0"/>
              <a:t>4B</a:t>
            </a:r>
          </a:p>
          <a:p>
            <a:pPr lvl="1"/>
            <a:r>
              <a:rPr lang="zh-CN" altLang="en-US" dirty="0"/>
              <a:t>问：一个进程的页表需要多少存储空间？</a:t>
            </a:r>
          </a:p>
        </p:txBody>
      </p:sp>
      <p:sp>
        <p:nvSpPr>
          <p:cNvPr id="4" name="日期占位符 3"/>
          <p:cNvSpPr>
            <a:spLocks noGrp="1"/>
          </p:cNvSpPr>
          <p:nvPr>
            <p:ph type="dt" sz="half" idx="10"/>
          </p:nvPr>
        </p:nvSpPr>
        <p:spPr/>
        <p:txBody>
          <a:bodyPr/>
          <a:lstStyle/>
          <a:p>
            <a:fld id="{386B1BE7-3C0F-F743-AA9F-C2F77AC77350}"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spTree>
    <p:extLst>
      <p:ext uri="{BB962C8B-B14F-4D97-AF65-F5344CB8AC3E}">
        <p14:creationId xmlns:p14="http://schemas.microsoft.com/office/powerpoint/2010/main" val="191658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常用换算</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088578666"/>
              </p:ext>
            </p:extLst>
          </p:nvPr>
        </p:nvGraphicFramePr>
        <p:xfrm>
          <a:off x="457200" y="1350963"/>
          <a:ext cx="8229600" cy="406485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77476">
                <a:tc>
                  <a:txBody>
                    <a:bodyPr/>
                    <a:lstStyle/>
                    <a:p>
                      <a:r>
                        <a:rPr lang="en-US" altLang="zh-CN" sz="3200" dirty="0"/>
                        <a:t>2</a:t>
                      </a:r>
                      <a:r>
                        <a:rPr lang="zh-CN" altLang="en-US" sz="3200" dirty="0"/>
                        <a:t>指数</a:t>
                      </a:r>
                    </a:p>
                  </a:txBody>
                  <a:tcPr/>
                </a:tc>
                <a:tc>
                  <a:txBody>
                    <a:bodyPr/>
                    <a:lstStyle/>
                    <a:p>
                      <a:r>
                        <a:rPr lang="en-US" altLang="zh-CN" sz="3200" dirty="0"/>
                        <a:t>10</a:t>
                      </a:r>
                      <a:r>
                        <a:rPr lang="zh-CN" altLang="en-US" sz="3200" dirty="0"/>
                        <a:t>的指数</a:t>
                      </a:r>
                    </a:p>
                  </a:txBody>
                  <a:tcPr/>
                </a:tc>
                <a:tc>
                  <a:txBody>
                    <a:bodyPr/>
                    <a:lstStyle/>
                    <a:p>
                      <a:r>
                        <a:rPr lang="zh-CN" altLang="en-US" sz="3200" dirty="0"/>
                        <a:t>单位</a:t>
                      </a:r>
                    </a:p>
                  </a:txBody>
                  <a:tcPr/>
                </a:tc>
                <a:extLst>
                  <a:ext uri="{0D108BD9-81ED-4DB2-BD59-A6C34878D82A}">
                    <a16:rowId xmlns:a16="http://schemas.microsoft.com/office/drawing/2014/main" val="10000"/>
                  </a:ext>
                </a:extLst>
              </a:tr>
              <a:tr h="677476">
                <a:tc>
                  <a:txBody>
                    <a:bodyPr/>
                    <a:lstStyle/>
                    <a:p>
                      <a:r>
                        <a:rPr lang="en-US" altLang="zh-CN" sz="3200" dirty="0"/>
                        <a:t>2</a:t>
                      </a:r>
                      <a:r>
                        <a:rPr lang="en-US" altLang="zh-CN" sz="3200" baseline="30000" dirty="0"/>
                        <a:t>10</a:t>
                      </a:r>
                      <a:r>
                        <a:rPr lang="en-US" altLang="zh-CN" sz="3200" baseline="0" dirty="0"/>
                        <a:t>(1024)</a:t>
                      </a:r>
                      <a:endParaRPr lang="zh-CN" altLang="en-US" sz="3200" baseline="30000" dirty="0"/>
                    </a:p>
                  </a:txBody>
                  <a:tcPr/>
                </a:tc>
                <a:tc>
                  <a:txBody>
                    <a:bodyPr/>
                    <a:lstStyle/>
                    <a:p>
                      <a:r>
                        <a:rPr lang="en-US" altLang="zh-CN" sz="3200" baseline="0" dirty="0"/>
                        <a:t>≈10</a:t>
                      </a:r>
                      <a:r>
                        <a:rPr lang="en-US" altLang="zh-CN" sz="3200" baseline="30000" dirty="0"/>
                        <a:t>3</a:t>
                      </a:r>
                      <a:r>
                        <a:rPr lang="en-US" altLang="zh-CN" sz="3200" baseline="0" dirty="0"/>
                        <a:t>(1000)</a:t>
                      </a:r>
                      <a:endParaRPr lang="zh-CN" altLang="en-US" sz="3200" baseline="30000" dirty="0"/>
                    </a:p>
                  </a:txBody>
                  <a:tcPr/>
                </a:tc>
                <a:tc>
                  <a:txBody>
                    <a:bodyPr/>
                    <a:lstStyle/>
                    <a:p>
                      <a:r>
                        <a:rPr lang="en-US" altLang="zh-CN" sz="3200" dirty="0"/>
                        <a:t>K</a:t>
                      </a:r>
                      <a:endParaRPr lang="zh-CN" altLang="en-US" sz="3200" dirty="0"/>
                    </a:p>
                  </a:txBody>
                  <a:tcPr/>
                </a:tc>
                <a:extLst>
                  <a:ext uri="{0D108BD9-81ED-4DB2-BD59-A6C34878D82A}">
                    <a16:rowId xmlns:a16="http://schemas.microsoft.com/office/drawing/2014/main" val="10001"/>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20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6</a:t>
                      </a:r>
                      <a:endParaRPr lang="zh-CN" altLang="en-US" sz="3200" baseline="30000" dirty="0"/>
                    </a:p>
                  </a:txBody>
                  <a:tcPr/>
                </a:tc>
                <a:tc>
                  <a:txBody>
                    <a:bodyPr/>
                    <a:lstStyle/>
                    <a:p>
                      <a:r>
                        <a:rPr lang="en-US" altLang="zh-CN" sz="3200" dirty="0"/>
                        <a:t>M</a:t>
                      </a:r>
                      <a:endParaRPr lang="zh-CN" altLang="en-US" sz="3200" dirty="0"/>
                    </a:p>
                  </a:txBody>
                  <a:tcPr/>
                </a:tc>
                <a:extLst>
                  <a:ext uri="{0D108BD9-81ED-4DB2-BD59-A6C34878D82A}">
                    <a16:rowId xmlns:a16="http://schemas.microsoft.com/office/drawing/2014/main" val="10002"/>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30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9</a:t>
                      </a:r>
                      <a:endParaRPr lang="zh-CN" altLang="en-US" sz="3200" baseline="30000" dirty="0"/>
                    </a:p>
                  </a:txBody>
                  <a:tcPr/>
                </a:tc>
                <a:tc>
                  <a:txBody>
                    <a:bodyPr/>
                    <a:lstStyle/>
                    <a:p>
                      <a:r>
                        <a:rPr lang="en-US" altLang="zh-CN" sz="3200" dirty="0"/>
                        <a:t>G</a:t>
                      </a:r>
                      <a:endParaRPr lang="zh-CN" altLang="en-US" sz="3200" dirty="0"/>
                    </a:p>
                  </a:txBody>
                  <a:tcPr/>
                </a:tc>
                <a:extLst>
                  <a:ext uri="{0D108BD9-81ED-4DB2-BD59-A6C34878D82A}">
                    <a16:rowId xmlns:a16="http://schemas.microsoft.com/office/drawing/2014/main" val="10003"/>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40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12</a:t>
                      </a:r>
                    </a:p>
                  </a:txBody>
                  <a:tcPr/>
                </a:tc>
                <a:tc>
                  <a:txBody>
                    <a:bodyPr/>
                    <a:lstStyle/>
                    <a:p>
                      <a:r>
                        <a:rPr lang="en-US" altLang="zh-CN" sz="3200" dirty="0"/>
                        <a:t>T</a:t>
                      </a:r>
                      <a:endParaRPr lang="zh-CN" altLang="en-US" sz="3200" dirty="0"/>
                    </a:p>
                  </a:txBody>
                  <a:tcPr/>
                </a:tc>
                <a:extLst>
                  <a:ext uri="{0D108BD9-81ED-4DB2-BD59-A6C34878D82A}">
                    <a16:rowId xmlns:a16="http://schemas.microsoft.com/office/drawing/2014/main" val="10004"/>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50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15</a:t>
                      </a:r>
                    </a:p>
                  </a:txBody>
                  <a:tcPr/>
                </a:tc>
                <a:tc>
                  <a:txBody>
                    <a:bodyPr/>
                    <a:lstStyle/>
                    <a:p>
                      <a:r>
                        <a:rPr lang="en-US" altLang="zh-CN" sz="3200" dirty="0"/>
                        <a:t>P</a:t>
                      </a:r>
                      <a:endParaRPr lang="zh-CN" altLang="en-US" sz="3200" dirty="0"/>
                    </a:p>
                  </a:txBody>
                  <a:tcPr/>
                </a:tc>
                <a:extLst>
                  <a:ext uri="{0D108BD9-81ED-4DB2-BD59-A6C34878D82A}">
                    <a16:rowId xmlns:a16="http://schemas.microsoft.com/office/drawing/2014/main" val="10005"/>
                  </a:ext>
                </a:extLst>
              </a:tr>
            </a:tbl>
          </a:graphicData>
        </a:graphic>
      </p:graphicFrame>
      <p:sp>
        <p:nvSpPr>
          <p:cNvPr id="4" name="日期占位符 3"/>
          <p:cNvSpPr>
            <a:spLocks noGrp="1"/>
          </p:cNvSpPr>
          <p:nvPr>
            <p:ph type="dt" sz="half" idx="10"/>
          </p:nvPr>
        </p:nvSpPr>
        <p:spPr/>
        <p:txBody>
          <a:bodyPr/>
          <a:lstStyle/>
          <a:p>
            <a:fld id="{E24F919E-BED3-3B49-BCE8-6B5B9295C3D8}"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26</a:t>
            </a:fld>
            <a:endParaRPr lang="zh-CN" altLang="en-US"/>
          </a:p>
        </p:txBody>
      </p:sp>
      <p:sp>
        <p:nvSpPr>
          <p:cNvPr id="3" name="文本框 2"/>
          <p:cNvSpPr txBox="1"/>
          <p:nvPr/>
        </p:nvSpPr>
        <p:spPr>
          <a:xfrm>
            <a:off x="452537" y="5764614"/>
            <a:ext cx="5339988" cy="369332"/>
          </a:xfrm>
          <a:prstGeom prst="rect">
            <a:avLst/>
          </a:prstGeom>
          <a:noFill/>
        </p:spPr>
        <p:txBody>
          <a:bodyPr wrap="none" rtlCol="0">
            <a:spAutoFit/>
          </a:bodyPr>
          <a:lstStyle/>
          <a:p>
            <a:r>
              <a:rPr kumimoji="1" lang="zh-CN" altLang="en-US" dirty="0"/>
              <a:t>课外阅读：</a:t>
            </a:r>
            <a:r>
              <a:rPr lang="en-US" altLang="zh-CN" dirty="0">
                <a:hlinkClick r:id="rId2"/>
              </a:rPr>
              <a:t>https://www.wikiwand.com/en/Mebibyte</a:t>
            </a:r>
            <a:endParaRPr kumimoji="1" lang="zh-CN" altLang="en-US" dirty="0"/>
          </a:p>
        </p:txBody>
      </p:sp>
    </p:spTree>
    <p:extLst>
      <p:ext uri="{BB962C8B-B14F-4D97-AF65-F5344CB8AC3E}">
        <p14:creationId xmlns:p14="http://schemas.microsoft.com/office/powerpoint/2010/main" val="418940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p>
        </p:txBody>
      </p:sp>
      <p:sp>
        <p:nvSpPr>
          <p:cNvPr id="3" name="内容占位符 2"/>
          <p:cNvSpPr>
            <a:spLocks noGrp="1"/>
          </p:cNvSpPr>
          <p:nvPr>
            <p:ph idx="1"/>
          </p:nvPr>
        </p:nvSpPr>
        <p:spPr/>
        <p:txBody>
          <a:bodyPr>
            <a:normAutofit fontScale="92500"/>
          </a:bodyPr>
          <a:lstStyle/>
          <a:p>
            <a:r>
              <a:rPr lang="zh-CN" altLang="en-US" dirty="0"/>
              <a:t>一个进程共有页表项：</a:t>
            </a:r>
            <a:r>
              <a:rPr lang="en-US" altLang="zh-CN" dirty="0"/>
              <a:t>2</a:t>
            </a:r>
            <a:r>
              <a:rPr lang="en-US" altLang="zh-CN" baseline="30000" dirty="0"/>
              <a:t>32</a:t>
            </a:r>
            <a:r>
              <a:rPr lang="en-US" altLang="zh-CN" dirty="0"/>
              <a:t>B/4K=2</a:t>
            </a:r>
            <a:r>
              <a:rPr lang="en-US" altLang="zh-CN" baseline="30000" dirty="0"/>
              <a:t>20</a:t>
            </a:r>
          </a:p>
          <a:p>
            <a:pPr lvl="1"/>
            <a:r>
              <a:rPr lang="zh-CN" altLang="en-US" dirty="0"/>
              <a:t>总存储空间：</a:t>
            </a:r>
            <a:r>
              <a:rPr lang="en-US" altLang="zh-CN" dirty="0"/>
              <a:t>2</a:t>
            </a:r>
            <a:r>
              <a:rPr lang="en-US" altLang="zh-CN" baseline="30000" dirty="0"/>
              <a:t>20</a:t>
            </a:r>
            <a:r>
              <a:rPr lang="en-US" altLang="zh-CN" dirty="0"/>
              <a:t> * 4B=4M</a:t>
            </a:r>
            <a:endParaRPr lang="zh-CN" altLang="en-US" dirty="0"/>
          </a:p>
          <a:p>
            <a:r>
              <a:rPr lang="zh-CN" altLang="en-US" dirty="0"/>
              <a:t>或</a:t>
            </a:r>
            <a:r>
              <a:rPr lang="zh-CN" altLang="zh-CN" dirty="0"/>
              <a:t>：</a:t>
            </a:r>
            <a:r>
              <a:rPr lang="zh-CN" altLang="en-US" dirty="0"/>
              <a:t>页表本身也是按页存储的</a:t>
            </a:r>
            <a:endParaRPr lang="en-US" altLang="zh-CN" dirty="0"/>
          </a:p>
          <a:p>
            <a:pPr lvl="1"/>
            <a:r>
              <a:rPr lang="zh-CN" altLang="en-US" dirty="0"/>
              <a:t>每页存储页表项：</a:t>
            </a:r>
            <a:r>
              <a:rPr lang="en-US" altLang="zh-CN" dirty="0"/>
              <a:t>4K/4B=1K</a:t>
            </a:r>
          </a:p>
          <a:p>
            <a:pPr lvl="1"/>
            <a:r>
              <a:rPr lang="zh-CN" altLang="en-US" dirty="0"/>
              <a:t>页表需要的页面数：</a:t>
            </a:r>
            <a:r>
              <a:rPr lang="en-US" altLang="zh-CN" dirty="0"/>
              <a:t>2</a:t>
            </a:r>
            <a:r>
              <a:rPr lang="en-US" altLang="zh-CN" baseline="30000" dirty="0"/>
              <a:t>20</a:t>
            </a:r>
            <a:r>
              <a:rPr lang="en-US" altLang="zh-CN" dirty="0"/>
              <a:t>/1K=2</a:t>
            </a:r>
            <a:r>
              <a:rPr lang="en-US" altLang="zh-CN" baseline="30000" dirty="0"/>
              <a:t>10</a:t>
            </a:r>
          </a:p>
          <a:p>
            <a:pPr lvl="1"/>
            <a:r>
              <a:rPr lang="zh-CN" altLang="en-US" dirty="0"/>
              <a:t>总存储空间：</a:t>
            </a:r>
            <a:r>
              <a:rPr lang="en-US" altLang="zh-CN" dirty="0"/>
              <a:t>2</a:t>
            </a:r>
            <a:r>
              <a:rPr lang="en-US" altLang="zh-CN" baseline="30000" dirty="0"/>
              <a:t>10</a:t>
            </a:r>
            <a:r>
              <a:rPr lang="en-US" altLang="zh-CN" dirty="0"/>
              <a:t> * 4K=4M</a:t>
            </a:r>
          </a:p>
          <a:p>
            <a:r>
              <a:rPr lang="zh-CN" altLang="en-US" dirty="0"/>
              <a:t>第一个计算有缺陷：若页表项不能整除页大小</a:t>
            </a:r>
            <a:endParaRPr lang="en-US" altLang="zh-CN" dirty="0"/>
          </a:p>
        </p:txBody>
      </p:sp>
      <p:sp>
        <p:nvSpPr>
          <p:cNvPr id="4" name="日期占位符 3"/>
          <p:cNvSpPr>
            <a:spLocks noGrp="1"/>
          </p:cNvSpPr>
          <p:nvPr>
            <p:ph type="dt" sz="half" idx="10"/>
          </p:nvPr>
        </p:nvSpPr>
        <p:spPr/>
        <p:txBody>
          <a:bodyPr/>
          <a:lstStyle/>
          <a:p>
            <a:fld id="{0DF605DF-520B-7A4E-A04C-686B455E2915}"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17044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计算页表存储空间</a:t>
            </a:r>
          </a:p>
        </p:txBody>
      </p:sp>
      <p:sp>
        <p:nvSpPr>
          <p:cNvPr id="3" name="内容占位符 2"/>
          <p:cNvSpPr>
            <a:spLocks noGrp="1"/>
          </p:cNvSpPr>
          <p:nvPr>
            <p:ph idx="1"/>
          </p:nvPr>
        </p:nvSpPr>
        <p:spPr/>
        <p:txBody>
          <a:bodyPr/>
          <a:lstStyle/>
          <a:p>
            <a:r>
              <a:rPr lang="en-US" altLang="zh-CN" dirty="0"/>
              <a:t>64</a:t>
            </a:r>
            <a:r>
              <a:rPr lang="zh-CN" altLang="en-US" dirty="0"/>
              <a:t>位系统</a:t>
            </a:r>
            <a:endParaRPr lang="en-US" altLang="zh-CN" dirty="0"/>
          </a:p>
          <a:p>
            <a:r>
              <a:rPr lang="zh-CN" altLang="en-US" dirty="0"/>
              <a:t>页表项：</a:t>
            </a:r>
            <a:r>
              <a:rPr lang="en-US" altLang="zh-CN" dirty="0"/>
              <a:t>8B</a:t>
            </a:r>
          </a:p>
          <a:p>
            <a:r>
              <a:rPr lang="zh-CN" altLang="en-US" dirty="0"/>
              <a:t>问：当页面大小为</a:t>
            </a:r>
            <a:r>
              <a:rPr lang="en-US" altLang="zh-CN" dirty="0"/>
              <a:t>4K</a:t>
            </a:r>
            <a:r>
              <a:rPr lang="zh-CN" altLang="en-US" dirty="0"/>
              <a:t>和</a:t>
            </a:r>
            <a:r>
              <a:rPr lang="en-US" altLang="zh-CN" dirty="0"/>
              <a:t>1M</a:t>
            </a:r>
            <a:r>
              <a:rPr lang="zh-CN" altLang="en-US" dirty="0"/>
              <a:t>时，一个进程的页表需要多少存储空间？</a:t>
            </a:r>
            <a:endParaRPr lang="en-US" altLang="zh-CN" dirty="0"/>
          </a:p>
          <a:p>
            <a:pPr lvl="1"/>
            <a:r>
              <a:rPr lang="en-US" altLang="zh-CN" dirty="0"/>
              <a:t>4K</a:t>
            </a:r>
            <a:r>
              <a:rPr lang="zh-CN" altLang="en-US" dirty="0"/>
              <a:t>：</a:t>
            </a:r>
            <a:r>
              <a:rPr lang="en-US" altLang="zh-CN" dirty="0"/>
              <a:t>2</a:t>
            </a:r>
            <a:r>
              <a:rPr lang="en-US" altLang="zh-CN" baseline="30000" dirty="0"/>
              <a:t>64</a:t>
            </a:r>
            <a:r>
              <a:rPr lang="en-US" altLang="zh-CN" dirty="0"/>
              <a:t>/4K</a:t>
            </a:r>
            <a:r>
              <a:rPr lang="zh-CN" altLang="en-US" dirty="0"/>
              <a:t> * </a:t>
            </a:r>
            <a:r>
              <a:rPr lang="en-US" altLang="zh-CN" dirty="0"/>
              <a:t>8B=2</a:t>
            </a:r>
            <a:r>
              <a:rPr lang="en-US" altLang="zh-CN" baseline="30000" dirty="0"/>
              <a:t>55</a:t>
            </a:r>
            <a:r>
              <a:rPr lang="en-US" altLang="zh-CN" dirty="0"/>
              <a:t>B=32P</a:t>
            </a:r>
          </a:p>
          <a:p>
            <a:pPr lvl="1"/>
            <a:r>
              <a:rPr lang="en-US" altLang="zh-CN" dirty="0"/>
              <a:t>1M</a:t>
            </a:r>
            <a:r>
              <a:rPr lang="zh-CN" altLang="en-US" dirty="0"/>
              <a:t>：</a:t>
            </a:r>
            <a:r>
              <a:rPr lang="en-US" altLang="zh-CN" dirty="0"/>
              <a:t>2</a:t>
            </a:r>
            <a:r>
              <a:rPr lang="en-US" altLang="zh-CN" baseline="30000" dirty="0"/>
              <a:t>64</a:t>
            </a:r>
            <a:r>
              <a:rPr lang="en-US" altLang="zh-CN" dirty="0"/>
              <a:t>/1M</a:t>
            </a:r>
            <a:r>
              <a:rPr lang="zh-CN" altLang="en-US" dirty="0"/>
              <a:t> * </a:t>
            </a:r>
            <a:r>
              <a:rPr lang="en-US" altLang="zh-CN" dirty="0"/>
              <a:t>8B=2</a:t>
            </a:r>
            <a:r>
              <a:rPr lang="en-US" altLang="zh-CN" baseline="30000" dirty="0"/>
              <a:t>47</a:t>
            </a:r>
            <a:r>
              <a:rPr lang="en-US" altLang="zh-CN" dirty="0"/>
              <a:t>B=128T</a:t>
            </a:r>
            <a:endParaRPr lang="zh-CN" altLang="en-US" dirty="0"/>
          </a:p>
        </p:txBody>
      </p:sp>
      <p:sp>
        <p:nvSpPr>
          <p:cNvPr id="4" name="日期占位符 3"/>
          <p:cNvSpPr>
            <a:spLocks noGrp="1"/>
          </p:cNvSpPr>
          <p:nvPr>
            <p:ph type="dt" sz="half" idx="10"/>
          </p:nvPr>
        </p:nvSpPr>
        <p:spPr/>
        <p:txBody>
          <a:bodyPr/>
          <a:lstStyle/>
          <a:p>
            <a:fld id="{761A59E0-6AD3-034C-B153-1592E882A54C}"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111546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两级和多级页表 </a:t>
            </a:r>
          </a:p>
        </p:txBody>
      </p:sp>
      <p:sp>
        <p:nvSpPr>
          <p:cNvPr id="27651" name="Rectangle 3"/>
          <p:cNvSpPr>
            <a:spLocks noGrp="1" noChangeArrowheads="1"/>
          </p:cNvSpPr>
          <p:nvPr>
            <p:ph idx="1"/>
          </p:nvPr>
        </p:nvSpPr>
        <p:spPr/>
        <p:txBody>
          <a:bodyPr/>
          <a:lstStyle/>
          <a:p>
            <a:r>
              <a:rPr lang="en-US" altLang="zh-CN" dirty="0"/>
              <a:t>32</a:t>
            </a:r>
            <a:r>
              <a:rPr lang="zh-CN" altLang="en-US" dirty="0"/>
              <a:t>位系统，页面</a:t>
            </a:r>
            <a:r>
              <a:rPr lang="en-US" altLang="zh-CN" dirty="0"/>
              <a:t>4KB</a:t>
            </a:r>
            <a:r>
              <a:rPr lang="zh-CN" altLang="en-US" dirty="0"/>
              <a:t>，页表项</a:t>
            </a:r>
            <a:r>
              <a:rPr lang="en-US" altLang="zh-CN" dirty="0"/>
              <a:t>4B</a:t>
            </a:r>
          </a:p>
          <a:p>
            <a:pPr lvl="1"/>
            <a:r>
              <a:rPr lang="zh-CN" altLang="en-US" dirty="0"/>
              <a:t>页表多大？</a:t>
            </a:r>
            <a:endParaRPr lang="en-US" altLang="zh-CN" dirty="0"/>
          </a:p>
          <a:p>
            <a:r>
              <a:rPr lang="zh-CN" altLang="en-US" dirty="0"/>
              <a:t>页表过大</a:t>
            </a:r>
            <a:r>
              <a:rPr lang="en-US" altLang="zh-CN" dirty="0">
                <a:sym typeface="Wingdings" pitchFamily="2" charset="2"/>
              </a:rPr>
              <a:t></a:t>
            </a:r>
            <a:r>
              <a:rPr lang="zh-CN" altLang="en-US" dirty="0">
                <a:sym typeface="Wingdings" pitchFamily="2" charset="2"/>
              </a:rPr>
              <a:t>无法连续存储</a:t>
            </a:r>
            <a:r>
              <a:rPr lang="en-US" altLang="zh-CN" dirty="0">
                <a:sym typeface="Wingdings" pitchFamily="2" charset="2"/>
              </a:rPr>
              <a:t></a:t>
            </a:r>
            <a:r>
              <a:rPr lang="zh-CN" altLang="en-US" dirty="0">
                <a:sym typeface="Wingdings" pitchFamily="2" charset="2"/>
              </a:rPr>
              <a:t>分级，</a:t>
            </a:r>
            <a:r>
              <a:rPr lang="zh-CN" altLang="en-US" dirty="0"/>
              <a:t>将其离散存放在不同页块中</a:t>
            </a:r>
            <a:r>
              <a:rPr lang="zh-CN" altLang="en-US" dirty="0">
                <a:sym typeface="Wingdings"/>
              </a:rPr>
              <a:t>按需调用</a:t>
            </a:r>
            <a:endParaRPr lang="zh-CN" altLang="en-US" dirty="0"/>
          </a:p>
          <a:p>
            <a:r>
              <a:rPr lang="zh-CN" altLang="zh-CN" dirty="0"/>
              <a:t>建</a:t>
            </a:r>
            <a:r>
              <a:rPr lang="zh-CN" altLang="en-US" dirty="0"/>
              <a:t>立</a:t>
            </a:r>
            <a:r>
              <a:rPr lang="zh-CN" altLang="zh-CN" dirty="0"/>
              <a:t>“外</a:t>
            </a:r>
            <a:r>
              <a:rPr lang="zh-CN" altLang="en-US" dirty="0"/>
              <a:t>部</a:t>
            </a:r>
            <a:r>
              <a:rPr lang="zh-CN" altLang="zh-CN" dirty="0"/>
              <a:t>页表”</a:t>
            </a:r>
            <a:r>
              <a:rPr lang="zh-CN" altLang="en-US" dirty="0"/>
              <a:t>或“页目录”</a:t>
            </a:r>
            <a:r>
              <a:rPr lang="zh-CN" altLang="zh-CN" dirty="0"/>
              <a:t>管理这些离散</a:t>
            </a:r>
            <a:r>
              <a:rPr lang="zh-CN" altLang="en-US" dirty="0"/>
              <a:t>的</a:t>
            </a:r>
            <a:r>
              <a:rPr lang="zh-CN" altLang="zh-CN" dirty="0"/>
              <a:t>页表块。</a:t>
            </a:r>
          </a:p>
        </p:txBody>
      </p:sp>
      <p:sp>
        <p:nvSpPr>
          <p:cNvPr id="2" name="日期占位符 1"/>
          <p:cNvSpPr>
            <a:spLocks noGrp="1"/>
          </p:cNvSpPr>
          <p:nvPr>
            <p:ph type="dt" sz="half" idx="10"/>
          </p:nvPr>
        </p:nvSpPr>
        <p:spPr/>
        <p:txBody>
          <a:bodyPr/>
          <a:lstStyle/>
          <a:p>
            <a:fld id="{D15AD3DE-E6EC-F74F-A8EB-6E4E8520379F}"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29</a:t>
            </a:fld>
            <a:endParaRPr lang="zh-CN" altLang="en-US"/>
          </a:p>
        </p:txBody>
      </p:sp>
    </p:spTree>
    <p:extLst>
      <p:ext uri="{BB962C8B-B14F-4D97-AF65-F5344CB8AC3E}">
        <p14:creationId xmlns:p14="http://schemas.microsoft.com/office/powerpoint/2010/main" val="18050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a:t>
            </a:r>
            <a:r>
              <a:rPr lang="en-US" altLang="zh-CN" dirty="0"/>
              <a:t>/</a:t>
            </a:r>
            <a:r>
              <a:rPr lang="zh-CN" altLang="en-US" dirty="0"/>
              <a:t>页式存储管理</a:t>
            </a:r>
            <a:r>
              <a:rPr lang="en-US" altLang="zh-CN" dirty="0"/>
              <a:t>——Page</a:t>
            </a:r>
            <a:endParaRPr lang="zh-CN" altLang="en-US" dirty="0"/>
          </a:p>
        </p:txBody>
      </p:sp>
      <p:sp>
        <p:nvSpPr>
          <p:cNvPr id="3" name="内容占位符 2"/>
          <p:cNvSpPr>
            <a:spLocks noGrp="1"/>
          </p:cNvSpPr>
          <p:nvPr>
            <p:ph idx="1"/>
          </p:nvPr>
        </p:nvSpPr>
        <p:spPr/>
        <p:txBody>
          <a:bodyPr>
            <a:normAutofit/>
          </a:bodyPr>
          <a:lstStyle/>
          <a:p>
            <a:r>
              <a:rPr lang="zh-CN" altLang="en-US" dirty="0"/>
              <a:t>用户空间划分</a:t>
            </a:r>
          </a:p>
          <a:p>
            <a:pPr lvl="1"/>
            <a:r>
              <a:rPr lang="zh-CN" altLang="en-US" dirty="0"/>
              <a:t>用户程序按逻辑页划分成大小相等的部分，称为页（虚页）</a:t>
            </a:r>
            <a:endParaRPr lang="en-US" altLang="zh-CN" dirty="0"/>
          </a:p>
          <a:p>
            <a:pPr lvl="1"/>
            <a:r>
              <a:rPr lang="zh-CN" altLang="en-US" dirty="0"/>
              <a:t>从</a:t>
            </a:r>
            <a:r>
              <a:rPr lang="en-US" altLang="zh-CN" dirty="0"/>
              <a:t>0</a:t>
            </a:r>
            <a:r>
              <a:rPr lang="zh-CN" altLang="en-US" dirty="0"/>
              <a:t>开始编制页号，页内地址相对于</a:t>
            </a:r>
            <a:r>
              <a:rPr lang="en-US" altLang="zh-CN" dirty="0"/>
              <a:t>0</a:t>
            </a:r>
            <a:r>
              <a:rPr lang="zh-CN" altLang="en-US" dirty="0"/>
              <a:t>编址。</a:t>
            </a:r>
          </a:p>
          <a:p>
            <a:pPr lvl="1"/>
            <a:r>
              <a:rPr lang="zh-CN" altLang="en-US" dirty="0"/>
              <a:t>逻辑空间划分由系统自动完成的，对用户透明。</a:t>
            </a:r>
            <a:endParaRPr lang="en-US" altLang="zh-CN" dirty="0"/>
          </a:p>
          <a:p>
            <a:pPr lvl="1"/>
            <a:r>
              <a:rPr lang="zh-CN" altLang="en-US" dirty="0"/>
              <a:t>一般页大小为</a:t>
            </a:r>
            <a:r>
              <a:rPr lang="en-US" altLang="zh-CN" dirty="0"/>
              <a:t>2</a:t>
            </a:r>
            <a:r>
              <a:rPr lang="zh-CN" altLang="en-US" dirty="0"/>
              <a:t>的整数次幂，因此，</a:t>
            </a:r>
            <a:r>
              <a:rPr lang="zh-CN" altLang="en-US" dirty="0">
                <a:solidFill>
                  <a:schemeClr val="accent2"/>
                </a:solidFill>
              </a:rPr>
              <a:t>地址的高位部分为页号，低位部分为页内地址</a:t>
            </a:r>
            <a:r>
              <a:rPr lang="zh-CN" altLang="en-US" dirty="0"/>
              <a:t>。</a:t>
            </a:r>
          </a:p>
          <a:p>
            <a:endParaRPr lang="zh-CN" altLang="en-US" dirty="0"/>
          </a:p>
        </p:txBody>
      </p:sp>
      <p:sp>
        <p:nvSpPr>
          <p:cNvPr id="4" name="日期占位符 3"/>
          <p:cNvSpPr>
            <a:spLocks noGrp="1"/>
          </p:cNvSpPr>
          <p:nvPr>
            <p:ph type="dt" sz="half" idx="10"/>
          </p:nvPr>
        </p:nvSpPr>
        <p:spPr/>
        <p:txBody>
          <a:bodyPr/>
          <a:lstStyle/>
          <a:p>
            <a:fld id="{212938DB-0CB0-DF4C-88C9-386C85370DB6}"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spTree>
    <p:extLst>
      <p:ext uri="{BB962C8B-B14F-4D97-AF65-F5344CB8AC3E}">
        <p14:creationId xmlns:p14="http://schemas.microsoft.com/office/powerpoint/2010/main" val="156715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a:t>两级页表</a:t>
            </a:r>
            <a:r>
              <a:rPr lang="en-US" altLang="zh-CN"/>
              <a:t>(Two-Level Page Table) </a:t>
            </a:r>
            <a:endParaRPr lang="zh-CN" altLang="en-US" dirty="0"/>
          </a:p>
        </p:txBody>
      </p:sp>
      <p:sp>
        <p:nvSpPr>
          <p:cNvPr id="9" name="内容占位符 8"/>
          <p:cNvSpPr>
            <a:spLocks noGrp="1"/>
          </p:cNvSpPr>
          <p:nvPr>
            <p:ph idx="1"/>
          </p:nvPr>
        </p:nvSpPr>
        <p:spPr/>
        <p:txBody>
          <a:bodyPr>
            <a:normAutofit/>
          </a:bodyPr>
          <a:lstStyle/>
          <a:p>
            <a:r>
              <a:rPr lang="zh-CN" altLang="en-US" dirty="0"/>
              <a:t>逻辑地址结构：</a:t>
            </a:r>
            <a:endParaRPr lang="en-US" altLang="zh-CN" dirty="0"/>
          </a:p>
          <a:p>
            <a:pPr lvl="1"/>
            <a:r>
              <a:rPr lang="en-US" altLang="zh-CN" dirty="0"/>
              <a:t>32</a:t>
            </a:r>
            <a:r>
              <a:rPr lang="zh-CN" altLang="en-US" dirty="0"/>
              <a:t>位地址空间；页面大小</a:t>
            </a:r>
            <a:r>
              <a:rPr lang="en-US" altLang="zh-CN" dirty="0"/>
              <a:t>4K</a:t>
            </a:r>
            <a:r>
              <a:rPr lang="zh-CN" altLang="en-US" dirty="0"/>
              <a:t>；页表项</a:t>
            </a:r>
            <a:r>
              <a:rPr lang="en-US" altLang="zh-CN" dirty="0"/>
              <a:t>4B</a:t>
            </a:r>
          </a:p>
          <a:p>
            <a:pPr lvl="1"/>
            <a:r>
              <a:rPr lang="zh-CN" altLang="en-US" dirty="0"/>
              <a:t>如何计算每一层的位数？每页表项数宽度</a:t>
            </a:r>
            <a:endParaRPr lang="en-US" altLang="zh-CN" dirty="0"/>
          </a:p>
          <a:p>
            <a:endParaRPr lang="en-US" altLang="zh-CN" dirty="0"/>
          </a:p>
          <a:p>
            <a:endParaRPr lang="en-US" altLang="zh-CN" dirty="0"/>
          </a:p>
          <a:p>
            <a:endParaRPr lang="en-US" altLang="zh-CN" dirty="0"/>
          </a:p>
          <a:p>
            <a:r>
              <a:rPr lang="zh-CN" altLang="en-US" dirty="0"/>
              <a:t>多级页表</a:t>
            </a:r>
          </a:p>
        </p:txBody>
      </p:sp>
      <p:graphicFrame>
        <p:nvGraphicFramePr>
          <p:cNvPr id="10" name="表格 9"/>
          <p:cNvGraphicFramePr>
            <a:graphicFrameLocks noGrp="1"/>
          </p:cNvGraphicFramePr>
          <p:nvPr>
            <p:extLst>
              <p:ext uri="{D42A27DB-BD31-4B8C-83A1-F6EECF244321}">
                <p14:modId xmlns:p14="http://schemas.microsoft.com/office/powerpoint/2010/main" val="3987888740"/>
              </p:ext>
            </p:extLst>
          </p:nvPr>
        </p:nvGraphicFramePr>
        <p:xfrm>
          <a:off x="743551" y="4290040"/>
          <a:ext cx="7920879" cy="370840"/>
        </p:xfrm>
        <a:graphic>
          <a:graphicData uri="http://schemas.openxmlformats.org/drawingml/2006/table">
            <a:tbl>
              <a:tblPr firstRow="1" bandRow="1">
                <a:tableStyleId>{5C22544A-7EE6-4342-B048-85BDC9FD1C3A}</a:tableStyleId>
              </a:tblPr>
              <a:tblGrid>
                <a:gridCol w="2460297">
                  <a:extLst>
                    <a:ext uri="{9D8B030D-6E8A-4147-A177-3AD203B41FA5}">
                      <a16:colId xmlns:a16="http://schemas.microsoft.com/office/drawing/2014/main" val="20000"/>
                    </a:ext>
                  </a:extLst>
                </a:gridCol>
                <a:gridCol w="2820289">
                  <a:extLst>
                    <a:ext uri="{9D8B030D-6E8A-4147-A177-3AD203B41FA5}">
                      <a16:colId xmlns:a16="http://schemas.microsoft.com/office/drawing/2014/main" val="20001"/>
                    </a:ext>
                  </a:extLst>
                </a:gridCol>
                <a:gridCol w="2640293">
                  <a:extLst>
                    <a:ext uri="{9D8B030D-6E8A-4147-A177-3AD203B41FA5}">
                      <a16:colId xmlns:a16="http://schemas.microsoft.com/office/drawing/2014/main" val="20002"/>
                    </a:ext>
                  </a:extLst>
                </a:gridCol>
              </a:tblGrid>
              <a:tr h="370840">
                <a:tc>
                  <a:txBody>
                    <a:bodyPr/>
                    <a:lstStyle/>
                    <a:p>
                      <a:r>
                        <a:rPr lang="zh-CN" altLang="en-US" sz="1800" b="0" dirty="0"/>
                        <a:t>外部页号（一级页号）</a:t>
                      </a:r>
                    </a:p>
                  </a:txBody>
                  <a:tcPr/>
                </a:tc>
                <a:tc>
                  <a:txBody>
                    <a:bodyPr/>
                    <a:lstStyle/>
                    <a:p>
                      <a:r>
                        <a:rPr lang="zh-CN" altLang="en-US" sz="1800" b="0" dirty="0"/>
                        <a:t>外部页内地址（二级页号）</a:t>
                      </a:r>
                    </a:p>
                  </a:txBody>
                  <a:tcPr/>
                </a:tc>
                <a:tc>
                  <a:txBody>
                    <a:bodyPr/>
                    <a:lstStyle/>
                    <a:p>
                      <a:r>
                        <a:rPr lang="zh-CN" altLang="en-US" sz="1800" b="0" dirty="0"/>
                        <a:t>页内地址</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8494279" y="3659681"/>
            <a:ext cx="385042" cy="523220"/>
          </a:xfrm>
          <a:prstGeom prst="rect">
            <a:avLst/>
          </a:prstGeom>
          <a:noFill/>
        </p:spPr>
        <p:txBody>
          <a:bodyPr wrap="none" rtlCol="0">
            <a:spAutoFit/>
          </a:bodyPr>
          <a:lstStyle/>
          <a:p>
            <a:r>
              <a:rPr lang="en-US" altLang="zh-CN" sz="2800" dirty="0"/>
              <a:t>0</a:t>
            </a:r>
            <a:endParaRPr lang="zh-CN" altLang="en-US" sz="2800" dirty="0"/>
          </a:p>
        </p:txBody>
      </p:sp>
      <p:sp>
        <p:nvSpPr>
          <p:cNvPr id="15" name="TextBox 14"/>
          <p:cNvSpPr txBox="1"/>
          <p:nvPr/>
        </p:nvSpPr>
        <p:spPr>
          <a:xfrm>
            <a:off x="5479483" y="3641476"/>
            <a:ext cx="1058880" cy="523220"/>
          </a:xfrm>
          <a:prstGeom prst="rect">
            <a:avLst/>
          </a:prstGeom>
          <a:noFill/>
        </p:spPr>
        <p:txBody>
          <a:bodyPr wrap="none" rtlCol="0">
            <a:spAutoFit/>
          </a:bodyPr>
          <a:lstStyle/>
          <a:p>
            <a:r>
              <a:rPr lang="en-US" altLang="zh-CN" sz="2800" dirty="0"/>
              <a:t>12 11</a:t>
            </a:r>
            <a:endParaRPr lang="zh-CN" altLang="en-US" sz="2800" dirty="0"/>
          </a:p>
        </p:txBody>
      </p:sp>
      <p:sp>
        <p:nvSpPr>
          <p:cNvPr id="16" name="TextBox 15"/>
          <p:cNvSpPr txBox="1"/>
          <p:nvPr/>
        </p:nvSpPr>
        <p:spPr>
          <a:xfrm>
            <a:off x="2699792" y="3647155"/>
            <a:ext cx="1085554" cy="523220"/>
          </a:xfrm>
          <a:prstGeom prst="rect">
            <a:avLst/>
          </a:prstGeom>
          <a:noFill/>
        </p:spPr>
        <p:txBody>
          <a:bodyPr wrap="none" rtlCol="0">
            <a:spAutoFit/>
          </a:bodyPr>
          <a:lstStyle/>
          <a:p>
            <a:r>
              <a:rPr lang="en-US" altLang="zh-CN" sz="2800" dirty="0"/>
              <a:t>22 21</a:t>
            </a:r>
            <a:endParaRPr lang="zh-CN" altLang="en-US" sz="2800" dirty="0"/>
          </a:p>
        </p:txBody>
      </p:sp>
      <p:sp>
        <p:nvSpPr>
          <p:cNvPr id="17" name="TextBox 16"/>
          <p:cNvSpPr txBox="1"/>
          <p:nvPr/>
        </p:nvSpPr>
        <p:spPr>
          <a:xfrm>
            <a:off x="429733" y="3659681"/>
            <a:ext cx="585417" cy="523220"/>
          </a:xfrm>
          <a:prstGeom prst="rect">
            <a:avLst/>
          </a:prstGeom>
          <a:noFill/>
        </p:spPr>
        <p:txBody>
          <a:bodyPr wrap="none" rtlCol="0">
            <a:spAutoFit/>
          </a:bodyPr>
          <a:lstStyle/>
          <a:p>
            <a:r>
              <a:rPr lang="en-US" altLang="zh-CN" sz="2800" dirty="0"/>
              <a:t>31</a:t>
            </a:r>
            <a:endParaRPr lang="zh-CN" altLang="en-US" sz="2800" dirty="0"/>
          </a:p>
        </p:txBody>
      </p:sp>
      <p:sp>
        <p:nvSpPr>
          <p:cNvPr id="2" name="日期占位符 1"/>
          <p:cNvSpPr>
            <a:spLocks noGrp="1"/>
          </p:cNvSpPr>
          <p:nvPr>
            <p:ph type="dt" sz="half" idx="10"/>
          </p:nvPr>
        </p:nvSpPr>
        <p:spPr/>
        <p:txBody>
          <a:bodyPr/>
          <a:lstStyle/>
          <a:p>
            <a:fld id="{25AEA59C-6C41-4A4E-A836-796292C3403E}"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1248338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3" name="Object 5"/>
          <p:cNvGraphicFramePr>
            <a:graphicFrameLocks noChangeAspect="1"/>
          </p:cNvGraphicFramePr>
          <p:nvPr>
            <p:extLst>
              <p:ext uri="{D42A27DB-BD31-4B8C-83A1-F6EECF244321}">
                <p14:modId xmlns:p14="http://schemas.microsoft.com/office/powerpoint/2010/main" val="507771677"/>
              </p:ext>
            </p:extLst>
          </p:nvPr>
        </p:nvGraphicFramePr>
        <p:xfrm>
          <a:off x="0" y="44624"/>
          <a:ext cx="9144000" cy="6373812"/>
        </p:xfrm>
        <a:graphic>
          <a:graphicData uri="http://schemas.openxmlformats.org/presentationml/2006/ole">
            <mc:AlternateContent xmlns:mc="http://schemas.openxmlformats.org/markup-compatibility/2006">
              <mc:Choice xmlns:v="urn:schemas-microsoft-com:vml" Requires="v">
                <p:oleObj spid="_x0000_s47622" name="Visio" r:id="rId3" imgW="3503160" imgH="2441160" progId="Visio.Drawing.11">
                  <p:embed/>
                </p:oleObj>
              </mc:Choice>
              <mc:Fallback>
                <p:oleObj name="Visio" r:id="rId3" imgW="3503160" imgH="2441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624"/>
                        <a:ext cx="9144000" cy="6373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2E8D5EF1-648D-B742-8B57-19F858826169}"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31</a:t>
            </a:fld>
            <a:endParaRPr lang="zh-CN" altLang="en-US"/>
          </a:p>
        </p:txBody>
      </p:sp>
      <p:sp>
        <p:nvSpPr>
          <p:cNvPr id="5" name="矩形 4"/>
          <p:cNvSpPr/>
          <p:nvPr/>
        </p:nvSpPr>
        <p:spPr>
          <a:xfrm>
            <a:off x="8631" y="4581128"/>
            <a:ext cx="2582170" cy="120032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注意：图中格子比例跟容量大小不完全一一对应。</a:t>
            </a:r>
          </a:p>
        </p:txBody>
      </p:sp>
      <p:sp>
        <p:nvSpPr>
          <p:cNvPr id="6" name="文本框 5"/>
          <p:cNvSpPr txBox="1"/>
          <p:nvPr/>
        </p:nvSpPr>
        <p:spPr>
          <a:xfrm>
            <a:off x="8390165" y="5388981"/>
            <a:ext cx="646331" cy="369332"/>
          </a:xfrm>
          <a:prstGeom prst="rect">
            <a:avLst/>
          </a:prstGeom>
          <a:noFill/>
        </p:spPr>
        <p:txBody>
          <a:bodyPr wrap="none" rtlCol="0">
            <a:spAutoFit/>
          </a:bodyPr>
          <a:lstStyle/>
          <a:p>
            <a:r>
              <a:rPr kumimoji="1" lang="zh-CN" altLang="en-US" dirty="0"/>
              <a:t>页号</a:t>
            </a:r>
          </a:p>
        </p:txBody>
      </p:sp>
    </p:spTree>
    <p:extLst>
      <p:ext uri="{BB962C8B-B14F-4D97-AF65-F5344CB8AC3E}">
        <p14:creationId xmlns:p14="http://schemas.microsoft.com/office/powerpoint/2010/main" val="3914237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两级页表查找过程</a:t>
            </a:r>
          </a:p>
        </p:txBody>
      </p:sp>
      <p:sp>
        <p:nvSpPr>
          <p:cNvPr id="2" name="日期占位符 1"/>
          <p:cNvSpPr>
            <a:spLocks noGrp="1"/>
          </p:cNvSpPr>
          <p:nvPr>
            <p:ph type="dt" sz="half" idx="10"/>
          </p:nvPr>
        </p:nvSpPr>
        <p:spPr/>
        <p:txBody>
          <a:bodyPr/>
          <a:lstStyle/>
          <a:p>
            <a:fld id="{EA12BFDB-1E08-7E4D-96BE-86B410B3224E}"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32</a:t>
            </a:fld>
            <a:endParaRPr lang="zh-CN" altLang="en-US"/>
          </a:p>
        </p:txBody>
      </p:sp>
      <p:graphicFrame>
        <p:nvGraphicFramePr>
          <p:cNvPr id="545796" name="Object 4"/>
          <p:cNvGraphicFramePr>
            <a:graphicFrameLocks noGrp="1" noChangeAspect="1"/>
          </p:cNvGraphicFramePr>
          <p:nvPr>
            <p:ph idx="4294967295"/>
            <p:extLst>
              <p:ext uri="{D42A27DB-BD31-4B8C-83A1-F6EECF244321}">
                <p14:modId xmlns:p14="http://schemas.microsoft.com/office/powerpoint/2010/main" val="725602022"/>
              </p:ext>
            </p:extLst>
          </p:nvPr>
        </p:nvGraphicFramePr>
        <p:xfrm>
          <a:off x="250825" y="1839913"/>
          <a:ext cx="8821738" cy="3641725"/>
        </p:xfrm>
        <a:graphic>
          <a:graphicData uri="http://schemas.openxmlformats.org/presentationml/2006/ole">
            <mc:AlternateContent xmlns:mc="http://schemas.openxmlformats.org/markup-compatibility/2006">
              <mc:Choice xmlns:v="urn:schemas-microsoft-com:vml" Requires="v">
                <p:oleObj spid="_x0000_s20101" name="Visio" r:id="rId3" imgW="5506650" imgH="2273330" progId="Visio.Drawing.11">
                  <p:embed/>
                </p:oleObj>
              </mc:Choice>
              <mc:Fallback>
                <p:oleObj name="Visio" r:id="rId3" imgW="5506650" imgH="2273330" progId="Visio.Drawing.11">
                  <p:embed/>
                  <p:pic>
                    <p:nvPicPr>
                      <p:cNvPr id="0" name=""/>
                      <p:cNvPicPr>
                        <a:picLocks noChangeAspect="1" noChangeArrowheads="1"/>
                      </p:cNvPicPr>
                      <p:nvPr/>
                    </p:nvPicPr>
                    <p:blipFill>
                      <a:blip r:embed="rId4"/>
                      <a:srcRect/>
                      <a:stretch>
                        <a:fillRect/>
                      </a:stretch>
                    </p:blipFill>
                    <p:spPr bwMode="auto">
                      <a:xfrm>
                        <a:off x="250825" y="1839913"/>
                        <a:ext cx="8821738" cy="3641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6" name="文本框 5"/>
          <p:cNvSpPr txBox="1"/>
          <p:nvPr/>
        </p:nvSpPr>
        <p:spPr>
          <a:xfrm>
            <a:off x="485479" y="5715070"/>
            <a:ext cx="6417141" cy="369332"/>
          </a:xfrm>
          <a:prstGeom prst="rect">
            <a:avLst/>
          </a:prstGeom>
          <a:noFill/>
        </p:spPr>
        <p:txBody>
          <a:bodyPr wrap="none" rtlCol="0">
            <a:spAutoFit/>
          </a:bodyPr>
          <a:lstStyle/>
          <a:p>
            <a:r>
              <a:rPr kumimoji="1" lang="zh-CN" altLang="en-US">
                <a:solidFill>
                  <a:srgbClr val="C00000"/>
                </a:solidFill>
              </a:rPr>
              <a:t>注意：页号是用来索引页表的，页表里存储的都是内存块号。</a:t>
            </a:r>
          </a:p>
        </p:txBody>
      </p:sp>
    </p:spTree>
    <p:extLst>
      <p:ext uri="{BB962C8B-B14F-4D97-AF65-F5344CB8AC3E}">
        <p14:creationId xmlns:p14="http://schemas.microsoft.com/office/powerpoint/2010/main" val="2892214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二级页表</a:t>
            </a:r>
          </a:p>
        </p:txBody>
      </p:sp>
      <p:sp>
        <p:nvSpPr>
          <p:cNvPr id="4" name="日期占位符 3"/>
          <p:cNvSpPr>
            <a:spLocks noGrp="1"/>
          </p:cNvSpPr>
          <p:nvPr>
            <p:ph type="dt" sz="half" idx="10"/>
          </p:nvPr>
        </p:nvSpPr>
        <p:spPr/>
        <p:txBody>
          <a:bodyPr/>
          <a:lstStyle/>
          <a:p>
            <a:fld id="{1BC7E00D-EA52-DB4D-8FB6-8883CE872E4B}"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33</a:t>
            </a:fld>
            <a:endParaRPr lang="zh-CN" altLang="en-US"/>
          </a:p>
        </p:txBody>
      </p:sp>
      <p:pic>
        <p:nvPicPr>
          <p:cNvPr id="7" name="图片 6"/>
          <p:cNvPicPr>
            <a:picLocks noChangeAspect="1"/>
          </p:cNvPicPr>
          <p:nvPr/>
        </p:nvPicPr>
        <p:blipFill>
          <a:blip r:embed="rId2"/>
          <a:stretch>
            <a:fillRect/>
          </a:stretch>
        </p:blipFill>
        <p:spPr>
          <a:xfrm>
            <a:off x="0" y="1566383"/>
            <a:ext cx="9144000" cy="4310889"/>
          </a:xfrm>
          <a:prstGeom prst="rect">
            <a:avLst/>
          </a:prstGeom>
        </p:spPr>
      </p:pic>
    </p:spTree>
    <p:extLst>
      <p:ext uri="{BB962C8B-B14F-4D97-AF65-F5344CB8AC3E}">
        <p14:creationId xmlns:p14="http://schemas.microsoft.com/office/powerpoint/2010/main" val="3494521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二级页表</a:t>
            </a:r>
          </a:p>
        </p:txBody>
      </p:sp>
      <p:sp>
        <p:nvSpPr>
          <p:cNvPr id="3" name="日期占位符 2"/>
          <p:cNvSpPr>
            <a:spLocks noGrp="1"/>
          </p:cNvSpPr>
          <p:nvPr>
            <p:ph type="dt" sz="half" idx="10"/>
          </p:nvPr>
        </p:nvSpPr>
        <p:spPr/>
        <p:txBody>
          <a:bodyPr/>
          <a:lstStyle/>
          <a:p>
            <a:fld id="{812B9EA4-96DA-5A4B-B4A7-D1B5DE586ABD}"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34</a:t>
            </a:fld>
            <a:endParaRPr lang="zh-CN" altLang="en-US"/>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16753" y="1052736"/>
            <a:ext cx="9144000" cy="5581919"/>
          </a:xfrm>
          <a:prstGeom prst="rect">
            <a:avLst/>
          </a:prstGeom>
        </p:spPr>
      </p:pic>
    </p:spTree>
    <p:extLst>
      <p:ext uri="{BB962C8B-B14F-4D97-AF65-F5344CB8AC3E}">
        <p14:creationId xmlns:p14="http://schemas.microsoft.com/office/powerpoint/2010/main" val="198816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计算</a:t>
            </a:r>
          </a:p>
        </p:txBody>
      </p:sp>
      <p:sp>
        <p:nvSpPr>
          <p:cNvPr id="7" name="内容占位符 6"/>
          <p:cNvSpPr>
            <a:spLocks noGrp="1"/>
          </p:cNvSpPr>
          <p:nvPr>
            <p:ph idx="1"/>
          </p:nvPr>
        </p:nvSpPr>
        <p:spPr/>
        <p:txBody>
          <a:bodyPr>
            <a:normAutofit fontScale="92500" lnSpcReduction="10000"/>
          </a:bodyPr>
          <a:lstStyle/>
          <a:p>
            <a:r>
              <a:rPr lang="en-US" altLang="zh-CN" dirty="0"/>
              <a:t>64</a:t>
            </a:r>
            <a:r>
              <a:rPr lang="zh-CN" altLang="en-US" dirty="0"/>
              <a:t>位系统</a:t>
            </a:r>
            <a:endParaRPr lang="en-US" altLang="zh-CN" dirty="0"/>
          </a:p>
          <a:p>
            <a:r>
              <a:rPr lang="zh-CN" altLang="en-US" dirty="0"/>
              <a:t>页面大小：</a:t>
            </a:r>
            <a:r>
              <a:rPr lang="en-US" altLang="zh-CN" dirty="0"/>
              <a:t>4KB</a:t>
            </a:r>
          </a:p>
          <a:p>
            <a:r>
              <a:rPr lang="zh-CN" altLang="en-US" dirty="0"/>
              <a:t>页表项：</a:t>
            </a:r>
            <a:r>
              <a:rPr lang="en-US" altLang="zh-CN" dirty="0"/>
              <a:t>8B</a:t>
            </a:r>
          </a:p>
          <a:p>
            <a:r>
              <a:rPr lang="zh-CN" altLang="en-US" dirty="0"/>
              <a:t>计算</a:t>
            </a:r>
            <a:endParaRPr lang="en-US" altLang="zh-CN" dirty="0"/>
          </a:p>
          <a:p>
            <a:pPr lvl="1"/>
            <a:r>
              <a:rPr lang="en-US" altLang="zh-CN" dirty="0"/>
              <a:t>2</a:t>
            </a:r>
            <a:r>
              <a:rPr lang="zh-CN" altLang="en-US" dirty="0"/>
              <a:t>级页表存储空间</a:t>
            </a:r>
            <a:endParaRPr lang="en-US" altLang="zh-CN" dirty="0"/>
          </a:p>
          <a:p>
            <a:pPr lvl="1"/>
            <a:r>
              <a:rPr lang="en-US" altLang="zh-CN" dirty="0"/>
              <a:t>3</a:t>
            </a:r>
            <a:r>
              <a:rPr lang="zh-CN" altLang="en-US" dirty="0"/>
              <a:t>级页表存储空间</a:t>
            </a:r>
            <a:endParaRPr lang="en-US" altLang="zh-CN" dirty="0"/>
          </a:p>
          <a:p>
            <a:pPr lvl="1"/>
            <a:r>
              <a:rPr lang="zh-CN" altLang="en-US" dirty="0"/>
              <a:t>至少设置几级页表才合理？</a:t>
            </a:r>
            <a:endParaRPr lang="en-US" altLang="zh-CN" dirty="0"/>
          </a:p>
          <a:p>
            <a:pPr lvl="2"/>
            <a:r>
              <a:rPr lang="zh-CN" altLang="en-US" dirty="0"/>
              <a:t>一级页表在一页内存储</a:t>
            </a:r>
            <a:endParaRPr lang="en-US" altLang="zh-CN" dirty="0"/>
          </a:p>
        </p:txBody>
      </p:sp>
      <p:sp>
        <p:nvSpPr>
          <p:cNvPr id="10" name="日期占位符 9"/>
          <p:cNvSpPr>
            <a:spLocks noGrp="1"/>
          </p:cNvSpPr>
          <p:nvPr>
            <p:ph type="dt" sz="half" idx="10"/>
          </p:nvPr>
        </p:nvSpPr>
        <p:spPr/>
        <p:txBody>
          <a:bodyPr/>
          <a:lstStyle/>
          <a:p>
            <a:fld id="{BD243EC9-1707-214E-9052-58E7F90AEBA9}" type="datetime5">
              <a:t>2019/11/13</a:t>
            </a:fld>
            <a:endParaRPr lang="zh-CN" alt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2" name="灯片编号占位符 11"/>
          <p:cNvSpPr>
            <a:spLocks noGrp="1"/>
          </p:cNvSpPr>
          <p:nvPr>
            <p:ph type="sldNum" sz="quarter" idx="12"/>
          </p:nvPr>
        </p:nvSpPr>
        <p:spPr/>
        <p:txBody>
          <a:bodyPr/>
          <a:lstStyle/>
          <a:p>
            <a:fld id="{B09550E6-D85C-43A8-841D-66A200A3DB30}" type="slidenum">
              <a:rPr lang="zh-CN" altLang="en-US" smtClean="0"/>
              <a:pPr/>
              <a:t>35</a:t>
            </a:fld>
            <a:endParaRPr lang="zh-CN" altLang="en-US"/>
          </a:p>
        </p:txBody>
      </p:sp>
    </p:spTree>
    <p:extLst>
      <p:ext uri="{BB962C8B-B14F-4D97-AF65-F5344CB8AC3E}">
        <p14:creationId xmlns:p14="http://schemas.microsoft.com/office/powerpoint/2010/main" val="38386829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normAutofit lnSpcReduction="10000"/>
          </a:bodyPr>
          <a:lstStyle/>
          <a:p>
            <a:r>
              <a:rPr kumimoji="1" lang="en-US" altLang="zh-CN" dirty="0"/>
              <a:t>2</a:t>
            </a:r>
            <a:r>
              <a:rPr kumimoji="1" lang="zh-CN" altLang="en-US" dirty="0"/>
              <a:t>级页表</a:t>
            </a:r>
            <a:endParaRPr kumimoji="1" lang="en-US" altLang="zh-CN" dirty="0"/>
          </a:p>
          <a:p>
            <a:pPr lvl="1"/>
            <a:r>
              <a:rPr kumimoji="1" lang="zh-CN" altLang="en-US" dirty="0"/>
              <a:t>每页页表项记录数量：</a:t>
            </a:r>
            <a:r>
              <a:rPr kumimoji="1" lang="en-US" altLang="zh-CN" dirty="0"/>
              <a:t>4K/8B=2</a:t>
            </a:r>
            <a:r>
              <a:rPr kumimoji="1" lang="en-US" altLang="zh-CN" baseline="30000" dirty="0"/>
              <a:t>9</a:t>
            </a:r>
            <a:r>
              <a:rPr kumimoji="1" lang="zh-CN" altLang="en-US" dirty="0"/>
              <a:t>个</a:t>
            </a:r>
            <a:endParaRPr kumimoji="1" lang="en-US" altLang="zh-CN" dirty="0"/>
          </a:p>
          <a:p>
            <a:pPr lvl="1"/>
            <a:r>
              <a:rPr kumimoji="1" lang="zh-CN" altLang="en-US" dirty="0"/>
              <a:t>第</a:t>
            </a:r>
            <a:r>
              <a:rPr kumimoji="1" lang="en-US" altLang="zh-CN" dirty="0"/>
              <a:t>2</a:t>
            </a:r>
            <a:r>
              <a:rPr kumimoji="1" lang="zh-CN" altLang="en-US" dirty="0"/>
              <a:t>级页表项数量：</a:t>
            </a:r>
            <a:r>
              <a:rPr kumimoji="1" lang="en-US" altLang="zh-CN" dirty="0"/>
              <a:t>2</a:t>
            </a:r>
            <a:r>
              <a:rPr kumimoji="1" lang="en-US" altLang="zh-CN" baseline="30000" dirty="0"/>
              <a:t>64</a:t>
            </a:r>
            <a:r>
              <a:rPr kumimoji="1" lang="en-US" altLang="zh-CN" dirty="0"/>
              <a:t>B/4K=2</a:t>
            </a:r>
            <a:r>
              <a:rPr kumimoji="1" lang="en-US" altLang="zh-CN" baseline="30000" dirty="0"/>
              <a:t>52</a:t>
            </a:r>
          </a:p>
          <a:p>
            <a:pPr lvl="2"/>
            <a:r>
              <a:rPr kumimoji="1" lang="zh-CN" altLang="en-US" dirty="0"/>
              <a:t>第</a:t>
            </a:r>
            <a:r>
              <a:rPr kumimoji="1" lang="en-US" altLang="zh-CN" dirty="0"/>
              <a:t>2</a:t>
            </a:r>
            <a:r>
              <a:rPr kumimoji="1" lang="zh-CN" altLang="en-US" dirty="0"/>
              <a:t>级页表项所需页面数量：</a:t>
            </a:r>
            <a:r>
              <a:rPr kumimoji="1" lang="en-US" altLang="zh-CN" dirty="0"/>
              <a:t>2</a:t>
            </a:r>
            <a:r>
              <a:rPr kumimoji="1" lang="en-US" altLang="zh-CN" baseline="30000" dirty="0"/>
              <a:t>52</a:t>
            </a:r>
            <a:r>
              <a:rPr kumimoji="1" lang="en-US" altLang="zh-CN" dirty="0"/>
              <a:t>/2</a:t>
            </a:r>
            <a:r>
              <a:rPr kumimoji="1" lang="en-US" altLang="zh-CN" baseline="30000" dirty="0"/>
              <a:t>9</a:t>
            </a:r>
            <a:r>
              <a:rPr kumimoji="1" lang="en-US" altLang="zh-CN" dirty="0"/>
              <a:t>=</a:t>
            </a:r>
            <a:r>
              <a:rPr kumimoji="1" lang="en-US" altLang="zh-CN" dirty="0">
                <a:solidFill>
                  <a:schemeClr val="accent2"/>
                </a:solidFill>
              </a:rPr>
              <a:t>2</a:t>
            </a:r>
            <a:r>
              <a:rPr kumimoji="1" lang="en-US" altLang="zh-CN" baseline="30000" dirty="0">
                <a:solidFill>
                  <a:schemeClr val="accent2"/>
                </a:solidFill>
              </a:rPr>
              <a:t>43</a:t>
            </a:r>
            <a:r>
              <a:rPr kumimoji="1" lang="zh-CN" altLang="en-US" dirty="0"/>
              <a:t>个</a:t>
            </a:r>
            <a:endParaRPr kumimoji="1" lang="en-US" altLang="zh-CN" baseline="30000" dirty="0"/>
          </a:p>
          <a:p>
            <a:pPr lvl="1"/>
            <a:r>
              <a:rPr kumimoji="1" lang="zh-CN" altLang="en-US" dirty="0"/>
              <a:t>第</a:t>
            </a:r>
            <a:r>
              <a:rPr kumimoji="1" lang="en-US" altLang="zh-CN" dirty="0"/>
              <a:t>1</a:t>
            </a:r>
            <a:r>
              <a:rPr kumimoji="1" lang="zh-CN" altLang="en-US" dirty="0"/>
              <a:t>级页表项数量：</a:t>
            </a:r>
            <a:r>
              <a:rPr kumimoji="1" lang="en-US" altLang="zh-CN" dirty="0"/>
              <a:t>2</a:t>
            </a:r>
            <a:r>
              <a:rPr kumimoji="1" lang="en-US" altLang="zh-CN" baseline="30000" dirty="0"/>
              <a:t>43</a:t>
            </a:r>
          </a:p>
          <a:p>
            <a:pPr lvl="2"/>
            <a:r>
              <a:rPr kumimoji="1" lang="zh-CN" altLang="en-US" dirty="0"/>
              <a:t>第</a:t>
            </a:r>
            <a:r>
              <a:rPr kumimoji="1" lang="en-US" altLang="zh-CN" dirty="0"/>
              <a:t>1</a:t>
            </a:r>
            <a:r>
              <a:rPr kumimoji="1" lang="zh-CN" altLang="en-US" dirty="0"/>
              <a:t>级页表项所需页面数量：</a:t>
            </a:r>
            <a:r>
              <a:rPr kumimoji="1" lang="en-US" altLang="zh-CN" dirty="0"/>
              <a:t>2</a:t>
            </a:r>
            <a:r>
              <a:rPr kumimoji="1" lang="en-US" altLang="zh-CN" baseline="30000" dirty="0"/>
              <a:t>43</a:t>
            </a:r>
            <a:r>
              <a:rPr kumimoji="1" lang="en-US" altLang="zh-CN" dirty="0"/>
              <a:t>/2</a:t>
            </a:r>
            <a:r>
              <a:rPr kumimoji="1" lang="en-US" altLang="zh-CN" baseline="30000" dirty="0"/>
              <a:t>9</a:t>
            </a:r>
            <a:r>
              <a:rPr kumimoji="1" lang="en-US" altLang="zh-CN" dirty="0"/>
              <a:t>=</a:t>
            </a:r>
            <a:r>
              <a:rPr kumimoji="1" lang="en-US" altLang="zh-CN" dirty="0">
                <a:solidFill>
                  <a:srgbClr val="C0504D"/>
                </a:solidFill>
              </a:rPr>
              <a:t>2</a:t>
            </a:r>
            <a:r>
              <a:rPr kumimoji="1" lang="en-US" altLang="zh-CN" baseline="30000" dirty="0">
                <a:solidFill>
                  <a:srgbClr val="C0504D"/>
                </a:solidFill>
              </a:rPr>
              <a:t>34</a:t>
            </a:r>
            <a:r>
              <a:rPr kumimoji="1" lang="zh-CN" altLang="en-US" dirty="0"/>
              <a:t>个</a:t>
            </a:r>
            <a:endParaRPr kumimoji="1" lang="en-US" altLang="zh-CN" dirty="0"/>
          </a:p>
          <a:p>
            <a:pPr lvl="1"/>
            <a:r>
              <a:rPr kumimoji="1" lang="zh-CN" altLang="en-US" dirty="0"/>
              <a:t>页表空间：</a:t>
            </a:r>
            <a:r>
              <a:rPr kumimoji="1" lang="en-US" altLang="zh-CN" dirty="0"/>
              <a:t>(2</a:t>
            </a:r>
            <a:r>
              <a:rPr kumimoji="1" lang="en-US" altLang="zh-CN" baseline="30000" dirty="0"/>
              <a:t>43</a:t>
            </a:r>
            <a:r>
              <a:rPr kumimoji="1" lang="en-US" altLang="zh-CN" dirty="0"/>
              <a:t>+2</a:t>
            </a:r>
            <a:r>
              <a:rPr kumimoji="1" lang="en-US" altLang="zh-CN" baseline="30000" dirty="0"/>
              <a:t>34</a:t>
            </a:r>
            <a:r>
              <a:rPr kumimoji="1" lang="en-US" altLang="zh-CN" dirty="0"/>
              <a:t>) * 4K=(2</a:t>
            </a:r>
            <a:r>
              <a:rPr kumimoji="1" lang="en-US" altLang="zh-CN" baseline="30000" dirty="0"/>
              <a:t>13</a:t>
            </a:r>
            <a:r>
              <a:rPr kumimoji="1" lang="en-US" altLang="zh-CN" dirty="0"/>
              <a:t>+2</a:t>
            </a:r>
            <a:r>
              <a:rPr kumimoji="1" lang="en-US" altLang="zh-CN" baseline="30000" dirty="0"/>
              <a:t>4</a:t>
            </a:r>
            <a:r>
              <a:rPr kumimoji="1" lang="en-US" altLang="zh-CN" dirty="0"/>
              <a:t>) * 4T=32832T</a:t>
            </a:r>
            <a:r>
              <a:rPr lang="en-US" altLang="zh-CN" dirty="0"/>
              <a:t>≈32.8P</a:t>
            </a:r>
            <a:endParaRPr kumimoji="1" lang="en-US" altLang="zh-CN" dirty="0"/>
          </a:p>
        </p:txBody>
      </p:sp>
      <p:sp>
        <p:nvSpPr>
          <p:cNvPr id="4" name="日期占位符 3"/>
          <p:cNvSpPr>
            <a:spLocks noGrp="1"/>
          </p:cNvSpPr>
          <p:nvPr>
            <p:ph type="dt" sz="half" idx="10"/>
          </p:nvPr>
        </p:nvSpPr>
        <p:spPr/>
        <p:txBody>
          <a:bodyPr/>
          <a:lstStyle/>
          <a:p>
            <a:fld id="{9C0310DE-9CCE-C049-A2D5-37671A9017B9}"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78879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normAutofit fontScale="92500" lnSpcReduction="10000"/>
          </a:bodyPr>
          <a:lstStyle/>
          <a:p>
            <a:r>
              <a:rPr kumimoji="1" lang="en-US" altLang="zh-CN" dirty="0"/>
              <a:t>3</a:t>
            </a:r>
            <a:r>
              <a:rPr kumimoji="1" lang="zh-CN" altLang="en-US" dirty="0"/>
              <a:t>级页表</a:t>
            </a:r>
            <a:endParaRPr kumimoji="1" lang="en-US" altLang="zh-CN" dirty="0"/>
          </a:p>
          <a:p>
            <a:pPr lvl="1"/>
            <a:r>
              <a:rPr kumimoji="1" lang="zh-CN" altLang="en-US" dirty="0"/>
              <a:t>每页页表项记录数量：</a:t>
            </a:r>
            <a:r>
              <a:rPr kumimoji="1" lang="en-US" altLang="zh-CN" dirty="0"/>
              <a:t>4K/8B=2</a:t>
            </a:r>
            <a:r>
              <a:rPr kumimoji="1" lang="en-US" altLang="zh-CN" baseline="30000" dirty="0"/>
              <a:t>9</a:t>
            </a:r>
            <a:r>
              <a:rPr kumimoji="1" lang="zh-CN" altLang="en-US" dirty="0"/>
              <a:t>个</a:t>
            </a:r>
            <a:endParaRPr kumimoji="1" lang="en-US" altLang="zh-CN" dirty="0"/>
          </a:p>
          <a:p>
            <a:pPr lvl="1"/>
            <a:r>
              <a:rPr kumimoji="1" lang="zh-CN" altLang="en-US" dirty="0"/>
              <a:t>第</a:t>
            </a:r>
            <a:r>
              <a:rPr kumimoji="1" lang="en-US" altLang="zh-CN" dirty="0"/>
              <a:t>3</a:t>
            </a:r>
            <a:r>
              <a:rPr kumimoji="1" lang="zh-CN" altLang="en-US" dirty="0"/>
              <a:t>级页表项数量：</a:t>
            </a:r>
            <a:r>
              <a:rPr kumimoji="1" lang="en-US" altLang="zh-CN" dirty="0"/>
              <a:t>2</a:t>
            </a:r>
            <a:r>
              <a:rPr kumimoji="1" lang="en-US" altLang="zh-CN" baseline="30000" dirty="0"/>
              <a:t>64</a:t>
            </a:r>
            <a:r>
              <a:rPr kumimoji="1" lang="en-US" altLang="zh-CN" dirty="0"/>
              <a:t>B/4K=2</a:t>
            </a:r>
            <a:r>
              <a:rPr kumimoji="1" lang="en-US" altLang="zh-CN" baseline="30000" dirty="0"/>
              <a:t>52</a:t>
            </a:r>
          </a:p>
          <a:p>
            <a:pPr lvl="2"/>
            <a:r>
              <a:rPr kumimoji="1" lang="zh-CN" altLang="en-US" dirty="0"/>
              <a:t>第</a:t>
            </a:r>
            <a:r>
              <a:rPr kumimoji="1" lang="en-US" altLang="zh-CN" dirty="0"/>
              <a:t>3</a:t>
            </a:r>
            <a:r>
              <a:rPr kumimoji="1" lang="zh-CN" altLang="en-US" dirty="0"/>
              <a:t>级页表项所需页面数量：</a:t>
            </a:r>
            <a:r>
              <a:rPr kumimoji="1" lang="en-US" altLang="zh-CN" dirty="0"/>
              <a:t>2</a:t>
            </a:r>
            <a:r>
              <a:rPr kumimoji="1" lang="en-US" altLang="zh-CN" baseline="30000" dirty="0"/>
              <a:t>52</a:t>
            </a:r>
            <a:r>
              <a:rPr kumimoji="1" lang="en-US" altLang="zh-CN" dirty="0"/>
              <a:t>/2</a:t>
            </a:r>
            <a:r>
              <a:rPr kumimoji="1" lang="en-US" altLang="zh-CN" baseline="30000" dirty="0"/>
              <a:t>9</a:t>
            </a:r>
            <a:r>
              <a:rPr kumimoji="1" lang="en-US" altLang="zh-CN" dirty="0"/>
              <a:t>=</a:t>
            </a:r>
            <a:r>
              <a:rPr kumimoji="1" lang="en-US" altLang="zh-CN" dirty="0">
                <a:solidFill>
                  <a:schemeClr val="accent2"/>
                </a:solidFill>
              </a:rPr>
              <a:t>2</a:t>
            </a:r>
            <a:r>
              <a:rPr kumimoji="1" lang="en-US" altLang="zh-CN" baseline="30000" dirty="0">
                <a:solidFill>
                  <a:schemeClr val="accent2"/>
                </a:solidFill>
              </a:rPr>
              <a:t>43</a:t>
            </a:r>
            <a:r>
              <a:rPr kumimoji="1" lang="zh-CN" altLang="en-US" dirty="0"/>
              <a:t>个</a:t>
            </a:r>
            <a:endParaRPr kumimoji="1" lang="en-US" altLang="zh-CN" baseline="30000" dirty="0"/>
          </a:p>
          <a:p>
            <a:pPr lvl="1"/>
            <a:r>
              <a:rPr kumimoji="1" lang="zh-CN" altLang="en-US" dirty="0"/>
              <a:t>第</a:t>
            </a:r>
            <a:r>
              <a:rPr kumimoji="1" lang="en-US" altLang="zh-CN" dirty="0"/>
              <a:t>2</a:t>
            </a:r>
            <a:r>
              <a:rPr kumimoji="1" lang="zh-CN" altLang="en-US" dirty="0"/>
              <a:t>级页表项数量：</a:t>
            </a:r>
            <a:r>
              <a:rPr kumimoji="1" lang="en-US" altLang="zh-CN" dirty="0"/>
              <a:t>2</a:t>
            </a:r>
            <a:r>
              <a:rPr kumimoji="1" lang="en-US" altLang="zh-CN" baseline="30000" dirty="0"/>
              <a:t>43</a:t>
            </a:r>
          </a:p>
          <a:p>
            <a:pPr lvl="2"/>
            <a:r>
              <a:rPr kumimoji="1" lang="zh-CN" altLang="en-US" dirty="0"/>
              <a:t>第</a:t>
            </a:r>
            <a:r>
              <a:rPr kumimoji="1" lang="en-US" altLang="zh-CN" dirty="0"/>
              <a:t>2</a:t>
            </a:r>
            <a:r>
              <a:rPr kumimoji="1" lang="zh-CN" altLang="en-US" dirty="0"/>
              <a:t>级页表项所需页面数量：</a:t>
            </a:r>
            <a:r>
              <a:rPr kumimoji="1" lang="en-US" altLang="zh-CN" dirty="0"/>
              <a:t>2</a:t>
            </a:r>
            <a:r>
              <a:rPr kumimoji="1" lang="en-US" altLang="zh-CN" baseline="30000" dirty="0"/>
              <a:t>43</a:t>
            </a:r>
            <a:r>
              <a:rPr kumimoji="1" lang="en-US" altLang="zh-CN" dirty="0"/>
              <a:t>/2</a:t>
            </a:r>
            <a:r>
              <a:rPr kumimoji="1" lang="en-US" altLang="zh-CN" baseline="30000" dirty="0"/>
              <a:t>9</a:t>
            </a:r>
            <a:r>
              <a:rPr kumimoji="1" lang="en-US" altLang="zh-CN" dirty="0"/>
              <a:t>=</a:t>
            </a:r>
            <a:r>
              <a:rPr kumimoji="1" lang="en-US" altLang="zh-CN" dirty="0">
                <a:solidFill>
                  <a:srgbClr val="C0504D"/>
                </a:solidFill>
              </a:rPr>
              <a:t>2</a:t>
            </a:r>
            <a:r>
              <a:rPr kumimoji="1" lang="en-US" altLang="zh-CN" baseline="30000" dirty="0">
                <a:solidFill>
                  <a:srgbClr val="C0504D"/>
                </a:solidFill>
              </a:rPr>
              <a:t>34</a:t>
            </a:r>
            <a:r>
              <a:rPr kumimoji="1" lang="zh-CN" altLang="en-US" dirty="0"/>
              <a:t>个</a:t>
            </a:r>
            <a:endParaRPr kumimoji="1" lang="en-US" altLang="zh-CN" dirty="0"/>
          </a:p>
          <a:p>
            <a:pPr lvl="1"/>
            <a:r>
              <a:rPr kumimoji="1" lang="zh-CN" altLang="en-US" dirty="0"/>
              <a:t>第</a:t>
            </a:r>
            <a:r>
              <a:rPr kumimoji="1" lang="en-US" altLang="zh-CN" dirty="0"/>
              <a:t>1</a:t>
            </a:r>
            <a:r>
              <a:rPr kumimoji="1" lang="zh-CN" altLang="en-US" dirty="0"/>
              <a:t>级页表项数量：</a:t>
            </a:r>
            <a:r>
              <a:rPr kumimoji="1" lang="en-US" altLang="zh-CN" dirty="0"/>
              <a:t>2</a:t>
            </a:r>
            <a:r>
              <a:rPr kumimoji="1" lang="en-US" altLang="zh-CN" baseline="30000" dirty="0"/>
              <a:t>34</a:t>
            </a:r>
          </a:p>
          <a:p>
            <a:pPr lvl="2"/>
            <a:r>
              <a:rPr kumimoji="1" lang="zh-CN" altLang="en-US" dirty="0"/>
              <a:t>第</a:t>
            </a:r>
            <a:r>
              <a:rPr kumimoji="1" lang="en-US" altLang="zh-CN" dirty="0"/>
              <a:t>1</a:t>
            </a:r>
            <a:r>
              <a:rPr kumimoji="1" lang="zh-CN" altLang="en-US" dirty="0"/>
              <a:t>级页表项所需页面数量：</a:t>
            </a:r>
            <a:r>
              <a:rPr kumimoji="1" lang="en-US" altLang="zh-CN" dirty="0"/>
              <a:t>2</a:t>
            </a:r>
            <a:r>
              <a:rPr kumimoji="1" lang="en-US" altLang="zh-CN" baseline="30000" dirty="0"/>
              <a:t>34</a:t>
            </a:r>
            <a:r>
              <a:rPr kumimoji="1" lang="en-US" altLang="zh-CN" dirty="0"/>
              <a:t>/2</a:t>
            </a:r>
            <a:r>
              <a:rPr kumimoji="1" lang="en-US" altLang="zh-CN" baseline="30000" dirty="0"/>
              <a:t>9</a:t>
            </a:r>
            <a:r>
              <a:rPr kumimoji="1" lang="en-US" altLang="zh-CN" dirty="0"/>
              <a:t>=</a:t>
            </a:r>
            <a:r>
              <a:rPr kumimoji="1" lang="en-US" altLang="zh-CN" dirty="0">
                <a:solidFill>
                  <a:srgbClr val="C0504D"/>
                </a:solidFill>
              </a:rPr>
              <a:t>2</a:t>
            </a:r>
            <a:r>
              <a:rPr kumimoji="1" lang="en-US" altLang="zh-CN" baseline="30000" dirty="0">
                <a:solidFill>
                  <a:srgbClr val="C0504D"/>
                </a:solidFill>
              </a:rPr>
              <a:t>25</a:t>
            </a:r>
            <a:r>
              <a:rPr kumimoji="1" lang="zh-CN" altLang="en-US" dirty="0"/>
              <a:t>个</a:t>
            </a:r>
            <a:endParaRPr kumimoji="1" lang="en-US" altLang="zh-CN" dirty="0"/>
          </a:p>
          <a:p>
            <a:pPr lvl="1"/>
            <a:r>
              <a:rPr kumimoji="1" lang="zh-CN" altLang="en-US" dirty="0"/>
              <a:t>页表空间：</a:t>
            </a:r>
            <a:r>
              <a:rPr kumimoji="1" lang="en-US" altLang="zh-CN" dirty="0"/>
              <a:t>(2</a:t>
            </a:r>
            <a:r>
              <a:rPr kumimoji="1" lang="en-US" altLang="zh-CN" baseline="30000" dirty="0"/>
              <a:t>43</a:t>
            </a:r>
            <a:r>
              <a:rPr kumimoji="1" lang="en-US" altLang="zh-CN" dirty="0"/>
              <a:t>+2</a:t>
            </a:r>
            <a:r>
              <a:rPr kumimoji="1" lang="en-US" altLang="zh-CN" baseline="30000" dirty="0"/>
              <a:t>34</a:t>
            </a:r>
            <a:r>
              <a:rPr kumimoji="1" lang="zh-CN" altLang="zh-CN" dirty="0"/>
              <a:t>+</a:t>
            </a:r>
            <a:r>
              <a:rPr kumimoji="1" lang="en-US" altLang="zh-CN" dirty="0"/>
              <a:t>2</a:t>
            </a:r>
            <a:r>
              <a:rPr kumimoji="1" lang="en-US" altLang="zh-CN" baseline="30000" dirty="0"/>
              <a:t>25</a:t>
            </a:r>
            <a:r>
              <a:rPr kumimoji="1" lang="en-US" altLang="zh-CN" dirty="0"/>
              <a:t>) * 4K=?</a:t>
            </a:r>
          </a:p>
        </p:txBody>
      </p:sp>
      <p:sp>
        <p:nvSpPr>
          <p:cNvPr id="4" name="日期占位符 3"/>
          <p:cNvSpPr>
            <a:spLocks noGrp="1"/>
          </p:cNvSpPr>
          <p:nvPr>
            <p:ph type="dt" sz="half" idx="10"/>
          </p:nvPr>
        </p:nvSpPr>
        <p:spPr/>
        <p:txBody>
          <a:bodyPr/>
          <a:lstStyle/>
          <a:p>
            <a:fld id="{C9E3E061-C3F6-8043-8F30-B3BC26C8E752}"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37920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几级页表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kumimoji="1" lang="zh-CN" altLang="en-US" dirty="0"/>
                  <a:t>每页页表项数量：</a:t>
                </a:r>
                <a:r>
                  <a:rPr kumimoji="1" lang="en-US" altLang="zh-CN" dirty="0"/>
                  <a:t>2</a:t>
                </a:r>
                <a:r>
                  <a:rPr kumimoji="1" lang="en-US" altLang="zh-CN" baseline="30000" dirty="0"/>
                  <a:t>9</a:t>
                </a:r>
              </a:p>
              <a:p>
                <a:endParaRPr kumimoji="1" lang="en-US" altLang="zh-CN" baseline="30000" dirty="0"/>
              </a:p>
              <a:p>
                <a:endParaRPr kumimoji="1" lang="en-US" altLang="zh-CN" baseline="30000" dirty="0"/>
              </a:p>
              <a:p>
                <a:endParaRPr kumimoji="1" lang="en-US" altLang="zh-CN" baseline="30000" dirty="0"/>
              </a:p>
              <a:p>
                <a:endParaRPr kumimoji="1" lang="en-US" altLang="zh-CN" baseline="30000" dirty="0"/>
              </a:p>
              <a:p>
                <a:r>
                  <a:rPr kumimoji="1" lang="en-US" altLang="zh-CN" dirty="0"/>
                  <a:t>1</a:t>
                </a:r>
                <a:r>
                  <a:rPr kumimoji="1" lang="zh-CN" altLang="en-US" dirty="0"/>
                  <a:t>次访存</a:t>
                </a:r>
                <a:r>
                  <a:rPr kumimoji="1" lang="zh-CN" altLang="en-US" dirty="0">
                    <a:sym typeface="Wingdings"/>
                  </a:rPr>
                  <a:t></a:t>
                </a:r>
                <a:r>
                  <a:rPr kumimoji="1" lang="en-US" altLang="zh-CN" dirty="0">
                    <a:sym typeface="Wingdings"/>
                  </a:rPr>
                  <a:t>7</a:t>
                </a:r>
                <a:r>
                  <a:rPr kumimoji="1" lang="zh-CN" altLang="en-US" dirty="0">
                    <a:sym typeface="Wingdings"/>
                  </a:rPr>
                  <a:t>次访存</a:t>
                </a:r>
                <a:endParaRPr kumimoji="1" lang="en-US" altLang="zh-CN" dirty="0">
                  <a:sym typeface="Wingdings"/>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zh-CN" altLang="en-US" i="1" smtClean="0">
                              <a:latin typeface="Cambria Math" panose="02040503050406030204" pitchFamily="18" charset="0"/>
                            </a:rPr>
                          </m:ctrlPr>
                        </m:dPr>
                        <m:e>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64−12</m:t>
                              </m:r>
                            </m:num>
                            <m:den>
                              <m:r>
                                <a:rPr kumimoji="1" lang="en-US" altLang="zh-CN" b="0" i="1" smtClean="0">
                                  <a:latin typeface="Cambria Math" panose="02040503050406030204" pitchFamily="18" charset="0"/>
                                </a:rPr>
                                <m:t>9</m:t>
                              </m:r>
                            </m:den>
                          </m:f>
                        </m:e>
                      </m:d>
                      <m:r>
                        <a:rPr kumimoji="1" lang="zh-CN" altLang="en-US" i="1">
                          <a:latin typeface="Cambria Math" panose="02040503050406030204" pitchFamily="18" charset="0"/>
                        </a:rPr>
                        <m:t>⇒</m:t>
                      </m:r>
                      <m:d>
                        <m:dPr>
                          <m:begChr m:val="⌈"/>
                          <m:endChr m:val="⌉"/>
                          <m:ctrlPr>
                            <a:rPr kumimoji="1" lang="zh-CN" altLang="en-US" i="1">
                              <a:latin typeface="Cambria Math" panose="02040503050406030204" pitchFamily="18" charset="0"/>
                            </a:rPr>
                          </m:ctrlPr>
                        </m:dPr>
                        <m:e>
                          <m:f>
                            <m:fPr>
                              <m:ctrlPr>
                                <a:rPr kumimoji="1" lang="en-US" altLang="zh-CN" i="1">
                                  <a:latin typeface="Cambria Math" panose="02040503050406030204" pitchFamily="18" charset="0"/>
                                </a:rPr>
                              </m:ctrlPr>
                            </m:fPr>
                            <m:num>
                              <m:r>
                                <a:rPr kumimoji="1" lang="zh-CN" altLang="en-US" i="1">
                                  <a:latin typeface="Cambria Math" panose="02040503050406030204" pitchFamily="18" charset="0"/>
                                </a:rPr>
                                <m:t>位数</m:t>
                              </m:r>
                              <m:r>
                                <a:rPr kumimoji="1" lang="en-US" altLang="zh-CN" i="1">
                                  <a:latin typeface="Cambria Math" panose="02040503050406030204" pitchFamily="18" charset="0"/>
                                </a:rPr>
                                <m:t>−</m:t>
                              </m:r>
                              <m:r>
                                <a:rPr kumimoji="1" lang="zh-CN" altLang="en-US" i="1">
                                  <a:latin typeface="Cambria Math" panose="02040503050406030204" pitchFamily="18" charset="0"/>
                                </a:rPr>
                                <m:t>页内偏移</m:t>
                              </m:r>
                            </m:num>
                            <m:den>
                              <m:r>
                                <a:rPr kumimoji="1" lang="zh-CN" altLang="en-US" i="1">
                                  <a:latin typeface="Cambria Math" panose="02040503050406030204" pitchFamily="18" charset="0"/>
                                </a:rPr>
                                <m:t>每级别页号位数</m:t>
                              </m:r>
                            </m:den>
                          </m:f>
                        </m:e>
                      </m:d>
                      <m:r>
                        <a:rPr kumimoji="1" lang="zh-CN" altLang="en-US" i="1" smtClean="0">
                          <a:latin typeface="Cambria Math" panose="02040503050406030204" pitchFamily="18" charset="0"/>
                        </a:rPr>
                        <m:t>⇒</m:t>
                      </m:r>
                      <m:d>
                        <m:dPr>
                          <m:begChr m:val="⌈"/>
                          <m:endChr m:val="⌉"/>
                          <m:ctrlPr>
                            <a:rPr kumimoji="1" lang="zh-CN" altLang="en-US" i="1">
                              <a:latin typeface="Cambria Math" panose="02040503050406030204" pitchFamily="18" charset="0"/>
                            </a:rPr>
                          </m:ctrlPr>
                        </m:dPr>
                        <m:e>
                          <m:f>
                            <m:fPr>
                              <m:ctrlPr>
                                <a:rPr kumimoji="1" lang="en-US" altLang="zh-CN" i="1">
                                  <a:latin typeface="Cambria Math" panose="02040503050406030204" pitchFamily="18" charset="0"/>
                                </a:rPr>
                              </m:ctrlPr>
                            </m:fPr>
                            <m:num>
                              <m:func>
                                <m:funcPr>
                                  <m:ctrlPr>
                                    <a:rPr kumimoji="1" lang="en-US" altLang="zh-CN" i="1" smtClean="0">
                                      <a:latin typeface="Cambria Math" panose="02040503050406030204" pitchFamily="18" charset="0"/>
                                    </a:rPr>
                                  </m:ctrlPr>
                                </m:funcPr>
                                <m:fName>
                                  <m:sSub>
                                    <m:sSubPr>
                                      <m:ctrlPr>
                                        <a:rPr kumimoji="1" lang="en-US" altLang="zh-CN" i="1" smtClean="0">
                                          <a:latin typeface="Cambria Math" panose="02040503050406030204" pitchFamily="18" charset="0"/>
                                        </a:rPr>
                                      </m:ctrlPr>
                                    </m:sSubPr>
                                    <m:e>
                                      <m:r>
                                        <m:rPr>
                                          <m:sty m:val="p"/>
                                        </m:rPr>
                                        <a:rPr kumimoji="1" lang="en-US" altLang="zh-CN" i="0" smtClean="0">
                                          <a:latin typeface="Cambria Math" panose="02040503050406030204" pitchFamily="18" charset="0"/>
                                        </a:rPr>
                                        <m:t>log</m:t>
                                      </m:r>
                                    </m:e>
                                    <m:sub>
                                      <m:r>
                                        <a:rPr kumimoji="1" lang="en-US" altLang="zh-CN" b="0" i="1" smtClean="0">
                                          <a:latin typeface="Cambria Math" panose="02040503050406030204" pitchFamily="18" charset="0"/>
                                        </a:rPr>
                                        <m:t>2</m:t>
                                      </m:r>
                                    </m:sub>
                                  </m:sSub>
                                </m:fName>
                                <m:e>
                                  <m:r>
                                    <a:rPr kumimoji="1" lang="zh-CN" altLang="en-US" i="1">
                                      <a:latin typeface="Cambria Math" panose="02040503050406030204" pitchFamily="18" charset="0"/>
                                    </a:rPr>
                                    <m:t>页面总数</m:t>
                                  </m:r>
                                </m:e>
                              </m:func>
                            </m:num>
                            <m:den>
                              <m:func>
                                <m:funcPr>
                                  <m:ctrlPr>
                                    <a:rPr kumimoji="1" lang="en-US" altLang="zh-CN" i="1">
                                      <a:latin typeface="Cambria Math" panose="02040503050406030204" pitchFamily="18" charset="0"/>
                                    </a:rPr>
                                  </m:ctrlPr>
                                </m:funcPr>
                                <m:fName>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log</m:t>
                                      </m:r>
                                    </m:e>
                                    <m:sub>
                                      <m:r>
                                        <a:rPr kumimoji="1" lang="en-US" altLang="zh-CN" i="1">
                                          <a:latin typeface="Cambria Math" panose="02040503050406030204" pitchFamily="18" charset="0"/>
                                        </a:rPr>
                                        <m:t>2</m:t>
                                      </m:r>
                                    </m:sub>
                                  </m:sSub>
                                </m:fName>
                                <m:e>
                                  <m:r>
                                    <a:rPr kumimoji="1" lang="zh-CN" altLang="en-US" i="1">
                                      <a:latin typeface="Cambria Math" panose="02040503050406030204" pitchFamily="18" charset="0"/>
                                    </a:rPr>
                                    <m:t>页内表项数</m:t>
                                  </m:r>
                                </m:e>
                              </m:func>
                            </m:den>
                          </m:f>
                        </m:e>
                      </m:d>
                    </m:oMath>
                  </m:oMathPara>
                </a14:m>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89" t="-7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89353CBE-81CE-1D4A-9A26-3088540FAA6E}"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38</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592050883"/>
              </p:ext>
            </p:extLst>
          </p:nvPr>
        </p:nvGraphicFramePr>
        <p:xfrm>
          <a:off x="0" y="2420888"/>
          <a:ext cx="9144002" cy="741680"/>
        </p:xfrm>
        <a:graphic>
          <a:graphicData uri="http://schemas.openxmlformats.org/drawingml/2006/table">
            <a:tbl>
              <a:tblPr firstRow="1" bandRow="1">
                <a:tableStyleId>{5C22544A-7EE6-4342-B048-85BDC9FD1C3A}</a:tableStyleId>
              </a:tblPr>
              <a:tblGrid>
                <a:gridCol w="147565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105476">
                  <a:extLst>
                    <a:ext uri="{9D8B030D-6E8A-4147-A177-3AD203B41FA5}">
                      <a16:colId xmlns:a16="http://schemas.microsoft.com/office/drawing/2014/main" val="20005"/>
                    </a:ext>
                  </a:extLst>
                </a:gridCol>
                <a:gridCol w="1306286">
                  <a:extLst>
                    <a:ext uri="{9D8B030D-6E8A-4147-A177-3AD203B41FA5}">
                      <a16:colId xmlns:a16="http://schemas.microsoft.com/office/drawing/2014/main" val="20006"/>
                    </a:ext>
                  </a:extLst>
                </a:gridCol>
              </a:tblGrid>
              <a:tr h="370840">
                <a:tc>
                  <a:txBody>
                    <a:bodyPr/>
                    <a:lstStyle/>
                    <a:p>
                      <a:r>
                        <a:rPr lang="zh-CN" altLang="en-US" dirty="0"/>
                        <a:t>总页面数</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0000"/>
                  </a:ext>
                </a:extLst>
              </a:tr>
              <a:tr h="370840">
                <a:tc>
                  <a:txBody>
                    <a:bodyPr/>
                    <a:lstStyle/>
                    <a:p>
                      <a:r>
                        <a:rPr kumimoji="1" lang="en-US" altLang="zh-CN" dirty="0"/>
                        <a:t>2</a:t>
                      </a:r>
                      <a:r>
                        <a:rPr kumimoji="1" lang="en-US" altLang="zh-CN" baseline="30000" dirty="0"/>
                        <a:t>64</a:t>
                      </a:r>
                      <a:r>
                        <a:rPr kumimoji="1" lang="en-US" altLang="zh-CN" dirty="0"/>
                        <a:t>B/</a:t>
                      </a:r>
                      <a:r>
                        <a:rPr kumimoji="1" lang="en-US" altLang="zh-CN" dirty="0">
                          <a:solidFill>
                            <a:srgbClr val="C0504D"/>
                          </a:solidFill>
                        </a:rPr>
                        <a:t>4K</a:t>
                      </a:r>
                      <a:r>
                        <a:rPr kumimoji="1" lang="en-US" altLang="zh-CN" dirty="0"/>
                        <a:t>=2</a:t>
                      </a:r>
                      <a:r>
                        <a:rPr kumimoji="1" lang="en-US" altLang="zh-CN" baseline="30000" dirty="0"/>
                        <a:t>52</a:t>
                      </a:r>
                      <a:endParaRPr lang="zh-CN" altLang="en-US" dirty="0"/>
                    </a:p>
                  </a:txBody>
                  <a:tcPr/>
                </a:tc>
                <a:tc>
                  <a:txBody>
                    <a:bodyPr/>
                    <a:lstStyle/>
                    <a:p>
                      <a:r>
                        <a:rPr lang="en-US" altLang="zh-CN" dirty="0"/>
                        <a:t>2</a:t>
                      </a:r>
                      <a:r>
                        <a:rPr lang="en-US" altLang="zh-CN" baseline="30000" dirty="0"/>
                        <a:t>52</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43</a:t>
                      </a:r>
                      <a:endParaRPr lang="zh-CN" altLang="en-US" baseline="30000" dirty="0"/>
                    </a:p>
                  </a:txBody>
                  <a:tcPr/>
                </a:tc>
                <a:tc>
                  <a:txBody>
                    <a:bodyPr/>
                    <a:lstStyle/>
                    <a:p>
                      <a:r>
                        <a:rPr lang="en-US" altLang="zh-CN" dirty="0"/>
                        <a:t>2</a:t>
                      </a:r>
                      <a:r>
                        <a:rPr lang="en-US" altLang="zh-CN" baseline="30000" dirty="0"/>
                        <a:t>43</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34</a:t>
                      </a:r>
                      <a:endParaRPr lang="zh-CN" altLang="en-US" baseline="30000" dirty="0"/>
                    </a:p>
                  </a:txBody>
                  <a:tcPr/>
                </a:tc>
                <a:tc>
                  <a:txBody>
                    <a:bodyPr/>
                    <a:lstStyle/>
                    <a:p>
                      <a:r>
                        <a:rPr lang="en-US" altLang="zh-CN" dirty="0"/>
                        <a:t>2</a:t>
                      </a:r>
                      <a:r>
                        <a:rPr lang="en-US" altLang="zh-CN" baseline="30000" dirty="0"/>
                        <a:t>34</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25</a:t>
                      </a:r>
                      <a:endParaRPr lang="zh-CN" altLang="en-US" baseline="30000" dirty="0"/>
                    </a:p>
                  </a:txBody>
                  <a:tcPr/>
                </a:tc>
                <a:tc>
                  <a:txBody>
                    <a:bodyPr/>
                    <a:lstStyle/>
                    <a:p>
                      <a:r>
                        <a:rPr lang="en-US" altLang="zh-CN" dirty="0"/>
                        <a:t>2</a:t>
                      </a:r>
                      <a:r>
                        <a:rPr lang="en-US" altLang="zh-CN" baseline="30000" dirty="0"/>
                        <a:t>25</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16</a:t>
                      </a:r>
                      <a:endParaRPr lang="zh-CN" altLang="en-US" baseline="30000" dirty="0"/>
                    </a:p>
                  </a:txBody>
                  <a:tcPr/>
                </a:tc>
                <a:tc>
                  <a:txBody>
                    <a:bodyPr/>
                    <a:lstStyle/>
                    <a:p>
                      <a:r>
                        <a:rPr lang="en-US" altLang="zh-CN" dirty="0"/>
                        <a:t>2</a:t>
                      </a:r>
                      <a:r>
                        <a:rPr lang="en-US" altLang="zh-CN" baseline="30000" dirty="0"/>
                        <a:t>16</a:t>
                      </a:r>
                      <a:r>
                        <a:rPr lang="zh-CN" altLang="en-US" dirty="0"/>
                        <a:t>/</a:t>
                      </a:r>
                      <a:r>
                        <a:rPr lang="en-US" altLang="zh-CN" dirty="0"/>
                        <a:t>2</a:t>
                      </a:r>
                      <a:r>
                        <a:rPr lang="en-US" altLang="zh-CN" baseline="30000" dirty="0"/>
                        <a:t>9</a:t>
                      </a:r>
                      <a:r>
                        <a:rPr lang="en-US" altLang="zh-CN" dirty="0"/>
                        <a:t>=</a:t>
                      </a:r>
                      <a:r>
                        <a:rPr lang="en-US" altLang="zh-CN" dirty="0">
                          <a:solidFill>
                            <a:srgbClr val="FF0000"/>
                          </a:solidFill>
                        </a:rPr>
                        <a:t>2</a:t>
                      </a:r>
                      <a:r>
                        <a:rPr lang="en-US" altLang="zh-CN" baseline="30000" dirty="0">
                          <a:solidFill>
                            <a:srgbClr val="FF0000"/>
                          </a:solidFill>
                        </a:rPr>
                        <a:t>7</a:t>
                      </a:r>
                      <a:endParaRPr lang="zh-CN" altLang="en-US" baseline="30000" dirty="0">
                        <a:solidFill>
                          <a:srgbClr val="FF0000"/>
                        </a:solidFill>
                      </a:endParaRPr>
                    </a:p>
                  </a:txBody>
                  <a:tcPr/>
                </a:tc>
                <a:tc>
                  <a:txBody>
                    <a:bodyPr/>
                    <a:lstStyle/>
                    <a:p>
                      <a:r>
                        <a:rPr lang="en-US" altLang="zh-CN" dirty="0">
                          <a:solidFill>
                            <a:srgbClr val="FF0000"/>
                          </a:solidFill>
                        </a:rPr>
                        <a:t>2</a:t>
                      </a:r>
                      <a:r>
                        <a:rPr lang="en-US" altLang="zh-CN" baseline="30000" dirty="0">
                          <a:solidFill>
                            <a:srgbClr val="FF0000"/>
                          </a:solidFill>
                        </a:rPr>
                        <a:t>7</a:t>
                      </a:r>
                      <a:r>
                        <a:rPr lang="en-US" altLang="zh-CN" dirty="0"/>
                        <a:t>2/</a:t>
                      </a:r>
                      <a:r>
                        <a:rPr lang="en-US" altLang="zh-CN" baseline="30000" dirty="0"/>
                        <a:t>9</a:t>
                      </a:r>
                      <a:r>
                        <a:rPr lang="en-US" altLang="zh-CN" dirty="0"/>
                        <a:t>=0</a:t>
                      </a:r>
                      <a:endParaRPr lang="zh-CN" altLang="en-US" baseline="30000" dirty="0">
                        <a:solidFill>
                          <a:srgbClr val="FF000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30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思考</a:t>
            </a:r>
          </a:p>
        </p:txBody>
      </p:sp>
      <p:sp>
        <p:nvSpPr>
          <p:cNvPr id="3" name="内容占位符 2"/>
          <p:cNvSpPr>
            <a:spLocks noGrp="1"/>
          </p:cNvSpPr>
          <p:nvPr>
            <p:ph idx="1"/>
          </p:nvPr>
        </p:nvSpPr>
        <p:spPr/>
        <p:txBody>
          <a:bodyPr/>
          <a:lstStyle/>
          <a:p>
            <a:r>
              <a:rPr kumimoji="1" lang="zh-CN" altLang="en-US" dirty="0"/>
              <a:t>多级页表是不是节省了页表存储空间？</a:t>
            </a:r>
            <a:endParaRPr kumimoji="1" lang="en-US" altLang="zh-CN" dirty="0"/>
          </a:p>
          <a:p>
            <a:pPr lvl="1"/>
            <a:r>
              <a:rPr kumimoji="1" lang="zh-CN" altLang="en-US" dirty="0"/>
              <a:t>总空间增加</a:t>
            </a:r>
            <a:endParaRPr kumimoji="1" lang="en-US" altLang="zh-CN" dirty="0"/>
          </a:p>
          <a:p>
            <a:pPr lvl="1"/>
            <a:r>
              <a:rPr kumimoji="1" lang="zh-CN" altLang="en-US" dirty="0"/>
              <a:t>但通过按需装载，节省了内存空间</a:t>
            </a:r>
          </a:p>
        </p:txBody>
      </p:sp>
      <p:sp>
        <p:nvSpPr>
          <p:cNvPr id="4" name="日期占位符 3"/>
          <p:cNvSpPr>
            <a:spLocks noGrp="1"/>
          </p:cNvSpPr>
          <p:nvPr>
            <p:ph type="dt" sz="half" idx="10"/>
          </p:nvPr>
        </p:nvSpPr>
        <p:spPr/>
        <p:txBody>
          <a:bodyPr/>
          <a:lstStyle/>
          <a:p>
            <a:fld id="{0B7A8C86-3D03-7544-A5B2-3616195C6F5A}"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86285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分页逻辑地址结构</a:t>
            </a:r>
          </a:p>
        </p:txBody>
      </p:sp>
      <p:sp>
        <p:nvSpPr>
          <p:cNvPr id="19458" name="Rectangle 2"/>
          <p:cNvSpPr>
            <a:spLocks noGrp="1" noChangeArrowheads="1"/>
          </p:cNvSpPr>
          <p:nvPr>
            <p:ph idx="1"/>
          </p:nvPr>
        </p:nvSpPr>
        <p:spPr/>
        <p:txBody>
          <a:bodyPr>
            <a:normAutofit/>
          </a:bodyPr>
          <a:lstStyle/>
          <a:p>
            <a:r>
              <a:rPr lang="zh-CN" altLang="en-US" dirty="0"/>
              <a:t>页内地址：长度由页大小决定；</a:t>
            </a:r>
            <a:endParaRPr lang="en-US" altLang="zh-CN" dirty="0"/>
          </a:p>
          <a:p>
            <a:r>
              <a:rPr lang="zh-CN" altLang="en-US" dirty="0"/>
              <a:t>页号：除去页内地址所占的高位部分。</a:t>
            </a:r>
            <a:endParaRPr lang="en-US" altLang="zh-CN" dirty="0"/>
          </a:p>
          <a:p>
            <a:r>
              <a:rPr lang="zh-CN" altLang="en-US" dirty="0"/>
              <a:t>例：逻辑地址为</a:t>
            </a:r>
            <a:r>
              <a:rPr lang="en-US" altLang="zh-CN" dirty="0"/>
              <a:t>32</a:t>
            </a:r>
            <a:r>
              <a:rPr lang="zh-CN" altLang="en-US" dirty="0"/>
              <a:t>位，页大小为</a:t>
            </a:r>
            <a:r>
              <a:rPr lang="en-US" altLang="zh-CN" dirty="0"/>
              <a:t>4KB</a:t>
            </a:r>
            <a:r>
              <a:rPr lang="zh-CN" altLang="en-US" dirty="0"/>
              <a:t>，则逻辑地址的低</a:t>
            </a:r>
            <a:r>
              <a:rPr lang="en-US" altLang="zh-CN" dirty="0"/>
              <a:t>12</a:t>
            </a:r>
            <a:r>
              <a:rPr lang="zh-CN" altLang="en-US" dirty="0"/>
              <a:t>位（</a:t>
            </a:r>
            <a:r>
              <a:rPr lang="en-US" altLang="zh-CN" dirty="0"/>
              <a:t>2</a:t>
            </a:r>
            <a:r>
              <a:rPr lang="en-US" altLang="zh-CN" baseline="30000" dirty="0"/>
              <a:t>12</a:t>
            </a:r>
            <a:r>
              <a:rPr lang="en-US" altLang="zh-CN" dirty="0"/>
              <a:t>=4KB</a:t>
            </a:r>
            <a:r>
              <a:rPr lang="zh-CN" altLang="en-US" dirty="0"/>
              <a:t>），为页内地址</a:t>
            </a:r>
            <a:r>
              <a:rPr lang="en-US" altLang="zh-CN" dirty="0"/>
              <a:t>w</a:t>
            </a:r>
            <a:r>
              <a:rPr lang="zh-CN" altLang="en-US" dirty="0"/>
              <a:t>，而高</a:t>
            </a:r>
            <a:r>
              <a:rPr lang="en-US" altLang="zh-CN" dirty="0"/>
              <a:t>20</a:t>
            </a:r>
            <a:r>
              <a:rPr lang="zh-CN" altLang="en-US" dirty="0"/>
              <a:t>位为页号</a:t>
            </a:r>
            <a:r>
              <a:rPr lang="en-US" altLang="zh-CN" dirty="0"/>
              <a:t>p</a:t>
            </a:r>
            <a:r>
              <a:rPr lang="zh-CN" altLang="en-US" dirty="0"/>
              <a:t>，地址结构如下：</a:t>
            </a:r>
          </a:p>
        </p:txBody>
      </p:sp>
      <p:graphicFrame>
        <p:nvGraphicFramePr>
          <p:cNvPr id="11" name="Group 3"/>
          <p:cNvGraphicFramePr>
            <a:graphicFrameLocks noGrp="1"/>
          </p:cNvGraphicFramePr>
          <p:nvPr>
            <p:extLst>
              <p:ext uri="{D42A27DB-BD31-4B8C-83A1-F6EECF244321}">
                <p14:modId xmlns:p14="http://schemas.microsoft.com/office/powerpoint/2010/main" val="3091287221"/>
              </p:ext>
            </p:extLst>
          </p:nvPr>
        </p:nvGraphicFramePr>
        <p:xfrm>
          <a:off x="1693144" y="5228952"/>
          <a:ext cx="6096000" cy="518160"/>
        </p:xfrm>
        <a:graphic>
          <a:graphicData uri="http://schemas.openxmlformats.org/drawingml/2006/table">
            <a:tbl>
              <a:tblPr>
                <a:tableStyleId>{5940675A-B579-460E-94D1-54222C63F5DA}</a:tableStyleId>
              </a:tblPr>
              <a:tblGrid>
                <a:gridCol w="2303462">
                  <a:extLst>
                    <a:ext uri="{9D8B030D-6E8A-4147-A177-3AD203B41FA5}">
                      <a16:colId xmlns:a16="http://schemas.microsoft.com/office/drawing/2014/main" val="20000"/>
                    </a:ext>
                  </a:extLst>
                </a:gridCol>
                <a:gridCol w="3792538">
                  <a:extLst>
                    <a:ext uri="{9D8B030D-6E8A-4147-A177-3AD203B41FA5}">
                      <a16:colId xmlns:a16="http://schemas.microsoft.com/office/drawing/2014/main" val="20001"/>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effectLst/>
                        </a:rPr>
                        <a:t>页号</a:t>
                      </a:r>
                      <a:r>
                        <a:rPr kumimoji="0" lang="en-US" altLang="zh-CN" sz="2800" u="none" strike="noStrike" cap="none" normalizeH="0" baseline="0" dirty="0">
                          <a:ln>
                            <a:noFill/>
                          </a:ln>
                          <a:effectLst/>
                        </a:rPr>
                        <a:t>p</a:t>
                      </a:r>
                      <a:endParaRPr kumimoji="0" lang="en-US" altLang="zh-CN" sz="2800" b="1" i="0" u="none" strike="noStrike" cap="none" normalizeH="0" baseline="0" dirty="0">
                        <a:ln>
                          <a:noFill/>
                        </a:ln>
                        <a:solidFill>
                          <a:srgbClr val="FF0000"/>
                        </a:solidFill>
                        <a:effectLst/>
                        <a:latin typeface="Arial" charset="0"/>
                        <a:ea typeface="宋体"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effectLst/>
                        </a:rPr>
                        <a:t>页内地址</a:t>
                      </a:r>
                      <a:r>
                        <a:rPr kumimoji="0" lang="en-US" altLang="zh-CN" sz="2800" u="none" strike="noStrike" cap="none" normalizeH="0" baseline="0" dirty="0">
                          <a:ln>
                            <a:noFill/>
                          </a:ln>
                          <a:effectLst/>
                        </a:rPr>
                        <a:t>w</a:t>
                      </a:r>
                      <a:endParaRPr kumimoji="0" lang="en-US" altLang="zh-CN" sz="2800" b="1" i="0" u="none" strike="noStrike" cap="none" normalizeH="0" baseline="0" dirty="0">
                        <a:ln>
                          <a:noFill/>
                        </a:ln>
                        <a:solidFill>
                          <a:srgbClr val="FF0000"/>
                        </a:solidFill>
                        <a:effectLst/>
                        <a:latin typeface="Arial" charset="0"/>
                        <a:ea typeface="宋体" charset="-122"/>
                      </a:endParaRPr>
                    </a:p>
                  </a:txBody>
                  <a:tcPr horzOverflow="overflow"/>
                </a:tc>
                <a:extLst>
                  <a:ext uri="{0D108BD9-81ED-4DB2-BD59-A6C34878D82A}">
                    <a16:rowId xmlns:a16="http://schemas.microsoft.com/office/drawing/2014/main" val="10000"/>
                  </a:ext>
                </a:extLst>
              </a:tr>
            </a:tbl>
          </a:graphicData>
        </a:graphic>
      </p:graphicFrame>
      <p:sp>
        <p:nvSpPr>
          <p:cNvPr id="12" name="Text Box 11"/>
          <p:cNvSpPr txBox="1">
            <a:spLocks noChangeArrowheads="1"/>
          </p:cNvSpPr>
          <p:nvPr/>
        </p:nvSpPr>
        <p:spPr bwMode="auto">
          <a:xfrm>
            <a:off x="1475656" y="4797152"/>
            <a:ext cx="5762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rPr>
              <a:t>31</a:t>
            </a:r>
          </a:p>
        </p:txBody>
      </p:sp>
      <p:sp>
        <p:nvSpPr>
          <p:cNvPr id="13" name="Text Box 12"/>
          <p:cNvSpPr txBox="1">
            <a:spLocks noChangeArrowheads="1"/>
          </p:cNvSpPr>
          <p:nvPr/>
        </p:nvSpPr>
        <p:spPr bwMode="auto">
          <a:xfrm>
            <a:off x="3636368" y="4797152"/>
            <a:ext cx="7911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chemeClr val="accent2"/>
                </a:solidFill>
              </a:rPr>
              <a:t>12 11</a:t>
            </a:r>
          </a:p>
        </p:txBody>
      </p:sp>
      <p:sp>
        <p:nvSpPr>
          <p:cNvPr id="14" name="Text Box 13"/>
          <p:cNvSpPr txBox="1">
            <a:spLocks noChangeArrowheads="1"/>
          </p:cNvSpPr>
          <p:nvPr/>
        </p:nvSpPr>
        <p:spPr bwMode="auto">
          <a:xfrm>
            <a:off x="7525619" y="4797152"/>
            <a:ext cx="5032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0</a:t>
            </a:r>
          </a:p>
        </p:txBody>
      </p:sp>
      <p:sp>
        <p:nvSpPr>
          <p:cNvPr id="2" name="日期占位符 1"/>
          <p:cNvSpPr>
            <a:spLocks noGrp="1"/>
          </p:cNvSpPr>
          <p:nvPr>
            <p:ph type="dt" sz="half" idx="10"/>
          </p:nvPr>
        </p:nvSpPr>
        <p:spPr/>
        <p:txBody>
          <a:bodyPr/>
          <a:lstStyle/>
          <a:p>
            <a:fld id="{F0D717B3-C449-8241-952F-F707B57BC27C}"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6820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r>
              <a:rPr kumimoji="1" lang="en-US" altLang="en-US" dirty="0"/>
              <a:t>：</a:t>
            </a:r>
            <a:r>
              <a:rPr kumimoji="1" lang="zh-CN" altLang="en-US" dirty="0"/>
              <a:t>计算</a:t>
            </a:r>
          </a:p>
        </p:txBody>
      </p:sp>
      <p:sp>
        <p:nvSpPr>
          <p:cNvPr id="3" name="内容占位符 2"/>
          <p:cNvSpPr>
            <a:spLocks noGrp="1"/>
          </p:cNvSpPr>
          <p:nvPr>
            <p:ph idx="1"/>
          </p:nvPr>
        </p:nvSpPr>
        <p:spPr/>
        <p:txBody>
          <a:bodyPr/>
          <a:lstStyle/>
          <a:p>
            <a:r>
              <a:rPr lang="en-US" altLang="zh-CN" dirty="0"/>
              <a:t>64</a:t>
            </a:r>
            <a:r>
              <a:rPr lang="zh-CN" altLang="en-US" dirty="0"/>
              <a:t>位系统</a:t>
            </a:r>
            <a:endParaRPr lang="en-US" altLang="zh-CN" dirty="0"/>
          </a:p>
          <a:p>
            <a:r>
              <a:rPr lang="zh-CN" altLang="en-US" dirty="0"/>
              <a:t>页面大小：</a:t>
            </a:r>
            <a:r>
              <a:rPr lang="en-US" altLang="zh-CN" dirty="0"/>
              <a:t>1MB</a:t>
            </a:r>
          </a:p>
          <a:p>
            <a:r>
              <a:rPr lang="zh-CN" altLang="en-US" dirty="0"/>
              <a:t>页表项：</a:t>
            </a:r>
            <a:r>
              <a:rPr lang="en-US" altLang="zh-CN" dirty="0"/>
              <a:t>8B</a:t>
            </a:r>
          </a:p>
          <a:p>
            <a:r>
              <a:rPr lang="zh-CN" altLang="en-US" dirty="0"/>
              <a:t>计算</a:t>
            </a:r>
            <a:endParaRPr lang="en-US" altLang="zh-CN" dirty="0"/>
          </a:p>
          <a:p>
            <a:pPr lvl="1"/>
            <a:r>
              <a:rPr lang="en-US" altLang="zh-CN" dirty="0"/>
              <a:t>2</a:t>
            </a:r>
            <a:r>
              <a:rPr lang="zh-CN" altLang="en-US" dirty="0"/>
              <a:t>级页表存储空间</a:t>
            </a:r>
            <a:endParaRPr lang="en-US" altLang="zh-CN" dirty="0"/>
          </a:p>
          <a:p>
            <a:pPr lvl="1"/>
            <a:r>
              <a:rPr lang="en-US" altLang="zh-CN" dirty="0"/>
              <a:t>3</a:t>
            </a:r>
            <a:r>
              <a:rPr lang="zh-CN" altLang="en-US" dirty="0"/>
              <a:t>级页表存储空间</a:t>
            </a:r>
            <a:endParaRPr lang="en-US" altLang="zh-CN" dirty="0"/>
          </a:p>
          <a:p>
            <a:endParaRPr kumimoji="1" lang="zh-CN" altLang="en-US" dirty="0"/>
          </a:p>
        </p:txBody>
      </p:sp>
      <p:sp>
        <p:nvSpPr>
          <p:cNvPr id="4" name="日期占位符 3"/>
          <p:cNvSpPr>
            <a:spLocks noGrp="1"/>
          </p:cNvSpPr>
          <p:nvPr>
            <p:ph type="dt" sz="half" idx="10"/>
          </p:nvPr>
        </p:nvSpPr>
        <p:spPr/>
        <p:txBody>
          <a:bodyPr/>
          <a:lstStyle/>
          <a:p>
            <a:fld id="{02C4BA41-E24E-AE4A-83ED-1B636E5A664E}"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3629163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sz="half" idx="1"/>
          </p:nvPr>
        </p:nvSpPr>
        <p:spPr/>
        <p:txBody>
          <a:bodyPr>
            <a:normAutofit fontScale="92500" lnSpcReduction="20000"/>
          </a:bodyPr>
          <a:lstStyle/>
          <a:p>
            <a:r>
              <a:rPr kumimoji="1" lang="zh-CN" altLang="en-US" dirty="0"/>
              <a:t>某</a:t>
            </a:r>
            <a:r>
              <a:rPr kumimoji="1" lang="en-US" altLang="zh-CN" dirty="0"/>
              <a:t>24</a:t>
            </a:r>
            <a:r>
              <a:rPr kumimoji="1" lang="zh-CN" altLang="en-US" dirty="0"/>
              <a:t>位存储系统采用页式管理，页表分为两级，存储在主存中。每个页面</a:t>
            </a:r>
            <a:r>
              <a:rPr kumimoji="1" lang="en-US" altLang="zh-CN" dirty="0"/>
              <a:t>1KB</a:t>
            </a:r>
            <a:r>
              <a:rPr kumimoji="1" lang="zh-CN" altLang="en-US" dirty="0"/>
              <a:t>，每个页表项占</a:t>
            </a:r>
            <a:r>
              <a:rPr kumimoji="1" lang="en-US" altLang="zh-CN" dirty="0"/>
              <a:t>4</a:t>
            </a:r>
            <a:r>
              <a:rPr kumimoji="1" lang="zh-CN" altLang="en-US" dirty="0"/>
              <a:t>字节，某进程的页表内容如下图所示（图中数字全部为</a:t>
            </a:r>
            <a:r>
              <a:rPr kumimoji="1" lang="en-US" altLang="zh-CN" dirty="0"/>
              <a:t>10</a:t>
            </a:r>
            <a:r>
              <a:rPr kumimoji="1" lang="zh-CN" altLang="en-US" dirty="0"/>
              <a:t>进制）。请计算逻辑地址</a:t>
            </a:r>
            <a:r>
              <a:rPr kumimoji="1" lang="en-US" altLang="zh-CN" dirty="0"/>
              <a:t>526245</a:t>
            </a:r>
            <a:r>
              <a:rPr kumimoji="1" lang="zh-CN" altLang="en-US" dirty="0"/>
              <a:t>（十进制）对应的物理地址。</a:t>
            </a:r>
          </a:p>
        </p:txBody>
      </p:sp>
      <p:sp>
        <p:nvSpPr>
          <p:cNvPr id="4" name="日期占位符 3"/>
          <p:cNvSpPr>
            <a:spLocks noGrp="1"/>
          </p:cNvSpPr>
          <p:nvPr>
            <p:ph type="dt" sz="half" idx="10"/>
          </p:nvPr>
        </p:nvSpPr>
        <p:spPr/>
        <p:txBody>
          <a:bodyPr/>
          <a:lstStyle/>
          <a:p>
            <a:fld id="{C4421423-F624-5843-933A-B8306FC567D0}"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41</a:t>
            </a:fld>
            <a:endParaRPr lang="zh-CN" altLang="en-US"/>
          </a:p>
        </p:txBody>
      </p:sp>
      <p:pic>
        <p:nvPicPr>
          <p:cNvPr id="10" name="图片 9"/>
          <p:cNvPicPr>
            <a:picLocks noChangeAspect="1"/>
          </p:cNvPicPr>
          <p:nvPr/>
        </p:nvPicPr>
        <p:blipFill>
          <a:blip r:embed="rId2"/>
          <a:stretch>
            <a:fillRect/>
          </a:stretch>
        </p:blipFill>
        <p:spPr>
          <a:xfrm>
            <a:off x="4031673" y="-32354"/>
            <a:ext cx="5112327" cy="6388704"/>
          </a:xfrm>
          <a:prstGeom prst="rect">
            <a:avLst/>
          </a:prstGeom>
        </p:spPr>
      </p:pic>
    </p:spTree>
    <p:extLst>
      <p:ext uri="{BB962C8B-B14F-4D97-AF65-F5344CB8AC3E}">
        <p14:creationId xmlns:p14="http://schemas.microsoft.com/office/powerpoint/2010/main" val="1568574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kumimoji="1" lang="zh-CN" altLang="en-US" dirty="0"/>
              <a:t>解答</a:t>
            </a:r>
          </a:p>
        </p:txBody>
      </p:sp>
      <p:sp>
        <p:nvSpPr>
          <p:cNvPr id="9" name="内容占位符 8"/>
          <p:cNvSpPr>
            <a:spLocks noGrp="1"/>
          </p:cNvSpPr>
          <p:nvPr>
            <p:ph idx="1"/>
          </p:nvPr>
        </p:nvSpPr>
        <p:spPr/>
        <p:txBody>
          <a:bodyPr/>
          <a:lstStyle/>
          <a:p>
            <a:r>
              <a:rPr lang="zh-CN" altLang="zh-CN" dirty="0"/>
              <a:t>每个进程的总页面数为</a:t>
            </a:r>
            <a:r>
              <a:rPr lang="en-US" altLang="zh-CN" dirty="0"/>
              <a:t>2</a:t>
            </a:r>
            <a:r>
              <a:rPr lang="en-US" altLang="zh-CN" baseline="30000" dirty="0"/>
              <a:t>24</a:t>
            </a:r>
            <a:r>
              <a:rPr lang="en-US" altLang="zh-CN" dirty="0"/>
              <a:t>B/1KB=2</a:t>
            </a:r>
            <a:r>
              <a:rPr lang="en-US" altLang="zh-CN" baseline="30000" dirty="0"/>
              <a:t>14</a:t>
            </a:r>
            <a:r>
              <a:rPr lang="zh-CN" altLang="zh-CN" dirty="0"/>
              <a:t>个，每个页面可存储页表项</a:t>
            </a:r>
            <a:r>
              <a:rPr lang="en-US" altLang="zh-CN" dirty="0"/>
              <a:t>1KB/4B=256=2</a:t>
            </a:r>
            <a:r>
              <a:rPr lang="en-US" altLang="zh-CN" baseline="30000" dirty="0"/>
              <a:t>8</a:t>
            </a:r>
            <a:r>
              <a:rPr lang="zh-CN" altLang="zh-CN" dirty="0"/>
              <a:t>个，存储二级页表所需要的页面数为：</a:t>
            </a:r>
            <a:r>
              <a:rPr lang="en-US" altLang="zh-CN" dirty="0"/>
              <a:t>2</a:t>
            </a:r>
            <a:r>
              <a:rPr lang="en-US" altLang="zh-CN" baseline="30000" dirty="0"/>
              <a:t>14</a:t>
            </a:r>
            <a:r>
              <a:rPr lang="en-US" altLang="zh-CN" dirty="0"/>
              <a:t>/2</a:t>
            </a:r>
            <a:r>
              <a:rPr lang="en-US" altLang="zh-CN" baseline="30000" dirty="0"/>
              <a:t>8</a:t>
            </a:r>
            <a:r>
              <a:rPr lang="en-US" altLang="zh-CN" dirty="0"/>
              <a:t>=2</a:t>
            </a:r>
            <a:r>
              <a:rPr lang="en-US" altLang="zh-CN" baseline="30000" dirty="0"/>
              <a:t>6</a:t>
            </a:r>
            <a:r>
              <a:rPr lang="zh-CN" altLang="zh-CN" dirty="0"/>
              <a:t>个</a:t>
            </a:r>
            <a:r>
              <a:rPr lang="en-US" altLang="zh-CN" dirty="0"/>
              <a:t>&lt;2</a:t>
            </a:r>
            <a:r>
              <a:rPr lang="en-US" altLang="zh-CN" baseline="30000" dirty="0"/>
              <a:t>8</a:t>
            </a:r>
            <a:r>
              <a:rPr lang="zh-CN" altLang="zh-CN" dirty="0"/>
              <a:t>个，则一级页表可以在一个页面内存储完成。</a:t>
            </a:r>
          </a:p>
          <a:p>
            <a:endParaRPr kumimoji="1" lang="zh-CN" altLang="en-US" dirty="0"/>
          </a:p>
        </p:txBody>
      </p:sp>
      <p:sp>
        <p:nvSpPr>
          <p:cNvPr id="5" name="日期占位符 4"/>
          <p:cNvSpPr>
            <a:spLocks noGrp="1"/>
          </p:cNvSpPr>
          <p:nvPr>
            <p:ph type="dt" sz="half" idx="10"/>
          </p:nvPr>
        </p:nvSpPr>
        <p:spPr/>
        <p:txBody>
          <a:bodyPr/>
          <a:lstStyle/>
          <a:p>
            <a:fld id="{6F8D2595-BE5B-3948-9DEB-CC22E8F198D6}" type="datetime5">
              <a:t>2019/11/13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t>42</a:t>
            </a:fld>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416348535"/>
              </p:ext>
            </p:extLst>
          </p:nvPr>
        </p:nvGraphicFramePr>
        <p:xfrm>
          <a:off x="1267633" y="5373708"/>
          <a:ext cx="6684717" cy="396240"/>
        </p:xfrm>
        <a:graphic>
          <a:graphicData uri="http://schemas.openxmlformats.org/drawingml/2006/table">
            <a:tbl>
              <a:tblPr firstRow="1" bandRow="1">
                <a:tableStyleId>{5C22544A-7EE6-4342-B048-85BDC9FD1C3A}</a:tableStyleId>
              </a:tblPr>
              <a:tblGrid>
                <a:gridCol w="1584175">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868294">
                  <a:extLst>
                    <a:ext uri="{9D8B030D-6E8A-4147-A177-3AD203B41FA5}">
                      <a16:colId xmlns:a16="http://schemas.microsoft.com/office/drawing/2014/main" val="20002"/>
                    </a:ext>
                  </a:extLst>
                </a:gridCol>
              </a:tblGrid>
              <a:tr h="370840">
                <a:tc>
                  <a:txBody>
                    <a:bodyPr/>
                    <a:lstStyle/>
                    <a:p>
                      <a:pPr algn="ctr"/>
                      <a:r>
                        <a:rPr lang="zh-CN" altLang="en-US" sz="2000" b="0" dirty="0"/>
                        <a:t>一级页号</a:t>
                      </a:r>
                    </a:p>
                  </a:txBody>
                  <a:tcPr/>
                </a:tc>
                <a:tc>
                  <a:txBody>
                    <a:bodyPr/>
                    <a:lstStyle/>
                    <a:p>
                      <a:pPr algn="ctr"/>
                      <a:r>
                        <a:rPr lang="zh-CN" altLang="en-US" sz="2000" b="0" dirty="0"/>
                        <a:t>二级页号</a:t>
                      </a:r>
                    </a:p>
                  </a:txBody>
                  <a:tcPr/>
                </a:tc>
                <a:tc>
                  <a:txBody>
                    <a:bodyPr/>
                    <a:lstStyle/>
                    <a:p>
                      <a:pPr algn="ctr"/>
                      <a:r>
                        <a:rPr lang="zh-CN" altLang="en-US" sz="2000" b="0" dirty="0"/>
                        <a:t>页内地址</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7782199" y="4743349"/>
            <a:ext cx="385042" cy="523220"/>
          </a:xfrm>
          <a:prstGeom prst="rect">
            <a:avLst/>
          </a:prstGeom>
          <a:noFill/>
        </p:spPr>
        <p:txBody>
          <a:bodyPr wrap="none" rtlCol="0">
            <a:spAutoFit/>
          </a:bodyPr>
          <a:lstStyle/>
          <a:p>
            <a:r>
              <a:rPr lang="en-US" altLang="zh-CN" sz="2800" dirty="0"/>
              <a:t>0</a:t>
            </a:r>
            <a:endParaRPr lang="zh-CN" altLang="en-US" sz="2800" dirty="0"/>
          </a:p>
        </p:txBody>
      </p:sp>
      <p:sp>
        <p:nvSpPr>
          <p:cNvPr id="12" name="TextBox 14"/>
          <p:cNvSpPr txBox="1"/>
          <p:nvPr/>
        </p:nvSpPr>
        <p:spPr>
          <a:xfrm>
            <a:off x="4560571" y="4725144"/>
            <a:ext cx="883525" cy="523220"/>
          </a:xfrm>
          <a:prstGeom prst="rect">
            <a:avLst/>
          </a:prstGeom>
          <a:noFill/>
        </p:spPr>
        <p:txBody>
          <a:bodyPr wrap="none" rtlCol="0">
            <a:spAutoFit/>
          </a:bodyPr>
          <a:lstStyle/>
          <a:p>
            <a:r>
              <a:rPr lang="en-US" altLang="zh-CN" sz="2800" dirty="0"/>
              <a:t>10 9</a:t>
            </a:r>
            <a:endParaRPr lang="zh-CN" altLang="en-US" sz="2800" dirty="0"/>
          </a:p>
        </p:txBody>
      </p:sp>
      <p:sp>
        <p:nvSpPr>
          <p:cNvPr id="13" name="TextBox 15"/>
          <p:cNvSpPr txBox="1"/>
          <p:nvPr/>
        </p:nvSpPr>
        <p:spPr>
          <a:xfrm>
            <a:off x="2275744" y="4730823"/>
            <a:ext cx="1083224" cy="523220"/>
          </a:xfrm>
          <a:prstGeom prst="rect">
            <a:avLst/>
          </a:prstGeom>
          <a:noFill/>
        </p:spPr>
        <p:txBody>
          <a:bodyPr wrap="none" rtlCol="0">
            <a:spAutoFit/>
          </a:bodyPr>
          <a:lstStyle/>
          <a:p>
            <a:r>
              <a:rPr lang="en-US" altLang="zh-CN" sz="2800" dirty="0"/>
              <a:t>18 17</a:t>
            </a:r>
            <a:endParaRPr lang="zh-CN" altLang="en-US" sz="2800" dirty="0"/>
          </a:p>
        </p:txBody>
      </p:sp>
      <p:sp>
        <p:nvSpPr>
          <p:cNvPr id="14" name="TextBox 16"/>
          <p:cNvSpPr txBox="1"/>
          <p:nvPr/>
        </p:nvSpPr>
        <p:spPr>
          <a:xfrm>
            <a:off x="971600" y="4743349"/>
            <a:ext cx="584064" cy="523220"/>
          </a:xfrm>
          <a:prstGeom prst="rect">
            <a:avLst/>
          </a:prstGeom>
          <a:noFill/>
        </p:spPr>
        <p:txBody>
          <a:bodyPr wrap="none" rtlCol="0">
            <a:spAutoFit/>
          </a:bodyPr>
          <a:lstStyle/>
          <a:p>
            <a:r>
              <a:rPr lang="en-US" altLang="zh-CN" sz="2800" dirty="0"/>
              <a:t>23</a:t>
            </a:r>
            <a:endParaRPr lang="zh-CN" altLang="en-US" sz="2800" dirty="0"/>
          </a:p>
        </p:txBody>
      </p:sp>
    </p:spTree>
    <p:extLst>
      <p:ext uri="{BB962C8B-B14F-4D97-AF65-F5344CB8AC3E}">
        <p14:creationId xmlns:p14="http://schemas.microsoft.com/office/powerpoint/2010/main" val="1102382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lstStyle/>
          <a:p>
            <a:r>
              <a:rPr lang="en-US" altLang="zh-CN" dirty="0"/>
              <a:t>526245</a:t>
            </a:r>
            <a:r>
              <a:rPr lang="zh-CN" altLang="zh-CN" dirty="0"/>
              <a:t>对应的二进制表示（斜线表示上述逻辑切分）：</a:t>
            </a:r>
            <a:r>
              <a:rPr lang="en-US" altLang="zh-CN" dirty="0"/>
              <a:t>10/00 0000 01/11 1010 0101</a:t>
            </a:r>
            <a:endParaRPr lang="zh-CN" altLang="zh-CN" dirty="0"/>
          </a:p>
          <a:p>
            <a:r>
              <a:rPr lang="zh-CN" altLang="zh-CN" dirty="0"/>
              <a:t>按照上述划分方法得到：一级页号为</a:t>
            </a:r>
            <a:r>
              <a:rPr lang="en-US" altLang="zh-CN" dirty="0"/>
              <a:t>2</a:t>
            </a:r>
            <a:r>
              <a:rPr lang="zh-CN" altLang="zh-CN" dirty="0"/>
              <a:t>，二级页号</a:t>
            </a:r>
            <a:r>
              <a:rPr lang="en-US" altLang="zh-CN" dirty="0"/>
              <a:t>1</a:t>
            </a:r>
            <a:r>
              <a:rPr lang="zh-CN" altLang="zh-CN" dirty="0"/>
              <a:t>，页内地址</a:t>
            </a:r>
            <a:r>
              <a:rPr lang="en-US" altLang="zh-CN" dirty="0"/>
              <a:t>0x03A5</a:t>
            </a:r>
            <a:r>
              <a:rPr lang="zh-CN" altLang="zh-CN" dirty="0"/>
              <a:t>。 </a:t>
            </a:r>
            <a:endParaRPr kumimoji="1" lang="zh-CN" altLang="en-US" dirty="0"/>
          </a:p>
        </p:txBody>
      </p:sp>
      <p:sp>
        <p:nvSpPr>
          <p:cNvPr id="4" name="日期占位符 3"/>
          <p:cNvSpPr>
            <a:spLocks noGrp="1"/>
          </p:cNvSpPr>
          <p:nvPr>
            <p:ph type="dt" sz="half" idx="10"/>
          </p:nvPr>
        </p:nvSpPr>
        <p:spPr/>
        <p:txBody>
          <a:bodyPr/>
          <a:lstStyle/>
          <a:p>
            <a:fld id="{CD013E4A-7468-3146-BCEF-A0A3DA860F16}"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43</a:t>
            </a:fld>
            <a:endParaRPr lang="zh-CN" altLang="en-US"/>
          </a:p>
        </p:txBody>
      </p:sp>
    </p:spTree>
    <p:extLst>
      <p:ext uri="{BB962C8B-B14F-4D97-AF65-F5344CB8AC3E}">
        <p14:creationId xmlns:p14="http://schemas.microsoft.com/office/powerpoint/2010/main" val="1105712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normAutofit/>
          </a:bodyPr>
          <a:lstStyle/>
          <a:p>
            <a:r>
              <a:rPr lang="zh-CN" altLang="zh-CN" dirty="0"/>
              <a:t>一级页表第</a:t>
            </a:r>
            <a:r>
              <a:rPr lang="en-US" altLang="zh-CN" dirty="0"/>
              <a:t>2</a:t>
            </a:r>
            <a:r>
              <a:rPr lang="zh-CN" altLang="zh-CN" dirty="0"/>
              <a:t>项查找到二级页表的物理块号：</a:t>
            </a:r>
            <a:r>
              <a:rPr lang="en-US" altLang="zh-CN" dirty="0"/>
              <a:t>678</a:t>
            </a:r>
          </a:p>
          <a:p>
            <a:r>
              <a:rPr lang="zh-CN" altLang="zh-CN" dirty="0"/>
              <a:t>在</a:t>
            </a:r>
            <a:r>
              <a:rPr lang="en-US" altLang="zh-CN" dirty="0"/>
              <a:t>678</a:t>
            </a:r>
            <a:r>
              <a:rPr lang="zh-CN" altLang="zh-CN" dirty="0"/>
              <a:t>物理块的第</a:t>
            </a:r>
            <a:r>
              <a:rPr lang="en-US" altLang="zh-CN" dirty="0"/>
              <a:t>1</a:t>
            </a:r>
            <a:r>
              <a:rPr lang="zh-CN" altLang="zh-CN" dirty="0"/>
              <a:t>项找到物理块号</a:t>
            </a:r>
            <a:r>
              <a:rPr lang="en-US" altLang="zh-CN" dirty="0"/>
              <a:t>889</a:t>
            </a:r>
            <a:r>
              <a:rPr lang="zh-CN" altLang="zh-CN" dirty="0"/>
              <a:t>（</a:t>
            </a:r>
            <a:r>
              <a:rPr lang="en-US" altLang="zh-CN" dirty="0"/>
              <a:t>0x0379</a:t>
            </a:r>
            <a:r>
              <a:rPr lang="zh-CN" altLang="zh-CN" dirty="0"/>
              <a:t>），形成物理地址块号</a:t>
            </a:r>
            <a:endParaRPr lang="en-US" altLang="zh-CN" dirty="0"/>
          </a:p>
          <a:p>
            <a:r>
              <a:rPr lang="zh-CN" altLang="zh-CN" dirty="0"/>
              <a:t>与页内地址</a:t>
            </a:r>
            <a:r>
              <a:rPr lang="en-US" altLang="zh-CN" dirty="0"/>
              <a:t>0x03A5</a:t>
            </a:r>
            <a:r>
              <a:rPr lang="zh-CN" altLang="zh-CN" dirty="0"/>
              <a:t>拼接，形成完整的地址：</a:t>
            </a:r>
            <a:r>
              <a:rPr lang="en-US" altLang="zh-CN" dirty="0"/>
              <a:t>1101 1110 01/11 1010 0101</a:t>
            </a:r>
            <a:r>
              <a:rPr lang="en-US" altLang="zh-CN" dirty="0">
                <a:sym typeface="Wingdings"/>
              </a:rPr>
              <a:t></a:t>
            </a:r>
            <a:r>
              <a:rPr lang="en-US" altLang="zh-CN" dirty="0"/>
              <a:t>0xDE7A5</a:t>
            </a:r>
            <a:r>
              <a:rPr lang="zh-CN" altLang="zh-CN" dirty="0"/>
              <a:t>（十进制：</a:t>
            </a:r>
            <a:r>
              <a:rPr lang="en-US" altLang="zh-CN" dirty="0"/>
              <a:t>911269</a:t>
            </a:r>
            <a:r>
              <a:rPr lang="zh-CN" altLang="zh-CN" dirty="0"/>
              <a:t>） </a:t>
            </a:r>
            <a:endParaRPr kumimoji="1" lang="zh-CN" altLang="en-US" dirty="0"/>
          </a:p>
        </p:txBody>
      </p:sp>
      <p:sp>
        <p:nvSpPr>
          <p:cNvPr id="4" name="日期占位符 3"/>
          <p:cNvSpPr>
            <a:spLocks noGrp="1"/>
          </p:cNvSpPr>
          <p:nvPr>
            <p:ph type="dt" sz="half" idx="10"/>
          </p:nvPr>
        </p:nvSpPr>
        <p:spPr/>
        <p:txBody>
          <a:bodyPr/>
          <a:lstStyle/>
          <a:p>
            <a:fld id="{E376D2C3-E284-694F-80BB-E422DC5B66CE}"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481264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练习</a:t>
            </a:r>
            <a:endParaRPr kumimoji="1" lang="zh-CN" altLang="en-US" dirty="0"/>
          </a:p>
        </p:txBody>
      </p:sp>
      <p:sp>
        <p:nvSpPr>
          <p:cNvPr id="3" name="内容占位符 2"/>
          <p:cNvSpPr>
            <a:spLocks noGrp="1"/>
          </p:cNvSpPr>
          <p:nvPr>
            <p:ph idx="1"/>
          </p:nvPr>
        </p:nvSpPr>
        <p:spPr/>
        <p:txBody>
          <a:bodyPr/>
          <a:lstStyle/>
          <a:p>
            <a:r>
              <a:rPr kumimoji="1" lang="zh-CN" altLang="en-US" dirty="0"/>
              <a:t>在上述系统中，计算逻辑地址</a:t>
            </a:r>
            <a:r>
              <a:rPr kumimoji="1" lang="en-US" altLang="zh-CN" dirty="0"/>
              <a:t>264934(</a:t>
            </a:r>
            <a:r>
              <a:rPr kumimoji="1" lang="zh-CN" altLang="en-US" dirty="0"/>
              <a:t>十进制</a:t>
            </a:r>
            <a:r>
              <a:rPr kumimoji="1" lang="en-US" altLang="zh-CN" dirty="0"/>
              <a:t>)</a:t>
            </a:r>
            <a:r>
              <a:rPr kumimoji="1" lang="zh-CN" altLang="en-US" dirty="0"/>
              <a:t>对应的物理地址。</a:t>
            </a:r>
            <a:endParaRPr kumimoji="1" lang="en-US" altLang="zh-CN" dirty="0"/>
          </a:p>
          <a:p>
            <a:pPr lvl="1"/>
            <a:r>
              <a:rPr kumimoji="1" lang="zh-CN" altLang="en-US" dirty="0"/>
              <a:t>用二进制计算</a:t>
            </a:r>
            <a:endParaRPr kumimoji="1" lang="en-US" altLang="zh-CN" dirty="0"/>
          </a:p>
          <a:p>
            <a:pPr lvl="1"/>
            <a:r>
              <a:rPr kumimoji="1" lang="zh-CN" altLang="en-US" dirty="0"/>
              <a:t>用十进制计算</a:t>
            </a:r>
          </a:p>
        </p:txBody>
      </p:sp>
      <p:sp>
        <p:nvSpPr>
          <p:cNvPr id="4" name="日期占位符 3"/>
          <p:cNvSpPr>
            <a:spLocks noGrp="1"/>
          </p:cNvSpPr>
          <p:nvPr>
            <p:ph type="dt" sz="half" idx="10"/>
          </p:nvPr>
        </p:nvSpPr>
        <p:spPr/>
        <p:txBody>
          <a:bodyPr/>
          <a:lstStyle/>
          <a:p>
            <a:fld id="{4893A124-7327-F84D-9FC9-4A7744005472}"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2519952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物理内存小，逻辑空间大</a:t>
            </a:r>
            <a:endParaRPr lang="zh-CN" altLang="en-US" dirty="0"/>
          </a:p>
        </p:txBody>
      </p:sp>
      <p:sp>
        <p:nvSpPr>
          <p:cNvPr id="7" name="内容占位符 6"/>
          <p:cNvSpPr>
            <a:spLocks noGrp="1"/>
          </p:cNvSpPr>
          <p:nvPr>
            <p:ph idx="1"/>
          </p:nvPr>
        </p:nvSpPr>
        <p:spPr/>
        <p:txBody>
          <a:bodyPr/>
          <a:lstStyle/>
          <a:p>
            <a:r>
              <a:rPr lang="zh-CN" altLang="en-US" dirty="0"/>
              <a:t>页表大小∝逻辑空间大小</a:t>
            </a:r>
            <a:endParaRPr lang="en-US" altLang="zh-CN" dirty="0"/>
          </a:p>
          <a:p>
            <a:r>
              <a:rPr lang="zh-CN" altLang="en-US" dirty="0"/>
              <a:t>物理内存变化速度</a:t>
            </a:r>
            <a:r>
              <a:rPr lang="en-US" altLang="zh-CN" dirty="0"/>
              <a:t>&lt;&lt;</a:t>
            </a:r>
            <a:r>
              <a:rPr lang="zh-CN" altLang="en-US" dirty="0"/>
              <a:t>逻辑空间</a:t>
            </a:r>
            <a:endParaRPr lang="en-US" altLang="zh-CN" dirty="0"/>
          </a:p>
          <a:p>
            <a:endParaRPr lang="zh-CN" altLang="en-US" dirty="0"/>
          </a:p>
        </p:txBody>
      </p:sp>
      <p:sp>
        <p:nvSpPr>
          <p:cNvPr id="10" name="日期占位符 9"/>
          <p:cNvSpPr>
            <a:spLocks noGrp="1"/>
          </p:cNvSpPr>
          <p:nvPr>
            <p:ph type="dt" sz="half" idx="10"/>
          </p:nvPr>
        </p:nvSpPr>
        <p:spPr/>
        <p:txBody>
          <a:bodyPr/>
          <a:lstStyle/>
          <a:p>
            <a:fld id="{498C06CD-2308-F14D-ADC4-2994EEA35E6A}" type="datetime5">
              <a:t>2019/11/13</a:t>
            </a:fld>
            <a:endParaRPr lang="zh-CN" alt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2" name="灯片编号占位符 11"/>
          <p:cNvSpPr>
            <a:spLocks noGrp="1"/>
          </p:cNvSpPr>
          <p:nvPr>
            <p:ph type="sldNum" sz="quarter" idx="12"/>
          </p:nvPr>
        </p:nvSpPr>
        <p:spPr/>
        <p:txBody>
          <a:bodyPr/>
          <a:lstStyle/>
          <a:p>
            <a:fld id="{B09550E6-D85C-43A8-841D-66A200A3DB30}" type="slidenum">
              <a:rPr lang="zh-CN" altLang="en-US" smtClean="0"/>
              <a:pPr/>
              <a:t>46</a:t>
            </a:fld>
            <a:endParaRPr lang="zh-CN" altLang="en-US"/>
          </a:p>
        </p:txBody>
      </p:sp>
    </p:spTree>
    <p:extLst>
      <p:ext uri="{BB962C8B-B14F-4D97-AF65-F5344CB8AC3E}">
        <p14:creationId xmlns:p14="http://schemas.microsoft.com/office/powerpoint/2010/main" val="12749917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反置页表</a:t>
            </a:r>
            <a:r>
              <a:rPr lang="en-US" altLang="zh-CN"/>
              <a:t>(Inverted Page Table)</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a:t>物理块</a:t>
            </a:r>
            <a:r>
              <a:rPr lang="zh-CN" altLang="en-US" dirty="0">
                <a:sym typeface="Wingdings"/>
              </a:rPr>
              <a:t>逻辑块</a:t>
            </a:r>
            <a:endParaRPr lang="en-US" altLang="zh-CN" dirty="0"/>
          </a:p>
          <a:p>
            <a:r>
              <a:rPr lang="zh-CN" altLang="en-US" dirty="0"/>
              <a:t>也称为页寄存器（</a:t>
            </a:r>
            <a:r>
              <a:rPr lang="en-US" altLang="zh-CN" dirty="0"/>
              <a:t>Page Register</a:t>
            </a:r>
            <a:r>
              <a:rPr lang="zh-CN" altLang="en-US" dirty="0"/>
              <a:t>）</a:t>
            </a:r>
            <a:endParaRPr lang="en-US" altLang="zh-CN" dirty="0"/>
          </a:p>
          <a:p>
            <a:r>
              <a:rPr lang="zh-CN" altLang="en-US" dirty="0"/>
              <a:t>每个内存块关联：</a:t>
            </a:r>
            <a:endParaRPr lang="en-US" altLang="zh-CN" dirty="0"/>
          </a:p>
          <a:p>
            <a:pPr lvl="1"/>
            <a:r>
              <a:rPr lang="zh-CN" altLang="en-US" dirty="0"/>
              <a:t>使用位</a:t>
            </a:r>
            <a:r>
              <a:rPr lang="en-US" altLang="zh-CN" dirty="0"/>
              <a:t>(Residence bit): </a:t>
            </a:r>
            <a:r>
              <a:rPr lang="zh-CN" altLang="en-US" dirty="0"/>
              <a:t>本页是否被占用</a:t>
            </a:r>
            <a:endParaRPr lang="en-US" altLang="zh-CN" dirty="0"/>
          </a:p>
          <a:p>
            <a:pPr lvl="1"/>
            <a:r>
              <a:rPr lang="zh-CN" altLang="en-US" dirty="0"/>
              <a:t>使用者</a:t>
            </a:r>
            <a:r>
              <a:rPr lang="en-US" altLang="zh-CN" dirty="0"/>
              <a:t>(Occupier): </a:t>
            </a:r>
            <a:r>
              <a:rPr lang="zh-CN" altLang="en-US" dirty="0"/>
              <a:t>占用此块的页号</a:t>
            </a:r>
            <a:endParaRPr lang="en-US" altLang="zh-CN" dirty="0"/>
          </a:p>
          <a:p>
            <a:pPr lvl="1"/>
            <a:r>
              <a:rPr lang="zh-CN" altLang="en-US" dirty="0"/>
              <a:t>进程号</a:t>
            </a:r>
            <a:endParaRPr lang="en-US" altLang="zh-CN" dirty="0"/>
          </a:p>
        </p:txBody>
      </p:sp>
      <p:sp>
        <p:nvSpPr>
          <p:cNvPr id="6" name="内容占位符 5"/>
          <p:cNvSpPr>
            <a:spLocks noGrp="1"/>
          </p:cNvSpPr>
          <p:nvPr>
            <p:ph sz="half" idx="2"/>
          </p:nvPr>
        </p:nvSpPr>
        <p:spPr/>
        <p:txBody>
          <a:bodyPr>
            <a:normAutofit fontScale="92500" lnSpcReduction="10000"/>
          </a:bodyPr>
          <a:lstStyle/>
          <a:p>
            <a:r>
              <a:rPr lang="zh-CN" altLang="en-US" dirty="0"/>
              <a:t>例子：</a:t>
            </a:r>
            <a:r>
              <a:rPr lang="en-US" altLang="zh-CN" dirty="0"/>
              <a:t> </a:t>
            </a:r>
          </a:p>
          <a:p>
            <a:pPr lvl="1"/>
            <a:r>
              <a:rPr lang="zh-CN" altLang="en-US" dirty="0"/>
              <a:t>物理内存</a:t>
            </a:r>
            <a:r>
              <a:rPr lang="en-US" altLang="zh-CN" dirty="0"/>
              <a:t>: 16 MB</a:t>
            </a:r>
          </a:p>
          <a:p>
            <a:pPr lvl="1"/>
            <a:r>
              <a:rPr lang="zh-CN" altLang="en-US" dirty="0"/>
              <a:t>页面大小</a:t>
            </a:r>
            <a:r>
              <a:rPr lang="en-US" altLang="zh-CN" dirty="0"/>
              <a:t>: 4K</a:t>
            </a:r>
          </a:p>
          <a:p>
            <a:pPr lvl="1"/>
            <a:r>
              <a:rPr lang="zh-CN" altLang="en-US" dirty="0"/>
              <a:t>页框数量</a:t>
            </a:r>
            <a:r>
              <a:rPr lang="en-US" altLang="zh-CN" dirty="0"/>
              <a:t>: 4K</a:t>
            </a:r>
          </a:p>
          <a:p>
            <a:pPr lvl="1"/>
            <a:r>
              <a:rPr lang="zh-CN" altLang="en-US" dirty="0"/>
              <a:t>反置页表</a:t>
            </a:r>
            <a:r>
              <a:rPr lang="en-US" altLang="zh-CN" dirty="0"/>
              <a:t>(4B/</a:t>
            </a:r>
            <a:r>
              <a:rPr lang="zh-CN" altLang="en-US" dirty="0"/>
              <a:t>条</a:t>
            </a:r>
            <a:r>
              <a:rPr lang="en-US" altLang="zh-CN" dirty="0"/>
              <a:t>): 4K</a:t>
            </a:r>
            <a:r>
              <a:rPr lang="zh-CN" altLang="en-US" dirty="0"/>
              <a:t> * </a:t>
            </a:r>
            <a:r>
              <a:rPr lang="en-US" altLang="zh-CN" dirty="0"/>
              <a:t>4B</a:t>
            </a:r>
            <a:r>
              <a:rPr lang="zh-CN" altLang="en-US" dirty="0"/>
              <a:t> </a:t>
            </a:r>
            <a:r>
              <a:rPr lang="en-US" altLang="zh-CN" dirty="0"/>
              <a:t>=</a:t>
            </a:r>
            <a:r>
              <a:rPr lang="zh-CN" altLang="en-US" dirty="0"/>
              <a:t> </a:t>
            </a:r>
            <a:r>
              <a:rPr lang="en-US" altLang="zh-CN" dirty="0"/>
              <a:t>16K</a:t>
            </a:r>
          </a:p>
          <a:p>
            <a:pPr lvl="1"/>
            <a:r>
              <a:rPr lang="zh-CN" altLang="en-US" dirty="0"/>
              <a:t>存储开销：</a:t>
            </a:r>
            <a:r>
              <a:rPr lang="en-US" altLang="zh-CN" dirty="0"/>
              <a:t>0.1%</a:t>
            </a:r>
          </a:p>
          <a:p>
            <a:pPr lvl="1"/>
            <a:r>
              <a:rPr lang="zh-CN" altLang="en-US" dirty="0"/>
              <a:t>逻辑空间大小：无关</a:t>
            </a:r>
          </a:p>
          <a:p>
            <a:endParaRPr lang="zh-CN" altLang="en-US" dirty="0"/>
          </a:p>
        </p:txBody>
      </p:sp>
      <p:sp>
        <p:nvSpPr>
          <p:cNvPr id="7" name="日期占位符 6"/>
          <p:cNvSpPr>
            <a:spLocks noGrp="1"/>
          </p:cNvSpPr>
          <p:nvPr>
            <p:ph type="dt" sz="half" idx="10"/>
          </p:nvPr>
        </p:nvSpPr>
        <p:spPr/>
        <p:txBody>
          <a:bodyPr/>
          <a:lstStyle/>
          <a:p>
            <a:fld id="{55857753-FE75-CB44-A74B-AF804663DA39}" type="datetime5">
              <a:t>2019/11/13</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47</a:t>
            </a:fld>
            <a:endParaRPr lang="zh-CN" altLang="en-US"/>
          </a:p>
        </p:txBody>
      </p:sp>
    </p:spTree>
    <p:extLst>
      <p:ext uri="{BB962C8B-B14F-4D97-AF65-F5344CB8AC3E}">
        <p14:creationId xmlns:p14="http://schemas.microsoft.com/office/powerpoint/2010/main" val="22352688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反置页表</a:t>
            </a:r>
            <a:endParaRPr lang="zh-CN" altLang="en-US" dirty="0"/>
          </a:p>
        </p:txBody>
      </p:sp>
      <p:sp>
        <p:nvSpPr>
          <p:cNvPr id="3" name="内容占位符 2"/>
          <p:cNvSpPr>
            <a:spLocks noGrp="1"/>
          </p:cNvSpPr>
          <p:nvPr>
            <p:ph idx="1"/>
          </p:nvPr>
        </p:nvSpPr>
        <p:spPr/>
        <p:txBody>
          <a:bodyPr>
            <a:normAutofit/>
          </a:bodyPr>
          <a:lstStyle/>
          <a:p>
            <a:r>
              <a:rPr lang="zh-CN" altLang="en-US" dirty="0"/>
              <a:t>优点</a:t>
            </a:r>
            <a:endParaRPr lang="en-US" altLang="zh-CN" dirty="0"/>
          </a:p>
          <a:p>
            <a:pPr lvl="1"/>
            <a:r>
              <a:rPr lang="zh-CN" altLang="en-US" dirty="0"/>
              <a:t>存储开销小</a:t>
            </a:r>
            <a:endParaRPr lang="en-US" altLang="zh-CN" dirty="0"/>
          </a:p>
          <a:p>
            <a:pPr lvl="1"/>
            <a:r>
              <a:rPr lang="zh-CN" altLang="en-US" dirty="0"/>
              <a:t>页表大小与逻辑空间无关</a:t>
            </a:r>
            <a:endParaRPr lang="en-US" altLang="zh-CN" dirty="0"/>
          </a:p>
          <a:p>
            <a:pPr lvl="1"/>
            <a:r>
              <a:rPr lang="zh-CN" altLang="en-US" dirty="0"/>
              <a:t>全系统一张表</a:t>
            </a:r>
            <a:endParaRPr lang="en-US" altLang="zh-CN" dirty="0"/>
          </a:p>
          <a:p>
            <a:r>
              <a:rPr lang="zh-CN" altLang="en-US" dirty="0"/>
              <a:t>缺点</a:t>
            </a:r>
            <a:endParaRPr lang="en-US" altLang="zh-CN" dirty="0"/>
          </a:p>
          <a:p>
            <a:pPr lvl="1"/>
            <a:r>
              <a:rPr lang="zh-CN" altLang="en-US" dirty="0"/>
              <a:t>反向关联信息</a:t>
            </a:r>
            <a:r>
              <a:rPr lang="zh-CN" altLang="en-US" dirty="0">
                <a:sym typeface="Wingdings" pitchFamily="2" charset="2"/>
              </a:rPr>
              <a:t>（页框号</a:t>
            </a:r>
            <a:r>
              <a:rPr lang="en-US" altLang="zh-CN" dirty="0">
                <a:sym typeface="Wingdings" pitchFamily="2" charset="2"/>
              </a:rPr>
              <a:t></a:t>
            </a:r>
            <a:r>
              <a:rPr lang="zh-CN" altLang="en-US" dirty="0">
                <a:sym typeface="Wingdings" pitchFamily="2" charset="2"/>
              </a:rPr>
              <a:t>页号）</a:t>
            </a:r>
            <a:r>
              <a:rPr lang="zh-CN" altLang="zh-CN" dirty="0">
                <a:sym typeface="Wingdings" pitchFamily="2" charset="2"/>
              </a:rPr>
              <a:t>，</a:t>
            </a:r>
            <a:r>
              <a:rPr lang="zh-CN" altLang="en-US" dirty="0">
                <a:sym typeface="Wingdings" pitchFamily="2" charset="2"/>
              </a:rPr>
              <a:t>如何正向查询？</a:t>
            </a:r>
            <a:endParaRPr lang="en-US" altLang="zh-CN" dirty="0"/>
          </a:p>
          <a:p>
            <a:endParaRPr lang="zh-CN" altLang="en-US" dirty="0"/>
          </a:p>
        </p:txBody>
      </p:sp>
      <p:sp>
        <p:nvSpPr>
          <p:cNvPr id="6" name="日期占位符 5"/>
          <p:cNvSpPr>
            <a:spLocks noGrp="1"/>
          </p:cNvSpPr>
          <p:nvPr>
            <p:ph type="dt" sz="half" idx="10"/>
          </p:nvPr>
        </p:nvSpPr>
        <p:spPr/>
        <p:txBody>
          <a:bodyPr/>
          <a:lstStyle/>
          <a:p>
            <a:fld id="{EA551BBD-0596-1C4E-BC0D-C82E3EC312D4}" type="datetime5">
              <a:t>2019/11/13</a:t>
            </a:fld>
            <a:endParaRPr lang="zh-CN" alt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灯片编号占位符 7"/>
          <p:cNvSpPr>
            <a:spLocks noGrp="1"/>
          </p:cNvSpPr>
          <p:nvPr>
            <p:ph type="sldNum" sz="quarter" idx="12"/>
          </p:nvPr>
        </p:nvSpPr>
        <p:spPr/>
        <p:txBody>
          <a:bodyPr/>
          <a:lstStyle/>
          <a:p>
            <a:fld id="{B09550E6-D85C-43A8-841D-66A200A3DB30}" type="slidenum">
              <a:rPr lang="zh-CN" altLang="en-US" smtClean="0"/>
              <a:t>48</a:t>
            </a:fld>
            <a:endParaRPr lang="zh-CN" altLang="en-US"/>
          </a:p>
        </p:txBody>
      </p:sp>
    </p:spTree>
    <p:extLst>
      <p:ext uri="{BB962C8B-B14F-4D97-AF65-F5344CB8AC3E}">
        <p14:creationId xmlns:p14="http://schemas.microsoft.com/office/powerpoint/2010/main" val="26725533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地址转换</a:t>
            </a:r>
          </a:p>
        </p:txBody>
      </p:sp>
      <p:sp>
        <p:nvSpPr>
          <p:cNvPr id="5" name="内容占位符 4"/>
          <p:cNvSpPr>
            <a:spLocks noGrp="1"/>
          </p:cNvSpPr>
          <p:nvPr>
            <p:ph idx="1"/>
          </p:nvPr>
        </p:nvSpPr>
        <p:spPr/>
        <p:txBody>
          <a:bodyPr>
            <a:normAutofit/>
          </a:bodyPr>
          <a:lstStyle/>
          <a:p>
            <a:r>
              <a:rPr lang="zh-CN" altLang="en-US" dirty="0"/>
              <a:t>如果页框数目较小，可存储在相联存储器</a:t>
            </a:r>
            <a:endParaRPr lang="en-US" altLang="zh-CN" dirty="0"/>
          </a:p>
          <a:p>
            <a:r>
              <a:rPr lang="en-US" altLang="zh-CN" dirty="0"/>
              <a:t>(</a:t>
            </a:r>
            <a:r>
              <a:rPr lang="zh-CN" altLang="en-US" dirty="0"/>
              <a:t>页框号</a:t>
            </a:r>
            <a:r>
              <a:rPr lang="en-US" altLang="zh-CN" dirty="0"/>
              <a:t>+</a:t>
            </a:r>
            <a:r>
              <a:rPr lang="zh-CN" altLang="en-US" dirty="0"/>
              <a:t>页号</a:t>
            </a:r>
            <a:r>
              <a:rPr lang="en-US" altLang="zh-CN" dirty="0"/>
              <a:t>)</a:t>
            </a:r>
            <a:r>
              <a:rPr lang="zh-CN" altLang="en-US" dirty="0"/>
              <a:t>同时搜索比对</a:t>
            </a:r>
            <a:endParaRPr lang="en-US" altLang="zh-CN" dirty="0"/>
          </a:p>
          <a:p>
            <a:r>
              <a:rPr lang="zh-CN" altLang="en-US" dirty="0"/>
              <a:t>相联存储器（类似快表）</a:t>
            </a:r>
            <a:endParaRPr lang="en-US" altLang="zh-CN" dirty="0"/>
          </a:p>
          <a:p>
            <a:pPr lvl="1"/>
            <a:r>
              <a:rPr lang="zh-CN" altLang="en-US" dirty="0"/>
              <a:t>昂贵</a:t>
            </a:r>
            <a:endParaRPr lang="en-US" altLang="zh-CN" dirty="0"/>
          </a:p>
          <a:p>
            <a:pPr lvl="1"/>
            <a:r>
              <a:rPr lang="zh-CN" altLang="en-US" dirty="0"/>
              <a:t>功耗高</a:t>
            </a:r>
            <a:endParaRPr lang="en-US" altLang="zh-CN" dirty="0"/>
          </a:p>
          <a:p>
            <a:pPr lvl="1"/>
            <a:r>
              <a:rPr lang="zh-CN" altLang="en-US" dirty="0"/>
              <a:t>规模不能太大</a:t>
            </a:r>
            <a:endParaRPr lang="en-US" altLang="zh-CN" dirty="0"/>
          </a:p>
          <a:p>
            <a:endParaRPr lang="zh-CN" altLang="en-US" dirty="0"/>
          </a:p>
        </p:txBody>
      </p:sp>
      <p:sp>
        <p:nvSpPr>
          <p:cNvPr id="8" name="日期占位符 7"/>
          <p:cNvSpPr>
            <a:spLocks noGrp="1"/>
          </p:cNvSpPr>
          <p:nvPr>
            <p:ph type="dt" sz="half" idx="10"/>
          </p:nvPr>
        </p:nvSpPr>
        <p:spPr/>
        <p:txBody>
          <a:bodyPr/>
          <a:lstStyle/>
          <a:p>
            <a:fld id="{D61FCB54-6CA4-BF43-9472-60A4DD20236D}" type="datetime5">
              <a:t>2019/11/13</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灯片编号占位符 9"/>
          <p:cNvSpPr>
            <a:spLocks noGrp="1"/>
          </p:cNvSpPr>
          <p:nvPr>
            <p:ph type="sldNum" sz="quarter" idx="12"/>
          </p:nvPr>
        </p:nvSpPr>
        <p:spPr/>
        <p:txBody>
          <a:bodyPr/>
          <a:lstStyle/>
          <a:p>
            <a:fld id="{B09550E6-D85C-43A8-841D-66A200A3DB30}" type="slidenum">
              <a:rPr lang="zh-CN" altLang="en-US" smtClean="0"/>
              <a:t>49</a:t>
            </a:fld>
            <a:endParaRPr lang="zh-CN" altLang="en-US"/>
          </a:p>
        </p:txBody>
      </p:sp>
    </p:spTree>
    <p:extLst>
      <p:ext uri="{BB962C8B-B14F-4D97-AF65-F5344CB8AC3E}">
        <p14:creationId xmlns:p14="http://schemas.microsoft.com/office/powerpoint/2010/main" val="11476480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基本页式存储管理</a:t>
            </a:r>
          </a:p>
        </p:txBody>
      </p:sp>
      <p:sp>
        <p:nvSpPr>
          <p:cNvPr id="222210" name="Rectangle 2"/>
          <p:cNvSpPr>
            <a:spLocks noGrp="1" noChangeArrowheads="1"/>
          </p:cNvSpPr>
          <p:nvPr>
            <p:ph idx="1"/>
          </p:nvPr>
        </p:nvSpPr>
        <p:spPr/>
        <p:txBody>
          <a:bodyPr>
            <a:normAutofit fontScale="92500" lnSpcReduction="20000"/>
          </a:bodyPr>
          <a:lstStyle/>
          <a:p>
            <a:r>
              <a:rPr lang="zh-CN" altLang="en-US" dirty="0"/>
              <a:t>内存空间划分</a:t>
            </a:r>
          </a:p>
          <a:p>
            <a:pPr lvl="1"/>
            <a:r>
              <a:rPr lang="zh-CN" altLang="en-US" dirty="0"/>
              <a:t>按页的大小划分为大小相等的区域，称为内存块（物理页面，页框、实页）</a:t>
            </a:r>
            <a:r>
              <a:rPr lang="en-US" altLang="zh-CN" dirty="0">
                <a:sym typeface="Wingdings" pitchFamily="2" charset="2"/>
              </a:rPr>
              <a:t> frame</a:t>
            </a:r>
          </a:p>
          <a:p>
            <a:pPr lvl="1"/>
            <a:r>
              <a:rPr lang="zh-CN" altLang="en-US" dirty="0">
                <a:sym typeface="Wingdings" pitchFamily="2" charset="2"/>
              </a:rPr>
              <a:t>从</a:t>
            </a:r>
            <a:r>
              <a:rPr lang="en-US" altLang="zh-CN" dirty="0">
                <a:sym typeface="Wingdings" pitchFamily="2" charset="2"/>
              </a:rPr>
              <a:t>0</a:t>
            </a:r>
            <a:r>
              <a:rPr lang="zh-CN" altLang="en-US" dirty="0">
                <a:sym typeface="Wingdings" pitchFamily="2" charset="2"/>
              </a:rPr>
              <a:t>开始编号</a:t>
            </a:r>
            <a:endParaRPr lang="zh-CN" altLang="en-US" dirty="0"/>
          </a:p>
          <a:p>
            <a:r>
              <a:rPr lang="zh-CN" altLang="en-US" dirty="0"/>
              <a:t>内存分配</a:t>
            </a:r>
          </a:p>
          <a:p>
            <a:pPr lvl="1"/>
            <a:r>
              <a:rPr lang="zh-CN" altLang="en-US" dirty="0"/>
              <a:t>以页为单位进行分配</a:t>
            </a:r>
            <a:endParaRPr lang="en-US" altLang="zh-CN" dirty="0">
              <a:sym typeface="Wingdings" pitchFamily="2" charset="2"/>
            </a:endParaRPr>
          </a:p>
          <a:p>
            <a:pPr lvl="2"/>
            <a:r>
              <a:rPr lang="zh-CN" altLang="en-US" dirty="0">
                <a:sym typeface="Wingdings" pitchFamily="2" charset="2"/>
              </a:rPr>
              <a:t>内部碎片</a:t>
            </a:r>
            <a:r>
              <a:rPr lang="zh-CN" altLang="en-US" dirty="0">
                <a:sym typeface="Wingdings"/>
              </a:rPr>
              <a:t></a:t>
            </a:r>
            <a:r>
              <a:rPr lang="zh-CN" altLang="en-US" dirty="0">
                <a:sym typeface="Wingdings" pitchFamily="2" charset="2"/>
              </a:rPr>
              <a:t>最后一页的页内碎片</a:t>
            </a:r>
            <a:r>
              <a:rPr lang="zh-CN" altLang="en-US" dirty="0"/>
              <a:t>。</a:t>
            </a:r>
            <a:endParaRPr lang="en-US" altLang="zh-CN" dirty="0"/>
          </a:p>
          <a:p>
            <a:pPr lvl="2"/>
            <a:r>
              <a:rPr lang="zh-CN" altLang="en-US" dirty="0"/>
              <a:t>外部碎片？</a:t>
            </a:r>
            <a:endParaRPr lang="en-US" altLang="zh-CN" dirty="0"/>
          </a:p>
          <a:p>
            <a:pPr lvl="1"/>
            <a:r>
              <a:rPr lang="zh-CN" altLang="en-US" dirty="0"/>
              <a:t>逻辑上相邻的页，物理上不一定相邻；反之亦然。</a:t>
            </a:r>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F2B09546-AFF3-BF4A-A574-11EB926EA934}" type="datetime5">
              <a:t>2019/11/13</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669486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22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22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22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22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221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2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哈希算法</a:t>
            </a:r>
            <a:endParaRPr lang="zh-CN" altLang="en-US" dirty="0"/>
          </a:p>
        </p:txBody>
      </p:sp>
      <p:sp>
        <p:nvSpPr>
          <p:cNvPr id="3" name="内容占位符 2"/>
          <p:cNvSpPr>
            <a:spLocks noGrp="1"/>
          </p:cNvSpPr>
          <p:nvPr>
            <p:ph idx="1"/>
          </p:nvPr>
        </p:nvSpPr>
        <p:spPr/>
        <p:txBody>
          <a:bodyPr>
            <a:normAutofit/>
          </a:bodyPr>
          <a:lstStyle/>
          <a:p>
            <a:r>
              <a:rPr lang="zh-CN" altLang="en-US" dirty="0"/>
              <a:t>哈希运算：</a:t>
            </a:r>
            <a:r>
              <a:rPr lang="en-US" altLang="zh-CN" dirty="0"/>
              <a:t>h(PID, </a:t>
            </a:r>
            <a:r>
              <a:rPr lang="zh-CN" altLang="en-US" dirty="0"/>
              <a:t>页号</a:t>
            </a:r>
            <a:r>
              <a:rPr lang="en-US" altLang="zh-CN" dirty="0"/>
              <a:t>)</a:t>
            </a:r>
            <a:r>
              <a:rPr lang="en-US" altLang="zh-CN" dirty="0">
                <a:sym typeface="Wingdings" pitchFamily="2" charset="2"/>
              </a:rPr>
              <a:t></a:t>
            </a:r>
            <a:r>
              <a:rPr lang="zh-CN" altLang="en-US" dirty="0">
                <a:sym typeface="Wingdings" pitchFamily="2" charset="2"/>
              </a:rPr>
              <a:t>页框号</a:t>
            </a:r>
            <a:endParaRPr lang="en-US" altLang="zh-CN" dirty="0"/>
          </a:p>
          <a:p>
            <a:r>
              <a:rPr lang="zh-CN" altLang="en-US" dirty="0"/>
              <a:t>查询过程</a:t>
            </a:r>
            <a:endParaRPr lang="en-US" altLang="zh-CN" dirty="0"/>
          </a:p>
          <a:p>
            <a:pPr lvl="1"/>
            <a:r>
              <a:rPr lang="zh-CN" altLang="en-US" dirty="0"/>
              <a:t>计算</a:t>
            </a:r>
            <a:r>
              <a:rPr lang="en-US" altLang="zh-CN" dirty="0"/>
              <a:t>h(p, </a:t>
            </a:r>
            <a:r>
              <a:rPr lang="en-US" altLang="zh-CN" dirty="0" err="1"/>
              <a:t>i</a:t>
            </a:r>
            <a:r>
              <a:rPr lang="en-US" altLang="zh-CN" dirty="0"/>
              <a:t>)</a:t>
            </a:r>
            <a:r>
              <a:rPr lang="zh-CN" altLang="en-US" dirty="0"/>
              <a:t>，并作为索引访问反置页表；</a:t>
            </a:r>
            <a:endParaRPr lang="en-US" altLang="zh-CN" dirty="0"/>
          </a:p>
          <a:p>
            <a:pPr lvl="1"/>
            <a:r>
              <a:rPr lang="zh-CN" altLang="en-US" dirty="0"/>
              <a:t>获取反置页表项；</a:t>
            </a:r>
            <a:endParaRPr lang="en-US" altLang="zh-CN" dirty="0"/>
          </a:p>
          <a:p>
            <a:pPr lvl="1"/>
            <a:r>
              <a:rPr lang="zh-CN" altLang="en-US" dirty="0"/>
              <a:t>如果匹配</a:t>
            </a:r>
            <a:r>
              <a:rPr lang="en-US" altLang="zh-CN" dirty="0"/>
              <a:t>(pid,</a:t>
            </a:r>
            <a:r>
              <a:rPr lang="zh-CN" altLang="en-US" dirty="0"/>
              <a:t> 页号</a:t>
            </a:r>
            <a:r>
              <a:rPr lang="en-US" altLang="zh-CN" dirty="0" err="1"/>
              <a:t>)</a:t>
            </a:r>
            <a:r>
              <a:rPr lang="zh-CN" altLang="en-US" dirty="0"/>
              <a:t>，命中；否则，不命中。</a:t>
            </a:r>
            <a:endParaRPr lang="en-US" altLang="zh-CN" dirty="0"/>
          </a:p>
          <a:p>
            <a:endParaRPr lang="zh-CN" altLang="en-US" dirty="0"/>
          </a:p>
        </p:txBody>
      </p:sp>
      <p:sp>
        <p:nvSpPr>
          <p:cNvPr id="6" name="日期占位符 5"/>
          <p:cNvSpPr>
            <a:spLocks noGrp="1"/>
          </p:cNvSpPr>
          <p:nvPr>
            <p:ph type="dt" sz="half" idx="10"/>
          </p:nvPr>
        </p:nvSpPr>
        <p:spPr/>
        <p:txBody>
          <a:bodyPr/>
          <a:lstStyle/>
          <a:p>
            <a:fld id="{B64A622A-3E0E-7F41-AF57-790EAEE59C0C}" type="datetime5">
              <a:t>2019/11/13</a:t>
            </a:fld>
            <a:endParaRPr lang="zh-CN" alt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灯片编号占位符 7"/>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5429381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5" name="Group 2"/>
          <p:cNvGrpSpPr>
            <a:grpSpLocks/>
          </p:cNvGrpSpPr>
          <p:nvPr/>
        </p:nvGrpSpPr>
        <p:grpSpPr bwMode="auto">
          <a:xfrm>
            <a:off x="376238" y="1447800"/>
            <a:ext cx="8523288" cy="4600576"/>
            <a:chOff x="237" y="912"/>
            <a:chExt cx="5369" cy="2898"/>
          </a:xfrm>
        </p:grpSpPr>
        <p:sp>
          <p:nvSpPr>
            <p:cNvPr id="59396" name="Line 3"/>
            <p:cNvSpPr>
              <a:spLocks noChangeShapeType="1"/>
            </p:cNvSpPr>
            <p:nvPr/>
          </p:nvSpPr>
          <p:spPr bwMode="auto">
            <a:xfrm flipH="1">
              <a:off x="1212" y="2864"/>
              <a:ext cx="1138" cy="1"/>
            </a:xfrm>
            <a:prstGeom prst="line">
              <a:avLst/>
            </a:prstGeom>
            <a:noFill/>
            <a:ln w="19080">
              <a:solidFill>
                <a:srgbClr val="0066FF"/>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59397" name="Line 4"/>
            <p:cNvSpPr>
              <a:spLocks noChangeShapeType="1"/>
            </p:cNvSpPr>
            <p:nvPr/>
          </p:nvSpPr>
          <p:spPr bwMode="auto">
            <a:xfrm flipH="1">
              <a:off x="2628" y="2104"/>
              <a:ext cx="2402" cy="1"/>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398" name="Rectangle 5"/>
            <p:cNvSpPr>
              <a:spLocks noChangeArrowheads="1"/>
            </p:cNvSpPr>
            <p:nvPr/>
          </p:nvSpPr>
          <p:spPr bwMode="auto">
            <a:xfrm>
              <a:off x="1248" y="3091"/>
              <a:ext cx="1076"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i="1">
                  <a:solidFill>
                    <a:srgbClr val="000099"/>
                  </a:solidFill>
                </a:rPr>
                <a:t>h</a:t>
              </a:r>
              <a:r>
                <a:rPr lang="en-US" altLang="zh-CN">
                  <a:solidFill>
                    <a:srgbClr val="000099"/>
                  </a:solidFill>
                </a:rPr>
                <a:t>(</a:t>
              </a:r>
              <a:r>
                <a:rPr lang="en-US" altLang="zh-CN" i="1">
                  <a:solidFill>
                    <a:srgbClr val="000099"/>
                  </a:solidFill>
                </a:rPr>
                <a:t>PID</a:t>
              </a:r>
              <a:r>
                <a:rPr lang="en-US" altLang="zh-CN">
                  <a:solidFill>
                    <a:srgbClr val="000099"/>
                  </a:solidFill>
                </a:rPr>
                <a:t>, </a:t>
              </a:r>
              <a:r>
                <a:rPr lang="en-US" altLang="zh-CN" i="1">
                  <a:solidFill>
                    <a:srgbClr val="000099"/>
                  </a:solidFill>
                </a:rPr>
                <a:t>p</a:t>
              </a:r>
              <a:r>
                <a:rPr lang="en-US" altLang="zh-CN">
                  <a:solidFill>
                    <a:srgbClr val="000099"/>
                  </a:solidFill>
                </a:rPr>
                <a:t>)</a:t>
              </a:r>
            </a:p>
          </p:txBody>
        </p:sp>
        <p:sp>
          <p:nvSpPr>
            <p:cNvPr id="59399" name="Rectangle 6"/>
            <p:cNvSpPr>
              <a:spLocks noChangeArrowheads="1"/>
            </p:cNvSpPr>
            <p:nvPr/>
          </p:nvSpPr>
          <p:spPr bwMode="auto">
            <a:xfrm>
              <a:off x="2555"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1</a:t>
              </a:r>
            </a:p>
          </p:txBody>
        </p:sp>
        <p:sp>
          <p:nvSpPr>
            <p:cNvPr id="59400" name="Rectangle 7"/>
            <p:cNvSpPr>
              <a:spLocks noChangeArrowheads="1"/>
            </p:cNvSpPr>
            <p:nvPr/>
          </p:nvSpPr>
          <p:spPr bwMode="auto">
            <a:xfrm>
              <a:off x="1477" y="1765"/>
              <a:ext cx="2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20</a:t>
              </a:r>
            </a:p>
          </p:txBody>
        </p:sp>
        <p:sp>
          <p:nvSpPr>
            <p:cNvPr id="59401" name="Rectangle 8"/>
            <p:cNvSpPr>
              <a:spLocks noChangeArrowheads="1"/>
            </p:cNvSpPr>
            <p:nvPr/>
          </p:nvSpPr>
          <p:spPr bwMode="auto">
            <a:xfrm>
              <a:off x="1931"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9</a:t>
              </a:r>
            </a:p>
          </p:txBody>
        </p:sp>
        <p:sp>
          <p:nvSpPr>
            <p:cNvPr id="59402" name="Rectangle 9"/>
            <p:cNvSpPr>
              <a:spLocks noChangeArrowheads="1"/>
            </p:cNvSpPr>
            <p:nvPr/>
          </p:nvSpPr>
          <p:spPr bwMode="auto">
            <a:xfrm>
              <a:off x="1672" y="1365"/>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p</a:t>
              </a:r>
            </a:p>
          </p:txBody>
        </p:sp>
        <p:sp>
          <p:nvSpPr>
            <p:cNvPr id="59403" name="Rectangle 10"/>
            <p:cNvSpPr>
              <a:spLocks noChangeArrowheads="1"/>
            </p:cNvSpPr>
            <p:nvPr/>
          </p:nvSpPr>
          <p:spPr bwMode="auto">
            <a:xfrm>
              <a:off x="2240" y="1365"/>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o</a:t>
              </a:r>
            </a:p>
          </p:txBody>
        </p:sp>
        <p:sp>
          <p:nvSpPr>
            <p:cNvPr id="59404" name="Rectangle 11"/>
            <p:cNvSpPr>
              <a:spLocks noChangeArrowheads="1"/>
            </p:cNvSpPr>
            <p:nvPr/>
          </p:nvSpPr>
          <p:spPr bwMode="auto">
            <a:xfrm>
              <a:off x="5435"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1</a:t>
              </a:r>
            </a:p>
          </p:txBody>
        </p:sp>
        <p:sp>
          <p:nvSpPr>
            <p:cNvPr id="59405" name="Rectangle 12"/>
            <p:cNvSpPr>
              <a:spLocks noChangeArrowheads="1"/>
            </p:cNvSpPr>
            <p:nvPr/>
          </p:nvSpPr>
          <p:spPr bwMode="auto">
            <a:xfrm>
              <a:off x="4509" y="1765"/>
              <a:ext cx="2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16</a:t>
              </a:r>
            </a:p>
          </p:txBody>
        </p:sp>
        <p:sp>
          <p:nvSpPr>
            <p:cNvPr id="59406" name="Rectangle 13"/>
            <p:cNvSpPr>
              <a:spLocks noChangeArrowheads="1"/>
            </p:cNvSpPr>
            <p:nvPr/>
          </p:nvSpPr>
          <p:spPr bwMode="auto">
            <a:xfrm>
              <a:off x="4827"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9</a:t>
              </a:r>
            </a:p>
          </p:txBody>
        </p:sp>
        <p:sp>
          <p:nvSpPr>
            <p:cNvPr id="59407" name="Rectangle 14"/>
            <p:cNvSpPr>
              <a:spLocks noChangeArrowheads="1"/>
            </p:cNvSpPr>
            <p:nvPr/>
          </p:nvSpPr>
          <p:spPr bwMode="auto">
            <a:xfrm>
              <a:off x="4656" y="1371"/>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f</a:t>
              </a:r>
            </a:p>
          </p:txBody>
        </p:sp>
        <p:sp>
          <p:nvSpPr>
            <p:cNvPr id="59408" name="Rectangle 15"/>
            <p:cNvSpPr>
              <a:spLocks noChangeArrowheads="1"/>
            </p:cNvSpPr>
            <p:nvPr/>
          </p:nvSpPr>
          <p:spPr bwMode="auto">
            <a:xfrm>
              <a:off x="5176" y="1371"/>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o</a:t>
              </a:r>
            </a:p>
          </p:txBody>
        </p:sp>
        <p:sp>
          <p:nvSpPr>
            <p:cNvPr id="59409" name="Rectangle 16"/>
            <p:cNvSpPr>
              <a:spLocks noChangeArrowheads="1"/>
            </p:cNvSpPr>
            <p:nvPr/>
          </p:nvSpPr>
          <p:spPr bwMode="auto">
            <a:xfrm>
              <a:off x="3837" y="1592"/>
              <a:ext cx="69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rgbClr val="000099"/>
                  </a:solidFill>
                  <a:latin typeface="Arial" charset="0"/>
                </a:rPr>
                <a:t>物理地址</a:t>
              </a:r>
              <a:endParaRPr lang="en-US" altLang="zh-CN" sz="1800" dirty="0">
                <a:solidFill>
                  <a:srgbClr val="000099"/>
                </a:solidFill>
                <a:latin typeface="Arial" charset="0"/>
              </a:endParaRPr>
            </a:p>
          </p:txBody>
        </p:sp>
        <p:sp>
          <p:nvSpPr>
            <p:cNvPr id="59410" name="AutoShape 17"/>
            <p:cNvSpPr>
              <a:spLocks noChangeArrowheads="1"/>
            </p:cNvSpPr>
            <p:nvPr/>
          </p:nvSpPr>
          <p:spPr bwMode="auto">
            <a:xfrm>
              <a:off x="5029" y="1976"/>
              <a:ext cx="112"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11" name="AutoShape 18"/>
            <p:cNvSpPr>
              <a:spLocks noChangeArrowheads="1"/>
            </p:cNvSpPr>
            <p:nvPr/>
          </p:nvSpPr>
          <p:spPr bwMode="auto">
            <a:xfrm>
              <a:off x="2358" y="1832"/>
              <a:ext cx="272" cy="2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12" name="Line 19"/>
            <p:cNvSpPr>
              <a:spLocks noChangeShapeType="1"/>
            </p:cNvSpPr>
            <p:nvPr/>
          </p:nvSpPr>
          <p:spPr bwMode="auto">
            <a:xfrm flipV="1">
              <a:off x="2301" y="2967"/>
              <a:ext cx="1" cy="578"/>
            </a:xfrm>
            <a:prstGeom prst="line">
              <a:avLst/>
            </a:prstGeom>
            <a:noFill/>
            <a:ln w="12600">
              <a:solidFill>
                <a:srgbClr val="000099"/>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13" name="Rectangle 20"/>
            <p:cNvSpPr>
              <a:spLocks noChangeArrowheads="1"/>
            </p:cNvSpPr>
            <p:nvPr/>
          </p:nvSpPr>
          <p:spPr bwMode="auto">
            <a:xfrm>
              <a:off x="2748" y="1587"/>
              <a:ext cx="69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rgbClr val="000099"/>
                  </a:solidFill>
                  <a:latin typeface="Arial" charset="0"/>
                </a:rPr>
                <a:t>逻辑地址</a:t>
              </a:r>
              <a:endParaRPr lang="en-US" altLang="zh-CN" sz="1800" dirty="0">
                <a:solidFill>
                  <a:srgbClr val="000099"/>
                </a:solidFill>
                <a:latin typeface="Arial" charset="0"/>
              </a:endParaRPr>
            </a:p>
          </p:txBody>
        </p:sp>
        <p:sp>
          <p:nvSpPr>
            <p:cNvPr id="59414" name="AutoShape 21"/>
            <p:cNvSpPr>
              <a:spLocks noChangeArrowheads="1"/>
            </p:cNvSpPr>
            <p:nvPr/>
          </p:nvSpPr>
          <p:spPr bwMode="auto">
            <a:xfrm>
              <a:off x="4525" y="2728"/>
              <a:ext cx="224" cy="123"/>
            </a:xfrm>
            <a:custGeom>
              <a:avLst/>
              <a:gdLst>
                <a:gd name="T0" fmla="*/ 0 w 21600"/>
                <a:gd name="T1" fmla="*/ 0 h 19591"/>
                <a:gd name="T2" fmla="*/ 0 w 21600"/>
                <a:gd name="T3" fmla="*/ 0 h 19591"/>
                <a:gd name="T4" fmla="*/ 0 w 21600"/>
                <a:gd name="T5" fmla="*/ 0 h 19591"/>
                <a:gd name="T6" fmla="*/ 0 60000 65536"/>
                <a:gd name="T7" fmla="*/ 0 60000 65536"/>
                <a:gd name="T8" fmla="*/ 0 60000 65536"/>
                <a:gd name="T9" fmla="*/ 0 w 21600"/>
                <a:gd name="T10" fmla="*/ 0 h 19591"/>
                <a:gd name="T11" fmla="*/ 21600 w 21600"/>
                <a:gd name="T12" fmla="*/ 19591 h 19591"/>
              </a:gdLst>
              <a:ahLst/>
              <a:cxnLst>
                <a:cxn ang="T6">
                  <a:pos x="T0" y="T1"/>
                </a:cxn>
                <a:cxn ang="T7">
                  <a:pos x="T2" y="T3"/>
                </a:cxn>
                <a:cxn ang="T8">
                  <a:pos x="T4" y="T5"/>
                </a:cxn>
              </a:cxnLst>
              <a:rect l="T9" t="T10" r="T11" b="T12"/>
              <a:pathLst>
                <a:path w="21600" h="19591" fill="none" extrusionOk="0">
                  <a:moveTo>
                    <a:pt x="21600" y="0"/>
                  </a:moveTo>
                  <a:cubicBezTo>
                    <a:pt x="21600" y="8407"/>
                    <a:pt x="16721" y="16050"/>
                    <a:pt x="9096" y="19591"/>
                  </a:cubicBezTo>
                </a:path>
                <a:path w="21600" h="19591" stroke="0" extrusionOk="0">
                  <a:moveTo>
                    <a:pt x="21600" y="0"/>
                  </a:moveTo>
                  <a:cubicBezTo>
                    <a:pt x="21600" y="8407"/>
                    <a:pt x="16721" y="16050"/>
                    <a:pt x="9096" y="19591"/>
                  </a:cubicBezTo>
                  <a:lnTo>
                    <a:pt x="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15" name="Line 22"/>
            <p:cNvSpPr>
              <a:spLocks noChangeShapeType="1"/>
            </p:cNvSpPr>
            <p:nvPr/>
          </p:nvSpPr>
          <p:spPr bwMode="auto">
            <a:xfrm>
              <a:off x="4749" y="1928"/>
              <a:ext cx="1" cy="816"/>
            </a:xfrm>
            <a:prstGeom prst="line">
              <a:avLst/>
            </a:prstGeom>
            <a:noFill/>
            <a:ln w="19080">
              <a:solidFill>
                <a:srgbClr val="0066FF"/>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1463" name="Rectangle 23"/>
            <p:cNvSpPr>
              <a:spLocks noChangeArrowheads="1"/>
            </p:cNvSpPr>
            <p:nvPr/>
          </p:nvSpPr>
          <p:spPr bwMode="auto">
            <a:xfrm>
              <a:off x="237" y="2760"/>
              <a:ext cx="480" cy="184"/>
            </a:xfrm>
            <a:prstGeom prst="rect">
              <a:avLst/>
            </a:prstGeom>
            <a:solidFill>
              <a:srgbClr val="FFFFCC"/>
            </a:solidFill>
            <a:ln w="25560">
              <a:solidFill>
                <a:srgbClr val="660066"/>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000099"/>
                  </a:solidFill>
                  <a:latin typeface="Times New Roman" pitchFamily="16" charset="0"/>
                </a:rPr>
                <a:t>PTBR</a:t>
              </a:r>
            </a:p>
          </p:txBody>
        </p:sp>
        <p:sp>
          <p:nvSpPr>
            <p:cNvPr id="61464" name="Oval 24"/>
            <p:cNvSpPr>
              <a:spLocks noChangeArrowheads="1"/>
            </p:cNvSpPr>
            <p:nvPr/>
          </p:nvSpPr>
          <p:spPr bwMode="auto">
            <a:xfrm>
              <a:off x="1893" y="912"/>
              <a:ext cx="488" cy="424"/>
            </a:xfrm>
            <a:prstGeom prst="ellipse">
              <a:avLst/>
            </a:prstGeom>
            <a:solidFill>
              <a:srgbClr val="FFFFCC"/>
            </a:solidFill>
            <a:ln w="28440">
              <a:solidFill>
                <a:srgbClr val="000099"/>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b="1">
                  <a:solidFill>
                    <a:srgbClr val="000099"/>
                  </a:solidFill>
                  <a:latin typeface="Arial" charset="0"/>
                </a:rPr>
                <a:t>CPU</a:t>
              </a:r>
            </a:p>
          </p:txBody>
        </p:sp>
        <p:sp>
          <p:nvSpPr>
            <p:cNvPr id="59418" name="Line 25"/>
            <p:cNvSpPr>
              <a:spLocks noChangeShapeType="1"/>
            </p:cNvSpPr>
            <p:nvPr/>
          </p:nvSpPr>
          <p:spPr bwMode="auto">
            <a:xfrm flipH="1">
              <a:off x="2132" y="1368"/>
              <a:ext cx="10" cy="248"/>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19" name="Line 26"/>
            <p:cNvSpPr>
              <a:spLocks noChangeShapeType="1"/>
            </p:cNvSpPr>
            <p:nvPr/>
          </p:nvSpPr>
          <p:spPr bwMode="auto">
            <a:xfrm>
              <a:off x="461" y="2949"/>
              <a:ext cx="1" cy="448"/>
            </a:xfrm>
            <a:prstGeom prst="line">
              <a:avLst/>
            </a:prstGeom>
            <a:noFill/>
            <a:ln w="19080">
              <a:solidFill>
                <a:srgbClr val="000099"/>
              </a:solidFill>
              <a:prstDash val="dash"/>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0" name="Line 27"/>
            <p:cNvSpPr>
              <a:spLocks noChangeShapeType="1"/>
            </p:cNvSpPr>
            <p:nvPr/>
          </p:nvSpPr>
          <p:spPr bwMode="auto">
            <a:xfrm flipH="1">
              <a:off x="668" y="3544"/>
              <a:ext cx="2050" cy="1"/>
            </a:xfrm>
            <a:prstGeom prst="line">
              <a:avLst/>
            </a:prstGeom>
            <a:noFill/>
            <a:ln w="19080">
              <a:solidFill>
                <a:srgbClr val="000099"/>
              </a:solidFill>
              <a:prstDash val="dash"/>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1" name="AutoShape 28"/>
            <p:cNvSpPr>
              <a:spLocks noChangeArrowheads="1"/>
            </p:cNvSpPr>
            <p:nvPr/>
          </p:nvSpPr>
          <p:spPr bwMode="auto">
            <a:xfrm>
              <a:off x="462" y="3381"/>
              <a:ext cx="175" cy="163"/>
            </a:xfrm>
            <a:custGeom>
              <a:avLst/>
              <a:gdLst>
                <a:gd name="T0" fmla="*/ 0 w 26206"/>
                <a:gd name="T1" fmla="*/ 0 h 21600"/>
                <a:gd name="T2" fmla="*/ 0 w 26206"/>
                <a:gd name="T3" fmla="*/ 0 h 21600"/>
                <a:gd name="T4" fmla="*/ 0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19080" cap="rnd">
              <a:solidFill>
                <a:srgbClr val="000099"/>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22" name="Line 29"/>
            <p:cNvSpPr>
              <a:spLocks noChangeShapeType="1"/>
            </p:cNvSpPr>
            <p:nvPr/>
          </p:nvSpPr>
          <p:spPr bwMode="auto">
            <a:xfrm flipH="1">
              <a:off x="724" y="2864"/>
              <a:ext cx="242" cy="1"/>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3" name="Line 30"/>
            <p:cNvSpPr>
              <a:spLocks noChangeShapeType="1"/>
            </p:cNvSpPr>
            <p:nvPr/>
          </p:nvSpPr>
          <p:spPr bwMode="auto">
            <a:xfrm>
              <a:off x="5141" y="1880"/>
              <a:ext cx="1" cy="128"/>
            </a:xfrm>
            <a:prstGeom prst="line">
              <a:avLst/>
            </a:prstGeom>
            <a:noFill/>
            <a:ln w="19080">
              <a:solidFill>
                <a:srgbClr val="0066FF"/>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1471" name="Rectangle 31"/>
            <p:cNvSpPr>
              <a:spLocks noChangeArrowheads="1"/>
            </p:cNvSpPr>
            <p:nvPr/>
          </p:nvSpPr>
          <p:spPr bwMode="auto">
            <a:xfrm>
              <a:off x="806" y="2069"/>
              <a:ext cx="576" cy="408"/>
            </a:xfrm>
            <a:prstGeom prst="rect">
              <a:avLst/>
            </a:prstGeom>
            <a:solidFill>
              <a:srgbClr val="FFFFCC"/>
            </a:solidFill>
            <a:ln w="12600">
              <a:solidFill>
                <a:srgbClr val="000099"/>
              </a:solidFill>
              <a:miter lim="800000"/>
              <a:headEnd/>
              <a:tailEnd/>
            </a:ln>
            <a:effectLst>
              <a:outerShdw dist="107933" dir="2700000" algn="ctr" rotWithShape="0">
                <a:srgbClr val="B2B2B2"/>
              </a:outerShdw>
            </a:effectLst>
          </p:spPr>
          <p:txBody>
            <a:bodyPr wrap="none" lIns="90000" tIns="46800" rIns="90000" bIns="46800" anchor="ctr"/>
            <a:lstStyle/>
            <a:p>
              <a:pPr algn="ctr">
                <a:lnSpc>
                  <a:spcPct val="8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dirty="0">
                  <a:solidFill>
                    <a:srgbClr val="000099"/>
                  </a:solidFill>
                  <a:latin typeface="Times New Roman" pitchFamily="16" charset="0"/>
                </a:rPr>
                <a:t>哈希</a:t>
              </a:r>
              <a:endParaRPr lang="en-US" altLang="zh-CN" sz="2000" dirty="0">
                <a:solidFill>
                  <a:srgbClr val="000099"/>
                </a:solidFill>
                <a:latin typeface="Times New Roman" pitchFamily="16" charset="0"/>
              </a:endParaRPr>
            </a:p>
            <a:p>
              <a:pPr algn="ctr">
                <a:lnSpc>
                  <a:spcPct val="8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dirty="0">
                  <a:solidFill>
                    <a:srgbClr val="000099"/>
                  </a:solidFill>
                  <a:latin typeface="Times New Roman" pitchFamily="16" charset="0"/>
                </a:rPr>
                <a:t>函数</a:t>
              </a:r>
              <a:endParaRPr lang="en-US" sz="2000" dirty="0">
                <a:solidFill>
                  <a:srgbClr val="000099"/>
                </a:solidFill>
                <a:latin typeface="Times New Roman" pitchFamily="16" charset="0"/>
              </a:endParaRPr>
            </a:p>
          </p:txBody>
        </p:sp>
        <p:sp>
          <p:nvSpPr>
            <p:cNvPr id="59425" name="Line 32"/>
            <p:cNvSpPr>
              <a:spLocks noChangeShapeType="1"/>
            </p:cNvSpPr>
            <p:nvPr/>
          </p:nvSpPr>
          <p:spPr bwMode="auto">
            <a:xfrm>
              <a:off x="1821" y="1840"/>
              <a:ext cx="1" cy="285"/>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6" name="Line 33"/>
            <p:cNvSpPr>
              <a:spLocks noChangeShapeType="1"/>
            </p:cNvSpPr>
            <p:nvPr/>
          </p:nvSpPr>
          <p:spPr bwMode="auto">
            <a:xfrm>
              <a:off x="1094" y="2488"/>
              <a:ext cx="1" cy="245"/>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1474" name="Rectangle 34"/>
            <p:cNvSpPr>
              <a:spLocks noChangeArrowheads="1"/>
            </p:cNvSpPr>
            <p:nvPr/>
          </p:nvSpPr>
          <p:spPr bwMode="auto">
            <a:xfrm>
              <a:off x="2360" y="2557"/>
              <a:ext cx="533" cy="984"/>
            </a:xfrm>
            <a:prstGeom prst="rect">
              <a:avLst/>
            </a:prstGeom>
            <a:solidFill>
              <a:srgbClr val="FFFFFF"/>
            </a:solidFill>
            <a:ln w="12600">
              <a:solidFill>
                <a:srgbClr val="000099"/>
              </a:solidFill>
              <a:miter lim="800000"/>
              <a:headEnd/>
              <a:tailEnd/>
            </a:ln>
            <a:effectLst>
              <a:outerShdw dist="107933" dir="2700000" algn="ctr" rotWithShape="0">
                <a:srgbClr val="B2B2B2"/>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59428" name="Rectangle 35"/>
            <p:cNvSpPr>
              <a:spLocks noChangeArrowheads="1"/>
            </p:cNvSpPr>
            <p:nvPr/>
          </p:nvSpPr>
          <p:spPr bwMode="auto">
            <a:xfrm>
              <a:off x="2425" y="2750"/>
              <a:ext cx="546"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i="1" dirty="0">
                  <a:solidFill>
                    <a:srgbClr val="000099"/>
                  </a:solidFill>
                </a:rPr>
                <a:t>PID</a:t>
              </a:r>
            </a:p>
          </p:txBody>
        </p:sp>
        <p:grpSp>
          <p:nvGrpSpPr>
            <p:cNvPr id="59429" name="Group 36"/>
            <p:cNvGrpSpPr>
              <a:grpSpLocks/>
            </p:cNvGrpSpPr>
            <p:nvPr/>
          </p:nvGrpSpPr>
          <p:grpSpPr bwMode="auto">
            <a:xfrm>
              <a:off x="2362" y="2573"/>
              <a:ext cx="527" cy="959"/>
              <a:chOff x="2362" y="2573"/>
              <a:chExt cx="527" cy="959"/>
            </a:xfrm>
          </p:grpSpPr>
          <p:sp>
            <p:nvSpPr>
              <p:cNvPr id="59479" name="Rectangle 37"/>
              <p:cNvSpPr>
                <a:spLocks noChangeArrowheads="1"/>
              </p:cNvSpPr>
              <p:nvPr/>
            </p:nvSpPr>
            <p:spPr bwMode="auto">
              <a:xfrm>
                <a:off x="2362" y="2765"/>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0" name="Rectangle 38"/>
              <p:cNvSpPr>
                <a:spLocks noChangeArrowheads="1"/>
              </p:cNvSpPr>
              <p:nvPr/>
            </p:nvSpPr>
            <p:spPr bwMode="auto">
              <a:xfrm>
                <a:off x="2362" y="2957"/>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1" name="Rectangle 39"/>
              <p:cNvSpPr>
                <a:spLocks noChangeArrowheads="1"/>
              </p:cNvSpPr>
              <p:nvPr/>
            </p:nvSpPr>
            <p:spPr bwMode="auto">
              <a:xfrm>
                <a:off x="2362" y="3149"/>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2" name="Rectangle 40"/>
              <p:cNvSpPr>
                <a:spLocks noChangeArrowheads="1"/>
              </p:cNvSpPr>
              <p:nvPr/>
            </p:nvSpPr>
            <p:spPr bwMode="auto">
              <a:xfrm>
                <a:off x="2362" y="3341"/>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3" name="Rectangle 41"/>
              <p:cNvSpPr>
                <a:spLocks noChangeArrowheads="1"/>
              </p:cNvSpPr>
              <p:nvPr/>
            </p:nvSpPr>
            <p:spPr bwMode="auto">
              <a:xfrm>
                <a:off x="2362" y="2573"/>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59430" name="Line 42"/>
            <p:cNvSpPr>
              <a:spLocks noChangeShapeType="1"/>
            </p:cNvSpPr>
            <p:nvPr/>
          </p:nvSpPr>
          <p:spPr bwMode="auto">
            <a:xfrm flipH="1">
              <a:off x="4524" y="2856"/>
              <a:ext cx="74" cy="1"/>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31" name="Rectangle 43"/>
            <p:cNvSpPr>
              <a:spLocks noChangeArrowheads="1"/>
            </p:cNvSpPr>
            <p:nvPr/>
          </p:nvSpPr>
          <p:spPr bwMode="auto">
            <a:xfrm>
              <a:off x="2779" y="3560"/>
              <a:ext cx="76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a:solidFill>
                    <a:srgbClr val="000099"/>
                  </a:solidFill>
                  <a:latin typeface="Arial" charset="0"/>
                </a:rPr>
                <a:t>反置页表</a:t>
              </a:r>
              <a:endParaRPr lang="en-US" altLang="zh-CN" sz="2000" dirty="0">
                <a:solidFill>
                  <a:srgbClr val="000099"/>
                </a:solidFill>
                <a:latin typeface="Arial" charset="0"/>
              </a:endParaRPr>
            </a:p>
          </p:txBody>
        </p:sp>
        <p:sp>
          <p:nvSpPr>
            <p:cNvPr id="61484" name="Rectangle 44"/>
            <p:cNvSpPr>
              <a:spLocks noChangeArrowheads="1"/>
            </p:cNvSpPr>
            <p:nvPr/>
          </p:nvSpPr>
          <p:spPr bwMode="auto">
            <a:xfrm>
              <a:off x="2885" y="2557"/>
              <a:ext cx="1088" cy="984"/>
            </a:xfrm>
            <a:prstGeom prst="rect">
              <a:avLst/>
            </a:prstGeom>
            <a:solidFill>
              <a:srgbClr val="FFFFFF"/>
            </a:solidFill>
            <a:ln w="12600">
              <a:solidFill>
                <a:srgbClr val="000099"/>
              </a:solidFill>
              <a:miter lim="800000"/>
              <a:headEnd/>
              <a:tailEnd/>
            </a:ln>
            <a:effectLst>
              <a:outerShdw dist="107933" dir="2700000" algn="ctr" rotWithShape="0">
                <a:srgbClr val="B2B2B2"/>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59436" name="Rectangle 48"/>
            <p:cNvSpPr>
              <a:spLocks noChangeArrowheads="1"/>
            </p:cNvSpPr>
            <p:nvPr/>
          </p:nvSpPr>
          <p:spPr bwMode="auto">
            <a:xfrm>
              <a:off x="3010" y="2745"/>
              <a:ext cx="52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0099"/>
                  </a:solidFill>
                </a:rPr>
                <a:t>页号</a:t>
              </a:r>
              <a:endParaRPr lang="en-US" altLang="zh-CN" dirty="0">
                <a:solidFill>
                  <a:srgbClr val="000099"/>
                </a:solidFill>
              </a:endParaRPr>
            </a:p>
          </p:txBody>
        </p:sp>
        <p:sp>
          <p:nvSpPr>
            <p:cNvPr id="59438" name="Rectangle 50"/>
            <p:cNvSpPr>
              <a:spLocks noChangeArrowheads="1"/>
            </p:cNvSpPr>
            <p:nvPr/>
          </p:nvSpPr>
          <p:spPr bwMode="auto">
            <a:xfrm>
              <a:off x="2888" y="2765"/>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39" name="Rectangle 51"/>
            <p:cNvSpPr>
              <a:spLocks noChangeArrowheads="1"/>
            </p:cNvSpPr>
            <p:nvPr/>
          </p:nvSpPr>
          <p:spPr bwMode="auto">
            <a:xfrm>
              <a:off x="2888" y="2957"/>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0" name="Rectangle 52"/>
            <p:cNvSpPr>
              <a:spLocks noChangeArrowheads="1"/>
            </p:cNvSpPr>
            <p:nvPr/>
          </p:nvSpPr>
          <p:spPr bwMode="auto">
            <a:xfrm>
              <a:off x="2888" y="3149"/>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1" name="Rectangle 53"/>
            <p:cNvSpPr>
              <a:spLocks noChangeArrowheads="1"/>
            </p:cNvSpPr>
            <p:nvPr/>
          </p:nvSpPr>
          <p:spPr bwMode="auto">
            <a:xfrm>
              <a:off x="2888" y="3341"/>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2" name="Rectangle 54"/>
            <p:cNvSpPr>
              <a:spLocks noChangeArrowheads="1"/>
            </p:cNvSpPr>
            <p:nvPr/>
          </p:nvSpPr>
          <p:spPr bwMode="auto">
            <a:xfrm>
              <a:off x="2888" y="2573"/>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3" name="Line 55"/>
            <p:cNvSpPr>
              <a:spLocks noChangeShapeType="1"/>
            </p:cNvSpPr>
            <p:nvPr/>
          </p:nvSpPr>
          <p:spPr bwMode="auto">
            <a:xfrm>
              <a:off x="2877" y="2376"/>
              <a:ext cx="1" cy="181"/>
            </a:xfrm>
            <a:prstGeom prst="line">
              <a:avLst/>
            </a:prstGeom>
            <a:noFill/>
            <a:ln w="19080">
              <a:solidFill>
                <a:srgbClr val="000099"/>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44" name="AutoShape 56"/>
            <p:cNvSpPr>
              <a:spLocks noChangeArrowheads="1"/>
            </p:cNvSpPr>
            <p:nvPr/>
          </p:nvSpPr>
          <p:spPr bwMode="auto">
            <a:xfrm rot="-5400000">
              <a:off x="1665" y="2116"/>
              <a:ext cx="144"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5" name="AutoShape 57"/>
            <p:cNvSpPr>
              <a:spLocks noChangeArrowheads="1"/>
            </p:cNvSpPr>
            <p:nvPr/>
          </p:nvSpPr>
          <p:spPr bwMode="auto">
            <a:xfrm rot="5400000" flipH="1">
              <a:off x="1841" y="2116"/>
              <a:ext cx="144"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59446" name="Line 58"/>
            <p:cNvSpPr>
              <a:spLocks noChangeShapeType="1"/>
            </p:cNvSpPr>
            <p:nvPr/>
          </p:nvSpPr>
          <p:spPr bwMode="auto">
            <a:xfrm flipH="1">
              <a:off x="2004" y="2280"/>
              <a:ext cx="722" cy="1"/>
            </a:xfrm>
            <a:prstGeom prst="line">
              <a:avLst/>
            </a:prstGeom>
            <a:noFill/>
            <a:ln w="19080">
              <a:solidFill>
                <a:srgbClr val="000099"/>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47" name="Line 59"/>
            <p:cNvSpPr>
              <a:spLocks noChangeShapeType="1"/>
            </p:cNvSpPr>
            <p:nvPr/>
          </p:nvSpPr>
          <p:spPr bwMode="auto">
            <a:xfrm flipH="1">
              <a:off x="1425" y="2275"/>
              <a:ext cx="231" cy="1"/>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48" name="AutoShape 60"/>
            <p:cNvSpPr>
              <a:spLocks noChangeArrowheads="1"/>
            </p:cNvSpPr>
            <p:nvPr/>
          </p:nvSpPr>
          <p:spPr bwMode="auto">
            <a:xfrm rot="10800000">
              <a:off x="2734" y="2281"/>
              <a:ext cx="144" cy="1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61501" name="Rectangle 61"/>
            <p:cNvSpPr>
              <a:spLocks noChangeArrowheads="1"/>
            </p:cNvSpPr>
            <p:nvPr/>
          </p:nvSpPr>
          <p:spPr bwMode="auto">
            <a:xfrm>
              <a:off x="4784" y="984"/>
              <a:ext cx="688" cy="280"/>
            </a:xfrm>
            <a:prstGeom prst="rect">
              <a:avLst/>
            </a:prstGeom>
            <a:solidFill>
              <a:srgbClr val="FFFFCC"/>
            </a:solidFill>
            <a:ln w="28440">
              <a:solidFill>
                <a:srgbClr val="000099"/>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b="1" dirty="0">
                  <a:solidFill>
                    <a:srgbClr val="000099"/>
                  </a:solidFill>
                  <a:latin typeface="Arial" charset="0"/>
                </a:rPr>
                <a:t>内存</a:t>
              </a:r>
              <a:endParaRPr lang="en-US" sz="2000" b="1" dirty="0">
                <a:solidFill>
                  <a:srgbClr val="000099"/>
                </a:solidFill>
                <a:latin typeface="Arial" charset="0"/>
              </a:endParaRPr>
            </a:p>
          </p:txBody>
        </p:sp>
        <p:sp>
          <p:nvSpPr>
            <p:cNvPr id="59450" name="Line 62"/>
            <p:cNvSpPr>
              <a:spLocks noChangeShapeType="1"/>
            </p:cNvSpPr>
            <p:nvPr/>
          </p:nvSpPr>
          <p:spPr bwMode="auto">
            <a:xfrm flipV="1">
              <a:off x="5135" y="1276"/>
              <a:ext cx="1" cy="314"/>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59451" name="Group 63"/>
            <p:cNvGrpSpPr>
              <a:grpSpLocks/>
            </p:cNvGrpSpPr>
            <p:nvPr/>
          </p:nvGrpSpPr>
          <p:grpSpPr bwMode="auto">
            <a:xfrm>
              <a:off x="4639" y="1623"/>
              <a:ext cx="928" cy="143"/>
              <a:chOff x="4639" y="1623"/>
              <a:chExt cx="928" cy="143"/>
            </a:xfrm>
          </p:grpSpPr>
          <p:sp>
            <p:nvSpPr>
              <p:cNvPr id="61504" name="Rectangle 64"/>
              <p:cNvSpPr>
                <a:spLocks noChangeArrowheads="1"/>
              </p:cNvSpPr>
              <p:nvPr/>
            </p:nvSpPr>
            <p:spPr bwMode="auto">
              <a:xfrm>
                <a:off x="4639" y="1623"/>
                <a:ext cx="94" cy="144"/>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5" name="Rectangle 65"/>
              <p:cNvSpPr>
                <a:spLocks noChangeArrowheads="1"/>
              </p:cNvSpPr>
              <p:nvPr/>
            </p:nvSpPr>
            <p:spPr bwMode="auto">
              <a:xfrm>
                <a:off x="5059"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6" name="Rectangle 66"/>
              <p:cNvSpPr>
                <a:spLocks noChangeArrowheads="1"/>
              </p:cNvSpPr>
              <p:nvPr/>
            </p:nvSpPr>
            <p:spPr bwMode="auto">
              <a:xfrm>
                <a:off x="5163"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7" name="Rectangle 67"/>
              <p:cNvSpPr>
                <a:spLocks noChangeArrowheads="1"/>
              </p:cNvSpPr>
              <p:nvPr/>
            </p:nvSpPr>
            <p:spPr bwMode="auto">
              <a:xfrm>
                <a:off x="5266"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8" name="Rectangle 68"/>
              <p:cNvSpPr>
                <a:spLocks noChangeArrowheads="1"/>
              </p:cNvSpPr>
              <p:nvPr/>
            </p:nvSpPr>
            <p:spPr bwMode="auto">
              <a:xfrm>
                <a:off x="5370"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9" name="Rectangle 69"/>
              <p:cNvSpPr>
                <a:spLocks noChangeArrowheads="1"/>
              </p:cNvSpPr>
              <p:nvPr/>
            </p:nvSpPr>
            <p:spPr bwMode="auto">
              <a:xfrm>
                <a:off x="4743" y="1623"/>
                <a:ext cx="94" cy="144"/>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0" name="Rectangle 70"/>
              <p:cNvSpPr>
                <a:spLocks noChangeArrowheads="1"/>
              </p:cNvSpPr>
              <p:nvPr/>
            </p:nvSpPr>
            <p:spPr bwMode="auto">
              <a:xfrm>
                <a:off x="4847"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1" name="Rectangle 71"/>
              <p:cNvSpPr>
                <a:spLocks noChangeArrowheads="1"/>
              </p:cNvSpPr>
              <p:nvPr/>
            </p:nvSpPr>
            <p:spPr bwMode="auto">
              <a:xfrm>
                <a:off x="4951"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2" name="Rectangle 72"/>
              <p:cNvSpPr>
                <a:spLocks noChangeArrowheads="1"/>
              </p:cNvSpPr>
              <p:nvPr/>
            </p:nvSpPr>
            <p:spPr bwMode="auto">
              <a:xfrm>
                <a:off x="5474"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grpSp>
        <p:sp>
          <p:nvSpPr>
            <p:cNvPr id="61513" name="Rectangle 73"/>
            <p:cNvSpPr>
              <a:spLocks noChangeArrowheads="1"/>
            </p:cNvSpPr>
            <p:nvPr/>
          </p:nvSpPr>
          <p:spPr bwMode="auto">
            <a:xfrm>
              <a:off x="1859"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4" name="Rectangle 74"/>
            <p:cNvSpPr>
              <a:spLocks noChangeArrowheads="1"/>
            </p:cNvSpPr>
            <p:nvPr/>
          </p:nvSpPr>
          <p:spPr bwMode="auto">
            <a:xfrm>
              <a:off x="1963"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5" name="Rectangle 75"/>
            <p:cNvSpPr>
              <a:spLocks noChangeArrowheads="1"/>
            </p:cNvSpPr>
            <p:nvPr/>
          </p:nvSpPr>
          <p:spPr bwMode="auto">
            <a:xfrm>
              <a:off x="2066"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6" name="Rectangle 76"/>
            <p:cNvSpPr>
              <a:spLocks noChangeArrowheads="1"/>
            </p:cNvSpPr>
            <p:nvPr/>
          </p:nvSpPr>
          <p:spPr bwMode="auto">
            <a:xfrm>
              <a:off x="2170"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7" name="Rectangle 77"/>
            <p:cNvSpPr>
              <a:spLocks noChangeArrowheads="1"/>
            </p:cNvSpPr>
            <p:nvPr/>
          </p:nvSpPr>
          <p:spPr bwMode="auto">
            <a:xfrm>
              <a:off x="1543"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8" name="Rectangle 78"/>
            <p:cNvSpPr>
              <a:spLocks noChangeArrowheads="1"/>
            </p:cNvSpPr>
            <p:nvPr/>
          </p:nvSpPr>
          <p:spPr bwMode="auto">
            <a:xfrm>
              <a:off x="1647"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9" name="Rectangle 79"/>
            <p:cNvSpPr>
              <a:spLocks noChangeArrowheads="1"/>
            </p:cNvSpPr>
            <p:nvPr/>
          </p:nvSpPr>
          <p:spPr bwMode="auto">
            <a:xfrm>
              <a:off x="1751"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0" name="Rectangle 80"/>
            <p:cNvSpPr>
              <a:spLocks noChangeArrowheads="1"/>
            </p:cNvSpPr>
            <p:nvPr/>
          </p:nvSpPr>
          <p:spPr bwMode="auto">
            <a:xfrm>
              <a:off x="2274"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1" name="Rectangle 81"/>
            <p:cNvSpPr>
              <a:spLocks noChangeArrowheads="1"/>
            </p:cNvSpPr>
            <p:nvPr/>
          </p:nvSpPr>
          <p:spPr bwMode="auto">
            <a:xfrm>
              <a:off x="2378"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2" name="Rectangle 82"/>
            <p:cNvSpPr>
              <a:spLocks noChangeArrowheads="1"/>
            </p:cNvSpPr>
            <p:nvPr/>
          </p:nvSpPr>
          <p:spPr bwMode="auto">
            <a:xfrm>
              <a:off x="2482"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3" name="Rectangle 83"/>
            <p:cNvSpPr>
              <a:spLocks noChangeArrowheads="1"/>
            </p:cNvSpPr>
            <p:nvPr/>
          </p:nvSpPr>
          <p:spPr bwMode="auto">
            <a:xfrm>
              <a:off x="2586"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59463" name="Rectangle 84"/>
            <p:cNvSpPr>
              <a:spLocks noChangeArrowheads="1"/>
            </p:cNvSpPr>
            <p:nvPr/>
          </p:nvSpPr>
          <p:spPr bwMode="auto">
            <a:xfrm>
              <a:off x="3996" y="3307"/>
              <a:ext cx="208"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99"/>
                  </a:solidFill>
                </a:rPr>
                <a:t>0</a:t>
              </a:r>
            </a:p>
          </p:txBody>
        </p:sp>
        <p:sp>
          <p:nvSpPr>
            <p:cNvPr id="59464" name="Rectangle 85"/>
            <p:cNvSpPr>
              <a:spLocks noChangeArrowheads="1"/>
            </p:cNvSpPr>
            <p:nvPr/>
          </p:nvSpPr>
          <p:spPr bwMode="auto">
            <a:xfrm>
              <a:off x="3996" y="2531"/>
              <a:ext cx="640"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000099"/>
                  </a:solidFill>
                </a:rPr>
                <a:t>f</a:t>
              </a:r>
              <a:r>
                <a:rPr lang="en-US" altLang="zh-CN" sz="2000" i="1" baseline="-25000">
                  <a:solidFill>
                    <a:srgbClr val="000099"/>
                  </a:solidFill>
                </a:rPr>
                <a:t>max</a:t>
              </a:r>
              <a:r>
                <a:rPr lang="en-US" altLang="zh-CN" sz="2000">
                  <a:solidFill>
                    <a:srgbClr val="000099"/>
                  </a:solidFill>
                </a:rPr>
                <a:t>– 1</a:t>
              </a:r>
            </a:p>
          </p:txBody>
        </p:sp>
        <p:sp>
          <p:nvSpPr>
            <p:cNvPr id="59465" name="Rectangle 86"/>
            <p:cNvSpPr>
              <a:spLocks noChangeArrowheads="1"/>
            </p:cNvSpPr>
            <p:nvPr/>
          </p:nvSpPr>
          <p:spPr bwMode="auto">
            <a:xfrm>
              <a:off x="3996" y="2731"/>
              <a:ext cx="640"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dirty="0" err="1">
                  <a:solidFill>
                    <a:srgbClr val="000099"/>
                  </a:solidFill>
                </a:rPr>
                <a:t>f</a:t>
              </a:r>
              <a:r>
                <a:rPr lang="en-US" altLang="zh-CN" sz="2000" i="1" baseline="-25000" dirty="0" err="1">
                  <a:solidFill>
                    <a:srgbClr val="000099"/>
                  </a:solidFill>
                </a:rPr>
                <a:t>max</a:t>
              </a:r>
              <a:r>
                <a:rPr lang="en-US" altLang="zh-CN" sz="2000" dirty="0">
                  <a:solidFill>
                    <a:srgbClr val="000099"/>
                  </a:solidFill>
                </a:rPr>
                <a:t>– 2</a:t>
              </a:r>
            </a:p>
          </p:txBody>
        </p:sp>
        <p:sp>
          <p:nvSpPr>
            <p:cNvPr id="61527" name="Rectangle 87"/>
            <p:cNvSpPr>
              <a:spLocks noChangeArrowheads="1"/>
            </p:cNvSpPr>
            <p:nvPr/>
          </p:nvSpPr>
          <p:spPr bwMode="auto">
            <a:xfrm>
              <a:off x="783" y="1616"/>
              <a:ext cx="624" cy="184"/>
            </a:xfrm>
            <a:prstGeom prst="rect">
              <a:avLst/>
            </a:prstGeom>
            <a:solidFill>
              <a:srgbClr val="FFFFCC"/>
            </a:solidFill>
            <a:ln w="25560">
              <a:solidFill>
                <a:srgbClr val="660066"/>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solidFill>
                    <a:srgbClr val="000099"/>
                  </a:solidFill>
                  <a:latin typeface="Times New Roman" pitchFamily="16" charset="0"/>
                </a:rPr>
                <a:t>当前进程</a:t>
              </a:r>
              <a:endParaRPr lang="en-US" dirty="0">
                <a:solidFill>
                  <a:srgbClr val="000099"/>
                </a:solidFill>
                <a:latin typeface="Times New Roman" pitchFamily="16" charset="0"/>
              </a:endParaRPr>
            </a:p>
          </p:txBody>
        </p:sp>
        <p:sp>
          <p:nvSpPr>
            <p:cNvPr id="59467" name="Rectangle 88"/>
            <p:cNvSpPr>
              <a:spLocks noChangeArrowheads="1"/>
            </p:cNvSpPr>
            <p:nvPr/>
          </p:nvSpPr>
          <p:spPr bwMode="auto">
            <a:xfrm>
              <a:off x="904" y="1368"/>
              <a:ext cx="381"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99"/>
                  </a:solidFill>
                  <a:latin typeface="Arial" charset="0"/>
                </a:rPr>
                <a:t>PID</a:t>
              </a:r>
            </a:p>
          </p:txBody>
        </p:sp>
        <p:sp>
          <p:nvSpPr>
            <p:cNvPr id="59468" name="Line 89"/>
            <p:cNvSpPr>
              <a:spLocks noChangeShapeType="1"/>
            </p:cNvSpPr>
            <p:nvPr/>
          </p:nvSpPr>
          <p:spPr bwMode="auto">
            <a:xfrm>
              <a:off x="1094" y="1824"/>
              <a:ext cx="1" cy="245"/>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69" name="Oval 90"/>
            <p:cNvSpPr>
              <a:spLocks noChangeArrowheads="1"/>
            </p:cNvSpPr>
            <p:nvPr/>
          </p:nvSpPr>
          <p:spPr bwMode="auto">
            <a:xfrm>
              <a:off x="966" y="2733"/>
              <a:ext cx="256" cy="248"/>
            </a:xfrm>
            <a:prstGeom prst="ellipse">
              <a:avLst/>
            </a:prstGeom>
            <a:solidFill>
              <a:srgbClr val="CCFFFF"/>
            </a:solidFill>
            <a:ln w="28440">
              <a:solidFill>
                <a:srgbClr val="000099"/>
              </a:solidFill>
              <a:miter lim="800000"/>
              <a:headEnd/>
              <a:tailEnd/>
            </a:ln>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99"/>
                  </a:solidFill>
                  <a:latin typeface="Arial" charset="0"/>
                </a:rPr>
                <a:t>+</a:t>
              </a:r>
            </a:p>
          </p:txBody>
        </p:sp>
      </p:grpSp>
      <p:sp>
        <p:nvSpPr>
          <p:cNvPr id="2" name="标题 1"/>
          <p:cNvSpPr>
            <a:spLocks noGrp="1"/>
          </p:cNvSpPr>
          <p:nvPr>
            <p:ph type="title"/>
          </p:nvPr>
        </p:nvSpPr>
        <p:spPr/>
        <p:txBody>
          <a:bodyPr/>
          <a:lstStyle/>
          <a:p>
            <a:r>
              <a:rPr lang="zh-CN" altLang="en-US" dirty="0"/>
              <a:t>基于哈希算法的反置页表</a:t>
            </a:r>
          </a:p>
        </p:txBody>
      </p:sp>
      <p:sp>
        <p:nvSpPr>
          <p:cNvPr id="4" name="日期占位符 3"/>
          <p:cNvSpPr>
            <a:spLocks noGrp="1"/>
          </p:cNvSpPr>
          <p:nvPr>
            <p:ph type="dt" sz="half" idx="10"/>
          </p:nvPr>
        </p:nvSpPr>
        <p:spPr/>
        <p:txBody>
          <a:bodyPr/>
          <a:lstStyle/>
          <a:p>
            <a:fld id="{5EEF3DD7-B48B-2447-8665-949D3DF4C20C}"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11230653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页式小结</a:t>
            </a:r>
          </a:p>
        </p:txBody>
      </p:sp>
      <p:sp>
        <p:nvSpPr>
          <p:cNvPr id="7" name="文本占位符 6"/>
          <p:cNvSpPr>
            <a:spLocks noGrp="1"/>
          </p:cNvSpPr>
          <p:nvPr>
            <p:ph type="body" idx="1"/>
          </p:nvPr>
        </p:nvSpPr>
        <p:spPr/>
        <p:txBody>
          <a:bodyPr/>
          <a:lstStyle/>
          <a:p>
            <a:endParaRPr kumimoji="1" lang="zh-CN" altLang="en-US"/>
          </a:p>
        </p:txBody>
      </p:sp>
      <p:sp>
        <p:nvSpPr>
          <p:cNvPr id="3" name="日期占位符 2"/>
          <p:cNvSpPr>
            <a:spLocks noGrp="1"/>
          </p:cNvSpPr>
          <p:nvPr>
            <p:ph type="dt" sz="half" idx="10"/>
          </p:nvPr>
        </p:nvSpPr>
        <p:spPr/>
        <p:txBody>
          <a:bodyPr/>
          <a:lstStyle/>
          <a:p>
            <a:fld id="{7549502C-1DD6-CD44-B4B4-614C985BEB6A}"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499130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Group 164"/>
          <p:cNvGraphicFramePr>
            <a:graphicFrameLocks/>
          </p:cNvGraphicFramePr>
          <p:nvPr>
            <p:extLst>
              <p:ext uri="{D42A27DB-BD31-4B8C-83A1-F6EECF244321}">
                <p14:modId xmlns:p14="http://schemas.microsoft.com/office/powerpoint/2010/main" val="1713371169"/>
              </p:ext>
            </p:extLst>
          </p:nvPr>
        </p:nvGraphicFramePr>
        <p:xfrm>
          <a:off x="875233" y="555625"/>
          <a:ext cx="936625" cy="2451100"/>
        </p:xfrm>
        <a:graphic>
          <a:graphicData uri="http://schemas.openxmlformats.org/drawingml/2006/table">
            <a:tbl>
              <a:tblPr/>
              <a:tblGrid>
                <a:gridCol w="936625">
                  <a:extLst>
                    <a:ext uri="{9D8B030D-6E8A-4147-A177-3AD203B41FA5}">
                      <a16:colId xmlns:a16="http://schemas.microsoft.com/office/drawing/2014/main" val="20000"/>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宋体" charset="-122"/>
                        </a:rPr>
                        <a:t>ed2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7" name="Group 166"/>
          <p:cNvGraphicFramePr>
            <a:graphicFrameLocks/>
          </p:cNvGraphicFramePr>
          <p:nvPr>
            <p:extLst>
              <p:ext uri="{D42A27DB-BD31-4B8C-83A1-F6EECF244321}">
                <p14:modId xmlns:p14="http://schemas.microsoft.com/office/powerpoint/2010/main" val="1975535462"/>
              </p:ext>
            </p:extLst>
          </p:nvPr>
        </p:nvGraphicFramePr>
        <p:xfrm>
          <a:off x="3037408" y="555625"/>
          <a:ext cx="1076325" cy="2578100"/>
        </p:xfrm>
        <a:graphic>
          <a:graphicData uri="http://schemas.openxmlformats.org/drawingml/2006/table">
            <a:tbl>
              <a:tblPr/>
              <a:tblGrid>
                <a:gridCol w="1076325">
                  <a:extLst>
                    <a:ext uri="{9D8B030D-6E8A-4147-A177-3AD203B41FA5}">
                      <a16:colId xmlns:a16="http://schemas.microsoft.com/office/drawing/2014/main" val="20000"/>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60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61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70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70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8" name="Group 225"/>
          <p:cNvGraphicFramePr>
            <a:graphicFrameLocks noGrp="1"/>
          </p:cNvGraphicFramePr>
          <p:nvPr>
            <p:extLst>
              <p:ext uri="{D42A27DB-BD31-4B8C-83A1-F6EECF244321}">
                <p14:modId xmlns:p14="http://schemas.microsoft.com/office/powerpoint/2010/main" val="359225253"/>
              </p:ext>
            </p:extLst>
          </p:nvPr>
        </p:nvGraphicFramePr>
        <p:xfrm>
          <a:off x="5988570" y="1052513"/>
          <a:ext cx="2255838" cy="5049520"/>
        </p:xfrm>
        <a:graphic>
          <a:graphicData uri="http://schemas.openxmlformats.org/drawingml/2006/table">
            <a:tbl>
              <a:tblPr/>
              <a:tblGrid>
                <a:gridCol w="2255838">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ed1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charset="-122"/>
                        </a:rPr>
                        <a:t>ed2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ed40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9" name="Text Box 159"/>
          <p:cNvSpPr txBox="1">
            <a:spLocks noChangeArrowheads="1"/>
          </p:cNvSpPr>
          <p:nvPr/>
        </p:nvSpPr>
        <p:spPr bwMode="auto">
          <a:xfrm>
            <a:off x="876820" y="0"/>
            <a:ext cx="12112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dirty="0"/>
              <a:t>editor 1</a:t>
            </a:r>
          </a:p>
        </p:txBody>
      </p:sp>
      <p:sp>
        <p:nvSpPr>
          <p:cNvPr id="30" name="Text Box 160"/>
          <p:cNvSpPr txBox="1">
            <a:spLocks noChangeArrowheads="1"/>
          </p:cNvSpPr>
          <p:nvPr/>
        </p:nvSpPr>
        <p:spPr bwMode="auto">
          <a:xfrm>
            <a:off x="876820" y="3357563"/>
            <a:ext cx="12112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dirty="0"/>
              <a:t>editor 2</a:t>
            </a:r>
          </a:p>
        </p:txBody>
      </p:sp>
      <p:sp>
        <p:nvSpPr>
          <p:cNvPr id="31" name="Text Box 161"/>
          <p:cNvSpPr txBox="1">
            <a:spLocks noChangeArrowheads="1"/>
          </p:cNvSpPr>
          <p:nvPr/>
        </p:nvSpPr>
        <p:spPr bwMode="auto">
          <a:xfrm>
            <a:off x="3088208" y="-26988"/>
            <a:ext cx="796925"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a:t>页表</a:t>
            </a:r>
          </a:p>
        </p:txBody>
      </p:sp>
      <p:sp>
        <p:nvSpPr>
          <p:cNvPr id="32" name="Text Box 162"/>
          <p:cNvSpPr txBox="1">
            <a:spLocks noChangeArrowheads="1"/>
          </p:cNvSpPr>
          <p:nvPr/>
        </p:nvSpPr>
        <p:spPr bwMode="auto">
          <a:xfrm>
            <a:off x="3180283" y="3284538"/>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a:t>页表</a:t>
            </a:r>
          </a:p>
        </p:txBody>
      </p:sp>
      <p:graphicFrame>
        <p:nvGraphicFramePr>
          <p:cNvPr id="33" name="Group 167"/>
          <p:cNvGraphicFramePr>
            <a:graphicFrameLocks noGrp="1"/>
          </p:cNvGraphicFramePr>
          <p:nvPr>
            <p:extLst>
              <p:ext uri="{D42A27DB-BD31-4B8C-83A1-F6EECF244321}">
                <p14:modId xmlns:p14="http://schemas.microsoft.com/office/powerpoint/2010/main" val="3674833637"/>
              </p:ext>
            </p:extLst>
          </p:nvPr>
        </p:nvGraphicFramePr>
        <p:xfrm>
          <a:off x="876820" y="3860800"/>
          <a:ext cx="936625" cy="2451100"/>
        </p:xfrm>
        <a:graphic>
          <a:graphicData uri="http://schemas.openxmlformats.org/drawingml/2006/table">
            <a:tbl>
              <a:tblPr/>
              <a:tblGrid>
                <a:gridCol w="936625">
                  <a:extLst>
                    <a:ext uri="{9D8B030D-6E8A-4147-A177-3AD203B41FA5}">
                      <a16:colId xmlns:a16="http://schemas.microsoft.com/office/drawing/2014/main" val="20000"/>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4" name="Group 206"/>
          <p:cNvGraphicFramePr>
            <a:graphicFrameLocks/>
          </p:cNvGraphicFramePr>
          <p:nvPr>
            <p:extLst>
              <p:ext uri="{D42A27DB-BD31-4B8C-83A1-F6EECF244321}">
                <p14:modId xmlns:p14="http://schemas.microsoft.com/office/powerpoint/2010/main" val="383508164"/>
              </p:ext>
            </p:extLst>
          </p:nvPr>
        </p:nvGraphicFramePr>
        <p:xfrm>
          <a:off x="3037408" y="3789363"/>
          <a:ext cx="1081087" cy="2497138"/>
        </p:xfrm>
        <a:graphic>
          <a:graphicData uri="http://schemas.openxmlformats.org/drawingml/2006/table">
            <a:tbl>
              <a:tblPr/>
              <a:tblGrid>
                <a:gridCol w="1081087">
                  <a:extLst>
                    <a:ext uri="{9D8B030D-6E8A-4147-A177-3AD203B41FA5}">
                      <a16:colId xmlns:a16="http://schemas.microsoft.com/office/drawing/2014/main" val="20000"/>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60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71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80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 name="Text Box 208"/>
          <p:cNvSpPr txBox="1">
            <a:spLocks noChangeArrowheads="1"/>
          </p:cNvSpPr>
          <p:nvPr/>
        </p:nvSpPr>
        <p:spPr bwMode="auto">
          <a:xfrm>
            <a:off x="6617220" y="423863"/>
            <a:ext cx="8953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a:t>主存</a:t>
            </a:r>
          </a:p>
        </p:txBody>
      </p:sp>
      <p:sp>
        <p:nvSpPr>
          <p:cNvPr id="36" name="Line 214"/>
          <p:cNvSpPr>
            <a:spLocks noChangeShapeType="1"/>
          </p:cNvSpPr>
          <p:nvPr/>
        </p:nvSpPr>
        <p:spPr bwMode="auto">
          <a:xfrm>
            <a:off x="4116908" y="692150"/>
            <a:ext cx="1871662" cy="13684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7" name="Line 215"/>
          <p:cNvSpPr>
            <a:spLocks noChangeShapeType="1"/>
          </p:cNvSpPr>
          <p:nvPr/>
        </p:nvSpPr>
        <p:spPr bwMode="auto">
          <a:xfrm>
            <a:off x="4116908" y="1052513"/>
            <a:ext cx="1871662" cy="13684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8" name="Line 216"/>
          <p:cNvSpPr>
            <a:spLocks noChangeShapeType="1"/>
          </p:cNvSpPr>
          <p:nvPr/>
        </p:nvSpPr>
        <p:spPr bwMode="auto">
          <a:xfrm flipV="1">
            <a:off x="4116908" y="2060575"/>
            <a:ext cx="1800225" cy="1944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9" name="Line 217"/>
          <p:cNvSpPr>
            <a:spLocks noChangeShapeType="1"/>
          </p:cNvSpPr>
          <p:nvPr/>
        </p:nvSpPr>
        <p:spPr bwMode="auto">
          <a:xfrm flipV="1">
            <a:off x="4116908" y="2420938"/>
            <a:ext cx="1871662" cy="18002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0" name="Line 226"/>
          <p:cNvSpPr>
            <a:spLocks noChangeShapeType="1"/>
          </p:cNvSpPr>
          <p:nvPr/>
        </p:nvSpPr>
        <p:spPr bwMode="auto">
          <a:xfrm>
            <a:off x="4116908" y="1844675"/>
            <a:ext cx="1800225" cy="14398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1" name="Line 227"/>
          <p:cNvSpPr>
            <a:spLocks noChangeShapeType="1"/>
          </p:cNvSpPr>
          <p:nvPr/>
        </p:nvSpPr>
        <p:spPr bwMode="auto">
          <a:xfrm flipV="1">
            <a:off x="4116908" y="3284538"/>
            <a:ext cx="1800225" cy="17287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2" name="Line 228"/>
          <p:cNvSpPr>
            <a:spLocks noChangeShapeType="1"/>
          </p:cNvSpPr>
          <p:nvPr/>
        </p:nvSpPr>
        <p:spPr bwMode="auto">
          <a:xfrm>
            <a:off x="4116908" y="2133600"/>
            <a:ext cx="1871662" cy="14398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3" name="Line 229"/>
          <p:cNvSpPr>
            <a:spLocks noChangeShapeType="1"/>
          </p:cNvSpPr>
          <p:nvPr/>
        </p:nvSpPr>
        <p:spPr bwMode="auto">
          <a:xfrm>
            <a:off x="4116908" y="2924175"/>
            <a:ext cx="1800225" cy="15128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4" name="Line 230"/>
          <p:cNvSpPr>
            <a:spLocks noChangeShapeType="1"/>
          </p:cNvSpPr>
          <p:nvPr/>
        </p:nvSpPr>
        <p:spPr bwMode="auto">
          <a:xfrm flipV="1">
            <a:off x="4116908" y="4797425"/>
            <a:ext cx="1800225" cy="5762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5" name="Line 231"/>
          <p:cNvSpPr>
            <a:spLocks noChangeShapeType="1"/>
          </p:cNvSpPr>
          <p:nvPr/>
        </p:nvSpPr>
        <p:spPr bwMode="auto">
          <a:xfrm flipV="1">
            <a:off x="4116908" y="5661025"/>
            <a:ext cx="1800225" cy="5048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fld id="{307E8DB1-B082-524F-8CCA-4CB410AA1389}"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3877458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title"/>
          </p:nvPr>
        </p:nvSpPr>
        <p:spPr/>
        <p:txBody>
          <a:bodyPr/>
          <a:lstStyle/>
          <a:p>
            <a:r>
              <a:rPr lang="zh-CN" altLang="en-US"/>
              <a:t>页式存储管理</a:t>
            </a:r>
          </a:p>
        </p:txBody>
      </p:sp>
      <p:sp>
        <p:nvSpPr>
          <p:cNvPr id="243714" name="Rectangle 2"/>
          <p:cNvSpPr>
            <a:spLocks noGrp="1" noChangeArrowheads="1"/>
          </p:cNvSpPr>
          <p:nvPr>
            <p:ph idx="1"/>
          </p:nvPr>
        </p:nvSpPr>
        <p:spPr/>
        <p:txBody>
          <a:bodyPr/>
          <a:lstStyle/>
          <a:p>
            <a:r>
              <a:rPr lang="zh-CN" altLang="en-US" dirty="0"/>
              <a:t>优点</a:t>
            </a:r>
          </a:p>
          <a:p>
            <a:pPr lvl="1"/>
            <a:r>
              <a:rPr lang="zh-CN" altLang="en-US" dirty="0"/>
              <a:t>解决了碎片问题</a:t>
            </a:r>
          </a:p>
          <a:p>
            <a:pPr lvl="1"/>
            <a:r>
              <a:rPr lang="zh-CN" altLang="en-US" dirty="0"/>
              <a:t>便于管理</a:t>
            </a:r>
          </a:p>
          <a:p>
            <a:r>
              <a:rPr lang="zh-CN" altLang="en-US" dirty="0"/>
              <a:t>缺点</a:t>
            </a:r>
          </a:p>
          <a:p>
            <a:pPr lvl="1"/>
            <a:r>
              <a:rPr lang="zh-CN" altLang="en-US" dirty="0"/>
              <a:t>页表的开销大</a:t>
            </a:r>
            <a:endParaRPr lang="en-US" altLang="zh-CN" dirty="0"/>
          </a:p>
          <a:p>
            <a:pPr lvl="1"/>
            <a:r>
              <a:rPr lang="zh-CN" altLang="en-US" dirty="0"/>
              <a:t>共</a:t>
            </a:r>
            <a:r>
              <a:rPr lang="zh-CN" altLang="en-US"/>
              <a:t>享不便，保护不便：语义边界不清晰</a:t>
            </a:r>
            <a:endParaRPr lang="zh-CN" altLang="en-US" dirty="0"/>
          </a:p>
        </p:txBody>
      </p:sp>
      <p:sp>
        <p:nvSpPr>
          <p:cNvPr id="2" name="日期占位符 1"/>
          <p:cNvSpPr>
            <a:spLocks noGrp="1"/>
          </p:cNvSpPr>
          <p:nvPr>
            <p:ph type="dt" sz="half" idx="10"/>
          </p:nvPr>
        </p:nvSpPr>
        <p:spPr/>
        <p:txBody>
          <a:bodyPr/>
          <a:lstStyle/>
          <a:p>
            <a:fld id="{07C9E68A-65B6-264D-884A-0C0859E627B2}"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pPr/>
              <a:t>54</a:t>
            </a:fld>
            <a:endParaRPr lang="zh-CN" altLang="en-US"/>
          </a:p>
        </p:txBody>
      </p:sp>
    </p:spTree>
    <p:extLst>
      <p:ext uri="{BB962C8B-B14F-4D97-AF65-F5344CB8AC3E}">
        <p14:creationId xmlns:p14="http://schemas.microsoft.com/office/powerpoint/2010/main" val="3246603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7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37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37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7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37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37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t>基本分段存储管理</a:t>
            </a:r>
            <a:r>
              <a:rPr lang="en-US" altLang="zh-CN" dirty="0"/>
              <a:t>—Segment</a:t>
            </a:r>
            <a:r>
              <a:rPr lang="zh-CN" altLang="en-US" dirty="0"/>
              <a:t> </a:t>
            </a:r>
          </a:p>
        </p:txBody>
      </p:sp>
      <p:sp>
        <p:nvSpPr>
          <p:cNvPr id="28675" name="Rectangle 3"/>
          <p:cNvSpPr>
            <a:spLocks noGrp="1" noChangeArrowheads="1"/>
          </p:cNvSpPr>
          <p:nvPr>
            <p:ph idx="1"/>
          </p:nvPr>
        </p:nvSpPr>
        <p:spPr/>
        <p:txBody>
          <a:bodyPr/>
          <a:lstStyle/>
          <a:p>
            <a:r>
              <a:rPr lang="zh-CN" altLang="en-US" dirty="0"/>
              <a:t>每个段可有其逻辑意义及功能，使得便于</a:t>
            </a:r>
          </a:p>
          <a:p>
            <a:pPr lvl="1"/>
            <a:r>
              <a:rPr lang="zh-CN" altLang="en-US" dirty="0"/>
              <a:t>编写程序</a:t>
            </a:r>
          </a:p>
          <a:p>
            <a:pPr lvl="1"/>
            <a:r>
              <a:rPr lang="zh-CN" altLang="en-US" dirty="0"/>
              <a:t>分段共享</a:t>
            </a:r>
          </a:p>
          <a:p>
            <a:pPr lvl="1"/>
            <a:r>
              <a:rPr lang="zh-CN" altLang="en-US" dirty="0"/>
              <a:t>分段保护</a:t>
            </a:r>
          </a:p>
          <a:p>
            <a:pPr lvl="1"/>
            <a:r>
              <a:rPr lang="zh-CN" altLang="en-US" dirty="0"/>
              <a:t>动态链接</a:t>
            </a:r>
          </a:p>
          <a:p>
            <a:pPr lvl="1"/>
            <a:r>
              <a:rPr lang="zh-CN" altLang="en-US" dirty="0"/>
              <a:t>动态增长</a:t>
            </a:r>
            <a:endParaRPr lang="en-US" altLang="zh-CN" dirty="0"/>
          </a:p>
        </p:txBody>
      </p:sp>
      <p:sp>
        <p:nvSpPr>
          <p:cNvPr id="2" name="日期占位符 1"/>
          <p:cNvSpPr>
            <a:spLocks noGrp="1"/>
          </p:cNvSpPr>
          <p:nvPr>
            <p:ph type="dt" sz="half" idx="10"/>
          </p:nvPr>
        </p:nvSpPr>
        <p:spPr/>
        <p:txBody>
          <a:bodyPr/>
          <a:lstStyle/>
          <a:p>
            <a:fld id="{4DC134E3-171D-2F45-92AF-924C69BF5003}"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4852825" y="2132856"/>
            <a:ext cx="3400749" cy="4102968"/>
          </a:xfrm>
          <a:prstGeom prst="rect">
            <a:avLst/>
          </a:prstGeom>
        </p:spPr>
      </p:pic>
    </p:spTree>
    <p:extLst>
      <p:ext uri="{BB962C8B-B14F-4D97-AF65-F5344CB8AC3E}">
        <p14:creationId xmlns:p14="http://schemas.microsoft.com/office/powerpoint/2010/main" val="75507453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zh-CN" altLang="en-US"/>
              <a:t>段式存储管理</a:t>
            </a:r>
          </a:p>
        </p:txBody>
      </p:sp>
      <p:sp>
        <p:nvSpPr>
          <p:cNvPr id="249859" name="Rectangle 3"/>
          <p:cNvSpPr>
            <a:spLocks noGrp="1" noChangeArrowheads="1"/>
          </p:cNvSpPr>
          <p:nvPr>
            <p:ph idx="1"/>
          </p:nvPr>
        </p:nvSpPr>
        <p:spPr/>
        <p:txBody>
          <a:bodyPr>
            <a:normAutofit/>
          </a:bodyPr>
          <a:lstStyle/>
          <a:p>
            <a:r>
              <a:rPr lang="zh-CN" altLang="en-US" sz="2400" dirty="0"/>
              <a:t>用户空间划分</a:t>
            </a:r>
          </a:p>
          <a:p>
            <a:pPr lvl="1"/>
            <a:r>
              <a:rPr lang="zh-CN" altLang="en-US" sz="2000" dirty="0"/>
              <a:t>按程序自身逻辑关系划分为若干段，如代码段、数据段。</a:t>
            </a:r>
          </a:p>
          <a:p>
            <a:pPr lvl="2"/>
            <a:r>
              <a:rPr lang="zh-CN" altLang="en-US" sz="1800" dirty="0"/>
              <a:t>可针对不同类型段采取不同的保护</a:t>
            </a:r>
          </a:p>
          <a:p>
            <a:pPr lvl="2"/>
            <a:r>
              <a:rPr lang="zh-CN" altLang="en-US" sz="1800" dirty="0"/>
              <a:t>以段为单位共享，包括通过动态链接进行代码共享</a:t>
            </a:r>
          </a:p>
          <a:p>
            <a:pPr lvl="1"/>
            <a:r>
              <a:rPr lang="zh-CN" altLang="en-US" sz="2000" dirty="0"/>
              <a:t>每个程序段都有一个段名，且有一个段号</a:t>
            </a:r>
            <a:endParaRPr lang="en-US" altLang="zh-CN" sz="2000" dirty="0"/>
          </a:p>
          <a:p>
            <a:pPr lvl="1"/>
            <a:r>
              <a:rPr lang="zh-CN" altLang="en-US" sz="2000" dirty="0"/>
              <a:t>段号从</a:t>
            </a:r>
            <a:r>
              <a:rPr lang="en-US" altLang="zh-CN" sz="2000" dirty="0"/>
              <a:t>0</a:t>
            </a:r>
            <a:r>
              <a:rPr lang="zh-CN" altLang="en-US" sz="2000" dirty="0"/>
              <a:t>开始，段内从</a:t>
            </a:r>
            <a:r>
              <a:rPr lang="en-US" altLang="zh-CN" sz="2000" dirty="0"/>
              <a:t>0</a:t>
            </a:r>
            <a:r>
              <a:rPr lang="zh-CN" altLang="en-US" sz="2000" dirty="0"/>
              <a:t>开始编址</a:t>
            </a:r>
            <a:endParaRPr lang="en-US" altLang="zh-CN" sz="2000" dirty="0"/>
          </a:p>
          <a:p>
            <a:pPr lvl="1"/>
            <a:r>
              <a:rPr lang="zh-CN" altLang="en-US" sz="2000" dirty="0"/>
              <a:t>段内地址是连续的</a:t>
            </a:r>
          </a:p>
          <a:p>
            <a:endParaRPr lang="zh-CN" altLang="en-US" sz="2400" dirty="0"/>
          </a:p>
        </p:txBody>
      </p:sp>
      <p:sp>
        <p:nvSpPr>
          <p:cNvPr id="7"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graphicFrame>
        <p:nvGraphicFramePr>
          <p:cNvPr id="11" name="Group 3"/>
          <p:cNvGraphicFramePr>
            <a:graphicFrameLocks noGrp="1"/>
          </p:cNvGraphicFramePr>
          <p:nvPr>
            <p:extLst>
              <p:ext uri="{D42A27DB-BD31-4B8C-83A1-F6EECF244321}">
                <p14:modId xmlns:p14="http://schemas.microsoft.com/office/powerpoint/2010/main" val="1804084127"/>
              </p:ext>
            </p:extLst>
          </p:nvPr>
        </p:nvGraphicFramePr>
        <p:xfrm>
          <a:off x="1621136" y="5300960"/>
          <a:ext cx="6096000" cy="396240"/>
        </p:xfrm>
        <a:graphic>
          <a:graphicData uri="http://schemas.openxmlformats.org/drawingml/2006/table">
            <a:tbl>
              <a:tblPr>
                <a:tableStyleId>{5940675A-B579-460E-94D1-54222C63F5DA}</a:tableStyleId>
              </a:tblPr>
              <a:tblGrid>
                <a:gridCol w="2303462">
                  <a:extLst>
                    <a:ext uri="{9D8B030D-6E8A-4147-A177-3AD203B41FA5}">
                      <a16:colId xmlns:a16="http://schemas.microsoft.com/office/drawing/2014/main" val="20000"/>
                    </a:ext>
                  </a:extLst>
                </a:gridCol>
                <a:gridCol w="3792538">
                  <a:extLst>
                    <a:ext uri="{9D8B030D-6E8A-4147-A177-3AD203B41FA5}">
                      <a16:colId xmlns:a16="http://schemas.microsoft.com/office/drawing/2014/main" val="20001"/>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cap="none" normalizeH="0" baseline="0" dirty="0">
                          <a:ln>
                            <a:noFill/>
                          </a:ln>
                          <a:effectLst/>
                        </a:rPr>
                        <a:t>段号</a:t>
                      </a:r>
                      <a:r>
                        <a:rPr kumimoji="0" lang="en-US" altLang="zh-CN" sz="2000" u="none" strike="noStrike" cap="none" normalizeH="0" baseline="0" dirty="0">
                          <a:ln>
                            <a:noFill/>
                          </a:ln>
                          <a:effectLst/>
                        </a:rPr>
                        <a:t>p</a:t>
                      </a:r>
                      <a:endParaRPr kumimoji="0" lang="en-US" altLang="zh-CN" sz="2000" b="1" i="0" u="none" strike="noStrike" cap="none" normalizeH="0" baseline="0" dirty="0">
                        <a:ln>
                          <a:noFill/>
                        </a:ln>
                        <a:solidFill>
                          <a:srgbClr val="FF0000"/>
                        </a:solidFill>
                        <a:effectLst/>
                        <a:latin typeface="Arial" charset="0"/>
                        <a:ea typeface="宋体"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cap="none" normalizeH="0" baseline="0" dirty="0">
                          <a:ln>
                            <a:noFill/>
                          </a:ln>
                          <a:effectLst/>
                        </a:rPr>
                        <a:t>段内地址</a:t>
                      </a:r>
                      <a:r>
                        <a:rPr kumimoji="0" lang="en-US" altLang="zh-CN" sz="2000" u="none" strike="noStrike" cap="none" normalizeH="0" baseline="0" dirty="0">
                          <a:ln>
                            <a:noFill/>
                          </a:ln>
                          <a:effectLst/>
                        </a:rPr>
                        <a:t>w</a:t>
                      </a:r>
                      <a:endParaRPr kumimoji="0" lang="en-US" altLang="zh-CN" sz="2000" b="1" i="0" u="none" strike="noStrike" cap="none" normalizeH="0" baseline="0" dirty="0">
                        <a:ln>
                          <a:noFill/>
                        </a:ln>
                        <a:solidFill>
                          <a:srgbClr val="FF0000"/>
                        </a:solidFill>
                        <a:effectLst/>
                        <a:latin typeface="Arial" charset="0"/>
                        <a:ea typeface="宋体" charset="-122"/>
                      </a:endParaRPr>
                    </a:p>
                  </a:txBody>
                  <a:tcPr horzOverflow="overflow"/>
                </a:tc>
                <a:extLst>
                  <a:ext uri="{0D108BD9-81ED-4DB2-BD59-A6C34878D82A}">
                    <a16:rowId xmlns:a16="http://schemas.microsoft.com/office/drawing/2014/main" val="10000"/>
                  </a:ext>
                </a:extLst>
              </a:tr>
            </a:tbl>
          </a:graphicData>
        </a:graphic>
      </p:graphicFrame>
      <p:sp>
        <p:nvSpPr>
          <p:cNvPr id="12" name="Text Box 11"/>
          <p:cNvSpPr txBox="1">
            <a:spLocks noChangeArrowheads="1"/>
          </p:cNvSpPr>
          <p:nvPr/>
        </p:nvSpPr>
        <p:spPr bwMode="auto">
          <a:xfrm>
            <a:off x="1403648" y="4869160"/>
            <a:ext cx="5762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rPr>
              <a:t>31</a:t>
            </a:r>
          </a:p>
        </p:txBody>
      </p:sp>
      <p:sp>
        <p:nvSpPr>
          <p:cNvPr id="13" name="Text Box 12"/>
          <p:cNvSpPr txBox="1">
            <a:spLocks noChangeArrowheads="1"/>
          </p:cNvSpPr>
          <p:nvPr/>
        </p:nvSpPr>
        <p:spPr bwMode="auto">
          <a:xfrm>
            <a:off x="3564360" y="4869160"/>
            <a:ext cx="7911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chemeClr val="accent2"/>
                </a:solidFill>
              </a:rPr>
              <a:t>12 11</a:t>
            </a:r>
          </a:p>
        </p:txBody>
      </p:sp>
      <p:sp>
        <p:nvSpPr>
          <p:cNvPr id="14" name="Text Box 13"/>
          <p:cNvSpPr txBox="1">
            <a:spLocks noChangeArrowheads="1"/>
          </p:cNvSpPr>
          <p:nvPr/>
        </p:nvSpPr>
        <p:spPr bwMode="auto">
          <a:xfrm>
            <a:off x="7453611" y="4869160"/>
            <a:ext cx="5032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0</a:t>
            </a:r>
          </a:p>
        </p:txBody>
      </p:sp>
      <p:sp>
        <p:nvSpPr>
          <p:cNvPr id="2" name="日期占位符 1"/>
          <p:cNvSpPr>
            <a:spLocks noGrp="1"/>
          </p:cNvSpPr>
          <p:nvPr>
            <p:ph type="dt" sz="half" idx="10"/>
          </p:nvPr>
        </p:nvSpPr>
        <p:spPr/>
        <p:txBody>
          <a:bodyPr/>
          <a:lstStyle/>
          <a:p>
            <a:fld id="{106F002F-041D-4142-8155-DDEF4D3A1C37}" type="datetime5">
              <a:t>2019/11/13</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71432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98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98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98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P spid="12" grpId="0"/>
      <p:bldP spid="13"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a:t>段式存储管理</a:t>
            </a:r>
          </a:p>
        </p:txBody>
      </p:sp>
      <p:sp>
        <p:nvSpPr>
          <p:cNvPr id="250882" name="Rectangle 2"/>
          <p:cNvSpPr>
            <a:spLocks noGrp="1" noChangeArrowheads="1"/>
          </p:cNvSpPr>
          <p:nvPr>
            <p:ph idx="1"/>
          </p:nvPr>
        </p:nvSpPr>
        <p:spPr/>
        <p:txBody>
          <a:bodyPr>
            <a:normAutofit/>
          </a:bodyPr>
          <a:lstStyle/>
          <a:p>
            <a:r>
              <a:rPr lang="zh-CN" altLang="en-US" dirty="0"/>
              <a:t>内存空间划分</a:t>
            </a:r>
          </a:p>
          <a:p>
            <a:pPr lvl="1"/>
            <a:r>
              <a:rPr lang="zh-CN" altLang="en-US" dirty="0"/>
              <a:t>内存空间被动态划分为若干个长度不等的区域，这些区域被称为物理段：</a:t>
            </a:r>
            <a:r>
              <a:rPr lang="en-US" altLang="zh-CN" dirty="0"/>
              <a:t>(</a:t>
            </a:r>
            <a:r>
              <a:rPr lang="zh-CN" altLang="en-US" dirty="0"/>
              <a:t>起始地址，长度</a:t>
            </a:r>
            <a:r>
              <a:rPr lang="en-US" altLang="zh-CN" dirty="0"/>
              <a:t>)</a:t>
            </a:r>
            <a:endParaRPr lang="zh-CN" altLang="en-US" dirty="0"/>
          </a:p>
          <a:p>
            <a:r>
              <a:rPr lang="zh-CN" altLang="en-US" dirty="0"/>
              <a:t>内存分配</a:t>
            </a:r>
          </a:p>
          <a:p>
            <a:pPr lvl="1"/>
            <a:r>
              <a:rPr lang="zh-CN" altLang="en-US" dirty="0"/>
              <a:t>以段为单位分配内存，</a:t>
            </a:r>
            <a:r>
              <a:rPr lang="zh-CN" altLang="en-US" dirty="0">
                <a:solidFill>
                  <a:srgbClr val="C0504D"/>
                </a:solidFill>
              </a:rPr>
              <a:t>每一个段在内存中占据连续空间</a:t>
            </a:r>
            <a:endParaRPr lang="en-US" altLang="zh-CN" dirty="0"/>
          </a:p>
          <a:p>
            <a:pPr lvl="1"/>
            <a:r>
              <a:rPr lang="zh-CN" altLang="en-US" dirty="0"/>
              <a:t>各段之间可以不连续存放</a:t>
            </a:r>
          </a:p>
        </p:txBody>
      </p:sp>
      <p:sp>
        <p:nvSpPr>
          <p:cNvPr id="4"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F999ECCF-7A1E-B44C-9470-B034AB16020A}" type="datetime5">
              <a:t>2019/11/13</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212944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08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08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08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08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21" name="Rectangle 17"/>
          <p:cNvSpPr>
            <a:spLocks noGrp="1" noChangeArrowheads="1"/>
          </p:cNvSpPr>
          <p:nvPr>
            <p:ph type="title"/>
          </p:nvPr>
        </p:nvSpPr>
        <p:spPr/>
        <p:txBody>
          <a:bodyPr/>
          <a:lstStyle/>
          <a:p>
            <a:r>
              <a:rPr lang="zh-CN" altLang="en-US" dirty="0"/>
              <a:t>存储管理</a:t>
            </a:r>
          </a:p>
        </p:txBody>
      </p:sp>
      <p:sp>
        <p:nvSpPr>
          <p:cNvPr id="251907" name="Rectangle 3"/>
          <p:cNvSpPr>
            <a:spLocks noGrp="1" noChangeArrowheads="1"/>
          </p:cNvSpPr>
          <p:nvPr>
            <p:ph idx="1"/>
          </p:nvPr>
        </p:nvSpPr>
        <p:spPr/>
        <p:txBody>
          <a:bodyPr/>
          <a:lstStyle/>
          <a:p>
            <a:r>
              <a:rPr lang="zh-CN" altLang="en-US" dirty="0"/>
              <a:t>进程段表</a:t>
            </a:r>
          </a:p>
          <a:p>
            <a:pPr lvl="1"/>
            <a:r>
              <a:rPr lang="zh-CN" altLang="en-US" dirty="0"/>
              <a:t>段号，段的首址和长度之间的关系。</a:t>
            </a:r>
          </a:p>
          <a:p>
            <a:r>
              <a:rPr lang="zh-CN" altLang="en-US" dirty="0"/>
              <a:t>每一个程序设置一个段表，放在内存，属于进程的现场信息</a:t>
            </a:r>
          </a:p>
        </p:txBody>
      </p:sp>
      <p:sp>
        <p:nvSpPr>
          <p:cNvPr id="17"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325AC602-5E5F-454E-B616-3284DAC07BB8}" type="datetime5">
              <a:t>2019/11/13</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58</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96330515"/>
              </p:ext>
            </p:extLst>
          </p:nvPr>
        </p:nvGraphicFramePr>
        <p:xfrm>
          <a:off x="2952801" y="4365104"/>
          <a:ext cx="3600399" cy="1854200"/>
        </p:xfrm>
        <a:graphic>
          <a:graphicData uri="http://schemas.openxmlformats.org/drawingml/2006/table">
            <a:tbl>
              <a:tblPr firstRow="1" bandRow="1">
                <a:tableStyleId>{5C22544A-7EE6-4342-B048-85BDC9FD1C3A}</a:tableStyleId>
              </a:tblPr>
              <a:tblGrid>
                <a:gridCol w="1200133">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00133">
                  <a:extLst>
                    <a:ext uri="{9D8B030D-6E8A-4147-A177-3AD203B41FA5}">
                      <a16:colId xmlns:a16="http://schemas.microsoft.com/office/drawing/2014/main" val="20002"/>
                    </a:ext>
                  </a:extLst>
                </a:gridCol>
              </a:tblGrid>
              <a:tr h="370840">
                <a:tc>
                  <a:txBody>
                    <a:bodyPr/>
                    <a:lstStyle/>
                    <a:p>
                      <a:r>
                        <a:rPr lang="zh-CN" altLang="en-US" dirty="0"/>
                        <a:t>段号</a:t>
                      </a:r>
                    </a:p>
                  </a:txBody>
                  <a:tcPr/>
                </a:tc>
                <a:tc>
                  <a:txBody>
                    <a:bodyPr/>
                    <a:lstStyle/>
                    <a:p>
                      <a:r>
                        <a:rPr lang="zh-CN" altLang="en-US" dirty="0"/>
                        <a:t>基址</a:t>
                      </a:r>
                    </a:p>
                  </a:txBody>
                  <a:tcPr/>
                </a:tc>
                <a:tc>
                  <a:txBody>
                    <a:bodyPr/>
                    <a:lstStyle/>
                    <a:p>
                      <a:r>
                        <a:rPr lang="zh-CN" altLang="en-US" dirty="0"/>
                        <a:t>长度</a:t>
                      </a:r>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40K</a:t>
                      </a:r>
                      <a:endParaRPr lang="zh-CN" altLang="en-US" dirty="0"/>
                    </a:p>
                  </a:txBody>
                  <a:tcPr/>
                </a:tc>
                <a:tc>
                  <a:txBody>
                    <a:bodyPr/>
                    <a:lstStyle/>
                    <a:p>
                      <a:r>
                        <a:rPr lang="en-US" altLang="zh-CN" dirty="0"/>
                        <a:t>30K</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a:tc>
                <a:tc>
                  <a:txBody>
                    <a:bodyPr/>
                    <a:lstStyle/>
                    <a:p>
                      <a:r>
                        <a:rPr lang="en-US" altLang="zh-CN" dirty="0"/>
                        <a:t>80K</a:t>
                      </a:r>
                      <a:endParaRPr lang="zh-CN" altLang="en-US" dirty="0"/>
                    </a:p>
                  </a:txBody>
                  <a:tcPr/>
                </a:tc>
                <a:tc>
                  <a:txBody>
                    <a:bodyPr/>
                    <a:lstStyle/>
                    <a:p>
                      <a:r>
                        <a:rPr lang="en-US" altLang="zh-CN" dirty="0"/>
                        <a:t>20K</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p>
                  </a:txBody>
                  <a:tcPr/>
                </a:tc>
                <a:tc>
                  <a:txBody>
                    <a:bodyPr/>
                    <a:lstStyle/>
                    <a:p>
                      <a:r>
                        <a:rPr lang="en-US" altLang="zh-CN" dirty="0"/>
                        <a:t>120K</a:t>
                      </a:r>
                      <a:endParaRPr lang="zh-CN" altLang="en-US" dirty="0"/>
                    </a:p>
                  </a:txBody>
                  <a:tcPr/>
                </a:tc>
                <a:tc>
                  <a:txBody>
                    <a:bodyPr/>
                    <a:lstStyle/>
                    <a:p>
                      <a:r>
                        <a:rPr lang="en-US" altLang="zh-CN" dirty="0"/>
                        <a:t>15K</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p>
                  </a:txBody>
                  <a:tcPr/>
                </a:tc>
                <a:tc>
                  <a:txBody>
                    <a:bodyPr/>
                    <a:lstStyle/>
                    <a:p>
                      <a:r>
                        <a:rPr lang="en-US" altLang="zh-CN" dirty="0"/>
                        <a:t>150K</a:t>
                      </a:r>
                      <a:endParaRPr lang="zh-CN" altLang="en-US" dirty="0"/>
                    </a:p>
                  </a:txBody>
                  <a:tcPr/>
                </a:tc>
                <a:tc>
                  <a:txBody>
                    <a:bodyPr/>
                    <a:lstStyle/>
                    <a:p>
                      <a:r>
                        <a:rPr lang="en-US" altLang="zh-CN" dirty="0"/>
                        <a:t>10K</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4370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段式管理</a:t>
            </a:r>
          </a:p>
        </p:txBody>
      </p:sp>
      <p:sp>
        <p:nvSpPr>
          <p:cNvPr id="2" name="日期占位符 1"/>
          <p:cNvSpPr>
            <a:spLocks noGrp="1"/>
          </p:cNvSpPr>
          <p:nvPr>
            <p:ph type="dt" sz="half" idx="10"/>
          </p:nvPr>
        </p:nvSpPr>
        <p:spPr/>
        <p:txBody>
          <a:bodyPr/>
          <a:lstStyle/>
          <a:p>
            <a:fld id="{B76A1D3C-1B78-5C47-BDE2-A9C4719CAD42}"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59</a:t>
            </a:fld>
            <a:endParaRPr lang="zh-CN" altLang="en-US"/>
          </a:p>
        </p:txBody>
      </p:sp>
      <p:graphicFrame>
        <p:nvGraphicFramePr>
          <p:cNvPr id="568327" name="Object 7"/>
          <p:cNvGraphicFramePr>
            <a:graphicFrameLocks noGrp="1" noChangeAspect="1"/>
          </p:cNvGraphicFramePr>
          <p:nvPr>
            <p:ph idx="4294967295"/>
            <p:extLst>
              <p:ext uri="{D42A27DB-BD31-4B8C-83A1-F6EECF244321}">
                <p14:modId xmlns:p14="http://schemas.microsoft.com/office/powerpoint/2010/main" val="312918315"/>
              </p:ext>
            </p:extLst>
          </p:nvPr>
        </p:nvGraphicFramePr>
        <p:xfrm>
          <a:off x="899592" y="260648"/>
          <a:ext cx="7993062" cy="5903913"/>
        </p:xfrm>
        <a:graphic>
          <a:graphicData uri="http://schemas.openxmlformats.org/presentationml/2006/ole">
            <mc:AlternateContent xmlns:mc="http://schemas.openxmlformats.org/markup-compatibility/2006">
              <mc:Choice xmlns:v="urn:schemas-microsoft-com:vml" Requires="v">
                <p:oleObj spid="_x0000_s21126" name="Visio" r:id="rId3" imgW="4969890" imgH="3671618" progId="Visio.Drawing.11">
                  <p:embed/>
                </p:oleObj>
              </mc:Choice>
              <mc:Fallback>
                <p:oleObj name="Visio" r:id="rId3" imgW="4969890" imgH="3671618" progId="Visio.Drawing.11">
                  <p:embed/>
                  <p:pic>
                    <p:nvPicPr>
                      <p:cNvPr id="0" name=""/>
                      <p:cNvPicPr>
                        <a:picLocks noChangeAspect="1" noChangeArrowheads="1"/>
                      </p:cNvPicPr>
                      <p:nvPr/>
                    </p:nvPicPr>
                    <p:blipFill>
                      <a:blip r:embed="rId4"/>
                      <a:srcRect/>
                      <a:stretch>
                        <a:fillRect/>
                      </a:stretch>
                    </p:blipFill>
                    <p:spPr bwMode="auto">
                      <a:xfrm>
                        <a:off x="899592" y="260648"/>
                        <a:ext cx="7993062" cy="5903913"/>
                      </a:xfrm>
                      <a:prstGeom prst="rect">
                        <a:avLst/>
                      </a:prstGeom>
                    </p:spPr>
                  </p:pic>
                </p:oleObj>
              </mc:Fallback>
            </mc:AlternateContent>
          </a:graphicData>
        </a:graphic>
      </p:graphicFrame>
    </p:spTree>
    <p:extLst>
      <p:ext uri="{BB962C8B-B14F-4D97-AF65-F5344CB8AC3E}">
        <p14:creationId xmlns:p14="http://schemas.microsoft.com/office/powerpoint/2010/main" val="320670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zh-CN" altLang="en-US" dirty="0"/>
              <a:t>地址变换机构</a:t>
            </a:r>
          </a:p>
        </p:txBody>
      </p:sp>
      <p:sp>
        <p:nvSpPr>
          <p:cNvPr id="283651" name="Rectangle 3"/>
          <p:cNvSpPr>
            <a:spLocks noGrp="1" noChangeArrowheads="1"/>
          </p:cNvSpPr>
          <p:nvPr>
            <p:ph idx="1"/>
          </p:nvPr>
        </p:nvSpPr>
        <p:spPr/>
        <p:txBody>
          <a:bodyPr>
            <a:normAutofit/>
          </a:bodyPr>
          <a:lstStyle/>
          <a:p>
            <a:r>
              <a:rPr lang="zh-CN" altLang="en-US" dirty="0"/>
              <a:t>页表</a:t>
            </a:r>
            <a:r>
              <a:rPr lang="zh-CN" altLang="zh-CN" dirty="0"/>
              <a:t> </a:t>
            </a:r>
            <a:r>
              <a:rPr lang="en-US" altLang="zh-CN" dirty="0"/>
              <a:t>page</a:t>
            </a:r>
            <a:r>
              <a:rPr lang="zh-CN" altLang="en-US" dirty="0"/>
              <a:t> </a:t>
            </a:r>
            <a:r>
              <a:rPr lang="en-US" altLang="zh-CN" dirty="0"/>
              <a:t>table</a:t>
            </a:r>
          </a:p>
          <a:p>
            <a:pPr lvl="1"/>
            <a:r>
              <a:rPr lang="zh-CN" altLang="en-US" dirty="0"/>
              <a:t>逻辑页号</a:t>
            </a:r>
            <a:r>
              <a:rPr lang="zh-CN" altLang="en-US" dirty="0">
                <a:sym typeface="Wingdings"/>
              </a:rPr>
              <a:t></a:t>
            </a:r>
            <a:r>
              <a:rPr lang="zh-CN" altLang="en-US" dirty="0"/>
              <a:t>物理块号的映射。</a:t>
            </a:r>
          </a:p>
          <a:p>
            <a:r>
              <a:rPr lang="zh-CN" altLang="en-US" dirty="0"/>
              <a:t>基本地址变换机构</a:t>
            </a:r>
          </a:p>
          <a:p>
            <a:r>
              <a:rPr lang="zh-CN" altLang="en-US" dirty="0"/>
              <a:t>每个进程拥有一个页表，其信息（如长度、始址）放在</a:t>
            </a:r>
            <a:r>
              <a:rPr lang="en-US" altLang="zh-CN" dirty="0"/>
              <a:t>PCB</a:t>
            </a:r>
            <a:r>
              <a:rPr lang="zh-CN" altLang="en-US" dirty="0"/>
              <a:t>中，执行时将其首地址装入页表寄存器。</a:t>
            </a:r>
            <a:endParaRPr lang="en-US" altLang="zh-CN" dirty="0"/>
          </a:p>
          <a:p>
            <a:r>
              <a:rPr lang="zh-CN" altLang="en-US">
                <a:solidFill>
                  <a:srgbClr val="C00000"/>
                </a:solidFill>
              </a:rPr>
              <a:t>页表在</a:t>
            </a:r>
            <a:r>
              <a:rPr lang="zh-CN" altLang="en-US" dirty="0">
                <a:solidFill>
                  <a:srgbClr val="C00000"/>
                </a:solidFill>
              </a:rPr>
              <a:t>内存</a:t>
            </a:r>
            <a:r>
              <a:rPr lang="zh-CN" altLang="en-US" dirty="0"/>
              <a:t>，属于进程的现场信息</a:t>
            </a:r>
            <a:r>
              <a:rPr lang="en-US" altLang="zh-CN" dirty="0"/>
              <a:t>(</a:t>
            </a:r>
            <a:r>
              <a:rPr lang="zh-CN" altLang="en-US" dirty="0"/>
              <a:t>内核</a:t>
            </a:r>
            <a:r>
              <a:rPr lang="en-US" altLang="zh-CN" dirty="0"/>
              <a:t>)</a:t>
            </a:r>
            <a:r>
              <a:rPr lang="zh-CN" altLang="en-US" dirty="0"/>
              <a:t>。</a:t>
            </a:r>
          </a:p>
          <a:p>
            <a:pPr lvl="1"/>
            <a:endParaRPr lang="zh-CN" altLang="en-US" dirty="0"/>
          </a:p>
          <a:p>
            <a:endParaRPr lang="en-US" altLang="zh-CN" dirty="0"/>
          </a:p>
        </p:txBody>
      </p:sp>
      <p:sp>
        <p:nvSpPr>
          <p:cNvPr id="2" name="日期占位符 1"/>
          <p:cNvSpPr>
            <a:spLocks noGrp="1"/>
          </p:cNvSpPr>
          <p:nvPr>
            <p:ph type="dt" sz="half" idx="10"/>
          </p:nvPr>
        </p:nvSpPr>
        <p:spPr/>
        <p:txBody>
          <a:bodyPr/>
          <a:lstStyle/>
          <a:p>
            <a:fld id="{A375E11E-4877-C34D-BDAA-83F8B418AD3D}"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16452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3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例子</a:t>
            </a:r>
          </a:p>
        </p:txBody>
      </p:sp>
      <p:sp>
        <p:nvSpPr>
          <p:cNvPr id="3" name="日期占位符 2"/>
          <p:cNvSpPr>
            <a:spLocks noGrp="1"/>
          </p:cNvSpPr>
          <p:nvPr>
            <p:ph type="dt" sz="half" idx="10"/>
          </p:nvPr>
        </p:nvSpPr>
        <p:spPr/>
        <p:txBody>
          <a:bodyPr/>
          <a:lstStyle/>
          <a:p>
            <a:fld id="{16061699-652E-5D44-B7B4-32E6F20F2FD6}"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60</a:t>
            </a:fld>
            <a:endParaRPr lang="zh-CN" altLang="en-US"/>
          </a:p>
        </p:txBody>
      </p:sp>
      <p:pic>
        <p:nvPicPr>
          <p:cNvPr id="6" name="图片 5"/>
          <p:cNvPicPr>
            <a:picLocks noChangeAspect="1"/>
          </p:cNvPicPr>
          <p:nvPr/>
        </p:nvPicPr>
        <p:blipFill>
          <a:blip r:embed="rId2"/>
          <a:stretch>
            <a:fillRect/>
          </a:stretch>
        </p:blipFill>
        <p:spPr>
          <a:xfrm>
            <a:off x="1475656" y="1371960"/>
            <a:ext cx="5944964" cy="5130440"/>
          </a:xfrm>
          <a:prstGeom prst="rect">
            <a:avLst/>
          </a:prstGeom>
        </p:spPr>
      </p:pic>
    </p:spTree>
    <p:extLst>
      <p:ext uri="{BB962C8B-B14F-4D97-AF65-F5344CB8AC3E}">
        <p14:creationId xmlns:p14="http://schemas.microsoft.com/office/powerpoint/2010/main" val="226906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段式地址变换</a:t>
            </a:r>
          </a:p>
        </p:txBody>
      </p:sp>
      <p:sp>
        <p:nvSpPr>
          <p:cNvPr id="2" name="日期占位符 1"/>
          <p:cNvSpPr>
            <a:spLocks noGrp="1"/>
          </p:cNvSpPr>
          <p:nvPr>
            <p:ph type="dt" sz="half" idx="10"/>
          </p:nvPr>
        </p:nvSpPr>
        <p:spPr/>
        <p:txBody>
          <a:bodyPr/>
          <a:lstStyle/>
          <a:p>
            <a:fld id="{112C52F9-DD2B-BF4D-A4FA-09B4A6DDF6BC}"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61</a:t>
            </a:fld>
            <a:endParaRPr lang="zh-CN" altLang="en-US"/>
          </a:p>
        </p:txBody>
      </p:sp>
      <p:graphicFrame>
        <p:nvGraphicFramePr>
          <p:cNvPr id="570371" name="Object 3"/>
          <p:cNvGraphicFramePr>
            <a:graphicFrameLocks noGrp="1" noChangeAspect="1"/>
          </p:cNvGraphicFramePr>
          <p:nvPr>
            <p:ph idx="4294967295"/>
            <p:extLst>
              <p:ext uri="{D42A27DB-BD31-4B8C-83A1-F6EECF244321}">
                <p14:modId xmlns:p14="http://schemas.microsoft.com/office/powerpoint/2010/main" val="1715773572"/>
              </p:ext>
            </p:extLst>
          </p:nvPr>
        </p:nvGraphicFramePr>
        <p:xfrm>
          <a:off x="325065" y="1268760"/>
          <a:ext cx="8207375" cy="5116512"/>
        </p:xfrm>
        <a:graphic>
          <a:graphicData uri="http://schemas.openxmlformats.org/presentationml/2006/ole">
            <mc:AlternateContent xmlns:mc="http://schemas.openxmlformats.org/markup-compatibility/2006">
              <mc:Choice xmlns:v="urn:schemas-microsoft-com:vml" Requires="v">
                <p:oleObj spid="_x0000_s22149" name="Visio" r:id="rId3" imgW="4761990" imgH="2968565" progId="Visio.Drawing.11">
                  <p:embed/>
                </p:oleObj>
              </mc:Choice>
              <mc:Fallback>
                <p:oleObj name="Visio" r:id="rId3" imgW="4761990" imgH="2968565" progId="Visio.Drawing.11">
                  <p:embed/>
                  <p:pic>
                    <p:nvPicPr>
                      <p:cNvPr id="0" name=""/>
                      <p:cNvPicPr>
                        <a:picLocks noChangeAspect="1" noChangeArrowheads="1"/>
                      </p:cNvPicPr>
                      <p:nvPr/>
                    </p:nvPicPr>
                    <p:blipFill>
                      <a:blip r:embed="rId4"/>
                      <a:srcRect/>
                      <a:stretch>
                        <a:fillRect/>
                      </a:stretch>
                    </p:blipFill>
                    <p:spPr bwMode="auto">
                      <a:xfrm>
                        <a:off x="325065" y="1268760"/>
                        <a:ext cx="8207375" cy="5116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49166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分配（类似动态分区）</a:t>
            </a:r>
          </a:p>
        </p:txBody>
      </p:sp>
      <p:sp>
        <p:nvSpPr>
          <p:cNvPr id="252930" name="Rectangle 2"/>
          <p:cNvSpPr>
            <a:spLocks noGrp="1" noChangeArrowheads="1"/>
          </p:cNvSpPr>
          <p:nvPr>
            <p:ph idx="1"/>
          </p:nvPr>
        </p:nvSpPr>
        <p:spPr/>
        <p:txBody>
          <a:bodyPr>
            <a:normAutofit/>
          </a:bodyPr>
          <a:lstStyle/>
          <a:p>
            <a:r>
              <a:rPr lang="zh-CN" altLang="en-US" dirty="0"/>
              <a:t>系统段表</a:t>
            </a:r>
          </a:p>
          <a:p>
            <a:pPr lvl="1"/>
            <a:r>
              <a:rPr lang="zh-CN" altLang="en-US" dirty="0"/>
              <a:t>系统内所有占用段</a:t>
            </a:r>
          </a:p>
          <a:p>
            <a:r>
              <a:rPr lang="zh-CN" altLang="en-US" dirty="0"/>
              <a:t>空闲段表</a:t>
            </a:r>
          </a:p>
          <a:p>
            <a:pPr lvl="1"/>
            <a:r>
              <a:rPr lang="zh-CN" altLang="en-US" dirty="0"/>
              <a:t>记录空闲段起始地址和长度，可以结合到系统段表中</a:t>
            </a:r>
          </a:p>
          <a:p>
            <a:r>
              <a:rPr lang="zh-CN" altLang="en-US" dirty="0"/>
              <a:t>内存分配算法</a:t>
            </a:r>
          </a:p>
          <a:p>
            <a:pPr lvl="1"/>
            <a:r>
              <a:rPr lang="zh-CN" altLang="en-US" dirty="0"/>
              <a:t>首先适配；最佳适配；最坏适配</a:t>
            </a:r>
          </a:p>
        </p:txBody>
      </p:sp>
      <p:sp>
        <p:nvSpPr>
          <p:cNvPr id="4"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日期占位符 2"/>
          <p:cNvSpPr>
            <a:spLocks noGrp="1"/>
          </p:cNvSpPr>
          <p:nvPr>
            <p:ph type="dt" sz="half" idx="10"/>
          </p:nvPr>
        </p:nvSpPr>
        <p:spPr/>
        <p:txBody>
          <a:bodyPr/>
          <a:lstStyle/>
          <a:p>
            <a:fld id="{ECB55574-E021-7640-8958-580933BAFDF9}" type="datetime5">
              <a:t>2019/11/13</a:t>
            </a:fld>
            <a:endParaRPr lang="zh-CN" altLang="en-US"/>
          </a:p>
        </p:txBody>
      </p:sp>
      <p:sp>
        <p:nvSpPr>
          <p:cNvPr id="5" name="灯片编号占位符 4"/>
          <p:cNvSpPr>
            <a:spLocks noGrp="1"/>
          </p:cNvSpPr>
          <p:nvPr>
            <p:ph type="sldNum" sz="quarter" idx="12"/>
          </p:nvPr>
        </p:nvSpPr>
        <p:spPr/>
        <p:txBody>
          <a:bodyPr/>
          <a:lstStyle/>
          <a:p>
            <a:fld id="{B09550E6-D85C-43A8-841D-66A200A3DB30}" type="slidenum">
              <a:rPr lang="zh-CN" altLang="en-US" smtClean="0"/>
              <a:t>62</a:t>
            </a:fld>
            <a:endParaRPr lang="zh-CN" altLang="en-US"/>
          </a:p>
        </p:txBody>
      </p:sp>
    </p:spTree>
    <p:extLst>
      <p:ext uri="{BB962C8B-B14F-4D97-AF65-F5344CB8AC3E}">
        <p14:creationId xmlns:p14="http://schemas.microsoft.com/office/powerpoint/2010/main" val="125298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29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29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29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段保护</a:t>
            </a:r>
          </a:p>
        </p:txBody>
      </p:sp>
      <p:sp>
        <p:nvSpPr>
          <p:cNvPr id="4" name="日期占位符 3"/>
          <p:cNvSpPr>
            <a:spLocks noGrp="1"/>
          </p:cNvSpPr>
          <p:nvPr>
            <p:ph type="dt" sz="half" idx="10"/>
          </p:nvPr>
        </p:nvSpPr>
        <p:spPr/>
        <p:txBody>
          <a:bodyPr/>
          <a:lstStyle/>
          <a:p>
            <a:fld id="{46FE254D-DE5A-B04F-9C49-7806C7849331}"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63</a:t>
            </a:fld>
            <a:endParaRPr lang="zh-CN" altLang="en-US"/>
          </a:p>
        </p:txBody>
      </p:sp>
      <p:pic>
        <p:nvPicPr>
          <p:cNvPr id="8" name="图片 7"/>
          <p:cNvPicPr>
            <a:picLocks noChangeAspect="1"/>
          </p:cNvPicPr>
          <p:nvPr/>
        </p:nvPicPr>
        <p:blipFill>
          <a:blip r:embed="rId2">
            <a:clrChange>
              <a:clrFrom>
                <a:srgbClr val="FFFFFF"/>
              </a:clrFrom>
              <a:clrTo>
                <a:srgbClr val="FFFFFF">
                  <a:alpha val="0"/>
                </a:srgbClr>
              </a:clrTo>
            </a:clrChange>
          </a:blip>
          <a:stretch>
            <a:fillRect/>
          </a:stretch>
        </p:blipFill>
        <p:spPr>
          <a:xfrm>
            <a:off x="1115616" y="1144678"/>
            <a:ext cx="4747688" cy="5388800"/>
          </a:xfrm>
          <a:prstGeom prst="rect">
            <a:avLst/>
          </a:prstGeom>
        </p:spPr>
      </p:pic>
    </p:spTree>
    <p:extLst>
      <p:ext uri="{BB962C8B-B14F-4D97-AF65-F5344CB8AC3E}">
        <p14:creationId xmlns:p14="http://schemas.microsoft.com/office/powerpoint/2010/main" val="2648880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6" name="Rectangle 66"/>
          <p:cNvSpPr>
            <a:spLocks noGrp="1" noChangeArrowheads="1"/>
          </p:cNvSpPr>
          <p:nvPr>
            <p:ph type="title"/>
          </p:nvPr>
        </p:nvSpPr>
        <p:spPr/>
        <p:txBody>
          <a:bodyPr/>
          <a:lstStyle/>
          <a:p>
            <a:r>
              <a:rPr lang="zh-CN" altLang="en-US"/>
              <a:t>分段系统中共享</a:t>
            </a:r>
            <a:r>
              <a:rPr lang="en-US" altLang="zh-CN"/>
              <a:t>editor</a:t>
            </a:r>
          </a:p>
        </p:txBody>
      </p:sp>
      <p:graphicFrame>
        <p:nvGraphicFramePr>
          <p:cNvPr id="17" name="Group 12"/>
          <p:cNvGraphicFramePr>
            <a:graphicFrameLocks/>
          </p:cNvGraphicFramePr>
          <p:nvPr>
            <p:extLst>
              <p:ext uri="{D42A27DB-BD31-4B8C-83A1-F6EECF244321}">
                <p14:modId xmlns:p14="http://schemas.microsoft.com/office/powerpoint/2010/main" val="2277312696"/>
              </p:ext>
            </p:extLst>
          </p:nvPr>
        </p:nvGraphicFramePr>
        <p:xfrm>
          <a:off x="611188" y="1916707"/>
          <a:ext cx="1439862" cy="1295400"/>
        </p:xfrm>
        <a:graphic>
          <a:graphicData uri="http://schemas.openxmlformats.org/drawingml/2006/table">
            <a:tbl>
              <a:tblPr/>
              <a:tblGrid>
                <a:gridCol w="1439862">
                  <a:extLst>
                    <a:ext uri="{9D8B030D-6E8A-4147-A177-3AD203B41FA5}">
                      <a16:colId xmlns:a16="http://schemas.microsoft.com/office/drawing/2014/main" val="20000"/>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editor</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4"/>
          <p:cNvGraphicFramePr>
            <a:graphicFrameLocks/>
          </p:cNvGraphicFramePr>
          <p:nvPr>
            <p:extLst>
              <p:ext uri="{D42A27DB-BD31-4B8C-83A1-F6EECF244321}">
                <p14:modId xmlns:p14="http://schemas.microsoft.com/office/powerpoint/2010/main" val="4290080734"/>
              </p:ext>
            </p:extLst>
          </p:nvPr>
        </p:nvGraphicFramePr>
        <p:xfrm>
          <a:off x="468313" y="4509094"/>
          <a:ext cx="1512887" cy="1223963"/>
        </p:xfrm>
        <a:graphic>
          <a:graphicData uri="http://schemas.openxmlformats.org/drawingml/2006/table">
            <a:tbl>
              <a:tblPr/>
              <a:tblGrid>
                <a:gridCol w="1512887">
                  <a:extLst>
                    <a:ext uri="{9D8B030D-6E8A-4147-A177-3AD203B41FA5}">
                      <a16:colId xmlns:a16="http://schemas.microsoft.com/office/drawing/2014/main" val="20000"/>
                    </a:ext>
                  </a:extLst>
                </a:gridCol>
              </a:tblGrid>
              <a:tr h="612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editor</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 name="Group 49"/>
          <p:cNvGraphicFramePr>
            <a:graphicFrameLocks/>
          </p:cNvGraphicFramePr>
          <p:nvPr>
            <p:extLst>
              <p:ext uri="{D42A27DB-BD31-4B8C-83A1-F6EECF244321}">
                <p14:modId xmlns:p14="http://schemas.microsoft.com/office/powerpoint/2010/main" val="348372218"/>
              </p:ext>
            </p:extLst>
          </p:nvPr>
        </p:nvGraphicFramePr>
        <p:xfrm>
          <a:off x="3348038" y="1845269"/>
          <a:ext cx="2016125" cy="1939926"/>
        </p:xfrm>
        <a:graphic>
          <a:graphicData uri="http://schemas.openxmlformats.org/drawingml/2006/table">
            <a:tbl>
              <a:tblPr/>
              <a:tblGrid>
                <a:gridCol w="10080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6461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段长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基址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160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40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240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0" name="Group 52"/>
          <p:cNvGraphicFramePr>
            <a:graphicFrameLocks/>
          </p:cNvGraphicFramePr>
          <p:nvPr>
            <p:extLst>
              <p:ext uri="{D42A27DB-BD31-4B8C-83A1-F6EECF244321}">
                <p14:modId xmlns:p14="http://schemas.microsoft.com/office/powerpoint/2010/main" val="1507161077"/>
              </p:ext>
            </p:extLst>
          </p:nvPr>
        </p:nvGraphicFramePr>
        <p:xfrm>
          <a:off x="3276600" y="4293194"/>
          <a:ext cx="2016125" cy="2016126"/>
        </p:xfrm>
        <a:graphic>
          <a:graphicData uri="http://schemas.openxmlformats.org/drawingml/2006/table">
            <a:tbl>
              <a:tblPr/>
              <a:tblGrid>
                <a:gridCol w="10080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tblGrid>
              <a:tr h="6715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段长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基址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160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5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40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380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91"/>
          <p:cNvGraphicFramePr>
            <a:graphicFrameLocks noGrp="1"/>
          </p:cNvGraphicFramePr>
          <p:nvPr>
            <p:extLst>
              <p:ext uri="{D42A27DB-BD31-4B8C-83A1-F6EECF244321}">
                <p14:modId xmlns:p14="http://schemas.microsoft.com/office/powerpoint/2010/main" val="3692860596"/>
              </p:ext>
            </p:extLst>
          </p:nvPr>
        </p:nvGraphicFramePr>
        <p:xfrm>
          <a:off x="6516688" y="1916707"/>
          <a:ext cx="1535112" cy="4064000"/>
        </p:xfrm>
        <a:graphic>
          <a:graphicData uri="http://schemas.openxmlformats.org/drawingml/2006/table">
            <a:tbl>
              <a:tblPr/>
              <a:tblGrid>
                <a:gridCol w="1535112">
                  <a:extLst>
                    <a:ext uri="{9D8B030D-6E8A-4147-A177-3AD203B41FA5}">
                      <a16:colId xmlns:a16="http://schemas.microsoft.com/office/drawing/2014/main" val="20000"/>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editor</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Line 92"/>
          <p:cNvSpPr>
            <a:spLocks noChangeShapeType="1"/>
          </p:cNvSpPr>
          <p:nvPr/>
        </p:nvSpPr>
        <p:spPr bwMode="auto">
          <a:xfrm flipV="1">
            <a:off x="5364163" y="2421532"/>
            <a:ext cx="1152525" cy="5032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3" name="Line 93"/>
          <p:cNvSpPr>
            <a:spLocks noChangeShapeType="1"/>
          </p:cNvSpPr>
          <p:nvPr/>
        </p:nvSpPr>
        <p:spPr bwMode="auto">
          <a:xfrm flipV="1">
            <a:off x="5364163" y="2924769"/>
            <a:ext cx="1152525" cy="6477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4" name="Line 94"/>
          <p:cNvSpPr>
            <a:spLocks noChangeShapeType="1"/>
          </p:cNvSpPr>
          <p:nvPr/>
        </p:nvSpPr>
        <p:spPr bwMode="auto">
          <a:xfrm flipV="1">
            <a:off x="5292725" y="2492969"/>
            <a:ext cx="1150938" cy="2808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5" name="Line 96"/>
          <p:cNvSpPr>
            <a:spLocks noChangeShapeType="1"/>
          </p:cNvSpPr>
          <p:nvPr/>
        </p:nvSpPr>
        <p:spPr bwMode="auto">
          <a:xfrm flipV="1">
            <a:off x="5292725" y="4653557"/>
            <a:ext cx="1223963" cy="1295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fld id="{08227169-56BC-EA41-8F13-68406AF8A43B}"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64</a:t>
            </a:fld>
            <a:endParaRPr lang="zh-CN" altLang="en-US"/>
          </a:p>
        </p:txBody>
      </p:sp>
    </p:spTree>
    <p:extLst>
      <p:ext uri="{BB962C8B-B14F-4D97-AF65-F5344CB8AC3E}">
        <p14:creationId xmlns:p14="http://schemas.microsoft.com/office/powerpoint/2010/main" val="741562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5468E0-DEE7-6C45-B6DE-EE99A835044F}" type="datetime5">
              <a:t>2019/11/13</a:t>
            </a:fld>
            <a:endParaRPr lang="zh-CN" altLang="en-US"/>
          </a:p>
        </p:txBody>
      </p:sp>
      <p:sp>
        <p:nvSpPr>
          <p:cNvPr id="3"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4" name="灯片编号占位符 3"/>
          <p:cNvSpPr>
            <a:spLocks noGrp="1"/>
          </p:cNvSpPr>
          <p:nvPr>
            <p:ph type="sldNum" sz="quarter" idx="12"/>
          </p:nvPr>
        </p:nvSpPr>
        <p:spPr/>
        <p:txBody>
          <a:bodyPr/>
          <a:lstStyle/>
          <a:p>
            <a:fld id="{B09550E6-D85C-43A8-841D-66A200A3DB30}" type="slidenum">
              <a:rPr lang="zh-CN" altLang="en-US" smtClean="0"/>
              <a:t>65</a:t>
            </a:fld>
            <a:endParaRPr lang="zh-CN" altLang="en-US"/>
          </a:p>
        </p:txBody>
      </p:sp>
      <p:pic>
        <p:nvPicPr>
          <p:cNvPr id="261122" name="Picture 2"/>
          <p:cNvPicPr>
            <a:picLocks noChangeAspect="1" noChangeArrowheads="1"/>
          </p:cNvPicPr>
          <p:nvPr/>
        </p:nvPicPr>
        <p:blipFill>
          <a:blip r:embed="rId2">
            <a:extLst>
              <a:ext uri="{28A0092B-C50C-407E-A947-70E740481C1C}">
                <a14:useLocalDpi xmlns:a14="http://schemas.microsoft.com/office/drawing/2010/main" val="0"/>
              </a:ext>
            </a:extLst>
          </a:blip>
          <a:srcRect l="13084" t="734" r="12938" b="1469"/>
          <a:stretch>
            <a:fillRect/>
          </a:stretch>
        </p:blipFill>
        <p:spPr bwMode="auto">
          <a:xfrm>
            <a:off x="539552" y="0"/>
            <a:ext cx="8244408" cy="68580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048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7" name="Rectangle 3"/>
          <p:cNvSpPr>
            <a:spLocks noGrp="1" noChangeArrowheads="1"/>
          </p:cNvSpPr>
          <p:nvPr>
            <p:ph type="title"/>
          </p:nvPr>
        </p:nvSpPr>
        <p:spPr/>
        <p:txBody>
          <a:bodyPr/>
          <a:lstStyle/>
          <a:p>
            <a:r>
              <a:rPr lang="zh-CN" altLang="en-US" dirty="0"/>
              <a:t>分段</a:t>
            </a:r>
          </a:p>
        </p:txBody>
      </p:sp>
      <p:sp>
        <p:nvSpPr>
          <p:cNvPr id="635906" name="Rectangle 2"/>
          <p:cNvSpPr>
            <a:spLocks noGrp="1" noChangeArrowheads="1"/>
          </p:cNvSpPr>
          <p:nvPr>
            <p:ph type="body" idx="1"/>
          </p:nvPr>
        </p:nvSpPr>
        <p:spPr/>
        <p:txBody>
          <a:bodyPr>
            <a:normAutofit/>
          </a:bodyPr>
          <a:lstStyle/>
          <a:p>
            <a:r>
              <a:rPr lang="zh-CN" altLang="en-US" dirty="0"/>
              <a:t>优点</a:t>
            </a:r>
          </a:p>
          <a:p>
            <a:pPr lvl="1"/>
            <a:r>
              <a:rPr lang="zh-CN" altLang="en-US" dirty="0"/>
              <a:t>分段对程序员是可见的，是一种方便的组织程序和数据的手段，便于模块化程序设计</a:t>
            </a:r>
          </a:p>
          <a:p>
            <a:pPr lvl="1"/>
            <a:r>
              <a:rPr lang="zh-CN" altLang="en-US" dirty="0"/>
              <a:t>便于保护和共享</a:t>
            </a:r>
          </a:p>
          <a:p>
            <a:r>
              <a:rPr lang="zh-CN" altLang="en-US" dirty="0"/>
              <a:t>缺点</a:t>
            </a:r>
          </a:p>
          <a:p>
            <a:pPr lvl="1"/>
            <a:r>
              <a:rPr lang="zh-CN" altLang="en-US" dirty="0"/>
              <a:t>进程全部装入内存</a:t>
            </a:r>
          </a:p>
        </p:txBody>
      </p:sp>
      <p:sp>
        <p:nvSpPr>
          <p:cNvPr id="2" name="日期占位符 1"/>
          <p:cNvSpPr>
            <a:spLocks noGrp="1"/>
          </p:cNvSpPr>
          <p:nvPr>
            <p:ph type="dt" sz="half" idx="10"/>
          </p:nvPr>
        </p:nvSpPr>
        <p:spPr/>
        <p:txBody>
          <a:bodyPr/>
          <a:lstStyle/>
          <a:p>
            <a:fld id="{DB6DA91C-0588-E341-B06F-23C55AA8E2C1}"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66</a:t>
            </a:fld>
            <a:endParaRPr lang="zh-CN" altLang="en-US"/>
          </a:p>
        </p:txBody>
      </p:sp>
    </p:spTree>
    <p:extLst>
      <p:ext uri="{BB962C8B-B14F-4D97-AF65-F5344CB8AC3E}">
        <p14:creationId xmlns:p14="http://schemas.microsoft.com/office/powerpoint/2010/main" val="2621952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59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59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59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90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359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6"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zh-CN" altLang="en-US" dirty="0"/>
              <a:t>比较</a:t>
            </a:r>
          </a:p>
        </p:txBody>
      </p:sp>
      <p:sp>
        <p:nvSpPr>
          <p:cNvPr id="643075" name="Rectangle 3"/>
          <p:cNvSpPr>
            <a:spLocks noGrp="1" noChangeArrowheads="1"/>
          </p:cNvSpPr>
          <p:nvPr>
            <p:ph type="body" idx="1"/>
          </p:nvPr>
        </p:nvSpPr>
        <p:spPr/>
        <p:txBody>
          <a:bodyPr>
            <a:normAutofit fontScale="70000" lnSpcReduction="20000"/>
          </a:bodyPr>
          <a:lstStyle/>
          <a:p>
            <a:r>
              <a:rPr lang="zh-CN" altLang="en-US" dirty="0"/>
              <a:t>分页是出于系统管理的需要，分段是出于用户应用的需要。</a:t>
            </a:r>
          </a:p>
          <a:p>
            <a:pPr lvl="1"/>
            <a:r>
              <a:rPr lang="zh-CN" altLang="en-US" dirty="0"/>
              <a:t>一条指令或一个操作数可能会跨越两个页的分界处，而不会跨越两个段的分界处。</a:t>
            </a:r>
          </a:p>
          <a:p>
            <a:r>
              <a:rPr lang="zh-CN" altLang="en-US" dirty="0"/>
              <a:t>页大小是系统固定的，而段大小则通常不固定。</a:t>
            </a:r>
          </a:p>
          <a:p>
            <a:r>
              <a:rPr lang="zh-CN" altLang="en-US" dirty="0"/>
              <a:t>逻辑地址表示：</a:t>
            </a:r>
          </a:p>
          <a:p>
            <a:pPr lvl="1"/>
            <a:r>
              <a:rPr lang="zh-CN" altLang="en-US" dirty="0"/>
              <a:t>分页是一维的：引用时是统一的地址；</a:t>
            </a:r>
          </a:p>
          <a:p>
            <a:pPr lvl="1"/>
            <a:r>
              <a:rPr lang="zh-CN" altLang="en-US" dirty="0"/>
              <a:t>分段是二维的，与程序逻辑一致：引用时段名</a:t>
            </a:r>
            <a:r>
              <a:rPr lang="en-US" altLang="zh-CN" dirty="0"/>
              <a:t>+</a:t>
            </a:r>
            <a:r>
              <a:rPr lang="zh-CN" altLang="en-US" dirty="0"/>
              <a:t>偏移；</a:t>
            </a:r>
          </a:p>
          <a:p>
            <a:r>
              <a:rPr lang="zh-CN" altLang="en-US" dirty="0"/>
              <a:t>通常段比页大，因而段表比页表短，查找快，提高访问速度。</a:t>
            </a:r>
            <a:endParaRPr lang="en-US" altLang="zh-CN" dirty="0"/>
          </a:p>
          <a:p>
            <a:r>
              <a:rPr lang="zh-CN" altLang="en-US" dirty="0"/>
              <a:t>段式管理碎片问题比页式管理严重</a:t>
            </a:r>
            <a:endParaRPr lang="en-US" altLang="zh-CN" dirty="0"/>
          </a:p>
          <a:p>
            <a:r>
              <a:rPr lang="zh-CN" altLang="en-US" dirty="0"/>
              <a:t>与动态分区不同：一个程序可以占据多个段，段不要求连续。</a:t>
            </a:r>
          </a:p>
        </p:txBody>
      </p:sp>
      <p:sp>
        <p:nvSpPr>
          <p:cNvPr id="2" name="日期占位符 1"/>
          <p:cNvSpPr>
            <a:spLocks noGrp="1"/>
          </p:cNvSpPr>
          <p:nvPr>
            <p:ph type="dt" sz="half" idx="10"/>
          </p:nvPr>
        </p:nvSpPr>
        <p:spPr/>
        <p:txBody>
          <a:bodyPr/>
          <a:lstStyle/>
          <a:p>
            <a:fld id="{F2A2E8D6-1495-D34B-AEDC-2B390B45C931}"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67</a:t>
            </a:fld>
            <a:endParaRPr lang="zh-CN" altLang="en-US"/>
          </a:p>
        </p:txBody>
      </p:sp>
    </p:spTree>
    <p:extLst>
      <p:ext uri="{BB962C8B-B14F-4D97-AF65-F5344CB8AC3E}">
        <p14:creationId xmlns:p14="http://schemas.microsoft.com/office/powerpoint/2010/main" val="755465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430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430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430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430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4307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430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430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4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p:txBody>
          <a:bodyPr/>
          <a:lstStyle/>
          <a:p>
            <a:r>
              <a:rPr kumimoji="1" lang="zh-CN" altLang="en-US" dirty="0"/>
              <a:t>若某进程的段表如下，请计算以下逻辑地址的物理地址</a:t>
            </a:r>
            <a:endParaRPr kumimoji="1" lang="en-US" altLang="zh-CN" dirty="0"/>
          </a:p>
          <a:p>
            <a:pPr lvl="1"/>
            <a:r>
              <a:rPr kumimoji="1" lang="en-US" altLang="zh-CN" dirty="0"/>
              <a:t>0,</a:t>
            </a:r>
            <a:r>
              <a:rPr kumimoji="1" lang="zh-CN" altLang="en-US" dirty="0"/>
              <a:t> </a:t>
            </a:r>
            <a:r>
              <a:rPr kumimoji="1" lang="en-US" altLang="zh-CN" dirty="0"/>
              <a:t>430</a:t>
            </a:r>
          </a:p>
          <a:p>
            <a:pPr lvl="1"/>
            <a:r>
              <a:rPr kumimoji="1" lang="en-US" altLang="zh-CN" dirty="0"/>
              <a:t>1,</a:t>
            </a:r>
            <a:r>
              <a:rPr kumimoji="1" lang="zh-CN" altLang="en-US" dirty="0"/>
              <a:t> </a:t>
            </a:r>
            <a:r>
              <a:rPr kumimoji="1" lang="en-US" altLang="zh-CN" dirty="0"/>
              <a:t>10</a:t>
            </a:r>
          </a:p>
          <a:p>
            <a:pPr lvl="1"/>
            <a:r>
              <a:rPr kumimoji="1" lang="en-US" altLang="zh-CN" dirty="0"/>
              <a:t>2,</a:t>
            </a:r>
            <a:r>
              <a:rPr kumimoji="1" lang="zh-CN" altLang="en-US" dirty="0"/>
              <a:t> </a:t>
            </a:r>
            <a:r>
              <a:rPr kumimoji="1" lang="en-US" altLang="zh-CN" dirty="0"/>
              <a:t>500</a:t>
            </a:r>
          </a:p>
          <a:p>
            <a:pPr lvl="1"/>
            <a:r>
              <a:rPr kumimoji="1" lang="en-US" altLang="zh-CN" dirty="0"/>
              <a:t>3,</a:t>
            </a:r>
            <a:r>
              <a:rPr kumimoji="1" lang="zh-CN" altLang="en-US" dirty="0"/>
              <a:t> </a:t>
            </a:r>
            <a:r>
              <a:rPr kumimoji="1" lang="en-US" altLang="zh-CN" dirty="0"/>
              <a:t>400</a:t>
            </a:r>
          </a:p>
          <a:p>
            <a:pPr lvl="1"/>
            <a:r>
              <a:rPr kumimoji="1" lang="en-US" altLang="zh-CN" dirty="0"/>
              <a:t>4,</a:t>
            </a:r>
            <a:r>
              <a:rPr kumimoji="1" lang="zh-CN" altLang="en-US" dirty="0"/>
              <a:t> </a:t>
            </a:r>
            <a:r>
              <a:rPr kumimoji="1" lang="en-US" altLang="zh-CN" dirty="0"/>
              <a:t>112</a:t>
            </a:r>
          </a:p>
          <a:p>
            <a:pPr lvl="1"/>
            <a:endParaRPr kumimoji="1" lang="zh-CN" altLang="en-US" dirty="0"/>
          </a:p>
        </p:txBody>
      </p:sp>
      <p:sp>
        <p:nvSpPr>
          <p:cNvPr id="4" name="日期占位符 3"/>
          <p:cNvSpPr>
            <a:spLocks noGrp="1"/>
          </p:cNvSpPr>
          <p:nvPr>
            <p:ph type="dt" sz="half" idx="10"/>
          </p:nvPr>
        </p:nvSpPr>
        <p:spPr/>
        <p:txBody>
          <a:bodyPr/>
          <a:lstStyle/>
          <a:p>
            <a:fld id="{82598D31-BFA7-AB4B-A217-8DDFA1644751}"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68</a:t>
            </a:fld>
            <a:endParaRPr lang="zh-CN" altLang="en-US"/>
          </a:p>
        </p:txBody>
      </p:sp>
      <p:pic>
        <p:nvPicPr>
          <p:cNvPr id="7" name="图片 6"/>
          <p:cNvPicPr>
            <a:picLocks noChangeAspect="1"/>
          </p:cNvPicPr>
          <p:nvPr/>
        </p:nvPicPr>
        <p:blipFill>
          <a:blip r:embed="rId2"/>
          <a:stretch>
            <a:fillRect/>
          </a:stretch>
        </p:blipFill>
        <p:spPr>
          <a:xfrm>
            <a:off x="2987824" y="3212976"/>
            <a:ext cx="4963538" cy="1945555"/>
          </a:xfrm>
          <a:prstGeom prst="rect">
            <a:avLst/>
          </a:prstGeom>
        </p:spPr>
      </p:pic>
    </p:spTree>
    <p:extLst>
      <p:ext uri="{BB962C8B-B14F-4D97-AF65-F5344CB8AC3E}">
        <p14:creationId xmlns:p14="http://schemas.microsoft.com/office/powerpoint/2010/main" val="25194049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a:t>段页式存储管理</a:t>
            </a:r>
          </a:p>
        </p:txBody>
      </p:sp>
      <p:sp>
        <p:nvSpPr>
          <p:cNvPr id="97283" name="Rectangle 3"/>
          <p:cNvSpPr>
            <a:spLocks noGrp="1" noChangeArrowheads="1"/>
          </p:cNvSpPr>
          <p:nvPr>
            <p:ph idx="1"/>
          </p:nvPr>
        </p:nvSpPr>
        <p:spPr/>
        <p:txBody>
          <a:bodyPr>
            <a:normAutofit/>
          </a:bodyPr>
          <a:lstStyle/>
          <a:p>
            <a:r>
              <a:rPr lang="zh-CN" altLang="en-US" dirty="0"/>
              <a:t>分页优点：提高内存利用率</a:t>
            </a:r>
          </a:p>
          <a:p>
            <a:r>
              <a:rPr lang="zh-CN" altLang="en-US" dirty="0"/>
              <a:t>分段优点：方便用户，易于共享，保护，动态链接</a:t>
            </a:r>
          </a:p>
          <a:p>
            <a:r>
              <a:rPr lang="zh-CN" altLang="en-US" dirty="0"/>
              <a:t>段页式系统：综合优点</a:t>
            </a:r>
            <a:endParaRPr lang="en-US" altLang="zh-CN" dirty="0"/>
          </a:p>
          <a:p>
            <a:endParaRPr lang="en-US" altLang="zh-CN" dirty="0"/>
          </a:p>
        </p:txBody>
      </p:sp>
      <p:sp>
        <p:nvSpPr>
          <p:cNvPr id="2" name="日期占位符 1"/>
          <p:cNvSpPr>
            <a:spLocks noGrp="1"/>
          </p:cNvSpPr>
          <p:nvPr>
            <p:ph type="dt" sz="half" idx="10"/>
          </p:nvPr>
        </p:nvSpPr>
        <p:spPr/>
        <p:txBody>
          <a:bodyPr/>
          <a:lstStyle/>
          <a:p>
            <a:fld id="{668E9EFB-37C1-254C-A6D2-6306DEB181F9}"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69</a:t>
            </a:fld>
            <a:endParaRPr lang="zh-CN" altLang="en-US"/>
          </a:p>
        </p:txBody>
      </p:sp>
    </p:spTree>
    <p:extLst>
      <p:ext uri="{BB962C8B-B14F-4D97-AF65-F5344CB8AC3E}">
        <p14:creationId xmlns:p14="http://schemas.microsoft.com/office/powerpoint/2010/main" val="211330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dirty="0"/>
              <a:t>页表</a:t>
            </a:r>
            <a:r>
              <a:rPr lang="en-US" altLang="zh-CN" dirty="0"/>
              <a:t>—Page Table</a:t>
            </a:r>
            <a:endParaRPr lang="zh-CN" altLang="en-US" dirty="0"/>
          </a:p>
        </p:txBody>
      </p:sp>
      <p:graphicFrame>
        <p:nvGraphicFramePr>
          <p:cNvPr id="27" name="Group 28"/>
          <p:cNvGraphicFramePr>
            <a:graphicFrameLocks/>
          </p:cNvGraphicFramePr>
          <p:nvPr>
            <p:extLst>
              <p:ext uri="{D42A27DB-BD31-4B8C-83A1-F6EECF244321}">
                <p14:modId xmlns:p14="http://schemas.microsoft.com/office/powerpoint/2010/main" val="3299377699"/>
              </p:ext>
            </p:extLst>
          </p:nvPr>
        </p:nvGraphicFramePr>
        <p:xfrm>
          <a:off x="611188" y="1916832"/>
          <a:ext cx="1223962" cy="4464052"/>
        </p:xfrm>
        <a:graphic>
          <a:graphicData uri="http://schemas.openxmlformats.org/drawingml/2006/table">
            <a:tbl>
              <a:tblPr/>
              <a:tblGrid>
                <a:gridCol w="1223962">
                  <a:extLst>
                    <a:ext uri="{9D8B030D-6E8A-4147-A177-3AD203B41FA5}">
                      <a16:colId xmlns:a16="http://schemas.microsoft.com/office/drawing/2014/main" val="20000"/>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0</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1</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2</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3</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4</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5</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n</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8" name="Group 99"/>
          <p:cNvGraphicFramePr>
            <a:graphicFrameLocks/>
          </p:cNvGraphicFramePr>
          <p:nvPr>
            <p:extLst>
              <p:ext uri="{D42A27DB-BD31-4B8C-83A1-F6EECF244321}">
                <p14:modId xmlns:p14="http://schemas.microsoft.com/office/powerpoint/2010/main" val="505731061"/>
              </p:ext>
            </p:extLst>
          </p:nvPr>
        </p:nvGraphicFramePr>
        <p:xfrm>
          <a:off x="3128963" y="3008138"/>
          <a:ext cx="1584325" cy="276860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a:t>
                      </a:r>
                      <a:endParaRPr kumimoji="0" lang="zh-CN" altLang="zh-CN" sz="2400" b="0" i="0" u="none" strike="noStrike" cap="none" normalizeH="0" baseline="0" dirty="0">
                        <a:ln>
                          <a:noFill/>
                        </a:ln>
                        <a:solidFill>
                          <a:schemeClr val="tx1"/>
                        </a:solidFill>
                        <a:effectLst/>
                        <a:latin typeface="+mj-lt"/>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9" name="Group 97"/>
          <p:cNvGraphicFramePr>
            <a:graphicFrameLocks/>
          </p:cNvGraphicFramePr>
          <p:nvPr>
            <p:extLst>
              <p:ext uri="{D42A27DB-BD31-4B8C-83A1-F6EECF244321}">
                <p14:modId xmlns:p14="http://schemas.microsoft.com/office/powerpoint/2010/main" val="2481973767"/>
              </p:ext>
            </p:extLst>
          </p:nvPr>
        </p:nvGraphicFramePr>
        <p:xfrm>
          <a:off x="6227763" y="1736550"/>
          <a:ext cx="1725612" cy="5076826"/>
        </p:xfrm>
        <a:graphic>
          <a:graphicData uri="http://schemas.openxmlformats.org/drawingml/2006/table">
            <a:tbl>
              <a:tblPr/>
              <a:tblGrid>
                <a:gridCol w="1725612">
                  <a:extLst>
                    <a:ext uri="{9D8B030D-6E8A-4147-A177-3AD203B41FA5}">
                      <a16:colId xmlns:a16="http://schemas.microsoft.com/office/drawing/2014/main" val="20000"/>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0323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9</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0" i="0" u="none" strike="noStrike" cap="none" normalizeH="0" baseline="0" dirty="0">
                        <a:ln>
                          <a:noFill/>
                        </a:ln>
                        <a:solidFill>
                          <a:schemeClr val="tx1"/>
                        </a:solidFill>
                        <a:effectLst/>
                        <a:latin typeface="+mj-lt"/>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0" name="Text Box 86"/>
          <p:cNvSpPr txBox="1">
            <a:spLocks noChangeArrowheads="1"/>
          </p:cNvSpPr>
          <p:nvPr/>
        </p:nvSpPr>
        <p:spPr bwMode="auto">
          <a:xfrm>
            <a:off x="479564" y="1374513"/>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逻辑页号</a:t>
            </a:r>
          </a:p>
        </p:txBody>
      </p:sp>
      <p:sp>
        <p:nvSpPr>
          <p:cNvPr id="31" name="Line 87"/>
          <p:cNvSpPr>
            <a:spLocks noChangeShapeType="1"/>
          </p:cNvSpPr>
          <p:nvPr/>
        </p:nvSpPr>
        <p:spPr bwMode="auto">
          <a:xfrm>
            <a:off x="1187450" y="5445224"/>
            <a:ext cx="0" cy="2159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32" name="Text Box 88"/>
          <p:cNvSpPr txBox="1">
            <a:spLocks noChangeArrowheads="1"/>
          </p:cNvSpPr>
          <p:nvPr/>
        </p:nvSpPr>
        <p:spPr bwMode="auto">
          <a:xfrm>
            <a:off x="3494196" y="1906828"/>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页表</a:t>
            </a:r>
          </a:p>
        </p:txBody>
      </p:sp>
      <p:sp>
        <p:nvSpPr>
          <p:cNvPr id="33" name="Text Box 89"/>
          <p:cNvSpPr txBox="1">
            <a:spLocks noChangeArrowheads="1"/>
          </p:cNvSpPr>
          <p:nvPr/>
        </p:nvSpPr>
        <p:spPr bwMode="auto">
          <a:xfrm>
            <a:off x="3109913" y="2547547"/>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页号</a:t>
            </a:r>
          </a:p>
        </p:txBody>
      </p:sp>
      <p:sp>
        <p:nvSpPr>
          <p:cNvPr id="34" name="Text Box 90"/>
          <p:cNvSpPr txBox="1">
            <a:spLocks noChangeArrowheads="1"/>
          </p:cNvSpPr>
          <p:nvPr/>
        </p:nvSpPr>
        <p:spPr bwMode="auto">
          <a:xfrm>
            <a:off x="3919538" y="2547547"/>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块号</a:t>
            </a:r>
          </a:p>
        </p:txBody>
      </p:sp>
      <p:sp>
        <p:nvSpPr>
          <p:cNvPr id="35" name="Text Box 92"/>
          <p:cNvSpPr txBox="1">
            <a:spLocks noChangeArrowheads="1"/>
          </p:cNvSpPr>
          <p:nvPr/>
        </p:nvSpPr>
        <p:spPr bwMode="auto">
          <a:xfrm>
            <a:off x="6385064" y="11472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物理块号</a:t>
            </a:r>
          </a:p>
        </p:txBody>
      </p:sp>
      <p:sp>
        <p:nvSpPr>
          <p:cNvPr id="36" name="Line 98"/>
          <p:cNvSpPr>
            <a:spLocks noChangeShapeType="1"/>
          </p:cNvSpPr>
          <p:nvPr/>
        </p:nvSpPr>
        <p:spPr bwMode="auto">
          <a:xfrm>
            <a:off x="7092950" y="6416500"/>
            <a:ext cx="0" cy="2159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7" name="Line 100"/>
          <p:cNvSpPr>
            <a:spLocks noChangeShapeType="1"/>
          </p:cNvSpPr>
          <p:nvPr/>
        </p:nvSpPr>
        <p:spPr bwMode="auto">
          <a:xfrm flipV="1">
            <a:off x="4716463" y="2889075"/>
            <a:ext cx="1439862" cy="28733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38" name="Line 101"/>
          <p:cNvSpPr>
            <a:spLocks noChangeShapeType="1"/>
          </p:cNvSpPr>
          <p:nvPr/>
        </p:nvSpPr>
        <p:spPr bwMode="auto">
          <a:xfrm flipV="1">
            <a:off x="4716463" y="3752675"/>
            <a:ext cx="14398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39" name="Line 102"/>
          <p:cNvSpPr>
            <a:spLocks noChangeShapeType="1"/>
          </p:cNvSpPr>
          <p:nvPr/>
        </p:nvSpPr>
        <p:spPr bwMode="auto">
          <a:xfrm>
            <a:off x="4716463" y="4184475"/>
            <a:ext cx="1511300" cy="5762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40" name="Line 103"/>
          <p:cNvSpPr>
            <a:spLocks noChangeShapeType="1"/>
          </p:cNvSpPr>
          <p:nvPr/>
        </p:nvSpPr>
        <p:spPr bwMode="auto">
          <a:xfrm>
            <a:off x="4716463" y="4689300"/>
            <a:ext cx="1439862" cy="863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41" name="Line 104"/>
          <p:cNvSpPr>
            <a:spLocks noChangeShapeType="1"/>
          </p:cNvSpPr>
          <p:nvPr/>
        </p:nvSpPr>
        <p:spPr bwMode="auto">
          <a:xfrm flipV="1">
            <a:off x="4716463" y="4184475"/>
            <a:ext cx="1511300" cy="9366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2" name="日期占位符 1"/>
          <p:cNvSpPr>
            <a:spLocks noGrp="1"/>
          </p:cNvSpPr>
          <p:nvPr>
            <p:ph type="dt" sz="half" idx="10"/>
          </p:nvPr>
        </p:nvSpPr>
        <p:spPr/>
        <p:txBody>
          <a:bodyPr/>
          <a:lstStyle/>
          <a:p>
            <a:fld id="{261EE3DC-01B8-CC4B-82A7-3E310AE3F327}"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7</a:t>
            </a:fld>
            <a:endParaRPr lang="zh-CN" altLang="en-US"/>
          </a:p>
        </p:txBody>
      </p:sp>
      <p:cxnSp>
        <p:nvCxnSpPr>
          <p:cNvPr id="6" name="直接箭头连接符 5"/>
          <p:cNvCxnSpPr/>
          <p:nvPr/>
        </p:nvCxnSpPr>
        <p:spPr>
          <a:xfrm>
            <a:off x="1835150" y="2204864"/>
            <a:ext cx="1274763" cy="971549"/>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1835150" y="2776147"/>
            <a:ext cx="1274763" cy="97652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1835150" y="3264411"/>
            <a:ext cx="1274763" cy="920064"/>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a:off x="1835150" y="4869160"/>
            <a:ext cx="1289050" cy="79169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2747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基本思想</a:t>
            </a:r>
            <a:endParaRPr lang="zh-CN" altLang="en-US" dirty="0"/>
          </a:p>
        </p:txBody>
      </p:sp>
      <p:sp>
        <p:nvSpPr>
          <p:cNvPr id="3" name="内容占位符 2"/>
          <p:cNvSpPr>
            <a:spLocks noGrp="1"/>
          </p:cNvSpPr>
          <p:nvPr>
            <p:ph idx="1"/>
          </p:nvPr>
        </p:nvSpPr>
        <p:spPr/>
        <p:txBody>
          <a:bodyPr/>
          <a:lstStyle/>
          <a:p>
            <a:r>
              <a:rPr lang="zh-CN" altLang="en-US" dirty="0"/>
              <a:t>用户程序按段式划分</a:t>
            </a:r>
          </a:p>
          <a:p>
            <a:r>
              <a:rPr lang="zh-CN" altLang="en-US" dirty="0"/>
              <a:t>内存页式存储管理方案</a:t>
            </a:r>
          </a:p>
          <a:p>
            <a:r>
              <a:rPr lang="zh-CN" altLang="en-US" dirty="0"/>
              <a:t>内存分配：以页为单位进行分配</a:t>
            </a:r>
            <a:endParaRPr lang="en-US" altLang="zh-CN" dirty="0"/>
          </a:p>
          <a:p>
            <a:pPr lvl="1"/>
            <a:r>
              <a:rPr lang="zh-CN" altLang="en-US" dirty="0"/>
              <a:t>对用户而言，仍然是二维编址。</a:t>
            </a:r>
          </a:p>
          <a:p>
            <a:pPr lvl="1"/>
            <a:r>
              <a:rPr lang="zh-CN" altLang="en-US" dirty="0"/>
              <a:t>对系统而言，则是三维编址 </a:t>
            </a:r>
          </a:p>
          <a:p>
            <a:endParaRPr lang="zh-CN" altLang="en-US" dirty="0"/>
          </a:p>
          <a:p>
            <a:endParaRPr lang="zh-CN" altLang="en-US" dirty="0"/>
          </a:p>
        </p:txBody>
      </p:sp>
      <p:sp>
        <p:nvSpPr>
          <p:cNvPr id="4" name="日期占位符 3"/>
          <p:cNvSpPr>
            <a:spLocks noGrp="1"/>
          </p:cNvSpPr>
          <p:nvPr>
            <p:ph type="dt" sz="half" idx="10"/>
          </p:nvPr>
        </p:nvSpPr>
        <p:spPr/>
        <p:txBody>
          <a:bodyPr/>
          <a:lstStyle/>
          <a:p>
            <a:fld id="{01BF6638-5405-F447-8B9A-ACA2A1A7542D}"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pPr/>
              <a:t>70</a:t>
            </a:fld>
            <a:endParaRPr lang="zh-CN" altLang="en-US"/>
          </a:p>
        </p:txBody>
      </p:sp>
      <p:grpSp>
        <p:nvGrpSpPr>
          <p:cNvPr id="12" name="Group 4"/>
          <p:cNvGrpSpPr>
            <a:grpSpLocks/>
          </p:cNvGrpSpPr>
          <p:nvPr/>
        </p:nvGrpSpPr>
        <p:grpSpPr bwMode="auto">
          <a:xfrm>
            <a:off x="2555776" y="4940771"/>
            <a:ext cx="4465638" cy="1152525"/>
            <a:chOff x="1939" y="1968"/>
            <a:chExt cx="2813" cy="726"/>
          </a:xfrm>
        </p:grpSpPr>
        <p:sp>
          <p:nvSpPr>
            <p:cNvPr id="13" name="Rectangle 5"/>
            <p:cNvSpPr>
              <a:spLocks noChangeArrowheads="1"/>
            </p:cNvSpPr>
            <p:nvPr/>
          </p:nvSpPr>
          <p:spPr bwMode="auto">
            <a:xfrm>
              <a:off x="1939" y="1968"/>
              <a:ext cx="862" cy="726"/>
            </a:xfrm>
            <a:prstGeom prst="rect">
              <a:avLst/>
            </a:prstGeom>
            <a:solidFill>
              <a:srgbClr val="FFFFCC"/>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段号</a:t>
              </a:r>
            </a:p>
          </p:txBody>
        </p:sp>
        <p:sp>
          <p:nvSpPr>
            <p:cNvPr id="14" name="Rectangle 6"/>
            <p:cNvSpPr>
              <a:spLocks noChangeArrowheads="1"/>
            </p:cNvSpPr>
            <p:nvPr/>
          </p:nvSpPr>
          <p:spPr bwMode="auto">
            <a:xfrm>
              <a:off x="2801" y="1968"/>
              <a:ext cx="1951" cy="363"/>
            </a:xfrm>
            <a:prstGeom prst="rect">
              <a:avLst/>
            </a:prstGeom>
            <a:solidFill>
              <a:srgbClr val="FFFFCC"/>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段内地址</a:t>
              </a:r>
            </a:p>
          </p:txBody>
        </p:sp>
        <p:sp>
          <p:nvSpPr>
            <p:cNvPr id="15" name="Rectangle 7"/>
            <p:cNvSpPr>
              <a:spLocks noChangeArrowheads="1"/>
            </p:cNvSpPr>
            <p:nvPr/>
          </p:nvSpPr>
          <p:spPr bwMode="auto">
            <a:xfrm>
              <a:off x="2801" y="2331"/>
              <a:ext cx="862" cy="363"/>
            </a:xfrm>
            <a:prstGeom prst="rect">
              <a:avLst/>
            </a:prstGeom>
            <a:solidFill>
              <a:schemeClr val="accent2">
                <a:lumMod val="60000"/>
                <a:lumOff val="40000"/>
              </a:schemeClr>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页号</a:t>
              </a:r>
            </a:p>
          </p:txBody>
        </p:sp>
        <p:sp>
          <p:nvSpPr>
            <p:cNvPr id="16" name="Rectangle 8"/>
            <p:cNvSpPr>
              <a:spLocks noChangeArrowheads="1"/>
            </p:cNvSpPr>
            <p:nvPr/>
          </p:nvSpPr>
          <p:spPr bwMode="auto">
            <a:xfrm>
              <a:off x="3663" y="2331"/>
              <a:ext cx="1089" cy="363"/>
            </a:xfrm>
            <a:prstGeom prst="rect">
              <a:avLst/>
            </a:prstGeom>
            <a:solidFill>
              <a:schemeClr val="accent2">
                <a:lumMod val="60000"/>
                <a:lumOff val="40000"/>
              </a:schemeClr>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页内地址</a:t>
              </a:r>
            </a:p>
          </p:txBody>
        </p:sp>
      </p:grpSp>
    </p:spTree>
    <p:extLst>
      <p:ext uri="{BB962C8B-B14F-4D97-AF65-F5344CB8AC3E}">
        <p14:creationId xmlns:p14="http://schemas.microsoft.com/office/powerpoint/2010/main" val="416340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3" name="Object 7"/>
          <p:cNvGraphicFramePr>
            <a:graphicFrameLocks noChangeAspect="1"/>
          </p:cNvGraphicFramePr>
          <p:nvPr>
            <p:extLst>
              <p:ext uri="{D42A27DB-BD31-4B8C-83A1-F6EECF244321}">
                <p14:modId xmlns:p14="http://schemas.microsoft.com/office/powerpoint/2010/main" val="2646205933"/>
              </p:ext>
            </p:extLst>
          </p:nvPr>
        </p:nvGraphicFramePr>
        <p:xfrm>
          <a:off x="0" y="1340768"/>
          <a:ext cx="9144000" cy="4289425"/>
        </p:xfrm>
        <a:graphic>
          <a:graphicData uri="http://schemas.openxmlformats.org/presentationml/2006/ole">
            <mc:AlternateContent xmlns:mc="http://schemas.openxmlformats.org/markup-compatibility/2006">
              <mc:Choice xmlns:v="urn:schemas-microsoft-com:vml" Requires="v">
                <p:oleObj spid="_x0000_s48632" name="Visio" r:id="rId3" imgW="3056040" imgH="1433160" progId="Visio.Drawing.11">
                  <p:embed/>
                </p:oleObj>
              </mc:Choice>
              <mc:Fallback>
                <p:oleObj name="Visio" r:id="rId3" imgW="3056040" imgH="1433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0768"/>
                        <a:ext cx="9144000" cy="428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段页式</a:t>
            </a:r>
          </a:p>
        </p:txBody>
      </p:sp>
      <p:graphicFrame>
        <p:nvGraphicFramePr>
          <p:cNvPr id="3" name="表格 2"/>
          <p:cNvGraphicFramePr>
            <a:graphicFrameLocks noGrp="1"/>
          </p:cNvGraphicFramePr>
          <p:nvPr>
            <p:extLst>
              <p:ext uri="{D42A27DB-BD31-4B8C-83A1-F6EECF244321}">
                <p14:modId xmlns:p14="http://schemas.microsoft.com/office/powerpoint/2010/main" val="3368191117"/>
              </p:ext>
            </p:extLst>
          </p:nvPr>
        </p:nvGraphicFramePr>
        <p:xfrm>
          <a:off x="1644458" y="4437112"/>
          <a:ext cx="6311919" cy="457200"/>
        </p:xfrm>
        <a:graphic>
          <a:graphicData uri="http://schemas.openxmlformats.org/drawingml/2006/table">
            <a:tbl>
              <a:tblPr firstRow="1" bandRow="1">
                <a:tableStyleId>{5C22544A-7EE6-4342-B048-85BDC9FD1C3A}</a:tableStyleId>
              </a:tblPr>
              <a:tblGrid>
                <a:gridCol w="2103973">
                  <a:extLst>
                    <a:ext uri="{9D8B030D-6E8A-4147-A177-3AD203B41FA5}">
                      <a16:colId xmlns:a16="http://schemas.microsoft.com/office/drawing/2014/main" val="20000"/>
                    </a:ext>
                  </a:extLst>
                </a:gridCol>
                <a:gridCol w="2103973">
                  <a:extLst>
                    <a:ext uri="{9D8B030D-6E8A-4147-A177-3AD203B41FA5}">
                      <a16:colId xmlns:a16="http://schemas.microsoft.com/office/drawing/2014/main" val="20001"/>
                    </a:ext>
                  </a:extLst>
                </a:gridCol>
                <a:gridCol w="2103973">
                  <a:extLst>
                    <a:ext uri="{9D8B030D-6E8A-4147-A177-3AD203B41FA5}">
                      <a16:colId xmlns:a16="http://schemas.microsoft.com/office/drawing/2014/main" val="20002"/>
                    </a:ext>
                  </a:extLst>
                </a:gridCol>
              </a:tblGrid>
              <a:tr h="370840">
                <a:tc>
                  <a:txBody>
                    <a:bodyPr/>
                    <a:lstStyle/>
                    <a:p>
                      <a:r>
                        <a:rPr lang="zh-CN" altLang="en-US" sz="2400" dirty="0"/>
                        <a:t>段号</a:t>
                      </a:r>
                      <a:r>
                        <a:rPr lang="en-US" altLang="zh-CN" sz="2400" dirty="0"/>
                        <a:t>(s)</a:t>
                      </a:r>
                      <a:endParaRPr lang="zh-CN" altLang="en-US" sz="2400" dirty="0"/>
                    </a:p>
                  </a:txBody>
                  <a:tcPr/>
                </a:tc>
                <a:tc>
                  <a:txBody>
                    <a:bodyPr/>
                    <a:lstStyle/>
                    <a:p>
                      <a:r>
                        <a:rPr lang="zh-CN" altLang="en-US" sz="2400" dirty="0"/>
                        <a:t>段内页号</a:t>
                      </a:r>
                      <a:r>
                        <a:rPr lang="en-US" altLang="zh-CN" sz="2400" dirty="0"/>
                        <a:t>(p)</a:t>
                      </a:r>
                      <a:endParaRPr lang="zh-CN" altLang="en-US" sz="2400" dirty="0"/>
                    </a:p>
                  </a:txBody>
                  <a:tcPr/>
                </a:tc>
                <a:tc>
                  <a:txBody>
                    <a:bodyPr/>
                    <a:lstStyle/>
                    <a:p>
                      <a:r>
                        <a:rPr lang="zh-CN" altLang="en-US" sz="2400" dirty="0"/>
                        <a:t>页内地址</a:t>
                      </a:r>
                      <a:r>
                        <a:rPr lang="en-US" altLang="zh-CN" sz="2400" dirty="0"/>
                        <a:t>(w)</a:t>
                      </a:r>
                      <a:endParaRPr lang="zh-CN" altLang="en-US" sz="2400" dirty="0"/>
                    </a:p>
                  </a:txBody>
                  <a:tcPr/>
                </a:tc>
                <a:extLst>
                  <a:ext uri="{0D108BD9-81ED-4DB2-BD59-A6C34878D82A}">
                    <a16:rowId xmlns:a16="http://schemas.microsoft.com/office/drawing/2014/main" val="10000"/>
                  </a:ext>
                </a:extLst>
              </a:tr>
            </a:tbl>
          </a:graphicData>
        </a:graphic>
      </p:graphicFrame>
      <p:sp>
        <p:nvSpPr>
          <p:cNvPr id="4" name="日期占位符 3"/>
          <p:cNvSpPr>
            <a:spLocks noGrp="1"/>
          </p:cNvSpPr>
          <p:nvPr>
            <p:ph type="dt" sz="half" idx="10"/>
          </p:nvPr>
        </p:nvSpPr>
        <p:spPr/>
        <p:txBody>
          <a:bodyPr/>
          <a:lstStyle/>
          <a:p>
            <a:fld id="{1A49B6BF-AA66-9949-979C-F47A58AC75C1}"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71</a:t>
            </a:fld>
            <a:endParaRPr lang="zh-CN" altLang="en-US"/>
          </a:p>
        </p:txBody>
      </p:sp>
    </p:spTree>
    <p:extLst>
      <p:ext uri="{BB962C8B-B14F-4D97-AF65-F5344CB8AC3E}">
        <p14:creationId xmlns:p14="http://schemas.microsoft.com/office/powerpoint/2010/main" val="7932954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3" name="Object 1029"/>
          <p:cNvGraphicFramePr>
            <a:graphicFrameLocks noChangeAspect="1"/>
          </p:cNvGraphicFramePr>
          <p:nvPr>
            <p:extLst>
              <p:ext uri="{D42A27DB-BD31-4B8C-83A1-F6EECF244321}">
                <p14:modId xmlns:p14="http://schemas.microsoft.com/office/powerpoint/2010/main" val="59871771"/>
              </p:ext>
            </p:extLst>
          </p:nvPr>
        </p:nvGraphicFramePr>
        <p:xfrm>
          <a:off x="-396552" y="1447800"/>
          <a:ext cx="9358451" cy="4141440"/>
        </p:xfrm>
        <a:graphic>
          <a:graphicData uri="http://schemas.openxmlformats.org/presentationml/2006/ole">
            <mc:AlternateContent xmlns:mc="http://schemas.openxmlformats.org/markup-compatibility/2006">
              <mc:Choice xmlns:v="urn:schemas-microsoft-com:vml" Requires="v">
                <p:oleObj spid="_x0000_s49656" name="Visio" r:id="rId3" imgW="4460040" imgH="1973160" progId="Visio.Drawing.11">
                  <p:embed/>
                </p:oleObj>
              </mc:Choice>
              <mc:Fallback>
                <p:oleObj name="Visio" r:id="rId3" imgW="4460040" imgH="1973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52" y="1447800"/>
                        <a:ext cx="9358451" cy="4141440"/>
                      </a:xfrm>
                      <a:prstGeom prst="rect">
                        <a:avLst/>
                      </a:prstGeom>
                      <a:noFill/>
                      <a:ln>
                        <a:noFill/>
                      </a:ln>
                      <a:effectLst/>
                    </p:spPr>
                  </p:pic>
                </p:oleObj>
              </mc:Fallback>
            </mc:AlternateContent>
          </a:graphicData>
        </a:graphic>
      </p:graphicFrame>
      <p:sp>
        <p:nvSpPr>
          <p:cNvPr id="4" name="标题 3"/>
          <p:cNvSpPr>
            <a:spLocks noGrp="1"/>
          </p:cNvSpPr>
          <p:nvPr>
            <p:ph type="title"/>
          </p:nvPr>
        </p:nvSpPr>
        <p:spPr/>
        <p:txBody>
          <a:bodyPr/>
          <a:lstStyle/>
          <a:p>
            <a:r>
              <a:rPr lang="zh-CN" altLang="en-US" dirty="0"/>
              <a:t>地址映射</a:t>
            </a:r>
          </a:p>
        </p:txBody>
      </p:sp>
      <p:sp>
        <p:nvSpPr>
          <p:cNvPr id="5" name="日期占位符 4"/>
          <p:cNvSpPr>
            <a:spLocks noGrp="1"/>
          </p:cNvSpPr>
          <p:nvPr>
            <p:ph type="dt" sz="half" idx="10"/>
          </p:nvPr>
        </p:nvSpPr>
        <p:spPr/>
        <p:txBody>
          <a:bodyPr/>
          <a:lstStyle/>
          <a:p>
            <a:fld id="{7DFCB5FA-CF34-ED47-8671-2D9D196C7CFC}" type="datetime5">
              <a:t>2019/11/13</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72</a:t>
            </a:fld>
            <a:endParaRPr lang="zh-CN" altLang="en-US"/>
          </a:p>
        </p:txBody>
      </p:sp>
    </p:spTree>
    <p:extLst>
      <p:ext uri="{BB962C8B-B14F-4D97-AF65-F5344CB8AC3E}">
        <p14:creationId xmlns:p14="http://schemas.microsoft.com/office/powerpoint/2010/main" val="546438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10" name="Object 6"/>
          <p:cNvGraphicFramePr>
            <a:graphicFrameLocks noChangeAspect="1"/>
          </p:cNvGraphicFramePr>
          <p:nvPr/>
        </p:nvGraphicFramePr>
        <p:xfrm>
          <a:off x="0" y="1600200"/>
          <a:ext cx="9144000" cy="4398963"/>
        </p:xfrm>
        <a:graphic>
          <a:graphicData uri="http://schemas.openxmlformats.org/presentationml/2006/ole">
            <mc:AlternateContent xmlns:mc="http://schemas.openxmlformats.org/markup-compatibility/2006">
              <mc:Choice xmlns:v="urn:schemas-microsoft-com:vml" Requires="v">
                <p:oleObj spid="_x0000_s50680" name="VISIO" r:id="rId3" imgW="4025160" imgH="1937160" progId="Visio.Drawing.4">
                  <p:embed/>
                </p:oleObj>
              </mc:Choice>
              <mc:Fallback>
                <p:oleObj name="VISIO" r:id="rId3" imgW="4025160" imgH="19371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439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地址变换</a:t>
            </a:r>
          </a:p>
        </p:txBody>
      </p:sp>
      <p:sp>
        <p:nvSpPr>
          <p:cNvPr id="3" name="日期占位符 2"/>
          <p:cNvSpPr>
            <a:spLocks noGrp="1"/>
          </p:cNvSpPr>
          <p:nvPr>
            <p:ph type="dt" sz="half" idx="10"/>
          </p:nvPr>
        </p:nvSpPr>
        <p:spPr/>
        <p:txBody>
          <a:bodyPr/>
          <a:lstStyle/>
          <a:p>
            <a:fld id="{C07257FC-166A-B74A-908D-B30AA6F0325A}"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73</a:t>
            </a:fld>
            <a:endParaRPr lang="zh-CN" altLang="en-US"/>
          </a:p>
        </p:txBody>
      </p:sp>
    </p:spTree>
    <p:extLst>
      <p:ext uri="{BB962C8B-B14F-4D97-AF65-F5344CB8AC3E}">
        <p14:creationId xmlns:p14="http://schemas.microsoft.com/office/powerpoint/2010/main" val="19808473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地址变换实例</a:t>
            </a:r>
          </a:p>
        </p:txBody>
      </p:sp>
      <p:sp>
        <p:nvSpPr>
          <p:cNvPr id="7" name="文本占位符 6"/>
          <p:cNvSpPr>
            <a:spLocks noGrp="1"/>
          </p:cNvSpPr>
          <p:nvPr>
            <p:ph type="body" idx="1"/>
          </p:nvPr>
        </p:nvSpPr>
        <p:spPr/>
        <p:txBody>
          <a:bodyPr/>
          <a:lstStyle/>
          <a:p>
            <a:endParaRPr kumimoji="1" lang="zh-CN" altLang="en-US"/>
          </a:p>
        </p:txBody>
      </p:sp>
      <p:sp>
        <p:nvSpPr>
          <p:cNvPr id="3" name="日期占位符 2"/>
          <p:cNvSpPr>
            <a:spLocks noGrp="1"/>
          </p:cNvSpPr>
          <p:nvPr>
            <p:ph type="dt" sz="half" idx="10"/>
          </p:nvPr>
        </p:nvSpPr>
        <p:spPr/>
        <p:txBody>
          <a:bodyPr/>
          <a:lstStyle/>
          <a:p>
            <a:fld id="{ABD24F2A-9067-3D46-9C11-B6587BFE607F}"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74</a:t>
            </a:fld>
            <a:endParaRPr lang="zh-CN" altLang="en-US"/>
          </a:p>
        </p:txBody>
      </p:sp>
    </p:spTree>
    <p:extLst>
      <p:ext uri="{BB962C8B-B14F-4D97-AF65-F5344CB8AC3E}">
        <p14:creationId xmlns:p14="http://schemas.microsoft.com/office/powerpoint/2010/main" val="19953596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a:t>Intel IA-32</a:t>
            </a:r>
            <a:endParaRPr kumimoji="1" lang="zh-CN" altLang="en-US" dirty="0"/>
          </a:p>
        </p:txBody>
      </p:sp>
      <p:sp>
        <p:nvSpPr>
          <p:cNvPr id="7" name="内容占位符 6"/>
          <p:cNvSpPr>
            <a:spLocks noGrp="1"/>
          </p:cNvSpPr>
          <p:nvPr>
            <p:ph idx="1"/>
          </p:nvPr>
        </p:nvSpPr>
        <p:spPr/>
        <p:txBody>
          <a:bodyPr>
            <a:normAutofit/>
          </a:bodyPr>
          <a:lstStyle/>
          <a:p>
            <a:r>
              <a:rPr kumimoji="1" lang="zh-CN" altLang="en-US" sz="2800" dirty="0"/>
              <a:t>段页式：段</a:t>
            </a:r>
            <a:r>
              <a:rPr kumimoji="1" lang="en-US" altLang="zh-CN" sz="2800" dirty="0"/>
              <a:t>&lt;</a:t>
            </a:r>
            <a:r>
              <a:rPr kumimoji="1" lang="en-US" altLang="zh-CN" sz="2800" dirty="0">
                <a:solidFill>
                  <a:srgbClr val="E46C0A"/>
                </a:solidFill>
              </a:rPr>
              <a:t>4G</a:t>
            </a:r>
            <a:r>
              <a:rPr kumimoji="1" lang="zh-CN" altLang="en-US" sz="2800" dirty="0"/>
              <a:t>；段数</a:t>
            </a:r>
            <a:r>
              <a:rPr kumimoji="1" lang="en-US" altLang="zh-CN" sz="2800" dirty="0"/>
              <a:t>&lt;</a:t>
            </a:r>
            <a:r>
              <a:rPr kumimoji="1" lang="en-US" altLang="zh-CN" sz="2800" dirty="0">
                <a:solidFill>
                  <a:schemeClr val="accent3">
                    <a:lumMod val="75000"/>
                  </a:schemeClr>
                </a:solidFill>
              </a:rPr>
              <a:t>16K</a:t>
            </a:r>
            <a:r>
              <a:rPr kumimoji="1" lang="zh-CN" altLang="en-US" sz="2800" dirty="0"/>
              <a:t>。</a:t>
            </a:r>
            <a:endParaRPr kumimoji="1" lang="en-US" altLang="zh-CN" sz="2800" dirty="0"/>
          </a:p>
          <a:p>
            <a:endParaRPr kumimoji="1" lang="en-US" altLang="zh-CN" sz="2800" dirty="0"/>
          </a:p>
          <a:p>
            <a:pPr marL="0" indent="0">
              <a:buNone/>
            </a:pPr>
            <a:endParaRPr kumimoji="1" lang="en-US" altLang="zh-CN" sz="2400" dirty="0"/>
          </a:p>
          <a:p>
            <a:r>
              <a:rPr kumimoji="1" lang="zh-CN" altLang="en-US" sz="2800" dirty="0"/>
              <a:t>逻辑地址格式</a:t>
            </a:r>
            <a:r>
              <a:rPr kumimoji="1" lang="zh-CN" altLang="en-US" sz="2800" dirty="0">
                <a:sym typeface="Wingdings"/>
              </a:rPr>
              <a:t>: </a:t>
            </a:r>
            <a:r>
              <a:rPr kumimoji="1" lang="en-US" altLang="zh-CN" sz="2800" dirty="0">
                <a:sym typeface="Wingdings"/>
              </a:rPr>
              <a:t>48bit (selector:</a:t>
            </a:r>
            <a:r>
              <a:rPr kumimoji="1" lang="en-US" altLang="zh-CN" sz="2800" dirty="0">
                <a:solidFill>
                  <a:srgbClr val="77933C"/>
                </a:solidFill>
                <a:sym typeface="Wingdings"/>
              </a:rPr>
              <a:t>16</a:t>
            </a:r>
            <a:r>
              <a:rPr kumimoji="1" lang="en-US" altLang="zh-CN" sz="2800" dirty="0">
                <a:sym typeface="Wingdings"/>
              </a:rPr>
              <a:t>,</a:t>
            </a:r>
            <a:r>
              <a:rPr kumimoji="1" lang="zh-CN" altLang="en-US" sz="2800" dirty="0">
                <a:sym typeface="Wingdings"/>
              </a:rPr>
              <a:t> </a:t>
            </a:r>
            <a:r>
              <a:rPr kumimoji="1" lang="en-US" altLang="zh-CN" sz="2800" dirty="0">
                <a:sym typeface="Wingdings"/>
              </a:rPr>
              <a:t>offset:</a:t>
            </a:r>
            <a:r>
              <a:rPr kumimoji="1" lang="en-US" altLang="zh-CN" sz="2800" dirty="0">
                <a:solidFill>
                  <a:schemeClr val="accent6">
                    <a:lumMod val="75000"/>
                  </a:schemeClr>
                </a:solidFill>
                <a:sym typeface="Wingdings"/>
              </a:rPr>
              <a:t>32</a:t>
            </a:r>
            <a:r>
              <a:rPr kumimoji="1" lang="en-US" altLang="zh-CN" sz="2800" dirty="0">
                <a:sym typeface="Wingdings"/>
              </a:rPr>
              <a:t>)</a:t>
            </a:r>
          </a:p>
          <a:p>
            <a:r>
              <a:rPr kumimoji="1" lang="en-US" altLang="zh-CN" sz="2800" dirty="0">
                <a:sym typeface="Wingdings"/>
              </a:rPr>
              <a:t>Selector</a:t>
            </a:r>
          </a:p>
          <a:p>
            <a:pPr lvl="1"/>
            <a:r>
              <a:rPr kumimoji="1" lang="en-US" altLang="zh-CN" sz="2400" dirty="0"/>
              <a:t>s:</a:t>
            </a:r>
            <a:r>
              <a:rPr kumimoji="1" lang="zh-CN" altLang="en-US" sz="2400" dirty="0"/>
              <a:t> 段号</a:t>
            </a:r>
            <a:r>
              <a:rPr kumimoji="1" lang="en-US" altLang="zh-CN" sz="2400" dirty="0"/>
              <a:t>;</a:t>
            </a:r>
            <a:r>
              <a:rPr kumimoji="1" lang="zh-CN" altLang="en-US" sz="2400" dirty="0"/>
              <a:t> </a:t>
            </a:r>
            <a:r>
              <a:rPr kumimoji="1" lang="en-US" altLang="zh-CN" sz="2400" dirty="0"/>
              <a:t>g:</a:t>
            </a:r>
            <a:r>
              <a:rPr kumimoji="1" lang="zh-CN" altLang="en-US" sz="2400" dirty="0"/>
              <a:t> </a:t>
            </a:r>
            <a:r>
              <a:rPr kumimoji="1" lang="en-US" altLang="zh-CN" sz="2400" dirty="0"/>
              <a:t>GDT/LDT;</a:t>
            </a:r>
            <a:r>
              <a:rPr kumimoji="1" lang="zh-CN" altLang="en-US" sz="2400" dirty="0"/>
              <a:t> </a:t>
            </a:r>
            <a:r>
              <a:rPr kumimoji="1" lang="en-US" altLang="zh-CN" sz="2400" dirty="0"/>
              <a:t>p:</a:t>
            </a:r>
            <a:r>
              <a:rPr kumimoji="1" lang="zh-CN" altLang="en-US" sz="2400" dirty="0"/>
              <a:t> 权限</a:t>
            </a:r>
            <a:endParaRPr kumimoji="1" lang="en-US" altLang="zh-CN" sz="2400" dirty="0"/>
          </a:p>
        </p:txBody>
      </p:sp>
      <p:sp>
        <p:nvSpPr>
          <p:cNvPr id="3" name="日期占位符 2"/>
          <p:cNvSpPr>
            <a:spLocks noGrp="1"/>
          </p:cNvSpPr>
          <p:nvPr>
            <p:ph type="dt" sz="half" idx="10"/>
          </p:nvPr>
        </p:nvSpPr>
        <p:spPr/>
        <p:txBody>
          <a:bodyPr/>
          <a:lstStyle/>
          <a:p>
            <a:fld id="{BECA2973-1125-BB41-86BB-BE240F1565DC}"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75</a:t>
            </a:fld>
            <a:endParaRPr lang="zh-CN" altLang="en-US"/>
          </a:p>
        </p:txBody>
      </p:sp>
      <p:pic>
        <p:nvPicPr>
          <p:cNvPr id="8" name="图片 7"/>
          <p:cNvPicPr>
            <a:picLocks noChangeAspect="1"/>
          </p:cNvPicPr>
          <p:nvPr/>
        </p:nvPicPr>
        <p:blipFill>
          <a:blip r:embed="rId3"/>
          <a:stretch>
            <a:fillRect/>
          </a:stretch>
        </p:blipFill>
        <p:spPr>
          <a:xfrm>
            <a:off x="755576" y="2140056"/>
            <a:ext cx="8028384" cy="928904"/>
          </a:xfrm>
          <a:prstGeom prst="rect">
            <a:avLst/>
          </a:prstGeom>
        </p:spPr>
      </p:pic>
      <p:pic>
        <p:nvPicPr>
          <p:cNvPr id="9" name="图片 8"/>
          <p:cNvPicPr>
            <a:picLocks noChangeAspect="1"/>
          </p:cNvPicPr>
          <p:nvPr/>
        </p:nvPicPr>
        <p:blipFill>
          <a:blip r:embed="rId4"/>
          <a:stretch>
            <a:fillRect/>
          </a:stretch>
        </p:blipFill>
        <p:spPr>
          <a:xfrm>
            <a:off x="1397559" y="5319718"/>
            <a:ext cx="2700288" cy="629562"/>
          </a:xfrm>
          <a:prstGeom prst="rect">
            <a:avLst/>
          </a:prstGeom>
        </p:spPr>
      </p:pic>
      <p:pic>
        <p:nvPicPr>
          <p:cNvPr id="10" name="图片 9"/>
          <p:cNvPicPr>
            <a:picLocks noChangeAspect="1"/>
          </p:cNvPicPr>
          <p:nvPr/>
        </p:nvPicPr>
        <p:blipFill>
          <a:blip r:embed="rId5"/>
          <a:stretch>
            <a:fillRect/>
          </a:stretch>
        </p:blipFill>
        <p:spPr>
          <a:xfrm>
            <a:off x="5220072" y="4880959"/>
            <a:ext cx="3173388" cy="1428361"/>
          </a:xfrm>
          <a:prstGeom prst="rect">
            <a:avLst/>
          </a:prstGeom>
        </p:spPr>
      </p:pic>
    </p:spTree>
    <p:extLst>
      <p:ext uri="{BB962C8B-B14F-4D97-AF65-F5344CB8AC3E}">
        <p14:creationId xmlns:p14="http://schemas.microsoft.com/office/powerpoint/2010/main" val="356794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IA-32</a:t>
            </a:r>
            <a:r>
              <a:rPr kumimoji="1" lang="zh-CN" altLang="en-US" dirty="0"/>
              <a:t> </a:t>
            </a:r>
            <a:r>
              <a:rPr kumimoji="1" lang="en-US" altLang="zh-CN" dirty="0"/>
              <a:t>Segmentation</a:t>
            </a:r>
            <a:endParaRPr kumimoji="1" lang="zh-CN" altLang="en-US" dirty="0"/>
          </a:p>
        </p:txBody>
      </p:sp>
      <p:sp>
        <p:nvSpPr>
          <p:cNvPr id="3" name="内容占位符 2"/>
          <p:cNvSpPr>
            <a:spLocks noGrp="1"/>
          </p:cNvSpPr>
          <p:nvPr>
            <p:ph idx="1"/>
          </p:nvPr>
        </p:nvSpPr>
        <p:spPr/>
        <p:txBody>
          <a:bodyPr/>
          <a:lstStyle/>
          <a:p>
            <a:r>
              <a:rPr kumimoji="1" lang="zh-CN" altLang="en-US" sz="2400" dirty="0"/>
              <a:t>每个进程两类段：</a:t>
            </a:r>
            <a:endParaRPr kumimoji="1" lang="en-US" altLang="zh-CN" sz="2400" dirty="0"/>
          </a:p>
          <a:p>
            <a:pPr lvl="1"/>
            <a:r>
              <a:rPr kumimoji="1" lang="en-US" altLang="zh-CN" sz="2000" dirty="0"/>
              <a:t>LDT(local</a:t>
            </a:r>
            <a:r>
              <a:rPr kumimoji="1" lang="zh-CN" altLang="en-US" sz="2000" dirty="0"/>
              <a:t> </a:t>
            </a:r>
            <a:r>
              <a:rPr kumimoji="1" lang="en-US" altLang="zh-CN" sz="2000" dirty="0"/>
              <a:t>descriptor</a:t>
            </a:r>
            <a:r>
              <a:rPr kumimoji="1" lang="zh-CN" altLang="en-US" sz="2000" dirty="0"/>
              <a:t> </a:t>
            </a:r>
            <a:r>
              <a:rPr kumimoji="1" lang="en-US" altLang="zh-CN" sz="2000" dirty="0"/>
              <a:t>table):</a:t>
            </a:r>
            <a:r>
              <a:rPr kumimoji="1" lang="zh-CN" altLang="en-US" sz="2000" dirty="0"/>
              <a:t> </a:t>
            </a:r>
            <a:r>
              <a:rPr kumimoji="1" lang="en-US" altLang="zh-CN" sz="2000" dirty="0"/>
              <a:t>private</a:t>
            </a:r>
            <a:r>
              <a:rPr kumimoji="1" lang="zh-CN" altLang="en-US" sz="2000" dirty="0"/>
              <a:t> </a:t>
            </a:r>
            <a:r>
              <a:rPr kumimoji="1" lang="en-US" altLang="zh-CN" sz="2000" dirty="0"/>
              <a:t>segmentations </a:t>
            </a:r>
            <a:r>
              <a:rPr kumimoji="1" lang="en-US" altLang="zh-CN" sz="2000" dirty="0">
                <a:sym typeface="Wingdings"/>
              </a:rPr>
              <a:t> </a:t>
            </a:r>
            <a:r>
              <a:rPr kumimoji="1" lang="en-US" altLang="zh-CN" sz="2000" b="1" dirty="0">
                <a:latin typeface="Courier New"/>
                <a:cs typeface="Courier New"/>
                <a:sym typeface="Wingdings"/>
              </a:rPr>
              <a:t>LDTR</a:t>
            </a:r>
            <a:endParaRPr kumimoji="1" lang="en-US" altLang="zh-CN" sz="2000" b="1" dirty="0">
              <a:latin typeface="Courier New"/>
              <a:cs typeface="Courier New"/>
            </a:endParaRPr>
          </a:p>
          <a:p>
            <a:pPr lvl="1"/>
            <a:r>
              <a:rPr kumimoji="1" lang="en-US" altLang="zh-CN" sz="2000" dirty="0"/>
              <a:t>GDT(global):</a:t>
            </a:r>
            <a:r>
              <a:rPr kumimoji="1" lang="zh-CN" altLang="en-US" sz="2000" dirty="0"/>
              <a:t> </a:t>
            </a:r>
            <a:r>
              <a:rPr kumimoji="1" lang="en-US" altLang="zh-CN" sz="2000" dirty="0"/>
              <a:t>public</a:t>
            </a:r>
            <a:r>
              <a:rPr kumimoji="1" lang="zh-CN" altLang="en-US" sz="2000" dirty="0"/>
              <a:t> </a:t>
            </a:r>
            <a:r>
              <a:rPr kumimoji="1" lang="en-US" altLang="zh-CN" sz="2000" dirty="0"/>
              <a:t>segmentations</a:t>
            </a:r>
            <a:r>
              <a:rPr kumimoji="1" lang="zh-CN" altLang="en-US" sz="2000" dirty="0"/>
              <a:t> </a:t>
            </a:r>
            <a:r>
              <a:rPr kumimoji="1" lang="zh-CN" altLang="en-US" sz="2000" dirty="0">
                <a:sym typeface="Wingdings"/>
              </a:rPr>
              <a:t> </a:t>
            </a:r>
            <a:r>
              <a:rPr kumimoji="1" lang="en-US" altLang="zh-CN" sz="2000" b="1" dirty="0">
                <a:latin typeface="Courier New"/>
                <a:cs typeface="Courier New"/>
                <a:sym typeface="Wingdings"/>
              </a:rPr>
              <a:t>GDTR</a:t>
            </a:r>
            <a:endParaRPr kumimoji="1" lang="en-US" altLang="zh-CN" sz="2000" b="1" dirty="0">
              <a:latin typeface="Courier New"/>
              <a:cs typeface="Courier New"/>
            </a:endParaRPr>
          </a:p>
          <a:p>
            <a:pPr lvl="1"/>
            <a:r>
              <a:rPr kumimoji="1" lang="en-US" altLang="zh-CN" sz="2000" dirty="0"/>
              <a:t>Entry:</a:t>
            </a:r>
            <a:r>
              <a:rPr kumimoji="1" lang="zh-CN" altLang="en-US" sz="2000" dirty="0"/>
              <a:t> </a:t>
            </a:r>
            <a:r>
              <a:rPr kumimoji="1" lang="en-US" altLang="zh-CN" sz="2000" dirty="0"/>
              <a:t>segmentation</a:t>
            </a:r>
            <a:r>
              <a:rPr kumimoji="1" lang="zh-CN" altLang="en-US" sz="2000" dirty="0"/>
              <a:t> </a:t>
            </a:r>
            <a:r>
              <a:rPr kumimoji="1" lang="en-US" altLang="zh-CN" sz="2000" dirty="0"/>
              <a:t>descriptor</a:t>
            </a:r>
            <a:r>
              <a:rPr kumimoji="1" lang="zh-CN" altLang="en-US" sz="2000" dirty="0"/>
              <a:t> </a:t>
            </a:r>
            <a:r>
              <a:rPr kumimoji="1" lang="en-US" altLang="zh-CN" sz="2000" dirty="0"/>
              <a:t>(8B):</a:t>
            </a:r>
            <a:r>
              <a:rPr kumimoji="1" lang="zh-CN" altLang="en-US" sz="2000" dirty="0"/>
              <a:t> </a:t>
            </a:r>
            <a:r>
              <a:rPr kumimoji="1" lang="en-US" altLang="zh-CN" sz="2000" dirty="0" err="1"/>
              <a:t>base+limit</a:t>
            </a:r>
            <a:endParaRPr kumimoji="1" lang="zh-CN" altLang="en-US" sz="2400" dirty="0"/>
          </a:p>
          <a:p>
            <a:endParaRPr kumimoji="1" lang="zh-CN" altLang="en-US" dirty="0"/>
          </a:p>
        </p:txBody>
      </p:sp>
      <p:sp>
        <p:nvSpPr>
          <p:cNvPr id="4" name="日期占位符 3"/>
          <p:cNvSpPr>
            <a:spLocks noGrp="1"/>
          </p:cNvSpPr>
          <p:nvPr>
            <p:ph type="dt" sz="half" idx="10"/>
          </p:nvPr>
        </p:nvSpPr>
        <p:spPr/>
        <p:txBody>
          <a:bodyPr/>
          <a:lstStyle/>
          <a:p>
            <a:fld id="{22AAE6AD-9F11-8C40-99B5-BFC24F9D8555}"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76</a:t>
            </a:fld>
            <a:endParaRPr lang="zh-CN" altLang="en-US"/>
          </a:p>
        </p:txBody>
      </p:sp>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1043608" y="3324944"/>
            <a:ext cx="2277272" cy="3560440"/>
          </a:xfrm>
          <a:prstGeom prst="rect">
            <a:avLst/>
          </a:prstGeom>
        </p:spPr>
      </p:pic>
      <p:pic>
        <p:nvPicPr>
          <p:cNvPr id="10" name="图片 9"/>
          <p:cNvPicPr>
            <a:picLocks noChangeAspect="1"/>
          </p:cNvPicPr>
          <p:nvPr/>
        </p:nvPicPr>
        <p:blipFill>
          <a:blip r:embed="rId4">
            <a:clrChange>
              <a:clrFrom>
                <a:srgbClr val="FEFEFE"/>
              </a:clrFrom>
              <a:clrTo>
                <a:srgbClr val="FEFEFE">
                  <a:alpha val="0"/>
                </a:srgbClr>
              </a:clrTo>
            </a:clrChange>
          </a:blip>
          <a:stretch>
            <a:fillRect/>
          </a:stretch>
        </p:blipFill>
        <p:spPr>
          <a:xfrm>
            <a:off x="5046102" y="3289406"/>
            <a:ext cx="3198306" cy="3238428"/>
          </a:xfrm>
          <a:prstGeom prst="rect">
            <a:avLst/>
          </a:prstGeom>
        </p:spPr>
      </p:pic>
    </p:spTree>
    <p:extLst>
      <p:ext uri="{BB962C8B-B14F-4D97-AF65-F5344CB8AC3E}">
        <p14:creationId xmlns:p14="http://schemas.microsoft.com/office/powerpoint/2010/main" val="32545787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逻辑地址</a:t>
            </a:r>
            <a:r>
              <a:rPr kumimoji="1" lang="zh-CN" altLang="en-US" dirty="0">
                <a:sym typeface="Wingdings"/>
              </a:rPr>
              <a:t>线性地址</a:t>
            </a:r>
            <a:endParaRPr kumimoji="1" lang="zh-CN" altLang="en-US" dirty="0"/>
          </a:p>
        </p:txBody>
      </p:sp>
      <p:sp>
        <p:nvSpPr>
          <p:cNvPr id="4" name="日期占位符 3"/>
          <p:cNvSpPr>
            <a:spLocks noGrp="1"/>
          </p:cNvSpPr>
          <p:nvPr>
            <p:ph type="dt" sz="half" idx="10"/>
          </p:nvPr>
        </p:nvSpPr>
        <p:spPr/>
        <p:txBody>
          <a:bodyPr/>
          <a:lstStyle/>
          <a:p>
            <a:fld id="{592DA753-7601-9C41-B575-EF0E24BAE2FD}"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77</a:t>
            </a:fld>
            <a:endParaRPr lang="zh-CN" altLang="en-US"/>
          </a:p>
        </p:txBody>
      </p:sp>
      <p:pic>
        <p:nvPicPr>
          <p:cNvPr id="10" name="图片 9"/>
          <p:cNvPicPr>
            <a:picLocks noChangeAspect="1"/>
          </p:cNvPicPr>
          <p:nvPr/>
        </p:nvPicPr>
        <p:blipFill>
          <a:blip r:embed="rId2"/>
          <a:stretch>
            <a:fillRect/>
          </a:stretch>
        </p:blipFill>
        <p:spPr>
          <a:xfrm>
            <a:off x="1115616" y="1700808"/>
            <a:ext cx="6588467" cy="4090522"/>
          </a:xfrm>
          <a:prstGeom prst="rect">
            <a:avLst/>
          </a:prstGeom>
        </p:spPr>
      </p:pic>
    </p:spTree>
    <p:extLst>
      <p:ext uri="{BB962C8B-B14F-4D97-AF65-F5344CB8AC3E}">
        <p14:creationId xmlns:p14="http://schemas.microsoft.com/office/powerpoint/2010/main" val="1331490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IA-32</a:t>
            </a:r>
            <a:r>
              <a:rPr kumimoji="1" lang="zh-CN" altLang="en-US" dirty="0"/>
              <a:t> </a:t>
            </a:r>
            <a:r>
              <a:rPr kumimoji="1" lang="en-US" altLang="zh-CN" dirty="0"/>
              <a:t>Paging</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Page</a:t>
            </a:r>
            <a:r>
              <a:rPr kumimoji="1" lang="zh-CN" altLang="en-US" sz="2400" dirty="0"/>
              <a:t> </a:t>
            </a:r>
            <a:r>
              <a:rPr kumimoji="1" lang="en-US" altLang="zh-CN" sz="2400" dirty="0"/>
              <a:t>size:</a:t>
            </a:r>
            <a:r>
              <a:rPr kumimoji="1" lang="zh-CN" altLang="en-US" sz="2400" dirty="0"/>
              <a:t> </a:t>
            </a:r>
            <a:r>
              <a:rPr kumimoji="1" lang="en-US" altLang="zh-CN" sz="2400" dirty="0"/>
              <a:t>4KB</a:t>
            </a:r>
            <a:r>
              <a:rPr kumimoji="1" lang="zh-CN" altLang="en-US" sz="2400" dirty="0"/>
              <a:t> 或 </a:t>
            </a:r>
            <a:r>
              <a:rPr kumimoji="1" lang="en-US" altLang="zh-CN" sz="2400" dirty="0"/>
              <a:t>4MB</a:t>
            </a:r>
          </a:p>
          <a:p>
            <a:r>
              <a:rPr kumimoji="1" lang="en-US" altLang="zh-CN" sz="2400" dirty="0"/>
              <a:t>4KB</a:t>
            </a:r>
            <a:r>
              <a:rPr kumimoji="1" lang="zh-CN" altLang="en-US" sz="2400" dirty="0"/>
              <a:t>: 二级页表</a:t>
            </a:r>
            <a:endParaRPr kumimoji="1" lang="en-US" altLang="zh-CN" sz="2400" dirty="0"/>
          </a:p>
          <a:p>
            <a:r>
              <a:rPr kumimoji="1" lang="en-US" altLang="zh-CN" sz="2400" dirty="0"/>
              <a:t>4MB:</a:t>
            </a:r>
            <a:r>
              <a:rPr kumimoji="1" lang="zh-CN" altLang="en-US" sz="2400" dirty="0"/>
              <a:t> 一级页表</a:t>
            </a:r>
            <a:endParaRPr kumimoji="1" lang="en-US" altLang="zh-CN" sz="2400" dirty="0"/>
          </a:p>
          <a:p>
            <a:r>
              <a:rPr kumimoji="1" lang="en-US" altLang="zh-CN" sz="2400" b="1" dirty="0">
                <a:latin typeface="Courier New"/>
                <a:cs typeface="Courier New"/>
              </a:rPr>
              <a:t>CR3</a:t>
            </a:r>
            <a:r>
              <a:rPr kumimoji="1" lang="en-US" altLang="zh-CN" sz="2400" dirty="0"/>
              <a:t>:</a:t>
            </a:r>
            <a:r>
              <a:rPr kumimoji="1" lang="zh-CN" altLang="en-US" sz="2400" dirty="0"/>
              <a:t> </a:t>
            </a:r>
            <a:r>
              <a:rPr kumimoji="1" lang="en-US" altLang="zh-CN" sz="2400" dirty="0"/>
              <a:t>physical address of </a:t>
            </a:r>
            <a:br>
              <a:rPr kumimoji="1" lang="en-US" altLang="zh-CN" sz="2400" dirty="0"/>
            </a:br>
            <a:r>
              <a:rPr kumimoji="1" lang="en-US" altLang="zh-CN" sz="2400" dirty="0"/>
              <a:t>the current page directory</a:t>
            </a:r>
            <a:br>
              <a:rPr kumimoji="1" lang="en-US" altLang="zh-CN" sz="2400" dirty="0"/>
            </a:br>
            <a:r>
              <a:rPr kumimoji="1" lang="en-US" altLang="zh-CN" sz="2400" dirty="0"/>
              <a:t> (a.k.a. page directory base</a:t>
            </a:r>
            <a:br>
              <a:rPr kumimoji="1" lang="en-US" altLang="zh-CN" sz="2400" dirty="0"/>
            </a:br>
            <a:r>
              <a:rPr kumimoji="1" lang="zh-CN" altLang="en-US" sz="2400" dirty="0"/>
              <a:t> </a:t>
            </a:r>
            <a:r>
              <a:rPr kumimoji="1" lang="en-US" altLang="zh-CN" sz="2400" dirty="0"/>
              <a:t>register or </a:t>
            </a:r>
            <a:r>
              <a:rPr kumimoji="1" lang="en-US" altLang="zh-CN" sz="2400" b="1" dirty="0">
                <a:latin typeface="Courier New"/>
                <a:cs typeface="Courier New"/>
              </a:rPr>
              <a:t>PDBR</a:t>
            </a:r>
            <a:r>
              <a:rPr kumimoji="1" lang="en-US" altLang="zh-CN" sz="2400" dirty="0"/>
              <a:t>)</a:t>
            </a:r>
            <a:endParaRPr kumimoji="1" lang="zh-CN" altLang="en-US" sz="2400" dirty="0"/>
          </a:p>
        </p:txBody>
      </p:sp>
      <p:sp>
        <p:nvSpPr>
          <p:cNvPr id="4" name="日期占位符 3"/>
          <p:cNvSpPr>
            <a:spLocks noGrp="1"/>
          </p:cNvSpPr>
          <p:nvPr>
            <p:ph type="dt" sz="half" idx="10"/>
          </p:nvPr>
        </p:nvSpPr>
        <p:spPr/>
        <p:txBody>
          <a:bodyPr/>
          <a:lstStyle/>
          <a:p>
            <a:fld id="{E8432A57-2213-3547-ADA2-CE12AEBDCEC9}"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78</a:t>
            </a:fld>
            <a:endParaRPr lang="zh-CN" altLang="en-US"/>
          </a:p>
        </p:txBody>
      </p:sp>
      <p:pic>
        <p:nvPicPr>
          <p:cNvPr id="7" name="图片 6"/>
          <p:cNvPicPr>
            <a:picLocks noChangeAspect="1"/>
          </p:cNvPicPr>
          <p:nvPr/>
        </p:nvPicPr>
        <p:blipFill>
          <a:blip r:embed="rId2"/>
          <a:stretch>
            <a:fillRect/>
          </a:stretch>
        </p:blipFill>
        <p:spPr>
          <a:xfrm>
            <a:off x="4454008" y="1470091"/>
            <a:ext cx="4502345" cy="1037497"/>
          </a:xfrm>
          <a:prstGeom prst="rect">
            <a:avLst/>
          </a:prstGeom>
        </p:spPr>
      </p:pic>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4283968" y="2507588"/>
            <a:ext cx="4176464" cy="4059436"/>
          </a:xfrm>
          <a:prstGeom prst="rect">
            <a:avLst/>
          </a:prstGeom>
        </p:spPr>
      </p:pic>
    </p:spTree>
    <p:extLst>
      <p:ext uri="{BB962C8B-B14F-4D97-AF65-F5344CB8AC3E}">
        <p14:creationId xmlns:p14="http://schemas.microsoft.com/office/powerpoint/2010/main" val="339976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完整的</a:t>
            </a:r>
            <a:r>
              <a:rPr kumimoji="1" lang="en-US" altLang="zh-CN" dirty="0"/>
              <a:t>address translation</a:t>
            </a:r>
            <a:endParaRPr kumimoji="1" lang="zh-CN" altLang="en-US" dirty="0"/>
          </a:p>
        </p:txBody>
      </p:sp>
      <p:sp>
        <p:nvSpPr>
          <p:cNvPr id="4" name="日期占位符 3"/>
          <p:cNvSpPr>
            <a:spLocks noGrp="1"/>
          </p:cNvSpPr>
          <p:nvPr>
            <p:ph type="dt" sz="half" idx="10"/>
          </p:nvPr>
        </p:nvSpPr>
        <p:spPr/>
        <p:txBody>
          <a:bodyPr/>
          <a:lstStyle/>
          <a:p>
            <a:fld id="{F37FF3B1-DA42-8E4F-B51D-1250401AC6A5}"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79</a:t>
            </a:fld>
            <a:endParaRPr lang="zh-CN" altLang="en-US"/>
          </a:p>
        </p:txBody>
      </p:sp>
      <p:pic>
        <p:nvPicPr>
          <p:cNvPr id="7" name="图片 6"/>
          <p:cNvPicPr>
            <a:picLocks noChangeAspect="1"/>
          </p:cNvPicPr>
          <p:nvPr/>
        </p:nvPicPr>
        <p:blipFill>
          <a:blip r:embed="rId3"/>
          <a:stretch>
            <a:fillRect/>
          </a:stretch>
        </p:blipFill>
        <p:spPr>
          <a:xfrm>
            <a:off x="467544" y="1484784"/>
            <a:ext cx="8028384" cy="4756346"/>
          </a:xfrm>
          <a:prstGeom prst="rect">
            <a:avLst/>
          </a:prstGeom>
        </p:spPr>
      </p:pic>
    </p:spTree>
    <p:extLst>
      <p:ext uri="{BB962C8B-B14F-4D97-AF65-F5344CB8AC3E}">
        <p14:creationId xmlns:p14="http://schemas.microsoft.com/office/powerpoint/2010/main" val="193378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zh-CN" altLang="en-US" dirty="0"/>
              <a:t>存储保护</a:t>
            </a:r>
          </a:p>
        </p:txBody>
      </p:sp>
      <p:sp>
        <p:nvSpPr>
          <p:cNvPr id="6" name="内容占位符 5"/>
          <p:cNvSpPr>
            <a:spLocks noGrp="1"/>
          </p:cNvSpPr>
          <p:nvPr>
            <p:ph idx="1"/>
          </p:nvPr>
        </p:nvSpPr>
        <p:spPr/>
        <p:txBody>
          <a:bodyPr>
            <a:normAutofit lnSpcReduction="10000"/>
          </a:bodyPr>
          <a:lstStyle/>
          <a:p>
            <a:r>
              <a:rPr lang="zh-CN" altLang="en-US" dirty="0"/>
              <a:t>信息保护可从两个方面实现</a:t>
            </a:r>
            <a:r>
              <a:rPr lang="en-US" altLang="zh-CN" dirty="0"/>
              <a:t>:</a:t>
            </a:r>
          </a:p>
          <a:p>
            <a:pPr lvl="1"/>
            <a:r>
              <a:rPr lang="zh-CN" altLang="en-US" dirty="0"/>
              <a:t>进行地址变换时，产生的页号应小于页表长度，否则视为越界访问，类似于基址</a:t>
            </a:r>
            <a:r>
              <a:rPr lang="en-US" altLang="zh-CN" dirty="0"/>
              <a:t>—</a:t>
            </a:r>
            <a:r>
              <a:rPr lang="zh-CN" altLang="en-US" dirty="0"/>
              <a:t>限长存储保护；</a:t>
            </a:r>
            <a:endParaRPr lang="en-US" altLang="zh-CN" dirty="0"/>
          </a:p>
          <a:p>
            <a:pPr lvl="1"/>
            <a:r>
              <a:rPr lang="zh-CN" altLang="en-US" dirty="0"/>
              <a:t>在页表中增加存取控制和存储保护的信息，对每一个存储块，可允许四种保护方式：</a:t>
            </a:r>
            <a:endParaRPr lang="en-US" altLang="zh-CN" dirty="0"/>
          </a:p>
          <a:p>
            <a:pPr lvl="2"/>
            <a:r>
              <a:rPr lang="zh-CN" altLang="en-US" dirty="0"/>
              <a:t>①禁止做任何操作；②只执行；③只读；④可读</a:t>
            </a:r>
            <a:r>
              <a:rPr lang="en-US" altLang="zh-CN" dirty="0"/>
              <a:t>/</a:t>
            </a:r>
            <a:r>
              <a:rPr lang="zh-CN" altLang="en-US" dirty="0"/>
              <a:t>写。</a:t>
            </a:r>
            <a:endParaRPr lang="en-US" altLang="zh-CN" dirty="0"/>
          </a:p>
          <a:p>
            <a:pPr lvl="2"/>
            <a:r>
              <a:rPr lang="zh-CN" altLang="en-US" dirty="0"/>
              <a:t>当要访问某页时，先判断该页的存取控制和存储保护信息是否允许。</a:t>
            </a:r>
          </a:p>
        </p:txBody>
      </p:sp>
      <p:sp>
        <p:nvSpPr>
          <p:cNvPr id="2" name="日期占位符 1"/>
          <p:cNvSpPr>
            <a:spLocks noGrp="1"/>
          </p:cNvSpPr>
          <p:nvPr>
            <p:ph type="dt" sz="half" idx="10"/>
          </p:nvPr>
        </p:nvSpPr>
        <p:spPr/>
        <p:txBody>
          <a:bodyPr/>
          <a:lstStyle/>
          <a:p>
            <a:fld id="{E3468487-90F3-D34C-96E3-9AA09A6B8B91}"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77012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Page</a:t>
            </a:r>
            <a:r>
              <a:rPr kumimoji="1" lang="zh-CN" altLang="en-US" dirty="0"/>
              <a:t> </a:t>
            </a:r>
            <a:r>
              <a:rPr kumimoji="1" lang="en-US" altLang="zh-CN" dirty="0"/>
              <a:t>table</a:t>
            </a:r>
            <a:r>
              <a:rPr kumimoji="1" lang="zh-CN" altLang="en-US" dirty="0"/>
              <a:t> </a:t>
            </a:r>
            <a:r>
              <a:rPr kumimoji="1" lang="en-US" altLang="zh-CN" dirty="0"/>
              <a:t>entry</a:t>
            </a:r>
            <a:endParaRPr kumimoji="1" lang="zh-CN" altLang="en-US" dirty="0"/>
          </a:p>
        </p:txBody>
      </p:sp>
      <p:sp>
        <p:nvSpPr>
          <p:cNvPr id="3" name="日期占位符 2"/>
          <p:cNvSpPr>
            <a:spLocks noGrp="1"/>
          </p:cNvSpPr>
          <p:nvPr>
            <p:ph type="dt" sz="half" idx="10"/>
          </p:nvPr>
        </p:nvSpPr>
        <p:spPr/>
        <p:txBody>
          <a:bodyPr/>
          <a:lstStyle/>
          <a:p>
            <a:fld id="{49AA5BBE-0980-484E-841D-EC76FD202078}"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80</a:t>
            </a:fld>
            <a:endParaRPr lang="zh-CN" altLang="en-US"/>
          </a:p>
        </p:txBody>
      </p:sp>
      <p:pic>
        <p:nvPicPr>
          <p:cNvPr id="6" name="图片 5"/>
          <p:cNvPicPr>
            <a:picLocks noChangeAspect="1"/>
          </p:cNvPicPr>
          <p:nvPr/>
        </p:nvPicPr>
        <p:blipFill>
          <a:blip r:embed="rId2"/>
          <a:stretch>
            <a:fillRect/>
          </a:stretch>
        </p:blipFill>
        <p:spPr>
          <a:xfrm>
            <a:off x="24478" y="2276872"/>
            <a:ext cx="9144000" cy="2656899"/>
          </a:xfrm>
          <a:prstGeom prst="rect">
            <a:avLst/>
          </a:prstGeom>
        </p:spPr>
      </p:pic>
    </p:spTree>
    <p:extLst>
      <p:ext uri="{BB962C8B-B14F-4D97-AF65-F5344CB8AC3E}">
        <p14:creationId xmlns:p14="http://schemas.microsoft.com/office/powerpoint/2010/main" val="25348455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Memory of IA-32</a:t>
            </a:r>
            <a:endParaRPr kumimoji="1" lang="zh-CN" altLang="en-US" dirty="0"/>
          </a:p>
        </p:txBody>
      </p:sp>
      <p:sp>
        <p:nvSpPr>
          <p:cNvPr id="3" name="日期占位符 2"/>
          <p:cNvSpPr>
            <a:spLocks noGrp="1"/>
          </p:cNvSpPr>
          <p:nvPr>
            <p:ph type="dt" sz="half" idx="10"/>
          </p:nvPr>
        </p:nvSpPr>
        <p:spPr/>
        <p:txBody>
          <a:bodyPr/>
          <a:lstStyle/>
          <a:p>
            <a:fld id="{25A67A47-5FFF-D842-B6CB-7FFBC9E2DC70}"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81</a:t>
            </a:fld>
            <a:endParaRPr lang="zh-CN" altLang="en-US"/>
          </a:p>
        </p:txBody>
      </p:sp>
      <p:pic>
        <p:nvPicPr>
          <p:cNvPr id="6" name="图片 5"/>
          <p:cNvPicPr>
            <a:picLocks noChangeAspect="1"/>
          </p:cNvPicPr>
          <p:nvPr/>
        </p:nvPicPr>
        <p:blipFill>
          <a:blip r:embed="rId2"/>
          <a:stretch>
            <a:fillRect/>
          </a:stretch>
        </p:blipFill>
        <p:spPr>
          <a:xfrm>
            <a:off x="1187624" y="1628800"/>
            <a:ext cx="6732240" cy="4228794"/>
          </a:xfrm>
          <a:prstGeom prst="rect">
            <a:avLst/>
          </a:prstGeom>
        </p:spPr>
      </p:pic>
    </p:spTree>
    <p:extLst>
      <p:ext uri="{BB962C8B-B14F-4D97-AF65-F5344CB8AC3E}">
        <p14:creationId xmlns:p14="http://schemas.microsoft.com/office/powerpoint/2010/main" val="4036471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日期占位符 2"/>
          <p:cNvSpPr>
            <a:spLocks noGrp="1"/>
          </p:cNvSpPr>
          <p:nvPr>
            <p:ph type="dt" sz="half" idx="10"/>
          </p:nvPr>
        </p:nvSpPr>
        <p:spPr/>
        <p:txBody>
          <a:bodyPr/>
          <a:lstStyle/>
          <a:p>
            <a:fld id="{07666EE3-40E9-364A-AC3A-6B53F9F28BC2}"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82</a:t>
            </a:fld>
            <a:endParaRPr lang="zh-CN" altLang="en-US"/>
          </a:p>
        </p:txBody>
      </p:sp>
      <p:pic>
        <p:nvPicPr>
          <p:cNvPr id="6" name="图片 5"/>
          <p:cNvPicPr>
            <a:picLocks noChangeAspect="1"/>
          </p:cNvPicPr>
          <p:nvPr/>
        </p:nvPicPr>
        <p:blipFill>
          <a:blip r:embed="rId2"/>
          <a:stretch>
            <a:fillRect/>
          </a:stretch>
        </p:blipFill>
        <p:spPr>
          <a:xfrm>
            <a:off x="1187624" y="1241090"/>
            <a:ext cx="7103142" cy="5475535"/>
          </a:xfrm>
          <a:prstGeom prst="rect">
            <a:avLst/>
          </a:prstGeom>
        </p:spPr>
      </p:pic>
    </p:spTree>
    <p:extLst>
      <p:ext uri="{BB962C8B-B14F-4D97-AF65-F5344CB8AC3E}">
        <p14:creationId xmlns:p14="http://schemas.microsoft.com/office/powerpoint/2010/main" val="34382816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a:t>ARM</a:t>
            </a:r>
            <a:endParaRPr kumimoji="1" lang="zh-CN" altLang="en-US" dirty="0"/>
          </a:p>
        </p:txBody>
      </p:sp>
      <p:sp>
        <p:nvSpPr>
          <p:cNvPr id="7" name="内容占位符 6"/>
          <p:cNvSpPr>
            <a:spLocks noGrp="1"/>
          </p:cNvSpPr>
          <p:nvPr>
            <p:ph idx="1"/>
          </p:nvPr>
        </p:nvSpPr>
        <p:spPr/>
        <p:txBody>
          <a:bodyPr>
            <a:normAutofit/>
          </a:bodyPr>
          <a:lstStyle/>
          <a:p>
            <a:r>
              <a:rPr kumimoji="1" lang="zh-CN" altLang="en-US" sz="2400" dirty="0"/>
              <a:t>嵌入式设备，只设计不生产</a:t>
            </a:r>
            <a:endParaRPr kumimoji="1" lang="en-US" altLang="zh-CN" sz="2400" dirty="0"/>
          </a:p>
          <a:p>
            <a:r>
              <a:rPr kumimoji="1" lang="en-US" altLang="zh-CN" sz="2400" dirty="0"/>
              <a:t>32bit</a:t>
            </a:r>
            <a:r>
              <a:rPr kumimoji="1" lang="zh-CN" altLang="en-US" sz="2400" dirty="0"/>
              <a:t>页面大小</a:t>
            </a:r>
            <a:r>
              <a:rPr kumimoji="1" lang="en-US" altLang="zh-CN" sz="2400" dirty="0"/>
              <a:t>(</a:t>
            </a:r>
            <a:r>
              <a:rPr kumimoji="1" lang="zh-CN" altLang="en-US" sz="2400" dirty="0"/>
              <a:t>类似</a:t>
            </a:r>
            <a:r>
              <a:rPr kumimoji="1" lang="en-US" altLang="zh-CN" sz="2400" dirty="0"/>
              <a:t>IA-32</a:t>
            </a:r>
            <a:r>
              <a:rPr kumimoji="1" lang="zh-CN" altLang="en-US" sz="2400" dirty="0"/>
              <a:t>不同级页表</a:t>
            </a:r>
            <a:r>
              <a:rPr kumimoji="1" lang="en-US" altLang="zh-CN" sz="2400" dirty="0"/>
              <a:t>)</a:t>
            </a:r>
          </a:p>
          <a:p>
            <a:pPr lvl="1"/>
            <a:r>
              <a:rPr kumimoji="1" lang="en-US" altLang="zh-CN" sz="2000" dirty="0"/>
              <a:t>4K</a:t>
            </a:r>
            <a:r>
              <a:rPr kumimoji="1" lang="zh-CN" altLang="en-US" sz="2000" dirty="0"/>
              <a:t>或</a:t>
            </a:r>
            <a:r>
              <a:rPr kumimoji="1" lang="en-US" altLang="zh-CN" sz="2000" dirty="0"/>
              <a:t>16K</a:t>
            </a:r>
          </a:p>
          <a:p>
            <a:pPr lvl="1"/>
            <a:r>
              <a:rPr kumimoji="1" lang="en-US" altLang="zh-CN" sz="2000" dirty="0"/>
              <a:t>1M</a:t>
            </a:r>
            <a:r>
              <a:rPr kumimoji="1" lang="zh-CN" altLang="en-US" sz="2000" dirty="0"/>
              <a:t>或</a:t>
            </a:r>
            <a:r>
              <a:rPr kumimoji="1" lang="en-US" altLang="zh-CN" sz="2000" dirty="0"/>
              <a:t>16M</a:t>
            </a:r>
            <a:br>
              <a:rPr kumimoji="1" lang="en-US" altLang="zh-CN" sz="2000" dirty="0"/>
            </a:br>
            <a:r>
              <a:rPr kumimoji="1" lang="zh-CN" altLang="en-US" sz="2000" dirty="0"/>
              <a:t>（也称为</a:t>
            </a:r>
            <a:r>
              <a:rPr kumimoji="1" lang="en-US" altLang="zh-CN" sz="2000" dirty="0"/>
              <a:t>section</a:t>
            </a:r>
            <a:r>
              <a:rPr kumimoji="1" lang="zh-CN" altLang="en-US" sz="2000" dirty="0"/>
              <a:t>）</a:t>
            </a:r>
          </a:p>
        </p:txBody>
      </p:sp>
      <p:sp>
        <p:nvSpPr>
          <p:cNvPr id="3" name="日期占位符 2"/>
          <p:cNvSpPr>
            <a:spLocks noGrp="1"/>
          </p:cNvSpPr>
          <p:nvPr>
            <p:ph type="dt" sz="half" idx="10"/>
          </p:nvPr>
        </p:nvSpPr>
        <p:spPr/>
        <p:txBody>
          <a:bodyPr/>
          <a:lstStyle/>
          <a:p>
            <a:fld id="{06C7E383-5C56-5F41-9C10-544E946D3743}" type="datetime5">
              <a:t>2019/11/13</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83</a:t>
            </a:fld>
            <a:endParaRPr lang="zh-CN" altLang="en-US"/>
          </a:p>
        </p:txBody>
      </p:sp>
      <p:pic>
        <p:nvPicPr>
          <p:cNvPr id="8" name="图片 7"/>
          <p:cNvPicPr>
            <a:picLocks noChangeAspect="1"/>
          </p:cNvPicPr>
          <p:nvPr/>
        </p:nvPicPr>
        <p:blipFill>
          <a:blip r:embed="rId2"/>
          <a:stretch>
            <a:fillRect/>
          </a:stretch>
        </p:blipFill>
        <p:spPr>
          <a:xfrm>
            <a:off x="3419872" y="2655078"/>
            <a:ext cx="5330428" cy="3580622"/>
          </a:xfrm>
          <a:prstGeom prst="rect">
            <a:avLst/>
          </a:prstGeom>
        </p:spPr>
      </p:pic>
    </p:spTree>
    <p:extLst>
      <p:ext uri="{BB962C8B-B14F-4D97-AF65-F5344CB8AC3E}">
        <p14:creationId xmlns:p14="http://schemas.microsoft.com/office/powerpoint/2010/main" val="2124116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a:t>练习</a:t>
            </a:r>
          </a:p>
        </p:txBody>
      </p:sp>
      <p:sp>
        <p:nvSpPr>
          <p:cNvPr id="8" name="副标题 7"/>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204536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zh-CN" altLang="en-US" dirty="0"/>
              <a:t>练习</a:t>
            </a:r>
          </a:p>
        </p:txBody>
      </p:sp>
      <p:sp>
        <p:nvSpPr>
          <p:cNvPr id="650243" name="Rectangle 3"/>
          <p:cNvSpPr>
            <a:spLocks noGrp="1" noChangeArrowheads="1"/>
          </p:cNvSpPr>
          <p:nvPr>
            <p:ph type="body" idx="1"/>
          </p:nvPr>
        </p:nvSpPr>
        <p:spPr/>
        <p:txBody>
          <a:bodyPr>
            <a:normAutofit/>
          </a:bodyPr>
          <a:lstStyle/>
          <a:p>
            <a:r>
              <a:rPr lang="zh-CN" altLang="en-US" dirty="0"/>
              <a:t>设一个地址空间有</a:t>
            </a:r>
            <a:r>
              <a:rPr lang="en-US" altLang="zh-CN" dirty="0"/>
              <a:t>8</a:t>
            </a:r>
            <a:r>
              <a:rPr lang="zh-CN" altLang="en-US" dirty="0"/>
              <a:t>个页，每个页面大小为</a:t>
            </a:r>
            <a:r>
              <a:rPr lang="en-US" altLang="zh-CN" dirty="0"/>
              <a:t>1024</a:t>
            </a:r>
            <a:r>
              <a:rPr lang="zh-CN" altLang="en-US" dirty="0"/>
              <a:t>个字节，映射到</a:t>
            </a:r>
            <a:r>
              <a:rPr lang="en-US" altLang="zh-CN" dirty="0"/>
              <a:t>32</a:t>
            </a:r>
            <a:r>
              <a:rPr lang="zh-CN" altLang="en-US" dirty="0"/>
              <a:t>块物理页面的主存上。试问：</a:t>
            </a:r>
          </a:p>
          <a:p>
            <a:pPr lvl="1"/>
            <a:r>
              <a:rPr lang="zh-CN" altLang="en-US" dirty="0"/>
              <a:t>逻辑地址要用多少位表示？</a:t>
            </a:r>
          </a:p>
          <a:p>
            <a:pPr lvl="1"/>
            <a:r>
              <a:rPr lang="zh-CN" altLang="en-US" dirty="0"/>
              <a:t>物理地址要用多少位表示？ </a:t>
            </a:r>
          </a:p>
        </p:txBody>
      </p:sp>
      <p:sp>
        <p:nvSpPr>
          <p:cNvPr id="2" name="日期占位符 1"/>
          <p:cNvSpPr>
            <a:spLocks noGrp="1"/>
          </p:cNvSpPr>
          <p:nvPr>
            <p:ph type="dt" sz="half" idx="10"/>
          </p:nvPr>
        </p:nvSpPr>
        <p:spPr/>
        <p:txBody>
          <a:bodyPr/>
          <a:lstStyle/>
          <a:p>
            <a:fld id="{1BB2A67E-1483-E247-BB5A-B56E925C9532}"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85</a:t>
            </a:fld>
            <a:endParaRPr lang="zh-CN" altLang="en-US"/>
          </a:p>
        </p:txBody>
      </p:sp>
    </p:spTree>
    <p:extLst>
      <p:ext uri="{BB962C8B-B14F-4D97-AF65-F5344CB8AC3E}">
        <p14:creationId xmlns:p14="http://schemas.microsoft.com/office/powerpoint/2010/main" val="14219715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zh-CN" altLang="en-US" dirty="0"/>
              <a:t>作业</a:t>
            </a:r>
            <a:r>
              <a:rPr lang="en-US" altLang="zh-CN" dirty="0"/>
              <a:t>8</a:t>
            </a:r>
            <a:endParaRPr lang="zh-CN" altLang="en-US" dirty="0"/>
          </a:p>
        </p:txBody>
      </p:sp>
      <p:sp>
        <p:nvSpPr>
          <p:cNvPr id="652291" name="Rectangle 3"/>
          <p:cNvSpPr>
            <a:spLocks noGrp="1" noChangeArrowheads="1"/>
          </p:cNvSpPr>
          <p:nvPr>
            <p:ph type="body" idx="1"/>
          </p:nvPr>
        </p:nvSpPr>
        <p:spPr/>
        <p:txBody>
          <a:bodyPr/>
          <a:lstStyle/>
          <a:p>
            <a:r>
              <a:rPr lang="zh-CN" altLang="en-US" dirty="0"/>
              <a:t>在分页系统中，逻辑地址长度为</a:t>
            </a:r>
            <a:r>
              <a:rPr lang="en-US" altLang="zh-CN" dirty="0"/>
              <a:t>16</a:t>
            </a:r>
            <a:r>
              <a:rPr lang="zh-CN" altLang="en-US" dirty="0"/>
              <a:t>位，页面大小为</a:t>
            </a:r>
            <a:r>
              <a:rPr lang="en-US" altLang="zh-CN" dirty="0"/>
              <a:t>2048</a:t>
            </a:r>
            <a:r>
              <a:rPr lang="zh-CN" altLang="en-US" dirty="0"/>
              <a:t>字节，对应的页表如表所示。现有两个逻辑地址</a:t>
            </a:r>
            <a:r>
              <a:rPr lang="en-US" altLang="zh-CN" dirty="0"/>
              <a:t>0x0A5C，0x1F6A</a:t>
            </a:r>
            <a:r>
              <a:rPr lang="zh-CN" altLang="zh-CN" dirty="0"/>
              <a:t>，</a:t>
            </a:r>
            <a:r>
              <a:rPr lang="zh-CN" altLang="en-US" dirty="0"/>
              <a:t>经过地址变换后，它们所对应的物理地址是多少？</a:t>
            </a:r>
          </a:p>
        </p:txBody>
      </p:sp>
      <p:sp>
        <p:nvSpPr>
          <p:cNvPr id="2" name="日期占位符 1"/>
          <p:cNvSpPr>
            <a:spLocks noGrp="1"/>
          </p:cNvSpPr>
          <p:nvPr>
            <p:ph type="dt" sz="half" idx="10"/>
          </p:nvPr>
        </p:nvSpPr>
        <p:spPr/>
        <p:txBody>
          <a:bodyPr/>
          <a:lstStyle/>
          <a:p>
            <a:fld id="{35333343-1E33-E64A-8B76-638CCF7DC730}"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86</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78157758"/>
              </p:ext>
            </p:extLst>
          </p:nvPr>
        </p:nvGraphicFramePr>
        <p:xfrm>
          <a:off x="4716016" y="4077072"/>
          <a:ext cx="1967880" cy="1854200"/>
        </p:xfrm>
        <a:graphic>
          <a:graphicData uri="http://schemas.openxmlformats.org/drawingml/2006/table">
            <a:tbl>
              <a:tblPr firstRow="1" bandRow="1">
                <a:tableStyleId>{5C22544A-7EE6-4342-B048-85BDC9FD1C3A}</a:tableStyleId>
              </a:tblPr>
              <a:tblGrid>
                <a:gridCol w="983940">
                  <a:extLst>
                    <a:ext uri="{9D8B030D-6E8A-4147-A177-3AD203B41FA5}">
                      <a16:colId xmlns:a16="http://schemas.microsoft.com/office/drawing/2014/main" val="20000"/>
                    </a:ext>
                  </a:extLst>
                </a:gridCol>
                <a:gridCol w="983940">
                  <a:extLst>
                    <a:ext uri="{9D8B030D-6E8A-4147-A177-3AD203B41FA5}">
                      <a16:colId xmlns:a16="http://schemas.microsoft.com/office/drawing/2014/main" val="20001"/>
                    </a:ext>
                  </a:extLst>
                </a:gridCol>
              </a:tblGrid>
              <a:tr h="370840">
                <a:tc>
                  <a:txBody>
                    <a:bodyPr/>
                    <a:lstStyle/>
                    <a:p>
                      <a:r>
                        <a:rPr lang="zh-CN" altLang="en-US" dirty="0"/>
                        <a:t>页号</a:t>
                      </a:r>
                    </a:p>
                  </a:txBody>
                  <a:tcPr/>
                </a:tc>
                <a:tc>
                  <a:txBody>
                    <a:bodyPr/>
                    <a:lstStyle/>
                    <a:p>
                      <a:r>
                        <a:rPr lang="zh-CN" altLang="en-US" dirty="0"/>
                        <a:t>页框号</a:t>
                      </a:r>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22874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zh-CN" altLang="en-US" dirty="0"/>
              <a:t>作业</a:t>
            </a:r>
            <a:r>
              <a:rPr lang="en-US" altLang="zh-CN" dirty="0"/>
              <a:t>9</a:t>
            </a:r>
            <a:endParaRPr lang="zh-CN" altLang="en-US" dirty="0"/>
          </a:p>
        </p:txBody>
      </p:sp>
      <p:sp>
        <p:nvSpPr>
          <p:cNvPr id="653315" name="Rectangle 3"/>
          <p:cNvSpPr>
            <a:spLocks noGrp="1" noChangeArrowheads="1"/>
          </p:cNvSpPr>
          <p:nvPr>
            <p:ph type="body" idx="1"/>
          </p:nvPr>
        </p:nvSpPr>
        <p:spPr/>
        <p:txBody>
          <a:bodyPr>
            <a:normAutofit fontScale="92500" lnSpcReduction="20000"/>
          </a:bodyPr>
          <a:lstStyle/>
          <a:p>
            <a:r>
              <a:rPr lang="zh-CN" altLang="en-US" dirty="0"/>
              <a:t>在某个采用页式存储管理的系统中，现有</a:t>
            </a:r>
            <a:r>
              <a:rPr lang="en-US" altLang="zh-CN" dirty="0"/>
              <a:t>P1、P2、P3</a:t>
            </a:r>
            <a:r>
              <a:rPr lang="zh-CN" altLang="en-US" dirty="0"/>
              <a:t>共有3个进程同驻内存。其中</a:t>
            </a:r>
            <a:r>
              <a:rPr lang="en-US" altLang="zh-CN" dirty="0"/>
              <a:t>P2</a:t>
            </a:r>
            <a:r>
              <a:rPr lang="zh-CN" altLang="en-US" dirty="0"/>
              <a:t>有</a:t>
            </a:r>
            <a:r>
              <a:rPr lang="en-US" altLang="zh-CN" dirty="0"/>
              <a:t>4</a:t>
            </a:r>
            <a:r>
              <a:rPr lang="zh-CN" altLang="en-US" dirty="0"/>
              <a:t>个页，被分别装入到主存的第</a:t>
            </a:r>
            <a:r>
              <a:rPr lang="en-US" altLang="zh-CN" dirty="0"/>
              <a:t>3</a:t>
            </a:r>
            <a:r>
              <a:rPr lang="zh-CN" altLang="en-US" dirty="0"/>
              <a:t>、</a:t>
            </a:r>
            <a:r>
              <a:rPr lang="en-US" altLang="zh-CN" dirty="0"/>
              <a:t>4</a:t>
            </a:r>
            <a:r>
              <a:rPr lang="zh-CN" altLang="en-US" dirty="0"/>
              <a:t>、</a:t>
            </a:r>
            <a:r>
              <a:rPr lang="en-US" altLang="zh-CN" dirty="0"/>
              <a:t>6</a:t>
            </a:r>
            <a:r>
              <a:rPr lang="zh-CN" altLang="en-US" dirty="0"/>
              <a:t>、</a:t>
            </a:r>
            <a:r>
              <a:rPr lang="en-US" altLang="zh-CN" dirty="0"/>
              <a:t>8</a:t>
            </a:r>
            <a:r>
              <a:rPr lang="zh-CN" altLang="en-US" dirty="0"/>
              <a:t>页框中。假定页和页框的大小都为</a:t>
            </a:r>
            <a:r>
              <a:rPr lang="en-US" altLang="zh-CN" dirty="0"/>
              <a:t>1024</a:t>
            </a:r>
            <a:r>
              <a:rPr lang="zh-CN" altLang="en-US" dirty="0"/>
              <a:t>字节，主存容量为</a:t>
            </a:r>
            <a:r>
              <a:rPr lang="en-US" altLang="zh-CN" dirty="0"/>
              <a:t>10KB</a:t>
            </a:r>
            <a:r>
              <a:rPr lang="zh-CN" altLang="en-US" dirty="0"/>
              <a:t>。要求：</a:t>
            </a:r>
          </a:p>
          <a:p>
            <a:r>
              <a:rPr lang="zh-CN" altLang="en-US" dirty="0"/>
              <a:t>写出</a:t>
            </a:r>
            <a:r>
              <a:rPr lang="en-US" altLang="zh-CN" dirty="0"/>
              <a:t>P2</a:t>
            </a:r>
            <a:r>
              <a:rPr lang="zh-CN" altLang="en-US" dirty="0"/>
              <a:t>的页表</a:t>
            </a:r>
          </a:p>
          <a:p>
            <a:r>
              <a:rPr lang="zh-CN" altLang="en-US" dirty="0"/>
              <a:t>当</a:t>
            </a:r>
            <a:r>
              <a:rPr lang="en-US" altLang="zh-CN" dirty="0"/>
              <a:t>P2</a:t>
            </a:r>
            <a:r>
              <a:rPr lang="zh-CN" altLang="en-US" dirty="0"/>
              <a:t>在</a:t>
            </a:r>
            <a:r>
              <a:rPr lang="en-US" altLang="zh-CN" dirty="0"/>
              <a:t>CPU</a:t>
            </a:r>
            <a:r>
              <a:rPr lang="zh-CN" altLang="en-US" dirty="0"/>
              <a:t>上运行时，执行到其地址空间第</a:t>
            </a:r>
            <a:r>
              <a:rPr lang="en-US" altLang="zh-CN" dirty="0"/>
              <a:t>500</a:t>
            </a:r>
            <a:r>
              <a:rPr lang="zh-CN" altLang="en-US" dirty="0"/>
              <a:t>号处的一条指令：</a:t>
            </a:r>
            <a:r>
              <a:rPr lang="en-US" altLang="zh-CN" dirty="0"/>
              <a:t>MOV [2100], [3100]，</a:t>
            </a:r>
            <a:r>
              <a:rPr lang="zh-CN" altLang="en-US" dirty="0"/>
              <a:t>求</a:t>
            </a:r>
            <a:r>
              <a:rPr lang="en-US" altLang="en-US" dirty="0"/>
              <a:t>2100</a:t>
            </a:r>
            <a:r>
              <a:rPr lang="zh-CN" altLang="en-US" dirty="0"/>
              <a:t>和</a:t>
            </a:r>
            <a:r>
              <a:rPr lang="en-US" altLang="en-US" dirty="0"/>
              <a:t>3100</a:t>
            </a:r>
            <a:r>
              <a:rPr lang="zh-CN" altLang="en-US" dirty="0"/>
              <a:t>的物理地址。</a:t>
            </a:r>
          </a:p>
        </p:txBody>
      </p:sp>
      <p:sp>
        <p:nvSpPr>
          <p:cNvPr id="2" name="日期占位符 1"/>
          <p:cNvSpPr>
            <a:spLocks noGrp="1"/>
          </p:cNvSpPr>
          <p:nvPr>
            <p:ph type="dt" sz="half" idx="10"/>
          </p:nvPr>
        </p:nvSpPr>
        <p:spPr/>
        <p:txBody>
          <a:bodyPr/>
          <a:lstStyle/>
          <a:p>
            <a:fld id="{8AAB66CA-37C0-C44B-86B9-61B40A64ADC2}"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87</a:t>
            </a:fld>
            <a:endParaRPr lang="zh-CN" altLang="en-US"/>
          </a:p>
        </p:txBody>
      </p:sp>
    </p:spTree>
    <p:extLst>
      <p:ext uri="{BB962C8B-B14F-4D97-AF65-F5344CB8AC3E}">
        <p14:creationId xmlns:p14="http://schemas.microsoft.com/office/powerpoint/2010/main" val="4095987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F3773551-2DA5-4B4B-A8CA-B7D25FE549D0}" type="datetime5">
              <a:t>2019/11/13</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88</a:t>
            </a:fld>
            <a:endParaRPr lang="zh-CN" altLang="en-US"/>
          </a:p>
        </p:txBody>
      </p:sp>
    </p:spTree>
    <p:extLst>
      <p:ext uri="{BB962C8B-B14F-4D97-AF65-F5344CB8AC3E}">
        <p14:creationId xmlns:p14="http://schemas.microsoft.com/office/powerpoint/2010/main" val="7118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地址变换过程</a:t>
            </a:r>
          </a:p>
        </p:txBody>
      </p:sp>
      <p:sp>
        <p:nvSpPr>
          <p:cNvPr id="2" name="日期占位符 1"/>
          <p:cNvSpPr>
            <a:spLocks noGrp="1"/>
          </p:cNvSpPr>
          <p:nvPr>
            <p:ph type="dt" sz="half" idx="10"/>
          </p:nvPr>
        </p:nvSpPr>
        <p:spPr/>
        <p:txBody>
          <a:bodyPr/>
          <a:lstStyle/>
          <a:p>
            <a:fld id="{6C6E161A-DB0E-ED40-95D8-5F2B85BEEF3A}" type="datetime5">
              <a:t>2019/11/13</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9</a:t>
            </a:fld>
            <a:endParaRPr lang="zh-CN" altLang="en-US"/>
          </a:p>
        </p:txBody>
      </p:sp>
      <p:graphicFrame>
        <p:nvGraphicFramePr>
          <p:cNvPr id="538628" name="Object 4"/>
          <p:cNvGraphicFramePr>
            <a:graphicFrameLocks noGrp="1" noChangeAspect="1"/>
          </p:cNvGraphicFramePr>
          <p:nvPr>
            <p:ph idx="4294967295"/>
            <p:extLst>
              <p:ext uri="{D42A27DB-BD31-4B8C-83A1-F6EECF244321}">
                <p14:modId xmlns:p14="http://schemas.microsoft.com/office/powerpoint/2010/main" val="212647653"/>
              </p:ext>
            </p:extLst>
          </p:nvPr>
        </p:nvGraphicFramePr>
        <p:xfrm>
          <a:off x="611560" y="1309688"/>
          <a:ext cx="7920038" cy="5181600"/>
        </p:xfrm>
        <a:graphic>
          <a:graphicData uri="http://schemas.openxmlformats.org/presentationml/2006/ole">
            <mc:AlternateContent xmlns:mc="http://schemas.openxmlformats.org/markup-compatibility/2006">
              <mc:Choice xmlns:v="urn:schemas-microsoft-com:vml" Requires="v">
                <p:oleObj spid="_x0000_s17029" name="Visio" r:id="rId3" imgW="4498740" imgH="2943764" progId="Visio.Drawing.11">
                  <p:embed/>
                </p:oleObj>
              </mc:Choice>
              <mc:Fallback>
                <p:oleObj name="Visio" r:id="rId3" imgW="4498740" imgH="2943764" progId="Visio.Drawing.11">
                  <p:embed/>
                  <p:pic>
                    <p:nvPicPr>
                      <p:cNvPr id="0" name=""/>
                      <p:cNvPicPr>
                        <a:picLocks noChangeAspect="1" noChangeArrowheads="1"/>
                      </p:cNvPicPr>
                      <p:nvPr/>
                    </p:nvPicPr>
                    <p:blipFill>
                      <a:blip r:embed="rId4"/>
                      <a:srcRect/>
                      <a:stretch>
                        <a:fillRect/>
                      </a:stretch>
                    </p:blipFill>
                    <p:spPr bwMode="auto">
                      <a:xfrm>
                        <a:off x="611560" y="1309688"/>
                        <a:ext cx="7920038"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1792708"/>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6216</TotalTime>
  <Words>5218</Words>
  <Application>Microsoft Macintosh PowerPoint</Application>
  <PresentationFormat>全屏显示(4:3)</PresentationFormat>
  <Paragraphs>975</Paragraphs>
  <Slides>88</Slides>
  <Notes>22</Notes>
  <HiddenSlides>3</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100" baseType="lpstr">
      <vt:lpstr>黑体</vt:lpstr>
      <vt:lpstr>华文细黑</vt:lpstr>
      <vt:lpstr>Arial Unicode MS</vt:lpstr>
      <vt:lpstr>Arial</vt:lpstr>
      <vt:lpstr>Calibri</vt:lpstr>
      <vt:lpstr>Cambria Math</vt:lpstr>
      <vt:lpstr>Courier New</vt:lpstr>
      <vt:lpstr>Times New Roman</vt:lpstr>
      <vt:lpstr>Wingdings</vt:lpstr>
      <vt:lpstr>自定义设计方案</vt:lpstr>
      <vt:lpstr>Visio</vt:lpstr>
      <vt:lpstr>VISIO</vt:lpstr>
      <vt:lpstr>6、存储器管理： 离散分配</vt:lpstr>
      <vt:lpstr>起源 </vt:lpstr>
      <vt:lpstr>分页/页式存储管理——Page</vt:lpstr>
      <vt:lpstr>分页逻辑地址结构</vt:lpstr>
      <vt:lpstr>基本页式存储管理</vt:lpstr>
      <vt:lpstr>地址变换机构</vt:lpstr>
      <vt:lpstr>页表—Page Table</vt:lpstr>
      <vt:lpstr>存储保护</vt:lpstr>
      <vt:lpstr>地址变换过程</vt:lpstr>
      <vt:lpstr>MMU</vt:lpstr>
      <vt:lpstr>MMU</vt:lpstr>
      <vt:lpstr>页式存储中的重定位</vt:lpstr>
      <vt:lpstr>PowerPoint 演示文稿</vt:lpstr>
      <vt:lpstr>重定位过程</vt:lpstr>
      <vt:lpstr>PowerPoint 演示文稿</vt:lpstr>
      <vt:lpstr>十进制计算</vt:lpstr>
      <vt:lpstr>练习</vt:lpstr>
      <vt:lpstr>解答</vt:lpstr>
      <vt:lpstr>思考</vt:lpstr>
      <vt:lpstr>具有快表的地址变换机构 </vt:lpstr>
      <vt:lpstr>TLB—快表</vt:lpstr>
      <vt:lpstr>具有快表的地址变换机构</vt:lpstr>
      <vt:lpstr>练习</vt:lpstr>
      <vt:lpstr>解答</vt:lpstr>
      <vt:lpstr>计算页表存储空间</vt:lpstr>
      <vt:lpstr>常用换算</vt:lpstr>
      <vt:lpstr>解答</vt:lpstr>
      <vt:lpstr>计算页表存储空间</vt:lpstr>
      <vt:lpstr>两级和多级页表 </vt:lpstr>
      <vt:lpstr>两级页表(Two-Level Page Table) </vt:lpstr>
      <vt:lpstr>PowerPoint 演示文稿</vt:lpstr>
      <vt:lpstr>两级页表查找过程</vt:lpstr>
      <vt:lpstr>二级页表</vt:lpstr>
      <vt:lpstr>二级页表</vt:lpstr>
      <vt:lpstr>计算</vt:lpstr>
      <vt:lpstr>解答</vt:lpstr>
      <vt:lpstr>解答</vt:lpstr>
      <vt:lpstr>几级页表</vt:lpstr>
      <vt:lpstr>思考</vt:lpstr>
      <vt:lpstr>练习：计算</vt:lpstr>
      <vt:lpstr>练习</vt:lpstr>
      <vt:lpstr>解答</vt:lpstr>
      <vt:lpstr>解答</vt:lpstr>
      <vt:lpstr>解答</vt:lpstr>
      <vt:lpstr>练习</vt:lpstr>
      <vt:lpstr>物理内存小，逻辑空间大</vt:lpstr>
      <vt:lpstr>反置页表(Inverted Page Table)</vt:lpstr>
      <vt:lpstr>反置页表</vt:lpstr>
      <vt:lpstr>地址转换</vt:lpstr>
      <vt:lpstr>哈希算法</vt:lpstr>
      <vt:lpstr>基于哈希算法的反置页表</vt:lpstr>
      <vt:lpstr>页式小结</vt:lpstr>
      <vt:lpstr>PowerPoint 演示文稿</vt:lpstr>
      <vt:lpstr>页式存储管理</vt:lpstr>
      <vt:lpstr>基本分段存储管理—Segment </vt:lpstr>
      <vt:lpstr>段式存储管理</vt:lpstr>
      <vt:lpstr>段式存储管理</vt:lpstr>
      <vt:lpstr>存储管理</vt:lpstr>
      <vt:lpstr>段式管理</vt:lpstr>
      <vt:lpstr>例子</vt:lpstr>
      <vt:lpstr>段式地址变换</vt:lpstr>
      <vt:lpstr>分配（类似动态分区）</vt:lpstr>
      <vt:lpstr>段保护</vt:lpstr>
      <vt:lpstr>分段系统中共享editor</vt:lpstr>
      <vt:lpstr>PowerPoint 演示文稿</vt:lpstr>
      <vt:lpstr>分段</vt:lpstr>
      <vt:lpstr>比较</vt:lpstr>
      <vt:lpstr>练习</vt:lpstr>
      <vt:lpstr>段页式存储管理</vt:lpstr>
      <vt:lpstr>基本思想</vt:lpstr>
      <vt:lpstr>段页式</vt:lpstr>
      <vt:lpstr>地址映射</vt:lpstr>
      <vt:lpstr>地址变换</vt:lpstr>
      <vt:lpstr>地址变换实例</vt:lpstr>
      <vt:lpstr>Intel IA-32</vt:lpstr>
      <vt:lpstr>IA-32 Segmentation</vt:lpstr>
      <vt:lpstr>逻辑地址线性地址</vt:lpstr>
      <vt:lpstr>IA-32 Paging</vt:lpstr>
      <vt:lpstr>完整的address translation</vt:lpstr>
      <vt:lpstr>Page table entry</vt:lpstr>
      <vt:lpstr>Memory of IA-32</vt:lpstr>
      <vt:lpstr>PowerPoint 演示文稿</vt:lpstr>
      <vt:lpstr>ARM</vt:lpstr>
      <vt:lpstr>练习</vt:lpstr>
      <vt:lpstr>练习</vt:lpstr>
      <vt:lpstr>作业8</vt:lpstr>
      <vt:lpstr>作业9</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918</cp:revision>
  <dcterms:created xsi:type="dcterms:W3CDTF">2011-11-29T05:26:36Z</dcterms:created>
  <dcterms:modified xsi:type="dcterms:W3CDTF">2019-11-13T03:45:15Z</dcterms:modified>
</cp:coreProperties>
</file>