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5" r:id="rId1"/>
  </p:sldMasterIdLst>
  <p:notesMasterIdLst>
    <p:notesMasterId r:id="rId55"/>
  </p:notesMasterIdLst>
  <p:sldIdLst>
    <p:sldId id="256" r:id="rId2"/>
    <p:sldId id="457" r:id="rId3"/>
    <p:sldId id="447" r:id="rId4"/>
    <p:sldId id="402" r:id="rId5"/>
    <p:sldId id="466" r:id="rId6"/>
    <p:sldId id="467" r:id="rId7"/>
    <p:sldId id="444" r:id="rId8"/>
    <p:sldId id="448" r:id="rId9"/>
    <p:sldId id="445" r:id="rId10"/>
    <p:sldId id="446" r:id="rId11"/>
    <p:sldId id="428" r:id="rId12"/>
    <p:sldId id="404" r:id="rId13"/>
    <p:sldId id="405" r:id="rId14"/>
    <p:sldId id="406" r:id="rId15"/>
    <p:sldId id="407" r:id="rId16"/>
    <p:sldId id="431" r:id="rId17"/>
    <p:sldId id="411" r:id="rId18"/>
    <p:sldId id="412" r:id="rId19"/>
    <p:sldId id="413" r:id="rId20"/>
    <p:sldId id="414" r:id="rId21"/>
    <p:sldId id="415" r:id="rId22"/>
    <p:sldId id="416" r:id="rId23"/>
    <p:sldId id="417" r:id="rId24"/>
    <p:sldId id="418" r:id="rId25"/>
    <p:sldId id="419" r:id="rId26"/>
    <p:sldId id="432" r:id="rId27"/>
    <p:sldId id="433" r:id="rId28"/>
    <p:sldId id="434" r:id="rId29"/>
    <p:sldId id="435" r:id="rId30"/>
    <p:sldId id="436" r:id="rId31"/>
    <p:sldId id="437" r:id="rId32"/>
    <p:sldId id="438" r:id="rId33"/>
    <p:sldId id="468" r:id="rId34"/>
    <p:sldId id="420" r:id="rId35"/>
    <p:sldId id="421" r:id="rId36"/>
    <p:sldId id="422" r:id="rId37"/>
    <p:sldId id="450" r:id="rId38"/>
    <p:sldId id="451" r:id="rId39"/>
    <p:sldId id="452" r:id="rId40"/>
    <p:sldId id="321" r:id="rId41"/>
    <p:sldId id="423" r:id="rId42"/>
    <p:sldId id="454" r:id="rId43"/>
    <p:sldId id="322" r:id="rId44"/>
    <p:sldId id="323" r:id="rId45"/>
    <p:sldId id="325" r:id="rId46"/>
    <p:sldId id="327" r:id="rId47"/>
    <p:sldId id="328" r:id="rId48"/>
    <p:sldId id="329" r:id="rId49"/>
    <p:sldId id="331" r:id="rId50"/>
    <p:sldId id="441" r:id="rId51"/>
    <p:sldId id="443" r:id="rId52"/>
    <p:sldId id="442" r:id="rId53"/>
    <p:sldId id="33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06"/>
    <p:restoredTop sz="88774" autoAdjust="0"/>
  </p:normalViewPr>
  <p:slideViewPr>
    <p:cSldViewPr snapToGrid="0" snapToObjects="1">
      <p:cViewPr varScale="1">
        <p:scale>
          <a:sx n="77" d="100"/>
          <a:sy n="77" d="100"/>
        </p:scale>
        <p:origin x="1791" y="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980A8-0E01-4E9C-9EE6-E341F384A27F}"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zh-CN" altLang="en-US"/>
        </a:p>
      </dgm:t>
    </dgm:pt>
    <dgm:pt modelId="{2E089AA6-B5B3-4E6B-B3CB-4B6441C07C4C}">
      <dgm:prSet/>
      <dgm:spPr/>
      <dgm:t>
        <a:bodyPr/>
        <a:lstStyle/>
        <a:p>
          <a:pPr rtl="0"/>
          <a:r>
            <a:rPr lang="zh-CN" baseline="0" dirty="0"/>
            <a:t>寻道时间</a:t>
          </a:r>
          <a:br>
            <a:rPr lang="en-US" altLang="zh-CN" baseline="0" dirty="0"/>
          </a:br>
          <a:r>
            <a:rPr lang="en-US" altLang="zh-CN" baseline="0" dirty="0"/>
            <a:t>Seek Time</a:t>
          </a:r>
          <a:endParaRPr lang="zh-CN" dirty="0"/>
        </a:p>
      </dgm:t>
    </dgm:pt>
    <dgm:pt modelId="{B5E16681-4461-40DA-9EAE-2B1395580BC8}" type="parTrans" cxnId="{CC37230A-8F32-411E-9FAF-A30D9EFAAF85}">
      <dgm:prSet/>
      <dgm:spPr/>
      <dgm:t>
        <a:bodyPr/>
        <a:lstStyle/>
        <a:p>
          <a:endParaRPr lang="zh-CN" altLang="en-US"/>
        </a:p>
      </dgm:t>
    </dgm:pt>
    <dgm:pt modelId="{02A19A3B-87BA-472A-87F4-CA702C1FDC3F}" type="sibTrans" cxnId="{CC37230A-8F32-411E-9FAF-A30D9EFAAF85}">
      <dgm:prSet/>
      <dgm:spPr/>
      <dgm:t>
        <a:bodyPr/>
        <a:lstStyle/>
        <a:p>
          <a:endParaRPr lang="zh-CN" altLang="en-US"/>
        </a:p>
      </dgm:t>
    </dgm:pt>
    <dgm:pt modelId="{9DC8BB42-9322-474B-A2F6-77930C420B2D}">
      <dgm:prSet/>
      <dgm:spPr/>
      <dgm:t>
        <a:bodyPr/>
        <a:lstStyle/>
        <a:p>
          <a:pPr rtl="0"/>
          <a:r>
            <a:rPr lang="zh-CN" baseline="0" dirty="0"/>
            <a:t>延迟时间</a:t>
          </a:r>
          <a:br>
            <a:rPr lang="en-US" altLang="zh-CN" baseline="0" dirty="0"/>
          </a:br>
          <a:r>
            <a:rPr lang="en-US" altLang="zh-CN" baseline="0" dirty="0"/>
            <a:t>Rotational Latency</a:t>
          </a:r>
          <a:endParaRPr lang="zh-CN" dirty="0"/>
        </a:p>
      </dgm:t>
    </dgm:pt>
    <dgm:pt modelId="{B2BB8F57-2EEE-43E2-B9DD-B82B04D4100F}" type="parTrans" cxnId="{6357D340-EED2-4A50-B83A-F8CFF2530DFE}">
      <dgm:prSet/>
      <dgm:spPr/>
      <dgm:t>
        <a:bodyPr/>
        <a:lstStyle/>
        <a:p>
          <a:endParaRPr lang="zh-CN" altLang="en-US"/>
        </a:p>
      </dgm:t>
    </dgm:pt>
    <dgm:pt modelId="{365885FF-CA25-45BC-BB48-C2C6DD73BE1A}" type="sibTrans" cxnId="{6357D340-EED2-4A50-B83A-F8CFF2530DFE}">
      <dgm:prSet/>
      <dgm:spPr/>
      <dgm:t>
        <a:bodyPr/>
        <a:lstStyle/>
        <a:p>
          <a:endParaRPr lang="zh-CN" altLang="en-US"/>
        </a:p>
      </dgm:t>
    </dgm:pt>
    <dgm:pt modelId="{9788A832-552E-456B-812B-25A4BBA63F2F}">
      <dgm:prSet/>
      <dgm:spPr/>
      <dgm:t>
        <a:bodyPr/>
        <a:lstStyle/>
        <a:p>
          <a:pPr rtl="0"/>
          <a:r>
            <a:rPr lang="zh-CN" baseline="0" dirty="0"/>
            <a:t>传输时间</a:t>
          </a:r>
          <a:br>
            <a:rPr lang="en-US" altLang="zh-CN" baseline="0" dirty="0"/>
          </a:br>
          <a:r>
            <a:rPr lang="en-US" altLang="zh-CN" baseline="0" dirty="0"/>
            <a:t>Transfer Time</a:t>
          </a:r>
          <a:endParaRPr lang="zh-CN" dirty="0"/>
        </a:p>
      </dgm:t>
    </dgm:pt>
    <dgm:pt modelId="{FFF6B018-CF08-4E53-93C8-FFED02EA4AB0}" type="parTrans" cxnId="{F6AB2224-F9AA-4974-8456-0E38382B3276}">
      <dgm:prSet/>
      <dgm:spPr/>
      <dgm:t>
        <a:bodyPr/>
        <a:lstStyle/>
        <a:p>
          <a:endParaRPr lang="zh-CN" altLang="en-US"/>
        </a:p>
      </dgm:t>
    </dgm:pt>
    <dgm:pt modelId="{4FD5EB7A-54F8-4AE1-9072-09889DE3D4C5}" type="sibTrans" cxnId="{F6AB2224-F9AA-4974-8456-0E38382B3276}">
      <dgm:prSet/>
      <dgm:spPr/>
      <dgm:t>
        <a:bodyPr/>
        <a:lstStyle/>
        <a:p>
          <a:endParaRPr lang="zh-CN" altLang="en-US"/>
        </a:p>
      </dgm:t>
    </dgm:pt>
    <dgm:pt modelId="{B2F9C3CF-F72B-44C5-9F8D-095D41C0C35C}" type="pres">
      <dgm:prSet presAssocID="{3B8980A8-0E01-4E9C-9EE6-E341F384A27F}" presName="compositeShape" presStyleCnt="0">
        <dgm:presLayoutVars>
          <dgm:chMax val="7"/>
          <dgm:dir/>
          <dgm:resizeHandles val="exact"/>
        </dgm:presLayoutVars>
      </dgm:prSet>
      <dgm:spPr/>
    </dgm:pt>
    <dgm:pt modelId="{3EEA2437-A908-4E70-A330-D0C799E00639}" type="pres">
      <dgm:prSet presAssocID="{2E089AA6-B5B3-4E6B-B3CB-4B6441C07C4C}" presName="circ1" presStyleLbl="vennNode1" presStyleIdx="0" presStyleCnt="3"/>
      <dgm:spPr/>
    </dgm:pt>
    <dgm:pt modelId="{87F98CAB-50D7-4413-83FE-832947102FF7}" type="pres">
      <dgm:prSet presAssocID="{2E089AA6-B5B3-4E6B-B3CB-4B6441C07C4C}" presName="circ1Tx" presStyleLbl="revTx" presStyleIdx="0" presStyleCnt="0">
        <dgm:presLayoutVars>
          <dgm:chMax val="0"/>
          <dgm:chPref val="0"/>
          <dgm:bulletEnabled val="1"/>
        </dgm:presLayoutVars>
      </dgm:prSet>
      <dgm:spPr/>
    </dgm:pt>
    <dgm:pt modelId="{C6F37BF0-A750-4DDC-B1B4-690AE27A1CBA}" type="pres">
      <dgm:prSet presAssocID="{9DC8BB42-9322-474B-A2F6-77930C420B2D}" presName="circ2" presStyleLbl="vennNode1" presStyleIdx="1" presStyleCnt="3"/>
      <dgm:spPr/>
    </dgm:pt>
    <dgm:pt modelId="{6D76D28B-0295-4340-9A95-C77987DE41D9}" type="pres">
      <dgm:prSet presAssocID="{9DC8BB42-9322-474B-A2F6-77930C420B2D}" presName="circ2Tx" presStyleLbl="revTx" presStyleIdx="0" presStyleCnt="0">
        <dgm:presLayoutVars>
          <dgm:chMax val="0"/>
          <dgm:chPref val="0"/>
          <dgm:bulletEnabled val="1"/>
        </dgm:presLayoutVars>
      </dgm:prSet>
      <dgm:spPr/>
    </dgm:pt>
    <dgm:pt modelId="{B4240AA2-1F5E-4B64-BBA0-D471C3146315}" type="pres">
      <dgm:prSet presAssocID="{9788A832-552E-456B-812B-25A4BBA63F2F}" presName="circ3" presStyleLbl="vennNode1" presStyleIdx="2" presStyleCnt="3"/>
      <dgm:spPr/>
    </dgm:pt>
    <dgm:pt modelId="{A2A8BDD9-06A9-48F3-AC4F-FF5B00031598}" type="pres">
      <dgm:prSet presAssocID="{9788A832-552E-456B-812B-25A4BBA63F2F}" presName="circ3Tx" presStyleLbl="revTx" presStyleIdx="0" presStyleCnt="0">
        <dgm:presLayoutVars>
          <dgm:chMax val="0"/>
          <dgm:chPref val="0"/>
          <dgm:bulletEnabled val="1"/>
        </dgm:presLayoutVars>
      </dgm:prSet>
      <dgm:spPr/>
    </dgm:pt>
  </dgm:ptLst>
  <dgm:cxnLst>
    <dgm:cxn modelId="{CC37230A-8F32-411E-9FAF-A30D9EFAAF85}" srcId="{3B8980A8-0E01-4E9C-9EE6-E341F384A27F}" destId="{2E089AA6-B5B3-4E6B-B3CB-4B6441C07C4C}" srcOrd="0" destOrd="0" parTransId="{B5E16681-4461-40DA-9EAE-2B1395580BC8}" sibTransId="{02A19A3B-87BA-472A-87F4-CA702C1FDC3F}"/>
    <dgm:cxn modelId="{8EA9380C-B11A-42C9-AE11-93B37CF9605A}" type="presOf" srcId="{2E089AA6-B5B3-4E6B-B3CB-4B6441C07C4C}" destId="{3EEA2437-A908-4E70-A330-D0C799E00639}" srcOrd="0" destOrd="0" presId="urn:microsoft.com/office/officeart/2005/8/layout/venn1"/>
    <dgm:cxn modelId="{F6AB2224-F9AA-4974-8456-0E38382B3276}" srcId="{3B8980A8-0E01-4E9C-9EE6-E341F384A27F}" destId="{9788A832-552E-456B-812B-25A4BBA63F2F}" srcOrd="2" destOrd="0" parTransId="{FFF6B018-CF08-4E53-93C8-FFED02EA4AB0}" sibTransId="{4FD5EB7A-54F8-4AE1-9072-09889DE3D4C5}"/>
    <dgm:cxn modelId="{13515732-B16B-430D-8ED1-481FB64F6DBD}" type="presOf" srcId="{2E089AA6-B5B3-4E6B-B3CB-4B6441C07C4C}" destId="{87F98CAB-50D7-4413-83FE-832947102FF7}" srcOrd="1" destOrd="0" presId="urn:microsoft.com/office/officeart/2005/8/layout/venn1"/>
    <dgm:cxn modelId="{6357D340-EED2-4A50-B83A-F8CFF2530DFE}" srcId="{3B8980A8-0E01-4E9C-9EE6-E341F384A27F}" destId="{9DC8BB42-9322-474B-A2F6-77930C420B2D}" srcOrd="1" destOrd="0" parTransId="{B2BB8F57-2EEE-43E2-B9DD-B82B04D4100F}" sibTransId="{365885FF-CA25-45BC-BB48-C2C6DD73BE1A}"/>
    <dgm:cxn modelId="{50837C94-FF6E-49B0-AB39-8DA36954452E}" type="presOf" srcId="{9788A832-552E-456B-812B-25A4BBA63F2F}" destId="{A2A8BDD9-06A9-48F3-AC4F-FF5B00031598}" srcOrd="1" destOrd="0" presId="urn:microsoft.com/office/officeart/2005/8/layout/venn1"/>
    <dgm:cxn modelId="{09867099-C14E-4BA5-85A0-4A6DA734DF9B}" type="presOf" srcId="{3B8980A8-0E01-4E9C-9EE6-E341F384A27F}" destId="{B2F9C3CF-F72B-44C5-9F8D-095D41C0C35C}" srcOrd="0" destOrd="0" presId="urn:microsoft.com/office/officeart/2005/8/layout/venn1"/>
    <dgm:cxn modelId="{7104E0C0-8ABF-4D52-8D06-2191C1894BF9}" type="presOf" srcId="{9DC8BB42-9322-474B-A2F6-77930C420B2D}" destId="{C6F37BF0-A750-4DDC-B1B4-690AE27A1CBA}" srcOrd="0" destOrd="0" presId="urn:microsoft.com/office/officeart/2005/8/layout/venn1"/>
    <dgm:cxn modelId="{1BC203DE-2E33-48E3-8FA5-78802F97729F}" type="presOf" srcId="{9DC8BB42-9322-474B-A2F6-77930C420B2D}" destId="{6D76D28B-0295-4340-9A95-C77987DE41D9}" srcOrd="1" destOrd="0" presId="urn:microsoft.com/office/officeart/2005/8/layout/venn1"/>
    <dgm:cxn modelId="{1C8FB5F2-1274-437E-9FB2-6F20F1F9E3E9}" type="presOf" srcId="{9788A832-552E-456B-812B-25A4BBA63F2F}" destId="{B4240AA2-1F5E-4B64-BBA0-D471C3146315}" srcOrd="0" destOrd="0" presId="urn:microsoft.com/office/officeart/2005/8/layout/venn1"/>
    <dgm:cxn modelId="{F5BC779C-FBC1-4952-8B5D-D0309E731251}" type="presParOf" srcId="{B2F9C3CF-F72B-44C5-9F8D-095D41C0C35C}" destId="{3EEA2437-A908-4E70-A330-D0C799E00639}" srcOrd="0" destOrd="0" presId="urn:microsoft.com/office/officeart/2005/8/layout/venn1"/>
    <dgm:cxn modelId="{0E27F62F-654E-48F8-B4D1-56C4EC83A847}" type="presParOf" srcId="{B2F9C3CF-F72B-44C5-9F8D-095D41C0C35C}" destId="{87F98CAB-50D7-4413-83FE-832947102FF7}" srcOrd="1" destOrd="0" presId="urn:microsoft.com/office/officeart/2005/8/layout/venn1"/>
    <dgm:cxn modelId="{0FE8F9D8-D2D4-40F9-9639-C660B34C5C3E}" type="presParOf" srcId="{B2F9C3CF-F72B-44C5-9F8D-095D41C0C35C}" destId="{C6F37BF0-A750-4DDC-B1B4-690AE27A1CBA}" srcOrd="2" destOrd="0" presId="urn:microsoft.com/office/officeart/2005/8/layout/venn1"/>
    <dgm:cxn modelId="{ABC61FD5-664D-4F01-8B8F-37A27552804C}" type="presParOf" srcId="{B2F9C3CF-F72B-44C5-9F8D-095D41C0C35C}" destId="{6D76D28B-0295-4340-9A95-C77987DE41D9}" srcOrd="3" destOrd="0" presId="urn:microsoft.com/office/officeart/2005/8/layout/venn1"/>
    <dgm:cxn modelId="{174F7343-AAF4-4316-837B-956F2DB1BE90}" type="presParOf" srcId="{B2F9C3CF-F72B-44C5-9F8D-095D41C0C35C}" destId="{B4240AA2-1F5E-4B64-BBA0-D471C3146315}" srcOrd="4" destOrd="0" presId="urn:microsoft.com/office/officeart/2005/8/layout/venn1"/>
    <dgm:cxn modelId="{F74E451C-8A22-449B-B6D2-975D867CDA40}" type="presParOf" srcId="{B2F9C3CF-F72B-44C5-9F8D-095D41C0C35C}" destId="{A2A8BDD9-06A9-48F3-AC4F-FF5B0003159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C02F7-9C4D-4CEA-ACA1-387079CBD4FC}"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zh-CN" altLang="en-US"/>
        </a:p>
      </dgm:t>
    </dgm:pt>
    <dgm:pt modelId="{F31DB42A-93B1-4D1C-B19B-FB0E52EE05EA}">
      <dgm:prSet/>
      <dgm:spPr/>
      <dgm:t>
        <a:bodyPr/>
        <a:lstStyle/>
        <a:p>
          <a:pPr rtl="0"/>
          <a:r>
            <a:rPr lang="zh-CN" baseline="0" dirty="0"/>
            <a:t>提前读</a:t>
          </a:r>
          <a:endParaRPr lang="zh-CN" dirty="0"/>
        </a:p>
      </dgm:t>
    </dgm:pt>
    <dgm:pt modelId="{28FC36B1-BB17-448A-A774-30E835D1401E}" type="parTrans" cxnId="{967C0798-F340-4D0F-B98C-0B03974F1886}">
      <dgm:prSet/>
      <dgm:spPr/>
      <dgm:t>
        <a:bodyPr/>
        <a:lstStyle/>
        <a:p>
          <a:endParaRPr lang="zh-CN" altLang="en-US"/>
        </a:p>
      </dgm:t>
    </dgm:pt>
    <dgm:pt modelId="{9E49B74E-CC98-41FD-8D33-08C5F9C05BCA}" type="sibTrans" cxnId="{967C0798-F340-4D0F-B98C-0B03974F1886}">
      <dgm:prSet/>
      <dgm:spPr/>
      <dgm:t>
        <a:bodyPr/>
        <a:lstStyle/>
        <a:p>
          <a:endParaRPr lang="zh-CN" altLang="en-US"/>
        </a:p>
      </dgm:t>
    </dgm:pt>
    <dgm:pt modelId="{C607BE5A-370A-42A2-9EBA-0A526DE2E011}">
      <dgm:prSet/>
      <dgm:spPr/>
      <dgm:t>
        <a:bodyPr/>
        <a:lstStyle/>
        <a:p>
          <a:pPr rtl="0"/>
          <a:r>
            <a:rPr lang="zh-CN" baseline="0"/>
            <a:t>延迟写</a:t>
          </a:r>
          <a:endParaRPr lang="zh-CN"/>
        </a:p>
      </dgm:t>
    </dgm:pt>
    <dgm:pt modelId="{F2189297-8174-4824-AE33-E2DC467A4C9F}" type="parTrans" cxnId="{91A1208A-8FE6-48D4-9501-80A6CC860C80}">
      <dgm:prSet/>
      <dgm:spPr/>
      <dgm:t>
        <a:bodyPr/>
        <a:lstStyle/>
        <a:p>
          <a:endParaRPr lang="zh-CN" altLang="en-US"/>
        </a:p>
      </dgm:t>
    </dgm:pt>
    <dgm:pt modelId="{A0EB4A92-0192-4834-AAF2-4A8FAEEA9A34}" type="sibTrans" cxnId="{91A1208A-8FE6-48D4-9501-80A6CC860C80}">
      <dgm:prSet/>
      <dgm:spPr/>
      <dgm:t>
        <a:bodyPr/>
        <a:lstStyle/>
        <a:p>
          <a:endParaRPr lang="zh-CN" altLang="en-US"/>
        </a:p>
      </dgm:t>
    </dgm:pt>
    <dgm:pt modelId="{850A80CA-DBFE-4635-B058-997AD5BCFA38}">
      <dgm:prSet/>
      <dgm:spPr/>
      <dgm:t>
        <a:bodyPr/>
        <a:lstStyle/>
        <a:p>
          <a:pPr rtl="0"/>
          <a:r>
            <a:rPr lang="en-US" baseline="0" dirty="0" err="1"/>
            <a:t>fsync</a:t>
          </a:r>
          <a:endParaRPr lang="zh-CN" dirty="0"/>
        </a:p>
      </dgm:t>
    </dgm:pt>
    <dgm:pt modelId="{ADF80BA9-CA03-4F23-BF95-B7D3C0272114}" type="parTrans" cxnId="{6748C0AD-7C47-42F3-B33B-11505496A15E}">
      <dgm:prSet/>
      <dgm:spPr/>
      <dgm:t>
        <a:bodyPr/>
        <a:lstStyle/>
        <a:p>
          <a:endParaRPr lang="zh-CN" altLang="en-US"/>
        </a:p>
      </dgm:t>
    </dgm:pt>
    <dgm:pt modelId="{636D5B90-4A4A-4816-A407-416357C953EF}" type="sibTrans" cxnId="{6748C0AD-7C47-42F3-B33B-11505496A15E}">
      <dgm:prSet/>
      <dgm:spPr/>
      <dgm:t>
        <a:bodyPr/>
        <a:lstStyle/>
        <a:p>
          <a:endParaRPr lang="zh-CN" altLang="en-US"/>
        </a:p>
      </dgm:t>
    </dgm:pt>
    <dgm:pt modelId="{47326AA9-B667-47C7-BE23-8ED4F960421E}">
      <dgm:prSet/>
      <dgm:spPr/>
      <dgm:t>
        <a:bodyPr/>
        <a:lstStyle/>
        <a:p>
          <a:pPr rtl="0"/>
          <a:r>
            <a:rPr lang="zh-CN" baseline="0" dirty="0"/>
            <a:t>物理分布</a:t>
          </a:r>
          <a:endParaRPr lang="zh-CN" dirty="0"/>
        </a:p>
      </dgm:t>
    </dgm:pt>
    <dgm:pt modelId="{A5E03356-CBF4-4548-B2DE-3A8DD21E1DAA}" type="parTrans" cxnId="{5C297AA1-59B2-4156-A43F-7257014DD067}">
      <dgm:prSet/>
      <dgm:spPr/>
      <dgm:t>
        <a:bodyPr/>
        <a:lstStyle/>
        <a:p>
          <a:endParaRPr lang="zh-CN" altLang="en-US"/>
        </a:p>
      </dgm:t>
    </dgm:pt>
    <dgm:pt modelId="{E078AA85-0212-4974-8E8C-401F80EEA24F}" type="sibTrans" cxnId="{5C297AA1-59B2-4156-A43F-7257014DD067}">
      <dgm:prSet/>
      <dgm:spPr/>
      <dgm:t>
        <a:bodyPr/>
        <a:lstStyle/>
        <a:p>
          <a:endParaRPr lang="zh-CN" altLang="en-US"/>
        </a:p>
      </dgm:t>
    </dgm:pt>
    <dgm:pt modelId="{B94675FB-AEC4-4496-BA4A-F25E5EF41384}">
      <dgm:prSet/>
      <dgm:spPr/>
      <dgm:t>
        <a:bodyPr/>
        <a:lstStyle/>
        <a:p>
          <a:pPr rtl="0"/>
          <a:r>
            <a:rPr lang="zh-CN" baseline="0" dirty="0"/>
            <a:t>簇</a:t>
          </a:r>
          <a:endParaRPr lang="zh-CN" dirty="0"/>
        </a:p>
      </dgm:t>
    </dgm:pt>
    <dgm:pt modelId="{96A2792D-F216-4154-BCC4-4BF13C097D8F}" type="parTrans" cxnId="{FE176441-BE3E-437D-93A4-5D4FABF4F028}">
      <dgm:prSet/>
      <dgm:spPr/>
      <dgm:t>
        <a:bodyPr/>
        <a:lstStyle/>
        <a:p>
          <a:endParaRPr lang="zh-CN" altLang="en-US"/>
        </a:p>
      </dgm:t>
    </dgm:pt>
    <dgm:pt modelId="{9AF5BD53-6801-4075-8990-A50E004B9800}" type="sibTrans" cxnId="{FE176441-BE3E-437D-93A4-5D4FABF4F028}">
      <dgm:prSet/>
      <dgm:spPr/>
      <dgm:t>
        <a:bodyPr/>
        <a:lstStyle/>
        <a:p>
          <a:endParaRPr lang="zh-CN" altLang="en-US"/>
        </a:p>
      </dgm:t>
    </dgm:pt>
    <dgm:pt modelId="{1635850B-D995-455B-9D9A-5A80341BDE40}" type="pres">
      <dgm:prSet presAssocID="{B32C02F7-9C4D-4CEA-ACA1-387079CBD4FC}" presName="Name0" presStyleCnt="0">
        <dgm:presLayoutVars>
          <dgm:chPref val="3"/>
          <dgm:dir/>
          <dgm:animLvl val="lvl"/>
          <dgm:resizeHandles/>
        </dgm:presLayoutVars>
      </dgm:prSet>
      <dgm:spPr/>
    </dgm:pt>
    <dgm:pt modelId="{58F599C0-2608-42B8-A2A6-24BF363C300C}" type="pres">
      <dgm:prSet presAssocID="{F31DB42A-93B1-4D1C-B19B-FB0E52EE05EA}" presName="horFlow" presStyleCnt="0"/>
      <dgm:spPr/>
    </dgm:pt>
    <dgm:pt modelId="{E8B946D4-C8B9-4C1C-899D-8E7553CD4CBD}" type="pres">
      <dgm:prSet presAssocID="{F31DB42A-93B1-4D1C-B19B-FB0E52EE05EA}" presName="bigChev" presStyleLbl="node1" presStyleIdx="0" presStyleCnt="3" custScaleX="114763"/>
      <dgm:spPr/>
    </dgm:pt>
    <dgm:pt modelId="{06681773-9AE0-4310-8662-5A850B077406}" type="pres">
      <dgm:prSet presAssocID="{F31DB42A-93B1-4D1C-B19B-FB0E52EE05EA}" presName="vSp" presStyleCnt="0"/>
      <dgm:spPr/>
    </dgm:pt>
    <dgm:pt modelId="{A7D478BC-EA73-47B2-822E-CFF5E6F8AFB4}" type="pres">
      <dgm:prSet presAssocID="{C607BE5A-370A-42A2-9EBA-0A526DE2E011}" presName="horFlow" presStyleCnt="0"/>
      <dgm:spPr/>
    </dgm:pt>
    <dgm:pt modelId="{9FCAE53E-F9CE-4D4A-AF2D-BC2F95EF1D9F}" type="pres">
      <dgm:prSet presAssocID="{C607BE5A-370A-42A2-9EBA-0A526DE2E011}" presName="bigChev" presStyleLbl="node1" presStyleIdx="1" presStyleCnt="3" custScaleX="114763"/>
      <dgm:spPr/>
    </dgm:pt>
    <dgm:pt modelId="{B2BFB224-BE5A-45CD-91E3-081E23A8F674}" type="pres">
      <dgm:prSet presAssocID="{ADF80BA9-CA03-4F23-BF95-B7D3C0272114}" presName="parTrans" presStyleCnt="0"/>
      <dgm:spPr/>
    </dgm:pt>
    <dgm:pt modelId="{B8CFC323-46E7-4D5F-A627-7FF3C6843DEA}" type="pres">
      <dgm:prSet presAssocID="{850A80CA-DBFE-4635-B058-997AD5BCFA38}" presName="node" presStyleLbl="alignAccFollowNode1" presStyleIdx="0" presStyleCnt="2">
        <dgm:presLayoutVars>
          <dgm:bulletEnabled val="1"/>
        </dgm:presLayoutVars>
      </dgm:prSet>
      <dgm:spPr/>
    </dgm:pt>
    <dgm:pt modelId="{2CD43E4C-57B9-4F9D-A2A9-B4D22F6F154A}" type="pres">
      <dgm:prSet presAssocID="{C607BE5A-370A-42A2-9EBA-0A526DE2E011}" presName="vSp" presStyleCnt="0"/>
      <dgm:spPr/>
    </dgm:pt>
    <dgm:pt modelId="{C74A5330-94C9-40EC-BB3E-EFDE2B04BCEC}" type="pres">
      <dgm:prSet presAssocID="{47326AA9-B667-47C7-BE23-8ED4F960421E}" presName="horFlow" presStyleCnt="0"/>
      <dgm:spPr/>
    </dgm:pt>
    <dgm:pt modelId="{7ACED6A3-6B4B-4E9D-917F-AC5F7C30E110}" type="pres">
      <dgm:prSet presAssocID="{47326AA9-B667-47C7-BE23-8ED4F960421E}" presName="bigChev" presStyleLbl="node1" presStyleIdx="2" presStyleCnt="3" custScaleX="114763"/>
      <dgm:spPr/>
    </dgm:pt>
    <dgm:pt modelId="{CACC35AD-35D3-40B4-9523-A115FCF15164}" type="pres">
      <dgm:prSet presAssocID="{96A2792D-F216-4154-BCC4-4BF13C097D8F}" presName="parTrans" presStyleCnt="0"/>
      <dgm:spPr/>
    </dgm:pt>
    <dgm:pt modelId="{B32D3474-A67A-4BFF-94CC-1C80B38EE096}" type="pres">
      <dgm:prSet presAssocID="{B94675FB-AEC4-4496-BA4A-F25E5EF41384}" presName="node" presStyleLbl="alignAccFollowNode1" presStyleIdx="1" presStyleCnt="2">
        <dgm:presLayoutVars>
          <dgm:bulletEnabled val="1"/>
        </dgm:presLayoutVars>
      </dgm:prSet>
      <dgm:spPr/>
    </dgm:pt>
  </dgm:ptLst>
  <dgm:cxnLst>
    <dgm:cxn modelId="{FE176441-BE3E-437D-93A4-5D4FABF4F028}" srcId="{47326AA9-B667-47C7-BE23-8ED4F960421E}" destId="{B94675FB-AEC4-4496-BA4A-F25E5EF41384}" srcOrd="0" destOrd="0" parTransId="{96A2792D-F216-4154-BCC4-4BF13C097D8F}" sibTransId="{9AF5BD53-6801-4075-8990-A50E004B9800}"/>
    <dgm:cxn modelId="{C3032C62-03A1-4595-ABF1-A829097B329F}" type="presOf" srcId="{F31DB42A-93B1-4D1C-B19B-FB0E52EE05EA}" destId="{E8B946D4-C8B9-4C1C-899D-8E7553CD4CBD}" srcOrd="0" destOrd="0" presId="urn:microsoft.com/office/officeart/2005/8/layout/lProcess3"/>
    <dgm:cxn modelId="{99F7EE47-6C20-4B0E-969E-CCC7DFAF973C}" type="presOf" srcId="{B32C02F7-9C4D-4CEA-ACA1-387079CBD4FC}" destId="{1635850B-D995-455B-9D9A-5A80341BDE40}" srcOrd="0" destOrd="0" presId="urn:microsoft.com/office/officeart/2005/8/layout/lProcess3"/>
    <dgm:cxn modelId="{FB0BBE48-574D-43D0-B02A-D36ED31671A8}" type="presOf" srcId="{C607BE5A-370A-42A2-9EBA-0A526DE2E011}" destId="{9FCAE53E-F9CE-4D4A-AF2D-BC2F95EF1D9F}" srcOrd="0" destOrd="0" presId="urn:microsoft.com/office/officeart/2005/8/layout/lProcess3"/>
    <dgm:cxn modelId="{91A1208A-8FE6-48D4-9501-80A6CC860C80}" srcId="{B32C02F7-9C4D-4CEA-ACA1-387079CBD4FC}" destId="{C607BE5A-370A-42A2-9EBA-0A526DE2E011}" srcOrd="1" destOrd="0" parTransId="{F2189297-8174-4824-AE33-E2DC467A4C9F}" sibTransId="{A0EB4A92-0192-4834-AAF2-4A8FAEEA9A34}"/>
    <dgm:cxn modelId="{967C0798-F340-4D0F-B98C-0B03974F1886}" srcId="{B32C02F7-9C4D-4CEA-ACA1-387079CBD4FC}" destId="{F31DB42A-93B1-4D1C-B19B-FB0E52EE05EA}" srcOrd="0" destOrd="0" parTransId="{28FC36B1-BB17-448A-A774-30E835D1401E}" sibTransId="{9E49B74E-CC98-41FD-8D33-08C5F9C05BCA}"/>
    <dgm:cxn modelId="{5C297AA1-59B2-4156-A43F-7257014DD067}" srcId="{B32C02F7-9C4D-4CEA-ACA1-387079CBD4FC}" destId="{47326AA9-B667-47C7-BE23-8ED4F960421E}" srcOrd="2" destOrd="0" parTransId="{A5E03356-CBF4-4548-B2DE-3A8DD21E1DAA}" sibTransId="{E078AA85-0212-4974-8E8C-401F80EEA24F}"/>
    <dgm:cxn modelId="{6748C0AD-7C47-42F3-B33B-11505496A15E}" srcId="{C607BE5A-370A-42A2-9EBA-0A526DE2E011}" destId="{850A80CA-DBFE-4635-B058-997AD5BCFA38}" srcOrd="0" destOrd="0" parTransId="{ADF80BA9-CA03-4F23-BF95-B7D3C0272114}" sibTransId="{636D5B90-4A4A-4816-A407-416357C953EF}"/>
    <dgm:cxn modelId="{D057C6AF-BE80-454F-93DE-9A231A1AEC42}" type="presOf" srcId="{47326AA9-B667-47C7-BE23-8ED4F960421E}" destId="{7ACED6A3-6B4B-4E9D-917F-AC5F7C30E110}" srcOrd="0" destOrd="0" presId="urn:microsoft.com/office/officeart/2005/8/layout/lProcess3"/>
    <dgm:cxn modelId="{8E6467C5-0DA1-47FF-B464-26EBB2235E32}" type="presOf" srcId="{B94675FB-AEC4-4496-BA4A-F25E5EF41384}" destId="{B32D3474-A67A-4BFF-94CC-1C80B38EE096}" srcOrd="0" destOrd="0" presId="urn:microsoft.com/office/officeart/2005/8/layout/lProcess3"/>
    <dgm:cxn modelId="{DE374BCC-A2A3-45CF-B6E5-778ED3ECC619}" type="presOf" srcId="{850A80CA-DBFE-4635-B058-997AD5BCFA38}" destId="{B8CFC323-46E7-4D5F-A627-7FF3C6843DEA}" srcOrd="0" destOrd="0" presId="urn:microsoft.com/office/officeart/2005/8/layout/lProcess3"/>
    <dgm:cxn modelId="{405CAB8D-1D42-46E4-A309-9131341488D8}" type="presParOf" srcId="{1635850B-D995-455B-9D9A-5A80341BDE40}" destId="{58F599C0-2608-42B8-A2A6-24BF363C300C}" srcOrd="0" destOrd="0" presId="urn:microsoft.com/office/officeart/2005/8/layout/lProcess3"/>
    <dgm:cxn modelId="{15DF5188-3346-4DF9-A13E-EF87B45E80BD}" type="presParOf" srcId="{58F599C0-2608-42B8-A2A6-24BF363C300C}" destId="{E8B946D4-C8B9-4C1C-899D-8E7553CD4CBD}" srcOrd="0" destOrd="0" presId="urn:microsoft.com/office/officeart/2005/8/layout/lProcess3"/>
    <dgm:cxn modelId="{982A7173-9232-4C34-A523-E7C1FE6CA16D}" type="presParOf" srcId="{1635850B-D995-455B-9D9A-5A80341BDE40}" destId="{06681773-9AE0-4310-8662-5A850B077406}" srcOrd="1" destOrd="0" presId="urn:microsoft.com/office/officeart/2005/8/layout/lProcess3"/>
    <dgm:cxn modelId="{59CAEF77-5B55-47A8-8097-E524C81A2AFD}" type="presParOf" srcId="{1635850B-D995-455B-9D9A-5A80341BDE40}" destId="{A7D478BC-EA73-47B2-822E-CFF5E6F8AFB4}" srcOrd="2" destOrd="0" presId="urn:microsoft.com/office/officeart/2005/8/layout/lProcess3"/>
    <dgm:cxn modelId="{92A0A874-3D19-49B0-9711-B3ABB4E999B5}" type="presParOf" srcId="{A7D478BC-EA73-47B2-822E-CFF5E6F8AFB4}" destId="{9FCAE53E-F9CE-4D4A-AF2D-BC2F95EF1D9F}" srcOrd="0" destOrd="0" presId="urn:microsoft.com/office/officeart/2005/8/layout/lProcess3"/>
    <dgm:cxn modelId="{60854DB2-B37F-406C-8521-49085CFBD3D2}" type="presParOf" srcId="{A7D478BC-EA73-47B2-822E-CFF5E6F8AFB4}" destId="{B2BFB224-BE5A-45CD-91E3-081E23A8F674}" srcOrd="1" destOrd="0" presId="urn:microsoft.com/office/officeart/2005/8/layout/lProcess3"/>
    <dgm:cxn modelId="{7A8165C0-6935-4019-B01D-03A9ED407CEA}" type="presParOf" srcId="{A7D478BC-EA73-47B2-822E-CFF5E6F8AFB4}" destId="{B8CFC323-46E7-4D5F-A627-7FF3C6843DEA}" srcOrd="2" destOrd="0" presId="urn:microsoft.com/office/officeart/2005/8/layout/lProcess3"/>
    <dgm:cxn modelId="{7601A164-A361-47AD-A23A-C04590FB8BB0}" type="presParOf" srcId="{1635850B-D995-455B-9D9A-5A80341BDE40}" destId="{2CD43E4C-57B9-4F9D-A2A9-B4D22F6F154A}" srcOrd="3" destOrd="0" presId="urn:microsoft.com/office/officeart/2005/8/layout/lProcess3"/>
    <dgm:cxn modelId="{C5C45C76-67B1-4ABD-96D6-4411CF1F19F7}" type="presParOf" srcId="{1635850B-D995-455B-9D9A-5A80341BDE40}" destId="{C74A5330-94C9-40EC-BB3E-EFDE2B04BCEC}" srcOrd="4" destOrd="0" presId="urn:microsoft.com/office/officeart/2005/8/layout/lProcess3"/>
    <dgm:cxn modelId="{AE902C9D-148E-4FBC-8E96-338A9FB9D647}" type="presParOf" srcId="{C74A5330-94C9-40EC-BB3E-EFDE2B04BCEC}" destId="{7ACED6A3-6B4B-4E9D-917F-AC5F7C30E110}" srcOrd="0" destOrd="0" presId="urn:microsoft.com/office/officeart/2005/8/layout/lProcess3"/>
    <dgm:cxn modelId="{EEF0138F-891C-4029-ADE5-8468F149A53E}" type="presParOf" srcId="{C74A5330-94C9-40EC-BB3E-EFDE2B04BCEC}" destId="{CACC35AD-35D3-40B4-9523-A115FCF15164}" srcOrd="1" destOrd="0" presId="urn:microsoft.com/office/officeart/2005/8/layout/lProcess3"/>
    <dgm:cxn modelId="{5C2AAA1A-2539-4781-AABB-676A51F3D518}" type="presParOf" srcId="{C74A5330-94C9-40EC-BB3E-EFDE2B04BCEC}" destId="{B32D3474-A67A-4BFF-94CC-1C80B38EE09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E829B6-783E-49B5-9324-0832473EE714}" type="doc">
      <dgm:prSet loTypeId="urn:microsoft.com/office/officeart/2005/8/layout/lProcess3" loCatId="process" qsTypeId="urn:microsoft.com/office/officeart/2005/8/quickstyle/simple1" qsCatId="simple" csTypeId="urn:microsoft.com/office/officeart/2005/8/colors/colorful1" csCatId="colorful" phldr="1"/>
      <dgm:spPr/>
      <dgm:t>
        <a:bodyPr/>
        <a:lstStyle/>
        <a:p>
          <a:endParaRPr lang="zh-CN" altLang="en-US"/>
        </a:p>
      </dgm:t>
    </dgm:pt>
    <dgm:pt modelId="{24EF673B-A339-4D68-9071-E33C6DE27555}">
      <dgm:prSet custT="1"/>
      <dgm:spPr/>
      <dgm:t>
        <a:bodyPr/>
        <a:lstStyle/>
        <a:p>
          <a:pPr rtl="0"/>
          <a:r>
            <a:rPr lang="zh-CN" altLang="en-US" sz="2400" baseline="0" dirty="0"/>
            <a:t>写回</a:t>
          </a:r>
          <a:endParaRPr lang="zh-CN" altLang="en-US" sz="2400" dirty="0"/>
        </a:p>
      </dgm:t>
    </dgm:pt>
    <dgm:pt modelId="{72D749D4-306D-4A97-A335-529396C3EA42}" type="parTrans" cxnId="{32E41B42-4AE4-45D7-8B43-E9808D2190CF}">
      <dgm:prSet/>
      <dgm:spPr/>
      <dgm:t>
        <a:bodyPr/>
        <a:lstStyle/>
        <a:p>
          <a:endParaRPr lang="zh-CN" altLang="en-US" sz="2400"/>
        </a:p>
      </dgm:t>
    </dgm:pt>
    <dgm:pt modelId="{56F4CF8D-50C4-42B2-B811-DC6BACB51D95}" type="sibTrans" cxnId="{32E41B42-4AE4-45D7-8B43-E9808D2190CF}">
      <dgm:prSet/>
      <dgm:spPr/>
      <dgm:t>
        <a:bodyPr/>
        <a:lstStyle/>
        <a:p>
          <a:endParaRPr lang="zh-CN" altLang="en-US" sz="2400"/>
        </a:p>
      </dgm:t>
    </dgm:pt>
    <dgm:pt modelId="{968D7A02-F870-4E03-9F8D-8E77FE09217C}">
      <dgm:prSet custT="1"/>
      <dgm:spPr/>
      <dgm:t>
        <a:bodyPr/>
        <a:lstStyle/>
        <a:p>
          <a:pPr rtl="0"/>
          <a:r>
            <a:rPr lang="zh-CN" altLang="en-US" sz="2400" baseline="0" dirty="0"/>
            <a:t>写通过</a:t>
          </a:r>
          <a:endParaRPr lang="zh-CN" altLang="en-US" sz="2400" dirty="0"/>
        </a:p>
      </dgm:t>
    </dgm:pt>
    <dgm:pt modelId="{2A598E62-C622-47A3-B338-2C085774FB0B}" type="parTrans" cxnId="{F5F74228-7E72-4013-A4D4-6BCCAB52D2B4}">
      <dgm:prSet/>
      <dgm:spPr/>
      <dgm:t>
        <a:bodyPr/>
        <a:lstStyle/>
        <a:p>
          <a:endParaRPr lang="zh-CN" altLang="en-US" sz="2400"/>
        </a:p>
      </dgm:t>
    </dgm:pt>
    <dgm:pt modelId="{513237D9-A4CC-4419-991F-4704CB3E389D}" type="sibTrans" cxnId="{F5F74228-7E72-4013-A4D4-6BCCAB52D2B4}">
      <dgm:prSet/>
      <dgm:spPr/>
      <dgm:t>
        <a:bodyPr/>
        <a:lstStyle/>
        <a:p>
          <a:endParaRPr lang="zh-CN" altLang="en-US" sz="2400"/>
        </a:p>
      </dgm:t>
    </dgm:pt>
    <dgm:pt modelId="{EEDBBD3C-5F32-44D0-AB62-A3E9AE1172DC}">
      <dgm:prSet custT="1"/>
      <dgm:spPr/>
      <dgm:t>
        <a:bodyPr/>
        <a:lstStyle/>
        <a:p>
          <a:pPr rtl="0"/>
          <a:r>
            <a:rPr lang="en-US" sz="2400" baseline="0" dirty="0"/>
            <a:t>Write Back</a:t>
          </a:r>
          <a:endParaRPr lang="zh-CN" sz="2400" dirty="0"/>
        </a:p>
      </dgm:t>
    </dgm:pt>
    <dgm:pt modelId="{B4C91377-AC2C-4883-88C5-B4DF086036D9}" type="parTrans" cxnId="{5DCF4A4A-3083-4725-B3C3-D820A9F83942}">
      <dgm:prSet/>
      <dgm:spPr/>
      <dgm:t>
        <a:bodyPr/>
        <a:lstStyle/>
        <a:p>
          <a:endParaRPr lang="zh-CN" altLang="en-US" sz="2400"/>
        </a:p>
      </dgm:t>
    </dgm:pt>
    <dgm:pt modelId="{AC22C649-FDE0-40B1-B7A3-F8F03EE33652}" type="sibTrans" cxnId="{5DCF4A4A-3083-4725-B3C3-D820A9F83942}">
      <dgm:prSet/>
      <dgm:spPr/>
      <dgm:t>
        <a:bodyPr/>
        <a:lstStyle/>
        <a:p>
          <a:endParaRPr lang="zh-CN" altLang="en-US" sz="2400"/>
        </a:p>
      </dgm:t>
    </dgm:pt>
    <dgm:pt modelId="{AB2E4814-8522-4D7D-ACBB-A2698357465A}">
      <dgm:prSet custT="1"/>
      <dgm:spPr/>
      <dgm:t>
        <a:bodyPr/>
        <a:lstStyle/>
        <a:p>
          <a:pPr rtl="0"/>
          <a:r>
            <a:rPr lang="en-US" sz="2400" baseline="0" dirty="0"/>
            <a:t>Write Through</a:t>
          </a:r>
          <a:endParaRPr lang="zh-CN" sz="2400" dirty="0"/>
        </a:p>
      </dgm:t>
    </dgm:pt>
    <dgm:pt modelId="{18AB62FB-CA99-4101-9459-187F024398A5}" type="parTrans" cxnId="{51BA979E-B89E-4ABA-B289-89FDF5515D16}">
      <dgm:prSet/>
      <dgm:spPr/>
      <dgm:t>
        <a:bodyPr/>
        <a:lstStyle/>
        <a:p>
          <a:endParaRPr lang="zh-CN" altLang="en-US" sz="2400"/>
        </a:p>
      </dgm:t>
    </dgm:pt>
    <dgm:pt modelId="{41FA1746-02CE-43FF-B201-3BD408F0237D}" type="sibTrans" cxnId="{51BA979E-B89E-4ABA-B289-89FDF5515D16}">
      <dgm:prSet/>
      <dgm:spPr/>
      <dgm:t>
        <a:bodyPr/>
        <a:lstStyle/>
        <a:p>
          <a:endParaRPr lang="zh-CN" altLang="en-US" sz="2400"/>
        </a:p>
      </dgm:t>
    </dgm:pt>
    <dgm:pt modelId="{A6037316-6EED-9447-9C9F-54E694D9EBEC}">
      <dgm:prSet custT="1"/>
      <dgm:spPr/>
      <dgm:t>
        <a:bodyPr/>
        <a:lstStyle/>
        <a:p>
          <a:pPr rtl="0"/>
          <a:r>
            <a:rPr lang="zh-CN" altLang="en-US" sz="2400" dirty="0"/>
            <a:t>异步</a:t>
          </a:r>
          <a:endParaRPr lang="zh-CN" sz="2400" dirty="0"/>
        </a:p>
      </dgm:t>
    </dgm:pt>
    <dgm:pt modelId="{023E20C8-01B6-4646-9939-05A754C8D4B9}" type="parTrans" cxnId="{44D46D0C-2261-454C-B2A3-63CAFD6E05B9}">
      <dgm:prSet/>
      <dgm:spPr/>
      <dgm:t>
        <a:bodyPr/>
        <a:lstStyle/>
        <a:p>
          <a:endParaRPr lang="zh-CN" altLang="en-US"/>
        </a:p>
      </dgm:t>
    </dgm:pt>
    <dgm:pt modelId="{8AF0B1FB-84C8-9742-AFCB-555A6F948476}" type="sibTrans" cxnId="{44D46D0C-2261-454C-B2A3-63CAFD6E05B9}">
      <dgm:prSet/>
      <dgm:spPr/>
      <dgm:t>
        <a:bodyPr/>
        <a:lstStyle/>
        <a:p>
          <a:endParaRPr lang="zh-CN" altLang="en-US"/>
        </a:p>
      </dgm:t>
    </dgm:pt>
    <dgm:pt modelId="{61D9427B-1B3A-EB42-B769-BC74CA8EFA1D}">
      <dgm:prSet custT="1"/>
      <dgm:spPr/>
      <dgm:t>
        <a:bodyPr/>
        <a:lstStyle/>
        <a:p>
          <a:pPr rtl="0"/>
          <a:r>
            <a:rPr lang="zh-CN" altLang="en-US" sz="2400"/>
            <a:t>同步</a:t>
          </a:r>
          <a:endParaRPr lang="zh-CN" sz="2400" dirty="0"/>
        </a:p>
      </dgm:t>
    </dgm:pt>
    <dgm:pt modelId="{D6976F5A-6728-C744-9BD2-BED6A6740302}" type="parTrans" cxnId="{FD7C01DC-216E-FC47-A19C-753704D16931}">
      <dgm:prSet/>
      <dgm:spPr/>
      <dgm:t>
        <a:bodyPr/>
        <a:lstStyle/>
        <a:p>
          <a:endParaRPr lang="zh-CN" altLang="en-US"/>
        </a:p>
      </dgm:t>
    </dgm:pt>
    <dgm:pt modelId="{EF9F93D3-83D7-214A-81D5-8F056320D08E}" type="sibTrans" cxnId="{FD7C01DC-216E-FC47-A19C-753704D16931}">
      <dgm:prSet/>
      <dgm:spPr/>
      <dgm:t>
        <a:bodyPr/>
        <a:lstStyle/>
        <a:p>
          <a:endParaRPr lang="zh-CN" altLang="en-US"/>
        </a:p>
      </dgm:t>
    </dgm:pt>
    <dgm:pt modelId="{AE310FB1-0A2B-4EA0-A46A-581843664F00}" type="pres">
      <dgm:prSet presAssocID="{21E829B6-783E-49B5-9324-0832473EE714}" presName="Name0" presStyleCnt="0">
        <dgm:presLayoutVars>
          <dgm:chPref val="3"/>
          <dgm:dir/>
          <dgm:animLvl val="lvl"/>
          <dgm:resizeHandles/>
        </dgm:presLayoutVars>
      </dgm:prSet>
      <dgm:spPr/>
    </dgm:pt>
    <dgm:pt modelId="{2614B34A-A93E-4834-B618-0D6A71A1B0A0}" type="pres">
      <dgm:prSet presAssocID="{24EF673B-A339-4D68-9071-E33C6DE27555}" presName="horFlow" presStyleCnt="0"/>
      <dgm:spPr/>
    </dgm:pt>
    <dgm:pt modelId="{0EDEE61F-C60F-4B0A-A768-FCB07C8E9332}" type="pres">
      <dgm:prSet presAssocID="{24EF673B-A339-4D68-9071-E33C6DE27555}" presName="bigChev" presStyleLbl="node1" presStyleIdx="0" presStyleCnt="2"/>
      <dgm:spPr/>
    </dgm:pt>
    <dgm:pt modelId="{5176E547-AFC6-4C01-A452-80A46AC903DF}" type="pres">
      <dgm:prSet presAssocID="{B4C91377-AC2C-4883-88C5-B4DF086036D9}" presName="parTrans" presStyleCnt="0"/>
      <dgm:spPr/>
    </dgm:pt>
    <dgm:pt modelId="{7753C3D1-929D-4990-B23B-DBFC075402B8}" type="pres">
      <dgm:prSet presAssocID="{EEDBBD3C-5F32-44D0-AB62-A3E9AE1172DC}" presName="node" presStyleLbl="alignAccFollowNode1" presStyleIdx="0" presStyleCnt="4">
        <dgm:presLayoutVars>
          <dgm:bulletEnabled val="1"/>
        </dgm:presLayoutVars>
      </dgm:prSet>
      <dgm:spPr/>
    </dgm:pt>
    <dgm:pt modelId="{3FE3EEC4-7996-5A4D-A3C4-32B122ADD6BA}" type="pres">
      <dgm:prSet presAssocID="{AC22C649-FDE0-40B1-B7A3-F8F03EE33652}" presName="sibTrans" presStyleCnt="0"/>
      <dgm:spPr/>
    </dgm:pt>
    <dgm:pt modelId="{2A1BA4F8-8DB0-E74F-886D-05D953B49B7C}" type="pres">
      <dgm:prSet presAssocID="{A6037316-6EED-9447-9C9F-54E694D9EBEC}" presName="node" presStyleLbl="alignAccFollowNode1" presStyleIdx="1" presStyleCnt="4">
        <dgm:presLayoutVars>
          <dgm:bulletEnabled val="1"/>
        </dgm:presLayoutVars>
      </dgm:prSet>
      <dgm:spPr/>
    </dgm:pt>
    <dgm:pt modelId="{1F76B793-1869-4EEC-8344-BBF69AAB6116}" type="pres">
      <dgm:prSet presAssocID="{24EF673B-A339-4D68-9071-E33C6DE27555}" presName="vSp" presStyleCnt="0"/>
      <dgm:spPr/>
    </dgm:pt>
    <dgm:pt modelId="{9BF6D907-10EE-4A38-BE80-8A6655F13110}" type="pres">
      <dgm:prSet presAssocID="{968D7A02-F870-4E03-9F8D-8E77FE09217C}" presName="horFlow" presStyleCnt="0"/>
      <dgm:spPr/>
    </dgm:pt>
    <dgm:pt modelId="{06CC00F1-56A1-496F-AC51-EB878FCD64EE}" type="pres">
      <dgm:prSet presAssocID="{968D7A02-F870-4E03-9F8D-8E77FE09217C}" presName="bigChev" presStyleLbl="node1" presStyleIdx="1" presStyleCnt="2"/>
      <dgm:spPr/>
    </dgm:pt>
    <dgm:pt modelId="{445FA350-7C17-4E37-AAA3-34C397CD008E}" type="pres">
      <dgm:prSet presAssocID="{18AB62FB-CA99-4101-9459-187F024398A5}" presName="parTrans" presStyleCnt="0"/>
      <dgm:spPr/>
    </dgm:pt>
    <dgm:pt modelId="{1B2D87CF-8335-4672-AAC5-2955AEF6D40A}" type="pres">
      <dgm:prSet presAssocID="{AB2E4814-8522-4D7D-ACBB-A2698357465A}" presName="node" presStyleLbl="alignAccFollowNode1" presStyleIdx="2" presStyleCnt="4">
        <dgm:presLayoutVars>
          <dgm:bulletEnabled val="1"/>
        </dgm:presLayoutVars>
      </dgm:prSet>
      <dgm:spPr/>
    </dgm:pt>
    <dgm:pt modelId="{31025881-9139-3348-9D71-699C9EAD127B}" type="pres">
      <dgm:prSet presAssocID="{41FA1746-02CE-43FF-B201-3BD408F0237D}" presName="sibTrans" presStyleCnt="0"/>
      <dgm:spPr/>
    </dgm:pt>
    <dgm:pt modelId="{58E73907-A0EA-A745-9098-DC9C99CE5C5D}" type="pres">
      <dgm:prSet presAssocID="{61D9427B-1B3A-EB42-B769-BC74CA8EFA1D}" presName="node" presStyleLbl="alignAccFollowNode1" presStyleIdx="3" presStyleCnt="4">
        <dgm:presLayoutVars>
          <dgm:bulletEnabled val="1"/>
        </dgm:presLayoutVars>
      </dgm:prSet>
      <dgm:spPr/>
    </dgm:pt>
  </dgm:ptLst>
  <dgm:cxnLst>
    <dgm:cxn modelId="{44D46D0C-2261-454C-B2A3-63CAFD6E05B9}" srcId="{24EF673B-A339-4D68-9071-E33C6DE27555}" destId="{A6037316-6EED-9447-9C9F-54E694D9EBEC}" srcOrd="1" destOrd="0" parTransId="{023E20C8-01B6-4646-9939-05A754C8D4B9}" sibTransId="{8AF0B1FB-84C8-9742-AFCB-555A6F948476}"/>
    <dgm:cxn modelId="{F5F74228-7E72-4013-A4D4-6BCCAB52D2B4}" srcId="{21E829B6-783E-49B5-9324-0832473EE714}" destId="{968D7A02-F870-4E03-9F8D-8E77FE09217C}" srcOrd="1" destOrd="0" parTransId="{2A598E62-C622-47A3-B338-2C085774FB0B}" sibTransId="{513237D9-A4CC-4419-991F-4704CB3E389D}"/>
    <dgm:cxn modelId="{3479FD32-B3ED-467E-9847-34C9E7A5C8AA}" type="presOf" srcId="{21E829B6-783E-49B5-9324-0832473EE714}" destId="{AE310FB1-0A2B-4EA0-A46A-581843664F00}" srcOrd="0" destOrd="0" presId="urn:microsoft.com/office/officeart/2005/8/layout/lProcess3"/>
    <dgm:cxn modelId="{32E41B42-4AE4-45D7-8B43-E9808D2190CF}" srcId="{21E829B6-783E-49B5-9324-0832473EE714}" destId="{24EF673B-A339-4D68-9071-E33C6DE27555}" srcOrd="0" destOrd="0" parTransId="{72D749D4-306D-4A97-A335-529396C3EA42}" sibTransId="{56F4CF8D-50C4-42B2-B811-DC6BACB51D95}"/>
    <dgm:cxn modelId="{5DCF4A4A-3083-4725-B3C3-D820A9F83942}" srcId="{24EF673B-A339-4D68-9071-E33C6DE27555}" destId="{EEDBBD3C-5F32-44D0-AB62-A3E9AE1172DC}" srcOrd="0" destOrd="0" parTransId="{B4C91377-AC2C-4883-88C5-B4DF086036D9}" sibTransId="{AC22C649-FDE0-40B1-B7A3-F8F03EE33652}"/>
    <dgm:cxn modelId="{45C0916A-8A1C-4AC9-8F64-3DDEE0913D14}" type="presOf" srcId="{968D7A02-F870-4E03-9F8D-8E77FE09217C}" destId="{06CC00F1-56A1-496F-AC51-EB878FCD64EE}" srcOrd="0" destOrd="0" presId="urn:microsoft.com/office/officeart/2005/8/layout/lProcess3"/>
    <dgm:cxn modelId="{06104285-ADF7-477A-BA0D-516BAE7A5EFB}" type="presOf" srcId="{24EF673B-A339-4D68-9071-E33C6DE27555}" destId="{0EDEE61F-C60F-4B0A-A768-FCB07C8E9332}" srcOrd="0" destOrd="0" presId="urn:microsoft.com/office/officeart/2005/8/layout/lProcess3"/>
    <dgm:cxn modelId="{51BA979E-B89E-4ABA-B289-89FDF5515D16}" srcId="{968D7A02-F870-4E03-9F8D-8E77FE09217C}" destId="{AB2E4814-8522-4D7D-ACBB-A2698357465A}" srcOrd="0" destOrd="0" parTransId="{18AB62FB-CA99-4101-9459-187F024398A5}" sibTransId="{41FA1746-02CE-43FF-B201-3BD408F0237D}"/>
    <dgm:cxn modelId="{7FCC16A5-6802-A34E-978F-0C455E34BFF2}" type="presOf" srcId="{A6037316-6EED-9447-9C9F-54E694D9EBEC}" destId="{2A1BA4F8-8DB0-E74F-886D-05D953B49B7C}" srcOrd="0" destOrd="0" presId="urn:microsoft.com/office/officeart/2005/8/layout/lProcess3"/>
    <dgm:cxn modelId="{A3F394D2-3A57-4163-BF35-B522A7999F8B}" type="presOf" srcId="{EEDBBD3C-5F32-44D0-AB62-A3E9AE1172DC}" destId="{7753C3D1-929D-4990-B23B-DBFC075402B8}" srcOrd="0" destOrd="0" presId="urn:microsoft.com/office/officeart/2005/8/layout/lProcess3"/>
    <dgm:cxn modelId="{FD7C01DC-216E-FC47-A19C-753704D16931}" srcId="{968D7A02-F870-4E03-9F8D-8E77FE09217C}" destId="{61D9427B-1B3A-EB42-B769-BC74CA8EFA1D}" srcOrd="1" destOrd="0" parTransId="{D6976F5A-6728-C744-9BD2-BED6A6740302}" sibTransId="{EF9F93D3-83D7-214A-81D5-8F056320D08E}"/>
    <dgm:cxn modelId="{44BE44E8-AD24-924B-851E-FD2D6A8F75D5}" type="presOf" srcId="{61D9427B-1B3A-EB42-B769-BC74CA8EFA1D}" destId="{58E73907-A0EA-A745-9098-DC9C99CE5C5D}" srcOrd="0" destOrd="0" presId="urn:microsoft.com/office/officeart/2005/8/layout/lProcess3"/>
    <dgm:cxn modelId="{9C0710E9-2408-48D1-ABD6-D5B6529A937A}" type="presOf" srcId="{AB2E4814-8522-4D7D-ACBB-A2698357465A}" destId="{1B2D87CF-8335-4672-AAC5-2955AEF6D40A}" srcOrd="0" destOrd="0" presId="urn:microsoft.com/office/officeart/2005/8/layout/lProcess3"/>
    <dgm:cxn modelId="{4AD8C3C5-4BD0-4789-9B1C-ECA6D6F1C8A7}" type="presParOf" srcId="{AE310FB1-0A2B-4EA0-A46A-581843664F00}" destId="{2614B34A-A93E-4834-B618-0D6A71A1B0A0}" srcOrd="0" destOrd="0" presId="urn:microsoft.com/office/officeart/2005/8/layout/lProcess3"/>
    <dgm:cxn modelId="{92EF7E38-D8FE-4233-9FB6-5A45751A496D}" type="presParOf" srcId="{2614B34A-A93E-4834-B618-0D6A71A1B0A0}" destId="{0EDEE61F-C60F-4B0A-A768-FCB07C8E9332}" srcOrd="0" destOrd="0" presId="urn:microsoft.com/office/officeart/2005/8/layout/lProcess3"/>
    <dgm:cxn modelId="{4BAFC5B3-FCB1-495D-B262-0E930F795A42}" type="presParOf" srcId="{2614B34A-A93E-4834-B618-0D6A71A1B0A0}" destId="{5176E547-AFC6-4C01-A452-80A46AC903DF}" srcOrd="1" destOrd="0" presId="urn:microsoft.com/office/officeart/2005/8/layout/lProcess3"/>
    <dgm:cxn modelId="{2CD92457-F24B-4C1E-8EFF-B0E2452AE388}" type="presParOf" srcId="{2614B34A-A93E-4834-B618-0D6A71A1B0A0}" destId="{7753C3D1-929D-4990-B23B-DBFC075402B8}" srcOrd="2" destOrd="0" presId="urn:microsoft.com/office/officeart/2005/8/layout/lProcess3"/>
    <dgm:cxn modelId="{1994A699-1D31-9347-AF72-C3E4440AB05B}" type="presParOf" srcId="{2614B34A-A93E-4834-B618-0D6A71A1B0A0}" destId="{3FE3EEC4-7996-5A4D-A3C4-32B122ADD6BA}" srcOrd="3" destOrd="0" presId="urn:microsoft.com/office/officeart/2005/8/layout/lProcess3"/>
    <dgm:cxn modelId="{F0DA53A9-73D0-CB44-AA1C-89BA1EE6FF9D}" type="presParOf" srcId="{2614B34A-A93E-4834-B618-0D6A71A1B0A0}" destId="{2A1BA4F8-8DB0-E74F-886D-05D953B49B7C}" srcOrd="4" destOrd="0" presId="urn:microsoft.com/office/officeart/2005/8/layout/lProcess3"/>
    <dgm:cxn modelId="{DF90341F-A645-45CF-92D9-E6B28DC1ECD5}" type="presParOf" srcId="{AE310FB1-0A2B-4EA0-A46A-581843664F00}" destId="{1F76B793-1869-4EEC-8344-BBF69AAB6116}" srcOrd="1" destOrd="0" presId="urn:microsoft.com/office/officeart/2005/8/layout/lProcess3"/>
    <dgm:cxn modelId="{19CE3FB5-ACEB-4C2E-ADC8-FD1303682F4E}" type="presParOf" srcId="{AE310FB1-0A2B-4EA0-A46A-581843664F00}" destId="{9BF6D907-10EE-4A38-BE80-8A6655F13110}" srcOrd="2" destOrd="0" presId="urn:microsoft.com/office/officeart/2005/8/layout/lProcess3"/>
    <dgm:cxn modelId="{8DE5C290-9FB2-48DF-9A06-21046D0D5F34}" type="presParOf" srcId="{9BF6D907-10EE-4A38-BE80-8A6655F13110}" destId="{06CC00F1-56A1-496F-AC51-EB878FCD64EE}" srcOrd="0" destOrd="0" presId="urn:microsoft.com/office/officeart/2005/8/layout/lProcess3"/>
    <dgm:cxn modelId="{D2CB901B-E019-49EA-B757-048D9B496003}" type="presParOf" srcId="{9BF6D907-10EE-4A38-BE80-8A6655F13110}" destId="{445FA350-7C17-4E37-AAA3-34C397CD008E}" srcOrd="1" destOrd="0" presId="urn:microsoft.com/office/officeart/2005/8/layout/lProcess3"/>
    <dgm:cxn modelId="{EB58D162-C850-46EB-974A-C3B67ADB4508}" type="presParOf" srcId="{9BF6D907-10EE-4A38-BE80-8A6655F13110}" destId="{1B2D87CF-8335-4672-AAC5-2955AEF6D40A}" srcOrd="2" destOrd="0" presId="urn:microsoft.com/office/officeart/2005/8/layout/lProcess3"/>
    <dgm:cxn modelId="{EB9F6345-8A06-AE4A-96BF-C4AF8732CBB8}" type="presParOf" srcId="{9BF6D907-10EE-4A38-BE80-8A6655F13110}" destId="{31025881-9139-3348-9D71-699C9EAD127B}" srcOrd="3" destOrd="0" presId="urn:microsoft.com/office/officeart/2005/8/layout/lProcess3"/>
    <dgm:cxn modelId="{58857724-5B69-804A-8419-923B3ADD5F37}" type="presParOf" srcId="{9BF6D907-10EE-4A38-BE80-8A6655F13110}" destId="{58E73907-A0EA-A745-9098-DC9C99CE5C5D}"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A2437-A908-4E70-A330-D0C799E00639}">
      <dsp:nvSpPr>
        <dsp:cNvPr id="0" name=""/>
        <dsp:cNvSpPr/>
      </dsp:nvSpPr>
      <dsp:spPr>
        <a:xfrm>
          <a:off x="2653124" y="60903"/>
          <a:ext cx="2923350" cy="2923350"/>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寻道时间</a:t>
          </a:r>
          <a:br>
            <a:rPr lang="en-US" altLang="zh-CN" sz="3000" kern="1200" baseline="0" dirty="0"/>
          </a:br>
          <a:r>
            <a:rPr lang="en-US" altLang="zh-CN" sz="3000" kern="1200" baseline="0" dirty="0"/>
            <a:t>Seek Time</a:t>
          </a:r>
          <a:endParaRPr lang="zh-CN" sz="3000" kern="1200" dirty="0"/>
        </a:p>
      </dsp:txBody>
      <dsp:txXfrm>
        <a:off x="3042904" y="572489"/>
        <a:ext cx="2143790" cy="1315507"/>
      </dsp:txXfrm>
    </dsp:sp>
    <dsp:sp modelId="{C6F37BF0-A750-4DDC-B1B4-690AE27A1CBA}">
      <dsp:nvSpPr>
        <dsp:cNvPr id="0" name=""/>
        <dsp:cNvSpPr/>
      </dsp:nvSpPr>
      <dsp:spPr>
        <a:xfrm>
          <a:off x="3707967" y="1887997"/>
          <a:ext cx="2923350" cy="2923350"/>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延迟时间</a:t>
          </a:r>
          <a:br>
            <a:rPr lang="en-US" altLang="zh-CN" sz="3000" kern="1200" baseline="0" dirty="0"/>
          </a:br>
          <a:r>
            <a:rPr lang="en-US" altLang="zh-CN" sz="3000" kern="1200" baseline="0" dirty="0"/>
            <a:t>Rotational Latency</a:t>
          </a:r>
          <a:endParaRPr lang="zh-CN" sz="3000" kern="1200" dirty="0"/>
        </a:p>
      </dsp:txBody>
      <dsp:txXfrm>
        <a:off x="4602025" y="2643196"/>
        <a:ext cx="1754010" cy="1607842"/>
      </dsp:txXfrm>
    </dsp:sp>
    <dsp:sp modelId="{B4240AA2-1F5E-4B64-BBA0-D471C3146315}">
      <dsp:nvSpPr>
        <dsp:cNvPr id="0" name=""/>
        <dsp:cNvSpPr/>
      </dsp:nvSpPr>
      <dsp:spPr>
        <a:xfrm>
          <a:off x="1598282" y="1887997"/>
          <a:ext cx="2923350" cy="2923350"/>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333500" rtl="0">
            <a:lnSpc>
              <a:spcPct val="90000"/>
            </a:lnSpc>
            <a:spcBef>
              <a:spcPct val="0"/>
            </a:spcBef>
            <a:spcAft>
              <a:spcPct val="35000"/>
            </a:spcAft>
            <a:buNone/>
          </a:pPr>
          <a:r>
            <a:rPr lang="zh-CN" sz="3000" kern="1200" baseline="0" dirty="0"/>
            <a:t>传输时间</a:t>
          </a:r>
          <a:br>
            <a:rPr lang="en-US" altLang="zh-CN" sz="3000" kern="1200" baseline="0" dirty="0"/>
          </a:br>
          <a:r>
            <a:rPr lang="en-US" altLang="zh-CN" sz="3000" kern="1200" baseline="0" dirty="0"/>
            <a:t>Transfer Time</a:t>
          </a:r>
          <a:endParaRPr lang="zh-CN" sz="3000" kern="1200" dirty="0"/>
        </a:p>
      </dsp:txBody>
      <dsp:txXfrm>
        <a:off x="1873564" y="2643196"/>
        <a:ext cx="1754010" cy="1607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946D4-C8B9-4C1C-899D-8E7553CD4CBD}">
      <dsp:nvSpPr>
        <dsp:cNvPr id="0" name=""/>
        <dsp:cNvSpPr/>
      </dsp:nvSpPr>
      <dsp:spPr>
        <a:xfrm>
          <a:off x="941" y="606444"/>
          <a:ext cx="2898005" cy="1010083"/>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sz="3600" kern="1200" baseline="0" dirty="0"/>
            <a:t>提前读</a:t>
          </a:r>
          <a:endParaRPr lang="zh-CN" sz="3600" kern="1200" dirty="0"/>
        </a:p>
      </dsp:txBody>
      <dsp:txXfrm>
        <a:off x="505983" y="606444"/>
        <a:ext cx="1887922" cy="1010083"/>
      </dsp:txXfrm>
    </dsp:sp>
    <dsp:sp modelId="{9FCAE53E-F9CE-4D4A-AF2D-BC2F95EF1D9F}">
      <dsp:nvSpPr>
        <dsp:cNvPr id="0" name=""/>
        <dsp:cNvSpPr/>
      </dsp:nvSpPr>
      <dsp:spPr>
        <a:xfrm>
          <a:off x="941" y="1757939"/>
          <a:ext cx="2898005" cy="1010083"/>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sz="3600" kern="1200" baseline="0"/>
            <a:t>延迟写</a:t>
          </a:r>
          <a:endParaRPr lang="zh-CN" sz="3600" kern="1200"/>
        </a:p>
      </dsp:txBody>
      <dsp:txXfrm>
        <a:off x="505983" y="1757939"/>
        <a:ext cx="1887922" cy="1010083"/>
      </dsp:txXfrm>
    </dsp:sp>
    <dsp:sp modelId="{B8CFC323-46E7-4D5F-A627-7FF3C6843DEA}">
      <dsp:nvSpPr>
        <dsp:cNvPr id="0" name=""/>
        <dsp:cNvSpPr/>
      </dsp:nvSpPr>
      <dsp:spPr>
        <a:xfrm>
          <a:off x="2570669" y="1843796"/>
          <a:ext cx="2095923" cy="838369"/>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25400" rIns="0" bIns="25400" numCol="1" spcCol="1270" anchor="ctr" anchorCtr="0">
          <a:noAutofit/>
        </a:bodyPr>
        <a:lstStyle/>
        <a:p>
          <a:pPr marL="0" lvl="0" indent="0" algn="ctr" defTabSz="1778000" rtl="0">
            <a:lnSpc>
              <a:spcPct val="90000"/>
            </a:lnSpc>
            <a:spcBef>
              <a:spcPct val="0"/>
            </a:spcBef>
            <a:spcAft>
              <a:spcPct val="35000"/>
            </a:spcAft>
            <a:buNone/>
          </a:pPr>
          <a:r>
            <a:rPr lang="en-US" sz="4000" kern="1200" baseline="0" dirty="0" err="1"/>
            <a:t>fsync</a:t>
          </a:r>
          <a:endParaRPr lang="zh-CN" sz="4000" kern="1200" dirty="0"/>
        </a:p>
      </dsp:txBody>
      <dsp:txXfrm>
        <a:off x="2989854" y="1843796"/>
        <a:ext cx="1257554" cy="838369"/>
      </dsp:txXfrm>
    </dsp:sp>
    <dsp:sp modelId="{7ACED6A3-6B4B-4E9D-917F-AC5F7C30E110}">
      <dsp:nvSpPr>
        <dsp:cNvPr id="0" name=""/>
        <dsp:cNvSpPr/>
      </dsp:nvSpPr>
      <dsp:spPr>
        <a:xfrm>
          <a:off x="941" y="2909434"/>
          <a:ext cx="2898005" cy="1010083"/>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0" bIns="22860" numCol="1" spcCol="1270" anchor="ctr" anchorCtr="0">
          <a:noAutofit/>
        </a:bodyPr>
        <a:lstStyle/>
        <a:p>
          <a:pPr marL="0" lvl="0" indent="0" algn="ctr" defTabSz="1600200" rtl="0">
            <a:lnSpc>
              <a:spcPct val="90000"/>
            </a:lnSpc>
            <a:spcBef>
              <a:spcPct val="0"/>
            </a:spcBef>
            <a:spcAft>
              <a:spcPct val="35000"/>
            </a:spcAft>
            <a:buNone/>
          </a:pPr>
          <a:r>
            <a:rPr lang="zh-CN" sz="3600" kern="1200" baseline="0" dirty="0"/>
            <a:t>物理分布</a:t>
          </a:r>
          <a:endParaRPr lang="zh-CN" sz="3600" kern="1200" dirty="0"/>
        </a:p>
      </dsp:txBody>
      <dsp:txXfrm>
        <a:off x="505983" y="2909434"/>
        <a:ext cx="1887922" cy="1010083"/>
      </dsp:txXfrm>
    </dsp:sp>
    <dsp:sp modelId="{B32D3474-A67A-4BFF-94CC-1C80B38EE096}">
      <dsp:nvSpPr>
        <dsp:cNvPr id="0" name=""/>
        <dsp:cNvSpPr/>
      </dsp:nvSpPr>
      <dsp:spPr>
        <a:xfrm>
          <a:off x="2570669" y="2995292"/>
          <a:ext cx="2095923" cy="838369"/>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25400" rIns="0" bIns="25400" numCol="1" spcCol="1270" anchor="ctr" anchorCtr="0">
          <a:noAutofit/>
        </a:bodyPr>
        <a:lstStyle/>
        <a:p>
          <a:pPr marL="0" lvl="0" indent="0" algn="ctr" defTabSz="1778000" rtl="0">
            <a:lnSpc>
              <a:spcPct val="90000"/>
            </a:lnSpc>
            <a:spcBef>
              <a:spcPct val="0"/>
            </a:spcBef>
            <a:spcAft>
              <a:spcPct val="35000"/>
            </a:spcAft>
            <a:buNone/>
          </a:pPr>
          <a:r>
            <a:rPr lang="zh-CN" sz="4000" kern="1200" baseline="0" dirty="0"/>
            <a:t>簇</a:t>
          </a:r>
          <a:endParaRPr lang="zh-CN" sz="4000" kern="1200" dirty="0"/>
        </a:p>
      </dsp:txBody>
      <dsp:txXfrm>
        <a:off x="2989854" y="2995292"/>
        <a:ext cx="1257554" cy="838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DEE61F-C60F-4B0A-A768-FCB07C8E9332}">
      <dsp:nvSpPr>
        <dsp:cNvPr id="0" name=""/>
        <dsp:cNvSpPr/>
      </dsp:nvSpPr>
      <dsp:spPr>
        <a:xfrm>
          <a:off x="1633" y="49397"/>
          <a:ext cx="2524124" cy="1009649"/>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写回</a:t>
          </a:r>
          <a:endParaRPr lang="zh-CN" altLang="en-US" sz="2400" kern="1200" dirty="0"/>
        </a:p>
      </dsp:txBody>
      <dsp:txXfrm>
        <a:off x="506458" y="49397"/>
        <a:ext cx="1514475" cy="1009649"/>
      </dsp:txXfrm>
    </dsp:sp>
    <dsp:sp modelId="{7753C3D1-929D-4990-B23B-DBFC075402B8}">
      <dsp:nvSpPr>
        <dsp:cNvPr id="0" name=""/>
        <dsp:cNvSpPr/>
      </dsp:nvSpPr>
      <dsp:spPr>
        <a:xfrm>
          <a:off x="2197622" y="135217"/>
          <a:ext cx="2095023" cy="838009"/>
        </a:xfrm>
        <a:prstGeom prst="chevron">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baseline="0" dirty="0"/>
            <a:t>Write Back</a:t>
          </a:r>
          <a:endParaRPr lang="zh-CN" sz="2400" kern="1200" dirty="0"/>
        </a:p>
      </dsp:txBody>
      <dsp:txXfrm>
        <a:off x="2616627" y="135217"/>
        <a:ext cx="1257014" cy="838009"/>
      </dsp:txXfrm>
    </dsp:sp>
    <dsp:sp modelId="{2A1BA4F8-8DB0-E74F-886D-05D953B49B7C}">
      <dsp:nvSpPr>
        <dsp:cNvPr id="0" name=""/>
        <dsp:cNvSpPr/>
      </dsp:nvSpPr>
      <dsp:spPr>
        <a:xfrm>
          <a:off x="3999342" y="135217"/>
          <a:ext cx="2095023" cy="838009"/>
        </a:xfrm>
        <a:prstGeom prst="chevron">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异步</a:t>
          </a:r>
          <a:endParaRPr lang="zh-CN" sz="2400" kern="1200" dirty="0"/>
        </a:p>
      </dsp:txBody>
      <dsp:txXfrm>
        <a:off x="4418347" y="135217"/>
        <a:ext cx="1257014" cy="838009"/>
      </dsp:txXfrm>
    </dsp:sp>
    <dsp:sp modelId="{06CC00F1-56A1-496F-AC51-EB878FCD64EE}">
      <dsp:nvSpPr>
        <dsp:cNvPr id="0" name=""/>
        <dsp:cNvSpPr/>
      </dsp:nvSpPr>
      <dsp:spPr>
        <a:xfrm>
          <a:off x="1633" y="1200398"/>
          <a:ext cx="2524124" cy="1009649"/>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baseline="0" dirty="0"/>
            <a:t>写通过</a:t>
          </a:r>
          <a:endParaRPr lang="zh-CN" altLang="en-US" sz="2400" kern="1200" dirty="0"/>
        </a:p>
      </dsp:txBody>
      <dsp:txXfrm>
        <a:off x="506458" y="1200398"/>
        <a:ext cx="1514475" cy="1009649"/>
      </dsp:txXfrm>
    </dsp:sp>
    <dsp:sp modelId="{1B2D87CF-8335-4672-AAC5-2955AEF6D40A}">
      <dsp:nvSpPr>
        <dsp:cNvPr id="0" name=""/>
        <dsp:cNvSpPr/>
      </dsp:nvSpPr>
      <dsp:spPr>
        <a:xfrm>
          <a:off x="2197622" y="1286218"/>
          <a:ext cx="2095023" cy="838009"/>
        </a:xfrm>
        <a:prstGeom prst="chevron">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en-US" sz="2400" kern="1200" baseline="0" dirty="0"/>
            <a:t>Write Through</a:t>
          </a:r>
          <a:endParaRPr lang="zh-CN" sz="2400" kern="1200" dirty="0"/>
        </a:p>
      </dsp:txBody>
      <dsp:txXfrm>
        <a:off x="2616627" y="1286218"/>
        <a:ext cx="1257014" cy="838009"/>
      </dsp:txXfrm>
    </dsp:sp>
    <dsp:sp modelId="{58E73907-A0EA-A745-9098-DC9C99CE5C5D}">
      <dsp:nvSpPr>
        <dsp:cNvPr id="0" name=""/>
        <dsp:cNvSpPr/>
      </dsp:nvSpPr>
      <dsp:spPr>
        <a:xfrm>
          <a:off x="3999342" y="1286218"/>
          <a:ext cx="2095023" cy="838009"/>
        </a:xfrm>
        <a:prstGeom prst="chevron">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a:t>同步</a:t>
          </a:r>
          <a:endParaRPr lang="zh-CN" sz="2400" kern="1200" dirty="0"/>
        </a:p>
      </dsp:txBody>
      <dsp:txXfrm>
        <a:off x="4418347" y="1286218"/>
        <a:ext cx="1257014" cy="83800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3C0D16-2F6A-4327-A639-C1806F9F2742}" type="datetimeFigureOut">
              <a:rPr lang="zh-CN" altLang="en-US" smtClean="0"/>
              <a:t>2019/12/25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970FC-E299-456B-9B7A-CDEDEACB6FD4}" type="slidenum">
              <a:rPr lang="zh-CN" altLang="en-US" smtClean="0"/>
              <a:t>‹#›</a:t>
            </a:fld>
            <a:endParaRPr lang="zh-CN" altLang="en-US"/>
          </a:p>
        </p:txBody>
      </p:sp>
    </p:spTree>
    <p:extLst>
      <p:ext uri="{BB962C8B-B14F-4D97-AF65-F5344CB8AC3E}">
        <p14:creationId xmlns:p14="http://schemas.microsoft.com/office/powerpoint/2010/main" val="1535589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软盘，其旋转速度为 </a:t>
            </a:r>
            <a:r>
              <a:rPr lang="en-US" altLang="zh-CN" dirty="0"/>
              <a:t>300 r/min</a:t>
            </a:r>
            <a:r>
              <a:rPr lang="zh-CN" altLang="en-US" dirty="0"/>
              <a:t>或</a:t>
            </a:r>
            <a:r>
              <a:rPr lang="en-US" altLang="zh-CN" dirty="0"/>
              <a:t>600 r/min</a:t>
            </a:r>
            <a:r>
              <a:rPr lang="zh-CN" altLang="en-US" dirty="0"/>
              <a:t>，平均</a:t>
            </a:r>
            <a:r>
              <a:rPr lang="en-US" altLang="zh-CN" dirty="0" err="1"/>
              <a:t>Tr</a:t>
            </a:r>
            <a:r>
              <a:rPr lang="zh-CN" altLang="en-US" dirty="0"/>
              <a:t>为</a:t>
            </a:r>
            <a:r>
              <a:rPr lang="en-US" altLang="zh-CN" dirty="0"/>
              <a:t>50</a:t>
            </a:r>
            <a:r>
              <a:rPr lang="zh-CN" altLang="en-US" dirty="0"/>
              <a:t>～</a:t>
            </a:r>
            <a:r>
              <a:rPr lang="en-US" altLang="zh-CN" dirty="0"/>
              <a:t>100 </a:t>
            </a:r>
            <a:r>
              <a:rPr lang="en-US" altLang="zh-CN" dirty="0" err="1"/>
              <a:t>ms</a:t>
            </a:r>
            <a:r>
              <a:rPr lang="zh-CN" altLang="en-US" dirty="0"/>
              <a:t>。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60970FC-E299-456B-9B7A-CDEDEACB6FD4}" type="slidenum">
              <a:rPr lang="zh-CN" altLang="en-US" smtClean="0"/>
              <a:t>13</a:t>
            </a:fld>
            <a:endParaRPr lang="zh-CN" altLang="en-US"/>
          </a:p>
        </p:txBody>
      </p:sp>
    </p:spTree>
    <p:extLst>
      <p:ext uri="{BB962C8B-B14F-4D97-AF65-F5344CB8AC3E}">
        <p14:creationId xmlns:p14="http://schemas.microsoft.com/office/powerpoint/2010/main" val="423537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1/r</a:t>
            </a:r>
            <a:r>
              <a:rPr kumimoji="1" lang="zh-CN" altLang="en-US" dirty="0"/>
              <a:t>：转一圈所需时间；</a:t>
            </a:r>
            <a:r>
              <a:rPr kumimoji="1" lang="en-US" altLang="zh-CN" dirty="0"/>
              <a:t>1/</a:t>
            </a:r>
            <a:r>
              <a:rPr kumimoji="1" lang="en-US" altLang="zh-CN" dirty="0" err="1"/>
              <a:t>rN</a:t>
            </a:r>
            <a:r>
              <a:rPr kumimoji="1" lang="zh-CN" altLang="en-US" dirty="0"/>
              <a:t>：读取一个字节需要时间；</a:t>
            </a:r>
            <a:r>
              <a:rPr kumimoji="1" lang="en-US" altLang="zh-CN" dirty="0"/>
              <a:t>b/</a:t>
            </a:r>
            <a:r>
              <a:rPr kumimoji="1" lang="en-US" altLang="zh-CN" dirty="0" err="1"/>
              <a:t>rN</a:t>
            </a:r>
            <a:r>
              <a:rPr kumimoji="1" lang="zh-CN" altLang="en-US" dirty="0"/>
              <a:t>：读取</a:t>
            </a:r>
            <a:r>
              <a:rPr kumimoji="1" lang="en-US" altLang="zh-CN" dirty="0"/>
              <a:t>b</a:t>
            </a:r>
            <a:r>
              <a:rPr kumimoji="1" lang="zh-CN" altLang="en-US" dirty="0"/>
              <a:t>字节需要时间。</a:t>
            </a:r>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14</a:t>
            </a:fld>
            <a:endParaRPr lang="zh-CN" altLang="en-US"/>
          </a:p>
        </p:txBody>
      </p:sp>
    </p:spTree>
    <p:extLst>
      <p:ext uri="{BB962C8B-B14F-4D97-AF65-F5344CB8AC3E}">
        <p14:creationId xmlns:p14="http://schemas.microsoft.com/office/powerpoint/2010/main" val="4201827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18</a:t>
            </a:fld>
            <a:endParaRPr lang="zh-CN" altLang="en-US"/>
          </a:p>
        </p:txBody>
      </p:sp>
    </p:spTree>
    <p:extLst>
      <p:ext uri="{BB962C8B-B14F-4D97-AF65-F5344CB8AC3E}">
        <p14:creationId xmlns:p14="http://schemas.microsoft.com/office/powerpoint/2010/main" val="132034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36</a:t>
            </a:fld>
            <a:endParaRPr lang="zh-CN" altLang="en-US"/>
          </a:p>
        </p:txBody>
      </p:sp>
    </p:spTree>
    <p:extLst>
      <p:ext uri="{BB962C8B-B14F-4D97-AF65-F5344CB8AC3E}">
        <p14:creationId xmlns:p14="http://schemas.microsoft.com/office/powerpoint/2010/main" val="94437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p:txBody>
          <a:bodyPr/>
          <a:lstStyle/>
          <a:p>
            <a:pPr>
              <a:defRPr/>
            </a:pPr>
            <a:fld id="{7B846E1F-1AE6-4278-AD2A-5D381B127241}" type="slidenum">
              <a:rPr lang="zh-CN" altLang="en-US" smtClean="0"/>
              <a:pPr>
                <a:defRPr/>
              </a:pPr>
              <a:t>50</a:t>
            </a:fld>
            <a:endParaRPr lang="en-US" altLang="zh-CN"/>
          </a:p>
        </p:txBody>
      </p:sp>
      <p:sp>
        <p:nvSpPr>
          <p:cNvPr id="151555" name="Rectangle 2"/>
          <p:cNvSpPr>
            <a:spLocks noGrp="1" noChangeArrowheads="1"/>
          </p:cNvSpPr>
          <p:nvPr>
            <p:ph type="body" idx="1"/>
          </p:nvPr>
        </p:nvSpPr>
        <p:spPr>
          <a:xfrm>
            <a:off x="0" y="4482798"/>
            <a:ext cx="6832700" cy="382360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5592" tIns="42045" rIns="85592" bIns="42045"/>
          <a:lstStyle/>
          <a:p>
            <a:pPr>
              <a:spcAft>
                <a:spcPts val="568"/>
              </a:spcAft>
            </a:pPr>
            <a:r>
              <a:rPr lang="en-US" altLang="zh-CN" dirty="0">
                <a:ea typeface="ＭＳ Ｐゴシック" charset="-128"/>
              </a:rPr>
              <a:t>There are lots of ways to do striping.</a:t>
            </a:r>
          </a:p>
          <a:p>
            <a:pPr lvl="1">
              <a:spcAft>
                <a:spcPts val="568"/>
              </a:spcAft>
            </a:pPr>
            <a:r>
              <a:rPr lang="en-US" altLang="zh-CN" dirty="0">
                <a:latin typeface="Arial" charset="0"/>
                <a:ea typeface="ＭＳ Ｐゴシック" charset="-128"/>
              </a:rPr>
              <a:t>—</a:t>
            </a:r>
            <a:r>
              <a:rPr lang="en-US" altLang="zh-CN" dirty="0">
                <a:ea typeface="ＭＳ Ｐゴシック" charset="-128"/>
              </a:rPr>
              <a:t>	Bit-wise striping versus block-wise striping.</a:t>
            </a:r>
          </a:p>
          <a:p>
            <a:pPr lvl="1">
              <a:spcAft>
                <a:spcPts val="568"/>
              </a:spcAft>
            </a:pPr>
            <a:endParaRPr lang="en-US" altLang="zh-CN" dirty="0">
              <a:ea typeface="ＭＳ Ｐゴシック" charset="-128"/>
            </a:endParaRPr>
          </a:p>
          <a:p>
            <a:pPr>
              <a:spcAft>
                <a:spcPts val="568"/>
              </a:spcAft>
            </a:pPr>
            <a:r>
              <a:rPr lang="en-US" altLang="zh-CN" dirty="0">
                <a:ea typeface="ＭＳ Ｐゴシック" charset="-128"/>
              </a:rPr>
              <a:t>The problem with RAID (or striping in general) is that if a single disk goes down, the entire file system is lost.</a:t>
            </a:r>
          </a:p>
          <a:p>
            <a:pPr lvl="1">
              <a:spcAft>
                <a:spcPts val="568"/>
              </a:spcAft>
            </a:pPr>
            <a:r>
              <a:rPr lang="en-US" altLang="zh-CN" dirty="0">
                <a:latin typeface="Arial" charset="0"/>
                <a:ea typeface="ＭＳ Ｐゴシック" charset="-128"/>
              </a:rPr>
              <a:t>—</a:t>
            </a:r>
            <a:r>
              <a:rPr lang="en-US" altLang="zh-CN" dirty="0">
                <a:ea typeface="ＭＳ Ｐゴシック" charset="-128"/>
              </a:rPr>
              <a:t>	With </a:t>
            </a:r>
            <a:r>
              <a:rPr lang="en-US" altLang="zh-CN" i="1" dirty="0">
                <a:ea typeface="ＭＳ Ｐゴシック" charset="-128"/>
              </a:rPr>
              <a:t>N</a:t>
            </a:r>
            <a:r>
              <a:rPr lang="en-US" altLang="zh-CN" dirty="0">
                <a:ea typeface="ＭＳ Ｐゴシック" charset="-128"/>
              </a:rPr>
              <a:t> disks, system reliability is 1/</a:t>
            </a:r>
            <a:r>
              <a:rPr lang="en-US" altLang="zh-CN" i="1" dirty="0">
                <a:ea typeface="ＭＳ Ｐゴシック" charset="-128"/>
              </a:rPr>
              <a:t>N</a:t>
            </a:r>
            <a:r>
              <a:rPr lang="en-US" altLang="zh-CN" dirty="0">
                <a:ea typeface="ＭＳ Ｐゴシック" charset="-128"/>
              </a:rPr>
              <a:t> as great as a single disk system. </a:t>
            </a:r>
          </a:p>
          <a:p>
            <a:pPr lvl="1"/>
            <a:r>
              <a:rPr lang="en-US" altLang="zh-CN" dirty="0">
                <a:ea typeface="ＭＳ Ｐゴシック" charset="-128"/>
              </a:rPr>
              <a:t>	(The system is </a:t>
            </a:r>
            <a:r>
              <a:rPr lang="en-US" altLang="zh-CN" i="1" dirty="0">
                <a:ea typeface="ＭＳ Ｐゴシック" charset="-128"/>
              </a:rPr>
              <a:t>less</a:t>
            </a:r>
            <a:r>
              <a:rPr lang="en-US" altLang="zh-CN" dirty="0">
                <a:ea typeface="ＭＳ Ｐゴシック" charset="-128"/>
              </a:rPr>
              <a:t> reliable: the chances of a failure are </a:t>
            </a:r>
            <a:r>
              <a:rPr lang="en-US" altLang="zh-CN" i="1" dirty="0">
                <a:ea typeface="ＭＳ Ｐゴシック" charset="-128"/>
              </a:rPr>
              <a:t>N</a:t>
            </a:r>
            <a:r>
              <a:rPr lang="en-US" altLang="zh-CN" dirty="0">
                <a:ea typeface="ＭＳ Ｐゴシック" charset="-128"/>
              </a:rPr>
              <a:t> times as great.)</a:t>
            </a:r>
          </a:p>
          <a:p>
            <a:pPr lvl="1">
              <a:spcAft>
                <a:spcPts val="568"/>
              </a:spcAft>
            </a:pPr>
            <a:r>
              <a:rPr lang="en-US" altLang="zh-CN" dirty="0">
                <a:latin typeface="Arial" charset="0"/>
                <a:ea typeface="ＭＳ Ｐゴシック" charset="-128"/>
              </a:rPr>
              <a:t>—</a:t>
            </a:r>
            <a:r>
              <a:rPr lang="en-US" altLang="zh-CN" dirty="0">
                <a:ea typeface="ＭＳ Ｐゴシック" charset="-128"/>
              </a:rPr>
              <a:t>	Availability is better but reliability (without parity) is worse.</a:t>
            </a:r>
          </a:p>
        </p:txBody>
      </p:sp>
      <p:sp>
        <p:nvSpPr>
          <p:cNvPr id="151556" name="Rectangle 3"/>
          <p:cNvSpPr>
            <a:spLocks noGrp="1" noRot="1" noChangeAspect="1" noChangeArrowheads="1" noTextEdit="1"/>
          </p:cNvSpPr>
          <p:nvPr>
            <p:ph type="sldImg"/>
          </p:nvPr>
        </p:nvSpPr>
        <p:spPr>
          <a:xfrm>
            <a:off x="581025" y="69850"/>
            <a:ext cx="5695950" cy="4273550"/>
          </a:xfrm>
          <a:ln cap="flat"/>
        </p:spPr>
      </p:sp>
    </p:spTree>
    <p:extLst>
      <p:ext uri="{BB962C8B-B14F-4D97-AF65-F5344CB8AC3E}">
        <p14:creationId xmlns:p14="http://schemas.microsoft.com/office/powerpoint/2010/main" val="1332323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Placeholder 2"/>
          <p:cNvSpPr>
            <a:spLocks noGrp="1" noRot="1" noChangeAspect="1" noChangeArrowheads="1" noTextEdit="1"/>
          </p:cNvSpPr>
          <p:nvPr>
            <p:ph type="sldImg"/>
          </p:nvPr>
        </p:nvSpPr>
        <p:spPr>
          <a:ln/>
        </p:spPr>
      </p:sp>
      <p:sp>
        <p:nvSpPr>
          <p:cNvPr id="153603" name="Placeholder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zh-CN">
              <a:ea typeface="ＭＳ Ｐゴシック" charset="-128"/>
            </a:endParaRPr>
          </a:p>
        </p:txBody>
      </p:sp>
    </p:spTree>
    <p:extLst>
      <p:ext uri="{BB962C8B-B14F-4D97-AF65-F5344CB8AC3E}">
        <p14:creationId xmlns:p14="http://schemas.microsoft.com/office/powerpoint/2010/main" val="547194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Main difference between RAID 10 </a:t>
            </a:r>
            <a:r>
              <a:rPr kumimoji="1" lang="en-US" altLang="zh-CN" dirty="0" err="1"/>
              <a:t>vs</a:t>
            </a:r>
            <a:r>
              <a:rPr kumimoji="1" lang="en-US" altLang="zh-CN" dirty="0"/>
              <a:t> RAID 01</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Performance on both RAID 10 and RAID 01 will be the same.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storage capacity on these will be the same.</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main difference is the fault tolerance level. On most implementations of RAID controllers, RAID 01 fault tolerance is less. On RAID 01, since we have only two groups of RAID 0, if two drives (one in each group) fails, the entire RAID 01 will fail. In the above RAID 01 diagram, if Disk 1 and Disk 4 fails, both the groups will be down. So, the whole RAID 01 will fail.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RAID 10 fault tolerance is more. On RAID 10, since there are many groups (as the individual group is only two disks), even if three disks fails (one in each group), the RAID 10 is still functional. In the above RAID 10 example, even if Disk 1, Disk 3, Disk 5 fails, the RAID 10 will still be functional.</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a:t>So, given a choice between RAID 10 and RAID 01, always choose RAID 10.</a:t>
            </a:r>
            <a:endParaRPr kumimoji="1" lang="zh-CN" altLang="en-US" dirty="0"/>
          </a:p>
        </p:txBody>
      </p:sp>
      <p:sp>
        <p:nvSpPr>
          <p:cNvPr id="4" name="幻灯片编号占位符 3"/>
          <p:cNvSpPr>
            <a:spLocks noGrp="1"/>
          </p:cNvSpPr>
          <p:nvPr>
            <p:ph type="sldNum" sz="quarter" idx="10"/>
          </p:nvPr>
        </p:nvSpPr>
        <p:spPr/>
        <p:txBody>
          <a:bodyPr/>
          <a:lstStyle/>
          <a:p>
            <a:fld id="{460970FC-E299-456B-9B7A-CDEDEACB6FD4}" type="slidenum">
              <a:rPr lang="zh-CN" altLang="en-US" smtClean="0"/>
              <a:t>52</a:t>
            </a:fld>
            <a:endParaRPr lang="zh-CN" altLang="en-US"/>
          </a:p>
        </p:txBody>
      </p:sp>
    </p:spTree>
    <p:extLst>
      <p:ext uri="{BB962C8B-B14F-4D97-AF65-F5344CB8AC3E}">
        <p14:creationId xmlns:p14="http://schemas.microsoft.com/office/powerpoint/2010/main" val="387520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normAutofit/>
          </a:bodyPr>
          <a:lstStyle>
            <a:lvl1pPr algn="ctr">
              <a:defRPr sz="48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895F2DFB-6A03-4446-B4BC-3F10B35076B4}"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cxnSp>
        <p:nvCxnSpPr>
          <p:cNvPr id="8" name="直接连接符 7"/>
          <p:cNvCxnSpPr/>
          <p:nvPr userDrawn="1"/>
        </p:nvCxnSpPr>
        <p:spPr>
          <a:xfrm>
            <a:off x="685800" y="3600450"/>
            <a:ext cx="777240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11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ED0E33C-9A69-4B45-884E-0CC7DF9C1755}" type="datetime5">
              <a:t>2019/12/25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04162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5676E81-E128-FC40-A1C0-C93C6FE72A78}"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2222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45E100-C2B4-734B-8096-6BE94998B0B4}"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41096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779720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3"/>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0154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151CD1-A9C5-1048-9BE7-0F6C80682AA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2840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none" spc="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defRPr>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621AE18-0CF2-6041-8950-516603D9675D}"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7038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F2CAE41-15F8-3149-96DE-7350F117CB46}" type="datetime5">
              <a:t>2019/12/25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16921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E5E9F7-1D86-7F4B-8165-724A1062E311}" type="datetime5">
              <a:t>2019/12/25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01398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798481-D7B5-8443-81D4-5BED154A3326}"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373370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72C4A1-24FD-7F42-BA9E-68E1742C337C}"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275010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E22B7F-86EE-4745-BE40-4E8ECD7F98C5}"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a:t>
            </a:fld>
            <a:endParaRPr lang="zh-CN" altLang="en-US"/>
          </a:p>
        </p:txBody>
      </p:sp>
      <p:sp>
        <p:nvSpPr>
          <p:cNvPr id="5" name="Rectangle 6"/>
          <p:cNvSpPr/>
          <p:nvPr userDrawn="1"/>
        </p:nvSpPr>
        <p:spPr>
          <a:xfrm>
            <a:off x="0" y="0"/>
            <a:ext cx="9144000" cy="180150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Tree>
    <p:extLst>
      <p:ext uri="{BB962C8B-B14F-4D97-AF65-F5344CB8AC3E}">
        <p14:creationId xmlns:p14="http://schemas.microsoft.com/office/powerpoint/2010/main" val="380880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AFC9A2A-819C-2D42-9995-28E07703179C}" type="datetime5">
              <a:t>2019/12/25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a:t>
            </a:fld>
            <a:endParaRPr lang="zh-CN" altLang="en-US"/>
          </a:p>
        </p:txBody>
      </p:sp>
    </p:spTree>
    <p:extLst>
      <p:ext uri="{BB962C8B-B14F-4D97-AF65-F5344CB8AC3E}">
        <p14:creationId xmlns:p14="http://schemas.microsoft.com/office/powerpoint/2010/main" val="4130824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
            <a:ext cx="9144000" cy="1144678"/>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a:latin typeface="Arial Unicode MS" pitchFamily="34" charset="-122"/>
              <a:ea typeface="华文细黑" pitchFamily="2" charset="-122"/>
            </a:endParaRPr>
          </a:p>
        </p:txBody>
      </p:sp>
      <p:sp>
        <p:nvSpPr>
          <p:cNvPr id="2" name="标题占位符 1"/>
          <p:cNvSpPr>
            <a:spLocks noGrp="1"/>
          </p:cNvSpPr>
          <p:nvPr>
            <p:ph type="title"/>
          </p:nvPr>
        </p:nvSpPr>
        <p:spPr>
          <a:xfrm>
            <a:off x="457200" y="1678"/>
            <a:ext cx="8229600" cy="1143000"/>
          </a:xfrm>
          <a:prstGeom prst="rect">
            <a:avLst/>
          </a:prstGeom>
        </p:spPr>
        <p:txBody>
          <a:bodyPr vert="horz" lIns="91440" tIns="45720" rIns="91440" bIns="45720" rtlCol="0" anchor="ctr">
            <a:normAutofit/>
            <a:scene3d>
              <a:camera prst="orthographicFront"/>
              <a:lightRig rig="soft" dir="t">
                <a:rot lat="0" lon="0" rev="10800000"/>
              </a:lightRig>
            </a:scene3d>
            <a:sp3d>
              <a:bevelT w="27940" h="12700"/>
              <a:contourClr>
                <a:srgbClr val="DDDDDD"/>
              </a:contourClr>
            </a:sp3d>
          </a:bodyPr>
          <a:lstStyle/>
          <a:p>
            <a:r>
              <a:rPr lang="zh-CN" altLang="en-US" dirty="0"/>
              <a:t>单击此处编辑母版标题样式</a:t>
            </a:r>
          </a:p>
        </p:txBody>
      </p:sp>
      <p:sp>
        <p:nvSpPr>
          <p:cNvPr id="3" name="文本占位符 2"/>
          <p:cNvSpPr>
            <a:spLocks noGrp="1"/>
          </p:cNvSpPr>
          <p:nvPr>
            <p:ph type="body" idx="1"/>
          </p:nvPr>
        </p:nvSpPr>
        <p:spPr>
          <a:xfrm>
            <a:off x="457200" y="1351127"/>
            <a:ext cx="8229600" cy="4872251"/>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aseline="0">
                <a:solidFill>
                  <a:schemeClr val="tx1">
                    <a:tint val="75000"/>
                  </a:schemeClr>
                </a:solidFill>
                <a:latin typeface="Arial Unicode MS" pitchFamily="34" charset="-122"/>
                <a:ea typeface="华文细黑" pitchFamily="2" charset="-122"/>
              </a:defRPr>
            </a:lvl1pPr>
          </a:lstStyle>
          <a:p>
            <a:fld id="{6DA8E7D9-852D-1D40-8B61-B14D3DEDD9E9}" type="datetime5">
              <a:t>2019/12/25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aseline="0">
                <a:solidFill>
                  <a:schemeClr val="tx1">
                    <a:tint val="75000"/>
                  </a:schemeClr>
                </a:solidFill>
                <a:latin typeface="Arial Unicode MS" pitchFamily="34" charset="-122"/>
                <a:ea typeface="华文细黑" pitchFamily="2" charset="-122"/>
              </a:defRPr>
            </a:lvl1p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aseline="0">
                <a:solidFill>
                  <a:schemeClr val="tx1">
                    <a:tint val="75000"/>
                  </a:schemeClr>
                </a:solidFill>
                <a:latin typeface="Arial Unicode MS" pitchFamily="34" charset="-122"/>
                <a:ea typeface="华文细黑" pitchFamily="2" charset="-122"/>
              </a:defRPr>
            </a:lvl1pPr>
          </a:lstStyle>
          <a:p>
            <a:fld id="{B09550E6-D85C-43A8-841D-66A200A3DB30}" type="slidenum">
              <a:rPr lang="zh-CN" altLang="en-US" smtClean="0"/>
              <a:pPr/>
              <a:t>‹#›</a:t>
            </a:fld>
            <a:endParaRPr lang="zh-CN" altLang="en-US"/>
          </a:p>
        </p:txBody>
      </p:sp>
    </p:spTree>
    <p:extLst>
      <p:ext uri="{BB962C8B-B14F-4D97-AF65-F5344CB8AC3E}">
        <p14:creationId xmlns:p14="http://schemas.microsoft.com/office/powerpoint/2010/main" val="42263455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9" r:id="rId8"/>
    <p:sldLayoutId id="2147483803" r:id="rId9"/>
    <p:sldLayoutId id="2147483804" r:id="rId10"/>
    <p:sldLayoutId id="2147483805" r:id="rId11"/>
    <p:sldLayoutId id="2147483806" r:id="rId12"/>
    <p:sldLayoutId id="2147483807" r:id="rId13"/>
    <p:sldLayoutId id="2147483808" r:id="rId14"/>
  </p:sldLayoutIdLst>
  <p:hf hdr="0"/>
  <p:txStyles>
    <p:titleStyle>
      <a:lvl1pPr algn="l" defTabSz="914400" rtl="0" eaLnBrk="1" latinLnBrk="0" hangingPunct="1">
        <a:spcBef>
          <a:spcPct val="0"/>
        </a:spcBef>
        <a:buNone/>
        <a:defRPr sz="4400" b="1" kern="1200" cap="none" spc="150" baseline="0">
          <a:ln w="11430"/>
          <a:solidFill>
            <a:srgbClr val="F8F8F8"/>
          </a:solidFill>
          <a:effectLst>
            <a:outerShdw blurRad="25400" algn="tl" rotWithShape="0">
              <a:srgbClr val="000000">
                <a:alpha val="43000"/>
              </a:srgbClr>
            </a:outerShdw>
          </a:effectLst>
          <a:latin typeface="Arial Unicode MS" pitchFamily="34" charset="-122"/>
          <a:ea typeface="华文细黑" pitchFamily="2" charset="-122"/>
          <a:cs typeface="+mj-cs"/>
        </a:defRPr>
      </a:lvl1pPr>
    </p:titleStyle>
    <p:bodyStyle>
      <a:lvl1pPr marL="342900" indent="-342900" algn="l" defTabSz="914400" rtl="0" eaLnBrk="1" latinLnBrk="0" hangingPunct="1">
        <a:lnSpc>
          <a:spcPct val="130000"/>
        </a:lnSpc>
        <a:spcBef>
          <a:spcPct val="20000"/>
        </a:spcBef>
        <a:buFont typeface="Arial" pitchFamily="34" charset="0"/>
        <a:buChar char="•"/>
        <a:defRPr sz="3200" kern="1200" baseline="0">
          <a:solidFill>
            <a:schemeClr val="tx1"/>
          </a:solidFill>
          <a:latin typeface="Arial Unicode MS" pitchFamily="34" charset="-122"/>
          <a:ea typeface="华文细黑" pitchFamily="2" charset="-122"/>
          <a:cs typeface="+mn-cs"/>
        </a:defRPr>
      </a:lvl1pPr>
      <a:lvl2pPr marL="742950" indent="-285750" algn="l" defTabSz="914400" rtl="0" eaLnBrk="1" latinLnBrk="0" hangingPunct="1">
        <a:lnSpc>
          <a:spcPct val="130000"/>
        </a:lnSpc>
        <a:spcBef>
          <a:spcPct val="20000"/>
        </a:spcBef>
        <a:buFont typeface="Arial" pitchFamily="34" charset="0"/>
        <a:buChar char="–"/>
        <a:defRPr sz="2800" kern="1200" baseline="0">
          <a:solidFill>
            <a:schemeClr val="tx1"/>
          </a:solidFill>
          <a:latin typeface="Arial Unicode MS" pitchFamily="34" charset="-122"/>
          <a:ea typeface="华文细黑" pitchFamily="2" charset="-122"/>
          <a:cs typeface="+mn-cs"/>
        </a:defRPr>
      </a:lvl2pPr>
      <a:lvl3pPr marL="1143000" indent="-228600" algn="l" defTabSz="914400" rtl="0" eaLnBrk="1" latinLnBrk="0" hangingPunct="1">
        <a:lnSpc>
          <a:spcPct val="130000"/>
        </a:lnSpc>
        <a:spcBef>
          <a:spcPct val="20000"/>
        </a:spcBef>
        <a:buFont typeface="Arial" pitchFamily="34" charset="0"/>
        <a:buChar char="•"/>
        <a:defRPr sz="2400" kern="1200" baseline="0">
          <a:solidFill>
            <a:schemeClr val="tx1"/>
          </a:solidFill>
          <a:latin typeface="Arial Unicode MS" pitchFamily="34" charset="-122"/>
          <a:ea typeface="华文细黑" pitchFamily="2" charset="-122"/>
          <a:cs typeface="+mn-cs"/>
        </a:defRPr>
      </a:lvl3pPr>
      <a:lvl4pPr marL="16002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4pPr>
      <a:lvl5pPr marL="2057400" indent="-228600" algn="l" defTabSz="914400" rtl="0" eaLnBrk="1" latinLnBrk="0" hangingPunct="1">
        <a:lnSpc>
          <a:spcPct val="130000"/>
        </a:lnSpc>
        <a:spcBef>
          <a:spcPct val="20000"/>
        </a:spcBef>
        <a:buFont typeface="Arial" pitchFamily="34" charset="0"/>
        <a:buChar char="»"/>
        <a:defRPr sz="2000" kern="1200" baseline="0">
          <a:solidFill>
            <a:schemeClr val="tx1"/>
          </a:solidFill>
          <a:latin typeface="Arial Unicode MS" pitchFamily="34"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zh-CN" dirty="0"/>
              <a:t>8</a:t>
            </a:r>
            <a:r>
              <a:rPr lang="zh-CN" altLang="en-US" dirty="0"/>
              <a:t>、设备管理：</a:t>
            </a:r>
            <a:br>
              <a:rPr lang="en-US" altLang="zh-CN" dirty="0"/>
            </a:br>
            <a:r>
              <a:rPr lang="zh-CN" altLang="en-US"/>
              <a:t>调度与实例</a:t>
            </a:r>
            <a:endParaRPr lang="en-US" dirty="0"/>
          </a:p>
        </p:txBody>
      </p:sp>
      <p:sp>
        <p:nvSpPr>
          <p:cNvPr id="3" name="Subtitle 2"/>
          <p:cNvSpPr>
            <a:spLocks noGrp="1"/>
          </p:cNvSpPr>
          <p:nvPr>
            <p:ph type="subTitle" idx="1"/>
          </p:nvPr>
        </p:nvSpPr>
        <p:spPr/>
        <p:txBody>
          <a:bodyPr>
            <a:normAutofit fontScale="92500"/>
          </a:bodyPr>
          <a:lstStyle/>
          <a:p>
            <a:r>
              <a:rPr lang="zh-CN" altLang="en-US"/>
              <a:t>薛瑞尼</a:t>
            </a:r>
            <a:endParaRPr lang="en-US" altLang="zh-CN"/>
          </a:p>
          <a:p>
            <a:r>
              <a:rPr lang="zh-CN" altLang="en-US"/>
              <a:t>计算机科学与工程学院</a:t>
            </a:r>
            <a:endParaRPr lang="en-US" altLang="zh-CN"/>
          </a:p>
          <a:p>
            <a:fld id="{E65D2E85-6EC1-DA42-9070-B95AC32FC0E8}" type="datetime5">
              <a:rPr lang="zh-CN" altLang="en-US" smtClean="0"/>
              <a:t>2019/12/25</a:t>
            </a:fld>
            <a:endParaRPr lang="en-US" dirty="0"/>
          </a:p>
        </p:txBody>
      </p:sp>
    </p:spTree>
    <p:extLst>
      <p:ext uri="{BB962C8B-B14F-4D97-AF65-F5344CB8AC3E}">
        <p14:creationId xmlns:p14="http://schemas.microsoft.com/office/powerpoint/2010/main" val="2944873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zh-CN" altLang="en-US"/>
              <a:t>存储区域网</a:t>
            </a:r>
            <a:r>
              <a:rPr lang="en-US" altLang="zh-CN"/>
              <a:t>SAN</a:t>
            </a:r>
            <a:endParaRPr lang="en-US" altLang="zh-CN" dirty="0"/>
          </a:p>
        </p:txBody>
      </p:sp>
      <p:sp>
        <p:nvSpPr>
          <p:cNvPr id="290819" name="Rectangle 3"/>
          <p:cNvSpPr>
            <a:spLocks noGrp="1" noChangeArrowheads="1"/>
          </p:cNvSpPr>
          <p:nvPr>
            <p:ph type="body" idx="1"/>
          </p:nvPr>
        </p:nvSpPr>
        <p:spPr>
          <a:xfrm>
            <a:off x="457200" y="1351128"/>
            <a:ext cx="8229600" cy="2404928"/>
          </a:xfrm>
        </p:spPr>
        <p:txBody>
          <a:bodyPr>
            <a:normAutofit fontScale="92500" lnSpcReduction="20000"/>
          </a:bodyPr>
          <a:lstStyle/>
          <a:p>
            <a:r>
              <a:rPr lang="en-US" altLang="zh-CN" dirty="0"/>
              <a:t>Storage Area Network</a:t>
            </a:r>
          </a:p>
          <a:p>
            <a:pPr lvl="1"/>
            <a:r>
              <a:rPr lang="zh-CN" altLang="en-US" dirty="0"/>
              <a:t>分离</a:t>
            </a:r>
            <a:r>
              <a:rPr lang="en-US" altLang="zh-CN" dirty="0"/>
              <a:t>server-client</a:t>
            </a:r>
            <a:r>
              <a:rPr lang="zh-CN" altLang="en-US" dirty="0"/>
              <a:t>通信与</a:t>
            </a:r>
            <a:r>
              <a:rPr lang="en-US" altLang="zh-CN" dirty="0"/>
              <a:t>server-storage</a:t>
            </a:r>
            <a:r>
              <a:rPr lang="zh-CN" altLang="en-US" dirty="0"/>
              <a:t>数据</a:t>
            </a:r>
            <a:endParaRPr lang="en-US" altLang="zh-CN" dirty="0"/>
          </a:p>
          <a:p>
            <a:r>
              <a:rPr lang="zh-CN" altLang="en-US" dirty="0"/>
              <a:t>大规模数据存储</a:t>
            </a:r>
            <a:endParaRPr lang="en-US" altLang="zh-CN" dirty="0"/>
          </a:p>
          <a:p>
            <a:r>
              <a:rPr lang="zh-CN" altLang="en-US" dirty="0"/>
              <a:t>多台主机连接到多个存储阵列</a:t>
            </a:r>
            <a:endParaRPr lang="en-US" altLang="zh-CN" dirty="0"/>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560" t="19710" r="812" b="20082"/>
          <a:stretch>
            <a:fillRect/>
          </a:stretch>
        </p:blipFill>
        <p:spPr bwMode="auto">
          <a:xfrm>
            <a:off x="1651379" y="3756055"/>
            <a:ext cx="6155140" cy="2578474"/>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日期占位符 3"/>
          <p:cNvSpPr>
            <a:spLocks noGrp="1"/>
          </p:cNvSpPr>
          <p:nvPr>
            <p:ph type="dt" sz="half" idx="10"/>
          </p:nvPr>
        </p:nvSpPr>
        <p:spPr/>
        <p:txBody>
          <a:bodyPr/>
          <a:lstStyle/>
          <a:p>
            <a:fld id="{38CC8A13-F6EA-4E49-B4C9-ED3D83D594D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10</a:t>
            </a:fld>
            <a:endParaRPr lang="zh-CN" altLang="en-US"/>
          </a:p>
        </p:txBody>
      </p:sp>
    </p:spTree>
    <p:extLst>
      <p:ext uri="{BB962C8B-B14F-4D97-AF65-F5344CB8AC3E}">
        <p14:creationId xmlns:p14="http://schemas.microsoft.com/office/powerpoint/2010/main" val="273567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animEffect transition="in" filter="fade">
                                      <p:cBhvr>
                                        <p:cTn id="7" dur="500"/>
                                        <p:tgtEl>
                                          <p:spTgt spid="290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0819">
                                            <p:txEl>
                                              <p:pRg st="1" end="1"/>
                                            </p:txEl>
                                          </p:spTgt>
                                        </p:tgtEl>
                                        <p:attrNameLst>
                                          <p:attrName>style.visibility</p:attrName>
                                        </p:attrNameLst>
                                      </p:cBhvr>
                                      <p:to>
                                        <p:strVal val="visible"/>
                                      </p:to>
                                    </p:set>
                                    <p:animEffect transition="in" filter="fade">
                                      <p:cBhvr>
                                        <p:cTn id="10" dur="500"/>
                                        <p:tgtEl>
                                          <p:spTgt spid="2908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0819">
                                            <p:txEl>
                                              <p:pRg st="2" end="2"/>
                                            </p:txEl>
                                          </p:spTgt>
                                        </p:tgtEl>
                                        <p:attrNameLst>
                                          <p:attrName>style.visibility</p:attrName>
                                        </p:attrNameLst>
                                      </p:cBhvr>
                                      <p:to>
                                        <p:strVal val="visible"/>
                                      </p:to>
                                    </p:set>
                                    <p:animEffect transition="in" filter="fade">
                                      <p:cBhvr>
                                        <p:cTn id="20" dur="500"/>
                                        <p:tgtEl>
                                          <p:spTgt spid="29081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90819">
                                            <p:txEl>
                                              <p:pRg st="3" end="3"/>
                                            </p:txEl>
                                          </p:spTgt>
                                        </p:tgtEl>
                                        <p:attrNameLst>
                                          <p:attrName>style.visibility</p:attrName>
                                        </p:attrNameLst>
                                      </p:cBhvr>
                                      <p:to>
                                        <p:strVal val="visible"/>
                                      </p:to>
                                    </p:set>
                                    <p:animEffect transition="in" filter="fade">
                                      <p:cBhvr>
                                        <p:cTn id="25" dur="500"/>
                                        <p:tgtEl>
                                          <p:spTgt spid="290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磁盘访问时间</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896456372"/>
              </p:ext>
            </p:extLst>
          </p:nvPr>
        </p:nvGraphicFramePr>
        <p:xfrm>
          <a:off x="457200" y="1351127"/>
          <a:ext cx="8229600" cy="487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日期占位符 3"/>
          <p:cNvSpPr>
            <a:spLocks noGrp="1"/>
          </p:cNvSpPr>
          <p:nvPr>
            <p:ph type="dt" sz="half" idx="10"/>
          </p:nvPr>
        </p:nvSpPr>
        <p:spPr/>
        <p:txBody>
          <a:bodyPr/>
          <a:lstStyle/>
          <a:p>
            <a:fld id="{06F7B0B9-9E46-F147-800E-C17DC7C8FF2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11</a:t>
            </a:fld>
            <a:endParaRPr lang="zh-CN" altLang="en-US"/>
          </a:p>
        </p:txBody>
      </p:sp>
    </p:spTree>
    <p:extLst>
      <p:ext uri="{BB962C8B-B14F-4D97-AF65-F5344CB8AC3E}">
        <p14:creationId xmlns:p14="http://schemas.microsoft.com/office/powerpoint/2010/main" val="37373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zh-CN" altLang="en-US" dirty="0"/>
              <a:t>寻道时间</a:t>
            </a:r>
            <a:r>
              <a:rPr lang="en-US" altLang="zh-CN" dirty="0" err="1"/>
              <a:t>Ts</a:t>
            </a:r>
            <a:endParaRPr lang="zh-CN" altLang="en-US" dirty="0"/>
          </a:p>
        </p:txBody>
      </p:sp>
      <p:sp>
        <p:nvSpPr>
          <p:cNvPr id="5" name="内容占位符 4"/>
          <p:cNvSpPr>
            <a:spLocks noGrp="1"/>
          </p:cNvSpPr>
          <p:nvPr>
            <p:ph idx="1"/>
          </p:nvPr>
        </p:nvSpPr>
        <p:spPr/>
        <p:txBody>
          <a:bodyPr>
            <a:normAutofit fontScale="92500" lnSpcReduction="10000"/>
          </a:bodyPr>
          <a:lstStyle/>
          <a:p>
            <a:r>
              <a:rPr lang="zh-CN" altLang="en-US" dirty="0"/>
              <a:t>磁头移动到指定柱面</a:t>
            </a:r>
            <a:r>
              <a:rPr lang="en-US" altLang="zh-CN" dirty="0"/>
              <a:t>/</a:t>
            </a:r>
            <a:r>
              <a:rPr lang="zh-CN" altLang="en-US" dirty="0"/>
              <a:t>磁道上所经历的时间。是启动磁臂的时间</a:t>
            </a:r>
            <a:r>
              <a:rPr lang="en-US" altLang="zh-CN" dirty="0"/>
              <a:t>s</a:t>
            </a:r>
            <a:r>
              <a:rPr lang="zh-CN" altLang="en-US" dirty="0"/>
              <a:t>与磁头移动</a:t>
            </a:r>
            <a:r>
              <a:rPr lang="en-US" altLang="zh-CN" dirty="0"/>
              <a:t>n</a:t>
            </a:r>
            <a:r>
              <a:rPr lang="zh-CN" altLang="en-US" dirty="0"/>
              <a:t>条磁道所花费的时间之和： </a:t>
            </a:r>
            <a:endParaRPr lang="en-US" altLang="zh-CN" dirty="0"/>
          </a:p>
          <a:p>
            <a:endParaRPr lang="en-US" altLang="zh-CN" dirty="0"/>
          </a:p>
          <a:p>
            <a:r>
              <a:rPr lang="en-US" altLang="zh-CN" dirty="0"/>
              <a:t>m</a:t>
            </a:r>
            <a:r>
              <a:rPr lang="zh-CN" altLang="en-US" dirty="0"/>
              <a:t>：常数，与磁盘驱动器的速度有关。</a:t>
            </a:r>
            <a:endParaRPr lang="en-US" altLang="zh-CN" dirty="0"/>
          </a:p>
          <a:p>
            <a:pPr lvl="1"/>
            <a:r>
              <a:rPr lang="zh-CN" altLang="en-US" dirty="0"/>
              <a:t>一般磁盘，</a:t>
            </a:r>
            <a:r>
              <a:rPr lang="en-US" altLang="zh-CN" dirty="0"/>
              <a:t>m=0.2</a:t>
            </a:r>
            <a:r>
              <a:rPr lang="zh-CN" altLang="en-US" dirty="0"/>
              <a:t>；高速磁盘，</a:t>
            </a:r>
            <a:r>
              <a:rPr lang="en-US" altLang="zh-CN" dirty="0"/>
              <a:t>m≤0.1</a:t>
            </a:r>
          </a:p>
          <a:p>
            <a:r>
              <a:rPr lang="en-US" altLang="zh-CN" dirty="0"/>
              <a:t>s</a:t>
            </a:r>
            <a:r>
              <a:rPr lang="zh-CN" altLang="en-US" dirty="0"/>
              <a:t>≈</a:t>
            </a:r>
            <a:r>
              <a:rPr lang="en-US" altLang="zh-CN" dirty="0"/>
              <a:t>2 </a:t>
            </a:r>
            <a:r>
              <a:rPr lang="en-US" altLang="zh-CN" dirty="0" err="1"/>
              <a:t>ms</a:t>
            </a:r>
            <a:endParaRPr lang="en-US" altLang="zh-CN" dirty="0"/>
          </a:p>
          <a:p>
            <a:r>
              <a:rPr lang="zh-CN" altLang="en-US" dirty="0"/>
              <a:t>一般温盘，</a:t>
            </a:r>
            <a:r>
              <a:rPr lang="en-US" altLang="zh-CN" dirty="0" err="1"/>
              <a:t>Ts</a:t>
            </a:r>
            <a:r>
              <a:rPr lang="zh-CN" altLang="en-US" dirty="0"/>
              <a:t>≈</a:t>
            </a:r>
            <a:r>
              <a:rPr lang="en-US" altLang="zh-CN" dirty="0"/>
              <a:t>5</a:t>
            </a:r>
            <a:r>
              <a:rPr lang="zh-CN" altLang="en-US" dirty="0"/>
              <a:t>～</a:t>
            </a:r>
            <a:r>
              <a:rPr lang="en-US" altLang="zh-CN" dirty="0"/>
              <a:t>30 </a:t>
            </a:r>
            <a:r>
              <a:rPr lang="en-US" altLang="zh-CN" dirty="0" err="1"/>
              <a:t>ms</a:t>
            </a:r>
            <a:r>
              <a:rPr lang="zh-CN" altLang="en-US" dirty="0"/>
              <a:t>。 </a:t>
            </a:r>
          </a:p>
          <a:p>
            <a:endParaRPr lang="zh-CN" altLang="en-US" dirty="0"/>
          </a:p>
          <a:p>
            <a:endParaRPr lang="zh-CN" altLang="en-US" dirty="0"/>
          </a:p>
        </p:txBody>
      </p:sp>
      <p:sp>
        <p:nvSpPr>
          <p:cNvPr id="2" name="日期占位符 1"/>
          <p:cNvSpPr>
            <a:spLocks noGrp="1"/>
          </p:cNvSpPr>
          <p:nvPr>
            <p:ph type="dt" sz="half" idx="10"/>
          </p:nvPr>
        </p:nvSpPr>
        <p:spPr/>
        <p:txBody>
          <a:bodyPr/>
          <a:lstStyle/>
          <a:p>
            <a:fld id="{7EF68195-D50D-BB46-8E56-412253417FD2}"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12</a:t>
            </a:fld>
            <a:endParaRPr lang="zh-CN" altLang="en-US"/>
          </a:p>
        </p:txBody>
      </p:sp>
      <p:graphicFrame>
        <p:nvGraphicFramePr>
          <p:cNvPr id="8" name="Object 5"/>
          <p:cNvGraphicFramePr>
            <a:graphicFrameLocks noChangeAspect="1"/>
          </p:cNvGraphicFramePr>
          <p:nvPr>
            <p:extLst>
              <p:ext uri="{D42A27DB-BD31-4B8C-83A1-F6EECF244321}">
                <p14:modId xmlns:p14="http://schemas.microsoft.com/office/powerpoint/2010/main" val="2301611961"/>
              </p:ext>
            </p:extLst>
          </p:nvPr>
        </p:nvGraphicFramePr>
        <p:xfrm>
          <a:off x="3324339" y="2815898"/>
          <a:ext cx="2846388" cy="865187"/>
        </p:xfrm>
        <a:graphic>
          <a:graphicData uri="http://schemas.openxmlformats.org/presentationml/2006/ole">
            <mc:AlternateContent xmlns:mc="http://schemas.openxmlformats.org/markup-compatibility/2006">
              <mc:Choice xmlns:v="urn:schemas-microsoft-com:vml" Requires="v">
                <p:oleObj spid="_x0000_s1148" name="公式" r:id="rId3" imgW="685800" imgH="215900" progId="Equation.3">
                  <p:embed/>
                </p:oleObj>
              </mc:Choice>
              <mc:Fallback>
                <p:oleObj name="公式" r:id="rId3" imgW="685800" imgH="215900" progId="Equation.3">
                  <p:embed/>
                  <p:pic>
                    <p:nvPicPr>
                      <p:cNvPr id="0" name=""/>
                      <p:cNvPicPr>
                        <a:picLocks noChangeAspect="1" noChangeArrowheads="1"/>
                      </p:cNvPicPr>
                      <p:nvPr/>
                    </p:nvPicPr>
                    <p:blipFill>
                      <a:blip r:embed="rId4"/>
                      <a:srcRect/>
                      <a:stretch>
                        <a:fillRect/>
                      </a:stretch>
                    </p:blipFill>
                    <p:spPr bwMode="auto">
                      <a:xfrm>
                        <a:off x="3324339" y="2815898"/>
                        <a:ext cx="2846388" cy="8651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4811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fade">
                                      <p:cBhvr>
                                        <p:cTn id="3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旋转延迟时间</a:t>
            </a:r>
            <a:r>
              <a:rPr lang="en-US" altLang="zh-CN"/>
              <a:t>Tr</a:t>
            </a:r>
            <a:endParaRPr lang="zh-CN" altLang="en-US" dirty="0"/>
          </a:p>
        </p:txBody>
      </p:sp>
      <p:sp>
        <p:nvSpPr>
          <p:cNvPr id="3" name="内容占位符 2"/>
          <p:cNvSpPr>
            <a:spLocks noGrp="1"/>
          </p:cNvSpPr>
          <p:nvPr>
            <p:ph idx="1"/>
          </p:nvPr>
        </p:nvSpPr>
        <p:spPr/>
        <p:txBody>
          <a:bodyPr>
            <a:normAutofit/>
          </a:bodyPr>
          <a:lstStyle/>
          <a:p>
            <a:r>
              <a:rPr lang="zh-CN" altLang="en-US" dirty="0"/>
              <a:t>指定扇区移动到磁头下所经历的时间。</a:t>
            </a:r>
            <a:endParaRPr lang="en-US" altLang="zh-CN" dirty="0"/>
          </a:p>
          <a:p>
            <a:r>
              <a:rPr lang="zh-CN" altLang="en-US" dirty="0"/>
              <a:t>不同的磁盘类型中，旋转速度差别很大</a:t>
            </a:r>
            <a:endParaRPr lang="en-US" altLang="zh-CN" dirty="0"/>
          </a:p>
          <a:p>
            <a:pPr lvl="1"/>
            <a:r>
              <a:rPr lang="zh-CN" altLang="en-US" dirty="0"/>
              <a:t>软盘为</a:t>
            </a:r>
            <a:r>
              <a:rPr lang="en-US" altLang="zh-CN" dirty="0"/>
              <a:t>300 rpm</a:t>
            </a:r>
            <a:r>
              <a:rPr lang="zh-CN" altLang="en-US" dirty="0"/>
              <a:t>，硬盘一般为</a:t>
            </a:r>
            <a:r>
              <a:rPr lang="en-US" altLang="zh-CN" dirty="0"/>
              <a:t>5400</a:t>
            </a:r>
            <a:r>
              <a:rPr lang="zh-CN" altLang="en-US" dirty="0"/>
              <a:t>～</a:t>
            </a:r>
            <a:r>
              <a:rPr lang="en-US" altLang="zh-CN" dirty="0"/>
              <a:t>7200 rpm</a:t>
            </a:r>
          </a:p>
          <a:p>
            <a:r>
              <a:rPr lang="zh-CN" altLang="en-US" dirty="0"/>
              <a:t>如硬盘旋转速度为</a:t>
            </a:r>
            <a:r>
              <a:rPr lang="en-US" altLang="zh-CN" dirty="0"/>
              <a:t>15 000 rpm</a:t>
            </a:r>
            <a:r>
              <a:rPr lang="zh-CN" altLang="en-US" dirty="0"/>
              <a:t>，每转需</a:t>
            </a:r>
            <a:r>
              <a:rPr lang="en-US" altLang="zh-CN" dirty="0"/>
              <a:t>4 </a:t>
            </a:r>
            <a:r>
              <a:rPr lang="en-US" altLang="zh-CN" dirty="0" err="1"/>
              <a:t>ms</a:t>
            </a:r>
            <a:r>
              <a:rPr lang="zh-CN" altLang="en-US" dirty="0"/>
              <a:t>，平均旋转延迟时间</a:t>
            </a:r>
            <a:r>
              <a:rPr lang="en-US" altLang="zh-CN" dirty="0" err="1"/>
              <a:t>Tr</a:t>
            </a:r>
            <a:r>
              <a:rPr lang="zh-CN" altLang="en-US" dirty="0"/>
              <a:t>为：</a:t>
            </a:r>
            <a:endParaRPr lang="en-US" altLang="zh-CN" dirty="0"/>
          </a:p>
          <a:p>
            <a:pPr lvl="1"/>
            <a:r>
              <a:rPr lang="en-US" altLang="zh-CN" dirty="0"/>
              <a:t>2 </a:t>
            </a:r>
            <a:r>
              <a:rPr lang="en-US" altLang="zh-CN" dirty="0" err="1"/>
              <a:t>ms</a:t>
            </a:r>
            <a:endParaRPr lang="en-US" altLang="zh-CN" dirty="0"/>
          </a:p>
        </p:txBody>
      </p:sp>
      <p:sp>
        <p:nvSpPr>
          <p:cNvPr id="8" name="日期占位符 7"/>
          <p:cNvSpPr>
            <a:spLocks noGrp="1"/>
          </p:cNvSpPr>
          <p:nvPr>
            <p:ph type="dt" sz="half" idx="10"/>
          </p:nvPr>
        </p:nvSpPr>
        <p:spPr/>
        <p:txBody>
          <a:bodyPr/>
          <a:lstStyle/>
          <a:p>
            <a:fld id="{74EAF854-588E-FF40-A069-0AFE6A13ECC8}" type="datetime5">
              <a:t>2019/12/25</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13</a:t>
            </a:fld>
            <a:endParaRPr lang="zh-CN" altLang="en-US"/>
          </a:p>
        </p:txBody>
      </p:sp>
    </p:spTree>
    <p:extLst>
      <p:ext uri="{BB962C8B-B14F-4D97-AF65-F5344CB8AC3E}">
        <p14:creationId xmlns:p14="http://schemas.microsoft.com/office/powerpoint/2010/main" val="39107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传输时间</a:t>
            </a:r>
            <a:r>
              <a:rPr lang="en-US" altLang="zh-CN"/>
              <a:t>Tt</a:t>
            </a:r>
            <a:endParaRPr lang="zh-CN" altLang="en-US" dirty="0"/>
          </a:p>
        </p:txBody>
      </p:sp>
      <p:sp>
        <p:nvSpPr>
          <p:cNvPr id="3" name="内容占位符 2"/>
          <p:cNvSpPr>
            <a:spLocks noGrp="1"/>
          </p:cNvSpPr>
          <p:nvPr>
            <p:ph idx="1"/>
          </p:nvPr>
        </p:nvSpPr>
        <p:spPr/>
        <p:txBody>
          <a:bodyPr>
            <a:normAutofit/>
          </a:bodyPr>
          <a:lstStyle/>
          <a:p>
            <a:r>
              <a:rPr lang="zh-CN" altLang="en-US" dirty="0"/>
              <a:t>磁头进行读写数据所经历的时间。</a:t>
            </a:r>
            <a:endParaRPr lang="en-US" altLang="zh-CN" dirty="0"/>
          </a:p>
          <a:p>
            <a:r>
              <a:rPr lang="en-US" altLang="zh-CN" dirty="0" err="1"/>
              <a:t>Tt</a:t>
            </a:r>
            <a:r>
              <a:rPr lang="zh-CN" altLang="en-US" dirty="0"/>
              <a:t>与每次所读</a:t>
            </a:r>
            <a:r>
              <a:rPr lang="en-US" altLang="zh-CN" dirty="0"/>
              <a:t>/</a:t>
            </a:r>
            <a:r>
              <a:rPr lang="zh-CN" altLang="en-US" dirty="0"/>
              <a:t>写的字节数</a:t>
            </a:r>
            <a:r>
              <a:rPr lang="en-US" altLang="zh-CN" dirty="0"/>
              <a:t>b</a:t>
            </a:r>
            <a:r>
              <a:rPr lang="zh-CN" altLang="en-US" dirty="0"/>
              <a:t>和旋转速度有关</a:t>
            </a:r>
            <a:r>
              <a:rPr lang="en-US" altLang="zh-CN" dirty="0"/>
              <a:t>:</a:t>
            </a:r>
          </a:p>
          <a:p>
            <a:pPr lvl="1"/>
            <a:r>
              <a:rPr lang="en-US" altLang="zh-CN" dirty="0"/>
              <a:t>r</a:t>
            </a:r>
            <a:r>
              <a:rPr lang="zh-CN" altLang="en-US" dirty="0"/>
              <a:t>：磁盘转速；</a:t>
            </a:r>
            <a:r>
              <a:rPr lang="en-US" altLang="zh-CN" dirty="0"/>
              <a:t>N</a:t>
            </a:r>
            <a:r>
              <a:rPr lang="zh-CN" altLang="en-US" dirty="0"/>
              <a:t>为一条磁道上的字节数</a:t>
            </a:r>
            <a:endParaRPr lang="en-US" altLang="zh-CN" dirty="0"/>
          </a:p>
          <a:p>
            <a:endParaRPr lang="zh-CN" altLang="en-US" dirty="0"/>
          </a:p>
        </p:txBody>
      </p:sp>
      <p:graphicFrame>
        <p:nvGraphicFramePr>
          <p:cNvPr id="625669" name="Object 5"/>
          <p:cNvGraphicFramePr>
            <a:graphicFrameLocks noChangeAspect="1"/>
          </p:cNvGraphicFramePr>
          <p:nvPr>
            <p:extLst>
              <p:ext uri="{D42A27DB-BD31-4B8C-83A1-F6EECF244321}">
                <p14:modId xmlns:p14="http://schemas.microsoft.com/office/powerpoint/2010/main" val="2416368731"/>
              </p:ext>
            </p:extLst>
          </p:nvPr>
        </p:nvGraphicFramePr>
        <p:xfrm>
          <a:off x="3278994" y="4238355"/>
          <a:ext cx="2424112" cy="1630362"/>
        </p:xfrm>
        <a:graphic>
          <a:graphicData uri="http://schemas.openxmlformats.org/presentationml/2006/ole">
            <mc:AlternateContent xmlns:mc="http://schemas.openxmlformats.org/markup-compatibility/2006">
              <mc:Choice xmlns:v="urn:schemas-microsoft-com:vml" Requires="v">
                <p:oleObj spid="_x0000_s40199" name="公式" r:id="rId4" imgW="583920" imgH="406080" progId="Equation.3">
                  <p:embed/>
                </p:oleObj>
              </mc:Choice>
              <mc:Fallback>
                <p:oleObj name="公式" r:id="rId4" imgW="583920" imgH="406080" progId="Equation.3">
                  <p:embed/>
                  <p:pic>
                    <p:nvPicPr>
                      <p:cNvPr id="0" name=""/>
                      <p:cNvPicPr>
                        <a:picLocks noChangeAspect="1" noChangeArrowheads="1"/>
                      </p:cNvPicPr>
                      <p:nvPr/>
                    </p:nvPicPr>
                    <p:blipFill>
                      <a:blip r:embed="rId5"/>
                      <a:srcRect/>
                      <a:stretch>
                        <a:fillRect/>
                      </a:stretch>
                    </p:blipFill>
                    <p:spPr bwMode="auto">
                      <a:xfrm>
                        <a:off x="3278994" y="4238355"/>
                        <a:ext cx="2424112" cy="16303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日期占位符 7"/>
          <p:cNvSpPr>
            <a:spLocks noGrp="1"/>
          </p:cNvSpPr>
          <p:nvPr>
            <p:ph type="dt" sz="half" idx="10"/>
          </p:nvPr>
        </p:nvSpPr>
        <p:spPr/>
        <p:txBody>
          <a:bodyPr/>
          <a:lstStyle/>
          <a:p>
            <a:fld id="{1F06D55C-A252-1D4D-A2B5-813BF152D4AB}" type="datetime5">
              <a:t>2019/12/25</a:t>
            </a:fld>
            <a:endParaRPr lang="zh-CN" altLang="en-US"/>
          </a:p>
        </p:txBody>
      </p:sp>
      <p:sp>
        <p:nvSpPr>
          <p:cNvPr id="9" name="页脚占位符 8"/>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10" name="灯片编号占位符 9"/>
          <p:cNvSpPr>
            <a:spLocks noGrp="1"/>
          </p:cNvSpPr>
          <p:nvPr>
            <p:ph type="sldNum" sz="quarter" idx="12"/>
          </p:nvPr>
        </p:nvSpPr>
        <p:spPr/>
        <p:txBody>
          <a:bodyPr/>
          <a:lstStyle/>
          <a:p>
            <a:fld id="{B09550E6-D85C-43A8-841D-66A200A3DB30}" type="slidenum">
              <a:rPr lang="zh-CN" altLang="en-US" smtClean="0"/>
              <a:t>14</a:t>
            </a:fld>
            <a:endParaRPr lang="zh-CN" altLang="en-US"/>
          </a:p>
        </p:txBody>
      </p:sp>
    </p:spTree>
    <p:extLst>
      <p:ext uri="{BB962C8B-B14F-4D97-AF65-F5344CB8AC3E}">
        <p14:creationId xmlns:p14="http://schemas.microsoft.com/office/powerpoint/2010/main" val="323702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5669"/>
                                        </p:tgtEl>
                                        <p:attrNameLst>
                                          <p:attrName>style.visibility</p:attrName>
                                        </p:attrNameLst>
                                      </p:cBhvr>
                                      <p:to>
                                        <p:strVal val="visible"/>
                                      </p:to>
                                    </p:set>
                                    <p:animEffect transition="in" filter="fade">
                                      <p:cBhvr>
                                        <p:cTn id="20" dur="500"/>
                                        <p:tgtEl>
                                          <p:spTgt spid="625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总访问时间</a:t>
            </a:r>
          </a:p>
        </p:txBody>
      </p:sp>
      <p:sp>
        <p:nvSpPr>
          <p:cNvPr id="3" name="内容占位符 2"/>
          <p:cNvSpPr>
            <a:spLocks noGrp="1"/>
          </p:cNvSpPr>
          <p:nvPr>
            <p:ph idx="1"/>
          </p:nvPr>
        </p:nvSpPr>
        <p:spPr/>
        <p:txBody>
          <a:bodyPr>
            <a:normAutofit lnSpcReduction="10000"/>
          </a:bodyPr>
          <a:lstStyle/>
          <a:p>
            <a:r>
              <a:rPr lang="zh-CN" altLang="en-US" dirty="0">
                <a:latin typeface="宋体" charset="-122"/>
              </a:rPr>
              <a:t>寻道时间和旋转延迟与所读</a:t>
            </a:r>
            <a:r>
              <a:rPr lang="en-US" altLang="zh-CN" dirty="0"/>
              <a:t>/</a:t>
            </a:r>
            <a:r>
              <a:rPr lang="zh-CN" altLang="en-US" dirty="0">
                <a:latin typeface="宋体" charset="-122"/>
              </a:rPr>
              <a:t>写数据量无关，却占据了大部分访问时间。</a:t>
            </a:r>
            <a:endParaRPr lang="en-US" altLang="zh-CN" dirty="0">
              <a:latin typeface="宋体" charset="-122"/>
            </a:endParaRPr>
          </a:p>
          <a:p>
            <a:pPr lvl="1"/>
            <a:r>
              <a:rPr lang="zh-CN" altLang="en-US" dirty="0">
                <a:latin typeface="宋体" charset="-122"/>
              </a:rPr>
              <a:t>寻道时间和旋转延迟时间平均</a:t>
            </a:r>
            <a:r>
              <a:rPr lang="en-US" altLang="zh-CN" dirty="0"/>
              <a:t>20ms</a:t>
            </a:r>
            <a:r>
              <a:rPr lang="zh-CN" altLang="en-US" dirty="0">
                <a:latin typeface="宋体" charset="-122"/>
              </a:rPr>
              <a:t>，磁盘传输速率为</a:t>
            </a:r>
            <a:r>
              <a:rPr lang="en-US" altLang="zh-CN" dirty="0"/>
              <a:t>10 MB/s</a:t>
            </a:r>
            <a:r>
              <a:rPr lang="zh-CN" altLang="en-US" dirty="0">
                <a:latin typeface="宋体" charset="-122"/>
              </a:rPr>
              <a:t>，如果要传输</a:t>
            </a:r>
            <a:r>
              <a:rPr lang="en-US" altLang="zh-CN" dirty="0"/>
              <a:t>10 KB</a:t>
            </a:r>
            <a:r>
              <a:rPr lang="zh-CN" altLang="en-US" dirty="0">
                <a:latin typeface="宋体" charset="-122"/>
              </a:rPr>
              <a:t>的数据</a:t>
            </a:r>
            <a:endParaRPr lang="en-US" altLang="zh-CN" dirty="0">
              <a:latin typeface="宋体" charset="-122"/>
            </a:endParaRPr>
          </a:p>
          <a:p>
            <a:pPr lvl="2"/>
            <a:r>
              <a:rPr lang="zh-CN" altLang="en-US" dirty="0">
                <a:latin typeface="宋体" charset="-122"/>
              </a:rPr>
              <a:t>访问时间为</a:t>
            </a:r>
            <a:r>
              <a:rPr lang="en-US" altLang="zh-CN" dirty="0"/>
              <a:t>21 </a:t>
            </a:r>
            <a:r>
              <a:rPr lang="en-US" altLang="zh-CN" dirty="0" err="1"/>
              <a:t>ms</a:t>
            </a:r>
            <a:r>
              <a:rPr lang="zh-CN" altLang="en-US" dirty="0">
                <a:latin typeface="宋体" charset="-122"/>
              </a:rPr>
              <a:t>。</a:t>
            </a:r>
            <a:endParaRPr lang="en-US" altLang="zh-CN" dirty="0">
              <a:latin typeface="宋体" charset="-122"/>
            </a:endParaRPr>
          </a:p>
          <a:p>
            <a:pPr lvl="1"/>
            <a:r>
              <a:rPr lang="zh-CN" altLang="en-US" dirty="0">
                <a:latin typeface="宋体" charset="-122"/>
              </a:rPr>
              <a:t>当传输</a:t>
            </a:r>
            <a:r>
              <a:rPr lang="en-US" altLang="zh-CN" dirty="0"/>
              <a:t>100 KB</a:t>
            </a:r>
            <a:r>
              <a:rPr lang="zh-CN" altLang="en-US" dirty="0">
                <a:latin typeface="宋体" charset="-122"/>
              </a:rPr>
              <a:t>数据时，访问时间也只是</a:t>
            </a:r>
            <a:r>
              <a:rPr lang="en-US" altLang="zh-CN" dirty="0"/>
              <a:t>30 </a:t>
            </a:r>
            <a:r>
              <a:rPr lang="en-US" altLang="zh-CN" dirty="0" err="1"/>
              <a:t>ms</a:t>
            </a:r>
            <a:endParaRPr lang="en-US" altLang="zh-CN" dirty="0">
              <a:latin typeface="宋体" charset="-122"/>
            </a:endParaRPr>
          </a:p>
          <a:p>
            <a:pPr lvl="2"/>
            <a:r>
              <a:rPr lang="zh-CN" altLang="en-US" dirty="0">
                <a:latin typeface="宋体" charset="-122"/>
              </a:rPr>
              <a:t>数据量增大</a:t>
            </a:r>
            <a:r>
              <a:rPr lang="en-US" altLang="zh-CN" dirty="0"/>
              <a:t>10</a:t>
            </a:r>
            <a:r>
              <a:rPr lang="zh-CN" altLang="en-US" dirty="0">
                <a:latin typeface="宋体" charset="-122"/>
              </a:rPr>
              <a:t>倍，访问时间只增加约</a:t>
            </a:r>
            <a:r>
              <a:rPr lang="en-US" altLang="zh-CN" dirty="0"/>
              <a:t>50%</a:t>
            </a:r>
            <a:r>
              <a:rPr lang="zh-CN" altLang="en-US" dirty="0">
                <a:latin typeface="宋体" charset="-122"/>
              </a:rPr>
              <a:t>。</a:t>
            </a:r>
            <a:endParaRPr lang="en-US" altLang="zh-CN" dirty="0">
              <a:latin typeface="宋体" charset="-122"/>
            </a:endParaRPr>
          </a:p>
          <a:p>
            <a:pPr lvl="1"/>
            <a:r>
              <a:rPr lang="zh-CN" altLang="en-US" dirty="0">
                <a:latin typeface="宋体" charset="-122"/>
              </a:rPr>
              <a:t>启发</a:t>
            </a:r>
            <a:r>
              <a:rPr lang="zh-CN" altLang="zh-CN" dirty="0">
                <a:latin typeface="宋体" charset="-122"/>
              </a:rPr>
              <a:t>：</a:t>
            </a:r>
            <a:r>
              <a:rPr lang="zh-CN" altLang="en-US" dirty="0">
                <a:latin typeface="宋体" charset="-122"/>
              </a:rPr>
              <a:t>数据连续存储，有利于提高传输效率。</a:t>
            </a:r>
            <a:r>
              <a:rPr lang="zh-CN" altLang="en-US" dirty="0"/>
              <a:t> </a:t>
            </a:r>
          </a:p>
          <a:p>
            <a:endParaRPr lang="zh-CN" altLang="en-US" dirty="0"/>
          </a:p>
        </p:txBody>
      </p:sp>
      <p:sp>
        <p:nvSpPr>
          <p:cNvPr id="5" name="日期占位符 4"/>
          <p:cNvSpPr>
            <a:spLocks noGrp="1"/>
          </p:cNvSpPr>
          <p:nvPr>
            <p:ph type="dt" sz="half" idx="10"/>
          </p:nvPr>
        </p:nvSpPr>
        <p:spPr/>
        <p:txBody>
          <a:bodyPr/>
          <a:lstStyle/>
          <a:p>
            <a:fld id="{2FB7CD06-7CBB-B347-93C2-EBEB4D996CB5}" type="datetime5">
              <a:t>2019/12/25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15</a:t>
            </a:fld>
            <a:endParaRPr lang="zh-CN" altLang="en-US"/>
          </a:p>
        </p:txBody>
      </p:sp>
    </p:spTree>
    <p:extLst>
      <p:ext uri="{BB962C8B-B14F-4D97-AF65-F5344CB8AC3E}">
        <p14:creationId xmlns:p14="http://schemas.microsoft.com/office/powerpoint/2010/main" val="84255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磁盘中何谓“连续存储”？</a:t>
            </a:r>
            <a:endParaRPr lang="en-US" altLang="zh-CN" dirty="0"/>
          </a:p>
          <a:p>
            <a:pPr lvl="1"/>
            <a:r>
              <a:rPr lang="zh-CN" altLang="en-US" dirty="0"/>
              <a:t>同一柱面</a:t>
            </a:r>
            <a:endParaRPr lang="en-US" altLang="zh-CN" dirty="0"/>
          </a:p>
          <a:p>
            <a:r>
              <a:rPr lang="zh-CN" altLang="en-US" dirty="0"/>
              <a:t>上面的访问时间计算有没有问题？</a:t>
            </a:r>
            <a:endParaRPr lang="en-US" altLang="zh-CN" dirty="0"/>
          </a:p>
          <a:p>
            <a:pPr lvl="1"/>
            <a:r>
              <a:rPr lang="zh-CN" altLang="en-US" dirty="0"/>
              <a:t>排队延迟时间：发出</a:t>
            </a:r>
            <a:r>
              <a:rPr lang="en-US" altLang="zh-CN" dirty="0"/>
              <a:t>I/O</a:t>
            </a:r>
            <a:r>
              <a:rPr lang="zh-CN" altLang="en-US" dirty="0"/>
              <a:t>请求的进程须首先在队列中等待该设备可用</a:t>
            </a:r>
          </a:p>
          <a:p>
            <a:pPr lvl="1"/>
            <a:endParaRPr lang="zh-CN" altLang="en-US" dirty="0"/>
          </a:p>
        </p:txBody>
      </p:sp>
      <p:sp>
        <p:nvSpPr>
          <p:cNvPr id="4" name="日期占位符 3"/>
          <p:cNvSpPr>
            <a:spLocks noGrp="1"/>
          </p:cNvSpPr>
          <p:nvPr>
            <p:ph type="dt" sz="half" idx="10"/>
          </p:nvPr>
        </p:nvSpPr>
        <p:spPr/>
        <p:txBody>
          <a:bodyPr/>
          <a:lstStyle/>
          <a:p>
            <a:fld id="{ED8EF647-848A-774A-94F1-F234F10FF1D1}"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16</a:t>
            </a:fld>
            <a:endParaRPr lang="zh-CN" altLang="en-US"/>
          </a:p>
        </p:txBody>
      </p:sp>
    </p:spTree>
    <p:extLst>
      <p:ext uri="{BB962C8B-B14F-4D97-AF65-F5344CB8AC3E}">
        <p14:creationId xmlns:p14="http://schemas.microsoft.com/office/powerpoint/2010/main" val="23318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磁盘调度</a:t>
            </a:r>
          </a:p>
        </p:txBody>
      </p:sp>
      <p:sp>
        <p:nvSpPr>
          <p:cNvPr id="3" name="内容占位符 2"/>
          <p:cNvSpPr>
            <a:spLocks noGrp="1"/>
          </p:cNvSpPr>
          <p:nvPr>
            <p:ph idx="1"/>
          </p:nvPr>
        </p:nvSpPr>
        <p:spPr/>
        <p:txBody>
          <a:bodyPr/>
          <a:lstStyle/>
          <a:p>
            <a:r>
              <a:rPr lang="zh-CN" altLang="en-US" dirty="0"/>
              <a:t>先来先服务（</a:t>
            </a:r>
            <a:r>
              <a:rPr lang="en-US" altLang="zh-CN" dirty="0"/>
              <a:t>FCFS</a:t>
            </a:r>
            <a:r>
              <a:rPr lang="zh-CN" altLang="en-US" dirty="0"/>
              <a:t>）</a:t>
            </a:r>
            <a:endParaRPr lang="en-US" altLang="zh-CN" dirty="0"/>
          </a:p>
          <a:p>
            <a:r>
              <a:rPr lang="zh-CN" altLang="en-US" dirty="0"/>
              <a:t>最短寻道时间优先（</a:t>
            </a:r>
            <a:r>
              <a:rPr lang="en-US" altLang="zh-CN" dirty="0"/>
              <a:t>SSTF</a:t>
            </a:r>
            <a:r>
              <a:rPr lang="zh-CN" altLang="en-US" dirty="0"/>
              <a:t>）</a:t>
            </a:r>
            <a:endParaRPr lang="en-US" altLang="zh-CN" dirty="0"/>
          </a:p>
          <a:p>
            <a:r>
              <a:rPr lang="zh-CN" altLang="en-US" dirty="0"/>
              <a:t>扫描算法（</a:t>
            </a:r>
            <a:r>
              <a:rPr lang="en-US" altLang="zh-CN" dirty="0"/>
              <a:t>SCAN, CSCAN</a:t>
            </a:r>
            <a:r>
              <a:rPr lang="zh-CN" altLang="en-US" dirty="0"/>
              <a:t>）</a:t>
            </a:r>
            <a:endParaRPr lang="en-US" altLang="zh-CN" dirty="0"/>
          </a:p>
          <a:p>
            <a:r>
              <a:rPr lang="en-US" altLang="zh-CN" dirty="0"/>
              <a:t>Look &amp; C-Look</a:t>
            </a:r>
            <a:r>
              <a:rPr lang="zh-CN" altLang="en-US" dirty="0"/>
              <a:t>算法</a:t>
            </a:r>
            <a:endParaRPr lang="en-US" altLang="zh-CN" dirty="0"/>
          </a:p>
          <a:p>
            <a:r>
              <a:rPr lang="zh-CN" altLang="en-US" dirty="0"/>
              <a:t>其它</a:t>
            </a:r>
            <a:endParaRPr lang="en-US" altLang="zh-CN" dirty="0"/>
          </a:p>
          <a:p>
            <a:endParaRPr lang="zh-CN" altLang="en-US" dirty="0"/>
          </a:p>
        </p:txBody>
      </p:sp>
      <p:sp>
        <p:nvSpPr>
          <p:cNvPr id="4" name="日期占位符 3"/>
          <p:cNvSpPr>
            <a:spLocks noGrp="1"/>
          </p:cNvSpPr>
          <p:nvPr>
            <p:ph type="dt" sz="half" idx="10"/>
          </p:nvPr>
        </p:nvSpPr>
        <p:spPr/>
        <p:txBody>
          <a:bodyPr/>
          <a:lstStyle/>
          <a:p>
            <a:fld id="{19685BE5-21E9-F04E-BE45-23B8813ADC0F}"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17</a:t>
            </a:fld>
            <a:endParaRPr lang="zh-CN" altLang="en-US"/>
          </a:p>
        </p:txBody>
      </p:sp>
    </p:spTree>
    <p:extLst>
      <p:ext uri="{BB962C8B-B14F-4D97-AF65-F5344CB8AC3E}">
        <p14:creationId xmlns:p14="http://schemas.microsoft.com/office/powerpoint/2010/main" val="3689189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sp>
        <p:nvSpPr>
          <p:cNvPr id="3" name="内容占位符 2"/>
          <p:cNvSpPr>
            <a:spLocks noGrp="1"/>
          </p:cNvSpPr>
          <p:nvPr>
            <p:ph idx="1"/>
          </p:nvPr>
        </p:nvSpPr>
        <p:spPr/>
        <p:txBody>
          <a:bodyPr>
            <a:normAutofit/>
          </a:bodyPr>
          <a:lstStyle/>
          <a:p>
            <a:r>
              <a:rPr lang="zh-CN" altLang="en-US" dirty="0"/>
              <a:t>根据进程请求访问磁盘的先后次序进行调度。</a:t>
            </a:r>
            <a:endParaRPr lang="en-US" altLang="zh-CN" dirty="0"/>
          </a:p>
          <a:p>
            <a:r>
              <a:rPr lang="zh-CN" altLang="en-US" dirty="0"/>
              <a:t>优点</a:t>
            </a:r>
            <a:endParaRPr lang="en-US" altLang="zh-CN" dirty="0"/>
          </a:p>
          <a:p>
            <a:pPr lvl="1"/>
            <a:r>
              <a:rPr lang="zh-CN" altLang="en-US" dirty="0"/>
              <a:t>公平、简单，</a:t>
            </a:r>
            <a:endParaRPr lang="en-US" altLang="zh-CN" dirty="0"/>
          </a:p>
          <a:p>
            <a:r>
              <a:rPr lang="zh-CN" altLang="en-US" dirty="0"/>
              <a:t>缺点</a:t>
            </a:r>
            <a:endParaRPr lang="en-US" altLang="zh-CN" dirty="0"/>
          </a:p>
          <a:p>
            <a:pPr lvl="1"/>
            <a:r>
              <a:rPr lang="zh-CN" altLang="en-US" dirty="0"/>
              <a:t>未对寻道进行优化，平均寻道时间可能较长。</a:t>
            </a:r>
          </a:p>
        </p:txBody>
      </p:sp>
      <p:sp>
        <p:nvSpPr>
          <p:cNvPr id="4" name="日期占位符 3"/>
          <p:cNvSpPr>
            <a:spLocks noGrp="1"/>
          </p:cNvSpPr>
          <p:nvPr>
            <p:ph type="dt" sz="half" idx="10"/>
          </p:nvPr>
        </p:nvSpPr>
        <p:spPr/>
        <p:txBody>
          <a:bodyPr/>
          <a:lstStyle/>
          <a:p>
            <a:fld id="{910C05DC-2F09-7D43-A760-D39355B447B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18</a:t>
            </a:fld>
            <a:endParaRPr lang="zh-CN" altLang="en-US"/>
          </a:p>
        </p:txBody>
      </p:sp>
    </p:spTree>
    <p:extLst>
      <p:ext uri="{BB962C8B-B14F-4D97-AF65-F5344CB8AC3E}">
        <p14:creationId xmlns:p14="http://schemas.microsoft.com/office/powerpoint/2010/main" val="31065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26695154"/>
              </p:ext>
            </p:extLst>
          </p:nvPr>
        </p:nvGraphicFramePr>
        <p:xfrm>
          <a:off x="1143000" y="1158323"/>
          <a:ext cx="6185848" cy="5211674"/>
        </p:xfrm>
        <a:graphic>
          <a:graphicData uri="http://schemas.openxmlformats.org/drawingml/2006/table">
            <a:tbl>
              <a:tblPr firstRow="1" lastRow="1" bandRow="1" bandCol="1">
                <a:tableStyleId>{69012ECD-51FC-41F1-AA8D-1B2483CD663E}</a:tableStyleId>
              </a:tblPr>
              <a:tblGrid>
                <a:gridCol w="3092924">
                  <a:extLst>
                    <a:ext uri="{9D8B030D-6E8A-4147-A177-3AD203B41FA5}">
                      <a16:colId xmlns:a16="http://schemas.microsoft.com/office/drawing/2014/main" val="20000"/>
                    </a:ext>
                  </a:extLst>
                </a:gridCol>
                <a:gridCol w="3092924">
                  <a:extLst>
                    <a:ext uri="{9D8B030D-6E8A-4147-A177-3AD203B41FA5}">
                      <a16:colId xmlns:a16="http://schemas.microsoft.com/office/drawing/2014/main" val="20001"/>
                    </a:ext>
                  </a:extLst>
                </a:gridCol>
              </a:tblGrid>
              <a:tr h="400898">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号磁道开始</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801796">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dirty="0">
                          <a:effectLst/>
                        </a:rPr>
                        <a:t>移动距离</a:t>
                      </a:r>
                      <a:endParaRPr lang="zh-CN" sz="3200" b="0" kern="100" dirty="0">
                        <a:effectLst/>
                      </a:endParaRPr>
                    </a:p>
                    <a:p>
                      <a:pPr indent="266700" algn="ctr">
                        <a:spcAft>
                          <a:spcPts val="0"/>
                        </a:spcAft>
                      </a:pPr>
                      <a:r>
                        <a:rPr lang="en-US" sz="2400" b="0" kern="100" dirty="0">
                          <a:effectLst/>
                        </a:rPr>
                        <a:t>(</a:t>
                      </a:r>
                      <a:r>
                        <a:rPr lang="zh-CN" sz="2400" b="0" kern="100" dirty="0">
                          <a:effectLst/>
                        </a:rPr>
                        <a:t>磁道数</a:t>
                      </a:r>
                      <a:r>
                        <a:rPr lang="en-US" sz="2400" b="0" kern="100" dirty="0">
                          <a:effectLst/>
                        </a:rPr>
                        <a:t>)</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1"/>
                  </a:ext>
                </a:extLst>
              </a:tr>
              <a:tr h="400898">
                <a:tc>
                  <a:txBody>
                    <a:bodyPr/>
                    <a:lstStyle/>
                    <a:p>
                      <a:pPr indent="266700" algn="ctr">
                        <a:spcAft>
                          <a:spcPts val="0"/>
                        </a:spcAft>
                      </a:pPr>
                      <a:r>
                        <a:rPr lang="en-US" sz="2400" b="0" kern="100" dirty="0">
                          <a:effectLst/>
                        </a:rPr>
                        <a:t>55</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45</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400898">
                <a:tc>
                  <a:txBody>
                    <a:bodyPr/>
                    <a:lstStyle/>
                    <a:p>
                      <a:pPr indent="266700" algn="ctr">
                        <a:spcAft>
                          <a:spcPts val="0"/>
                        </a:spcAft>
                      </a:pPr>
                      <a:r>
                        <a:rPr lang="en-US" sz="2400" b="0" kern="100" dirty="0">
                          <a:effectLst/>
                        </a:rPr>
                        <a:t>58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400898">
                <a:tc>
                  <a:txBody>
                    <a:bodyPr/>
                    <a:lstStyle/>
                    <a:p>
                      <a:pPr indent="266700" algn="ctr">
                        <a:spcAft>
                          <a:spcPts val="0"/>
                        </a:spcAft>
                      </a:pPr>
                      <a:r>
                        <a:rPr lang="en-US" sz="2400" b="0" kern="100" dirty="0">
                          <a:effectLst/>
                        </a:rPr>
                        <a:t>39</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19</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400898">
                <a:tc>
                  <a:txBody>
                    <a:bodyPr/>
                    <a:lstStyle/>
                    <a:p>
                      <a:pPr indent="266700" algn="ctr">
                        <a:spcAft>
                          <a:spcPts val="0"/>
                        </a:spcAft>
                      </a:pPr>
                      <a:r>
                        <a:rPr lang="en-US" sz="2400" b="0" kern="100" dirty="0">
                          <a:effectLst/>
                        </a:rPr>
                        <a:t>18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21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5"/>
                  </a:ext>
                </a:extLst>
              </a:tr>
              <a:tr h="400898">
                <a:tc>
                  <a:txBody>
                    <a:bodyPr/>
                    <a:lstStyle/>
                    <a:p>
                      <a:pPr indent="266700" algn="ctr">
                        <a:spcAft>
                          <a:spcPts val="0"/>
                        </a:spcAft>
                      </a:pPr>
                      <a:r>
                        <a:rPr lang="en-US" sz="2400" b="0" kern="100" dirty="0">
                          <a:effectLst/>
                        </a:rPr>
                        <a:t>90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dirty="0">
                          <a:effectLst/>
                        </a:rPr>
                        <a:t>72</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6"/>
                  </a:ext>
                </a:extLst>
              </a:tr>
              <a:tr h="400898">
                <a:tc>
                  <a:txBody>
                    <a:bodyPr/>
                    <a:lstStyle/>
                    <a:p>
                      <a:pPr indent="266700" algn="ctr">
                        <a:spcAft>
                          <a:spcPts val="0"/>
                        </a:spcAft>
                      </a:pPr>
                      <a:r>
                        <a:rPr lang="en-US" sz="2400" b="0" kern="100" dirty="0">
                          <a:effectLst/>
                        </a:rPr>
                        <a:t>160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70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400898">
                <a:tc>
                  <a:txBody>
                    <a:bodyPr/>
                    <a:lstStyle/>
                    <a:p>
                      <a:pPr indent="266700" algn="ctr">
                        <a:spcAft>
                          <a:spcPts val="0"/>
                        </a:spcAft>
                      </a:pPr>
                      <a:r>
                        <a:rPr lang="en-US" sz="2400" b="0" kern="100" dirty="0">
                          <a:effectLst/>
                        </a:rPr>
                        <a:t>150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400898">
                <a:tc>
                  <a:txBody>
                    <a:bodyPr/>
                    <a:lstStyle/>
                    <a:p>
                      <a:pPr indent="266700" algn="ctr">
                        <a:spcAft>
                          <a:spcPts val="0"/>
                        </a:spcAft>
                      </a:pPr>
                      <a:r>
                        <a:rPr lang="en-US" sz="2400" b="0" kern="100" dirty="0">
                          <a:effectLst/>
                        </a:rPr>
                        <a:t>38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112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400898">
                <a:tc>
                  <a:txBody>
                    <a:bodyPr/>
                    <a:lstStyle/>
                    <a:p>
                      <a:pPr indent="266700" algn="ctr">
                        <a:spcAft>
                          <a:spcPts val="0"/>
                        </a:spcAft>
                      </a:pPr>
                      <a:r>
                        <a:rPr lang="en-US" sz="2400" b="0" kern="100" dirty="0">
                          <a:effectLst/>
                        </a:rPr>
                        <a:t>184</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146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400898">
                <a:tc gridSpan="2">
                  <a:txBody>
                    <a:bodyPr/>
                    <a:lstStyle/>
                    <a:p>
                      <a:pPr indent="266700" algn="ctr">
                        <a:spcAft>
                          <a:spcPts val="0"/>
                        </a:spcAft>
                      </a:pPr>
                      <a:r>
                        <a:rPr lang="zh-CN" sz="2400" b="0" kern="100" dirty="0">
                          <a:effectLst/>
                        </a:rPr>
                        <a:t>平均寻道长度</a:t>
                      </a:r>
                      <a:r>
                        <a:rPr lang="en-US" sz="2400" b="0" kern="100" dirty="0">
                          <a:effectLst/>
                        </a:rPr>
                        <a:t>: 55.3</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6D371556-D25E-E746-9E1A-4A2B99A9E5A0}"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19</a:t>
            </a:fld>
            <a:endParaRPr lang="zh-CN" altLang="en-US"/>
          </a:p>
        </p:txBody>
      </p:sp>
      <p:sp>
        <p:nvSpPr>
          <p:cNvPr id="8" name="Rectangle 1"/>
          <p:cNvSpPr>
            <a:spLocks noChangeArrowheads="1"/>
          </p:cNvSpPr>
          <p:nvPr/>
        </p:nvSpPr>
        <p:spPr bwMode="auto">
          <a:xfrm>
            <a:off x="3429000" y="2895600"/>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44205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kumimoji="1" lang="en-US" altLang="zh-CN" dirty="0"/>
              <a:t>Disk</a:t>
            </a:r>
            <a:endParaRPr kumimoji="1" lang="zh-CN" altLang="en-US" dirty="0"/>
          </a:p>
        </p:txBody>
      </p:sp>
      <p:sp>
        <p:nvSpPr>
          <p:cNvPr id="4" name="日期占位符 3"/>
          <p:cNvSpPr>
            <a:spLocks noGrp="1"/>
          </p:cNvSpPr>
          <p:nvPr>
            <p:ph type="dt" sz="half" idx="10"/>
          </p:nvPr>
        </p:nvSpPr>
        <p:spPr/>
        <p:txBody>
          <a:bodyPr/>
          <a:lstStyle/>
          <a:p>
            <a:fld id="{E769CD6A-2534-E44F-9D01-40D674270064}"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2</a:t>
            </a:fld>
            <a:endParaRPr lang="zh-CN" altLang="en-US"/>
          </a:p>
        </p:txBody>
      </p:sp>
      <p:pic>
        <p:nvPicPr>
          <p:cNvPr id="8" name="图片 7" descr="Banners_and_Alerts_和_Operating_System_Concepts__9th_Edition_pdf（第_492_页，共_944_页）.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77189" y="1322288"/>
            <a:ext cx="7051388" cy="5034062"/>
          </a:xfrm>
          <a:prstGeom prst="rect">
            <a:avLst/>
          </a:prstGeom>
        </p:spPr>
      </p:pic>
    </p:spTree>
    <p:extLst>
      <p:ext uri="{BB962C8B-B14F-4D97-AF65-F5344CB8AC3E}">
        <p14:creationId xmlns:p14="http://schemas.microsoft.com/office/powerpoint/2010/main" val="3142303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最短寻道时间优先</a:t>
            </a:r>
          </a:p>
        </p:txBody>
      </p:sp>
      <p:sp>
        <p:nvSpPr>
          <p:cNvPr id="3" name="内容占位符 2"/>
          <p:cNvSpPr>
            <a:spLocks noGrp="1"/>
          </p:cNvSpPr>
          <p:nvPr>
            <p:ph idx="1"/>
          </p:nvPr>
        </p:nvSpPr>
        <p:spPr/>
        <p:txBody>
          <a:bodyPr/>
          <a:lstStyle/>
          <a:p>
            <a:r>
              <a:rPr lang="en-US" altLang="zh-CN" dirty="0"/>
              <a:t>SSTF</a:t>
            </a:r>
            <a:r>
              <a:rPr lang="zh-CN" altLang="en-US" dirty="0"/>
              <a:t>，</a:t>
            </a:r>
            <a:r>
              <a:rPr lang="en-US" altLang="zh-CN" dirty="0"/>
              <a:t>Shortest Seek Time First</a:t>
            </a:r>
          </a:p>
          <a:p>
            <a:r>
              <a:rPr lang="zh-CN" altLang="en-US" dirty="0"/>
              <a:t>优先调度与当前磁头所在的磁道距离最近的请求</a:t>
            </a:r>
            <a:endParaRPr lang="en-US" altLang="zh-CN" dirty="0"/>
          </a:p>
        </p:txBody>
      </p:sp>
      <p:sp>
        <p:nvSpPr>
          <p:cNvPr id="4" name="日期占位符 3"/>
          <p:cNvSpPr>
            <a:spLocks noGrp="1"/>
          </p:cNvSpPr>
          <p:nvPr>
            <p:ph type="dt" sz="half" idx="10"/>
          </p:nvPr>
        </p:nvSpPr>
        <p:spPr/>
        <p:txBody>
          <a:bodyPr/>
          <a:lstStyle/>
          <a:p>
            <a:fld id="{FD20C4B0-6EE9-3140-8A9B-9FA1A8E04827}"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20</a:t>
            </a:fld>
            <a:endParaRPr lang="zh-CN" altLang="en-US"/>
          </a:p>
        </p:txBody>
      </p:sp>
    </p:spTree>
    <p:extLst>
      <p:ext uri="{BB962C8B-B14F-4D97-AF65-F5344CB8AC3E}">
        <p14:creationId xmlns:p14="http://schemas.microsoft.com/office/powerpoint/2010/main" val="344458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SSTF</a:t>
            </a:r>
            <a:endParaRPr lang="zh-CN" altLang="en-US" dirty="0"/>
          </a:p>
        </p:txBody>
      </p:sp>
      <p:sp>
        <p:nvSpPr>
          <p:cNvPr id="4" name="日期占位符 3"/>
          <p:cNvSpPr>
            <a:spLocks noGrp="1"/>
          </p:cNvSpPr>
          <p:nvPr>
            <p:ph type="dt" sz="half" idx="10"/>
          </p:nvPr>
        </p:nvSpPr>
        <p:spPr/>
        <p:txBody>
          <a:bodyPr/>
          <a:lstStyle/>
          <a:p>
            <a:fld id="{0C1AFCDA-A104-1144-84D2-4472A6409531}"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21</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124248238"/>
              </p:ext>
            </p:extLst>
          </p:nvPr>
        </p:nvGraphicFramePr>
        <p:xfrm>
          <a:off x="2077880" y="1201381"/>
          <a:ext cx="6151728" cy="5154968"/>
        </p:xfrm>
        <a:graphic>
          <a:graphicData uri="http://schemas.openxmlformats.org/drawingml/2006/table">
            <a:tbl>
              <a:tblPr firstRow="1" lastRow="1" bandRow="1" bandCol="1">
                <a:tableStyleId>{69012ECD-51FC-41F1-AA8D-1B2483CD663E}</a:tableStyleId>
              </a:tblPr>
              <a:tblGrid>
                <a:gridCol w="3075864">
                  <a:extLst>
                    <a:ext uri="{9D8B030D-6E8A-4147-A177-3AD203B41FA5}">
                      <a16:colId xmlns:a16="http://schemas.microsoft.com/office/drawing/2014/main" val="20000"/>
                    </a:ext>
                  </a:extLst>
                </a:gridCol>
                <a:gridCol w="3075864">
                  <a:extLst>
                    <a:ext uri="{9D8B030D-6E8A-4147-A177-3AD203B41FA5}">
                      <a16:colId xmlns:a16="http://schemas.microsoft.com/office/drawing/2014/main" val="20001"/>
                    </a:ext>
                  </a:extLst>
                </a:gridCol>
              </a:tblGrid>
              <a:tr h="396536">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号磁道开始</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93072">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dirty="0">
                          <a:effectLst/>
                        </a:rPr>
                        <a:t>移动距离</a:t>
                      </a:r>
                      <a:endParaRPr lang="zh-CN" sz="3200" b="0" kern="100" dirty="0">
                        <a:effectLst/>
                      </a:endParaRPr>
                    </a:p>
                    <a:p>
                      <a:pPr indent="266700" algn="ctr">
                        <a:spcAft>
                          <a:spcPts val="0"/>
                        </a:spcAft>
                      </a:pPr>
                      <a:r>
                        <a:rPr lang="en-US" sz="2400" b="0" kern="100" dirty="0">
                          <a:effectLst/>
                        </a:rPr>
                        <a:t>(</a:t>
                      </a:r>
                      <a:r>
                        <a:rPr lang="zh-CN" sz="2400" b="0" kern="100" dirty="0">
                          <a:effectLst/>
                        </a:rPr>
                        <a:t>磁道数</a:t>
                      </a:r>
                      <a:r>
                        <a:rPr lang="en-US" sz="2400" b="0" kern="100" dirty="0">
                          <a:effectLst/>
                        </a:rPr>
                        <a:t>)</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1"/>
                  </a:ext>
                </a:extLst>
              </a:tr>
              <a:tr h="396536">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dirty="0">
                          <a:effectLst/>
                        </a:rPr>
                        <a:t>10</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2"/>
                  </a:ext>
                </a:extLst>
              </a:tr>
              <a:tr h="396536">
                <a:tc>
                  <a:txBody>
                    <a:bodyPr/>
                    <a:lstStyle/>
                    <a:p>
                      <a:pPr indent="266700" algn="ctr">
                        <a:spcAft>
                          <a:spcPts val="0"/>
                        </a:spcAft>
                      </a:pPr>
                      <a:r>
                        <a:rPr lang="en-US" sz="2400" b="0" kern="100">
                          <a:effectLst/>
                        </a:rPr>
                        <a:t>58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6536">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6536">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5"/>
                  </a:ext>
                </a:extLst>
              </a:tr>
              <a:tr h="396536">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6536">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6536">
                <a:tc>
                  <a:txBody>
                    <a:bodyPr/>
                    <a:lstStyle/>
                    <a:p>
                      <a:pPr indent="266700" algn="ctr">
                        <a:spcAft>
                          <a:spcPts val="0"/>
                        </a:spcAft>
                      </a:pPr>
                      <a:r>
                        <a:rPr lang="en-US" sz="2400" b="0" kern="100">
                          <a:effectLst/>
                        </a:rPr>
                        <a:t>150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6536">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6536">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6536">
                <a:tc gridSpan="2">
                  <a:txBody>
                    <a:bodyPr/>
                    <a:lstStyle/>
                    <a:p>
                      <a:pPr indent="266700" algn="ctr">
                        <a:spcAft>
                          <a:spcPts val="0"/>
                        </a:spcAft>
                      </a:pPr>
                      <a:r>
                        <a:rPr lang="zh-CN" sz="2400" b="0" kern="100" dirty="0">
                          <a:effectLst/>
                        </a:rPr>
                        <a:t>平均寻道长度</a:t>
                      </a:r>
                      <a:r>
                        <a:rPr lang="en-US" sz="2400" b="0" kern="100" dirty="0">
                          <a:effectLst/>
                        </a:rPr>
                        <a:t>: 27.5</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8" name="矩形 7"/>
          <p:cNvSpPr/>
          <p:nvPr/>
        </p:nvSpPr>
        <p:spPr>
          <a:xfrm>
            <a:off x="154674" y="2068116"/>
            <a:ext cx="1633183" cy="3785652"/>
          </a:xfrm>
          <a:prstGeom prst="rect">
            <a:avLst/>
          </a:prstGeom>
        </p:spPr>
        <p:txBody>
          <a:bodyPr wrap="square">
            <a:spAutoFit/>
          </a:bodyPr>
          <a:lstStyle/>
          <a:p>
            <a:r>
              <a:rPr lang="zh-CN" altLang="en-US" sz="2400" dirty="0"/>
              <a:t>当前：</a:t>
            </a:r>
            <a:r>
              <a:rPr lang="en-US" altLang="zh-CN" sz="2400" dirty="0"/>
              <a:t>100</a:t>
            </a:r>
          </a:p>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27719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扫描算法</a:t>
            </a:r>
            <a:r>
              <a:rPr lang="en-US" altLang="zh-CN" dirty="0"/>
              <a:t>SCAN</a:t>
            </a:r>
            <a:endParaRPr lang="zh-CN" altLang="en-US" dirty="0"/>
          </a:p>
        </p:txBody>
      </p:sp>
      <p:sp>
        <p:nvSpPr>
          <p:cNvPr id="6" name="内容占位符 5"/>
          <p:cNvSpPr>
            <a:spLocks noGrp="1"/>
          </p:cNvSpPr>
          <p:nvPr>
            <p:ph idx="1"/>
          </p:nvPr>
        </p:nvSpPr>
        <p:spPr/>
        <p:txBody>
          <a:bodyPr/>
          <a:lstStyle/>
          <a:p>
            <a:r>
              <a:rPr lang="en-US" altLang="zh-CN" dirty="0"/>
              <a:t>SSTF</a:t>
            </a:r>
            <a:r>
              <a:rPr lang="zh-CN" altLang="en-US" dirty="0"/>
              <a:t>的问题</a:t>
            </a:r>
            <a:endParaRPr lang="en-US" altLang="zh-CN" dirty="0"/>
          </a:p>
          <a:p>
            <a:pPr lvl="1"/>
            <a:r>
              <a:rPr lang="zh-CN" altLang="en-US" dirty="0"/>
              <a:t>饥饿</a:t>
            </a:r>
            <a:endParaRPr lang="en-US" altLang="zh-CN" dirty="0"/>
          </a:p>
          <a:p>
            <a:r>
              <a:rPr lang="zh-CN" altLang="en-US" dirty="0"/>
              <a:t>按照同一方向执行</a:t>
            </a:r>
            <a:r>
              <a:rPr lang="en-US" altLang="zh-CN" dirty="0"/>
              <a:t>SSFT</a:t>
            </a:r>
            <a:r>
              <a:rPr lang="zh-CN" altLang="en-US" dirty="0"/>
              <a:t>，直到</a:t>
            </a:r>
            <a:r>
              <a:rPr lang="zh-CN" altLang="en-US" dirty="0">
                <a:solidFill>
                  <a:schemeClr val="accent2"/>
                </a:solidFill>
              </a:rPr>
              <a:t>尽头</a:t>
            </a:r>
            <a:r>
              <a:rPr lang="zh-CN" altLang="en-US" dirty="0"/>
              <a:t>，结束后反向执行</a:t>
            </a:r>
            <a:endParaRPr lang="en-US" altLang="zh-CN" dirty="0"/>
          </a:p>
          <a:p>
            <a:r>
              <a:rPr lang="zh-CN" altLang="en-US" dirty="0"/>
              <a:t>似曾相识？</a:t>
            </a:r>
            <a:endParaRPr lang="en-US" altLang="zh-CN" dirty="0"/>
          </a:p>
          <a:p>
            <a:pPr lvl="1"/>
            <a:r>
              <a:rPr lang="zh-CN" altLang="en-US" dirty="0"/>
              <a:t>电梯调度算法</a:t>
            </a:r>
            <a:r>
              <a:rPr lang="en-US" altLang="zh-CN" dirty="0"/>
              <a:t>Elevator algorithm</a:t>
            </a:r>
            <a:endParaRPr lang="zh-CN" altLang="en-US" dirty="0"/>
          </a:p>
        </p:txBody>
      </p:sp>
      <p:sp>
        <p:nvSpPr>
          <p:cNvPr id="3" name="日期占位符 2"/>
          <p:cNvSpPr>
            <a:spLocks noGrp="1"/>
          </p:cNvSpPr>
          <p:nvPr>
            <p:ph type="dt" sz="half" idx="10"/>
          </p:nvPr>
        </p:nvSpPr>
        <p:spPr/>
        <p:txBody>
          <a:bodyPr/>
          <a:lstStyle/>
          <a:p>
            <a:fld id="{F910ECBC-EEEE-874F-90F2-3A7613A77D9B}"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22</a:t>
            </a:fld>
            <a:endParaRPr lang="zh-CN" altLang="en-US"/>
          </a:p>
        </p:txBody>
      </p:sp>
    </p:spTree>
    <p:extLst>
      <p:ext uri="{BB962C8B-B14F-4D97-AF65-F5344CB8AC3E}">
        <p14:creationId xmlns:p14="http://schemas.microsoft.com/office/powerpoint/2010/main" val="55646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140102707"/>
              </p:ext>
            </p:extLst>
          </p:nvPr>
        </p:nvGraphicFramePr>
        <p:xfrm>
          <a:off x="1423644" y="1174093"/>
          <a:ext cx="7256344" cy="5182256"/>
        </p:xfrm>
        <a:graphic>
          <a:graphicData uri="http://schemas.openxmlformats.org/drawingml/2006/table">
            <a:tbl>
              <a:tblPr firstRow="1" lastRow="1" bandRow="1" bandCol="1">
                <a:tableStyleId>{69012ECD-51FC-41F1-AA8D-1B2483CD663E}</a:tableStyleId>
              </a:tblPr>
              <a:tblGrid>
                <a:gridCol w="3771686">
                  <a:extLst>
                    <a:ext uri="{9D8B030D-6E8A-4147-A177-3AD203B41FA5}">
                      <a16:colId xmlns:a16="http://schemas.microsoft.com/office/drawing/2014/main" val="20000"/>
                    </a:ext>
                  </a:extLst>
                </a:gridCol>
                <a:gridCol w="3484658">
                  <a:extLst>
                    <a:ext uri="{9D8B030D-6E8A-4147-A177-3AD203B41FA5}">
                      <a16:colId xmlns:a16="http://schemas.microsoft.com/office/drawing/2014/main" val="20001"/>
                    </a:ext>
                  </a:extLst>
                </a:gridCol>
              </a:tblGrid>
              <a:tr h="398635">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磁道开始，向磁道号增加方向访问</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97271">
                <a:tc>
                  <a:txBody>
                    <a:bodyPr/>
                    <a:lstStyle/>
                    <a:p>
                      <a:pPr indent="266700" algn="ctr">
                        <a:spcAft>
                          <a:spcPts val="0"/>
                        </a:spcAft>
                      </a:pPr>
                      <a:r>
                        <a:rPr lang="zh-CN" sz="2400" b="0" kern="100">
                          <a:effectLst/>
                        </a:rPr>
                        <a:t>被访问的下</a:t>
                      </a:r>
                      <a:endParaRPr lang="zh-CN" sz="3200" b="0" kern="100">
                        <a:effectLst/>
                      </a:endParaRPr>
                    </a:p>
                    <a:p>
                      <a:pPr indent="266700" algn="ctr">
                        <a:spcAft>
                          <a:spcPts val="0"/>
                        </a:spcAft>
                      </a:pPr>
                      <a:r>
                        <a:rPr lang="zh-CN" sz="2400" b="0" kern="100">
                          <a:effectLst/>
                        </a:rPr>
                        <a:t>一个磁道号</a:t>
                      </a:r>
                      <a:endParaRPr lang="zh-CN" sz="3200" b="0" kern="100">
                        <a:effectLst/>
                        <a:latin typeface="宋体"/>
                        <a:cs typeface="Courier New"/>
                      </a:endParaRPr>
                    </a:p>
                  </a:txBody>
                  <a:tcPr marL="68580" marR="68580" marT="0" marB="0"/>
                </a:tc>
                <a:tc>
                  <a:txBody>
                    <a:bodyPr/>
                    <a:lstStyle/>
                    <a:p>
                      <a:pPr indent="266700" algn="ctr">
                        <a:spcAft>
                          <a:spcPts val="0"/>
                        </a:spcAft>
                      </a:pPr>
                      <a:r>
                        <a:rPr lang="zh-CN" sz="2400" b="0" kern="100">
                          <a:effectLst/>
                        </a:rPr>
                        <a:t>移动距离</a:t>
                      </a:r>
                      <a:endParaRPr lang="zh-CN" sz="3200" b="0" kern="100">
                        <a:effectLst/>
                      </a:endParaRPr>
                    </a:p>
                    <a:p>
                      <a:pPr indent="266700" algn="ctr">
                        <a:spcAft>
                          <a:spcPts val="0"/>
                        </a:spcAft>
                      </a:pPr>
                      <a:r>
                        <a:rPr lang="en-US" sz="2400" b="0" kern="100">
                          <a:effectLst/>
                        </a:rPr>
                        <a:t>(</a:t>
                      </a:r>
                      <a:r>
                        <a:rPr lang="zh-CN" sz="2400" b="0" kern="100">
                          <a:effectLst/>
                        </a:rPr>
                        <a:t>磁道数</a:t>
                      </a:r>
                      <a:r>
                        <a:rPr lang="en-US" sz="2400" b="0" kern="100">
                          <a:effectLst/>
                        </a:rPr>
                        <a:t>)</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1"/>
                  </a:ext>
                </a:extLst>
              </a:tr>
              <a:tr h="398635">
                <a:tc>
                  <a:txBody>
                    <a:bodyPr/>
                    <a:lstStyle/>
                    <a:p>
                      <a:pPr indent="266700" algn="ctr">
                        <a:spcAft>
                          <a:spcPts val="0"/>
                        </a:spcAft>
                      </a:pPr>
                      <a:r>
                        <a:rPr lang="en-US" sz="2400" b="0" kern="100" dirty="0">
                          <a:effectLst/>
                        </a:rPr>
                        <a:t>150</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50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398635">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8635">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8635">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dirty="0">
                          <a:effectLst/>
                        </a:rPr>
                        <a:t>94+?</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5"/>
                  </a:ext>
                </a:extLst>
              </a:tr>
              <a:tr h="398635">
                <a:tc>
                  <a:txBody>
                    <a:bodyPr/>
                    <a:lstStyle/>
                    <a:p>
                      <a:pPr indent="266700" algn="ctr">
                        <a:spcAft>
                          <a:spcPts val="0"/>
                        </a:spcAft>
                      </a:pPr>
                      <a:r>
                        <a:rPr lang="en-US" sz="2400" b="0" kern="100" dirty="0">
                          <a:effectLst/>
                        </a:rPr>
                        <a:t>58</a:t>
                      </a:r>
                      <a:endParaRPr lang="zh-CN" sz="3200" b="0" kern="100" dirty="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8635">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8635">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8635">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8635">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8635">
                <a:tc gridSpan="2">
                  <a:txBody>
                    <a:bodyPr/>
                    <a:lstStyle/>
                    <a:p>
                      <a:pPr indent="266700" algn="ctr">
                        <a:spcAft>
                          <a:spcPts val="0"/>
                        </a:spcAft>
                      </a:pPr>
                      <a:r>
                        <a:rPr lang="zh-CN" sz="2400" b="0" kern="100" dirty="0">
                          <a:effectLst/>
                        </a:rPr>
                        <a:t>平均寻道长度：</a:t>
                      </a:r>
                      <a:r>
                        <a:rPr lang="en-US" sz="2400" b="0" kern="100" dirty="0">
                          <a:effectLst/>
                        </a:rPr>
                        <a:t>27.8+?</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4" name="日期占位符 3"/>
          <p:cNvSpPr>
            <a:spLocks noGrp="1"/>
          </p:cNvSpPr>
          <p:nvPr>
            <p:ph type="dt" sz="half" idx="10"/>
          </p:nvPr>
        </p:nvSpPr>
        <p:spPr/>
        <p:txBody>
          <a:bodyPr/>
          <a:lstStyle/>
          <a:p>
            <a:fld id="{9566D557-DE0B-424C-9D92-B2392B8E4D48}"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23</a:t>
            </a:fld>
            <a:endParaRPr lang="zh-CN" altLang="en-US"/>
          </a:p>
        </p:txBody>
      </p:sp>
      <p:sp>
        <p:nvSpPr>
          <p:cNvPr id="8" name="矩形 7"/>
          <p:cNvSpPr/>
          <p:nvPr/>
        </p:nvSpPr>
        <p:spPr>
          <a:xfrm>
            <a:off x="304800" y="2436606"/>
            <a:ext cx="1087272" cy="3416320"/>
          </a:xfrm>
          <a:prstGeom prst="rect">
            <a:avLst/>
          </a:prstGeom>
        </p:spPr>
        <p:txBody>
          <a:bodyPr wrap="square">
            <a:spAutoFit/>
          </a:bodyPr>
          <a:lstStyle/>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60189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循环扫描</a:t>
            </a:r>
            <a:r>
              <a:rPr lang="en-US" altLang="zh-CN" dirty="0"/>
              <a:t>(CSCAN)</a:t>
            </a:r>
            <a:r>
              <a:rPr lang="zh-CN" altLang="en-US" dirty="0"/>
              <a:t>算法</a:t>
            </a:r>
          </a:p>
        </p:txBody>
      </p:sp>
      <p:sp>
        <p:nvSpPr>
          <p:cNvPr id="3" name="内容占位符 2"/>
          <p:cNvSpPr>
            <a:spLocks noGrp="1"/>
          </p:cNvSpPr>
          <p:nvPr>
            <p:ph idx="1"/>
          </p:nvPr>
        </p:nvSpPr>
        <p:spPr/>
        <p:txBody>
          <a:bodyPr>
            <a:normAutofit fontScale="92500" lnSpcReduction="20000"/>
          </a:bodyPr>
          <a:lstStyle/>
          <a:p>
            <a:r>
              <a:rPr lang="en-US" altLang="zh-CN" dirty="0"/>
              <a:t>SCAN</a:t>
            </a:r>
            <a:r>
              <a:rPr lang="zh-CN" altLang="en-US" dirty="0"/>
              <a:t>的问题</a:t>
            </a:r>
            <a:endParaRPr lang="en-US" altLang="zh-CN" dirty="0"/>
          </a:p>
          <a:p>
            <a:pPr lvl="1"/>
            <a:r>
              <a:rPr lang="zh-CN" altLang="en-US" dirty="0"/>
              <a:t>单向扫描过程中刚越过的磁道来了请求</a:t>
            </a:r>
            <a:endParaRPr lang="en-US" altLang="zh-CN" dirty="0"/>
          </a:p>
          <a:p>
            <a:pPr lvl="1"/>
            <a:r>
              <a:rPr lang="zh-CN" altLang="en-US" dirty="0"/>
              <a:t>一个来回才能处理</a:t>
            </a:r>
            <a:endParaRPr lang="en-US" altLang="zh-CN" dirty="0"/>
          </a:p>
          <a:p>
            <a:r>
              <a:rPr lang="en-US" altLang="zh-CN" dirty="0"/>
              <a:t>CSCAN: Circular SCAN</a:t>
            </a:r>
          </a:p>
          <a:p>
            <a:pPr lvl="1"/>
            <a:r>
              <a:rPr lang="zh-CN" altLang="en-US" dirty="0"/>
              <a:t>单向扫描，迅速返回，再次同一单向扫描</a:t>
            </a:r>
            <a:endParaRPr lang="en-US" altLang="zh-CN" dirty="0"/>
          </a:p>
          <a:p>
            <a:pPr lvl="1"/>
            <a:r>
              <a:rPr lang="zh-CN" altLang="en-US" dirty="0"/>
              <a:t>将磁道视为环形结构</a:t>
            </a:r>
            <a:endParaRPr lang="en-US" altLang="zh-CN" dirty="0"/>
          </a:p>
          <a:p>
            <a:r>
              <a:rPr lang="zh-CN" altLang="en-US" dirty="0"/>
              <a:t>请求延迟将从：</a:t>
            </a:r>
            <a:r>
              <a:rPr lang="en-US" altLang="zh-CN" dirty="0"/>
              <a:t>2T</a:t>
            </a:r>
            <a:r>
              <a:rPr lang="en-US" altLang="zh-CN" dirty="0">
                <a:sym typeface="Wingdings" pitchFamily="2" charset="2"/>
              </a:rPr>
              <a:t></a:t>
            </a:r>
            <a:r>
              <a:rPr lang="en-US" altLang="zh-CN" dirty="0"/>
              <a:t>T + </a:t>
            </a:r>
            <a:r>
              <a:rPr lang="en-US" altLang="zh-CN" dirty="0" err="1"/>
              <a:t>Smax</a:t>
            </a:r>
            <a:endParaRPr lang="en-US" altLang="zh-CN" dirty="0"/>
          </a:p>
          <a:p>
            <a:pPr lvl="1"/>
            <a:r>
              <a:rPr lang="en-US" altLang="zh-CN" dirty="0"/>
              <a:t>T</a:t>
            </a:r>
            <a:r>
              <a:rPr lang="zh-CN" altLang="en-US" dirty="0"/>
              <a:t>：单向扫描所有磁道的寻道时间</a:t>
            </a:r>
            <a:endParaRPr lang="en-US" altLang="zh-CN" dirty="0"/>
          </a:p>
          <a:p>
            <a:pPr lvl="1"/>
            <a:r>
              <a:rPr lang="en-US" altLang="zh-CN" dirty="0" err="1"/>
              <a:t>Smax</a:t>
            </a:r>
            <a:r>
              <a:rPr lang="zh-CN" altLang="en-US" dirty="0"/>
              <a:t>：磁头从最内和最外层迅速切换的时间</a:t>
            </a:r>
            <a:endParaRPr lang="en-US" altLang="zh-CN" dirty="0"/>
          </a:p>
        </p:txBody>
      </p:sp>
      <p:sp>
        <p:nvSpPr>
          <p:cNvPr id="4" name="日期占位符 3"/>
          <p:cNvSpPr>
            <a:spLocks noGrp="1"/>
          </p:cNvSpPr>
          <p:nvPr>
            <p:ph type="dt" sz="half" idx="10"/>
          </p:nvPr>
        </p:nvSpPr>
        <p:spPr/>
        <p:txBody>
          <a:bodyPr/>
          <a:lstStyle/>
          <a:p>
            <a:fld id="{B72CC07B-F79E-CE4C-B466-22B72BAE3120}"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24</a:t>
            </a:fld>
            <a:endParaRPr lang="zh-CN" altLang="en-US"/>
          </a:p>
        </p:txBody>
      </p:sp>
    </p:spTree>
    <p:extLst>
      <p:ext uri="{BB962C8B-B14F-4D97-AF65-F5344CB8AC3E}">
        <p14:creationId xmlns:p14="http://schemas.microsoft.com/office/powerpoint/2010/main" val="33670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CSCAN</a:t>
            </a:r>
            <a:endParaRPr lang="zh-CN" altLang="en-US" dirty="0"/>
          </a:p>
        </p:txBody>
      </p:sp>
      <p:sp>
        <p:nvSpPr>
          <p:cNvPr id="4" name="日期占位符 3"/>
          <p:cNvSpPr>
            <a:spLocks noGrp="1"/>
          </p:cNvSpPr>
          <p:nvPr>
            <p:ph type="dt" sz="half" idx="10"/>
          </p:nvPr>
        </p:nvSpPr>
        <p:spPr/>
        <p:txBody>
          <a:bodyPr/>
          <a:lstStyle/>
          <a:p>
            <a:fld id="{958BAE4F-CFAF-C040-9393-D1E7BA587F0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25</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411378810"/>
              </p:ext>
            </p:extLst>
          </p:nvPr>
        </p:nvGraphicFramePr>
        <p:xfrm>
          <a:off x="2197302" y="1285009"/>
          <a:ext cx="6318914" cy="5071340"/>
        </p:xfrm>
        <a:graphic>
          <a:graphicData uri="http://schemas.openxmlformats.org/drawingml/2006/table">
            <a:tbl>
              <a:tblPr firstRow="1" firstCol="1" lastRow="1" lastCol="1" bandRow="1" bandCol="1">
                <a:tableStyleId>{69012ECD-51FC-41F1-AA8D-1B2483CD663E}</a:tableStyleId>
              </a:tblPr>
              <a:tblGrid>
                <a:gridCol w="2992232">
                  <a:extLst>
                    <a:ext uri="{9D8B030D-6E8A-4147-A177-3AD203B41FA5}">
                      <a16:colId xmlns:a16="http://schemas.microsoft.com/office/drawing/2014/main" val="20000"/>
                    </a:ext>
                  </a:extLst>
                </a:gridCol>
                <a:gridCol w="3326682">
                  <a:extLst>
                    <a:ext uri="{9D8B030D-6E8A-4147-A177-3AD203B41FA5}">
                      <a16:colId xmlns:a16="http://schemas.microsoft.com/office/drawing/2014/main" val="20001"/>
                    </a:ext>
                  </a:extLst>
                </a:gridCol>
              </a:tblGrid>
              <a:tr h="390103">
                <a:tc gridSpan="2">
                  <a:txBody>
                    <a:bodyPr/>
                    <a:lstStyle/>
                    <a:p>
                      <a:pPr indent="266700" algn="ctr">
                        <a:spcAft>
                          <a:spcPts val="0"/>
                        </a:spcAft>
                      </a:pPr>
                      <a:r>
                        <a:rPr lang="en-US" sz="2400" b="0" kern="100" dirty="0">
                          <a:effectLst/>
                        </a:rPr>
                        <a:t>(</a:t>
                      </a:r>
                      <a:r>
                        <a:rPr lang="zh-CN" sz="2400" b="0" kern="100" dirty="0">
                          <a:effectLst/>
                        </a:rPr>
                        <a:t>从</a:t>
                      </a:r>
                      <a:r>
                        <a:rPr lang="en-US" sz="2400" b="0" kern="100" dirty="0">
                          <a:effectLst/>
                        </a:rPr>
                        <a:t>100#</a:t>
                      </a:r>
                      <a:r>
                        <a:rPr lang="zh-CN" sz="2400" b="0" kern="100" dirty="0">
                          <a:effectLst/>
                        </a:rPr>
                        <a:t>磁道开始，向磁道号增加方向访问</a:t>
                      </a:r>
                      <a:r>
                        <a:rPr lang="en-US" sz="2400" b="0" kern="100" dirty="0">
                          <a:effectLst/>
                        </a:rPr>
                        <a:t>)</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00"/>
                  </a:ext>
                </a:extLst>
              </a:tr>
              <a:tr h="780207">
                <a:tc>
                  <a:txBody>
                    <a:bodyPr/>
                    <a:lstStyle/>
                    <a:p>
                      <a:pPr indent="266700" algn="ctr">
                        <a:spcAft>
                          <a:spcPts val="0"/>
                        </a:spcAft>
                      </a:pPr>
                      <a:r>
                        <a:rPr lang="zh-CN" sz="2400" b="0" kern="100" dirty="0">
                          <a:effectLst/>
                        </a:rPr>
                        <a:t>被访问的下</a:t>
                      </a:r>
                      <a:endParaRPr lang="zh-CN" sz="3200" b="0" kern="100" dirty="0">
                        <a:effectLst/>
                      </a:endParaRPr>
                    </a:p>
                    <a:p>
                      <a:pPr indent="266700" algn="ctr">
                        <a:spcAft>
                          <a:spcPts val="0"/>
                        </a:spcAft>
                      </a:pPr>
                      <a:r>
                        <a:rPr lang="zh-CN" sz="2400" b="0" kern="100" dirty="0">
                          <a:effectLst/>
                        </a:rPr>
                        <a:t>一个磁道号</a:t>
                      </a:r>
                      <a:endParaRPr lang="zh-CN" sz="3200" b="0" kern="100" dirty="0">
                        <a:effectLst/>
                        <a:latin typeface="宋体"/>
                        <a:cs typeface="Courier New"/>
                      </a:endParaRPr>
                    </a:p>
                  </a:txBody>
                  <a:tcPr marL="68580" marR="68580" marT="0" marB="0"/>
                </a:tc>
                <a:tc>
                  <a:txBody>
                    <a:bodyPr/>
                    <a:lstStyle/>
                    <a:p>
                      <a:pPr indent="266700" algn="ctr">
                        <a:spcAft>
                          <a:spcPts val="0"/>
                        </a:spcAft>
                      </a:pPr>
                      <a:r>
                        <a:rPr lang="zh-CN" sz="2400" b="0" kern="100">
                          <a:effectLst/>
                        </a:rPr>
                        <a:t>移动距离</a:t>
                      </a:r>
                      <a:endParaRPr lang="zh-CN" sz="3200" b="0" kern="100">
                        <a:effectLst/>
                      </a:endParaRPr>
                    </a:p>
                    <a:p>
                      <a:pPr indent="266700" algn="ctr">
                        <a:spcAft>
                          <a:spcPts val="0"/>
                        </a:spcAft>
                      </a:pPr>
                      <a:r>
                        <a:rPr lang="en-US" sz="2400" b="0" kern="100">
                          <a:effectLst/>
                        </a:rPr>
                        <a:t>(</a:t>
                      </a:r>
                      <a:r>
                        <a:rPr lang="zh-CN" sz="2400" b="0" kern="100">
                          <a:effectLst/>
                        </a:rPr>
                        <a:t>磁道数</a:t>
                      </a:r>
                      <a:r>
                        <a:rPr lang="en-US" sz="2400" b="0" kern="100">
                          <a:effectLst/>
                        </a:rPr>
                        <a:t>)</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1"/>
                  </a:ext>
                </a:extLst>
              </a:tr>
              <a:tr h="390103">
                <a:tc>
                  <a:txBody>
                    <a:bodyPr/>
                    <a:lstStyle/>
                    <a:p>
                      <a:pPr indent="266700" algn="ctr">
                        <a:spcAft>
                          <a:spcPts val="0"/>
                        </a:spcAft>
                      </a:pPr>
                      <a:r>
                        <a:rPr lang="en-US" sz="2400" b="0" kern="100">
                          <a:effectLst/>
                        </a:rPr>
                        <a:t>150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50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2"/>
                  </a:ext>
                </a:extLst>
              </a:tr>
              <a:tr h="390103">
                <a:tc>
                  <a:txBody>
                    <a:bodyPr/>
                    <a:lstStyle/>
                    <a:p>
                      <a:pPr indent="266700" algn="ctr">
                        <a:spcAft>
                          <a:spcPts val="0"/>
                        </a:spcAft>
                      </a:pPr>
                      <a:r>
                        <a:rPr lang="en-US" sz="2400" b="0" kern="100">
                          <a:effectLst/>
                        </a:rPr>
                        <a:t>160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3"/>
                  </a:ext>
                </a:extLst>
              </a:tr>
              <a:tr h="390103">
                <a:tc>
                  <a:txBody>
                    <a:bodyPr/>
                    <a:lstStyle/>
                    <a:p>
                      <a:pPr indent="266700" algn="ctr">
                        <a:spcAft>
                          <a:spcPts val="0"/>
                        </a:spcAft>
                      </a:pPr>
                      <a:r>
                        <a:rPr lang="en-US" sz="2400" b="0" kern="100">
                          <a:effectLst/>
                        </a:rPr>
                        <a:t>184</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24</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4"/>
                  </a:ext>
                </a:extLst>
              </a:tr>
              <a:tr h="390103">
                <a:tc>
                  <a:txBody>
                    <a:bodyPr/>
                    <a:lstStyle/>
                    <a:p>
                      <a:pPr indent="266700" algn="ctr">
                        <a:spcAft>
                          <a:spcPts val="0"/>
                        </a:spcAft>
                      </a:pPr>
                      <a:r>
                        <a:rPr lang="en-US" sz="2400" b="0" kern="100">
                          <a:effectLst/>
                        </a:rPr>
                        <a:t>18</a:t>
                      </a:r>
                      <a:endParaRPr lang="zh-CN" sz="3200" b="0" kern="100">
                        <a:effectLst/>
                        <a:latin typeface="宋体"/>
                        <a:cs typeface="Courier New"/>
                      </a:endParaRPr>
                    </a:p>
                  </a:txBody>
                  <a:tcPr marL="68580" marR="68580" marT="0" marB="0"/>
                </a:tc>
                <a:tc>
                  <a:txBody>
                    <a:bodyPr/>
                    <a:lstStyle/>
                    <a:p>
                      <a:pPr indent="266700" algn="ctr">
                        <a:spcAft>
                          <a:spcPts val="0"/>
                        </a:spcAft>
                      </a:pPr>
                      <a:r>
                        <a:rPr lang="en-US" altLang="zh-CN" sz="2400" b="0" kern="100" dirty="0">
                          <a:effectLst/>
                        </a:rPr>
                        <a:t>?+</a:t>
                      </a:r>
                      <a:r>
                        <a:rPr lang="en-US" sz="2400" b="0" kern="100" dirty="0">
                          <a:effectLst/>
                        </a:rPr>
                        <a:t>Smax+18</a:t>
                      </a:r>
                      <a:endParaRPr lang="zh-CN" sz="3200" b="0" kern="100" dirty="0">
                        <a:effectLst/>
                        <a:latin typeface="宋体"/>
                        <a:cs typeface="Courier New"/>
                      </a:endParaRPr>
                    </a:p>
                  </a:txBody>
                  <a:tcPr marL="68580" marR="68580" marT="0" marB="0"/>
                </a:tc>
                <a:extLst>
                  <a:ext uri="{0D108BD9-81ED-4DB2-BD59-A6C34878D82A}">
                    <a16:rowId xmlns:a16="http://schemas.microsoft.com/office/drawing/2014/main" val="10005"/>
                  </a:ext>
                </a:extLst>
              </a:tr>
              <a:tr h="390103">
                <a:tc>
                  <a:txBody>
                    <a:bodyPr/>
                    <a:lstStyle/>
                    <a:p>
                      <a:pPr indent="266700" algn="ctr">
                        <a:spcAft>
                          <a:spcPts val="0"/>
                        </a:spcAft>
                      </a:pPr>
                      <a:r>
                        <a:rPr lang="en-US" sz="2400" b="0" kern="100">
                          <a:effectLst/>
                        </a:rPr>
                        <a:t>38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20</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6"/>
                  </a:ext>
                </a:extLst>
              </a:tr>
              <a:tr h="390103">
                <a:tc>
                  <a:txBody>
                    <a:bodyPr/>
                    <a:lstStyle/>
                    <a:p>
                      <a:pPr indent="266700" algn="ctr">
                        <a:spcAft>
                          <a:spcPts val="0"/>
                        </a:spcAft>
                      </a:pPr>
                      <a:r>
                        <a:rPr lang="en-US" sz="2400" b="0" kern="100">
                          <a:effectLst/>
                        </a:rPr>
                        <a:t>39</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7"/>
                  </a:ext>
                </a:extLst>
              </a:tr>
              <a:tr h="390103">
                <a:tc>
                  <a:txBody>
                    <a:bodyPr/>
                    <a:lstStyle/>
                    <a:p>
                      <a:pPr indent="266700" algn="ctr">
                        <a:spcAft>
                          <a:spcPts val="0"/>
                        </a:spcAft>
                      </a:pPr>
                      <a:r>
                        <a:rPr lang="en-US" sz="2400" b="0" kern="100">
                          <a:effectLst/>
                        </a:rPr>
                        <a:t>55</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16</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8"/>
                  </a:ext>
                </a:extLst>
              </a:tr>
              <a:tr h="390103">
                <a:tc>
                  <a:txBody>
                    <a:bodyPr/>
                    <a:lstStyle/>
                    <a:p>
                      <a:pPr indent="266700" algn="ctr">
                        <a:spcAft>
                          <a:spcPts val="0"/>
                        </a:spcAft>
                      </a:pPr>
                      <a:r>
                        <a:rPr lang="en-US" sz="2400" b="0" kern="100">
                          <a:effectLst/>
                        </a:rPr>
                        <a:t>58</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09"/>
                  </a:ext>
                </a:extLst>
              </a:tr>
              <a:tr h="390103">
                <a:tc>
                  <a:txBody>
                    <a:bodyPr/>
                    <a:lstStyle/>
                    <a:p>
                      <a:pPr indent="266700" algn="ctr">
                        <a:spcAft>
                          <a:spcPts val="0"/>
                        </a:spcAft>
                      </a:pPr>
                      <a:r>
                        <a:rPr lang="en-US" sz="2400" b="0" kern="100">
                          <a:effectLst/>
                        </a:rPr>
                        <a:t>90</a:t>
                      </a:r>
                      <a:endParaRPr lang="zh-CN" sz="3200" b="0" kern="100">
                        <a:effectLst/>
                        <a:latin typeface="宋体"/>
                        <a:cs typeface="Courier New"/>
                      </a:endParaRPr>
                    </a:p>
                  </a:txBody>
                  <a:tcPr marL="68580" marR="68580" marT="0" marB="0"/>
                </a:tc>
                <a:tc>
                  <a:txBody>
                    <a:bodyPr/>
                    <a:lstStyle/>
                    <a:p>
                      <a:pPr indent="266700" algn="ctr">
                        <a:spcAft>
                          <a:spcPts val="0"/>
                        </a:spcAft>
                      </a:pPr>
                      <a:r>
                        <a:rPr lang="en-US" sz="2400" b="0" kern="100">
                          <a:effectLst/>
                        </a:rPr>
                        <a:t>32</a:t>
                      </a:r>
                      <a:endParaRPr lang="zh-CN" sz="3200" b="0" kern="100">
                        <a:effectLst/>
                        <a:latin typeface="宋体"/>
                        <a:cs typeface="Courier New"/>
                      </a:endParaRPr>
                    </a:p>
                  </a:txBody>
                  <a:tcPr marL="68580" marR="68580" marT="0" marB="0"/>
                </a:tc>
                <a:extLst>
                  <a:ext uri="{0D108BD9-81ED-4DB2-BD59-A6C34878D82A}">
                    <a16:rowId xmlns:a16="http://schemas.microsoft.com/office/drawing/2014/main" val="10010"/>
                  </a:ext>
                </a:extLst>
              </a:tr>
              <a:tr h="390103">
                <a:tc gridSpan="2">
                  <a:txBody>
                    <a:bodyPr/>
                    <a:lstStyle/>
                    <a:p>
                      <a:pPr indent="266700" algn="ctr">
                        <a:spcAft>
                          <a:spcPts val="0"/>
                        </a:spcAft>
                      </a:pPr>
                      <a:r>
                        <a:rPr lang="zh-CN" sz="2400" b="0" kern="100" dirty="0">
                          <a:effectLst/>
                        </a:rPr>
                        <a:t>平均寻道长度</a:t>
                      </a:r>
                      <a:r>
                        <a:rPr lang="en-US" sz="2400" b="0" kern="100" dirty="0">
                          <a:effectLst/>
                        </a:rPr>
                        <a:t>: 19.3+?</a:t>
                      </a:r>
                      <a:endParaRPr lang="zh-CN" sz="3200" b="0" kern="100" dirty="0">
                        <a:effectLst/>
                        <a:latin typeface="宋体"/>
                        <a:cs typeface="Courier New"/>
                      </a:endParaRPr>
                    </a:p>
                  </a:txBody>
                  <a:tcPr marL="68580" marR="68580" marT="0" marB="0"/>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9" name="矩形 8"/>
          <p:cNvSpPr/>
          <p:nvPr/>
        </p:nvSpPr>
        <p:spPr>
          <a:xfrm>
            <a:off x="509520" y="2436606"/>
            <a:ext cx="1087272" cy="3416320"/>
          </a:xfrm>
          <a:prstGeom prst="rect">
            <a:avLst/>
          </a:prstGeom>
        </p:spPr>
        <p:txBody>
          <a:bodyPr wrap="square">
            <a:spAutoFit/>
          </a:bodyPr>
          <a:lstStyle/>
          <a:p>
            <a:r>
              <a:rPr lang="en-US" altLang="zh-CN" sz="2400" dirty="0"/>
              <a:t>55</a:t>
            </a:r>
          </a:p>
          <a:p>
            <a:r>
              <a:rPr lang="en-US" altLang="zh-CN" sz="2400" dirty="0"/>
              <a:t>58</a:t>
            </a:r>
          </a:p>
          <a:p>
            <a:r>
              <a:rPr lang="en-US" altLang="zh-CN" sz="2400" dirty="0"/>
              <a:t>39</a:t>
            </a:r>
          </a:p>
          <a:p>
            <a:r>
              <a:rPr lang="en-US" altLang="zh-CN" sz="2400" dirty="0"/>
              <a:t>18</a:t>
            </a:r>
          </a:p>
          <a:p>
            <a:r>
              <a:rPr lang="en-US" altLang="zh-CN" sz="2400" dirty="0"/>
              <a:t>90</a:t>
            </a:r>
          </a:p>
          <a:p>
            <a:r>
              <a:rPr lang="en-US" altLang="zh-CN" sz="2400" dirty="0"/>
              <a:t>160</a:t>
            </a:r>
          </a:p>
          <a:p>
            <a:r>
              <a:rPr lang="en-US" altLang="zh-CN" sz="2400" dirty="0"/>
              <a:t>150</a:t>
            </a:r>
          </a:p>
          <a:p>
            <a:r>
              <a:rPr lang="en-US" altLang="zh-CN" sz="2400" dirty="0"/>
              <a:t>38</a:t>
            </a:r>
          </a:p>
          <a:p>
            <a:r>
              <a:rPr lang="en-US" altLang="zh-CN" sz="2400" dirty="0"/>
              <a:t>184</a:t>
            </a:r>
            <a:endParaRPr lang="zh-CN" altLang="en-US" sz="2400" dirty="0"/>
          </a:p>
        </p:txBody>
      </p:sp>
    </p:spTree>
    <p:extLst>
      <p:ext uri="{BB962C8B-B14F-4D97-AF65-F5344CB8AC3E}">
        <p14:creationId xmlns:p14="http://schemas.microsoft.com/office/powerpoint/2010/main" val="98111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LOOK &amp; CLOOK</a:t>
            </a:r>
            <a:endParaRPr lang="zh-CN" altLang="en-US" dirty="0"/>
          </a:p>
        </p:txBody>
      </p:sp>
      <p:sp>
        <p:nvSpPr>
          <p:cNvPr id="7" name="内容占位符 6"/>
          <p:cNvSpPr>
            <a:spLocks noGrp="1"/>
          </p:cNvSpPr>
          <p:nvPr>
            <p:ph idx="1"/>
          </p:nvPr>
        </p:nvSpPr>
        <p:spPr/>
        <p:txBody>
          <a:bodyPr/>
          <a:lstStyle/>
          <a:p>
            <a:r>
              <a:rPr lang="zh-CN" altLang="en-US" dirty="0"/>
              <a:t>类似</a:t>
            </a:r>
            <a:r>
              <a:rPr lang="en-US" altLang="zh-CN" dirty="0"/>
              <a:t>SCAN</a:t>
            </a:r>
            <a:r>
              <a:rPr lang="zh-CN" altLang="en-US" dirty="0"/>
              <a:t>和</a:t>
            </a:r>
            <a:r>
              <a:rPr lang="en-US" altLang="zh-CN" dirty="0"/>
              <a:t>CSCAN</a:t>
            </a:r>
          </a:p>
          <a:p>
            <a:r>
              <a:rPr lang="zh-CN" altLang="en-US" dirty="0"/>
              <a:t>在朝一个给定方向移动前先</a:t>
            </a:r>
            <a:r>
              <a:rPr lang="en-US" altLang="zh-CN" dirty="0"/>
              <a:t>look</a:t>
            </a:r>
            <a:r>
              <a:rPr lang="zh-CN" altLang="en-US" dirty="0"/>
              <a:t>是否有请求</a:t>
            </a:r>
          </a:p>
          <a:p>
            <a:r>
              <a:rPr lang="zh-CN" altLang="en-US" dirty="0"/>
              <a:t>磁头</a:t>
            </a:r>
            <a:r>
              <a:rPr lang="zh-CN" altLang="en-US" dirty="0">
                <a:solidFill>
                  <a:srgbClr val="C00000"/>
                </a:solidFill>
              </a:rPr>
              <a:t>只移动到最远的请求为止</a:t>
            </a:r>
            <a:r>
              <a:rPr lang="zh-CN" altLang="en-US" dirty="0"/>
              <a:t>，接着马上回头。</a:t>
            </a:r>
          </a:p>
          <a:p>
            <a:endParaRPr lang="zh-CN" altLang="en-US" dirty="0"/>
          </a:p>
        </p:txBody>
      </p:sp>
      <p:sp>
        <p:nvSpPr>
          <p:cNvPr id="3" name="日期占位符 2"/>
          <p:cNvSpPr>
            <a:spLocks noGrp="1"/>
          </p:cNvSpPr>
          <p:nvPr>
            <p:ph type="dt" sz="half" idx="10"/>
          </p:nvPr>
        </p:nvSpPr>
        <p:spPr/>
        <p:txBody>
          <a:bodyPr/>
          <a:lstStyle/>
          <a:p>
            <a:fld id="{15ABCE4E-04D6-E04F-B689-14512765EB50}"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26</a:t>
            </a:fld>
            <a:endParaRPr lang="zh-CN" altLang="en-US"/>
          </a:p>
        </p:txBody>
      </p:sp>
    </p:spTree>
    <p:extLst>
      <p:ext uri="{BB962C8B-B14F-4D97-AF65-F5344CB8AC3E}">
        <p14:creationId xmlns:p14="http://schemas.microsoft.com/office/powerpoint/2010/main" val="23732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p>
        </p:txBody>
      </p:sp>
      <p:sp>
        <p:nvSpPr>
          <p:cNvPr id="3" name="内容占位符 2"/>
          <p:cNvSpPr>
            <a:spLocks noGrp="1"/>
          </p:cNvSpPr>
          <p:nvPr>
            <p:ph idx="1"/>
          </p:nvPr>
        </p:nvSpPr>
        <p:spPr/>
        <p:txBody>
          <a:bodyPr/>
          <a:lstStyle/>
          <a:p>
            <a:r>
              <a:rPr lang="zh-CN" altLang="en-US" dirty="0"/>
              <a:t>一磁盘有</a:t>
            </a:r>
            <a:r>
              <a:rPr lang="en-US" altLang="zh-CN" dirty="0"/>
              <a:t>200</a:t>
            </a:r>
            <a:r>
              <a:rPr lang="zh-CN" altLang="en-US" dirty="0"/>
              <a:t>个磁道</a:t>
            </a:r>
            <a:endParaRPr lang="en-US" altLang="zh-CN" dirty="0"/>
          </a:p>
          <a:p>
            <a:r>
              <a:rPr lang="zh-CN" altLang="en-US" dirty="0"/>
              <a:t>请求序列：</a:t>
            </a:r>
            <a:endParaRPr lang="en-US" altLang="zh-CN" dirty="0"/>
          </a:p>
          <a:p>
            <a:pPr lvl="1"/>
            <a:r>
              <a:rPr lang="en-US" altLang="zh-CN" dirty="0"/>
              <a:t>98, 183, 37, 122, 14, 124, 65, 67</a:t>
            </a:r>
          </a:p>
          <a:p>
            <a:r>
              <a:rPr lang="zh-CN" altLang="en-US" dirty="0"/>
              <a:t>读写头起始位置：</a:t>
            </a:r>
            <a:r>
              <a:rPr lang="en-US" altLang="zh-CN" dirty="0"/>
              <a:t>53</a:t>
            </a:r>
          </a:p>
          <a:p>
            <a:r>
              <a:rPr lang="zh-CN" altLang="en-US" dirty="0"/>
              <a:t>给出</a:t>
            </a:r>
            <a:r>
              <a:rPr lang="en-US" altLang="zh-CN" dirty="0"/>
              <a:t>FCFS</a:t>
            </a:r>
            <a:r>
              <a:rPr lang="zh-CN" altLang="en-US" dirty="0"/>
              <a:t>，</a:t>
            </a:r>
            <a:r>
              <a:rPr lang="en-US" altLang="zh-CN" dirty="0"/>
              <a:t>SSTF</a:t>
            </a:r>
            <a:r>
              <a:rPr lang="zh-CN" altLang="en-US" dirty="0"/>
              <a:t>，</a:t>
            </a:r>
            <a:r>
              <a:rPr lang="en-US" altLang="zh-CN" dirty="0"/>
              <a:t>SCAN/Look</a:t>
            </a:r>
            <a:r>
              <a:rPr lang="zh-CN" altLang="en-US" dirty="0"/>
              <a:t>（磁头</a:t>
            </a:r>
            <a:r>
              <a:rPr lang="zh-CN" altLang="en-US" dirty="0">
                <a:sym typeface="Wingdings"/>
              </a:rPr>
              <a:t></a:t>
            </a:r>
            <a:r>
              <a:rPr lang="en-US" altLang="zh-CN" dirty="0">
                <a:sym typeface="Wingdings"/>
              </a:rPr>
              <a:t>0</a:t>
            </a:r>
            <a:r>
              <a:rPr lang="zh-CN" altLang="en-US" dirty="0">
                <a:sym typeface="Wingdings"/>
              </a:rPr>
              <a:t>）</a:t>
            </a:r>
            <a:r>
              <a:rPr lang="zh-CN" altLang="en-US" dirty="0"/>
              <a:t>，</a:t>
            </a:r>
            <a:r>
              <a:rPr lang="en-US" altLang="zh-CN" dirty="0"/>
              <a:t>CSCAN/CLOOK</a:t>
            </a:r>
            <a:r>
              <a:rPr lang="zh-CN" altLang="en-US" dirty="0"/>
              <a:t>（磁头</a:t>
            </a:r>
            <a:r>
              <a:rPr lang="zh-CN" altLang="en-US" dirty="0">
                <a:sym typeface="Wingdings"/>
              </a:rPr>
              <a:t></a:t>
            </a:r>
            <a:r>
              <a:rPr lang="en-US" altLang="zh-CN" dirty="0">
                <a:sym typeface="Wingdings"/>
              </a:rPr>
              <a:t>max</a:t>
            </a:r>
            <a:r>
              <a:rPr lang="zh-CN" altLang="en-US" dirty="0">
                <a:sym typeface="Wingdings"/>
              </a:rPr>
              <a:t>）</a:t>
            </a:r>
            <a:r>
              <a:rPr lang="zh-CN" altLang="en-US" dirty="0"/>
              <a:t>的寻道序列。</a:t>
            </a:r>
            <a:endParaRPr lang="en-US" altLang="zh-CN" dirty="0"/>
          </a:p>
          <a:p>
            <a:endParaRPr lang="zh-CN" altLang="en-US" dirty="0"/>
          </a:p>
        </p:txBody>
      </p:sp>
      <p:sp>
        <p:nvSpPr>
          <p:cNvPr id="4" name="日期占位符 3"/>
          <p:cNvSpPr>
            <a:spLocks noGrp="1"/>
          </p:cNvSpPr>
          <p:nvPr>
            <p:ph type="dt" sz="half" idx="10"/>
          </p:nvPr>
        </p:nvSpPr>
        <p:spPr/>
        <p:txBody>
          <a:bodyPr/>
          <a:lstStyle/>
          <a:p>
            <a:fld id="{054DBF9D-766D-E34E-BE11-C85644D96F49}"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27</a:t>
            </a:fld>
            <a:endParaRPr lang="zh-CN" altLang="en-US"/>
          </a:p>
        </p:txBody>
      </p:sp>
    </p:spTree>
    <p:extLst>
      <p:ext uri="{BB962C8B-B14F-4D97-AF65-F5344CB8AC3E}">
        <p14:creationId xmlns:p14="http://schemas.microsoft.com/office/powerpoint/2010/main" val="163925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FCFS</a:t>
            </a:r>
            <a:endParaRPr lang="zh-CN" altLang="en-US" dirty="0"/>
          </a:p>
        </p:txBody>
      </p:sp>
      <p:sp>
        <p:nvSpPr>
          <p:cNvPr id="4" name="日期占位符 3"/>
          <p:cNvSpPr>
            <a:spLocks noGrp="1"/>
          </p:cNvSpPr>
          <p:nvPr>
            <p:ph type="dt" sz="half" idx="10"/>
          </p:nvPr>
        </p:nvSpPr>
        <p:spPr/>
        <p:txBody>
          <a:bodyPr/>
          <a:lstStyle/>
          <a:p>
            <a:fld id="{B86955FE-FC4E-5A4D-95AD-B0F1E2206F2D}"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28</a:t>
            </a:fld>
            <a:endParaRPr lang="zh-CN" altLang="en-US"/>
          </a:p>
        </p:txBody>
      </p:sp>
      <p:pic>
        <p:nvPicPr>
          <p:cNvPr id="3" name="图片 2"/>
          <p:cNvPicPr>
            <a:picLocks noChangeAspect="1"/>
          </p:cNvPicPr>
          <p:nvPr/>
        </p:nvPicPr>
        <p:blipFill>
          <a:blip r:embed="rId2"/>
          <a:stretch>
            <a:fillRect/>
          </a:stretch>
        </p:blipFill>
        <p:spPr>
          <a:xfrm>
            <a:off x="879190" y="1437696"/>
            <a:ext cx="7161893" cy="4734503"/>
          </a:xfrm>
          <a:prstGeom prst="rect">
            <a:avLst/>
          </a:prstGeom>
        </p:spPr>
      </p:pic>
    </p:spTree>
    <p:extLst>
      <p:ext uri="{BB962C8B-B14F-4D97-AF65-F5344CB8AC3E}">
        <p14:creationId xmlns:p14="http://schemas.microsoft.com/office/powerpoint/2010/main" val="244516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SSTF</a:t>
            </a:r>
            <a:endParaRPr lang="zh-CN" altLang="en-US" dirty="0"/>
          </a:p>
        </p:txBody>
      </p:sp>
      <p:sp>
        <p:nvSpPr>
          <p:cNvPr id="3" name="日期占位符 2"/>
          <p:cNvSpPr>
            <a:spLocks noGrp="1"/>
          </p:cNvSpPr>
          <p:nvPr>
            <p:ph type="dt" sz="half" idx="10"/>
          </p:nvPr>
        </p:nvSpPr>
        <p:spPr/>
        <p:txBody>
          <a:bodyPr/>
          <a:lstStyle/>
          <a:p>
            <a:fld id="{DD87F6E9-4BFB-5041-88E5-5E4736D44079}"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29</a:t>
            </a:fld>
            <a:endParaRPr lang="zh-CN" altLang="en-US"/>
          </a:p>
        </p:txBody>
      </p:sp>
      <p:pic>
        <p:nvPicPr>
          <p:cNvPr id="7" name="图片 6"/>
          <p:cNvPicPr>
            <a:picLocks noChangeAspect="1"/>
          </p:cNvPicPr>
          <p:nvPr/>
        </p:nvPicPr>
        <p:blipFill>
          <a:blip r:embed="rId2"/>
          <a:stretch>
            <a:fillRect/>
          </a:stretch>
        </p:blipFill>
        <p:spPr>
          <a:xfrm>
            <a:off x="912718" y="1197150"/>
            <a:ext cx="7774082" cy="5152850"/>
          </a:xfrm>
          <a:prstGeom prst="rect">
            <a:avLst/>
          </a:prstGeom>
        </p:spPr>
      </p:pic>
    </p:spTree>
    <p:extLst>
      <p:ext uri="{BB962C8B-B14F-4D97-AF65-F5344CB8AC3E}">
        <p14:creationId xmlns:p14="http://schemas.microsoft.com/office/powerpoint/2010/main" val="88430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t>磁盘结构</a:t>
            </a:r>
            <a:endParaRPr lang="en-US" altLang="zh-CN" dirty="0"/>
          </a:p>
        </p:txBody>
      </p:sp>
      <p:sp>
        <p:nvSpPr>
          <p:cNvPr id="104451" name="Rectangle 3"/>
          <p:cNvSpPr>
            <a:spLocks noGrp="1" noChangeArrowheads="1"/>
          </p:cNvSpPr>
          <p:nvPr>
            <p:ph type="body" idx="1"/>
          </p:nvPr>
        </p:nvSpPr>
        <p:spPr/>
        <p:txBody>
          <a:bodyPr>
            <a:normAutofit/>
          </a:bodyPr>
          <a:lstStyle/>
          <a:p>
            <a:r>
              <a:rPr lang="zh-CN" altLang="en-US" dirty="0"/>
              <a:t>磁盘驱动器采用线性逻辑块编址</a:t>
            </a:r>
            <a:endParaRPr lang="en-US" altLang="zh-CN" dirty="0"/>
          </a:p>
          <a:p>
            <a:r>
              <a:rPr lang="zh-CN" altLang="en-US" dirty="0"/>
              <a:t>逻辑块是最小传输单位（</a:t>
            </a:r>
            <a:r>
              <a:rPr lang="en-US" altLang="zh-CN" dirty="0"/>
              <a:t>512B</a:t>
            </a:r>
            <a:r>
              <a:rPr lang="zh-CN" altLang="en-US" dirty="0"/>
              <a:t>）</a:t>
            </a:r>
            <a:r>
              <a:rPr lang="en-US" altLang="zh-CN" dirty="0"/>
              <a:t> </a:t>
            </a:r>
          </a:p>
          <a:p>
            <a:r>
              <a:rPr lang="zh-CN" altLang="en-US" dirty="0"/>
              <a:t>线性逻辑块号一一映射到扇区</a:t>
            </a:r>
            <a:endParaRPr lang="en-US" altLang="zh-CN" dirty="0"/>
          </a:p>
          <a:p>
            <a:pPr lvl="1"/>
            <a:r>
              <a:rPr lang="zh-CN" altLang="en-US" dirty="0"/>
              <a:t>扇区</a:t>
            </a:r>
            <a:r>
              <a:rPr lang="en-US" altLang="zh-CN" dirty="0"/>
              <a:t>0</a:t>
            </a:r>
            <a:r>
              <a:rPr lang="zh-CN" altLang="en-US" dirty="0"/>
              <a:t>：最外层柱面第一个磁道的第一个扇区</a:t>
            </a:r>
            <a:endParaRPr lang="en-US" altLang="zh-CN" dirty="0"/>
          </a:p>
          <a:p>
            <a:pPr lvl="1"/>
            <a:r>
              <a:rPr lang="zh-CN" altLang="en-US" dirty="0"/>
              <a:t>排序规则：按同磁道</a:t>
            </a:r>
            <a:r>
              <a:rPr lang="en-US" altLang="zh-CN" dirty="0">
                <a:sym typeface="Wingdings" pitchFamily="2" charset="2"/>
              </a:rPr>
              <a:t></a:t>
            </a:r>
            <a:r>
              <a:rPr lang="zh-CN" altLang="en-US" dirty="0"/>
              <a:t>同柱面其它磁道</a:t>
            </a:r>
            <a:r>
              <a:rPr lang="en-US" altLang="zh-CN" dirty="0">
                <a:sym typeface="Wingdings" pitchFamily="2" charset="2"/>
              </a:rPr>
              <a:t></a:t>
            </a:r>
            <a:r>
              <a:rPr lang="zh-CN" altLang="en-US" dirty="0"/>
              <a:t>其它柱面的顺序对扇区排序</a:t>
            </a:r>
            <a:endParaRPr lang="en-US" altLang="zh-CN" dirty="0"/>
          </a:p>
        </p:txBody>
      </p:sp>
      <p:sp>
        <p:nvSpPr>
          <p:cNvPr id="4" name="日期占位符 3"/>
          <p:cNvSpPr>
            <a:spLocks noGrp="1"/>
          </p:cNvSpPr>
          <p:nvPr>
            <p:ph type="dt" sz="half" idx="10"/>
          </p:nvPr>
        </p:nvSpPr>
        <p:spPr/>
        <p:txBody>
          <a:bodyPr/>
          <a:lstStyle/>
          <a:p>
            <a:fld id="{AD781787-86E0-D04E-AA53-B738E8CC0F20}"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a:t>
            </a:fld>
            <a:endParaRPr lang="zh-CN" altLang="en-US"/>
          </a:p>
        </p:txBody>
      </p:sp>
    </p:spTree>
    <p:extLst>
      <p:ext uri="{BB962C8B-B14F-4D97-AF65-F5344CB8AC3E}">
        <p14:creationId xmlns:p14="http://schemas.microsoft.com/office/powerpoint/2010/main" val="385236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Effect transition="in" filter="fade">
                                      <p:cBhvr>
                                        <p:cTn id="7" dur="500"/>
                                        <p:tgtEl>
                                          <p:spTgt spid="10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451">
                                            <p:txEl>
                                              <p:pRg st="1" end="1"/>
                                            </p:txEl>
                                          </p:spTgt>
                                        </p:tgtEl>
                                        <p:attrNameLst>
                                          <p:attrName>style.visibility</p:attrName>
                                        </p:attrNameLst>
                                      </p:cBhvr>
                                      <p:to>
                                        <p:strVal val="visible"/>
                                      </p:to>
                                    </p:set>
                                    <p:animEffect transition="in" filter="fade">
                                      <p:cBhvr>
                                        <p:cTn id="12" dur="500"/>
                                        <p:tgtEl>
                                          <p:spTgt spid="10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451">
                                            <p:txEl>
                                              <p:pRg st="2" end="2"/>
                                            </p:txEl>
                                          </p:spTgt>
                                        </p:tgtEl>
                                        <p:attrNameLst>
                                          <p:attrName>style.visibility</p:attrName>
                                        </p:attrNameLst>
                                      </p:cBhvr>
                                      <p:to>
                                        <p:strVal val="visible"/>
                                      </p:to>
                                    </p:set>
                                    <p:animEffect transition="in" filter="fade">
                                      <p:cBhvr>
                                        <p:cTn id="17" dur="500"/>
                                        <p:tgtEl>
                                          <p:spTgt spid="10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4451">
                                            <p:txEl>
                                              <p:pRg st="3" end="3"/>
                                            </p:txEl>
                                          </p:spTgt>
                                        </p:tgtEl>
                                        <p:attrNameLst>
                                          <p:attrName>style.visibility</p:attrName>
                                        </p:attrNameLst>
                                      </p:cBhvr>
                                      <p:to>
                                        <p:strVal val="visible"/>
                                      </p:to>
                                    </p:set>
                                    <p:animEffect transition="in" filter="fade">
                                      <p:cBhvr>
                                        <p:cTn id="22" dur="500"/>
                                        <p:tgtEl>
                                          <p:spTgt spid="10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451">
                                            <p:txEl>
                                              <p:pRg st="4" end="4"/>
                                            </p:txEl>
                                          </p:spTgt>
                                        </p:tgtEl>
                                        <p:attrNameLst>
                                          <p:attrName>style.visibility</p:attrName>
                                        </p:attrNameLst>
                                      </p:cBhvr>
                                      <p:to>
                                        <p:strVal val="visible"/>
                                      </p:to>
                                    </p:set>
                                    <p:animEffect transition="in" filter="fade">
                                      <p:cBhvr>
                                        <p:cTn id="27" dur="500"/>
                                        <p:tgtEl>
                                          <p:spTgt spid="1044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SCAN</a:t>
            </a:r>
            <a:endParaRPr lang="zh-CN" altLang="en-US" dirty="0"/>
          </a:p>
        </p:txBody>
      </p:sp>
      <p:sp>
        <p:nvSpPr>
          <p:cNvPr id="3" name="日期占位符 2"/>
          <p:cNvSpPr>
            <a:spLocks noGrp="1"/>
          </p:cNvSpPr>
          <p:nvPr>
            <p:ph type="dt" sz="half" idx="10"/>
          </p:nvPr>
        </p:nvSpPr>
        <p:spPr/>
        <p:txBody>
          <a:bodyPr/>
          <a:lstStyle/>
          <a:p>
            <a:fld id="{5830A54F-8259-D84D-82AF-F28FCD33F509}"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30</a:t>
            </a:fld>
            <a:endParaRPr lang="zh-CN" altLang="en-US"/>
          </a:p>
        </p:txBody>
      </p:sp>
      <p:pic>
        <p:nvPicPr>
          <p:cNvPr id="7" name="图片 6"/>
          <p:cNvPicPr>
            <a:picLocks noChangeAspect="1"/>
          </p:cNvPicPr>
          <p:nvPr/>
        </p:nvPicPr>
        <p:blipFill>
          <a:blip r:embed="rId2"/>
          <a:stretch>
            <a:fillRect/>
          </a:stretch>
        </p:blipFill>
        <p:spPr>
          <a:xfrm>
            <a:off x="844002" y="1332529"/>
            <a:ext cx="7290556" cy="5023822"/>
          </a:xfrm>
          <a:prstGeom prst="rect">
            <a:avLst/>
          </a:prstGeom>
        </p:spPr>
      </p:pic>
    </p:spTree>
    <p:extLst>
      <p:ext uri="{BB962C8B-B14F-4D97-AF65-F5344CB8AC3E}">
        <p14:creationId xmlns:p14="http://schemas.microsoft.com/office/powerpoint/2010/main" val="1495596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CSCAN</a:t>
            </a:r>
            <a:endParaRPr lang="zh-CN" altLang="en-US" dirty="0"/>
          </a:p>
        </p:txBody>
      </p:sp>
      <p:sp>
        <p:nvSpPr>
          <p:cNvPr id="3" name="日期占位符 2"/>
          <p:cNvSpPr>
            <a:spLocks noGrp="1"/>
          </p:cNvSpPr>
          <p:nvPr>
            <p:ph type="dt" sz="half" idx="10"/>
          </p:nvPr>
        </p:nvSpPr>
        <p:spPr/>
        <p:txBody>
          <a:bodyPr/>
          <a:lstStyle/>
          <a:p>
            <a:fld id="{44C84BA8-3DC0-A24A-A70B-BAF8642D32E5}"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31</a:t>
            </a:fld>
            <a:endParaRPr lang="zh-CN" altLang="en-US"/>
          </a:p>
        </p:txBody>
      </p:sp>
      <p:pic>
        <p:nvPicPr>
          <p:cNvPr id="7" name="图片 6"/>
          <p:cNvPicPr>
            <a:picLocks noChangeAspect="1"/>
          </p:cNvPicPr>
          <p:nvPr/>
        </p:nvPicPr>
        <p:blipFill>
          <a:blip r:embed="rId2"/>
          <a:stretch>
            <a:fillRect/>
          </a:stretch>
        </p:blipFill>
        <p:spPr>
          <a:xfrm>
            <a:off x="976880" y="1364697"/>
            <a:ext cx="7177540" cy="5091162"/>
          </a:xfrm>
          <a:prstGeom prst="rect">
            <a:avLst/>
          </a:prstGeom>
        </p:spPr>
      </p:pic>
    </p:spTree>
    <p:extLst>
      <p:ext uri="{BB962C8B-B14F-4D97-AF65-F5344CB8AC3E}">
        <p14:creationId xmlns:p14="http://schemas.microsoft.com/office/powerpoint/2010/main" val="2287829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CLOOK</a:t>
            </a:r>
            <a:endParaRPr lang="zh-CN" altLang="en-US" dirty="0"/>
          </a:p>
        </p:txBody>
      </p:sp>
      <p:sp>
        <p:nvSpPr>
          <p:cNvPr id="3" name="日期占位符 2"/>
          <p:cNvSpPr>
            <a:spLocks noGrp="1"/>
          </p:cNvSpPr>
          <p:nvPr>
            <p:ph type="dt" sz="half" idx="10"/>
          </p:nvPr>
        </p:nvSpPr>
        <p:spPr/>
        <p:txBody>
          <a:bodyPr/>
          <a:lstStyle/>
          <a:p>
            <a:fld id="{85DBAD48-8159-5A45-9AFF-EC4743B91354}"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32</a:t>
            </a:fld>
            <a:endParaRPr lang="zh-CN" altLang="en-US"/>
          </a:p>
        </p:txBody>
      </p:sp>
      <p:pic>
        <p:nvPicPr>
          <p:cNvPr id="7" name="图片 6"/>
          <p:cNvPicPr>
            <a:picLocks noChangeAspect="1"/>
          </p:cNvPicPr>
          <p:nvPr/>
        </p:nvPicPr>
        <p:blipFill>
          <a:blip r:embed="rId2"/>
          <a:stretch>
            <a:fillRect/>
          </a:stretch>
        </p:blipFill>
        <p:spPr>
          <a:xfrm>
            <a:off x="1195549" y="1391000"/>
            <a:ext cx="7004133" cy="4900230"/>
          </a:xfrm>
          <a:prstGeom prst="rect">
            <a:avLst/>
          </a:prstGeom>
        </p:spPr>
      </p:pic>
    </p:spTree>
    <p:extLst>
      <p:ext uri="{BB962C8B-B14F-4D97-AF65-F5344CB8AC3E}">
        <p14:creationId xmlns:p14="http://schemas.microsoft.com/office/powerpoint/2010/main" val="1189598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57A9B1C-C533-CA46-AF2C-55436B77CF8B}"/>
              </a:ext>
            </a:extLst>
          </p:cNvPr>
          <p:cNvSpPr>
            <a:spLocks noGrp="1"/>
          </p:cNvSpPr>
          <p:nvPr>
            <p:ph type="title"/>
          </p:nvPr>
        </p:nvSpPr>
        <p:spPr/>
        <p:txBody>
          <a:bodyPr/>
          <a:lstStyle/>
          <a:p>
            <a:r>
              <a:rPr kumimoji="1" lang="zh-CN" altLang="en-US" dirty="0"/>
              <a:t>改进方法</a:t>
            </a:r>
          </a:p>
        </p:txBody>
      </p:sp>
      <p:sp>
        <p:nvSpPr>
          <p:cNvPr id="7" name="内容占位符 6">
            <a:extLst>
              <a:ext uri="{FF2B5EF4-FFF2-40B4-BE49-F238E27FC236}">
                <a16:creationId xmlns:a16="http://schemas.microsoft.com/office/drawing/2014/main" id="{EC2F756B-2578-1946-BD3C-84700A38DD15}"/>
              </a:ext>
            </a:extLst>
          </p:cNvPr>
          <p:cNvSpPr>
            <a:spLocks noGrp="1"/>
          </p:cNvSpPr>
          <p:nvPr>
            <p:ph idx="1"/>
          </p:nvPr>
        </p:nvSpPr>
        <p:spPr/>
        <p:txBody>
          <a:bodyPr/>
          <a:lstStyle/>
          <a:p>
            <a:r>
              <a:rPr kumimoji="1" lang="zh-CN" altLang="en-US" dirty="0"/>
              <a:t>上述方法只考虑空间信息，可能导致磁头黏着</a:t>
            </a:r>
            <a:endParaRPr kumimoji="1" lang="en-US" altLang="zh-CN" dirty="0"/>
          </a:p>
          <a:p>
            <a:pPr lvl="1"/>
            <a:r>
              <a:rPr kumimoji="1" lang="zh-CN" altLang="en-US" dirty="0"/>
              <a:t>如：几个进程高频访问固定磁道</a:t>
            </a:r>
            <a:endParaRPr kumimoji="1" lang="en-US" altLang="zh-CN" dirty="0"/>
          </a:p>
          <a:p>
            <a:r>
              <a:rPr kumimoji="1" lang="zh-CN" altLang="en-US" dirty="0"/>
              <a:t>考虑时间信息</a:t>
            </a:r>
            <a:endParaRPr kumimoji="1" lang="en-US" altLang="zh-CN" dirty="0"/>
          </a:p>
          <a:p>
            <a:pPr lvl="1"/>
            <a:r>
              <a:rPr kumimoji="1" lang="en-US" altLang="zh-CN" dirty="0"/>
              <a:t>Next-N-SCAN</a:t>
            </a:r>
          </a:p>
          <a:p>
            <a:pPr lvl="1"/>
            <a:r>
              <a:rPr kumimoji="1" lang="en-US" altLang="zh-CN"/>
              <a:t>FSCAN</a:t>
            </a:r>
            <a:endParaRPr kumimoji="1" lang="zh-CN" altLang="en-US"/>
          </a:p>
        </p:txBody>
      </p:sp>
      <p:sp>
        <p:nvSpPr>
          <p:cNvPr id="3" name="日期占位符 2">
            <a:extLst>
              <a:ext uri="{FF2B5EF4-FFF2-40B4-BE49-F238E27FC236}">
                <a16:creationId xmlns:a16="http://schemas.microsoft.com/office/drawing/2014/main" id="{7F232CD8-102B-AE42-B04D-55356046F5C2}"/>
              </a:ext>
            </a:extLst>
          </p:cNvPr>
          <p:cNvSpPr>
            <a:spLocks noGrp="1"/>
          </p:cNvSpPr>
          <p:nvPr>
            <p:ph type="dt" sz="half" idx="10"/>
          </p:nvPr>
        </p:nvSpPr>
        <p:spPr/>
        <p:txBody>
          <a:bodyPr/>
          <a:lstStyle/>
          <a:p>
            <a:fld id="{C0798481-D7B5-8443-81D4-5BED154A3326}" type="datetime5">
              <a:rPr lang="zh-CN" altLang="en-US" smtClean="0"/>
              <a:t>2019/12/25</a:t>
            </a:fld>
            <a:endParaRPr lang="zh-CN" altLang="en-US"/>
          </a:p>
        </p:txBody>
      </p:sp>
      <p:sp>
        <p:nvSpPr>
          <p:cNvPr id="4" name="页脚占位符 3">
            <a:extLst>
              <a:ext uri="{FF2B5EF4-FFF2-40B4-BE49-F238E27FC236}">
                <a16:creationId xmlns:a16="http://schemas.microsoft.com/office/drawing/2014/main" id="{08623927-6B29-1B48-BAEF-36D5EB3CC2AF}"/>
              </a:ext>
            </a:extLst>
          </p:cNvPr>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a:extLst>
              <a:ext uri="{FF2B5EF4-FFF2-40B4-BE49-F238E27FC236}">
                <a16:creationId xmlns:a16="http://schemas.microsoft.com/office/drawing/2014/main" id="{2503D90A-A36C-7D44-8507-9396F6A771B3}"/>
              </a:ext>
            </a:extLst>
          </p:cNvPr>
          <p:cNvSpPr>
            <a:spLocks noGrp="1"/>
          </p:cNvSpPr>
          <p:nvPr>
            <p:ph type="sldNum" sz="quarter" idx="12"/>
          </p:nvPr>
        </p:nvSpPr>
        <p:spPr/>
        <p:txBody>
          <a:bodyPr/>
          <a:lstStyle/>
          <a:p>
            <a:fld id="{B09550E6-D85C-43A8-841D-66A200A3DB30}" type="slidenum">
              <a:rPr lang="zh-CN" altLang="en-US" smtClean="0"/>
              <a:t>33</a:t>
            </a:fld>
            <a:endParaRPr lang="zh-CN" altLang="en-US"/>
          </a:p>
        </p:txBody>
      </p:sp>
    </p:spTree>
    <p:extLst>
      <p:ext uri="{BB962C8B-B14F-4D97-AF65-F5344CB8AC3E}">
        <p14:creationId xmlns:p14="http://schemas.microsoft.com/office/powerpoint/2010/main" val="203178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磁盘缓存</a:t>
            </a:r>
          </a:p>
        </p:txBody>
      </p:sp>
      <p:sp>
        <p:nvSpPr>
          <p:cNvPr id="7" name="内容占位符 6"/>
          <p:cNvSpPr>
            <a:spLocks noGrp="1"/>
          </p:cNvSpPr>
          <p:nvPr>
            <p:ph idx="1"/>
          </p:nvPr>
        </p:nvSpPr>
        <p:spPr/>
        <p:txBody>
          <a:bodyPr/>
          <a:lstStyle/>
          <a:p>
            <a:r>
              <a:rPr lang="zh-CN" altLang="en-US" dirty="0"/>
              <a:t>利用内存中的存储空间来暂存从磁盘中一系列盘块的信息。</a:t>
            </a:r>
            <a:endParaRPr lang="en-US" altLang="zh-CN" dirty="0"/>
          </a:p>
          <a:p>
            <a:pPr lvl="1"/>
            <a:r>
              <a:rPr lang="zh-CN" altLang="en-US" dirty="0"/>
              <a:t>逻辑上属于磁盘，物理上驻留在内存中的盘块。</a:t>
            </a:r>
            <a:endParaRPr lang="en-US" altLang="zh-CN" dirty="0"/>
          </a:p>
          <a:p>
            <a:r>
              <a:rPr lang="en-US" altLang="zh-CN" dirty="0"/>
              <a:t>Linux</a:t>
            </a:r>
            <a:r>
              <a:rPr lang="zh-CN" altLang="en-US" dirty="0"/>
              <a:t>文件系统缓存</a:t>
            </a:r>
            <a:endParaRPr lang="en-US" altLang="zh-CN" dirty="0"/>
          </a:p>
          <a:p>
            <a:pPr lvl="1"/>
            <a:r>
              <a:rPr lang="zh-CN" altLang="en-US" dirty="0"/>
              <a:t>内存使用率</a:t>
            </a:r>
            <a:endParaRPr lang="en-US" altLang="zh-CN" dirty="0"/>
          </a:p>
        </p:txBody>
      </p:sp>
      <p:sp>
        <p:nvSpPr>
          <p:cNvPr id="3" name="日期占位符 2"/>
          <p:cNvSpPr>
            <a:spLocks noGrp="1"/>
          </p:cNvSpPr>
          <p:nvPr>
            <p:ph type="dt" sz="half" idx="10"/>
          </p:nvPr>
        </p:nvSpPr>
        <p:spPr/>
        <p:txBody>
          <a:bodyPr/>
          <a:lstStyle/>
          <a:p>
            <a:fld id="{35702BAB-D8D5-EE48-9D76-40B4615D5E7B}"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34</a:t>
            </a:fld>
            <a:endParaRPr lang="zh-CN" altLang="en-US"/>
          </a:p>
        </p:txBody>
      </p:sp>
    </p:spTree>
    <p:extLst>
      <p:ext uri="{BB962C8B-B14F-4D97-AF65-F5344CB8AC3E}">
        <p14:creationId xmlns:p14="http://schemas.microsoft.com/office/powerpoint/2010/main" val="316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读写性能</a:t>
            </a:r>
          </a:p>
        </p:txBody>
      </p:sp>
      <p:sp>
        <p:nvSpPr>
          <p:cNvPr id="4" name="日期占位符 3"/>
          <p:cNvSpPr>
            <a:spLocks noGrp="1"/>
          </p:cNvSpPr>
          <p:nvPr>
            <p:ph type="dt" sz="half" idx="10"/>
          </p:nvPr>
        </p:nvSpPr>
        <p:spPr/>
        <p:txBody>
          <a:bodyPr/>
          <a:lstStyle/>
          <a:p>
            <a:fld id="{97A183B3-B475-4649-BDBD-9D2ACC83AAB4}"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35</a:t>
            </a:fld>
            <a:endParaRPr lang="zh-CN" altLang="en-US"/>
          </a:p>
        </p:txBody>
      </p:sp>
      <p:graphicFrame>
        <p:nvGraphicFramePr>
          <p:cNvPr id="8" name="内容占位符 7"/>
          <p:cNvGraphicFramePr>
            <a:graphicFrameLocks noGrp="1"/>
          </p:cNvGraphicFramePr>
          <p:nvPr>
            <p:ph sz="half" idx="4294967295"/>
            <p:extLst>
              <p:ext uri="{D42A27DB-BD31-4B8C-83A1-F6EECF244321}">
                <p14:modId xmlns:p14="http://schemas.microsoft.com/office/powerpoint/2010/main" val="1977794537"/>
              </p:ext>
            </p:extLst>
          </p:nvPr>
        </p:nvGraphicFramePr>
        <p:xfrm>
          <a:off x="2306472" y="1571080"/>
          <a:ext cx="466753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756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数据一致性</a:t>
            </a:r>
          </a:p>
        </p:txBody>
      </p:sp>
      <p:sp>
        <p:nvSpPr>
          <p:cNvPr id="4" name="日期占位符 3"/>
          <p:cNvSpPr>
            <a:spLocks noGrp="1"/>
          </p:cNvSpPr>
          <p:nvPr>
            <p:ph type="dt" sz="half" idx="10"/>
          </p:nvPr>
        </p:nvSpPr>
        <p:spPr/>
        <p:txBody>
          <a:bodyPr/>
          <a:lstStyle/>
          <a:p>
            <a:fld id="{6EEB1456-BA48-6D46-B464-5008C0C934A4}"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36</a:t>
            </a:fld>
            <a:endParaRPr lang="zh-CN" altLang="en-US"/>
          </a:p>
        </p:txBody>
      </p:sp>
      <p:graphicFrame>
        <p:nvGraphicFramePr>
          <p:cNvPr id="9" name="内容占位符 8"/>
          <p:cNvGraphicFramePr>
            <a:graphicFrameLocks noGrp="1"/>
          </p:cNvGraphicFramePr>
          <p:nvPr>
            <p:ph sz="half" idx="4294967295"/>
            <p:extLst>
              <p:ext uri="{D42A27DB-BD31-4B8C-83A1-F6EECF244321}">
                <p14:modId xmlns:p14="http://schemas.microsoft.com/office/powerpoint/2010/main" val="374072469"/>
              </p:ext>
            </p:extLst>
          </p:nvPr>
        </p:nvGraphicFramePr>
        <p:xfrm>
          <a:off x="1316892" y="2527478"/>
          <a:ext cx="6096000" cy="2259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3201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a:t>磁盘管理</a:t>
            </a:r>
            <a:endParaRPr lang="en-US" altLang="zh-CN" dirty="0"/>
          </a:p>
        </p:txBody>
      </p:sp>
      <p:sp>
        <p:nvSpPr>
          <p:cNvPr id="117763" name="Rectangle 3"/>
          <p:cNvSpPr>
            <a:spLocks noGrp="1" noChangeArrowheads="1"/>
          </p:cNvSpPr>
          <p:nvPr>
            <p:ph type="body" idx="1"/>
          </p:nvPr>
        </p:nvSpPr>
        <p:spPr/>
        <p:txBody>
          <a:bodyPr>
            <a:normAutofit fontScale="92500" lnSpcReduction="10000"/>
          </a:bodyPr>
          <a:lstStyle/>
          <a:p>
            <a:r>
              <a:rPr lang="zh-CN" altLang="en-US" dirty="0"/>
              <a:t>低级</a:t>
            </a:r>
            <a:r>
              <a:rPr lang="en-US" altLang="zh-CN" dirty="0"/>
              <a:t>/</a:t>
            </a:r>
            <a:r>
              <a:rPr lang="zh-CN" altLang="en-US" dirty="0"/>
              <a:t>物理格式化</a:t>
            </a:r>
            <a:r>
              <a:rPr lang="en-US" altLang="zh-CN" dirty="0"/>
              <a:t>(Low-level formatting, or physical formatting): </a:t>
            </a:r>
            <a:r>
              <a:rPr lang="zh-CN" altLang="en-US" dirty="0"/>
              <a:t>将磁盘划分为扇区，以便磁盘控制器</a:t>
            </a:r>
            <a:r>
              <a:rPr lang="en-US" altLang="zh-CN" dirty="0"/>
              <a:t>(disk controller)</a:t>
            </a:r>
            <a:r>
              <a:rPr lang="zh-CN" altLang="en-US" dirty="0"/>
              <a:t>可以读写磁盘</a:t>
            </a:r>
            <a:endParaRPr lang="en-US" altLang="zh-CN" dirty="0"/>
          </a:p>
          <a:p>
            <a:r>
              <a:rPr lang="zh-CN" altLang="en-US" dirty="0"/>
              <a:t>操作系统需在磁盘上记录数据结构才能存储数据</a:t>
            </a:r>
            <a:endParaRPr lang="en-US" altLang="zh-CN" dirty="0"/>
          </a:p>
          <a:p>
            <a:pPr lvl="1"/>
            <a:r>
              <a:rPr lang="zh-CN" altLang="en-US" dirty="0"/>
              <a:t>分区</a:t>
            </a:r>
            <a:r>
              <a:rPr lang="en-US" altLang="zh-CN" dirty="0"/>
              <a:t>(Partition)</a:t>
            </a:r>
            <a:r>
              <a:rPr lang="zh-CN" altLang="en-US" dirty="0"/>
              <a:t>：按照柱面划分</a:t>
            </a:r>
            <a:endParaRPr lang="en-US" altLang="zh-CN" dirty="0"/>
          </a:p>
          <a:p>
            <a:pPr lvl="1"/>
            <a:r>
              <a:rPr lang="zh-CN" altLang="en-US" dirty="0"/>
              <a:t>逻辑格式化：建立文件系统</a:t>
            </a:r>
            <a:endParaRPr lang="en-US" altLang="zh-CN" dirty="0"/>
          </a:p>
          <a:p>
            <a:r>
              <a:rPr lang="zh-CN" altLang="en-US" dirty="0"/>
              <a:t>引导块启动系统</a:t>
            </a:r>
            <a:endParaRPr lang="en-US" altLang="zh-CN" dirty="0"/>
          </a:p>
        </p:txBody>
      </p:sp>
      <p:sp>
        <p:nvSpPr>
          <p:cNvPr id="2" name="日期占位符 1"/>
          <p:cNvSpPr>
            <a:spLocks noGrp="1"/>
          </p:cNvSpPr>
          <p:nvPr>
            <p:ph type="dt" sz="half" idx="10"/>
          </p:nvPr>
        </p:nvSpPr>
        <p:spPr/>
        <p:txBody>
          <a:bodyPr/>
          <a:lstStyle/>
          <a:p>
            <a:fld id="{13CB6D3E-3615-8646-B95E-37EA638B7133}"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37</a:t>
            </a:fld>
            <a:endParaRPr lang="zh-CN" altLang="en-US"/>
          </a:p>
        </p:txBody>
      </p:sp>
    </p:spTree>
    <p:extLst>
      <p:ext uri="{BB962C8B-B14F-4D97-AF65-F5344CB8AC3E}">
        <p14:creationId xmlns:p14="http://schemas.microsoft.com/office/powerpoint/2010/main" val="139474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500"/>
                                        <p:tgtEl>
                                          <p:spTgt spid="1177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7763">
                                            <p:txEl>
                                              <p:pRg st="1" end="1"/>
                                            </p:txEl>
                                          </p:spTgt>
                                        </p:tgtEl>
                                        <p:attrNameLst>
                                          <p:attrName>style.visibility</p:attrName>
                                        </p:attrNameLst>
                                      </p:cBhvr>
                                      <p:to>
                                        <p:strVal val="visible"/>
                                      </p:to>
                                    </p:set>
                                    <p:animEffect transition="in" filter="fade">
                                      <p:cBhvr>
                                        <p:cTn id="12" dur="500"/>
                                        <p:tgtEl>
                                          <p:spTgt spid="1177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Effect transition="in" filter="fade">
                                      <p:cBhvr>
                                        <p:cTn id="17" dur="500"/>
                                        <p:tgtEl>
                                          <p:spTgt spid="1177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7763">
                                            <p:txEl>
                                              <p:pRg st="3" end="3"/>
                                            </p:txEl>
                                          </p:spTgt>
                                        </p:tgtEl>
                                        <p:attrNameLst>
                                          <p:attrName>style.visibility</p:attrName>
                                        </p:attrNameLst>
                                      </p:cBhvr>
                                      <p:to>
                                        <p:strVal val="visible"/>
                                      </p:to>
                                    </p:set>
                                    <p:animEffect transition="in" filter="fade">
                                      <p:cBhvr>
                                        <p:cTn id="22" dur="500"/>
                                        <p:tgtEl>
                                          <p:spTgt spid="1177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7763">
                                            <p:txEl>
                                              <p:pRg st="4" end="4"/>
                                            </p:txEl>
                                          </p:spTgt>
                                        </p:tgtEl>
                                        <p:attrNameLst>
                                          <p:attrName>style.visibility</p:attrName>
                                        </p:attrNameLst>
                                      </p:cBhvr>
                                      <p:to>
                                        <p:strVal val="visible"/>
                                      </p:to>
                                    </p:set>
                                    <p:animEffect transition="in" filter="fade">
                                      <p:cBhvr>
                                        <p:cTn id="27" dur="500"/>
                                        <p:tgtEl>
                                          <p:spTgt spid="117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t>系统引导</a:t>
            </a:r>
            <a:endParaRPr lang="en-US" altLang="zh-CN" dirty="0"/>
          </a:p>
        </p:txBody>
      </p:sp>
      <p:pic>
        <p:nvPicPr>
          <p:cNvPr id="118788"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62" t="5289" r="706" b="5614"/>
          <a:stretch>
            <a:fillRect/>
          </a:stretch>
        </p:blipFill>
        <p:spPr bwMode="auto">
          <a:xfrm>
            <a:off x="825500" y="1295400"/>
            <a:ext cx="7197725" cy="4867275"/>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日期占位符 1"/>
          <p:cNvSpPr>
            <a:spLocks noGrp="1"/>
          </p:cNvSpPr>
          <p:nvPr>
            <p:ph type="dt" sz="half" idx="10"/>
          </p:nvPr>
        </p:nvSpPr>
        <p:spPr/>
        <p:txBody>
          <a:bodyPr/>
          <a:lstStyle/>
          <a:p>
            <a:fld id="{D14772FC-A6BA-074A-B3DF-E2AC29F3CD89}"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幻灯片编号占位符 3"/>
          <p:cNvSpPr>
            <a:spLocks noGrp="1"/>
          </p:cNvSpPr>
          <p:nvPr>
            <p:ph type="sldNum" sz="quarter" idx="12"/>
          </p:nvPr>
        </p:nvSpPr>
        <p:spPr/>
        <p:txBody>
          <a:bodyPr/>
          <a:lstStyle/>
          <a:p>
            <a:fld id="{B09550E6-D85C-43A8-841D-66A200A3DB30}" type="slidenum">
              <a:rPr lang="zh-CN" altLang="en-US" smtClean="0"/>
              <a:t>38</a:t>
            </a:fld>
            <a:endParaRPr lang="zh-CN" altLang="en-US"/>
          </a:p>
        </p:txBody>
      </p:sp>
    </p:spTree>
    <p:extLst>
      <p:ext uri="{BB962C8B-B14F-4D97-AF65-F5344CB8AC3E}">
        <p14:creationId xmlns:p14="http://schemas.microsoft.com/office/powerpoint/2010/main" val="885787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思考</a:t>
            </a:r>
          </a:p>
        </p:txBody>
      </p:sp>
      <p:sp>
        <p:nvSpPr>
          <p:cNvPr id="7" name="内容占位符 6"/>
          <p:cNvSpPr>
            <a:spLocks noGrp="1"/>
          </p:cNvSpPr>
          <p:nvPr>
            <p:ph idx="1"/>
          </p:nvPr>
        </p:nvSpPr>
        <p:spPr/>
        <p:txBody>
          <a:bodyPr/>
          <a:lstStyle/>
          <a:p>
            <a:r>
              <a:rPr lang="zh-CN" altLang="en-US" dirty="0"/>
              <a:t>如何提高磁盘的可靠性？</a:t>
            </a:r>
            <a:endParaRPr lang="en-US" altLang="zh-CN" dirty="0"/>
          </a:p>
          <a:p>
            <a:r>
              <a:rPr lang="zh-CN" altLang="en-US" dirty="0"/>
              <a:t>如何提高磁盘的读写速度？</a:t>
            </a:r>
          </a:p>
        </p:txBody>
      </p:sp>
      <p:sp>
        <p:nvSpPr>
          <p:cNvPr id="3" name="日期占位符 2"/>
          <p:cNvSpPr>
            <a:spLocks noGrp="1"/>
          </p:cNvSpPr>
          <p:nvPr>
            <p:ph type="dt" sz="half" idx="10"/>
          </p:nvPr>
        </p:nvSpPr>
        <p:spPr/>
        <p:txBody>
          <a:bodyPr/>
          <a:lstStyle/>
          <a:p>
            <a:fld id="{C0560435-D4CC-914E-8A0F-9B67C20E8330}"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5" name="灯片编号占位符 4"/>
          <p:cNvSpPr>
            <a:spLocks noGrp="1"/>
          </p:cNvSpPr>
          <p:nvPr>
            <p:ph type="sldNum" sz="quarter" idx="12"/>
          </p:nvPr>
        </p:nvSpPr>
        <p:spPr/>
        <p:txBody>
          <a:bodyPr/>
          <a:lstStyle/>
          <a:p>
            <a:fld id="{B09550E6-D85C-43A8-841D-66A200A3DB30}" type="slidenum">
              <a:rPr lang="zh-CN" altLang="en-US" smtClean="0"/>
              <a:t>39</a:t>
            </a:fld>
            <a:endParaRPr lang="zh-CN" altLang="en-US"/>
          </a:p>
        </p:txBody>
      </p:sp>
    </p:spTree>
    <p:extLst>
      <p:ext uri="{BB962C8B-B14F-4D97-AF65-F5344CB8AC3E}">
        <p14:creationId xmlns:p14="http://schemas.microsoft.com/office/powerpoint/2010/main" val="1649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磁盘存储器</a:t>
            </a:r>
          </a:p>
        </p:txBody>
      </p:sp>
      <p:sp>
        <p:nvSpPr>
          <p:cNvPr id="3" name="内容占位符 2"/>
          <p:cNvSpPr>
            <a:spLocks noGrp="1"/>
          </p:cNvSpPr>
          <p:nvPr>
            <p:ph idx="1"/>
          </p:nvPr>
        </p:nvSpPr>
        <p:spPr/>
        <p:txBody>
          <a:bodyPr>
            <a:normAutofit/>
          </a:bodyPr>
          <a:lstStyle/>
          <a:p>
            <a:r>
              <a:rPr lang="zh-CN" altLang="en-US" dirty="0"/>
              <a:t>包括一或多个物理盘片</a:t>
            </a:r>
            <a:r>
              <a:rPr lang="en-US" altLang="zh-CN"/>
              <a:t>(platter)</a:t>
            </a:r>
            <a:r>
              <a:rPr lang="zh-CN" altLang="en-US" dirty="0"/>
              <a:t>，每个磁盘片分一个或两个存储面</a:t>
            </a:r>
            <a:r>
              <a:rPr lang="en-US" altLang="zh-CN" dirty="0"/>
              <a:t>(surface)</a:t>
            </a:r>
          </a:p>
          <a:p>
            <a:r>
              <a:rPr lang="zh-CN" altLang="en-US" dirty="0"/>
              <a:t>每个磁盘面被组织成若干个同心环，这种环称为磁道</a:t>
            </a:r>
            <a:r>
              <a:rPr lang="en-US" altLang="zh-CN" dirty="0"/>
              <a:t>(track)</a:t>
            </a:r>
          </a:p>
          <a:p>
            <a:r>
              <a:rPr lang="zh-CN" altLang="en-US" dirty="0"/>
              <a:t>每条磁道逻辑上划分成若干个扇区</a:t>
            </a:r>
            <a:r>
              <a:rPr lang="en-US" altLang="zh-CN" dirty="0"/>
              <a:t>(sectors)</a:t>
            </a:r>
          </a:p>
          <a:p>
            <a:r>
              <a:rPr lang="zh-CN" altLang="en-US" dirty="0"/>
              <a:t>不同盘面相同的磁道成为柱面</a:t>
            </a:r>
            <a:r>
              <a:rPr lang="en-US" altLang="zh-CN" dirty="0"/>
              <a:t>(cylinder)</a:t>
            </a:r>
            <a:endParaRPr lang="zh-CN" altLang="en-US" dirty="0"/>
          </a:p>
        </p:txBody>
      </p:sp>
      <p:sp>
        <p:nvSpPr>
          <p:cNvPr id="4" name="日期占位符 3"/>
          <p:cNvSpPr>
            <a:spLocks noGrp="1"/>
          </p:cNvSpPr>
          <p:nvPr>
            <p:ph type="dt" sz="half" idx="10"/>
          </p:nvPr>
        </p:nvSpPr>
        <p:spPr/>
        <p:txBody>
          <a:bodyPr/>
          <a:lstStyle/>
          <a:p>
            <a:fld id="{1F87ADDE-FD3B-9646-82C8-B39FD8665B20}"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a:t>
            </a:fld>
            <a:endParaRPr lang="zh-CN" altLang="en-US"/>
          </a:p>
        </p:txBody>
      </p:sp>
    </p:spTree>
    <p:extLst>
      <p:ext uri="{BB962C8B-B14F-4D97-AF65-F5344CB8AC3E}">
        <p14:creationId xmlns:p14="http://schemas.microsoft.com/office/powerpoint/2010/main" val="306925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en-US" altLang="zh-CN" dirty="0"/>
              <a:t>RAID</a:t>
            </a:r>
            <a:endParaRPr lang="zh-CN" altLang="en-US" dirty="0"/>
          </a:p>
        </p:txBody>
      </p:sp>
      <p:sp>
        <p:nvSpPr>
          <p:cNvPr id="713731" name="Rectangle 3"/>
          <p:cNvSpPr>
            <a:spLocks noGrp="1" noChangeArrowheads="1"/>
          </p:cNvSpPr>
          <p:nvPr>
            <p:ph type="body" idx="1"/>
          </p:nvPr>
        </p:nvSpPr>
        <p:spPr/>
        <p:txBody>
          <a:bodyPr>
            <a:normAutofit fontScale="92500" lnSpcReduction="10000"/>
          </a:bodyPr>
          <a:lstStyle/>
          <a:p>
            <a:r>
              <a:rPr lang="en-US" altLang="zh-CN" dirty="0"/>
              <a:t>Redundant Array of Independent/Inexpensive Disk</a:t>
            </a:r>
          </a:p>
          <a:p>
            <a:r>
              <a:rPr lang="zh-CN" altLang="en-US" dirty="0"/>
              <a:t>独立</a:t>
            </a:r>
            <a:r>
              <a:rPr lang="en-US" altLang="zh-CN" dirty="0"/>
              <a:t>/</a:t>
            </a:r>
            <a:r>
              <a:rPr lang="zh-CN" altLang="en-US" dirty="0"/>
              <a:t>廉价冗余磁盘冗余阵列</a:t>
            </a:r>
            <a:endParaRPr lang="en-US" altLang="zh-CN" dirty="0"/>
          </a:p>
          <a:p>
            <a:r>
              <a:rPr lang="zh-CN" altLang="en-US" dirty="0"/>
              <a:t>不同配置，不同编号</a:t>
            </a:r>
            <a:endParaRPr lang="en-US" altLang="zh-CN" dirty="0"/>
          </a:p>
          <a:p>
            <a:r>
              <a:rPr lang="zh-CN" altLang="en-US" dirty="0"/>
              <a:t>优点</a:t>
            </a:r>
          </a:p>
          <a:p>
            <a:pPr lvl="1"/>
            <a:r>
              <a:rPr lang="zh-CN" altLang="en-US" dirty="0"/>
              <a:t>可靠性高（</a:t>
            </a:r>
            <a:r>
              <a:rPr lang="en-US" altLang="zh-CN" dirty="0"/>
              <a:t>n</a:t>
            </a:r>
            <a:r>
              <a:rPr lang="zh-CN" altLang="en-US" dirty="0"/>
              <a:t>个</a:t>
            </a:r>
            <a:r>
              <a:rPr lang="en-US" altLang="zh-CN" dirty="0"/>
              <a:t>9</a:t>
            </a:r>
            <a:r>
              <a:rPr lang="zh-CN" altLang="en-US" dirty="0"/>
              <a:t>）</a:t>
            </a:r>
          </a:p>
          <a:p>
            <a:pPr lvl="1"/>
            <a:r>
              <a:rPr lang="zh-CN" altLang="en-US" dirty="0"/>
              <a:t>磁盘</a:t>
            </a:r>
            <a:r>
              <a:rPr lang="en-US" altLang="zh-CN" dirty="0"/>
              <a:t>I/O</a:t>
            </a:r>
            <a:r>
              <a:rPr lang="zh-CN" altLang="en-US" dirty="0"/>
              <a:t>速度高</a:t>
            </a:r>
          </a:p>
          <a:p>
            <a:pPr lvl="1"/>
            <a:r>
              <a:rPr lang="zh-CN" altLang="en-US" dirty="0"/>
              <a:t>性价比高</a:t>
            </a:r>
          </a:p>
          <a:p>
            <a:endParaRPr lang="zh-CN" altLang="en-US" dirty="0"/>
          </a:p>
          <a:p>
            <a:endParaRPr lang="en-US" altLang="zh-CN" dirty="0"/>
          </a:p>
        </p:txBody>
      </p:sp>
      <p:sp>
        <p:nvSpPr>
          <p:cNvPr id="2" name="日期占位符 1"/>
          <p:cNvSpPr>
            <a:spLocks noGrp="1"/>
          </p:cNvSpPr>
          <p:nvPr>
            <p:ph type="dt" sz="half" idx="10"/>
          </p:nvPr>
        </p:nvSpPr>
        <p:spPr/>
        <p:txBody>
          <a:bodyPr/>
          <a:lstStyle/>
          <a:p>
            <a:fld id="{8727744A-AF52-6A40-807D-28B8498C03E4}"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40</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826437770"/>
              </p:ext>
            </p:extLst>
          </p:nvPr>
        </p:nvGraphicFramePr>
        <p:xfrm>
          <a:off x="4648214" y="3706328"/>
          <a:ext cx="3991298" cy="2595880"/>
        </p:xfrm>
        <a:graphic>
          <a:graphicData uri="http://schemas.openxmlformats.org/drawingml/2006/table">
            <a:tbl>
              <a:tblPr firstRow="1" bandRow="1">
                <a:tableStyleId>{5C22544A-7EE6-4342-B048-85BDC9FD1C3A}</a:tableStyleId>
              </a:tblPr>
              <a:tblGrid>
                <a:gridCol w="1995649">
                  <a:extLst>
                    <a:ext uri="{9D8B030D-6E8A-4147-A177-3AD203B41FA5}">
                      <a16:colId xmlns:a16="http://schemas.microsoft.com/office/drawing/2014/main" val="20000"/>
                    </a:ext>
                  </a:extLst>
                </a:gridCol>
                <a:gridCol w="1995649">
                  <a:extLst>
                    <a:ext uri="{9D8B030D-6E8A-4147-A177-3AD203B41FA5}">
                      <a16:colId xmlns:a16="http://schemas.microsoft.com/office/drawing/2014/main" val="20001"/>
                    </a:ext>
                  </a:extLst>
                </a:gridCol>
              </a:tblGrid>
              <a:tr h="370840">
                <a:tc>
                  <a:txBody>
                    <a:bodyPr/>
                    <a:lstStyle/>
                    <a:p>
                      <a:r>
                        <a:rPr lang="zh-CN" altLang="en-US" dirty="0"/>
                        <a:t>可用性百分比</a:t>
                      </a:r>
                    </a:p>
                  </a:txBody>
                  <a:tcPr/>
                </a:tc>
                <a:tc>
                  <a:txBody>
                    <a:bodyPr/>
                    <a:lstStyle/>
                    <a:p>
                      <a:r>
                        <a:rPr lang="zh-CN" altLang="en-US" dirty="0"/>
                        <a:t>宕机时间</a:t>
                      </a:r>
                    </a:p>
                  </a:txBody>
                  <a:tcPr/>
                </a:tc>
                <a:extLst>
                  <a:ext uri="{0D108BD9-81ED-4DB2-BD59-A6C34878D82A}">
                    <a16:rowId xmlns:a16="http://schemas.microsoft.com/office/drawing/2014/main" val="10000"/>
                  </a:ext>
                </a:extLst>
              </a:tr>
              <a:tr h="370840">
                <a:tc>
                  <a:txBody>
                    <a:bodyPr/>
                    <a:lstStyle/>
                    <a:p>
                      <a:r>
                        <a:rPr lang="en-US" altLang="zh-CN" dirty="0"/>
                        <a:t>90%</a:t>
                      </a:r>
                      <a:endParaRPr lang="zh-CN" altLang="en-US" dirty="0"/>
                    </a:p>
                  </a:txBody>
                  <a:tcPr/>
                </a:tc>
                <a:tc>
                  <a:txBody>
                    <a:bodyPr/>
                    <a:lstStyle/>
                    <a:p>
                      <a:r>
                        <a:rPr lang="en-US" altLang="zh-CN" dirty="0"/>
                        <a:t>36.5</a:t>
                      </a:r>
                      <a:r>
                        <a:rPr lang="zh-CN" altLang="en-US" dirty="0"/>
                        <a:t>天</a:t>
                      </a:r>
                    </a:p>
                  </a:txBody>
                  <a:tcPr/>
                </a:tc>
                <a:extLst>
                  <a:ext uri="{0D108BD9-81ED-4DB2-BD59-A6C34878D82A}">
                    <a16:rowId xmlns:a16="http://schemas.microsoft.com/office/drawing/2014/main" val="10001"/>
                  </a:ext>
                </a:extLst>
              </a:tr>
              <a:tr h="370840">
                <a:tc>
                  <a:txBody>
                    <a:bodyPr/>
                    <a:lstStyle/>
                    <a:p>
                      <a:r>
                        <a:rPr lang="en-US" altLang="zh-CN" dirty="0"/>
                        <a:t>99%</a:t>
                      </a:r>
                      <a:endParaRPr lang="zh-CN" altLang="en-US" dirty="0"/>
                    </a:p>
                  </a:txBody>
                  <a:tcPr/>
                </a:tc>
                <a:tc>
                  <a:txBody>
                    <a:bodyPr/>
                    <a:lstStyle/>
                    <a:p>
                      <a:r>
                        <a:rPr lang="en-US" altLang="zh-CN" dirty="0"/>
                        <a:t>3.65</a:t>
                      </a:r>
                      <a:r>
                        <a:rPr lang="zh-CN" altLang="en-US" dirty="0"/>
                        <a:t>天</a:t>
                      </a:r>
                    </a:p>
                  </a:txBody>
                  <a:tcPr/>
                </a:tc>
                <a:extLst>
                  <a:ext uri="{0D108BD9-81ED-4DB2-BD59-A6C34878D82A}">
                    <a16:rowId xmlns:a16="http://schemas.microsoft.com/office/drawing/2014/main" val="10002"/>
                  </a:ext>
                </a:extLst>
              </a:tr>
              <a:tr h="370840">
                <a:tc>
                  <a:txBody>
                    <a:bodyPr/>
                    <a:lstStyle/>
                    <a:p>
                      <a:r>
                        <a:rPr lang="en-US" altLang="zh-CN" dirty="0"/>
                        <a:t>99.9%</a:t>
                      </a:r>
                      <a:endParaRPr lang="zh-CN" altLang="en-US" dirty="0"/>
                    </a:p>
                  </a:txBody>
                  <a:tcPr/>
                </a:tc>
                <a:tc>
                  <a:txBody>
                    <a:bodyPr/>
                    <a:lstStyle/>
                    <a:p>
                      <a:r>
                        <a:rPr lang="en-US" altLang="zh-CN" dirty="0"/>
                        <a:t>8.76</a:t>
                      </a:r>
                      <a:r>
                        <a:rPr lang="zh-CN" altLang="en-US" dirty="0"/>
                        <a:t>小时</a:t>
                      </a:r>
                    </a:p>
                  </a:txBody>
                  <a:tcPr/>
                </a:tc>
                <a:extLst>
                  <a:ext uri="{0D108BD9-81ED-4DB2-BD59-A6C34878D82A}">
                    <a16:rowId xmlns:a16="http://schemas.microsoft.com/office/drawing/2014/main" val="10003"/>
                  </a:ext>
                </a:extLst>
              </a:tr>
              <a:tr h="370840">
                <a:tc>
                  <a:txBody>
                    <a:bodyPr/>
                    <a:lstStyle/>
                    <a:p>
                      <a:r>
                        <a:rPr lang="en-US" altLang="zh-CN" dirty="0"/>
                        <a:t>99.99%</a:t>
                      </a:r>
                      <a:endParaRPr lang="zh-CN" altLang="en-US" dirty="0"/>
                    </a:p>
                  </a:txBody>
                  <a:tcPr/>
                </a:tc>
                <a:tc>
                  <a:txBody>
                    <a:bodyPr/>
                    <a:lstStyle/>
                    <a:p>
                      <a:r>
                        <a:rPr lang="en-US" altLang="zh-CN" dirty="0"/>
                        <a:t>52.56</a:t>
                      </a:r>
                      <a:r>
                        <a:rPr lang="zh-CN" altLang="en-US" dirty="0"/>
                        <a:t>分</a:t>
                      </a:r>
                    </a:p>
                  </a:txBody>
                  <a:tcPr/>
                </a:tc>
                <a:extLst>
                  <a:ext uri="{0D108BD9-81ED-4DB2-BD59-A6C34878D82A}">
                    <a16:rowId xmlns:a16="http://schemas.microsoft.com/office/drawing/2014/main" val="10004"/>
                  </a:ext>
                </a:extLst>
              </a:tr>
              <a:tr h="370840">
                <a:tc>
                  <a:txBody>
                    <a:bodyPr/>
                    <a:lstStyle/>
                    <a:p>
                      <a:r>
                        <a:rPr lang="en-US" altLang="zh-CN" dirty="0"/>
                        <a:t>99.999%</a:t>
                      </a:r>
                      <a:endParaRPr lang="zh-CN" altLang="en-US" dirty="0"/>
                    </a:p>
                  </a:txBody>
                  <a:tcPr/>
                </a:tc>
                <a:tc>
                  <a:txBody>
                    <a:bodyPr/>
                    <a:lstStyle/>
                    <a:p>
                      <a:r>
                        <a:rPr lang="en-US" altLang="zh-CN" dirty="0"/>
                        <a:t>5.256</a:t>
                      </a:r>
                      <a:r>
                        <a:rPr lang="zh-CN" altLang="en-US" dirty="0"/>
                        <a:t>分</a:t>
                      </a:r>
                    </a:p>
                  </a:txBody>
                  <a:tcPr/>
                </a:tc>
                <a:extLst>
                  <a:ext uri="{0D108BD9-81ED-4DB2-BD59-A6C34878D82A}">
                    <a16:rowId xmlns:a16="http://schemas.microsoft.com/office/drawing/2014/main" val="10005"/>
                  </a:ext>
                </a:extLst>
              </a:tr>
              <a:tr h="370840">
                <a:tc>
                  <a:txBody>
                    <a:bodyPr/>
                    <a:lstStyle/>
                    <a:p>
                      <a:r>
                        <a:rPr lang="en-US" altLang="zh-CN" dirty="0"/>
                        <a:t>99.9999%</a:t>
                      </a:r>
                      <a:endParaRPr lang="zh-CN" altLang="en-US" dirty="0"/>
                    </a:p>
                  </a:txBody>
                  <a:tcPr/>
                </a:tc>
                <a:tc>
                  <a:txBody>
                    <a:bodyPr/>
                    <a:lstStyle/>
                    <a:p>
                      <a:r>
                        <a:rPr lang="en-US" altLang="zh-CN" dirty="0"/>
                        <a:t>31.536</a:t>
                      </a:r>
                      <a:r>
                        <a:rPr lang="zh-CN" altLang="en-US" dirty="0"/>
                        <a:t>秒</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369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3731">
                                            <p:txEl>
                                              <p:pRg st="0" end="0"/>
                                            </p:txEl>
                                          </p:spTgt>
                                        </p:tgtEl>
                                        <p:attrNameLst>
                                          <p:attrName>style.visibility</p:attrName>
                                        </p:attrNameLst>
                                      </p:cBhvr>
                                      <p:to>
                                        <p:strVal val="visible"/>
                                      </p:to>
                                    </p:set>
                                    <p:animEffect transition="in" filter="fade">
                                      <p:cBhvr>
                                        <p:cTn id="7" dur="500"/>
                                        <p:tgtEl>
                                          <p:spTgt spid="71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3731">
                                            <p:txEl>
                                              <p:pRg st="1" end="1"/>
                                            </p:txEl>
                                          </p:spTgt>
                                        </p:tgtEl>
                                        <p:attrNameLst>
                                          <p:attrName>style.visibility</p:attrName>
                                        </p:attrNameLst>
                                      </p:cBhvr>
                                      <p:to>
                                        <p:strVal val="visible"/>
                                      </p:to>
                                    </p:set>
                                    <p:animEffect transition="in" filter="fade">
                                      <p:cBhvr>
                                        <p:cTn id="12" dur="500"/>
                                        <p:tgtEl>
                                          <p:spTgt spid="713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3731">
                                            <p:txEl>
                                              <p:pRg st="2" end="2"/>
                                            </p:txEl>
                                          </p:spTgt>
                                        </p:tgtEl>
                                        <p:attrNameLst>
                                          <p:attrName>style.visibility</p:attrName>
                                        </p:attrNameLst>
                                      </p:cBhvr>
                                      <p:to>
                                        <p:strVal val="visible"/>
                                      </p:to>
                                    </p:set>
                                    <p:animEffect transition="in" filter="fade">
                                      <p:cBhvr>
                                        <p:cTn id="17" dur="500"/>
                                        <p:tgtEl>
                                          <p:spTgt spid="713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3731">
                                            <p:txEl>
                                              <p:pRg st="3" end="3"/>
                                            </p:txEl>
                                          </p:spTgt>
                                        </p:tgtEl>
                                        <p:attrNameLst>
                                          <p:attrName>style.visibility</p:attrName>
                                        </p:attrNameLst>
                                      </p:cBhvr>
                                      <p:to>
                                        <p:strVal val="visible"/>
                                      </p:to>
                                    </p:set>
                                    <p:animEffect transition="in" filter="fade">
                                      <p:cBhvr>
                                        <p:cTn id="22" dur="500"/>
                                        <p:tgtEl>
                                          <p:spTgt spid="71373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3731">
                                            <p:txEl>
                                              <p:pRg st="4" end="4"/>
                                            </p:txEl>
                                          </p:spTgt>
                                        </p:tgtEl>
                                        <p:attrNameLst>
                                          <p:attrName>style.visibility</p:attrName>
                                        </p:attrNameLst>
                                      </p:cBhvr>
                                      <p:to>
                                        <p:strVal val="visible"/>
                                      </p:to>
                                    </p:set>
                                    <p:animEffect transition="in" filter="fade">
                                      <p:cBhvr>
                                        <p:cTn id="25" dur="500"/>
                                        <p:tgtEl>
                                          <p:spTgt spid="7137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13731">
                                            <p:txEl>
                                              <p:pRg st="5" end="5"/>
                                            </p:txEl>
                                          </p:spTgt>
                                        </p:tgtEl>
                                        <p:attrNameLst>
                                          <p:attrName>style.visibility</p:attrName>
                                        </p:attrNameLst>
                                      </p:cBhvr>
                                      <p:to>
                                        <p:strVal val="visible"/>
                                      </p:to>
                                    </p:set>
                                    <p:animEffect transition="in" filter="fade">
                                      <p:cBhvr>
                                        <p:cTn id="28" dur="500"/>
                                        <p:tgtEl>
                                          <p:spTgt spid="7137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13731">
                                            <p:txEl>
                                              <p:pRg st="6" end="6"/>
                                            </p:txEl>
                                          </p:spTgt>
                                        </p:tgtEl>
                                        <p:attrNameLst>
                                          <p:attrName>style.visibility</p:attrName>
                                        </p:attrNameLst>
                                      </p:cBhvr>
                                      <p:to>
                                        <p:strVal val="visible"/>
                                      </p:to>
                                    </p:set>
                                    <p:animEffect transition="in" filter="fade">
                                      <p:cBhvr>
                                        <p:cTn id="31" dur="500"/>
                                        <p:tgtEl>
                                          <p:spTgt spid="71373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David Patterson</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a:t>RISC</a:t>
            </a:r>
          </a:p>
          <a:p>
            <a:r>
              <a:rPr lang="en-US" altLang="zh-CN" dirty="0"/>
              <a:t>RAID @ 1987</a:t>
            </a:r>
          </a:p>
          <a:p>
            <a:pPr lvl="1"/>
            <a:r>
              <a:rPr lang="en-US" altLang="zh-CN" dirty="0"/>
              <a:t>Garth A. Gibson, and Randy Katz</a:t>
            </a:r>
          </a:p>
          <a:p>
            <a:r>
              <a:rPr lang="en-US" altLang="zh-CN" dirty="0"/>
              <a:t>NOW</a:t>
            </a:r>
          </a:p>
          <a:p>
            <a:pPr lvl="1"/>
            <a:r>
              <a:rPr lang="en-US" altLang="zh-CN" dirty="0"/>
              <a:t>Network of Workstations</a:t>
            </a:r>
          </a:p>
          <a:p>
            <a:r>
              <a:rPr lang="en-US" altLang="zh-CN" i="1" dirty="0">
                <a:latin typeface="Georgia"/>
                <a:cs typeface="Georgia"/>
              </a:rPr>
              <a:t>Computer Architecture: A Quantitative Approach</a:t>
            </a:r>
          </a:p>
          <a:p>
            <a:r>
              <a:rPr lang="en-US" altLang="zh-CN" i="1" dirty="0">
                <a:latin typeface="Georgia"/>
                <a:cs typeface="Georgia"/>
              </a:rPr>
              <a:t>Computer Organization and Design: the Hardware/Software Interface</a:t>
            </a:r>
          </a:p>
          <a:p>
            <a:endParaRPr lang="zh-CN" altLang="en-US" dirty="0"/>
          </a:p>
        </p:txBody>
      </p:sp>
      <p:sp>
        <p:nvSpPr>
          <p:cNvPr id="4" name="日期占位符 3"/>
          <p:cNvSpPr>
            <a:spLocks noGrp="1"/>
          </p:cNvSpPr>
          <p:nvPr>
            <p:ph type="dt" sz="half" idx="10"/>
          </p:nvPr>
        </p:nvSpPr>
        <p:spPr/>
        <p:txBody>
          <a:bodyPr/>
          <a:lstStyle/>
          <a:p>
            <a:fld id="{5AEBAF88-940A-8D43-B088-4D399AF5686B}"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41</a:t>
            </a:fld>
            <a:endParaRPr lang="zh-CN" altLang="en-US"/>
          </a:p>
        </p:txBody>
      </p:sp>
      <p:pic>
        <p:nvPicPr>
          <p:cNvPr id="54274" name="Picture 2" descr="http://www.cs.berkeley.edu/~pattrsn/portra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25" y="1390342"/>
            <a:ext cx="2847975" cy="189547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矩形 6"/>
          <p:cNvSpPr/>
          <p:nvPr/>
        </p:nvSpPr>
        <p:spPr>
          <a:xfrm>
            <a:off x="6296025" y="3340410"/>
            <a:ext cx="2210862" cy="369332"/>
          </a:xfrm>
          <a:prstGeom prst="rect">
            <a:avLst/>
          </a:prstGeom>
        </p:spPr>
        <p:txBody>
          <a:bodyPr wrap="none">
            <a:spAutoFit/>
          </a:bodyPr>
          <a:lstStyle/>
          <a:p>
            <a:r>
              <a:rPr lang="en-US" altLang="zh-CN" dirty="0"/>
              <a:t>November 16, 1947</a:t>
            </a:r>
            <a:endParaRPr lang="zh-CN" altLang="en-US" dirty="0"/>
          </a:p>
        </p:txBody>
      </p:sp>
    </p:spTree>
    <p:extLst>
      <p:ext uri="{BB962C8B-B14F-4D97-AF65-F5344CB8AC3E}">
        <p14:creationId xmlns:p14="http://schemas.microsoft.com/office/powerpoint/2010/main" val="3258686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RAID</a:t>
            </a:r>
            <a:r>
              <a:rPr lang="zh-CN" altLang="en-US" dirty="0"/>
              <a:t>接口</a:t>
            </a:r>
          </a:p>
        </p:txBody>
      </p:sp>
      <p:sp>
        <p:nvSpPr>
          <p:cNvPr id="4" name="日期占位符 3"/>
          <p:cNvSpPr>
            <a:spLocks noGrp="1"/>
          </p:cNvSpPr>
          <p:nvPr>
            <p:ph type="dt" sz="half" idx="10"/>
          </p:nvPr>
        </p:nvSpPr>
        <p:spPr/>
        <p:txBody>
          <a:bodyPr/>
          <a:lstStyle/>
          <a:p>
            <a:fld id="{07BB28C7-74AE-364B-966D-8968B64FB5BB}"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42</a:t>
            </a:fld>
            <a:endParaRPr lang="zh-CN" altLang="en-US"/>
          </a:p>
        </p:txBody>
      </p:sp>
      <p:pic>
        <p:nvPicPr>
          <p:cNvPr id="8" name="图片 7"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003" y="1678"/>
            <a:ext cx="4285593" cy="6402066"/>
          </a:xfrm>
          <a:prstGeom prst="rect">
            <a:avLst/>
          </a:prstGeom>
        </p:spPr>
      </p:pic>
    </p:spTree>
    <p:extLst>
      <p:ext uri="{BB962C8B-B14F-4D97-AF65-F5344CB8AC3E}">
        <p14:creationId xmlns:p14="http://schemas.microsoft.com/office/powerpoint/2010/main" val="2586296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ltLang="zh-CN" dirty="0"/>
              <a:t>RAID 0</a:t>
            </a:r>
            <a:endParaRPr lang="zh-CN" altLang="en-US" dirty="0"/>
          </a:p>
        </p:txBody>
      </p:sp>
      <p:sp>
        <p:nvSpPr>
          <p:cNvPr id="2" name="内容占位符 1"/>
          <p:cNvSpPr>
            <a:spLocks noGrp="1"/>
          </p:cNvSpPr>
          <p:nvPr>
            <p:ph idx="1"/>
          </p:nvPr>
        </p:nvSpPr>
        <p:spPr/>
        <p:txBody>
          <a:bodyPr>
            <a:normAutofit/>
          </a:bodyPr>
          <a:lstStyle/>
          <a:p>
            <a:r>
              <a:rPr lang="en-US" altLang="zh-CN" sz="2800" dirty="0"/>
              <a:t>Block-level striping without parity or mirroring</a:t>
            </a:r>
          </a:p>
          <a:p>
            <a:r>
              <a:rPr lang="zh-CN" altLang="en-US" sz="2800" dirty="0"/>
              <a:t>条带化：并行交叉存取</a:t>
            </a:r>
            <a:r>
              <a:rPr lang="en-US" altLang="zh-CN" sz="2800" dirty="0">
                <a:sym typeface="Wingdings" pitchFamily="2" charset="2"/>
              </a:rPr>
              <a:t></a:t>
            </a:r>
            <a:r>
              <a:rPr lang="zh-CN" altLang="en-US" sz="2800" dirty="0"/>
              <a:t>提高磁盘</a:t>
            </a:r>
            <a:r>
              <a:rPr lang="en-US" altLang="zh-CN" sz="2800" dirty="0"/>
              <a:t>I/O</a:t>
            </a:r>
            <a:r>
              <a:rPr lang="zh-CN" altLang="en-US" sz="2800" dirty="0"/>
              <a:t>速度</a:t>
            </a:r>
            <a:endParaRPr lang="en-US" altLang="zh-CN" sz="2800" dirty="0"/>
          </a:p>
          <a:p>
            <a:r>
              <a:rPr lang="zh-CN" altLang="en-US" sz="2800" dirty="0"/>
              <a:t>无冗余、校验功能</a:t>
            </a:r>
            <a:r>
              <a:rPr lang="en-US" altLang="zh-CN" sz="2800" dirty="0">
                <a:sym typeface="Wingdings" pitchFamily="2" charset="2"/>
              </a:rPr>
              <a:t></a:t>
            </a:r>
            <a:r>
              <a:rPr lang="zh-CN" altLang="en-US" sz="2800" dirty="0">
                <a:sym typeface="Wingdings" pitchFamily="2" charset="2"/>
              </a:rPr>
              <a:t>可靠性一般</a:t>
            </a:r>
            <a:endParaRPr lang="zh-CN" altLang="en-US" sz="2800" dirty="0"/>
          </a:p>
        </p:txBody>
      </p:sp>
      <p:sp>
        <p:nvSpPr>
          <p:cNvPr id="3" name="日期占位符 2"/>
          <p:cNvSpPr>
            <a:spLocks noGrp="1"/>
          </p:cNvSpPr>
          <p:nvPr>
            <p:ph type="dt" sz="half" idx="10"/>
          </p:nvPr>
        </p:nvSpPr>
        <p:spPr/>
        <p:txBody>
          <a:bodyPr/>
          <a:lstStyle/>
          <a:p>
            <a:fld id="{D3A1C2EC-3A25-EC46-A2AC-F6F0E27386EE}"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43</a:t>
            </a:fld>
            <a:endParaRPr lang="zh-CN" altLang="en-US"/>
          </a:p>
        </p:txBody>
      </p:sp>
      <p:pic>
        <p:nvPicPr>
          <p:cNvPr id="54274" name="Picture 2" descr="File:RAID 0.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24913" y="3183814"/>
            <a:ext cx="2062148" cy="31725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154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en-US" altLang="zh-CN"/>
              <a:t>RAID 0</a:t>
            </a:r>
          </a:p>
        </p:txBody>
      </p:sp>
      <p:pic>
        <p:nvPicPr>
          <p:cNvPr id="719875" name="Picture 3" descr="11_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155"/>
          <a:stretch/>
        </p:blipFill>
        <p:spPr>
          <a:xfrm>
            <a:off x="771907" y="1350963"/>
            <a:ext cx="7300038" cy="521351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 name="日期占位符 1"/>
          <p:cNvSpPr>
            <a:spLocks noGrp="1"/>
          </p:cNvSpPr>
          <p:nvPr>
            <p:ph type="dt" sz="half" idx="10"/>
          </p:nvPr>
        </p:nvSpPr>
        <p:spPr/>
        <p:txBody>
          <a:bodyPr/>
          <a:lstStyle/>
          <a:p>
            <a:fld id="{75315C7E-8E83-7245-BD87-6E61C7D73F54}"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44</a:t>
            </a:fld>
            <a:endParaRPr lang="zh-CN" altLang="en-US"/>
          </a:p>
        </p:txBody>
      </p:sp>
    </p:spTree>
    <p:extLst>
      <p:ext uri="{BB962C8B-B14F-4D97-AF65-F5344CB8AC3E}">
        <p14:creationId xmlns:p14="http://schemas.microsoft.com/office/powerpoint/2010/main" val="1683531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n-US" altLang="zh-CN" dirty="0"/>
              <a:t>RAID 1 (Mirror)</a:t>
            </a:r>
          </a:p>
        </p:txBody>
      </p:sp>
      <p:sp>
        <p:nvSpPr>
          <p:cNvPr id="721924" name="Rectangle 4"/>
          <p:cNvSpPr>
            <a:spLocks noGrp="1" noChangeArrowheads="1"/>
          </p:cNvSpPr>
          <p:nvPr>
            <p:ph sz="half" idx="1"/>
          </p:nvPr>
        </p:nvSpPr>
        <p:spPr/>
        <p:txBody>
          <a:bodyPr/>
          <a:lstStyle/>
          <a:p>
            <a:r>
              <a:rPr lang="zh-CN" altLang="en-US" dirty="0"/>
              <a:t>镜像冗余</a:t>
            </a:r>
          </a:p>
          <a:p>
            <a:r>
              <a:rPr lang="zh-CN" altLang="en-US" dirty="0"/>
              <a:t>无校验</a:t>
            </a:r>
          </a:p>
        </p:txBody>
      </p:sp>
      <p:sp>
        <p:nvSpPr>
          <p:cNvPr id="5" name="内容占位符 4"/>
          <p:cNvSpPr>
            <a:spLocks noGrp="1"/>
          </p:cNvSpPr>
          <p:nvPr>
            <p:ph sz="half" idx="2"/>
          </p:nvPr>
        </p:nvSpPr>
        <p:spPr/>
        <p:txBody>
          <a:bodyPr/>
          <a:lstStyle/>
          <a:p>
            <a:r>
              <a:rPr lang="zh-CN" altLang="en-US" dirty="0"/>
              <a:t>写性能差</a:t>
            </a:r>
          </a:p>
          <a:p>
            <a:r>
              <a:rPr lang="zh-CN" altLang="en-US" dirty="0"/>
              <a:t>存储开销大</a:t>
            </a:r>
          </a:p>
          <a:p>
            <a:r>
              <a:rPr lang="zh-CN" altLang="en-US" dirty="0"/>
              <a:t>可靠性高</a:t>
            </a:r>
          </a:p>
          <a:p>
            <a:endParaRPr lang="zh-CN" altLang="en-US" dirty="0"/>
          </a:p>
        </p:txBody>
      </p:sp>
      <p:sp>
        <p:nvSpPr>
          <p:cNvPr id="2" name="日期占位符 1"/>
          <p:cNvSpPr>
            <a:spLocks noGrp="1"/>
          </p:cNvSpPr>
          <p:nvPr>
            <p:ph type="dt" sz="half" idx="10"/>
          </p:nvPr>
        </p:nvSpPr>
        <p:spPr/>
        <p:txBody>
          <a:bodyPr/>
          <a:lstStyle/>
          <a:p>
            <a:fld id="{19F2C1EA-1D2B-3A45-948E-47B21412AFAF}"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45</a:t>
            </a:fld>
            <a:endParaRPr lang="zh-CN" altLang="en-US"/>
          </a:p>
        </p:txBody>
      </p:sp>
      <p:pic>
        <p:nvPicPr>
          <p:cNvPr id="56322" name="Picture 2" descr="File:RAID 1.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0449" y="2820609"/>
            <a:ext cx="2271214" cy="349417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5251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1924">
                                            <p:txEl>
                                              <p:pRg st="0" end="0"/>
                                            </p:txEl>
                                          </p:spTgt>
                                        </p:tgtEl>
                                        <p:attrNameLst>
                                          <p:attrName>style.visibility</p:attrName>
                                        </p:attrNameLst>
                                      </p:cBhvr>
                                      <p:to>
                                        <p:strVal val="visible"/>
                                      </p:to>
                                    </p:set>
                                    <p:animEffect transition="in" filter="fade">
                                      <p:cBhvr>
                                        <p:cTn id="7" dur="500"/>
                                        <p:tgtEl>
                                          <p:spTgt spid="721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1924">
                                            <p:txEl>
                                              <p:pRg st="1" end="1"/>
                                            </p:txEl>
                                          </p:spTgt>
                                        </p:tgtEl>
                                        <p:attrNameLst>
                                          <p:attrName>style.visibility</p:attrName>
                                        </p:attrNameLst>
                                      </p:cBhvr>
                                      <p:to>
                                        <p:strVal val="visible"/>
                                      </p:to>
                                    </p:set>
                                    <p:animEffect transition="in" filter="fade">
                                      <p:cBhvr>
                                        <p:cTn id="12" dur="500"/>
                                        <p:tgtEl>
                                          <p:spTgt spid="721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4" grpId="0" build="p"/>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normAutofit/>
          </a:bodyPr>
          <a:lstStyle/>
          <a:p>
            <a:r>
              <a:rPr lang="en-US" altLang="zh-CN" dirty="0"/>
              <a:t>RAID 2</a:t>
            </a:r>
          </a:p>
        </p:txBody>
      </p:sp>
      <p:sp>
        <p:nvSpPr>
          <p:cNvPr id="5" name="内容占位符 4"/>
          <p:cNvSpPr>
            <a:spLocks noGrp="1"/>
          </p:cNvSpPr>
          <p:nvPr>
            <p:ph idx="1"/>
          </p:nvPr>
        </p:nvSpPr>
        <p:spPr/>
        <p:txBody>
          <a:bodyPr/>
          <a:lstStyle/>
          <a:p>
            <a:r>
              <a:rPr lang="en-US" altLang="zh-CN" dirty="0"/>
              <a:t>bit-level striping with dedicated Hamming-code parity</a:t>
            </a:r>
            <a:endParaRPr lang="zh-CN" altLang="en-US" dirty="0"/>
          </a:p>
        </p:txBody>
      </p:sp>
      <p:sp>
        <p:nvSpPr>
          <p:cNvPr id="2" name="日期占位符 1"/>
          <p:cNvSpPr>
            <a:spLocks noGrp="1"/>
          </p:cNvSpPr>
          <p:nvPr>
            <p:ph type="dt" sz="half" idx="10"/>
          </p:nvPr>
        </p:nvSpPr>
        <p:spPr/>
        <p:txBody>
          <a:bodyPr/>
          <a:lstStyle/>
          <a:p>
            <a:fld id="{0EB30C87-80BE-544F-95A0-2351BBDA32F9}"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46</a:t>
            </a:fld>
            <a:endParaRPr lang="zh-CN" altLang="en-US"/>
          </a:p>
        </p:txBody>
      </p:sp>
      <p:pic>
        <p:nvPicPr>
          <p:cNvPr id="55298" name="Picture 2" descr="http://upload.wikimedia.org/wikipedia/commons/thumb/b/b5/RAID2_arch.svg/1000px-RAID2_arch.sv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9337" y="2536326"/>
            <a:ext cx="7374104" cy="368705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149896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normAutofit/>
          </a:bodyPr>
          <a:lstStyle/>
          <a:p>
            <a:r>
              <a:rPr lang="en-US" altLang="zh-CN" dirty="0"/>
              <a:t>RAID 3</a:t>
            </a:r>
          </a:p>
        </p:txBody>
      </p:sp>
      <p:sp>
        <p:nvSpPr>
          <p:cNvPr id="726020" name="Rectangle 4"/>
          <p:cNvSpPr>
            <a:spLocks noGrp="1" noChangeArrowheads="1"/>
          </p:cNvSpPr>
          <p:nvPr>
            <p:ph type="body" idx="1"/>
          </p:nvPr>
        </p:nvSpPr>
        <p:spPr/>
        <p:txBody>
          <a:bodyPr/>
          <a:lstStyle/>
          <a:p>
            <a:r>
              <a:rPr lang="en-US" altLang="zh-CN" dirty="0"/>
              <a:t>Bit-level stripping parity</a:t>
            </a:r>
          </a:p>
          <a:p>
            <a:r>
              <a:rPr lang="zh-CN" altLang="en-US" dirty="0"/>
              <a:t>用一个校验盘（奇偶校验）</a:t>
            </a:r>
          </a:p>
        </p:txBody>
      </p:sp>
      <p:sp>
        <p:nvSpPr>
          <p:cNvPr id="2" name="日期占位符 1"/>
          <p:cNvSpPr>
            <a:spLocks noGrp="1"/>
          </p:cNvSpPr>
          <p:nvPr>
            <p:ph type="dt" sz="half" idx="10"/>
          </p:nvPr>
        </p:nvSpPr>
        <p:spPr/>
        <p:txBody>
          <a:bodyPr/>
          <a:lstStyle/>
          <a:p>
            <a:fld id="{9C0A8EC5-3C89-D942-94BF-22D6F53844DE}"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47</a:t>
            </a:fld>
            <a:endParaRPr lang="zh-CN" altLang="en-US"/>
          </a:p>
        </p:txBody>
      </p:sp>
      <p:pic>
        <p:nvPicPr>
          <p:cNvPr id="58370" name="Picture 2" descr="File:RAID 3.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65028" y="2700999"/>
            <a:ext cx="5261116" cy="3897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031560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ltLang="zh-CN"/>
              <a:t>RAID 4 (Block-Level Parity)</a:t>
            </a:r>
          </a:p>
        </p:txBody>
      </p:sp>
      <p:sp>
        <p:nvSpPr>
          <p:cNvPr id="3" name="内容占位符 2"/>
          <p:cNvSpPr>
            <a:spLocks noGrp="1"/>
          </p:cNvSpPr>
          <p:nvPr>
            <p:ph idx="1"/>
          </p:nvPr>
        </p:nvSpPr>
        <p:spPr/>
        <p:txBody>
          <a:bodyPr/>
          <a:lstStyle/>
          <a:p>
            <a:r>
              <a:rPr lang="zh-CN" altLang="en-US" dirty="0"/>
              <a:t>和</a:t>
            </a:r>
            <a:r>
              <a:rPr lang="en-US" altLang="zh-CN" dirty="0"/>
              <a:t>RADI3</a:t>
            </a:r>
            <a:r>
              <a:rPr lang="zh-CN" altLang="en-US" dirty="0"/>
              <a:t>相比较，</a:t>
            </a:r>
            <a:r>
              <a:rPr lang="en-US" altLang="zh-CN" dirty="0"/>
              <a:t>RAID4</a:t>
            </a:r>
            <a:r>
              <a:rPr lang="zh-CN" altLang="en-US" dirty="0"/>
              <a:t>基于大的块校验</a:t>
            </a:r>
            <a:endParaRPr lang="en-US" altLang="zh-CN" dirty="0"/>
          </a:p>
          <a:p>
            <a:r>
              <a:rPr lang="zh-CN" altLang="en-US" dirty="0"/>
              <a:t>校验位于同一盘</a:t>
            </a:r>
            <a:r>
              <a:rPr lang="en-US" altLang="zh-CN" dirty="0">
                <a:sym typeface="Wingdings" pitchFamily="2" charset="2"/>
              </a:rPr>
              <a:t></a:t>
            </a:r>
            <a:r>
              <a:rPr lang="zh-CN" altLang="en-US" dirty="0">
                <a:sym typeface="Wingdings" pitchFamily="2" charset="2"/>
              </a:rPr>
              <a:t>瓶颈</a:t>
            </a:r>
            <a:endParaRPr lang="zh-CN" altLang="en-US" dirty="0"/>
          </a:p>
          <a:p>
            <a:endParaRPr lang="zh-CN" altLang="en-US" dirty="0"/>
          </a:p>
        </p:txBody>
      </p:sp>
      <p:sp>
        <p:nvSpPr>
          <p:cNvPr id="4" name="日期占位符 3"/>
          <p:cNvSpPr>
            <a:spLocks noGrp="1"/>
          </p:cNvSpPr>
          <p:nvPr>
            <p:ph type="dt" sz="half" idx="10"/>
          </p:nvPr>
        </p:nvSpPr>
        <p:spPr/>
        <p:txBody>
          <a:bodyPr/>
          <a:lstStyle/>
          <a:p>
            <a:fld id="{51956BC6-3F3C-234F-8DBB-09617B8EBE7A}"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9" name="灯片编号占位符 8"/>
          <p:cNvSpPr>
            <a:spLocks noGrp="1"/>
          </p:cNvSpPr>
          <p:nvPr>
            <p:ph type="sldNum" sz="quarter" idx="12"/>
          </p:nvPr>
        </p:nvSpPr>
        <p:spPr/>
        <p:txBody>
          <a:bodyPr/>
          <a:lstStyle/>
          <a:p>
            <a:fld id="{B09550E6-D85C-43A8-841D-66A200A3DB30}" type="slidenum">
              <a:rPr lang="zh-CN" altLang="en-US" smtClean="0"/>
              <a:t>48</a:t>
            </a:fld>
            <a:endParaRPr lang="zh-CN" altLang="en-US"/>
          </a:p>
        </p:txBody>
      </p:sp>
      <p:sp>
        <p:nvSpPr>
          <p:cNvPr id="2" name="AutoShape 2" descr="File:RAID 4.svg"/>
          <p:cNvSpPr>
            <a:spLocks noChangeAspect="1" noChangeArrowheads="1"/>
          </p:cNvSpPr>
          <p:nvPr/>
        </p:nvSpPr>
        <p:spPr bwMode="auto">
          <a:xfrm>
            <a:off x="63500" y="-136525"/>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9396" name="Picture 4" descr="File:RAID 4.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79176" y="2701146"/>
            <a:ext cx="4904001" cy="36325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2636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r>
              <a:rPr lang="en-US" altLang="zh-CN"/>
              <a:t>RAID 5</a:t>
            </a:r>
          </a:p>
        </p:txBody>
      </p:sp>
      <p:sp>
        <p:nvSpPr>
          <p:cNvPr id="2" name="内容占位符 1"/>
          <p:cNvSpPr>
            <a:spLocks noGrp="1"/>
          </p:cNvSpPr>
          <p:nvPr>
            <p:ph idx="1"/>
          </p:nvPr>
        </p:nvSpPr>
        <p:spPr/>
        <p:txBody>
          <a:bodyPr/>
          <a:lstStyle/>
          <a:p>
            <a:r>
              <a:rPr lang="en-US" altLang="zh-CN" dirty="0"/>
              <a:t>Block-level striping with distributed parity.</a:t>
            </a:r>
          </a:p>
          <a:p>
            <a:r>
              <a:rPr lang="zh-CN" altLang="en-US" dirty="0"/>
              <a:t>校验结果螺旋分布</a:t>
            </a:r>
          </a:p>
        </p:txBody>
      </p:sp>
      <p:sp>
        <p:nvSpPr>
          <p:cNvPr id="3" name="日期占位符 2"/>
          <p:cNvSpPr>
            <a:spLocks noGrp="1"/>
          </p:cNvSpPr>
          <p:nvPr>
            <p:ph type="dt" sz="half" idx="10"/>
          </p:nvPr>
        </p:nvSpPr>
        <p:spPr/>
        <p:txBody>
          <a:bodyPr/>
          <a:lstStyle/>
          <a:p>
            <a:fld id="{FC4E337F-0C2E-3D44-88DF-AE17A6BF5812}" type="datetime5">
              <a:t>2019/12/25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7" name="灯片编号占位符 6"/>
          <p:cNvSpPr>
            <a:spLocks noGrp="1"/>
          </p:cNvSpPr>
          <p:nvPr>
            <p:ph type="sldNum" sz="quarter" idx="12"/>
          </p:nvPr>
        </p:nvSpPr>
        <p:spPr/>
        <p:txBody>
          <a:bodyPr/>
          <a:lstStyle/>
          <a:p>
            <a:fld id="{B09550E6-D85C-43A8-841D-66A200A3DB30}" type="slidenum">
              <a:rPr lang="zh-CN" altLang="en-US" smtClean="0"/>
              <a:t>49</a:t>
            </a:fld>
            <a:endParaRPr lang="zh-CN" altLang="en-US"/>
          </a:p>
        </p:txBody>
      </p:sp>
      <p:pic>
        <p:nvPicPr>
          <p:cNvPr id="60418" name="Picture 2" descr="File:RAID 5.sv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86847" y="2148360"/>
            <a:ext cx="5957153" cy="44127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47038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地址转换</a:t>
            </a:r>
          </a:p>
        </p:txBody>
      </p:sp>
      <p:sp>
        <p:nvSpPr>
          <p:cNvPr id="3" name="内容占位符 2"/>
          <p:cNvSpPr>
            <a:spLocks noGrp="1"/>
          </p:cNvSpPr>
          <p:nvPr>
            <p:ph idx="1"/>
          </p:nvPr>
        </p:nvSpPr>
        <p:spPr/>
        <p:txBody>
          <a:bodyPr>
            <a:normAutofit lnSpcReduction="10000"/>
          </a:bodyPr>
          <a:lstStyle/>
          <a:p>
            <a:r>
              <a:rPr lang="zh-CN" altLang="en-US" dirty="0"/>
              <a:t>操作系统逻辑块：</a:t>
            </a:r>
            <a:r>
              <a:rPr lang="en-US" altLang="zh-CN" dirty="0"/>
              <a:t>b</a:t>
            </a:r>
          </a:p>
          <a:p>
            <a:r>
              <a:rPr lang="zh-CN" altLang="en-US" dirty="0"/>
              <a:t>磁盘三维坐标：</a:t>
            </a:r>
            <a:r>
              <a:rPr lang="en-US" altLang="zh-CN" dirty="0"/>
              <a:t>(</a:t>
            </a:r>
            <a:r>
              <a:rPr lang="zh-CN" altLang="en-US" dirty="0"/>
              <a:t>柱面</a:t>
            </a:r>
            <a:r>
              <a:rPr lang="en-US" altLang="zh-CN" dirty="0" err="1"/>
              <a:t>i</a:t>
            </a:r>
            <a:r>
              <a:rPr lang="zh-CN" altLang="en-US" dirty="0"/>
              <a:t>，磁头</a:t>
            </a:r>
            <a:r>
              <a:rPr lang="en-US" altLang="zh-CN" dirty="0"/>
              <a:t>j</a:t>
            </a:r>
            <a:r>
              <a:rPr lang="zh-CN" altLang="en-US" dirty="0"/>
              <a:t>，扇区</a:t>
            </a:r>
            <a:r>
              <a:rPr lang="en-US" altLang="zh-CN" dirty="0"/>
              <a:t>k</a:t>
            </a:r>
            <a:r>
              <a:rPr lang="en-US" altLang="en-US" dirty="0"/>
              <a:t>)</a:t>
            </a:r>
          </a:p>
          <a:p>
            <a:r>
              <a:rPr lang="zh-CN" altLang="en-US" dirty="0"/>
              <a:t>若：</a:t>
            </a:r>
            <a:r>
              <a:rPr lang="en-US" altLang="zh-CN" dirty="0"/>
              <a:t>s</a:t>
            </a:r>
            <a:r>
              <a:rPr lang="zh-CN" altLang="en-US" dirty="0"/>
              <a:t>扇区</a:t>
            </a:r>
            <a:r>
              <a:rPr lang="en-US" altLang="zh-CN" dirty="0"/>
              <a:t>/</a:t>
            </a:r>
            <a:r>
              <a:rPr lang="zh-CN" altLang="en-US" dirty="0"/>
              <a:t>磁道，</a:t>
            </a:r>
            <a:r>
              <a:rPr lang="en-US" altLang="zh-CN" dirty="0"/>
              <a:t>t</a:t>
            </a:r>
            <a:r>
              <a:rPr lang="zh-CN" altLang="en-US" dirty="0"/>
              <a:t>磁道</a:t>
            </a:r>
            <a:r>
              <a:rPr lang="en-US" altLang="zh-CN" dirty="0"/>
              <a:t>/</a:t>
            </a:r>
            <a:r>
              <a:rPr lang="zh-CN" altLang="en-US" dirty="0"/>
              <a:t>柱面，则：</a:t>
            </a:r>
            <a:endParaRPr lang="en-US" altLang="zh-CN" dirty="0"/>
          </a:p>
          <a:p>
            <a:r>
              <a:rPr lang="en-US" altLang="zh-CN" i="1" dirty="0">
                <a:latin typeface="Palatino"/>
                <a:cs typeface="Palatino"/>
              </a:rPr>
              <a:t>b=(</a:t>
            </a:r>
            <a:r>
              <a:rPr lang="en-US" altLang="zh-CN" i="1" dirty="0" err="1">
                <a:latin typeface="Palatino"/>
                <a:cs typeface="Palatino"/>
              </a:rPr>
              <a:t>s×t×i</a:t>
            </a:r>
            <a:r>
              <a:rPr lang="en-US" altLang="zh-CN" i="1" dirty="0">
                <a:latin typeface="Palatino"/>
                <a:cs typeface="Palatino"/>
              </a:rPr>
              <a:t>) + (</a:t>
            </a:r>
            <a:r>
              <a:rPr lang="en-US" altLang="zh-CN" i="1" dirty="0" err="1">
                <a:latin typeface="Palatino"/>
                <a:cs typeface="Palatino"/>
              </a:rPr>
              <a:t>s×j</a:t>
            </a:r>
            <a:r>
              <a:rPr lang="en-US" altLang="zh-CN" i="1" dirty="0">
                <a:latin typeface="Palatino"/>
                <a:cs typeface="Palatino"/>
              </a:rPr>
              <a:t>) + k=s×(</a:t>
            </a:r>
            <a:r>
              <a:rPr lang="en-US" altLang="zh-CN" i="1" dirty="0" err="1">
                <a:latin typeface="Palatino"/>
                <a:cs typeface="Palatino"/>
              </a:rPr>
              <a:t>t×i+j</a:t>
            </a:r>
            <a:r>
              <a:rPr lang="en-US" altLang="zh-CN" i="1" dirty="0">
                <a:latin typeface="Palatino"/>
                <a:cs typeface="Palatino"/>
              </a:rPr>
              <a:t>) + k</a:t>
            </a:r>
          </a:p>
          <a:p>
            <a:r>
              <a:rPr lang="en-US" altLang="zh-CN" i="1" dirty="0" err="1">
                <a:latin typeface="Palatino"/>
                <a:cs typeface="Palatino"/>
              </a:rPr>
              <a:t>i</a:t>
            </a:r>
            <a:r>
              <a:rPr lang="en-US" altLang="zh-CN" i="1" dirty="0">
                <a:latin typeface="Palatino"/>
                <a:cs typeface="Palatino"/>
              </a:rPr>
              <a:t>=b/(</a:t>
            </a:r>
            <a:r>
              <a:rPr lang="en-US" altLang="zh-CN" i="1" dirty="0" err="1">
                <a:latin typeface="Palatino"/>
                <a:cs typeface="Palatino"/>
              </a:rPr>
              <a:t>s×t</a:t>
            </a:r>
            <a:r>
              <a:rPr lang="en-US" altLang="zh-CN" i="1" dirty="0">
                <a:latin typeface="Palatino"/>
                <a:cs typeface="Palatino"/>
              </a:rPr>
              <a:t>)</a:t>
            </a:r>
          </a:p>
          <a:p>
            <a:r>
              <a:rPr lang="en-US" altLang="zh-CN" i="1" dirty="0">
                <a:latin typeface="Palatino"/>
                <a:cs typeface="Palatino"/>
              </a:rPr>
              <a:t>j=(b mod (</a:t>
            </a:r>
            <a:r>
              <a:rPr lang="en-US" altLang="zh-CN" i="1" dirty="0" err="1">
                <a:latin typeface="Palatino"/>
                <a:cs typeface="Palatino"/>
              </a:rPr>
              <a:t>s×t</a:t>
            </a:r>
            <a:r>
              <a:rPr lang="en-US" altLang="zh-CN" i="1" dirty="0">
                <a:latin typeface="Palatino"/>
                <a:cs typeface="Palatino"/>
              </a:rPr>
              <a:t>))/s</a:t>
            </a:r>
          </a:p>
          <a:p>
            <a:r>
              <a:rPr lang="en-US" altLang="en-US" i="1" dirty="0">
                <a:latin typeface="Palatino"/>
                <a:cs typeface="Palatino"/>
              </a:rPr>
              <a:t>k=(b mod (</a:t>
            </a:r>
            <a:r>
              <a:rPr lang="en-US" altLang="en-US" i="1" dirty="0" err="1">
                <a:latin typeface="Palatino"/>
                <a:cs typeface="Palatino"/>
              </a:rPr>
              <a:t>s</a:t>
            </a:r>
            <a:r>
              <a:rPr lang="en-US" altLang="zh-CN" i="1" dirty="0" err="1">
                <a:latin typeface="Palatino"/>
                <a:cs typeface="Palatino"/>
              </a:rPr>
              <a:t>×t</a:t>
            </a:r>
            <a:r>
              <a:rPr lang="en-US" altLang="zh-CN" i="1" dirty="0">
                <a:latin typeface="Palatino"/>
                <a:cs typeface="Palatino"/>
              </a:rPr>
              <a:t>)) mod s=?</a:t>
            </a:r>
            <a:endParaRPr lang="en-US" altLang="en-US" i="1" dirty="0">
              <a:latin typeface="Palatino"/>
              <a:cs typeface="Palatino"/>
            </a:endParaRPr>
          </a:p>
          <a:p>
            <a:endParaRPr lang="zh-CN" altLang="en-US" dirty="0"/>
          </a:p>
        </p:txBody>
      </p:sp>
      <p:sp>
        <p:nvSpPr>
          <p:cNvPr id="4" name="日期占位符 3"/>
          <p:cNvSpPr>
            <a:spLocks noGrp="1"/>
          </p:cNvSpPr>
          <p:nvPr>
            <p:ph type="dt" sz="half" idx="10"/>
          </p:nvPr>
        </p:nvSpPr>
        <p:spPr/>
        <p:txBody>
          <a:bodyPr/>
          <a:lstStyle/>
          <a:p>
            <a:fld id="{4E5E051C-989C-AB45-969D-60BACF2847D5}"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a:t>
            </a:fld>
            <a:endParaRPr lang="zh-CN" altLang="en-US"/>
          </a:p>
        </p:txBody>
      </p:sp>
    </p:spTree>
    <p:extLst>
      <p:ext uri="{BB962C8B-B14F-4D97-AF65-F5344CB8AC3E}">
        <p14:creationId xmlns:p14="http://schemas.microsoft.com/office/powerpoint/2010/main" val="363728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8474075" y="4686654"/>
            <a:ext cx="442913"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31" name="Line 3"/>
          <p:cNvSpPr>
            <a:spLocks noChangeShapeType="1"/>
          </p:cNvSpPr>
          <p:nvPr/>
        </p:nvSpPr>
        <p:spPr bwMode="auto">
          <a:xfrm>
            <a:off x="7677150" y="4621566"/>
            <a:ext cx="0" cy="72866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32" name="Oval 4"/>
          <p:cNvSpPr>
            <a:spLocks noChangeArrowheads="1"/>
          </p:cNvSpPr>
          <p:nvPr/>
        </p:nvSpPr>
        <p:spPr bwMode="auto">
          <a:xfrm>
            <a:off x="6638925" y="4134204"/>
            <a:ext cx="2103438"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33" name="Oval 5"/>
          <p:cNvSpPr>
            <a:spLocks noChangeArrowheads="1"/>
          </p:cNvSpPr>
          <p:nvPr/>
        </p:nvSpPr>
        <p:spPr bwMode="auto">
          <a:xfrm>
            <a:off x="6854825" y="4304066"/>
            <a:ext cx="1671638"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34" name="Line 6"/>
          <p:cNvSpPr>
            <a:spLocks noChangeShapeType="1"/>
          </p:cNvSpPr>
          <p:nvPr/>
        </p:nvSpPr>
        <p:spPr bwMode="auto">
          <a:xfrm flipH="1">
            <a:off x="8474075" y="4413604"/>
            <a:ext cx="442913"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35" name="Oval 7"/>
          <p:cNvSpPr>
            <a:spLocks noChangeArrowheads="1"/>
          </p:cNvSpPr>
          <p:nvPr/>
        </p:nvSpPr>
        <p:spPr bwMode="auto">
          <a:xfrm>
            <a:off x="6638925" y="3850041"/>
            <a:ext cx="2103438"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36" name="Oval 8"/>
          <p:cNvSpPr>
            <a:spLocks noChangeArrowheads="1"/>
          </p:cNvSpPr>
          <p:nvPr/>
        </p:nvSpPr>
        <p:spPr bwMode="auto">
          <a:xfrm>
            <a:off x="6854825" y="4043716"/>
            <a:ext cx="1671638"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37" name="Line 9"/>
          <p:cNvSpPr>
            <a:spLocks noChangeShapeType="1"/>
          </p:cNvSpPr>
          <p:nvPr/>
        </p:nvSpPr>
        <p:spPr bwMode="auto">
          <a:xfrm flipH="1">
            <a:off x="8480425" y="399450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38" name="Oval 10"/>
          <p:cNvSpPr>
            <a:spLocks noChangeArrowheads="1"/>
          </p:cNvSpPr>
          <p:nvPr/>
        </p:nvSpPr>
        <p:spPr bwMode="auto">
          <a:xfrm>
            <a:off x="6638925" y="3589691"/>
            <a:ext cx="2103438"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739" name="Freeform 11"/>
          <p:cNvSpPr>
            <a:spLocks/>
          </p:cNvSpPr>
          <p:nvPr/>
        </p:nvSpPr>
        <p:spPr bwMode="auto">
          <a:xfrm>
            <a:off x="7056438"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ea typeface="宋体" charset="-122"/>
            </a:endParaRPr>
          </a:p>
        </p:txBody>
      </p:sp>
      <p:sp>
        <p:nvSpPr>
          <p:cNvPr id="73740" name="Line 12"/>
          <p:cNvSpPr>
            <a:spLocks noChangeShapeType="1"/>
          </p:cNvSpPr>
          <p:nvPr/>
        </p:nvSpPr>
        <p:spPr bwMode="auto">
          <a:xfrm flipH="1">
            <a:off x="8532813" y="3938941"/>
            <a:ext cx="2286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1" name="Line 13"/>
          <p:cNvSpPr>
            <a:spLocks noChangeShapeType="1"/>
          </p:cNvSpPr>
          <p:nvPr/>
        </p:nvSpPr>
        <p:spPr bwMode="auto">
          <a:xfrm>
            <a:off x="7677150" y="4126266"/>
            <a:ext cx="0" cy="1682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2" name="Line 14"/>
          <p:cNvSpPr>
            <a:spLocks noChangeShapeType="1"/>
          </p:cNvSpPr>
          <p:nvPr/>
        </p:nvSpPr>
        <p:spPr bwMode="auto">
          <a:xfrm flipH="1">
            <a:off x="8156575" y="3638904"/>
            <a:ext cx="65088"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3" name="Line 15"/>
          <p:cNvSpPr>
            <a:spLocks noChangeShapeType="1"/>
          </p:cNvSpPr>
          <p:nvPr/>
        </p:nvSpPr>
        <p:spPr bwMode="auto">
          <a:xfrm>
            <a:off x="8259763" y="4069116"/>
            <a:ext cx="825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4" name="Line 16"/>
          <p:cNvSpPr>
            <a:spLocks noChangeShapeType="1"/>
          </p:cNvSpPr>
          <p:nvPr/>
        </p:nvSpPr>
        <p:spPr bwMode="auto">
          <a:xfrm>
            <a:off x="7991475" y="4115154"/>
            <a:ext cx="25400"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5" name="Line 17"/>
          <p:cNvSpPr>
            <a:spLocks noChangeShapeType="1"/>
          </p:cNvSpPr>
          <p:nvPr/>
        </p:nvSpPr>
        <p:spPr bwMode="auto">
          <a:xfrm flipV="1">
            <a:off x="7874000" y="3586516"/>
            <a:ext cx="17463" cy="169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6" name="Line 18"/>
          <p:cNvSpPr>
            <a:spLocks noChangeShapeType="1"/>
          </p:cNvSpPr>
          <p:nvPr/>
        </p:nvSpPr>
        <p:spPr bwMode="auto">
          <a:xfrm flipV="1">
            <a:off x="8385175" y="3711929"/>
            <a:ext cx="111125"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7" name="Line 19"/>
          <p:cNvSpPr>
            <a:spLocks noChangeShapeType="1"/>
          </p:cNvSpPr>
          <p:nvPr/>
        </p:nvSpPr>
        <p:spPr bwMode="auto">
          <a:xfrm>
            <a:off x="8450263" y="4035779"/>
            <a:ext cx="141287" cy="777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48" name="Oval 20"/>
          <p:cNvSpPr>
            <a:spLocks noChangeArrowheads="1"/>
          </p:cNvSpPr>
          <p:nvPr/>
        </p:nvSpPr>
        <p:spPr bwMode="auto">
          <a:xfrm>
            <a:off x="6854825" y="3781779"/>
            <a:ext cx="1671638"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49" name="Line 21"/>
          <p:cNvSpPr>
            <a:spLocks noChangeShapeType="1"/>
          </p:cNvSpPr>
          <p:nvPr/>
        </p:nvSpPr>
        <p:spPr bwMode="auto">
          <a:xfrm flipH="1">
            <a:off x="7373938" y="4115154"/>
            <a:ext cx="36512"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0" name="Line 22"/>
          <p:cNvSpPr>
            <a:spLocks noChangeShapeType="1"/>
          </p:cNvSpPr>
          <p:nvPr/>
        </p:nvSpPr>
        <p:spPr bwMode="auto">
          <a:xfrm flipH="1">
            <a:off x="6629400" y="3950054"/>
            <a:ext cx="2063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1" name="Line 23"/>
          <p:cNvSpPr>
            <a:spLocks noChangeShapeType="1"/>
          </p:cNvSpPr>
          <p:nvPr/>
        </p:nvSpPr>
        <p:spPr bwMode="auto">
          <a:xfrm flipH="1">
            <a:off x="7048500" y="4091341"/>
            <a:ext cx="952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2" name="Line 24"/>
          <p:cNvSpPr>
            <a:spLocks noChangeShapeType="1"/>
          </p:cNvSpPr>
          <p:nvPr/>
        </p:nvSpPr>
        <p:spPr bwMode="auto">
          <a:xfrm>
            <a:off x="7180263" y="3638904"/>
            <a:ext cx="53975"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3" name="Line 25"/>
          <p:cNvSpPr>
            <a:spLocks noChangeShapeType="1"/>
          </p:cNvSpPr>
          <p:nvPr/>
        </p:nvSpPr>
        <p:spPr bwMode="auto">
          <a:xfrm flipH="1" flipV="1">
            <a:off x="6900863" y="3711929"/>
            <a:ext cx="80962"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4" name="Line 26"/>
          <p:cNvSpPr>
            <a:spLocks noChangeShapeType="1"/>
          </p:cNvSpPr>
          <p:nvPr/>
        </p:nvSpPr>
        <p:spPr bwMode="auto">
          <a:xfrm flipH="1" flipV="1">
            <a:off x="7493000" y="3597629"/>
            <a:ext cx="20638" cy="1587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5" name="Line 27"/>
          <p:cNvSpPr>
            <a:spLocks noChangeShapeType="1"/>
          </p:cNvSpPr>
          <p:nvPr/>
        </p:nvSpPr>
        <p:spPr bwMode="auto">
          <a:xfrm flipH="1">
            <a:off x="6811963" y="4046891"/>
            <a:ext cx="157162" cy="88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6" name="Oval 28"/>
          <p:cNvSpPr>
            <a:spLocks noChangeArrowheads="1"/>
          </p:cNvSpPr>
          <p:nvPr/>
        </p:nvSpPr>
        <p:spPr bwMode="auto">
          <a:xfrm>
            <a:off x="7631113" y="3899254"/>
            <a:ext cx="93662"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757" name="Line 29"/>
          <p:cNvSpPr>
            <a:spLocks noChangeShapeType="1"/>
          </p:cNvSpPr>
          <p:nvPr/>
        </p:nvSpPr>
        <p:spPr bwMode="auto">
          <a:xfrm>
            <a:off x="7681913" y="3432529"/>
            <a:ext cx="0" cy="479425"/>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8" name="Line 30"/>
          <p:cNvSpPr>
            <a:spLocks noChangeShapeType="1"/>
          </p:cNvSpPr>
          <p:nvPr/>
        </p:nvSpPr>
        <p:spPr bwMode="auto">
          <a:xfrm>
            <a:off x="8909050" y="3897666"/>
            <a:ext cx="0" cy="1452563"/>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59" name="Line 31"/>
          <p:cNvSpPr>
            <a:spLocks noChangeShapeType="1"/>
          </p:cNvSpPr>
          <p:nvPr/>
        </p:nvSpPr>
        <p:spPr bwMode="auto">
          <a:xfrm flipH="1">
            <a:off x="8480425" y="3870679"/>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0" name="Line 32"/>
          <p:cNvSpPr>
            <a:spLocks noChangeShapeType="1"/>
          </p:cNvSpPr>
          <p:nvPr/>
        </p:nvSpPr>
        <p:spPr bwMode="auto">
          <a:xfrm>
            <a:off x="8502650" y="3872266"/>
            <a:ext cx="0" cy="41275"/>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1" name="Line 33"/>
          <p:cNvSpPr>
            <a:spLocks noChangeShapeType="1"/>
          </p:cNvSpPr>
          <p:nvPr/>
        </p:nvSpPr>
        <p:spPr bwMode="auto">
          <a:xfrm flipH="1">
            <a:off x="8480425" y="457235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2" name="Line 34"/>
          <p:cNvSpPr>
            <a:spLocks noChangeShapeType="1"/>
          </p:cNvSpPr>
          <p:nvPr/>
        </p:nvSpPr>
        <p:spPr bwMode="auto">
          <a:xfrm flipH="1">
            <a:off x="8480425" y="4300891"/>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3" name="Line 35"/>
          <p:cNvSpPr>
            <a:spLocks noChangeShapeType="1"/>
          </p:cNvSpPr>
          <p:nvPr/>
        </p:nvSpPr>
        <p:spPr bwMode="auto">
          <a:xfrm>
            <a:off x="8502650" y="4292954"/>
            <a:ext cx="0" cy="39687"/>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4" name="Line 36"/>
          <p:cNvSpPr>
            <a:spLocks noChangeShapeType="1"/>
          </p:cNvSpPr>
          <p:nvPr/>
        </p:nvSpPr>
        <p:spPr bwMode="auto">
          <a:xfrm>
            <a:off x="8502650" y="4564416"/>
            <a:ext cx="0" cy="39688"/>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5" name="Rectangle 37"/>
          <p:cNvSpPr>
            <a:spLocks noChangeArrowheads="1"/>
          </p:cNvSpPr>
          <p:nvPr/>
        </p:nvSpPr>
        <p:spPr bwMode="auto">
          <a:xfrm>
            <a:off x="7132638" y="3791304"/>
            <a:ext cx="2952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3</a:t>
            </a:r>
          </a:p>
        </p:txBody>
      </p:sp>
      <p:sp>
        <p:nvSpPr>
          <p:cNvPr id="73766" name="Line 38"/>
          <p:cNvSpPr>
            <a:spLocks noChangeShapeType="1"/>
          </p:cNvSpPr>
          <p:nvPr/>
        </p:nvSpPr>
        <p:spPr bwMode="auto">
          <a:xfrm flipH="1">
            <a:off x="5548313" y="4686654"/>
            <a:ext cx="442912"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7" name="Line 39"/>
          <p:cNvSpPr>
            <a:spLocks noChangeShapeType="1"/>
          </p:cNvSpPr>
          <p:nvPr/>
        </p:nvSpPr>
        <p:spPr bwMode="auto">
          <a:xfrm>
            <a:off x="4751388" y="4621566"/>
            <a:ext cx="0" cy="72866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68" name="Oval 40"/>
          <p:cNvSpPr>
            <a:spLocks noChangeArrowheads="1"/>
          </p:cNvSpPr>
          <p:nvPr/>
        </p:nvSpPr>
        <p:spPr bwMode="auto">
          <a:xfrm>
            <a:off x="3713163" y="4134204"/>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69" name="Oval 41"/>
          <p:cNvSpPr>
            <a:spLocks noChangeArrowheads="1"/>
          </p:cNvSpPr>
          <p:nvPr/>
        </p:nvSpPr>
        <p:spPr bwMode="auto">
          <a:xfrm>
            <a:off x="3929063" y="430406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70" name="Line 42"/>
          <p:cNvSpPr>
            <a:spLocks noChangeShapeType="1"/>
          </p:cNvSpPr>
          <p:nvPr/>
        </p:nvSpPr>
        <p:spPr bwMode="auto">
          <a:xfrm flipH="1">
            <a:off x="5548313" y="4413604"/>
            <a:ext cx="442912"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71" name="Oval 43"/>
          <p:cNvSpPr>
            <a:spLocks noChangeArrowheads="1"/>
          </p:cNvSpPr>
          <p:nvPr/>
        </p:nvSpPr>
        <p:spPr bwMode="auto">
          <a:xfrm>
            <a:off x="3713163" y="3850041"/>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772" name="Oval 44"/>
          <p:cNvSpPr>
            <a:spLocks noChangeArrowheads="1"/>
          </p:cNvSpPr>
          <p:nvPr/>
        </p:nvSpPr>
        <p:spPr bwMode="auto">
          <a:xfrm>
            <a:off x="3929063" y="404371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73" name="Line 45"/>
          <p:cNvSpPr>
            <a:spLocks noChangeShapeType="1"/>
          </p:cNvSpPr>
          <p:nvPr/>
        </p:nvSpPr>
        <p:spPr bwMode="auto">
          <a:xfrm flipH="1">
            <a:off x="5554663" y="399450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74" name="Oval 46"/>
          <p:cNvSpPr>
            <a:spLocks noChangeArrowheads="1"/>
          </p:cNvSpPr>
          <p:nvPr/>
        </p:nvSpPr>
        <p:spPr bwMode="auto">
          <a:xfrm>
            <a:off x="3713163" y="3589691"/>
            <a:ext cx="2103437"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775" name="Freeform 47"/>
          <p:cNvSpPr>
            <a:spLocks/>
          </p:cNvSpPr>
          <p:nvPr/>
        </p:nvSpPr>
        <p:spPr bwMode="auto">
          <a:xfrm>
            <a:off x="4130675"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ea typeface="宋体" charset="-122"/>
            </a:endParaRPr>
          </a:p>
        </p:txBody>
      </p:sp>
      <p:sp>
        <p:nvSpPr>
          <p:cNvPr id="73776" name="Line 48"/>
          <p:cNvSpPr>
            <a:spLocks noChangeShapeType="1"/>
          </p:cNvSpPr>
          <p:nvPr/>
        </p:nvSpPr>
        <p:spPr bwMode="auto">
          <a:xfrm flipH="1">
            <a:off x="5607050" y="3938941"/>
            <a:ext cx="2286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77" name="Line 49"/>
          <p:cNvSpPr>
            <a:spLocks noChangeShapeType="1"/>
          </p:cNvSpPr>
          <p:nvPr/>
        </p:nvSpPr>
        <p:spPr bwMode="auto">
          <a:xfrm>
            <a:off x="4751388" y="4126266"/>
            <a:ext cx="0" cy="1682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78" name="Line 50"/>
          <p:cNvSpPr>
            <a:spLocks noChangeShapeType="1"/>
          </p:cNvSpPr>
          <p:nvPr/>
        </p:nvSpPr>
        <p:spPr bwMode="auto">
          <a:xfrm flipH="1">
            <a:off x="5230813" y="3638904"/>
            <a:ext cx="65087"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79" name="Line 51"/>
          <p:cNvSpPr>
            <a:spLocks noChangeShapeType="1"/>
          </p:cNvSpPr>
          <p:nvPr/>
        </p:nvSpPr>
        <p:spPr bwMode="auto">
          <a:xfrm>
            <a:off x="5334000" y="4069116"/>
            <a:ext cx="825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0" name="Line 52"/>
          <p:cNvSpPr>
            <a:spLocks noChangeShapeType="1"/>
          </p:cNvSpPr>
          <p:nvPr/>
        </p:nvSpPr>
        <p:spPr bwMode="auto">
          <a:xfrm>
            <a:off x="5065713" y="4115154"/>
            <a:ext cx="25400"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1" name="Line 53"/>
          <p:cNvSpPr>
            <a:spLocks noChangeShapeType="1"/>
          </p:cNvSpPr>
          <p:nvPr/>
        </p:nvSpPr>
        <p:spPr bwMode="auto">
          <a:xfrm flipV="1">
            <a:off x="4948238" y="3586516"/>
            <a:ext cx="17462" cy="169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2" name="Line 54"/>
          <p:cNvSpPr>
            <a:spLocks noChangeShapeType="1"/>
          </p:cNvSpPr>
          <p:nvPr/>
        </p:nvSpPr>
        <p:spPr bwMode="auto">
          <a:xfrm flipV="1">
            <a:off x="5459413" y="3711929"/>
            <a:ext cx="111125"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3" name="Line 55"/>
          <p:cNvSpPr>
            <a:spLocks noChangeShapeType="1"/>
          </p:cNvSpPr>
          <p:nvPr/>
        </p:nvSpPr>
        <p:spPr bwMode="auto">
          <a:xfrm>
            <a:off x="5524500" y="4035779"/>
            <a:ext cx="141288" cy="777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4" name="Oval 56"/>
          <p:cNvSpPr>
            <a:spLocks noChangeArrowheads="1"/>
          </p:cNvSpPr>
          <p:nvPr/>
        </p:nvSpPr>
        <p:spPr bwMode="auto">
          <a:xfrm>
            <a:off x="3929063" y="3781779"/>
            <a:ext cx="1671637"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785" name="Line 57"/>
          <p:cNvSpPr>
            <a:spLocks noChangeShapeType="1"/>
          </p:cNvSpPr>
          <p:nvPr/>
        </p:nvSpPr>
        <p:spPr bwMode="auto">
          <a:xfrm flipH="1">
            <a:off x="4448175" y="4115154"/>
            <a:ext cx="36513"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6" name="Line 58"/>
          <p:cNvSpPr>
            <a:spLocks noChangeShapeType="1"/>
          </p:cNvSpPr>
          <p:nvPr/>
        </p:nvSpPr>
        <p:spPr bwMode="auto">
          <a:xfrm flipH="1">
            <a:off x="3703638" y="3950054"/>
            <a:ext cx="2063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7" name="Line 59"/>
          <p:cNvSpPr>
            <a:spLocks noChangeShapeType="1"/>
          </p:cNvSpPr>
          <p:nvPr/>
        </p:nvSpPr>
        <p:spPr bwMode="auto">
          <a:xfrm flipH="1">
            <a:off x="4122738" y="4091341"/>
            <a:ext cx="952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8" name="Line 60"/>
          <p:cNvSpPr>
            <a:spLocks noChangeShapeType="1"/>
          </p:cNvSpPr>
          <p:nvPr/>
        </p:nvSpPr>
        <p:spPr bwMode="auto">
          <a:xfrm>
            <a:off x="4254500" y="3638904"/>
            <a:ext cx="53975"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89" name="Line 61"/>
          <p:cNvSpPr>
            <a:spLocks noChangeShapeType="1"/>
          </p:cNvSpPr>
          <p:nvPr/>
        </p:nvSpPr>
        <p:spPr bwMode="auto">
          <a:xfrm flipH="1" flipV="1">
            <a:off x="3975100" y="3711929"/>
            <a:ext cx="80963"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0" name="Line 62"/>
          <p:cNvSpPr>
            <a:spLocks noChangeShapeType="1"/>
          </p:cNvSpPr>
          <p:nvPr/>
        </p:nvSpPr>
        <p:spPr bwMode="auto">
          <a:xfrm flipH="1" flipV="1">
            <a:off x="4567238" y="3597629"/>
            <a:ext cx="20637" cy="1587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1" name="Line 63"/>
          <p:cNvSpPr>
            <a:spLocks noChangeShapeType="1"/>
          </p:cNvSpPr>
          <p:nvPr/>
        </p:nvSpPr>
        <p:spPr bwMode="auto">
          <a:xfrm flipH="1">
            <a:off x="3886200" y="4046891"/>
            <a:ext cx="157163" cy="88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2" name="Oval 64"/>
          <p:cNvSpPr>
            <a:spLocks noChangeArrowheads="1"/>
          </p:cNvSpPr>
          <p:nvPr/>
        </p:nvSpPr>
        <p:spPr bwMode="auto">
          <a:xfrm>
            <a:off x="4705350" y="3899254"/>
            <a:ext cx="93663"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793" name="Line 65"/>
          <p:cNvSpPr>
            <a:spLocks noChangeShapeType="1"/>
          </p:cNvSpPr>
          <p:nvPr/>
        </p:nvSpPr>
        <p:spPr bwMode="auto">
          <a:xfrm>
            <a:off x="4756150" y="3432529"/>
            <a:ext cx="0" cy="479425"/>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4" name="Line 66"/>
          <p:cNvSpPr>
            <a:spLocks noChangeShapeType="1"/>
          </p:cNvSpPr>
          <p:nvPr/>
        </p:nvSpPr>
        <p:spPr bwMode="auto">
          <a:xfrm>
            <a:off x="5983288" y="3897666"/>
            <a:ext cx="0" cy="1452563"/>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5" name="Line 67"/>
          <p:cNvSpPr>
            <a:spLocks noChangeShapeType="1"/>
          </p:cNvSpPr>
          <p:nvPr/>
        </p:nvSpPr>
        <p:spPr bwMode="auto">
          <a:xfrm flipH="1">
            <a:off x="5554663" y="3870679"/>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6" name="Line 68"/>
          <p:cNvSpPr>
            <a:spLocks noChangeShapeType="1"/>
          </p:cNvSpPr>
          <p:nvPr/>
        </p:nvSpPr>
        <p:spPr bwMode="auto">
          <a:xfrm>
            <a:off x="5576888" y="3872266"/>
            <a:ext cx="0" cy="41275"/>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7" name="Line 69"/>
          <p:cNvSpPr>
            <a:spLocks noChangeShapeType="1"/>
          </p:cNvSpPr>
          <p:nvPr/>
        </p:nvSpPr>
        <p:spPr bwMode="auto">
          <a:xfrm flipH="1">
            <a:off x="5554663" y="457235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8" name="Line 70"/>
          <p:cNvSpPr>
            <a:spLocks noChangeShapeType="1"/>
          </p:cNvSpPr>
          <p:nvPr/>
        </p:nvSpPr>
        <p:spPr bwMode="auto">
          <a:xfrm flipH="1">
            <a:off x="5554663" y="4300891"/>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799" name="Line 71"/>
          <p:cNvSpPr>
            <a:spLocks noChangeShapeType="1"/>
          </p:cNvSpPr>
          <p:nvPr/>
        </p:nvSpPr>
        <p:spPr bwMode="auto">
          <a:xfrm>
            <a:off x="5576888" y="4292954"/>
            <a:ext cx="0" cy="39687"/>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00" name="Line 72"/>
          <p:cNvSpPr>
            <a:spLocks noChangeShapeType="1"/>
          </p:cNvSpPr>
          <p:nvPr/>
        </p:nvSpPr>
        <p:spPr bwMode="auto">
          <a:xfrm>
            <a:off x="5576888" y="4564416"/>
            <a:ext cx="0" cy="39688"/>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01" name="Rectangle 73"/>
          <p:cNvSpPr>
            <a:spLocks noChangeArrowheads="1"/>
          </p:cNvSpPr>
          <p:nvPr/>
        </p:nvSpPr>
        <p:spPr bwMode="auto">
          <a:xfrm>
            <a:off x="4206875" y="3791304"/>
            <a:ext cx="2952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2</a:t>
            </a:r>
          </a:p>
        </p:txBody>
      </p:sp>
      <p:sp>
        <p:nvSpPr>
          <p:cNvPr id="73802" name="Line 74"/>
          <p:cNvSpPr>
            <a:spLocks noChangeShapeType="1"/>
          </p:cNvSpPr>
          <p:nvPr/>
        </p:nvSpPr>
        <p:spPr bwMode="auto">
          <a:xfrm flipH="1">
            <a:off x="2659063" y="4686654"/>
            <a:ext cx="442912"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03" name="Line 75"/>
          <p:cNvSpPr>
            <a:spLocks noChangeShapeType="1"/>
          </p:cNvSpPr>
          <p:nvPr/>
        </p:nvSpPr>
        <p:spPr bwMode="auto">
          <a:xfrm>
            <a:off x="1862138" y="4621566"/>
            <a:ext cx="0" cy="72866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04" name="Oval 76"/>
          <p:cNvSpPr>
            <a:spLocks noChangeArrowheads="1"/>
          </p:cNvSpPr>
          <p:nvPr/>
        </p:nvSpPr>
        <p:spPr bwMode="auto">
          <a:xfrm>
            <a:off x="823913" y="4134204"/>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805" name="Oval 77"/>
          <p:cNvSpPr>
            <a:spLocks noChangeArrowheads="1"/>
          </p:cNvSpPr>
          <p:nvPr/>
        </p:nvSpPr>
        <p:spPr bwMode="auto">
          <a:xfrm>
            <a:off x="1039813" y="430406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06" name="Line 78"/>
          <p:cNvSpPr>
            <a:spLocks noChangeShapeType="1"/>
          </p:cNvSpPr>
          <p:nvPr/>
        </p:nvSpPr>
        <p:spPr bwMode="auto">
          <a:xfrm flipH="1">
            <a:off x="2659063" y="4413604"/>
            <a:ext cx="442912"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07" name="Oval 79"/>
          <p:cNvSpPr>
            <a:spLocks noChangeArrowheads="1"/>
          </p:cNvSpPr>
          <p:nvPr/>
        </p:nvSpPr>
        <p:spPr bwMode="auto">
          <a:xfrm>
            <a:off x="823913" y="3850041"/>
            <a:ext cx="2103437" cy="708025"/>
          </a:xfrm>
          <a:prstGeom prst="ellipse">
            <a:avLst/>
          </a:prstGeom>
          <a:solidFill>
            <a:srgbClr val="C1CEFF"/>
          </a:solidFill>
          <a:ln w="28575">
            <a:solidFill>
              <a:schemeClr val="tx1"/>
            </a:solidFill>
            <a:round/>
            <a:headEnd/>
            <a:tailEnd/>
          </a:ln>
        </p:spPr>
        <p:txBody>
          <a:bodyPr wrap="none" anchor="ctr"/>
          <a:lstStyle/>
          <a:p>
            <a:endParaRPr lang="zh-CN" altLang="en-US">
              <a:ea typeface="宋体" charset="-122"/>
            </a:endParaRPr>
          </a:p>
        </p:txBody>
      </p:sp>
      <p:sp>
        <p:nvSpPr>
          <p:cNvPr id="73808" name="Oval 80"/>
          <p:cNvSpPr>
            <a:spLocks noChangeArrowheads="1"/>
          </p:cNvSpPr>
          <p:nvPr/>
        </p:nvSpPr>
        <p:spPr bwMode="auto">
          <a:xfrm>
            <a:off x="1039813" y="4043716"/>
            <a:ext cx="1671637" cy="322263"/>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09" name="Line 81"/>
          <p:cNvSpPr>
            <a:spLocks noChangeShapeType="1"/>
          </p:cNvSpPr>
          <p:nvPr/>
        </p:nvSpPr>
        <p:spPr bwMode="auto">
          <a:xfrm flipH="1">
            <a:off x="2665413" y="399450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0" name="Oval 82"/>
          <p:cNvSpPr>
            <a:spLocks noChangeArrowheads="1"/>
          </p:cNvSpPr>
          <p:nvPr/>
        </p:nvSpPr>
        <p:spPr bwMode="auto">
          <a:xfrm>
            <a:off x="823913" y="3589691"/>
            <a:ext cx="2103437" cy="708025"/>
          </a:xfrm>
          <a:prstGeom prst="ellipse">
            <a:avLst/>
          </a:prstGeom>
          <a:solidFill>
            <a:schemeClr val="accent1"/>
          </a:solidFill>
          <a:ln w="28575">
            <a:solidFill>
              <a:schemeClr val="tx1"/>
            </a:solidFill>
            <a:round/>
            <a:headEnd/>
            <a:tailEnd/>
          </a:ln>
        </p:spPr>
        <p:txBody>
          <a:bodyPr wrap="none" anchor="ctr"/>
          <a:lstStyle/>
          <a:p>
            <a:endParaRPr lang="zh-CN" altLang="en-US">
              <a:ea typeface="宋体" charset="-122"/>
            </a:endParaRPr>
          </a:p>
        </p:txBody>
      </p:sp>
      <p:sp>
        <p:nvSpPr>
          <p:cNvPr id="73811" name="Freeform 83"/>
          <p:cNvSpPr>
            <a:spLocks/>
          </p:cNvSpPr>
          <p:nvPr/>
        </p:nvSpPr>
        <p:spPr bwMode="auto">
          <a:xfrm>
            <a:off x="1241425" y="4083404"/>
            <a:ext cx="352425" cy="179387"/>
          </a:xfrm>
          <a:custGeom>
            <a:avLst/>
            <a:gdLst>
              <a:gd name="T0" fmla="*/ 2147483647 w 222"/>
              <a:gd name="T1" fmla="*/ 0 h 113"/>
              <a:gd name="T2" fmla="*/ 0 w 222"/>
              <a:gd name="T3" fmla="*/ 2147483647 h 113"/>
              <a:gd name="T4" fmla="*/ 2147483647 w 222"/>
              <a:gd name="T5" fmla="*/ 2147483647 h 113"/>
              <a:gd name="T6" fmla="*/ 2147483647 w 222"/>
              <a:gd name="T7" fmla="*/ 2147483647 h 113"/>
              <a:gd name="T8" fmla="*/ 2147483647 w 222"/>
              <a:gd name="T9" fmla="*/ 0 h 113"/>
              <a:gd name="T10" fmla="*/ 0 60000 65536"/>
              <a:gd name="T11" fmla="*/ 0 60000 65536"/>
              <a:gd name="T12" fmla="*/ 0 60000 65536"/>
              <a:gd name="T13" fmla="*/ 0 60000 65536"/>
              <a:gd name="T14" fmla="*/ 0 60000 65536"/>
              <a:gd name="T15" fmla="*/ 0 w 222"/>
              <a:gd name="T16" fmla="*/ 0 h 113"/>
              <a:gd name="T17" fmla="*/ 222 w 222"/>
              <a:gd name="T18" fmla="*/ 113 h 113"/>
            </a:gdLst>
            <a:ahLst/>
            <a:cxnLst>
              <a:cxn ang="T10">
                <a:pos x="T0" y="T1"/>
              </a:cxn>
              <a:cxn ang="T11">
                <a:pos x="T2" y="T3"/>
              </a:cxn>
              <a:cxn ang="T12">
                <a:pos x="T4" y="T5"/>
              </a:cxn>
              <a:cxn ang="T13">
                <a:pos x="T6" y="T7"/>
              </a:cxn>
              <a:cxn ang="T14">
                <a:pos x="T8" y="T9"/>
              </a:cxn>
            </a:cxnLst>
            <a:rect l="T15" t="T16" r="T17" b="T18"/>
            <a:pathLst>
              <a:path w="222" h="113">
                <a:moveTo>
                  <a:pt x="56" y="0"/>
                </a:moveTo>
                <a:lnTo>
                  <a:pt x="0" y="83"/>
                </a:lnTo>
                <a:lnTo>
                  <a:pt x="201" y="112"/>
                </a:lnTo>
                <a:lnTo>
                  <a:pt x="221" y="16"/>
                </a:lnTo>
                <a:lnTo>
                  <a:pt x="56" y="0"/>
                </a:lnTo>
              </a:path>
            </a:pathLst>
          </a:custGeom>
          <a:solidFill>
            <a:schemeClr val="tx2"/>
          </a:solidFill>
          <a:ln>
            <a:noFill/>
          </a:ln>
          <a:extLst>
            <a:ext uri="{91240B29-F687-4f45-9708-019B960494DF}">
              <a14:hiddenLine xmlns="" xmlns:a14="http://schemas.microsoft.com/office/drawing/2010/main" w="12700" cap="rnd">
                <a:solidFill>
                  <a:srgbClr val="000000"/>
                </a:solidFill>
                <a:round/>
                <a:headEnd/>
                <a:tailEnd/>
              </a14:hiddenLine>
            </a:ext>
          </a:extLst>
        </p:spPr>
        <p:txBody>
          <a:bodyPr/>
          <a:lstStyle/>
          <a:p>
            <a:endParaRPr lang="zh-CN" altLang="en-US">
              <a:ea typeface="宋体" charset="-122"/>
            </a:endParaRPr>
          </a:p>
        </p:txBody>
      </p:sp>
      <p:sp>
        <p:nvSpPr>
          <p:cNvPr id="73812" name="Line 84"/>
          <p:cNvSpPr>
            <a:spLocks noChangeShapeType="1"/>
          </p:cNvSpPr>
          <p:nvPr/>
        </p:nvSpPr>
        <p:spPr bwMode="auto">
          <a:xfrm flipH="1">
            <a:off x="2717800" y="3938941"/>
            <a:ext cx="2286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3" name="Line 85"/>
          <p:cNvSpPr>
            <a:spLocks noChangeShapeType="1"/>
          </p:cNvSpPr>
          <p:nvPr/>
        </p:nvSpPr>
        <p:spPr bwMode="auto">
          <a:xfrm>
            <a:off x="1862138" y="4126266"/>
            <a:ext cx="0" cy="1682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4" name="Line 86"/>
          <p:cNvSpPr>
            <a:spLocks noChangeShapeType="1"/>
          </p:cNvSpPr>
          <p:nvPr/>
        </p:nvSpPr>
        <p:spPr bwMode="auto">
          <a:xfrm flipH="1">
            <a:off x="2341563" y="3638904"/>
            <a:ext cx="65087"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5" name="Line 87"/>
          <p:cNvSpPr>
            <a:spLocks noChangeShapeType="1"/>
          </p:cNvSpPr>
          <p:nvPr/>
        </p:nvSpPr>
        <p:spPr bwMode="auto">
          <a:xfrm>
            <a:off x="2444750" y="4069116"/>
            <a:ext cx="825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6" name="Line 88"/>
          <p:cNvSpPr>
            <a:spLocks noChangeShapeType="1"/>
          </p:cNvSpPr>
          <p:nvPr/>
        </p:nvSpPr>
        <p:spPr bwMode="auto">
          <a:xfrm>
            <a:off x="2176463" y="4115154"/>
            <a:ext cx="25400"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7" name="Line 89"/>
          <p:cNvSpPr>
            <a:spLocks noChangeShapeType="1"/>
          </p:cNvSpPr>
          <p:nvPr/>
        </p:nvSpPr>
        <p:spPr bwMode="auto">
          <a:xfrm flipV="1">
            <a:off x="2058988" y="3586516"/>
            <a:ext cx="17462" cy="16986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8" name="Line 90"/>
          <p:cNvSpPr>
            <a:spLocks noChangeShapeType="1"/>
          </p:cNvSpPr>
          <p:nvPr/>
        </p:nvSpPr>
        <p:spPr bwMode="auto">
          <a:xfrm flipV="1">
            <a:off x="2570163" y="3711929"/>
            <a:ext cx="111125"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19" name="Line 91"/>
          <p:cNvSpPr>
            <a:spLocks noChangeShapeType="1"/>
          </p:cNvSpPr>
          <p:nvPr/>
        </p:nvSpPr>
        <p:spPr bwMode="auto">
          <a:xfrm>
            <a:off x="2635250" y="4035779"/>
            <a:ext cx="141288" cy="777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0" name="Oval 92"/>
          <p:cNvSpPr>
            <a:spLocks noChangeArrowheads="1"/>
          </p:cNvSpPr>
          <p:nvPr/>
        </p:nvSpPr>
        <p:spPr bwMode="auto">
          <a:xfrm>
            <a:off x="1039813" y="3781779"/>
            <a:ext cx="1671637" cy="323850"/>
          </a:xfrm>
          <a:prstGeom prst="ellipse">
            <a:avLst/>
          </a:prstGeom>
          <a:solidFill>
            <a:srgbClr val="FFFFFF"/>
          </a:solidFill>
          <a:ln w="28575">
            <a:solidFill>
              <a:schemeClr val="tx1"/>
            </a:solidFill>
            <a:round/>
            <a:headEnd/>
            <a:tailEnd/>
          </a:ln>
        </p:spPr>
        <p:txBody>
          <a:bodyPr wrap="none" anchor="ctr"/>
          <a:lstStyle/>
          <a:p>
            <a:endParaRPr lang="zh-CN" altLang="en-US">
              <a:ea typeface="宋体" charset="-122"/>
            </a:endParaRPr>
          </a:p>
        </p:txBody>
      </p:sp>
      <p:sp>
        <p:nvSpPr>
          <p:cNvPr id="73821" name="Line 93"/>
          <p:cNvSpPr>
            <a:spLocks noChangeShapeType="1"/>
          </p:cNvSpPr>
          <p:nvPr/>
        </p:nvSpPr>
        <p:spPr bwMode="auto">
          <a:xfrm flipH="1">
            <a:off x="1558925" y="4115154"/>
            <a:ext cx="36513" cy="1793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2" name="Line 94"/>
          <p:cNvSpPr>
            <a:spLocks noChangeShapeType="1"/>
          </p:cNvSpPr>
          <p:nvPr/>
        </p:nvSpPr>
        <p:spPr bwMode="auto">
          <a:xfrm flipH="1">
            <a:off x="814388" y="3950054"/>
            <a:ext cx="206375"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3" name="Line 95"/>
          <p:cNvSpPr>
            <a:spLocks noChangeShapeType="1"/>
          </p:cNvSpPr>
          <p:nvPr/>
        </p:nvSpPr>
        <p:spPr bwMode="auto">
          <a:xfrm flipH="1">
            <a:off x="1233488" y="4091341"/>
            <a:ext cx="95250" cy="134938"/>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4" name="Line 96"/>
          <p:cNvSpPr>
            <a:spLocks noChangeShapeType="1"/>
          </p:cNvSpPr>
          <p:nvPr/>
        </p:nvSpPr>
        <p:spPr bwMode="auto">
          <a:xfrm>
            <a:off x="1365250" y="3638904"/>
            <a:ext cx="53975" cy="15716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5" name="Line 97"/>
          <p:cNvSpPr>
            <a:spLocks noChangeShapeType="1"/>
          </p:cNvSpPr>
          <p:nvPr/>
        </p:nvSpPr>
        <p:spPr bwMode="auto">
          <a:xfrm flipH="1" flipV="1">
            <a:off x="1085850" y="3711929"/>
            <a:ext cx="80963" cy="12382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6" name="Line 98"/>
          <p:cNvSpPr>
            <a:spLocks noChangeShapeType="1"/>
          </p:cNvSpPr>
          <p:nvPr/>
        </p:nvSpPr>
        <p:spPr bwMode="auto">
          <a:xfrm flipH="1" flipV="1">
            <a:off x="1677988" y="3597629"/>
            <a:ext cx="20637" cy="15875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7" name="Line 99"/>
          <p:cNvSpPr>
            <a:spLocks noChangeShapeType="1"/>
          </p:cNvSpPr>
          <p:nvPr/>
        </p:nvSpPr>
        <p:spPr bwMode="auto">
          <a:xfrm flipH="1">
            <a:off x="996950" y="4046891"/>
            <a:ext cx="157163" cy="889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28" name="Oval 100"/>
          <p:cNvSpPr>
            <a:spLocks noChangeArrowheads="1"/>
          </p:cNvSpPr>
          <p:nvPr/>
        </p:nvSpPr>
        <p:spPr bwMode="auto">
          <a:xfrm>
            <a:off x="1816100" y="3899254"/>
            <a:ext cx="93663" cy="66675"/>
          </a:xfrm>
          <a:prstGeom prst="ellipse">
            <a:avLst/>
          </a:prstGeom>
          <a:solidFill>
            <a:schemeClr val="tx1"/>
          </a:solidFill>
          <a:ln w="12700">
            <a:solidFill>
              <a:srgbClr val="000000"/>
            </a:solidFill>
            <a:round/>
            <a:headEnd/>
            <a:tailEnd/>
          </a:ln>
        </p:spPr>
        <p:txBody>
          <a:bodyPr wrap="none" anchor="ctr"/>
          <a:lstStyle/>
          <a:p>
            <a:endParaRPr lang="zh-CN" altLang="en-US">
              <a:ea typeface="宋体" charset="-122"/>
            </a:endParaRPr>
          </a:p>
        </p:txBody>
      </p:sp>
      <p:sp>
        <p:nvSpPr>
          <p:cNvPr id="73829" name="Line 101"/>
          <p:cNvSpPr>
            <a:spLocks noChangeShapeType="1"/>
          </p:cNvSpPr>
          <p:nvPr/>
        </p:nvSpPr>
        <p:spPr bwMode="auto">
          <a:xfrm>
            <a:off x="1866900" y="3432529"/>
            <a:ext cx="0" cy="479425"/>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0" name="Line 102"/>
          <p:cNvSpPr>
            <a:spLocks noChangeShapeType="1"/>
          </p:cNvSpPr>
          <p:nvPr/>
        </p:nvSpPr>
        <p:spPr bwMode="auto">
          <a:xfrm>
            <a:off x="3094038" y="3897666"/>
            <a:ext cx="0" cy="1452563"/>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1" name="Line 103"/>
          <p:cNvSpPr>
            <a:spLocks noChangeShapeType="1"/>
          </p:cNvSpPr>
          <p:nvPr/>
        </p:nvSpPr>
        <p:spPr bwMode="auto">
          <a:xfrm flipH="1">
            <a:off x="2665413" y="3870679"/>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2" name="Line 104"/>
          <p:cNvSpPr>
            <a:spLocks noChangeShapeType="1"/>
          </p:cNvSpPr>
          <p:nvPr/>
        </p:nvSpPr>
        <p:spPr bwMode="auto">
          <a:xfrm>
            <a:off x="2687638" y="3872266"/>
            <a:ext cx="0" cy="41275"/>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3" name="Line 105"/>
          <p:cNvSpPr>
            <a:spLocks noChangeShapeType="1"/>
          </p:cNvSpPr>
          <p:nvPr/>
        </p:nvSpPr>
        <p:spPr bwMode="auto">
          <a:xfrm flipH="1">
            <a:off x="2665413" y="4572354"/>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4" name="Line 106"/>
          <p:cNvSpPr>
            <a:spLocks noChangeShapeType="1"/>
          </p:cNvSpPr>
          <p:nvPr/>
        </p:nvSpPr>
        <p:spPr bwMode="auto">
          <a:xfrm flipH="1">
            <a:off x="2665413" y="4300891"/>
            <a:ext cx="444500" cy="0"/>
          </a:xfrm>
          <a:prstGeom prst="line">
            <a:avLst/>
          </a:prstGeom>
          <a:noFill/>
          <a:ln w="762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5" name="Line 107"/>
          <p:cNvSpPr>
            <a:spLocks noChangeShapeType="1"/>
          </p:cNvSpPr>
          <p:nvPr/>
        </p:nvSpPr>
        <p:spPr bwMode="auto">
          <a:xfrm>
            <a:off x="2687638" y="4292954"/>
            <a:ext cx="0" cy="39687"/>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6" name="Line 108"/>
          <p:cNvSpPr>
            <a:spLocks noChangeShapeType="1"/>
          </p:cNvSpPr>
          <p:nvPr/>
        </p:nvSpPr>
        <p:spPr bwMode="auto">
          <a:xfrm>
            <a:off x="2687638" y="4564416"/>
            <a:ext cx="0" cy="39688"/>
          </a:xfrm>
          <a:prstGeom prst="line">
            <a:avLst/>
          </a:prstGeom>
          <a:noFill/>
          <a:ln w="508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37" name="Rectangle 109"/>
          <p:cNvSpPr>
            <a:spLocks noChangeArrowheads="1"/>
          </p:cNvSpPr>
          <p:nvPr/>
        </p:nvSpPr>
        <p:spPr bwMode="auto">
          <a:xfrm>
            <a:off x="1317625" y="3791304"/>
            <a:ext cx="29527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altLang="zh-CN" sz="1800">
                <a:ea typeface="宋体" charset="-122"/>
              </a:rPr>
              <a:t>1</a:t>
            </a:r>
          </a:p>
        </p:txBody>
      </p:sp>
      <p:sp>
        <p:nvSpPr>
          <p:cNvPr id="73838" name="Rectangle 121"/>
          <p:cNvSpPr>
            <a:spLocks noGrp="1" noChangeArrowheads="1"/>
          </p:cNvSpPr>
          <p:nvPr>
            <p:ph type="title"/>
          </p:nvPr>
        </p:nvSpPr>
        <p:spPr/>
        <p:txBody>
          <a:bodyPr>
            <a:normAutofit fontScale="90000"/>
          </a:bodyPr>
          <a:lstStyle/>
          <a:p>
            <a:r>
              <a:rPr lang="en-US" altLang="zh-CN"/>
              <a:t>Bit-wise vs Block-wise Striping</a:t>
            </a:r>
            <a:endParaRPr lang="en-US" altLang="zh-CN" dirty="0"/>
          </a:p>
        </p:txBody>
      </p:sp>
      <p:sp>
        <p:nvSpPr>
          <p:cNvPr id="73839" name="Rectangle 122"/>
          <p:cNvSpPr>
            <a:spLocks noGrp="1" noChangeArrowheads="1"/>
          </p:cNvSpPr>
          <p:nvPr>
            <p:ph type="body" idx="1"/>
          </p:nvPr>
        </p:nvSpPr>
        <p:spPr/>
        <p:txBody>
          <a:bodyPr/>
          <a:lstStyle/>
          <a:p>
            <a:r>
              <a:rPr lang="en-US" altLang="zh-CN" dirty="0"/>
              <a:t>RAID-0/4/5: block-wise</a:t>
            </a:r>
          </a:p>
          <a:p>
            <a:r>
              <a:rPr lang="en-US" altLang="zh-CN" dirty="0"/>
              <a:t>RAID-2</a:t>
            </a:r>
            <a:r>
              <a:rPr lang="zh-CN" altLang="en-US" dirty="0"/>
              <a:t>/</a:t>
            </a:r>
            <a:r>
              <a:rPr lang="en-US" altLang="zh-CN" dirty="0"/>
              <a:t>3: bit-wise</a:t>
            </a:r>
          </a:p>
          <a:p>
            <a:r>
              <a:rPr lang="en-US" altLang="zh-CN" dirty="0"/>
              <a:t>Example: storing bit-string 101 in RAID-3</a:t>
            </a:r>
          </a:p>
        </p:txBody>
      </p:sp>
      <p:sp>
        <p:nvSpPr>
          <p:cNvPr id="73840" name="Line 112"/>
          <p:cNvSpPr>
            <a:spLocks noChangeShapeType="1"/>
          </p:cNvSpPr>
          <p:nvPr/>
        </p:nvSpPr>
        <p:spPr bwMode="auto">
          <a:xfrm flipH="1">
            <a:off x="609600" y="4215166"/>
            <a:ext cx="635000" cy="123825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41" name="Line 113"/>
          <p:cNvSpPr>
            <a:spLocks noChangeShapeType="1"/>
          </p:cNvSpPr>
          <p:nvPr/>
        </p:nvSpPr>
        <p:spPr bwMode="auto">
          <a:xfrm>
            <a:off x="1581150" y="4253266"/>
            <a:ext cx="95250" cy="120015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02578" name="Rectangle 114"/>
          <p:cNvSpPr>
            <a:spLocks noChangeArrowheads="1"/>
          </p:cNvSpPr>
          <p:nvPr/>
        </p:nvSpPr>
        <p:spPr bwMode="auto">
          <a:xfrm>
            <a:off x="593725"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1 </a:t>
            </a: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73843" name="Line 115"/>
          <p:cNvSpPr>
            <a:spLocks noChangeShapeType="1"/>
          </p:cNvSpPr>
          <p:nvPr/>
        </p:nvSpPr>
        <p:spPr bwMode="auto">
          <a:xfrm flipH="1">
            <a:off x="3390900" y="4215166"/>
            <a:ext cx="736600" cy="124460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44" name="Line 116"/>
          <p:cNvSpPr>
            <a:spLocks noChangeShapeType="1"/>
          </p:cNvSpPr>
          <p:nvPr/>
        </p:nvSpPr>
        <p:spPr bwMode="auto">
          <a:xfrm>
            <a:off x="4464050" y="4253266"/>
            <a:ext cx="25400" cy="120650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02581" name="Rectangle 117"/>
          <p:cNvSpPr>
            <a:spLocks noChangeArrowheads="1"/>
          </p:cNvSpPr>
          <p:nvPr/>
        </p:nvSpPr>
        <p:spPr bwMode="auto">
          <a:xfrm>
            <a:off x="3389313"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0</a:t>
            </a:r>
            <a:r>
              <a:rPr lang="en-US" altLang="zh-CN" sz="2000" dirty="0">
                <a:latin typeface="Times" pitchFamily="-123" charset="0"/>
                <a:ea typeface="宋体" pitchFamily="-123" charset="-122"/>
                <a:cs typeface="宋体" pitchFamily="-123" charset="-122"/>
              </a:rPr>
              <a:t> 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73846" name="Line 118"/>
          <p:cNvSpPr>
            <a:spLocks noChangeShapeType="1"/>
          </p:cNvSpPr>
          <p:nvPr/>
        </p:nvSpPr>
        <p:spPr bwMode="auto">
          <a:xfrm flipH="1">
            <a:off x="6311900" y="4215166"/>
            <a:ext cx="736600" cy="124460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3847" name="Line 119"/>
          <p:cNvSpPr>
            <a:spLocks noChangeShapeType="1"/>
          </p:cNvSpPr>
          <p:nvPr/>
        </p:nvSpPr>
        <p:spPr bwMode="auto">
          <a:xfrm>
            <a:off x="7385050" y="4253266"/>
            <a:ext cx="25400" cy="1193800"/>
          </a:xfrm>
          <a:prstGeom prst="line">
            <a:avLst/>
          </a:prstGeom>
          <a:noFill/>
          <a:ln w="12700">
            <a:solidFill>
              <a:schemeClr val="tx1"/>
            </a:solidFill>
            <a:prstDash val="dash"/>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702584" name="Rectangle 120"/>
          <p:cNvSpPr>
            <a:spLocks noChangeArrowheads="1"/>
          </p:cNvSpPr>
          <p:nvPr/>
        </p:nvSpPr>
        <p:spPr bwMode="auto">
          <a:xfrm>
            <a:off x="6310313" y="5466116"/>
            <a:ext cx="1082675" cy="835025"/>
          </a:xfrm>
          <a:prstGeom prst="rect">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lIns="90487" tIns="44450" rIns="90487" bIns="44450">
            <a:spAutoFit/>
          </a:bodyPr>
          <a:lstStyle/>
          <a:p>
            <a:pPr>
              <a:lnSpc>
                <a:spcPct val="80000"/>
              </a:lnSpc>
              <a:defRPr/>
            </a:pPr>
            <a:r>
              <a:rPr lang="en-US" altLang="zh-CN" sz="2000" dirty="0">
                <a:solidFill>
                  <a:schemeClr val="bg1"/>
                </a:solidFill>
                <a:latin typeface="Times" pitchFamily="-123" charset="0"/>
                <a:ea typeface="宋体" pitchFamily="-123" charset="-122"/>
                <a:cs typeface="宋体" pitchFamily="-123" charset="-122"/>
              </a:rPr>
              <a:t>1 </a:t>
            </a: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a:p>
            <a:pPr>
              <a:lnSpc>
                <a:spcPct val="80000"/>
              </a:lnSpc>
              <a:defRPr/>
            </a:pPr>
            <a:r>
              <a:rPr lang="en-US" altLang="zh-CN" sz="2000" dirty="0">
                <a:latin typeface="Times" pitchFamily="-123" charset="0"/>
                <a:ea typeface="宋体" pitchFamily="-123" charset="-122"/>
                <a:cs typeface="宋体" pitchFamily="-123" charset="-122"/>
              </a:rPr>
              <a:t>x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r>
              <a:rPr lang="en-US" altLang="zh-CN" sz="2000" dirty="0">
                <a:latin typeface="Times" pitchFamily="-123" charset="0"/>
                <a:ea typeface="宋体" pitchFamily="-123" charset="-122"/>
                <a:cs typeface="宋体" pitchFamily="-123" charset="-122"/>
              </a:rPr>
              <a:t> </a:t>
            </a:r>
            <a:r>
              <a:rPr lang="en-US" altLang="zh-CN" sz="2000" dirty="0" err="1">
                <a:latin typeface="Times" pitchFamily="-123" charset="0"/>
                <a:ea typeface="宋体" pitchFamily="-123" charset="-122"/>
                <a:cs typeface="宋体" pitchFamily="-123" charset="-122"/>
              </a:rPr>
              <a:t>x</a:t>
            </a:r>
            <a:endParaRPr lang="en-US" altLang="zh-CN" sz="2000" dirty="0">
              <a:latin typeface="Times" pitchFamily="-123" charset="0"/>
              <a:ea typeface="宋体" pitchFamily="-123" charset="-122"/>
              <a:cs typeface="宋体" pitchFamily="-123" charset="-122"/>
            </a:endParaRPr>
          </a:p>
        </p:txBody>
      </p:sp>
      <p:sp>
        <p:nvSpPr>
          <p:cNvPr id="2" name="日期占位符 1"/>
          <p:cNvSpPr>
            <a:spLocks noGrp="1"/>
          </p:cNvSpPr>
          <p:nvPr>
            <p:ph type="dt" sz="half" idx="10"/>
          </p:nvPr>
        </p:nvSpPr>
        <p:spPr/>
        <p:txBody>
          <a:bodyPr/>
          <a:lstStyle/>
          <a:p>
            <a:fld id="{66EF294F-797F-7249-853A-F786B8BA2DFB}"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50</a:t>
            </a:fld>
            <a:endParaRPr lang="zh-CN" altLang="en-US"/>
          </a:p>
        </p:txBody>
      </p:sp>
    </p:spTree>
    <p:custDataLst>
      <p:tags r:id="rId1"/>
    </p:custDataLst>
    <p:extLst>
      <p:ext uri="{BB962C8B-B14F-4D97-AF65-F5344CB8AC3E}">
        <p14:creationId xmlns:p14="http://schemas.microsoft.com/office/powerpoint/2010/main" val="6816816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5"/>
          <p:cNvSpPr>
            <a:spLocks noGrp="1" noChangeArrowheads="1"/>
          </p:cNvSpPr>
          <p:nvPr>
            <p:ph type="title"/>
          </p:nvPr>
        </p:nvSpPr>
        <p:spPr/>
        <p:txBody>
          <a:bodyPr/>
          <a:lstStyle/>
          <a:p>
            <a:r>
              <a:rPr lang="zh-CN" altLang="en-US"/>
              <a:t>嵌套</a:t>
            </a:r>
            <a:r>
              <a:rPr lang="en-US" altLang="zh-CN"/>
              <a:t>RAID</a:t>
            </a:r>
            <a:endParaRPr lang="en-US" altLang="zh-CN" dirty="0"/>
          </a:p>
        </p:txBody>
      </p:sp>
      <p:sp>
        <p:nvSpPr>
          <p:cNvPr id="75779" name="Rectangle 36"/>
          <p:cNvSpPr>
            <a:spLocks noGrp="1" noChangeArrowheads="1"/>
          </p:cNvSpPr>
          <p:nvPr>
            <p:ph type="body" idx="1"/>
          </p:nvPr>
        </p:nvSpPr>
        <p:spPr/>
        <p:txBody>
          <a:bodyPr/>
          <a:lstStyle/>
          <a:p>
            <a:r>
              <a:rPr lang="en-US" altLang="zh-CN"/>
              <a:t>RAID 0+1</a:t>
            </a:r>
          </a:p>
          <a:p>
            <a:endParaRPr lang="en-US" altLang="zh-CN"/>
          </a:p>
          <a:p>
            <a:endParaRPr lang="en-US" altLang="zh-CN"/>
          </a:p>
          <a:p>
            <a:endParaRPr lang="en-US" altLang="zh-CN"/>
          </a:p>
          <a:p>
            <a:endParaRPr lang="en-US" altLang="zh-CN"/>
          </a:p>
          <a:p>
            <a:r>
              <a:rPr lang="en-US" altLang="zh-CN"/>
              <a:t>RAID 1+0</a:t>
            </a:r>
          </a:p>
        </p:txBody>
      </p:sp>
      <p:sp>
        <p:nvSpPr>
          <p:cNvPr id="75780" name="AutoShape 7"/>
          <p:cNvSpPr>
            <a:spLocks noChangeArrowheads="1"/>
          </p:cNvSpPr>
          <p:nvPr/>
        </p:nvSpPr>
        <p:spPr bwMode="auto">
          <a:xfrm>
            <a:off x="28956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1" name="AutoShape 11"/>
          <p:cNvSpPr>
            <a:spLocks noChangeArrowheads="1"/>
          </p:cNvSpPr>
          <p:nvPr/>
        </p:nvSpPr>
        <p:spPr bwMode="auto">
          <a:xfrm>
            <a:off x="42672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2" name="Text Box 17"/>
          <p:cNvSpPr txBox="1">
            <a:spLocks noChangeArrowheads="1"/>
          </p:cNvSpPr>
          <p:nvPr/>
        </p:nvSpPr>
        <p:spPr bwMode="auto">
          <a:xfrm>
            <a:off x="3316288" y="2193925"/>
            <a:ext cx="1298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83" name="AutoShape 18"/>
          <p:cNvSpPr>
            <a:spLocks noChangeArrowheads="1"/>
          </p:cNvSpPr>
          <p:nvPr/>
        </p:nvSpPr>
        <p:spPr bwMode="auto">
          <a:xfrm>
            <a:off x="57150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4" name="AutoShape 19"/>
          <p:cNvSpPr>
            <a:spLocks noChangeArrowheads="1"/>
          </p:cNvSpPr>
          <p:nvPr/>
        </p:nvSpPr>
        <p:spPr bwMode="auto">
          <a:xfrm>
            <a:off x="7086600" y="25908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5" name="Text Box 21"/>
          <p:cNvSpPr txBox="1">
            <a:spLocks noChangeArrowheads="1"/>
          </p:cNvSpPr>
          <p:nvPr/>
        </p:nvSpPr>
        <p:spPr bwMode="auto">
          <a:xfrm>
            <a:off x="6135688" y="2193925"/>
            <a:ext cx="1298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86" name="Text Box 23"/>
          <p:cNvSpPr txBox="1">
            <a:spLocks noChangeArrowheads="1"/>
          </p:cNvSpPr>
          <p:nvPr/>
        </p:nvSpPr>
        <p:spPr bwMode="auto">
          <a:xfrm>
            <a:off x="4799013" y="1812925"/>
            <a:ext cx="12493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87" name="AutoShape 25"/>
          <p:cNvSpPr>
            <a:spLocks noChangeArrowheads="1"/>
          </p:cNvSpPr>
          <p:nvPr/>
        </p:nvSpPr>
        <p:spPr bwMode="auto">
          <a:xfrm>
            <a:off x="28956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8" name="AutoShape 26"/>
          <p:cNvSpPr>
            <a:spLocks noChangeArrowheads="1"/>
          </p:cNvSpPr>
          <p:nvPr/>
        </p:nvSpPr>
        <p:spPr bwMode="auto">
          <a:xfrm>
            <a:off x="42672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89" name="Text Box 28"/>
          <p:cNvSpPr txBox="1">
            <a:spLocks noChangeArrowheads="1"/>
          </p:cNvSpPr>
          <p:nvPr/>
        </p:nvSpPr>
        <p:spPr bwMode="auto">
          <a:xfrm>
            <a:off x="3340100" y="4403725"/>
            <a:ext cx="1249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90" name="AutoShape 29"/>
          <p:cNvSpPr>
            <a:spLocks noChangeArrowheads="1"/>
          </p:cNvSpPr>
          <p:nvPr/>
        </p:nvSpPr>
        <p:spPr bwMode="auto">
          <a:xfrm>
            <a:off x="57150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91" name="AutoShape 30"/>
          <p:cNvSpPr>
            <a:spLocks noChangeArrowheads="1"/>
          </p:cNvSpPr>
          <p:nvPr/>
        </p:nvSpPr>
        <p:spPr bwMode="auto">
          <a:xfrm>
            <a:off x="7086600" y="4800600"/>
            <a:ext cx="838200" cy="685800"/>
          </a:xfrm>
          <a:prstGeom prst="can">
            <a:avLst>
              <a:gd name="adj" fmla="val 25000"/>
            </a:avLst>
          </a:prstGeom>
          <a:solidFill>
            <a:schemeClr val="accent1"/>
          </a:solidFill>
          <a:ln w="12700">
            <a:solidFill>
              <a:schemeClr val="tx1"/>
            </a:solidFill>
            <a:round/>
            <a:headEnd type="none" w="sm" len="sm"/>
            <a:tailEnd type="none" w="sm" len="sm"/>
          </a:ln>
        </p:spPr>
        <p:txBody>
          <a:bodyPr wrap="none" anchor="ctr"/>
          <a:lstStyle/>
          <a:p>
            <a:endParaRPr lang="zh-CN" altLang="en-US">
              <a:ea typeface="宋体" charset="-122"/>
            </a:endParaRPr>
          </a:p>
        </p:txBody>
      </p:sp>
      <p:sp>
        <p:nvSpPr>
          <p:cNvPr id="75792" name="Text Box 32"/>
          <p:cNvSpPr txBox="1">
            <a:spLocks noChangeArrowheads="1"/>
          </p:cNvSpPr>
          <p:nvPr/>
        </p:nvSpPr>
        <p:spPr bwMode="auto">
          <a:xfrm>
            <a:off x="6159500" y="4403725"/>
            <a:ext cx="12493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RAID-1</a:t>
            </a:r>
          </a:p>
        </p:txBody>
      </p:sp>
      <p:sp>
        <p:nvSpPr>
          <p:cNvPr id="75793" name="Text Box 34"/>
          <p:cNvSpPr txBox="1">
            <a:spLocks noChangeArrowheads="1"/>
          </p:cNvSpPr>
          <p:nvPr/>
        </p:nvSpPr>
        <p:spPr bwMode="auto">
          <a:xfrm>
            <a:off x="4754563" y="3962400"/>
            <a:ext cx="1298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charset="0"/>
                <a:ea typeface="ＭＳ Ｐゴシック" charset="-128"/>
              </a:defRPr>
            </a:lvl1pPr>
            <a:lvl2pPr marL="742950" indent="-285750" eaLnBrk="0" hangingPunct="0">
              <a:defRPr sz="2400">
                <a:solidFill>
                  <a:schemeClr val="tx1"/>
                </a:solidFill>
                <a:latin typeface="Times" charset="0"/>
                <a:ea typeface="ＭＳ Ｐゴシック" charset="-128"/>
              </a:defRPr>
            </a:lvl2pPr>
            <a:lvl3pPr marL="1143000" indent="-228600" eaLnBrk="0" hangingPunct="0">
              <a:defRPr sz="2400">
                <a:solidFill>
                  <a:schemeClr val="tx1"/>
                </a:solidFill>
                <a:latin typeface="Times" charset="0"/>
                <a:ea typeface="ＭＳ Ｐゴシック" charset="-128"/>
              </a:defRPr>
            </a:lvl3pPr>
            <a:lvl4pPr marL="1600200" indent="-228600" eaLnBrk="0" hangingPunct="0">
              <a:defRPr sz="2400">
                <a:solidFill>
                  <a:schemeClr val="tx1"/>
                </a:solidFill>
                <a:latin typeface="Times" charset="0"/>
                <a:ea typeface="ＭＳ Ｐゴシック" charset="-128"/>
              </a:defRPr>
            </a:lvl4pPr>
            <a:lvl5pPr marL="2057400" indent="-228600" eaLnBrk="0" hangingPunct="0">
              <a:defRPr sz="2400">
                <a:solidFill>
                  <a:schemeClr val="tx1"/>
                </a:solidFill>
                <a:latin typeface="Times" charset="0"/>
                <a:ea typeface="ＭＳ Ｐゴシック" charset="-128"/>
              </a:defRPr>
            </a:lvl5pPr>
            <a:lvl6pPr marL="2514600" indent="-228600" eaLnBrk="0" fontAlgn="base" hangingPunct="0">
              <a:spcBef>
                <a:spcPct val="0"/>
              </a:spcBef>
              <a:spcAft>
                <a:spcPct val="0"/>
              </a:spcAft>
              <a:defRPr sz="2400">
                <a:solidFill>
                  <a:schemeClr val="tx1"/>
                </a:solidFill>
                <a:latin typeface="Times" charset="0"/>
                <a:ea typeface="ＭＳ Ｐゴシック" charset="-128"/>
              </a:defRPr>
            </a:lvl6pPr>
            <a:lvl7pPr marL="2971800" indent="-228600" eaLnBrk="0" fontAlgn="base" hangingPunct="0">
              <a:spcBef>
                <a:spcPct val="0"/>
              </a:spcBef>
              <a:spcAft>
                <a:spcPct val="0"/>
              </a:spcAft>
              <a:defRPr sz="2400">
                <a:solidFill>
                  <a:schemeClr val="tx1"/>
                </a:solidFill>
                <a:latin typeface="Times" charset="0"/>
                <a:ea typeface="ＭＳ Ｐゴシック" charset="-128"/>
              </a:defRPr>
            </a:lvl7pPr>
            <a:lvl8pPr marL="3429000" indent="-228600" eaLnBrk="0" fontAlgn="base" hangingPunct="0">
              <a:spcBef>
                <a:spcPct val="0"/>
              </a:spcBef>
              <a:spcAft>
                <a:spcPct val="0"/>
              </a:spcAft>
              <a:defRPr sz="2400">
                <a:solidFill>
                  <a:schemeClr val="tx1"/>
                </a:solidFill>
                <a:latin typeface="Times" charset="0"/>
                <a:ea typeface="ＭＳ Ｐゴシック" charset="-128"/>
              </a:defRPr>
            </a:lvl8pPr>
            <a:lvl9pPr marL="3886200" indent="-228600" eaLnBrk="0" fontAlgn="base" hangingPunct="0">
              <a:spcBef>
                <a:spcPct val="0"/>
              </a:spcBef>
              <a:spcAft>
                <a:spcPct val="0"/>
              </a:spcAft>
              <a:defRPr sz="2400">
                <a:solidFill>
                  <a:schemeClr val="tx1"/>
                </a:solidFill>
                <a:latin typeface="Times" charset="0"/>
                <a:ea typeface="ＭＳ Ｐゴシック" charset="-128"/>
              </a:defRPr>
            </a:lvl9pPr>
          </a:lstStyle>
          <a:p>
            <a:pPr algn="ctr" eaLnBrk="1" hangingPunct="1"/>
            <a:r>
              <a:rPr lang="en-US" altLang="zh-CN">
                <a:latin typeface="Comic Sans MS" charset="0"/>
                <a:ea typeface="宋体" charset="-122"/>
              </a:rPr>
              <a:t>RAID-0</a:t>
            </a:r>
          </a:p>
        </p:txBody>
      </p:sp>
      <p:sp>
        <p:nvSpPr>
          <p:cNvPr id="75794" name="Line 37"/>
          <p:cNvSpPr>
            <a:spLocks noChangeShapeType="1"/>
          </p:cNvSpPr>
          <p:nvPr/>
        </p:nvSpPr>
        <p:spPr bwMode="auto">
          <a:xfrm>
            <a:off x="3276600" y="2971800"/>
            <a:ext cx="1447800" cy="0"/>
          </a:xfrm>
          <a:prstGeom prst="line">
            <a:avLst/>
          </a:prstGeom>
          <a:noFill/>
          <a:ln w="12700">
            <a:solidFill>
              <a:schemeClr val="tx1"/>
            </a:solidFill>
            <a:round/>
            <a:headEnd type="none" w="sm" len="sm"/>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75795" name="Line 38"/>
          <p:cNvSpPr>
            <a:spLocks noChangeShapeType="1"/>
          </p:cNvSpPr>
          <p:nvPr/>
        </p:nvSpPr>
        <p:spPr bwMode="auto">
          <a:xfrm>
            <a:off x="6096000" y="2971800"/>
            <a:ext cx="1447800" cy="0"/>
          </a:xfrm>
          <a:prstGeom prst="line">
            <a:avLst/>
          </a:prstGeom>
          <a:noFill/>
          <a:ln w="12700">
            <a:solidFill>
              <a:schemeClr val="tx1"/>
            </a:solidFill>
            <a:round/>
            <a:headEnd type="none" w="sm" len="sm"/>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75796" name="AutoShape 39"/>
          <p:cNvSpPr>
            <a:spLocks noChangeArrowheads="1"/>
          </p:cNvSpPr>
          <p:nvPr/>
        </p:nvSpPr>
        <p:spPr bwMode="auto">
          <a:xfrm>
            <a:off x="5181600" y="2362200"/>
            <a:ext cx="457200" cy="76200"/>
          </a:xfrm>
          <a:prstGeom prst="leftRightArrow">
            <a:avLst>
              <a:gd name="adj1" fmla="val 50000"/>
              <a:gd name="adj2" fmla="val 12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7" name="AutoShape 40"/>
          <p:cNvSpPr>
            <a:spLocks noChangeArrowheads="1"/>
          </p:cNvSpPr>
          <p:nvPr/>
        </p:nvSpPr>
        <p:spPr bwMode="auto">
          <a:xfrm>
            <a:off x="3810000" y="5105400"/>
            <a:ext cx="381000" cy="76200"/>
          </a:xfrm>
          <a:prstGeom prst="leftRightArrow">
            <a:avLst>
              <a:gd name="adj1" fmla="val 50000"/>
              <a:gd name="adj2" fmla="val 10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8" name="AutoShape 41"/>
          <p:cNvSpPr>
            <a:spLocks noChangeArrowheads="1"/>
          </p:cNvSpPr>
          <p:nvPr/>
        </p:nvSpPr>
        <p:spPr bwMode="auto">
          <a:xfrm>
            <a:off x="6629400" y="5105400"/>
            <a:ext cx="381000" cy="76200"/>
          </a:xfrm>
          <a:prstGeom prst="leftRightArrow">
            <a:avLst>
              <a:gd name="adj1" fmla="val 50000"/>
              <a:gd name="adj2" fmla="val 100000"/>
            </a:avLst>
          </a:prstGeom>
          <a:solidFill>
            <a:schemeClr val="accent1"/>
          </a:solidFill>
          <a:ln w="12700">
            <a:solidFill>
              <a:schemeClr val="tx1"/>
            </a:solidFill>
            <a:miter lim="800000"/>
            <a:headEnd type="none" w="sm" len="sm"/>
            <a:tailEnd type="none" w="sm" len="sm"/>
          </a:ln>
        </p:spPr>
        <p:txBody>
          <a:bodyPr wrap="none" anchor="ctr"/>
          <a:lstStyle/>
          <a:p>
            <a:endParaRPr lang="zh-CN" altLang="en-US">
              <a:ea typeface="宋体" charset="-122"/>
            </a:endParaRPr>
          </a:p>
        </p:txBody>
      </p:sp>
      <p:sp>
        <p:nvSpPr>
          <p:cNvPr id="75799" name="Line 42"/>
          <p:cNvSpPr>
            <a:spLocks noChangeShapeType="1"/>
          </p:cNvSpPr>
          <p:nvPr/>
        </p:nvSpPr>
        <p:spPr bwMode="auto">
          <a:xfrm>
            <a:off x="4648200" y="4572000"/>
            <a:ext cx="1447800" cy="0"/>
          </a:xfrm>
          <a:prstGeom prst="line">
            <a:avLst/>
          </a:prstGeom>
          <a:noFill/>
          <a:ln w="12700">
            <a:solidFill>
              <a:schemeClr val="tx1"/>
            </a:solidFill>
            <a:round/>
            <a:headEnd type="none" w="sm" len="sm"/>
            <a:tailEnd type="arrow" w="med" len="med"/>
          </a:ln>
          <a:extLst>
            <a:ext uri="{909E8E84-426E-40dd-AFC4-6F175D3DCCD1}">
              <a14:hiddenFill xmlns="" xmlns:a14="http://schemas.microsoft.com/office/drawing/2010/main">
                <a:noFill/>
              </a14:hiddenFill>
            </a:ext>
          </a:extLst>
        </p:spPr>
        <p:txBody>
          <a:bodyPr/>
          <a:lstStyle/>
          <a:p>
            <a:endParaRPr lang="zh-CN" altLang="en-US"/>
          </a:p>
        </p:txBody>
      </p:sp>
      <p:sp>
        <p:nvSpPr>
          <p:cNvPr id="75800" name="AutoShape 43"/>
          <p:cNvSpPr>
            <a:spLocks noChangeArrowheads="1"/>
          </p:cNvSpPr>
          <p:nvPr/>
        </p:nvSpPr>
        <p:spPr bwMode="auto">
          <a:xfrm>
            <a:off x="2819400" y="25146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75801" name="AutoShape 44"/>
          <p:cNvSpPr>
            <a:spLocks noChangeArrowheads="1"/>
          </p:cNvSpPr>
          <p:nvPr/>
        </p:nvSpPr>
        <p:spPr bwMode="auto">
          <a:xfrm>
            <a:off x="5638800" y="25146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75802" name="AutoShape 45"/>
          <p:cNvSpPr>
            <a:spLocks noChangeArrowheads="1"/>
          </p:cNvSpPr>
          <p:nvPr/>
        </p:nvSpPr>
        <p:spPr bwMode="auto">
          <a:xfrm>
            <a:off x="2819400" y="47244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75803" name="AutoShape 46"/>
          <p:cNvSpPr>
            <a:spLocks noChangeArrowheads="1"/>
          </p:cNvSpPr>
          <p:nvPr/>
        </p:nvSpPr>
        <p:spPr bwMode="auto">
          <a:xfrm>
            <a:off x="5638800" y="4724400"/>
            <a:ext cx="2362200" cy="838200"/>
          </a:xfrm>
          <a:prstGeom prst="can">
            <a:avLst>
              <a:gd name="adj" fmla="val 35069"/>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75804" name="AutoShape 47"/>
          <p:cNvSpPr>
            <a:spLocks noChangeArrowheads="1"/>
          </p:cNvSpPr>
          <p:nvPr/>
        </p:nvSpPr>
        <p:spPr bwMode="auto">
          <a:xfrm>
            <a:off x="2743200" y="1752600"/>
            <a:ext cx="5334000" cy="1752600"/>
          </a:xfrm>
          <a:prstGeom prst="can">
            <a:avLst>
              <a:gd name="adj" fmla="val 28440"/>
            </a:avLst>
          </a:prstGeom>
          <a:noFill/>
          <a:ln w="12700" cap="rnd">
            <a:solidFill>
              <a:schemeClr val="tx1"/>
            </a:solidFill>
            <a:prstDash val="sysDot"/>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75805" name="AutoShape 48"/>
          <p:cNvSpPr>
            <a:spLocks noChangeArrowheads="1"/>
          </p:cNvSpPr>
          <p:nvPr/>
        </p:nvSpPr>
        <p:spPr bwMode="auto">
          <a:xfrm>
            <a:off x="2743200" y="3962400"/>
            <a:ext cx="5334000" cy="1752600"/>
          </a:xfrm>
          <a:prstGeom prst="can">
            <a:avLst>
              <a:gd name="adj" fmla="val 28440"/>
            </a:avLst>
          </a:prstGeom>
          <a:noFill/>
          <a:ln w="12700" cap="rnd">
            <a:solidFill>
              <a:schemeClr val="tx1"/>
            </a:solidFill>
            <a:prstDash val="sysDot"/>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ea typeface="宋体" charset="-122"/>
            </a:endParaRPr>
          </a:p>
        </p:txBody>
      </p:sp>
      <p:sp>
        <p:nvSpPr>
          <p:cNvPr id="2" name="日期占位符 1"/>
          <p:cNvSpPr>
            <a:spLocks noGrp="1"/>
          </p:cNvSpPr>
          <p:nvPr>
            <p:ph type="dt" sz="half" idx="10"/>
          </p:nvPr>
        </p:nvSpPr>
        <p:spPr/>
        <p:txBody>
          <a:bodyPr/>
          <a:lstStyle/>
          <a:p>
            <a:fld id="{11047B87-1469-0F4D-8798-D316E3E821EB}" type="datetime5">
              <a:t>2019/12/25</a:t>
            </a:fld>
            <a:endParaRPr lang="zh-CN" altLang="en-US"/>
          </a:p>
        </p:txBody>
      </p:sp>
      <p:sp>
        <p:nvSpPr>
          <p:cNvPr id="3" name="页脚占位符 2"/>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4" name="灯片编号占位符 3"/>
          <p:cNvSpPr>
            <a:spLocks noGrp="1"/>
          </p:cNvSpPr>
          <p:nvPr>
            <p:ph type="sldNum" sz="quarter" idx="12"/>
          </p:nvPr>
        </p:nvSpPr>
        <p:spPr/>
        <p:txBody>
          <a:bodyPr/>
          <a:lstStyle/>
          <a:p>
            <a:fld id="{B09550E6-D85C-43A8-841D-66A200A3DB30}" type="slidenum">
              <a:rPr lang="zh-CN" altLang="en-US" smtClean="0"/>
              <a:t>51</a:t>
            </a:fld>
            <a:endParaRPr lang="zh-CN" altLang="en-US"/>
          </a:p>
        </p:txBody>
      </p:sp>
    </p:spTree>
    <p:extLst>
      <p:ext uri="{BB962C8B-B14F-4D97-AF65-F5344CB8AC3E}">
        <p14:creationId xmlns:p14="http://schemas.microsoft.com/office/powerpoint/2010/main" val="1490498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p:txBody>
          <a:bodyPr/>
          <a:lstStyle/>
          <a:p>
            <a:r>
              <a:rPr lang="en-US" altLang="zh-CN" dirty="0"/>
              <a:t>RAID 0+1</a:t>
            </a:r>
            <a:r>
              <a:rPr lang="zh-CN" altLang="en-US" dirty="0"/>
              <a:t>和</a:t>
            </a:r>
            <a:r>
              <a:rPr lang="en-US" altLang="zh-CN" dirty="0"/>
              <a:t>RAID 1+0</a:t>
            </a:r>
            <a:r>
              <a:rPr lang="zh-CN" altLang="en-US" dirty="0"/>
              <a:t>有什么区别？</a:t>
            </a:r>
          </a:p>
        </p:txBody>
      </p:sp>
      <p:sp>
        <p:nvSpPr>
          <p:cNvPr id="4" name="日期占位符 3"/>
          <p:cNvSpPr>
            <a:spLocks noGrp="1"/>
          </p:cNvSpPr>
          <p:nvPr>
            <p:ph type="dt" sz="half" idx="10"/>
          </p:nvPr>
        </p:nvSpPr>
        <p:spPr/>
        <p:txBody>
          <a:bodyPr/>
          <a:lstStyle/>
          <a:p>
            <a:fld id="{02A1BC64-10C7-9149-AF6B-11FC2787C49F}"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52</a:t>
            </a:fld>
            <a:endParaRPr lang="zh-CN" altLang="en-US"/>
          </a:p>
        </p:txBody>
      </p:sp>
      <p:pic>
        <p:nvPicPr>
          <p:cNvPr id="7" name="图片 6" descr="raid10-6disk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8488" y="4121207"/>
            <a:ext cx="4542099" cy="2348034"/>
          </a:xfrm>
          <a:prstGeom prst="rect">
            <a:avLst/>
          </a:prstGeom>
        </p:spPr>
      </p:pic>
      <p:pic>
        <p:nvPicPr>
          <p:cNvPr id="8" name="图片 7" descr="raid01-6disks.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50414" y="2071434"/>
            <a:ext cx="4542099" cy="2324939"/>
          </a:xfrm>
          <a:prstGeom prst="rect">
            <a:avLst/>
          </a:prstGeom>
        </p:spPr>
      </p:pic>
    </p:spTree>
    <p:extLst>
      <p:ext uri="{BB962C8B-B14F-4D97-AF65-F5344CB8AC3E}">
        <p14:creationId xmlns:p14="http://schemas.microsoft.com/office/powerpoint/2010/main" val="1426104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谢谢！</a:t>
            </a:r>
          </a:p>
        </p:txBody>
      </p:sp>
      <p:sp>
        <p:nvSpPr>
          <p:cNvPr id="8" name="文本占位符 7"/>
          <p:cNvSpPr>
            <a:spLocks noGrp="1"/>
          </p:cNvSpPr>
          <p:nvPr>
            <p:ph type="body" idx="1"/>
          </p:nvPr>
        </p:nvSpPr>
        <p:spPr/>
        <p:txBody>
          <a:bodyPr/>
          <a:lstStyle/>
          <a:p>
            <a:endParaRPr lang="zh-CN" altLang="en-US"/>
          </a:p>
        </p:txBody>
      </p:sp>
      <p:sp>
        <p:nvSpPr>
          <p:cNvPr id="4" name="日期占位符 3"/>
          <p:cNvSpPr>
            <a:spLocks noGrp="1"/>
          </p:cNvSpPr>
          <p:nvPr>
            <p:ph type="dt" sz="half" idx="10"/>
          </p:nvPr>
        </p:nvSpPr>
        <p:spPr/>
        <p:txBody>
          <a:bodyPr/>
          <a:lstStyle/>
          <a:p>
            <a:fld id="{979F071F-EF47-644C-9318-7CB9AE67C645}"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53</a:t>
            </a:fld>
            <a:endParaRPr lang="zh-CN" altLang="en-US"/>
          </a:p>
        </p:txBody>
      </p:sp>
    </p:spTree>
    <p:extLst>
      <p:ext uri="{BB962C8B-B14F-4D97-AF65-F5344CB8AC3E}">
        <p14:creationId xmlns:p14="http://schemas.microsoft.com/office/powerpoint/2010/main" val="916444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连接方式</a:t>
            </a:r>
          </a:p>
        </p:txBody>
      </p:sp>
      <p:sp>
        <p:nvSpPr>
          <p:cNvPr id="4" name="日期占位符 3"/>
          <p:cNvSpPr>
            <a:spLocks noGrp="1"/>
          </p:cNvSpPr>
          <p:nvPr>
            <p:ph type="dt" sz="half" idx="10"/>
          </p:nvPr>
        </p:nvSpPr>
        <p:spPr/>
        <p:txBody>
          <a:bodyPr/>
          <a:lstStyle/>
          <a:p>
            <a:fld id="{3D8D7372-A4BC-234C-BD6D-4C675AE0EFE6}"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幻灯片编号占位符 5"/>
          <p:cNvSpPr>
            <a:spLocks noGrp="1"/>
          </p:cNvSpPr>
          <p:nvPr>
            <p:ph type="sldNum" sz="quarter" idx="12"/>
          </p:nvPr>
        </p:nvSpPr>
        <p:spPr/>
        <p:txBody>
          <a:bodyPr/>
          <a:lstStyle/>
          <a:p>
            <a:fld id="{B09550E6-D85C-43A8-841D-66A200A3DB30}" type="slidenum">
              <a:rPr lang="zh-CN" altLang="en-US" smtClean="0"/>
              <a:t>6</a:t>
            </a:fld>
            <a:endParaRPr lang="zh-CN" altLang="en-US"/>
          </a:p>
        </p:txBody>
      </p:sp>
      <p:pic>
        <p:nvPicPr>
          <p:cNvPr id="7" name="Picture 2" descr="http://benjr.tw/files/images/other/storage_system.pn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40747" y="1191000"/>
            <a:ext cx="3945753" cy="5165350"/>
          </a:xfrm>
          <a:prstGeom prst="rect">
            <a:avLst/>
          </a:prstGeom>
          <a:noFill/>
        </p:spPr>
      </p:pic>
    </p:spTree>
    <p:extLst>
      <p:ext uri="{BB962C8B-B14F-4D97-AF65-F5344CB8AC3E}">
        <p14:creationId xmlns:p14="http://schemas.microsoft.com/office/powerpoint/2010/main" val="150117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zh-CN" altLang="en-US" dirty="0"/>
              <a:t>磁盘挂载</a:t>
            </a:r>
            <a:r>
              <a:rPr lang="en-US" altLang="zh-CN" dirty="0"/>
              <a:t>Disk Attachment</a:t>
            </a:r>
          </a:p>
        </p:txBody>
      </p:sp>
      <p:sp>
        <p:nvSpPr>
          <p:cNvPr id="288771" name="Rectangle 3"/>
          <p:cNvSpPr>
            <a:spLocks noGrp="1" noChangeArrowheads="1"/>
          </p:cNvSpPr>
          <p:nvPr>
            <p:ph type="body" idx="1"/>
          </p:nvPr>
        </p:nvSpPr>
        <p:spPr/>
        <p:txBody>
          <a:bodyPr>
            <a:normAutofit fontScale="92500"/>
          </a:bodyPr>
          <a:lstStyle/>
          <a:p>
            <a:r>
              <a:rPr lang="zh-CN" altLang="en-US" dirty="0"/>
              <a:t>本地挂载</a:t>
            </a:r>
            <a:r>
              <a:rPr lang="en-US" altLang="zh-CN" dirty="0">
                <a:sym typeface="Wingdings" pitchFamily="2" charset="2"/>
              </a:rPr>
              <a:t>I/O</a:t>
            </a:r>
            <a:r>
              <a:rPr lang="zh-CN" altLang="en-US" dirty="0">
                <a:sym typeface="Wingdings" pitchFamily="2" charset="2"/>
              </a:rPr>
              <a:t>总线</a:t>
            </a:r>
            <a:endParaRPr lang="en-US" altLang="zh-CN" dirty="0">
              <a:sym typeface="Wingdings" pitchFamily="2" charset="2"/>
            </a:endParaRPr>
          </a:p>
          <a:p>
            <a:pPr lvl="1"/>
            <a:r>
              <a:rPr lang="it-IT" altLang="zh-CN" dirty="0"/>
              <a:t>IDE, ATA, SATA, USB, Fibre Channel, SCSI</a:t>
            </a:r>
          </a:p>
          <a:p>
            <a:r>
              <a:rPr lang="zh-CN" altLang="en-US" dirty="0"/>
              <a:t>主机控制器</a:t>
            </a:r>
            <a:r>
              <a:rPr lang="en-US" altLang="zh-CN" dirty="0"/>
              <a:t>(Host Controller)</a:t>
            </a:r>
            <a:r>
              <a:rPr lang="en-US" altLang="zh-CN" dirty="0">
                <a:sym typeface="Wingdings" pitchFamily="2" charset="2"/>
              </a:rPr>
              <a:t>Bus</a:t>
            </a:r>
            <a:r>
              <a:rPr lang="zh-CN" altLang="en-US" dirty="0">
                <a:sym typeface="Wingdings" pitchFamily="2" charset="2"/>
              </a:rPr>
              <a:t>磁盘控制器</a:t>
            </a:r>
            <a:r>
              <a:rPr lang="en-US" altLang="zh-CN" dirty="0">
                <a:sym typeface="Wingdings" pitchFamily="2" charset="2"/>
              </a:rPr>
              <a:t>(Disk Controller)</a:t>
            </a:r>
            <a:endParaRPr lang="en-US" altLang="zh-CN" dirty="0"/>
          </a:p>
          <a:p>
            <a:r>
              <a:rPr lang="en-US" altLang="zh-CN" dirty="0"/>
              <a:t>IDE(Integrated Drive Electronics)</a:t>
            </a:r>
            <a:r>
              <a:rPr lang="zh-CN" altLang="en-US" dirty="0"/>
              <a:t>：</a:t>
            </a:r>
            <a:r>
              <a:rPr lang="en-US" altLang="zh-CN" dirty="0"/>
              <a:t>4</a:t>
            </a:r>
          </a:p>
          <a:p>
            <a:r>
              <a:rPr lang="en-US" altLang="zh-CN" dirty="0"/>
              <a:t>SCSI(Small Computer System Interface)</a:t>
            </a:r>
            <a:r>
              <a:rPr lang="zh-CN" altLang="en-US" dirty="0"/>
              <a:t>：</a:t>
            </a:r>
            <a:r>
              <a:rPr lang="en-US" altLang="zh-CN" dirty="0"/>
              <a:t>16</a:t>
            </a:r>
          </a:p>
          <a:p>
            <a:r>
              <a:rPr lang="en-US" altLang="zh-CN" dirty="0"/>
              <a:t>FC (Fiber Channel): 126</a:t>
            </a:r>
          </a:p>
        </p:txBody>
      </p:sp>
      <p:sp>
        <p:nvSpPr>
          <p:cNvPr id="4" name="日期占位符 3"/>
          <p:cNvSpPr>
            <a:spLocks noGrp="1"/>
          </p:cNvSpPr>
          <p:nvPr>
            <p:ph type="dt" sz="half" idx="10"/>
          </p:nvPr>
        </p:nvSpPr>
        <p:spPr/>
        <p:txBody>
          <a:bodyPr/>
          <a:lstStyle/>
          <a:p>
            <a:fld id="{5D43F89A-BF18-1C4B-95B7-F7138BF2A5B3}"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7</a:t>
            </a:fld>
            <a:endParaRPr lang="zh-CN" altLang="en-US"/>
          </a:p>
        </p:txBody>
      </p:sp>
    </p:spTree>
    <p:extLst>
      <p:ext uri="{BB962C8B-B14F-4D97-AF65-F5344CB8AC3E}">
        <p14:creationId xmlns:p14="http://schemas.microsoft.com/office/powerpoint/2010/main" val="41413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771">
                                            <p:txEl>
                                              <p:pRg st="0" end="0"/>
                                            </p:txEl>
                                          </p:spTgt>
                                        </p:tgtEl>
                                        <p:attrNameLst>
                                          <p:attrName>style.visibility</p:attrName>
                                        </p:attrNameLst>
                                      </p:cBhvr>
                                      <p:to>
                                        <p:strVal val="visible"/>
                                      </p:to>
                                    </p:set>
                                    <p:animEffect transition="in" filter="fade">
                                      <p:cBhvr>
                                        <p:cTn id="7" dur="500"/>
                                        <p:tgtEl>
                                          <p:spTgt spid="288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8771">
                                            <p:txEl>
                                              <p:pRg st="1" end="1"/>
                                            </p:txEl>
                                          </p:spTgt>
                                        </p:tgtEl>
                                        <p:attrNameLst>
                                          <p:attrName>style.visibility</p:attrName>
                                        </p:attrNameLst>
                                      </p:cBhvr>
                                      <p:to>
                                        <p:strVal val="visible"/>
                                      </p:to>
                                    </p:set>
                                    <p:animEffect transition="in" filter="fade">
                                      <p:cBhvr>
                                        <p:cTn id="10" dur="500"/>
                                        <p:tgtEl>
                                          <p:spTgt spid="288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88771">
                                            <p:txEl>
                                              <p:pRg st="2" end="2"/>
                                            </p:txEl>
                                          </p:spTgt>
                                        </p:tgtEl>
                                        <p:attrNameLst>
                                          <p:attrName>style.visibility</p:attrName>
                                        </p:attrNameLst>
                                      </p:cBhvr>
                                      <p:to>
                                        <p:strVal val="visible"/>
                                      </p:to>
                                    </p:set>
                                    <p:animEffect transition="in" filter="fade">
                                      <p:cBhvr>
                                        <p:cTn id="15" dur="500"/>
                                        <p:tgtEl>
                                          <p:spTgt spid="2887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8771">
                                            <p:txEl>
                                              <p:pRg st="3" end="3"/>
                                            </p:txEl>
                                          </p:spTgt>
                                        </p:tgtEl>
                                        <p:attrNameLst>
                                          <p:attrName>style.visibility</p:attrName>
                                        </p:attrNameLst>
                                      </p:cBhvr>
                                      <p:to>
                                        <p:strVal val="visible"/>
                                      </p:to>
                                    </p:set>
                                    <p:animEffect transition="in" filter="fade">
                                      <p:cBhvr>
                                        <p:cTn id="20" dur="500"/>
                                        <p:tgtEl>
                                          <p:spTgt spid="28877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8771">
                                            <p:txEl>
                                              <p:pRg st="4" end="4"/>
                                            </p:txEl>
                                          </p:spTgt>
                                        </p:tgtEl>
                                        <p:attrNameLst>
                                          <p:attrName>style.visibility</p:attrName>
                                        </p:attrNameLst>
                                      </p:cBhvr>
                                      <p:to>
                                        <p:strVal val="visible"/>
                                      </p:to>
                                    </p:set>
                                    <p:animEffect transition="in" filter="fade">
                                      <p:cBhvr>
                                        <p:cTn id="25" dur="500"/>
                                        <p:tgtEl>
                                          <p:spTgt spid="28877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8771">
                                            <p:txEl>
                                              <p:pRg st="5" end="5"/>
                                            </p:txEl>
                                          </p:spTgt>
                                        </p:tgtEl>
                                        <p:attrNameLst>
                                          <p:attrName>style.visibility</p:attrName>
                                        </p:attrNameLst>
                                      </p:cBhvr>
                                      <p:to>
                                        <p:strVal val="visible"/>
                                      </p:to>
                                    </p:set>
                                    <p:animEffect transition="in" filter="fade">
                                      <p:cBhvr>
                                        <p:cTn id="30" dur="500"/>
                                        <p:tgtEl>
                                          <p:spTgt spid="288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访问模式</a:t>
            </a:r>
          </a:p>
        </p:txBody>
      </p:sp>
      <p:sp>
        <p:nvSpPr>
          <p:cNvPr id="3" name="内容占位符 2"/>
          <p:cNvSpPr>
            <a:spLocks noGrp="1"/>
          </p:cNvSpPr>
          <p:nvPr>
            <p:ph idx="1"/>
          </p:nvPr>
        </p:nvSpPr>
        <p:spPr/>
        <p:txBody>
          <a:bodyPr>
            <a:normAutofit fontScale="92500" lnSpcReduction="20000"/>
          </a:bodyPr>
          <a:lstStyle/>
          <a:p>
            <a:r>
              <a:rPr lang="zh-CN" altLang="en-US" dirty="0"/>
              <a:t>直接（随机）存取：存取磁盘上任一物理块，不依赖于该物理块所处的位置</a:t>
            </a:r>
          </a:p>
          <a:p>
            <a:pPr lvl="1"/>
            <a:r>
              <a:rPr lang="zh-CN" altLang="en-US" dirty="0"/>
              <a:t>固定头磁盘：每个磁道设置一个磁头，变换磁道时不需要磁头的机械移动，速度快但成本高</a:t>
            </a:r>
          </a:p>
          <a:p>
            <a:pPr lvl="1"/>
            <a:r>
              <a:rPr lang="zh-CN" altLang="en-US" dirty="0"/>
              <a:t>移动头磁盘：一个盘面只有一个磁头，变换磁道时需要移动磁头，速度慢但成本低</a:t>
            </a:r>
          </a:p>
          <a:p>
            <a:r>
              <a:rPr lang="zh-CN" altLang="en-US" dirty="0"/>
              <a:t>顺序存取：只有在前面的物理块被访问过之后，才能存取后续的物理块的内容。</a:t>
            </a:r>
          </a:p>
          <a:p>
            <a:pPr lvl="1"/>
            <a:r>
              <a:rPr lang="zh-CN" altLang="en-US" dirty="0"/>
              <a:t>磁带</a:t>
            </a:r>
          </a:p>
          <a:p>
            <a:endParaRPr lang="zh-CN" altLang="en-US" dirty="0"/>
          </a:p>
        </p:txBody>
      </p:sp>
      <p:sp>
        <p:nvSpPr>
          <p:cNvPr id="4" name="日期占位符 3"/>
          <p:cNvSpPr>
            <a:spLocks noGrp="1"/>
          </p:cNvSpPr>
          <p:nvPr>
            <p:ph type="dt" sz="half" idx="10"/>
          </p:nvPr>
        </p:nvSpPr>
        <p:spPr/>
        <p:txBody>
          <a:bodyPr/>
          <a:lstStyle/>
          <a:p>
            <a:fld id="{9EF53684-957C-644A-B311-3C2D9B63A0AB}" type="datetime5">
              <a:t>2019/12/25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6" name="灯片编号占位符 5"/>
          <p:cNvSpPr>
            <a:spLocks noGrp="1"/>
          </p:cNvSpPr>
          <p:nvPr>
            <p:ph type="sldNum" sz="quarter" idx="12"/>
          </p:nvPr>
        </p:nvSpPr>
        <p:spPr/>
        <p:txBody>
          <a:bodyPr/>
          <a:lstStyle/>
          <a:p>
            <a:fld id="{B09550E6-D85C-43A8-841D-66A200A3DB30}" type="slidenum">
              <a:rPr lang="zh-CN" altLang="en-US" smtClean="0"/>
              <a:t>8</a:t>
            </a:fld>
            <a:endParaRPr lang="zh-CN" altLang="en-US"/>
          </a:p>
        </p:txBody>
      </p:sp>
    </p:spTree>
    <p:extLst>
      <p:ext uri="{BB962C8B-B14F-4D97-AF65-F5344CB8AC3E}">
        <p14:creationId xmlns:p14="http://schemas.microsoft.com/office/powerpoint/2010/main" val="177993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normAutofit/>
          </a:bodyPr>
          <a:lstStyle/>
          <a:p>
            <a:r>
              <a:rPr lang="zh-CN" altLang="en-US" dirty="0"/>
              <a:t>网络挂载</a:t>
            </a:r>
            <a:r>
              <a:rPr lang="en-US" altLang="zh-CN" dirty="0"/>
              <a:t>NAS</a:t>
            </a:r>
          </a:p>
        </p:txBody>
      </p:sp>
      <p:sp>
        <p:nvSpPr>
          <p:cNvPr id="289795" name="Rectangle 3"/>
          <p:cNvSpPr>
            <a:spLocks noGrp="1" noChangeArrowheads="1"/>
          </p:cNvSpPr>
          <p:nvPr>
            <p:ph idx="1"/>
          </p:nvPr>
        </p:nvSpPr>
        <p:spPr>
          <a:xfrm>
            <a:off x="457200" y="1351127"/>
            <a:ext cx="8229600" cy="2690268"/>
          </a:xfrm>
        </p:spPr>
        <p:txBody>
          <a:bodyPr>
            <a:normAutofit fontScale="85000" lnSpcReduction="20000"/>
          </a:bodyPr>
          <a:lstStyle/>
          <a:p>
            <a:r>
              <a:rPr lang="en-US" altLang="zh-CN" dirty="0"/>
              <a:t>Network-Attached Storage</a:t>
            </a:r>
          </a:p>
          <a:p>
            <a:r>
              <a:rPr lang="zh-CN" altLang="en-US" dirty="0"/>
              <a:t>主机通过网络挂载存储设备</a:t>
            </a:r>
            <a:endParaRPr lang="en-US" altLang="zh-CN" dirty="0"/>
          </a:p>
          <a:p>
            <a:pPr lvl="1"/>
            <a:r>
              <a:rPr lang="en-US" altLang="zh-CN" dirty="0"/>
              <a:t>NFS</a:t>
            </a:r>
            <a:r>
              <a:rPr lang="zh-CN" altLang="en-US" dirty="0"/>
              <a:t>，</a:t>
            </a:r>
            <a:r>
              <a:rPr lang="en-US" altLang="zh-CN" dirty="0"/>
              <a:t>CIFS</a:t>
            </a:r>
          </a:p>
          <a:p>
            <a:r>
              <a:rPr lang="zh-CN" altLang="en-US" dirty="0"/>
              <a:t>主机和存储设备之间通过</a:t>
            </a:r>
            <a:r>
              <a:rPr lang="en-US" altLang="zh-CN" dirty="0"/>
              <a:t>RPC(remote procedure calls)</a:t>
            </a:r>
            <a:r>
              <a:rPr lang="zh-CN" altLang="en-US" dirty="0"/>
              <a:t>通信</a:t>
            </a:r>
            <a:endParaRPr lang="en-US" altLang="zh-CN" dirty="0"/>
          </a:p>
        </p:txBody>
      </p:sp>
      <p:pic>
        <p:nvPicPr>
          <p:cNvPr id="7"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l="481" t="22778" r="481" b="23421"/>
          <a:stretch>
            <a:fillRect/>
          </a:stretch>
        </p:blipFill>
        <p:spPr bwMode="auto">
          <a:xfrm>
            <a:off x="2361063" y="4106831"/>
            <a:ext cx="5180274" cy="2110483"/>
          </a:xfrm>
          <a:prstGeom prst="rect">
            <a:avLst/>
          </a:prstGeom>
          <a:noFill/>
          <a:ln w="38100" cmpd="dbl">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fld id="{15831D3F-744E-8F40-BFED-E57740EEA6F2}" type="datetime5">
              <a:t>2019/12/25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计算机操作系统</a:t>
            </a:r>
            <a:r>
              <a:rPr lang="en-US" altLang="zh-CN"/>
              <a:t>》——</a:t>
            </a:r>
            <a:r>
              <a:rPr lang="zh-CN" altLang="en-US"/>
              <a:t>薛瑞尼</a:t>
            </a:r>
          </a:p>
        </p:txBody>
      </p:sp>
      <p:sp>
        <p:nvSpPr>
          <p:cNvPr id="8" name="灯片编号占位符 7"/>
          <p:cNvSpPr>
            <a:spLocks noGrp="1"/>
          </p:cNvSpPr>
          <p:nvPr>
            <p:ph type="sldNum" sz="quarter" idx="12"/>
          </p:nvPr>
        </p:nvSpPr>
        <p:spPr/>
        <p:txBody>
          <a:bodyPr/>
          <a:lstStyle/>
          <a:p>
            <a:fld id="{B09550E6-D85C-43A8-841D-66A200A3DB30}" type="slidenum">
              <a:rPr lang="zh-CN" altLang="en-US" smtClean="0"/>
              <a:t>9</a:t>
            </a:fld>
            <a:endParaRPr lang="zh-CN" altLang="en-US"/>
          </a:p>
        </p:txBody>
      </p:sp>
    </p:spTree>
    <p:extLst>
      <p:ext uri="{BB962C8B-B14F-4D97-AF65-F5344CB8AC3E}">
        <p14:creationId xmlns:p14="http://schemas.microsoft.com/office/powerpoint/2010/main" val="331919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fade">
                                      <p:cBhvr>
                                        <p:cTn id="7" dur="500"/>
                                        <p:tgtEl>
                                          <p:spTgt spid="289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9795">
                                            <p:txEl>
                                              <p:pRg st="1" end="1"/>
                                            </p:txEl>
                                          </p:spTgt>
                                        </p:tgtEl>
                                        <p:attrNameLst>
                                          <p:attrName>style.visibility</p:attrName>
                                        </p:attrNameLst>
                                      </p:cBhvr>
                                      <p:to>
                                        <p:strVal val="visible"/>
                                      </p:to>
                                    </p:set>
                                    <p:animEffect transition="in" filter="fade">
                                      <p:cBhvr>
                                        <p:cTn id="17" dur="500"/>
                                        <p:tgtEl>
                                          <p:spTgt spid="28979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89795">
                                            <p:txEl>
                                              <p:pRg st="2" end="2"/>
                                            </p:txEl>
                                          </p:spTgt>
                                        </p:tgtEl>
                                        <p:attrNameLst>
                                          <p:attrName>style.visibility</p:attrName>
                                        </p:attrNameLst>
                                      </p:cBhvr>
                                      <p:to>
                                        <p:strVal val="visible"/>
                                      </p:to>
                                    </p:set>
                                    <p:animEffect transition="in" filter="fade">
                                      <p:cBhvr>
                                        <p:cTn id="20" dur="500"/>
                                        <p:tgtEl>
                                          <p:spTgt spid="28979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89795">
                                            <p:txEl>
                                              <p:pRg st="3" end="3"/>
                                            </p:txEl>
                                          </p:spTgt>
                                        </p:tgtEl>
                                        <p:attrNameLst>
                                          <p:attrName>style.visibility</p:attrName>
                                        </p:attrNameLst>
                                      </p:cBhvr>
                                      <p:to>
                                        <p:strVal val="visible"/>
                                      </p:to>
                                    </p:set>
                                    <p:animEffect transition="in" filter="fade">
                                      <p:cBhvr>
                                        <p:cTn id="25" dur="5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XRN_Arial_华文细黑">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8168</TotalTime>
  <Words>2397</Words>
  <Application>Microsoft Office PowerPoint</Application>
  <PresentationFormat>全屏显示(4:3)</PresentationFormat>
  <Paragraphs>553</Paragraphs>
  <Slides>53</Slides>
  <Notes>7</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3" baseType="lpstr">
      <vt:lpstr>Arial Unicode MS</vt:lpstr>
      <vt:lpstr>Palatino</vt:lpstr>
      <vt:lpstr>宋体</vt:lpstr>
      <vt:lpstr>Arial</vt:lpstr>
      <vt:lpstr>Calibri</vt:lpstr>
      <vt:lpstr>Comic Sans MS</vt:lpstr>
      <vt:lpstr>Georgia</vt:lpstr>
      <vt:lpstr>Times</vt:lpstr>
      <vt:lpstr>自定义设计方案</vt:lpstr>
      <vt:lpstr>公式</vt:lpstr>
      <vt:lpstr>8、设备管理： 调度与实例</vt:lpstr>
      <vt:lpstr>Disk</vt:lpstr>
      <vt:lpstr>磁盘结构</vt:lpstr>
      <vt:lpstr>磁盘存储器</vt:lpstr>
      <vt:lpstr>地址转换</vt:lpstr>
      <vt:lpstr>连接方式</vt:lpstr>
      <vt:lpstr>磁盘挂载Disk Attachment</vt:lpstr>
      <vt:lpstr>访问模式</vt:lpstr>
      <vt:lpstr>网络挂载NAS</vt:lpstr>
      <vt:lpstr>存储区域网SAN</vt:lpstr>
      <vt:lpstr>磁盘访问时间</vt:lpstr>
      <vt:lpstr>寻道时间Ts</vt:lpstr>
      <vt:lpstr>旋转延迟时间Tr</vt:lpstr>
      <vt:lpstr>传输时间Tt</vt:lpstr>
      <vt:lpstr>总访问时间</vt:lpstr>
      <vt:lpstr>思考</vt:lpstr>
      <vt:lpstr>磁盘调度</vt:lpstr>
      <vt:lpstr>FCFS</vt:lpstr>
      <vt:lpstr>FCFS</vt:lpstr>
      <vt:lpstr>最短寻道时间优先</vt:lpstr>
      <vt:lpstr>SSTF</vt:lpstr>
      <vt:lpstr>扫描算法SCAN</vt:lpstr>
      <vt:lpstr>SCAN</vt:lpstr>
      <vt:lpstr>循环扫描(CSCAN)算法</vt:lpstr>
      <vt:lpstr>CSCAN</vt:lpstr>
      <vt:lpstr>LOOK &amp; CLOOK</vt:lpstr>
      <vt:lpstr>练习</vt:lpstr>
      <vt:lpstr>FCFS</vt:lpstr>
      <vt:lpstr>SSTF</vt:lpstr>
      <vt:lpstr>SCAN</vt:lpstr>
      <vt:lpstr>CSCAN</vt:lpstr>
      <vt:lpstr>CLOOK</vt:lpstr>
      <vt:lpstr>改进方法</vt:lpstr>
      <vt:lpstr>磁盘缓存</vt:lpstr>
      <vt:lpstr>读写性能</vt:lpstr>
      <vt:lpstr>数据一致性</vt:lpstr>
      <vt:lpstr>磁盘管理</vt:lpstr>
      <vt:lpstr>系统引导</vt:lpstr>
      <vt:lpstr>思考</vt:lpstr>
      <vt:lpstr>RAID</vt:lpstr>
      <vt:lpstr>David Patterson</vt:lpstr>
      <vt:lpstr>RAID接口</vt:lpstr>
      <vt:lpstr>RAID 0</vt:lpstr>
      <vt:lpstr>RAID 0</vt:lpstr>
      <vt:lpstr>RAID 1 (Mirror)</vt:lpstr>
      <vt:lpstr>RAID 2</vt:lpstr>
      <vt:lpstr>RAID 3</vt:lpstr>
      <vt:lpstr>RAID 4 (Block-Level Parity)</vt:lpstr>
      <vt:lpstr>RAID 5</vt:lpstr>
      <vt:lpstr>Bit-wise vs Block-wise Striping</vt:lpstr>
      <vt:lpstr>嵌套RAID</vt:lpstr>
      <vt:lpstr>思考</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Ruini Xue</dc:creator>
  <cp:lastModifiedBy>孙 翔宇</cp:lastModifiedBy>
  <cp:revision>561</cp:revision>
  <dcterms:created xsi:type="dcterms:W3CDTF">2011-11-29T05:26:36Z</dcterms:created>
  <dcterms:modified xsi:type="dcterms:W3CDTF">2019-12-25T09:11:35Z</dcterms:modified>
</cp:coreProperties>
</file>