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9" r:id="rId2"/>
    <p:sldId id="256" r:id="rId3"/>
    <p:sldId id="290" r:id="rId4"/>
    <p:sldId id="292" r:id="rId5"/>
    <p:sldId id="296" r:id="rId6"/>
    <p:sldId id="294" r:id="rId7"/>
    <p:sldId id="257" r:id="rId8"/>
    <p:sldId id="259" r:id="rId9"/>
    <p:sldId id="297" r:id="rId10"/>
    <p:sldId id="298" r:id="rId11"/>
    <p:sldId id="263" r:id="rId12"/>
    <p:sldId id="266" r:id="rId13"/>
    <p:sldId id="260" r:id="rId14"/>
    <p:sldId id="289" r:id="rId15"/>
    <p:sldId id="287" r:id="rId16"/>
    <p:sldId id="288" r:id="rId17"/>
    <p:sldId id="261" r:id="rId18"/>
    <p:sldId id="278" r:id="rId19"/>
    <p:sldId id="282" r:id="rId20"/>
    <p:sldId id="276" r:id="rId21"/>
    <p:sldId id="299" r:id="rId22"/>
    <p:sldId id="300" r:id="rId23"/>
    <p:sldId id="28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2F2F2"/>
    <a:srgbClr val="F1EFEE"/>
    <a:srgbClr val="F5F3F1"/>
    <a:srgbClr val="F8F5F3"/>
    <a:srgbClr val="F5F2F1"/>
    <a:srgbClr val="F4F1F0"/>
    <a:srgbClr val="F7F4F2"/>
    <a:srgbClr val="F4F2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5559" autoAdjust="0"/>
  </p:normalViewPr>
  <p:slideViewPr>
    <p:cSldViewPr snapToGrid="0">
      <p:cViewPr varScale="1">
        <p:scale>
          <a:sx n="157" d="100"/>
          <a:sy n="157" d="100"/>
        </p:scale>
        <p:origin x="156"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t>‹#›</a:t>
            </a:fld>
            <a:endParaRPr lang="zh-CN" altLang="en-US"/>
          </a:p>
        </p:txBody>
      </p:sp>
    </p:spTree>
    <p:extLst>
      <p:ext uri="{BB962C8B-B14F-4D97-AF65-F5344CB8AC3E}">
        <p14:creationId xmlns:p14="http://schemas.microsoft.com/office/powerpoint/2010/main" val="324303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extLst>
      <p:ext uri="{BB962C8B-B14F-4D97-AF65-F5344CB8AC3E}">
        <p14:creationId xmlns:p14="http://schemas.microsoft.com/office/powerpoint/2010/main" val="158189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extLst>
      <p:ext uri="{BB962C8B-B14F-4D97-AF65-F5344CB8AC3E}">
        <p14:creationId xmlns:p14="http://schemas.microsoft.com/office/powerpoint/2010/main" val="74930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extLst>
      <p:ext uri="{BB962C8B-B14F-4D97-AF65-F5344CB8AC3E}">
        <p14:creationId xmlns:p14="http://schemas.microsoft.com/office/powerpoint/2010/main" val="382168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zh-CN" altLang="en-US"/>
          </a:p>
        </p:txBody>
      </p:sp>
    </p:spTree>
    <p:extLst>
      <p:ext uri="{BB962C8B-B14F-4D97-AF65-F5344CB8AC3E}">
        <p14:creationId xmlns:p14="http://schemas.microsoft.com/office/powerpoint/2010/main" val="65966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extLst>
      <p:ext uri="{BB962C8B-B14F-4D97-AF65-F5344CB8AC3E}">
        <p14:creationId xmlns:p14="http://schemas.microsoft.com/office/powerpoint/2010/main" val="3421266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20</a:t>
            </a:r>
            <a:endParaRPr lang="zh-CN" altLang="en-US"/>
          </a:p>
        </p:txBody>
      </p:sp>
    </p:spTree>
    <p:extLst>
      <p:ext uri="{BB962C8B-B14F-4D97-AF65-F5344CB8AC3E}">
        <p14:creationId xmlns:p14="http://schemas.microsoft.com/office/powerpoint/2010/main" val="2845831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20</a:t>
            </a:r>
            <a:endParaRPr lang="zh-CN" altLang="en-US"/>
          </a:p>
        </p:txBody>
      </p:sp>
    </p:spTree>
    <p:extLst>
      <p:ext uri="{BB962C8B-B14F-4D97-AF65-F5344CB8AC3E}">
        <p14:creationId xmlns:p14="http://schemas.microsoft.com/office/powerpoint/2010/main" val="67137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20</a:t>
            </a:r>
            <a:endParaRPr lang="zh-CN" altLang="en-US"/>
          </a:p>
        </p:txBody>
      </p:sp>
    </p:spTree>
    <p:extLst>
      <p:ext uri="{BB962C8B-B14F-4D97-AF65-F5344CB8AC3E}">
        <p14:creationId xmlns:p14="http://schemas.microsoft.com/office/powerpoint/2010/main" val="284583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extLst>
      <p:ext uri="{BB962C8B-B14F-4D97-AF65-F5344CB8AC3E}">
        <p14:creationId xmlns:p14="http://schemas.microsoft.com/office/powerpoint/2010/main" val="1236141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24</a:t>
            </a:r>
            <a:endParaRPr lang="zh-CN" altLang="en-US"/>
          </a:p>
        </p:txBody>
      </p:sp>
    </p:spTree>
    <p:extLst>
      <p:ext uri="{BB962C8B-B14F-4D97-AF65-F5344CB8AC3E}">
        <p14:creationId xmlns:p14="http://schemas.microsoft.com/office/powerpoint/2010/main" val="179435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extLst>
      <p:ext uri="{BB962C8B-B14F-4D97-AF65-F5344CB8AC3E}">
        <p14:creationId xmlns:p14="http://schemas.microsoft.com/office/powerpoint/2010/main" val="197881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extLst>
      <p:ext uri="{BB962C8B-B14F-4D97-AF65-F5344CB8AC3E}">
        <p14:creationId xmlns:p14="http://schemas.microsoft.com/office/powerpoint/2010/main" val="213330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15</a:t>
            </a:r>
            <a:endParaRPr lang="zh-CN" altLang="en-US"/>
          </a:p>
        </p:txBody>
      </p:sp>
    </p:spTree>
    <p:extLst>
      <p:ext uri="{BB962C8B-B14F-4D97-AF65-F5344CB8AC3E}">
        <p14:creationId xmlns:p14="http://schemas.microsoft.com/office/powerpoint/2010/main" val="569921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extLst>
      <p:ext uri="{BB962C8B-B14F-4D97-AF65-F5344CB8AC3E}">
        <p14:creationId xmlns:p14="http://schemas.microsoft.com/office/powerpoint/2010/main" val="1157669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extLst>
      <p:ext uri="{BB962C8B-B14F-4D97-AF65-F5344CB8AC3E}">
        <p14:creationId xmlns:p14="http://schemas.microsoft.com/office/powerpoint/2010/main" val="68240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25</a:t>
            </a:r>
            <a:endParaRPr lang="zh-CN" altLang="en-US"/>
          </a:p>
        </p:txBody>
      </p:sp>
    </p:spTree>
    <p:extLst>
      <p:ext uri="{BB962C8B-B14F-4D97-AF65-F5344CB8AC3E}">
        <p14:creationId xmlns:p14="http://schemas.microsoft.com/office/powerpoint/2010/main" val="28377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87601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extLst>
      <p:ext uri="{BB962C8B-B14F-4D97-AF65-F5344CB8AC3E}">
        <p14:creationId xmlns:p14="http://schemas.microsoft.com/office/powerpoint/2010/main" val="168215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28373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extLst>
      <p:ext uri="{BB962C8B-B14F-4D97-AF65-F5344CB8AC3E}">
        <p14:creationId xmlns:p14="http://schemas.microsoft.com/office/powerpoint/2010/main" val="24574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66894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extLst>
      <p:ext uri="{BB962C8B-B14F-4D97-AF65-F5344CB8AC3E}">
        <p14:creationId xmlns:p14="http://schemas.microsoft.com/office/powerpoint/2010/main" val="264925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extLst>
      <p:ext uri="{BB962C8B-B14F-4D97-AF65-F5344CB8AC3E}">
        <p14:creationId xmlns:p14="http://schemas.microsoft.com/office/powerpoint/2010/main" val="965803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4" name="图片 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5" name="直接连接符 44"/>
          <p:cNvCxnSpPr/>
          <p:nvPr userDrawn="1"/>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userDrawn="1"/>
        </p:nvGrpSpPr>
        <p:grpSpPr>
          <a:xfrm rot="10800000">
            <a:off x="9550800" y="4375863"/>
            <a:ext cx="3196963" cy="3132367"/>
            <a:chOff x="-241322" y="-198407"/>
            <a:chExt cx="2400407" cy="2397341"/>
          </a:xfrm>
        </p:grpSpPr>
        <p:grpSp>
          <p:nvGrpSpPr>
            <p:cNvPr id="51" name="组合 50"/>
            <p:cNvGrpSpPr/>
            <p:nvPr/>
          </p:nvGrpSpPr>
          <p:grpSpPr>
            <a:xfrm>
              <a:off x="112549" y="124482"/>
              <a:ext cx="2046536" cy="2074452"/>
              <a:chOff x="-39851" y="-27918"/>
              <a:chExt cx="2046536" cy="2074452"/>
            </a:xfrm>
          </p:grpSpPr>
          <p:cxnSp>
            <p:nvCxnSpPr>
              <p:cNvPr id="59" name="直接连接符 58"/>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241322" y="-198407"/>
              <a:ext cx="2304737" cy="2336175"/>
              <a:chOff x="-39851" y="-27918"/>
              <a:chExt cx="2046536" cy="2074452"/>
            </a:xfrm>
          </p:grpSpPr>
          <p:cxnSp>
            <p:nvCxnSpPr>
              <p:cNvPr id="53" name="直接连接符 52"/>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5" name="组合 64"/>
          <p:cNvGrpSpPr/>
          <p:nvPr userDrawn="1"/>
        </p:nvGrpSpPr>
        <p:grpSpPr>
          <a:xfrm rot="5400000" flipV="1">
            <a:off x="-547085" y="-613131"/>
            <a:ext cx="3196963" cy="3132367"/>
            <a:chOff x="-241322" y="-198407"/>
            <a:chExt cx="2400407" cy="2397341"/>
          </a:xfrm>
        </p:grpSpPr>
        <p:grpSp>
          <p:nvGrpSpPr>
            <p:cNvPr id="66" name="组合 65"/>
            <p:cNvGrpSpPr/>
            <p:nvPr/>
          </p:nvGrpSpPr>
          <p:grpSpPr>
            <a:xfrm>
              <a:off x="112549" y="124482"/>
              <a:ext cx="2046536" cy="2074452"/>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41322" y="-198407"/>
              <a:ext cx="2304737" cy="2336175"/>
              <a:chOff x="-39851" y="-27918"/>
              <a:chExt cx="2046536" cy="2074452"/>
            </a:xfrm>
          </p:grpSpPr>
          <p:cxnSp>
            <p:nvCxnSpPr>
              <p:cNvPr id="68" name="直接连接符 6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0" name="直接连接符 79"/>
          <p:cNvCxnSpPr/>
          <p:nvPr userDrawn="1"/>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userDrawn="1"/>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95107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ppt_w/2"/>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ppt_x</p:attrName>
                                        </p:attrNameLst>
                                      </p:cBhvr>
                                      <p:tavLst>
                                        <p:tav tm="0">
                                          <p:val>
                                            <p:strVal val="#ppt_x-#ppt_w/2"/>
                                          </p:val>
                                        </p:tav>
                                        <p:tav tm="100000">
                                          <p:val>
                                            <p:strVal val="#ppt_x"/>
                                          </p:val>
                                        </p:tav>
                                      </p:tavLst>
                                    </p:anim>
                                    <p:anim calcmode="lin" valueType="num">
                                      <p:cBhvr>
                                        <p:cTn id="15" dur="500" fill="hold"/>
                                        <p:tgtEl>
                                          <p:spTgt spid="48"/>
                                        </p:tgtEl>
                                        <p:attrNameLst>
                                          <p:attrName>ppt_y</p:attrName>
                                        </p:attrNameLst>
                                      </p:cBhvr>
                                      <p:tavLst>
                                        <p:tav tm="0">
                                          <p:val>
                                            <p:strVal val="#ppt_y"/>
                                          </p:val>
                                        </p:tav>
                                        <p:tav tm="100000">
                                          <p:val>
                                            <p:strVal val="#ppt_y"/>
                                          </p:val>
                                        </p:tav>
                                      </p:tavLst>
                                    </p:anim>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ppt_x</p:attrName>
                                        </p:attrNameLst>
                                      </p:cBhvr>
                                      <p:tavLst>
                                        <p:tav tm="0">
                                          <p:val>
                                            <p:strVal val="#ppt_x+#ppt_w/2"/>
                                          </p:val>
                                        </p:tav>
                                        <p:tav tm="100000">
                                          <p:val>
                                            <p:strVal val="#ppt_x"/>
                                          </p:val>
                                        </p:tav>
                                      </p:tavLst>
                                    </p:anim>
                                    <p:anim calcmode="lin" valueType="num">
                                      <p:cBhvr>
                                        <p:cTn id="21" dur="500" fill="hold"/>
                                        <p:tgtEl>
                                          <p:spTgt spid="47"/>
                                        </p:tgtEl>
                                        <p:attrNameLst>
                                          <p:attrName>ppt_y</p:attrName>
                                        </p:attrNameLst>
                                      </p:cBhvr>
                                      <p:tavLst>
                                        <p:tav tm="0">
                                          <p:val>
                                            <p:strVal val="#ppt_y"/>
                                          </p:val>
                                        </p:tav>
                                        <p:tav tm="100000">
                                          <p:val>
                                            <p:strVal val="#ppt_y"/>
                                          </p:val>
                                        </p:tav>
                                      </p:tavLst>
                                    </p:anim>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ppt_x</p:attrName>
                                        </p:attrNameLst>
                                      </p:cBhvr>
                                      <p:tavLst>
                                        <p:tav tm="0">
                                          <p:val>
                                            <p:strVal val="#ppt_x"/>
                                          </p:val>
                                        </p:tav>
                                        <p:tav tm="100000">
                                          <p:val>
                                            <p:strVal val="#ppt_x"/>
                                          </p:val>
                                        </p:tav>
                                      </p:tavLst>
                                    </p:anim>
                                    <p:anim calcmode="lin" valueType="num">
                                      <p:cBhvr>
                                        <p:cTn id="28" dur="500" fill="hold"/>
                                        <p:tgtEl>
                                          <p:spTgt spid="45"/>
                                        </p:tgtEl>
                                        <p:attrNameLst>
                                          <p:attrName>ppt_y</p:attrName>
                                        </p:attrNameLst>
                                      </p:cBhvr>
                                      <p:tavLst>
                                        <p:tav tm="0">
                                          <p:val>
                                            <p:strVal val="#ppt_y-#ppt_h/2"/>
                                          </p:val>
                                        </p:tav>
                                        <p:tav tm="100000">
                                          <p:val>
                                            <p:strVal val="#ppt_y"/>
                                          </p:val>
                                        </p:tav>
                                      </p:tavLst>
                                    </p:anim>
                                    <p:anim calcmode="lin" valueType="num">
                                      <p:cBhvr>
                                        <p:cTn id="29" dur="500" fill="hold"/>
                                        <p:tgtEl>
                                          <p:spTgt spid="45"/>
                                        </p:tgtEl>
                                        <p:attrNameLst>
                                          <p:attrName>ppt_w</p:attrName>
                                        </p:attrNameLst>
                                      </p:cBhvr>
                                      <p:tavLst>
                                        <p:tav tm="0">
                                          <p:val>
                                            <p:strVal val="#ppt_w"/>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childTnLst>
                                </p:cTn>
                              </p:par>
                              <p:par>
                                <p:cTn id="31" presetID="17" presetClass="entr" presetSubtype="4"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
                                          </p:val>
                                        </p:tav>
                                        <p:tav tm="100000">
                                          <p:val>
                                            <p:strVal val="#ppt_x"/>
                                          </p:val>
                                        </p:tav>
                                      </p:tavLst>
                                    </p:anim>
                                    <p:anim calcmode="lin" valueType="num">
                                      <p:cBhvr>
                                        <p:cTn id="34" dur="500" fill="hold"/>
                                        <p:tgtEl>
                                          <p:spTgt spid="49"/>
                                        </p:tgtEl>
                                        <p:attrNameLst>
                                          <p:attrName>ppt_y</p:attrName>
                                        </p:attrNameLst>
                                      </p:cBhvr>
                                      <p:tavLst>
                                        <p:tav tm="0">
                                          <p:val>
                                            <p:strVal val="#ppt_y+#ppt_h/2"/>
                                          </p:val>
                                        </p:tav>
                                        <p:tav tm="100000">
                                          <p:val>
                                            <p:strVal val="#ppt_y"/>
                                          </p:val>
                                        </p:tav>
                                      </p:tavLst>
                                    </p:anim>
                                    <p:anim calcmode="lin" valueType="num">
                                      <p:cBhvr>
                                        <p:cTn id="35" dur="500" fill="hold"/>
                                        <p:tgtEl>
                                          <p:spTgt spid="49"/>
                                        </p:tgtEl>
                                        <p:attrNameLst>
                                          <p:attrName>ppt_w</p:attrName>
                                        </p:attrNameLst>
                                      </p:cBhvr>
                                      <p:tavLst>
                                        <p:tav tm="0">
                                          <p:val>
                                            <p:strVal val="#ppt_w"/>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childTnLst>
                                </p:cTn>
                              </p:par>
                              <p:par>
                                <p:cTn id="37" presetID="14" presetClass="entr" presetSubtype="1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randombar(horizontal)">
                                      <p:cBhvr>
                                        <p:cTn id="39" dur="750"/>
                                        <p:tgtEl>
                                          <p:spTgt spid="50"/>
                                        </p:tgtEl>
                                      </p:cBhvr>
                                    </p:animEffect>
                                  </p:childTnLst>
                                </p:cTn>
                              </p:par>
                              <p:par>
                                <p:cTn id="40" presetID="14" presetClass="entr" presetSubtype="1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randombar(horizontal)">
                                      <p:cBhvr>
                                        <p:cTn id="42" dur="750"/>
                                        <p:tgtEl>
                                          <p:spTgt spid="65"/>
                                        </p:tgtEl>
                                      </p:cBhvr>
                                    </p:animEffect>
                                  </p:childTnLst>
                                </p:cTn>
                              </p:par>
                              <p:par>
                                <p:cTn id="43" presetID="17" presetClass="entr" presetSubtype="8"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500" fill="hold"/>
                                        <p:tgtEl>
                                          <p:spTgt spid="80"/>
                                        </p:tgtEl>
                                        <p:attrNameLst>
                                          <p:attrName>ppt_x</p:attrName>
                                        </p:attrNameLst>
                                      </p:cBhvr>
                                      <p:tavLst>
                                        <p:tav tm="0">
                                          <p:val>
                                            <p:strVal val="#ppt_x-#ppt_w/2"/>
                                          </p:val>
                                        </p:tav>
                                        <p:tav tm="100000">
                                          <p:val>
                                            <p:strVal val="#ppt_x"/>
                                          </p:val>
                                        </p:tav>
                                      </p:tavLst>
                                    </p:anim>
                                    <p:anim calcmode="lin" valueType="num">
                                      <p:cBhvr>
                                        <p:cTn id="46" dur="500" fill="hold"/>
                                        <p:tgtEl>
                                          <p:spTgt spid="80"/>
                                        </p:tgtEl>
                                        <p:attrNameLst>
                                          <p:attrName>ppt_y</p:attrName>
                                        </p:attrNameLst>
                                      </p:cBhvr>
                                      <p:tavLst>
                                        <p:tav tm="0">
                                          <p:val>
                                            <p:strVal val="#ppt_y"/>
                                          </p:val>
                                        </p:tav>
                                        <p:tav tm="100000">
                                          <p:val>
                                            <p:strVal val="#ppt_y"/>
                                          </p:val>
                                        </p:tav>
                                      </p:tavLst>
                                    </p:anim>
                                    <p:anim calcmode="lin" valueType="num">
                                      <p:cBhvr>
                                        <p:cTn id="47" dur="500" fill="hold"/>
                                        <p:tgtEl>
                                          <p:spTgt spid="80"/>
                                        </p:tgtEl>
                                        <p:attrNameLst>
                                          <p:attrName>ppt_w</p:attrName>
                                        </p:attrNameLst>
                                      </p:cBhvr>
                                      <p:tavLst>
                                        <p:tav tm="0">
                                          <p:val>
                                            <p:fltVal val="0"/>
                                          </p:val>
                                        </p:tav>
                                        <p:tav tm="100000">
                                          <p:val>
                                            <p:strVal val="#ppt_w"/>
                                          </p:val>
                                        </p:tav>
                                      </p:tavLst>
                                    </p:anim>
                                    <p:anim calcmode="lin" valueType="num">
                                      <p:cBhvr>
                                        <p:cTn id="48" dur="500" fill="hold"/>
                                        <p:tgtEl>
                                          <p:spTgt spid="80"/>
                                        </p:tgtEl>
                                        <p:attrNameLst>
                                          <p:attrName>ppt_h</p:attrName>
                                        </p:attrNameLst>
                                      </p:cBhvr>
                                      <p:tavLst>
                                        <p:tav tm="0">
                                          <p:val>
                                            <p:strVal val="#ppt_h"/>
                                          </p:val>
                                        </p:tav>
                                        <p:tav tm="100000">
                                          <p:val>
                                            <p:strVal val="#ppt_h"/>
                                          </p:val>
                                        </p:tav>
                                      </p:tavLst>
                                    </p:anim>
                                  </p:childTnLst>
                                </p:cTn>
                              </p:par>
                              <p:par>
                                <p:cTn id="49" presetID="17" presetClass="entr" presetSubtype="2"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ppt_x</p:attrName>
                                        </p:attrNameLst>
                                      </p:cBhvr>
                                      <p:tavLst>
                                        <p:tav tm="0">
                                          <p:val>
                                            <p:strVal val="#ppt_x+#ppt_w/2"/>
                                          </p:val>
                                        </p:tav>
                                        <p:tav tm="100000">
                                          <p:val>
                                            <p:strVal val="#ppt_x"/>
                                          </p:val>
                                        </p:tav>
                                      </p:tavLst>
                                    </p:anim>
                                    <p:anim calcmode="lin" valueType="num">
                                      <p:cBhvr>
                                        <p:cTn id="52" dur="500" fill="hold"/>
                                        <p:tgtEl>
                                          <p:spTgt spid="81"/>
                                        </p:tgtEl>
                                        <p:attrNameLst>
                                          <p:attrName>ppt_y</p:attrName>
                                        </p:attrNameLst>
                                      </p:cBhvr>
                                      <p:tavLst>
                                        <p:tav tm="0">
                                          <p:val>
                                            <p:strVal val="#ppt_y"/>
                                          </p:val>
                                        </p:tav>
                                        <p:tav tm="100000">
                                          <p:val>
                                            <p:strVal val="#ppt_y"/>
                                          </p:val>
                                        </p:tav>
                                      </p:tavLst>
                                    </p:anim>
                                    <p:anim calcmode="lin" valueType="num">
                                      <p:cBhvr>
                                        <p:cTn id="53" dur="500" fill="hold"/>
                                        <p:tgtEl>
                                          <p:spTgt spid="81"/>
                                        </p:tgtEl>
                                        <p:attrNameLst>
                                          <p:attrName>ppt_w</p:attrName>
                                        </p:attrNameLst>
                                      </p:cBhvr>
                                      <p:tavLst>
                                        <p:tav tm="0">
                                          <p:val>
                                            <p:fltVal val="0"/>
                                          </p:val>
                                        </p:tav>
                                        <p:tav tm="100000">
                                          <p:val>
                                            <p:strVal val="#ppt_w"/>
                                          </p:val>
                                        </p:tav>
                                      </p:tavLst>
                                    </p:anim>
                                    <p:anim calcmode="lin" valueType="num">
                                      <p:cBhvr>
                                        <p:cTn id="54" dur="500" fill="hold"/>
                                        <p:tgtEl>
                                          <p:spTgt spid="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830191882"/>
      </p:ext>
    </p:extLst>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297218172"/>
      </p:ext>
    </p:extLst>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0" name="等腰三角形 19"/>
          <p:cNvSpPr/>
          <p:nvPr userDrawn="1"/>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0"/>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69200181"/>
      </p:ext>
    </p:extLst>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882310115"/>
      </p:ext>
    </p:extLst>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2938560674"/>
      </p:ext>
    </p:extLst>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748280480"/>
      </p:ext>
    </p:extLst>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3438552208"/>
      </p:ext>
    </p:extLst>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08264"/>
      </p:ext>
    </p:extLst>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1445013990"/>
      </p:ext>
    </p:extLst>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extLst>
      <p:ext uri="{BB962C8B-B14F-4D97-AF65-F5344CB8AC3E}">
        <p14:creationId xmlns:p14="http://schemas.microsoft.com/office/powerpoint/2010/main" val="1734238278"/>
      </p:ext>
    </p:extLst>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668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92962" y="4651900"/>
            <a:ext cx="5993537" cy="830997"/>
          </a:xfrm>
          <a:prstGeom prst="rect">
            <a:avLst/>
          </a:prstGeom>
          <a:noFill/>
        </p:spPr>
        <p:txBody>
          <a:bodyPr wrap="square" rtlCol="0">
            <a:spAutoFit/>
          </a:bodyPr>
          <a:lstStyle/>
          <a:p>
            <a:r>
              <a:rPr lang="zh-CN" altLang="en-US" sz="1600" b="1" spc="300" dirty="0">
                <a:solidFill>
                  <a:schemeClr val="bg1"/>
                </a:solidFill>
                <a:latin typeface="微软雅黑" panose="020B0503020204020204" pitchFamily="34" charset="-122"/>
                <a:ea typeface="微软雅黑" panose="020B0503020204020204" pitchFamily="34" charset="-122"/>
              </a:rPr>
              <a:t>指导老师：聂烜</a:t>
            </a:r>
          </a:p>
          <a:p>
            <a:r>
              <a:rPr lang="zh-CN" altLang="en-US" sz="1600" b="1" spc="300" dirty="0">
                <a:solidFill>
                  <a:schemeClr val="bg1"/>
                </a:solidFill>
                <a:latin typeface="微软雅黑" panose="020B0503020204020204" pitchFamily="34" charset="-122"/>
                <a:ea typeface="微软雅黑" panose="020B0503020204020204" pitchFamily="34" charset="-122"/>
              </a:rPr>
              <a:t>项目组成员：张弛，张涵，李德昌，赵昊，马鹏举</a:t>
            </a:r>
            <a:endParaRPr lang="en-US" altLang="zh-CN" sz="1600" b="1" spc="300" dirty="0">
              <a:solidFill>
                <a:schemeClr val="bg1"/>
              </a:solidFill>
              <a:latin typeface="微软雅黑" panose="020B0503020204020204" pitchFamily="34" charset="-122"/>
              <a:ea typeface="微软雅黑" panose="020B0503020204020204" pitchFamily="34" charset="-122"/>
            </a:endParaRPr>
          </a:p>
          <a:p>
            <a:r>
              <a:rPr lang="zh-CN" altLang="en-US" sz="1600" b="1" spc="300" dirty="0">
                <a:solidFill>
                  <a:schemeClr val="bg1"/>
                </a:solidFill>
                <a:latin typeface="微软雅黑" panose="020B0503020204020204" pitchFamily="34" charset="-122"/>
                <a:ea typeface="微软雅黑" panose="020B0503020204020204" pitchFamily="34" charset="-122"/>
              </a:rPr>
              <a:t>答辩人：张弛</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8C091177-340B-45BF-85DB-E9A7005FB473}"/>
              </a:ext>
            </a:extLst>
          </p:cNvPr>
          <p:cNvSpPr txBox="1"/>
          <p:nvPr/>
        </p:nvSpPr>
        <p:spPr>
          <a:xfrm>
            <a:off x="381740" y="1821379"/>
            <a:ext cx="11428520" cy="769441"/>
          </a:xfrm>
          <a:prstGeom prst="rect">
            <a:avLst/>
          </a:prstGeom>
          <a:noFill/>
        </p:spPr>
        <p:txBody>
          <a:bodyPr wrap="square" rtlCol="0">
            <a:spAutoFit/>
          </a:bodyPr>
          <a:lstStyle/>
          <a:p>
            <a:pPr algn="ctr"/>
            <a:r>
              <a:rPr lang="zh-CN" altLang="en-US" sz="4400" dirty="0">
                <a:solidFill>
                  <a:schemeClr val="bg1"/>
                </a:solidFill>
              </a:rPr>
              <a:t>基于</a:t>
            </a:r>
            <a:r>
              <a:rPr lang="en-US" altLang="zh-CN" sz="4400" dirty="0">
                <a:solidFill>
                  <a:schemeClr val="bg1"/>
                </a:solidFill>
              </a:rPr>
              <a:t>Unity3D</a:t>
            </a:r>
            <a:r>
              <a:rPr lang="zh-CN" altLang="en-US" sz="4400" dirty="0">
                <a:solidFill>
                  <a:schemeClr val="bg1"/>
                </a:solidFill>
              </a:rPr>
              <a:t>游戏引擎的船舰模拟对战游戏 </a:t>
            </a:r>
          </a:p>
        </p:txBody>
      </p:sp>
    </p:spTree>
    <p:extLst>
      <p:ext uri="{BB962C8B-B14F-4D97-AF65-F5344CB8AC3E}">
        <p14:creationId xmlns:p14="http://schemas.microsoft.com/office/powerpoint/2010/main" val="19478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wedge">
                                      <p:cBhvr>
                                        <p:cTn id="7"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研究目的</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
        <p:nvSpPr>
          <p:cNvPr id="9" name="文本框 8">
            <a:extLst>
              <a:ext uri="{FF2B5EF4-FFF2-40B4-BE49-F238E27FC236}">
                <a16:creationId xmlns:a16="http://schemas.microsoft.com/office/drawing/2014/main" id="{972DE26B-1CB8-42DF-BFB1-876B11554727}"/>
              </a:ext>
            </a:extLst>
          </p:cNvPr>
          <p:cNvSpPr txBox="1"/>
          <p:nvPr/>
        </p:nvSpPr>
        <p:spPr>
          <a:xfrm>
            <a:off x="426720" y="786811"/>
            <a:ext cx="11064240" cy="3003515"/>
          </a:xfrm>
          <a:prstGeom prst="rect">
            <a:avLst/>
          </a:prstGeom>
          <a:noFill/>
        </p:spPr>
        <p:txBody>
          <a:bodyPr wrap="square" rtlCol="0">
            <a:spAutoFit/>
          </a:bodyPr>
          <a:lstStyle/>
          <a:p>
            <a:pPr indent="266700" algn="just">
              <a:lnSpc>
                <a:spcPct val="150000"/>
              </a:lnSpc>
            </a:pP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我们团队成员们在自学</a:t>
            </a:r>
            <a:r>
              <a:rPr lang="en-US" altLang="zh-CN" sz="1600" dirty="0">
                <a:effectLst/>
                <a:latin typeface="微软雅黑" panose="020B0503020204020204" pitchFamily="34" charset="-122"/>
                <a:ea typeface="微软雅黑" panose="020B0503020204020204" pitchFamily="34" charset="-122"/>
              </a:rPr>
              <a:t>unity</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相关内容之后，产生了想要一起开发一款海战题材游戏的想法。</a:t>
            </a:r>
            <a:br>
              <a:rPr lang="en-US" altLang="zh-CN" sz="1600" dirty="0">
                <a:effectLst/>
                <a:latin typeface="微软雅黑" panose="020B0503020204020204" pitchFamily="34" charset="-122"/>
                <a:ea typeface="微软雅黑" panose="020B0503020204020204" pitchFamily="34" charset="-122"/>
              </a:rPr>
            </a:br>
            <a:r>
              <a:rPr lang="en-US" altLang="zh-CN" sz="1600" dirty="0">
                <a:effectLst/>
                <a:latin typeface="微软雅黑" panose="020B0503020204020204" pitchFamily="34" charset="-122"/>
                <a:ea typeface="微软雅黑" panose="020B0503020204020204" pitchFamily="34" charset="-122"/>
              </a:rPr>
              <a:t>       </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开发一款游戏，对于几个软件学院的在读学生来说，不只是对于自己学习能力的一次验证，更是完成自己心中对于游戏的向往。从小第一次接触到游戏这个新鲜事物时，便在心里埋下了一颗种子，对于游戏的喜爱与好奇。这可能就是</a:t>
            </a:r>
            <a:r>
              <a:rPr lang="en-US" altLang="zh-CN" sz="1600" dirty="0">
                <a:effectLst/>
                <a:latin typeface="微软雅黑" panose="020B0503020204020204" pitchFamily="34" charset="-122"/>
                <a:ea typeface="微软雅黑" panose="020B0503020204020204" pitchFamily="34" charset="-122"/>
              </a:rPr>
              <a:t>00</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后赶上电脑行业发展迅速，很早接触到游戏带来的影响。在玩游戏之余，每每了解到一款优秀的游戏从需求阶段到最终发布，其中经历的种种艰辛与其背后有趣的故事，都让我们获益匪浅，也最终都变成了推动我们共同开发这个项目的最好动力。</a:t>
            </a:r>
            <a:br>
              <a:rPr lang="en-US" altLang="zh-CN" sz="1600" dirty="0">
                <a:effectLst/>
                <a:latin typeface="微软雅黑" panose="020B0503020204020204" pitchFamily="34" charset="-122"/>
                <a:ea typeface="微软雅黑" panose="020B0503020204020204" pitchFamily="34" charset="-122"/>
              </a:rPr>
            </a:br>
            <a:r>
              <a:rPr lang="en-US" altLang="zh-CN" sz="1600" dirty="0">
                <a:effectLst/>
                <a:latin typeface="微软雅黑" panose="020B0503020204020204" pitchFamily="34" charset="-122"/>
                <a:ea typeface="微软雅黑" panose="020B0503020204020204" pitchFamily="34" charset="-122"/>
              </a:rPr>
              <a:t>       </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团队进行此次大创的目的是为了完成这款海战游戏的开发，测试，以及投入使用，在此过程中可以培养每个人的创新性思维以及团队意识。在开发游戏的过程中获取新的知识，并且加以实践运用于项目，不断提升自己的专业技能与拓展专业知识，为将来走向社会，工作打好铺垫。</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3210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89" y="868098"/>
            <a:ext cx="7731784" cy="4708981"/>
            <a:chOff x="2358889" y="868098"/>
            <a:chExt cx="7731784" cy="4708981"/>
          </a:xfrm>
        </p:grpSpPr>
        <p:sp>
          <p:nvSpPr>
            <p:cNvPr id="4" name="文本框 3"/>
            <p:cNvSpPr txBox="1"/>
            <p:nvPr/>
          </p:nvSpPr>
          <p:spPr>
            <a:xfrm>
              <a:off x="2358889" y="868098"/>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5</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4F1F0"/>
              </a:solid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407109" cy="1200329"/>
            </a:xfrm>
            <a:prstGeom prst="rect">
              <a:avLst/>
            </a:prstGeom>
            <a:noFill/>
          </p:spPr>
          <p:txBody>
            <a:bodyPr wrap="square" rtlCol="0">
              <a:spAutoFit/>
            </a:bodyPr>
            <a:lstStyle/>
            <a:p>
              <a:r>
                <a:rPr lang="zh-CN" altLang="en-US" sz="7200" dirty="0">
                  <a:solidFill>
                    <a:srgbClr val="2F5597"/>
                  </a:solidFill>
                  <a:latin typeface="汉仪菱心体简" panose="02010609000101010101" pitchFamily="49" charset="-122"/>
                  <a:ea typeface="汉仪菱心体简" panose="02010609000101010101" pitchFamily="49" charset="-122"/>
                </a:rPr>
                <a:t>研 究 内 容</a:t>
              </a:r>
            </a:p>
          </p:txBody>
        </p:sp>
      </p:grpSp>
    </p:spTree>
    <p:extLst>
      <p:ext uri="{BB962C8B-B14F-4D97-AF65-F5344CB8AC3E}">
        <p14:creationId xmlns:p14="http://schemas.microsoft.com/office/powerpoint/2010/main" val="3657670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830997"/>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研究内容</a:t>
            </a:r>
          </a:p>
          <a:p>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140" name="组合 139"/>
          <p:cNvGrpSpPr/>
          <p:nvPr/>
        </p:nvGrpSpPr>
        <p:grpSpPr>
          <a:xfrm>
            <a:off x="1168991" y="6337466"/>
            <a:ext cx="5466771" cy="221240"/>
            <a:chOff x="3354176" y="6292409"/>
            <a:chExt cx="5466771" cy="221240"/>
          </a:xfrm>
        </p:grpSpPr>
        <p:cxnSp>
          <p:nvCxnSpPr>
            <p:cNvPr id="141" name="直接连接符 140"/>
            <p:cNvCxnSpPr/>
            <p:nvPr/>
          </p:nvCxnSpPr>
          <p:spPr>
            <a:xfrm flipH="1">
              <a:off x="3354176" y="6513647"/>
              <a:ext cx="5308513" cy="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8662689" y="6292409"/>
              <a:ext cx="158258" cy="22124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7981451" y="1778964"/>
            <a:ext cx="2948595" cy="4559143"/>
            <a:chOff x="7627163" y="1071834"/>
            <a:chExt cx="3513677" cy="5432878"/>
          </a:xfrm>
        </p:grpSpPr>
        <p:grpSp>
          <p:nvGrpSpPr>
            <p:cNvPr id="107" name="组合 106"/>
            <p:cNvGrpSpPr/>
            <p:nvPr/>
          </p:nvGrpSpPr>
          <p:grpSpPr>
            <a:xfrm>
              <a:off x="7627163" y="1071834"/>
              <a:ext cx="3513677" cy="5432878"/>
              <a:chOff x="3416300" y="-3752850"/>
              <a:chExt cx="5359400" cy="8286750"/>
            </a:xfrm>
          </p:grpSpPr>
          <p:pic>
            <p:nvPicPr>
              <p:cNvPr id="111" name="图片 110"/>
              <p:cNvPicPr>
                <a:picLocks noChangeAspect="1"/>
              </p:cNvPicPr>
              <p:nvPr/>
            </p:nvPicPr>
            <p:blipFill>
              <a:blip r:embed="rId3">
                <a:duotone>
                  <a:schemeClr val="bg2">
                    <a:shade val="45000"/>
                    <a:satMod val="135000"/>
                  </a:schemeClr>
                  <a:prstClr val="white"/>
                </a:duotone>
              </a:blip>
              <a:stretch>
                <a:fillRect/>
              </a:stretch>
            </p:blipFill>
            <p:spPr>
              <a:xfrm>
                <a:off x="3585028" y="-3565272"/>
                <a:ext cx="5021944" cy="5903614"/>
              </a:xfrm>
              <a:prstGeom prst="rect">
                <a:avLst/>
              </a:prstGeom>
            </p:spPr>
          </p:pic>
          <p:grpSp>
            <p:nvGrpSpPr>
              <p:cNvPr id="120" name="Group 4"/>
              <p:cNvGrpSpPr>
                <a:grpSpLocks noChangeAspect="1"/>
              </p:cNvGrpSpPr>
              <p:nvPr/>
            </p:nvGrpSpPr>
            <p:grpSpPr bwMode="auto">
              <a:xfrm>
                <a:off x="5003800" y="2324100"/>
                <a:ext cx="2184400" cy="2209800"/>
                <a:chOff x="3152" y="1464"/>
                <a:chExt cx="1376" cy="1392"/>
              </a:xfrm>
            </p:grpSpPr>
            <p:sp>
              <p:nvSpPr>
                <p:cNvPr id="122" name="AutoShape 3"/>
                <p:cNvSpPr>
                  <a:spLocks noChangeAspect="1" noChangeArrowheads="1" noTextEdit="1"/>
                </p:cNvSpPr>
                <p:nvPr/>
              </p:nvSpPr>
              <p:spPr bwMode="auto">
                <a:xfrm>
                  <a:off x="3152" y="1464"/>
                  <a:ext cx="137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5"/>
                <p:cNvSpPr>
                  <a:spLocks noChangeArrowheads="1"/>
                </p:cNvSpPr>
                <p:nvPr/>
              </p:nvSpPr>
              <p:spPr bwMode="auto">
                <a:xfrm>
                  <a:off x="3152" y="1461"/>
                  <a:ext cx="1376" cy="247"/>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6"/>
                <p:cNvSpPr>
                  <a:spLocks noChangeArrowheads="1"/>
                </p:cNvSpPr>
                <p:nvPr/>
              </p:nvSpPr>
              <p:spPr bwMode="auto">
                <a:xfrm>
                  <a:off x="3257" y="1708"/>
                  <a:ext cx="1145" cy="684"/>
                </a:xfrm>
                <a:prstGeom prst="rect">
                  <a:avLst/>
                </a:prstGeom>
                <a:solidFill>
                  <a:srgbClr val="2F55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
                <p:cNvSpPr>
                  <a:spLocks/>
                </p:cNvSpPr>
                <p:nvPr/>
              </p:nvSpPr>
              <p:spPr bwMode="auto">
                <a:xfrm>
                  <a:off x="3152" y="2392"/>
                  <a:ext cx="1352" cy="461"/>
                </a:xfrm>
                <a:custGeom>
                  <a:avLst/>
                  <a:gdLst>
                    <a:gd name="T0" fmla="*/ 0 w 504"/>
                    <a:gd name="T1" fmla="*/ 0 h 172"/>
                    <a:gd name="T2" fmla="*/ 252 w 504"/>
                    <a:gd name="T3" fmla="*/ 172 h 172"/>
                    <a:gd name="T4" fmla="*/ 504 w 504"/>
                    <a:gd name="T5" fmla="*/ 0 h 172"/>
                  </a:gdLst>
                  <a:ahLst/>
                  <a:cxnLst>
                    <a:cxn ang="0">
                      <a:pos x="T0" y="T1"/>
                    </a:cxn>
                    <a:cxn ang="0">
                      <a:pos x="T2" y="T3"/>
                    </a:cxn>
                    <a:cxn ang="0">
                      <a:pos x="T4" y="T5"/>
                    </a:cxn>
                  </a:cxnLst>
                  <a:rect l="0" t="0" r="r" b="b"/>
                  <a:pathLst>
                    <a:path w="504" h="172">
                      <a:moveTo>
                        <a:pt x="0" y="0"/>
                      </a:moveTo>
                      <a:cubicBezTo>
                        <a:pt x="0" y="46"/>
                        <a:pt x="113" y="172"/>
                        <a:pt x="252" y="172"/>
                      </a:cubicBezTo>
                      <a:cubicBezTo>
                        <a:pt x="391" y="172"/>
                        <a:pt x="504" y="46"/>
                        <a:pt x="504" y="0"/>
                      </a:cubicBezTo>
                    </a:path>
                  </a:pathLst>
                </a:custGeom>
                <a:gradFill flip="none" rotWithShape="1">
                  <a:gsLst>
                    <a:gs pos="33000">
                      <a:srgbClr val="2F5597"/>
                    </a:gs>
                    <a:gs pos="2000">
                      <a:schemeClr val="accent5">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5" name="Freeform 8"/>
                <p:cNvSpPr>
                  <a:spLocks/>
                </p:cNvSpPr>
                <p:nvPr/>
              </p:nvSpPr>
              <p:spPr bwMode="auto">
                <a:xfrm>
                  <a:off x="3211" y="1724"/>
                  <a:ext cx="1237" cy="250"/>
                </a:xfrm>
                <a:custGeom>
                  <a:avLst/>
                  <a:gdLst>
                    <a:gd name="T0" fmla="*/ 17 w 461"/>
                    <a:gd name="T1" fmla="*/ 93 h 93"/>
                    <a:gd name="T2" fmla="*/ 1 w 461"/>
                    <a:gd name="T3" fmla="*/ 79 h 93"/>
                    <a:gd name="T4" fmla="*/ 14 w 461"/>
                    <a:gd name="T5" fmla="*/ 61 h 93"/>
                    <a:gd name="T6" fmla="*/ 442 w 461"/>
                    <a:gd name="T7" fmla="*/ 2 h 93"/>
                    <a:gd name="T8" fmla="*/ 460 w 461"/>
                    <a:gd name="T9" fmla="*/ 15 h 93"/>
                    <a:gd name="T10" fmla="*/ 446 w 461"/>
                    <a:gd name="T11" fmla="*/ 33 h 93"/>
                    <a:gd name="T12" fmla="*/ 19 w 461"/>
                    <a:gd name="T13" fmla="*/ 93 h 93"/>
                    <a:gd name="T14" fmla="*/ 17 w 461"/>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3">
                      <a:moveTo>
                        <a:pt x="17" y="93"/>
                      </a:moveTo>
                      <a:cubicBezTo>
                        <a:pt x="9" y="93"/>
                        <a:pt x="2" y="87"/>
                        <a:pt x="1" y="79"/>
                      </a:cubicBezTo>
                      <a:cubicBezTo>
                        <a:pt x="0" y="70"/>
                        <a:pt x="6" y="62"/>
                        <a:pt x="14" y="61"/>
                      </a:cubicBezTo>
                      <a:cubicBezTo>
                        <a:pt x="442" y="2"/>
                        <a:pt x="442" y="2"/>
                        <a:pt x="442" y="2"/>
                      </a:cubicBezTo>
                      <a:cubicBezTo>
                        <a:pt x="450" y="0"/>
                        <a:pt x="458" y="7"/>
                        <a:pt x="460" y="15"/>
                      </a:cubicBezTo>
                      <a:cubicBezTo>
                        <a:pt x="461" y="24"/>
                        <a:pt x="455" y="32"/>
                        <a:pt x="446" y="33"/>
                      </a:cubicBezTo>
                      <a:cubicBezTo>
                        <a:pt x="19" y="93"/>
                        <a:pt x="19" y="93"/>
                        <a:pt x="19" y="93"/>
                      </a:cubicBezTo>
                      <a:cubicBezTo>
                        <a:pt x="18" y="93"/>
                        <a:pt x="17" y="93"/>
                        <a:pt x="17" y="9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9"/>
                <p:cNvSpPr>
                  <a:spLocks/>
                </p:cNvSpPr>
                <p:nvPr/>
              </p:nvSpPr>
              <p:spPr bwMode="auto">
                <a:xfrm>
                  <a:off x="3211" y="1925"/>
                  <a:ext cx="1237" cy="247"/>
                </a:xfrm>
                <a:custGeom>
                  <a:avLst/>
                  <a:gdLst>
                    <a:gd name="T0" fmla="*/ 17 w 461"/>
                    <a:gd name="T1" fmla="*/ 92 h 92"/>
                    <a:gd name="T2" fmla="*/ 1 w 461"/>
                    <a:gd name="T3" fmla="*/ 78 h 92"/>
                    <a:gd name="T4" fmla="*/ 14 w 461"/>
                    <a:gd name="T5" fmla="*/ 60 h 92"/>
                    <a:gd name="T6" fmla="*/ 442 w 461"/>
                    <a:gd name="T7" fmla="*/ 1 h 92"/>
                    <a:gd name="T8" fmla="*/ 460 w 461"/>
                    <a:gd name="T9" fmla="*/ 14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69"/>
                        <a:pt x="6" y="61"/>
                        <a:pt x="14" y="60"/>
                      </a:cubicBezTo>
                      <a:cubicBezTo>
                        <a:pt x="442" y="1"/>
                        <a:pt x="442" y="1"/>
                        <a:pt x="442" y="1"/>
                      </a:cubicBezTo>
                      <a:cubicBezTo>
                        <a:pt x="450" y="0"/>
                        <a:pt x="458" y="6"/>
                        <a:pt x="460" y="14"/>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0"/>
                <p:cNvSpPr>
                  <a:spLocks/>
                </p:cNvSpPr>
                <p:nvPr/>
              </p:nvSpPr>
              <p:spPr bwMode="auto">
                <a:xfrm>
                  <a:off x="3211" y="2124"/>
                  <a:ext cx="1237" cy="246"/>
                </a:xfrm>
                <a:custGeom>
                  <a:avLst/>
                  <a:gdLst>
                    <a:gd name="T0" fmla="*/ 17 w 461"/>
                    <a:gd name="T1" fmla="*/ 92 h 92"/>
                    <a:gd name="T2" fmla="*/ 1 w 461"/>
                    <a:gd name="T3" fmla="*/ 78 h 92"/>
                    <a:gd name="T4" fmla="*/ 14 w 461"/>
                    <a:gd name="T5" fmla="*/ 60 h 92"/>
                    <a:gd name="T6" fmla="*/ 442 w 461"/>
                    <a:gd name="T7" fmla="*/ 1 h 92"/>
                    <a:gd name="T8" fmla="*/ 460 w 461"/>
                    <a:gd name="T9" fmla="*/ 15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70"/>
                        <a:pt x="6" y="62"/>
                        <a:pt x="14" y="60"/>
                      </a:cubicBezTo>
                      <a:cubicBezTo>
                        <a:pt x="442" y="1"/>
                        <a:pt x="442" y="1"/>
                        <a:pt x="442" y="1"/>
                      </a:cubicBezTo>
                      <a:cubicBezTo>
                        <a:pt x="450" y="0"/>
                        <a:pt x="458" y="6"/>
                        <a:pt x="460" y="15"/>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1" name="Freeform 29"/>
              <p:cNvSpPr>
                <a:spLocks noEditPoints="1"/>
              </p:cNvSpPr>
              <p:nvPr/>
            </p:nvSpPr>
            <p:spPr bwMode="auto">
              <a:xfrm>
                <a:off x="3416300" y="-3752850"/>
                <a:ext cx="5359400" cy="6191250"/>
              </a:xfrm>
              <a:custGeom>
                <a:avLst/>
                <a:gdLst>
                  <a:gd name="T0" fmla="*/ 638 w 1263"/>
                  <a:gd name="T1" fmla="*/ 68 h 1459"/>
                  <a:gd name="T2" fmla="*/ 1195 w 1263"/>
                  <a:gd name="T3" fmla="*/ 646 h 1459"/>
                  <a:gd name="T4" fmla="*/ 1053 w 1263"/>
                  <a:gd name="T5" fmla="*/ 1008 h 1459"/>
                  <a:gd name="T6" fmla="*/ 952 w 1263"/>
                  <a:gd name="T7" fmla="*/ 1248 h 1459"/>
                  <a:gd name="T8" fmla="*/ 884 w 1263"/>
                  <a:gd name="T9" fmla="*/ 1391 h 1459"/>
                  <a:gd name="T10" fmla="*/ 632 w 1263"/>
                  <a:gd name="T11" fmla="*/ 1391 h 1459"/>
                  <a:gd name="T12" fmla="*/ 380 w 1263"/>
                  <a:gd name="T13" fmla="*/ 1391 h 1459"/>
                  <a:gd name="T14" fmla="*/ 311 w 1263"/>
                  <a:gd name="T15" fmla="*/ 1248 h 1459"/>
                  <a:gd name="T16" fmla="*/ 210 w 1263"/>
                  <a:gd name="T17" fmla="*/ 1008 h 1459"/>
                  <a:gd name="T18" fmla="*/ 68 w 1263"/>
                  <a:gd name="T19" fmla="*/ 646 h 1459"/>
                  <a:gd name="T20" fmla="*/ 632 w 1263"/>
                  <a:gd name="T21" fmla="*/ 68 h 1459"/>
                  <a:gd name="T22" fmla="*/ 638 w 1263"/>
                  <a:gd name="T23" fmla="*/ 68 h 1459"/>
                  <a:gd name="T24" fmla="*/ 638 w 1263"/>
                  <a:gd name="T25" fmla="*/ 0 h 1459"/>
                  <a:gd name="T26" fmla="*/ 638 w 1263"/>
                  <a:gd name="T27" fmla="*/ 68 h 1459"/>
                  <a:gd name="T28" fmla="*/ 638 w 1263"/>
                  <a:gd name="T29" fmla="*/ 0 h 1459"/>
                  <a:gd name="T30" fmla="*/ 631 w 1263"/>
                  <a:gd name="T31" fmla="*/ 0 h 1459"/>
                  <a:gd name="T32" fmla="*/ 439 w 1263"/>
                  <a:gd name="T33" fmla="*/ 31 h 1459"/>
                  <a:gd name="T34" fmla="*/ 233 w 1263"/>
                  <a:gd name="T35" fmla="*/ 135 h 1459"/>
                  <a:gd name="T36" fmla="*/ 67 w 1263"/>
                  <a:gd name="T37" fmla="*/ 336 h 1459"/>
                  <a:gd name="T38" fmla="*/ 0 w 1263"/>
                  <a:gd name="T39" fmla="*/ 646 h 1459"/>
                  <a:gd name="T40" fmla="*/ 159 w 1263"/>
                  <a:gd name="T41" fmla="*/ 1053 h 1459"/>
                  <a:gd name="T42" fmla="*/ 239 w 1263"/>
                  <a:gd name="T43" fmla="*/ 1188 h 1459"/>
                  <a:gd name="T44" fmla="*/ 245 w 1263"/>
                  <a:gd name="T45" fmla="*/ 1233 h 1459"/>
                  <a:gd name="T46" fmla="*/ 245 w 1263"/>
                  <a:gd name="T47" fmla="*/ 1233 h 1459"/>
                  <a:gd name="T48" fmla="*/ 244 w 1263"/>
                  <a:gd name="T49" fmla="*/ 1236 h 1459"/>
                  <a:gd name="T50" fmla="*/ 273 w 1263"/>
                  <a:gd name="T51" fmla="*/ 1399 h 1459"/>
                  <a:gd name="T52" fmla="*/ 369 w 1263"/>
                  <a:gd name="T53" fmla="*/ 1458 h 1459"/>
                  <a:gd name="T54" fmla="*/ 374 w 1263"/>
                  <a:gd name="T55" fmla="*/ 1459 h 1459"/>
                  <a:gd name="T56" fmla="*/ 380 w 1263"/>
                  <a:gd name="T57" fmla="*/ 1459 h 1459"/>
                  <a:gd name="T58" fmla="*/ 632 w 1263"/>
                  <a:gd name="T59" fmla="*/ 1459 h 1459"/>
                  <a:gd name="T60" fmla="*/ 884 w 1263"/>
                  <a:gd name="T61" fmla="*/ 1459 h 1459"/>
                  <a:gd name="T62" fmla="*/ 889 w 1263"/>
                  <a:gd name="T63" fmla="*/ 1459 h 1459"/>
                  <a:gd name="T64" fmla="*/ 895 w 1263"/>
                  <a:gd name="T65" fmla="*/ 1458 h 1459"/>
                  <a:gd name="T66" fmla="*/ 991 w 1263"/>
                  <a:gd name="T67" fmla="*/ 1399 h 1459"/>
                  <a:gd name="T68" fmla="*/ 1019 w 1263"/>
                  <a:gd name="T69" fmla="*/ 1236 h 1459"/>
                  <a:gd name="T70" fmla="*/ 1018 w 1263"/>
                  <a:gd name="T71" fmla="*/ 1233 h 1459"/>
                  <a:gd name="T72" fmla="*/ 1018 w 1263"/>
                  <a:gd name="T73" fmla="*/ 1232 h 1459"/>
                  <a:gd name="T74" fmla="*/ 1024 w 1263"/>
                  <a:gd name="T75" fmla="*/ 1187 h 1459"/>
                  <a:gd name="T76" fmla="*/ 1104 w 1263"/>
                  <a:gd name="T77" fmla="*/ 1053 h 1459"/>
                  <a:gd name="T78" fmla="*/ 1263 w 1263"/>
                  <a:gd name="T79" fmla="*/ 646 h 1459"/>
                  <a:gd name="T80" fmla="*/ 1035 w 1263"/>
                  <a:gd name="T81" fmla="*/ 138 h 1459"/>
                  <a:gd name="T82" fmla="*/ 638 w 1263"/>
                  <a:gd name="T83"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63" h="1459">
                    <a:moveTo>
                      <a:pt x="638" y="68"/>
                    </a:moveTo>
                    <a:cubicBezTo>
                      <a:pt x="841" y="68"/>
                      <a:pt x="1195" y="203"/>
                      <a:pt x="1195" y="646"/>
                    </a:cubicBezTo>
                    <a:cubicBezTo>
                      <a:pt x="1195" y="744"/>
                      <a:pt x="1180" y="863"/>
                      <a:pt x="1053" y="1008"/>
                    </a:cubicBezTo>
                    <a:cubicBezTo>
                      <a:pt x="925" y="1154"/>
                      <a:pt x="952" y="1248"/>
                      <a:pt x="952" y="1248"/>
                    </a:cubicBezTo>
                    <a:cubicBezTo>
                      <a:pt x="952" y="1248"/>
                      <a:pt x="976" y="1376"/>
                      <a:pt x="884" y="1391"/>
                    </a:cubicBezTo>
                    <a:cubicBezTo>
                      <a:pt x="632" y="1391"/>
                      <a:pt x="632" y="1391"/>
                      <a:pt x="632" y="1391"/>
                    </a:cubicBezTo>
                    <a:cubicBezTo>
                      <a:pt x="380" y="1391"/>
                      <a:pt x="380" y="1391"/>
                      <a:pt x="380" y="1391"/>
                    </a:cubicBezTo>
                    <a:cubicBezTo>
                      <a:pt x="288" y="1376"/>
                      <a:pt x="311" y="1248"/>
                      <a:pt x="311" y="1248"/>
                    </a:cubicBezTo>
                    <a:cubicBezTo>
                      <a:pt x="311" y="1248"/>
                      <a:pt x="337" y="1155"/>
                      <a:pt x="210" y="1008"/>
                    </a:cubicBezTo>
                    <a:cubicBezTo>
                      <a:pt x="75" y="851"/>
                      <a:pt x="68" y="744"/>
                      <a:pt x="68" y="646"/>
                    </a:cubicBezTo>
                    <a:cubicBezTo>
                      <a:pt x="68" y="195"/>
                      <a:pt x="430" y="71"/>
                      <a:pt x="632" y="68"/>
                    </a:cubicBezTo>
                    <a:cubicBezTo>
                      <a:pt x="634" y="68"/>
                      <a:pt x="636" y="68"/>
                      <a:pt x="638" y="68"/>
                    </a:cubicBezTo>
                    <a:moveTo>
                      <a:pt x="638" y="0"/>
                    </a:moveTo>
                    <a:cubicBezTo>
                      <a:pt x="638" y="68"/>
                      <a:pt x="638" y="68"/>
                      <a:pt x="638" y="68"/>
                    </a:cubicBezTo>
                    <a:cubicBezTo>
                      <a:pt x="638" y="0"/>
                      <a:pt x="638" y="0"/>
                      <a:pt x="638" y="0"/>
                    </a:cubicBezTo>
                    <a:cubicBezTo>
                      <a:pt x="635" y="0"/>
                      <a:pt x="633" y="0"/>
                      <a:pt x="631" y="0"/>
                    </a:cubicBezTo>
                    <a:cubicBezTo>
                      <a:pt x="568" y="1"/>
                      <a:pt x="502" y="12"/>
                      <a:pt x="439" y="31"/>
                    </a:cubicBezTo>
                    <a:cubicBezTo>
                      <a:pt x="362" y="54"/>
                      <a:pt x="293" y="89"/>
                      <a:pt x="233" y="135"/>
                    </a:cubicBezTo>
                    <a:cubicBezTo>
                      <a:pt x="162" y="189"/>
                      <a:pt x="106" y="257"/>
                      <a:pt x="67" y="336"/>
                    </a:cubicBezTo>
                    <a:cubicBezTo>
                      <a:pt x="23" y="426"/>
                      <a:pt x="0" y="530"/>
                      <a:pt x="0" y="646"/>
                    </a:cubicBezTo>
                    <a:cubicBezTo>
                      <a:pt x="0" y="759"/>
                      <a:pt x="12" y="882"/>
                      <a:pt x="159" y="1053"/>
                    </a:cubicBezTo>
                    <a:cubicBezTo>
                      <a:pt x="210" y="1112"/>
                      <a:pt x="231" y="1159"/>
                      <a:pt x="239" y="1188"/>
                    </a:cubicBezTo>
                    <a:cubicBezTo>
                      <a:pt x="247" y="1214"/>
                      <a:pt x="245" y="1230"/>
                      <a:pt x="245" y="1233"/>
                    </a:cubicBezTo>
                    <a:cubicBezTo>
                      <a:pt x="245" y="1233"/>
                      <a:pt x="245" y="1233"/>
                      <a:pt x="245" y="1233"/>
                    </a:cubicBezTo>
                    <a:cubicBezTo>
                      <a:pt x="244" y="1236"/>
                      <a:pt x="244" y="1236"/>
                      <a:pt x="244" y="1236"/>
                    </a:cubicBezTo>
                    <a:cubicBezTo>
                      <a:pt x="241" y="1252"/>
                      <a:pt x="229" y="1336"/>
                      <a:pt x="273" y="1399"/>
                    </a:cubicBezTo>
                    <a:cubicBezTo>
                      <a:pt x="295" y="1431"/>
                      <a:pt x="328" y="1451"/>
                      <a:pt x="369" y="1458"/>
                    </a:cubicBezTo>
                    <a:cubicBezTo>
                      <a:pt x="374" y="1459"/>
                      <a:pt x="374" y="1459"/>
                      <a:pt x="374" y="1459"/>
                    </a:cubicBezTo>
                    <a:cubicBezTo>
                      <a:pt x="380" y="1459"/>
                      <a:pt x="380" y="1459"/>
                      <a:pt x="380" y="1459"/>
                    </a:cubicBezTo>
                    <a:cubicBezTo>
                      <a:pt x="632" y="1459"/>
                      <a:pt x="632" y="1459"/>
                      <a:pt x="632" y="1459"/>
                    </a:cubicBezTo>
                    <a:cubicBezTo>
                      <a:pt x="884" y="1459"/>
                      <a:pt x="884" y="1459"/>
                      <a:pt x="884" y="1459"/>
                    </a:cubicBezTo>
                    <a:cubicBezTo>
                      <a:pt x="889" y="1459"/>
                      <a:pt x="889" y="1459"/>
                      <a:pt x="889" y="1459"/>
                    </a:cubicBezTo>
                    <a:cubicBezTo>
                      <a:pt x="895" y="1458"/>
                      <a:pt x="895" y="1458"/>
                      <a:pt x="895" y="1458"/>
                    </a:cubicBezTo>
                    <a:cubicBezTo>
                      <a:pt x="935" y="1451"/>
                      <a:pt x="968" y="1431"/>
                      <a:pt x="991" y="1399"/>
                    </a:cubicBezTo>
                    <a:cubicBezTo>
                      <a:pt x="1035" y="1336"/>
                      <a:pt x="1022" y="1252"/>
                      <a:pt x="1019" y="1236"/>
                    </a:cubicBezTo>
                    <a:cubicBezTo>
                      <a:pt x="1018" y="1233"/>
                      <a:pt x="1018" y="1233"/>
                      <a:pt x="1018" y="1233"/>
                    </a:cubicBezTo>
                    <a:cubicBezTo>
                      <a:pt x="1018" y="1232"/>
                      <a:pt x="1018" y="1232"/>
                      <a:pt x="1018" y="1232"/>
                    </a:cubicBezTo>
                    <a:cubicBezTo>
                      <a:pt x="1018" y="1229"/>
                      <a:pt x="1016" y="1213"/>
                      <a:pt x="1024" y="1187"/>
                    </a:cubicBezTo>
                    <a:cubicBezTo>
                      <a:pt x="1032" y="1158"/>
                      <a:pt x="1052" y="1112"/>
                      <a:pt x="1104" y="1053"/>
                    </a:cubicBezTo>
                    <a:cubicBezTo>
                      <a:pt x="1244" y="893"/>
                      <a:pt x="1263" y="758"/>
                      <a:pt x="1263" y="646"/>
                    </a:cubicBezTo>
                    <a:cubicBezTo>
                      <a:pt x="1263" y="374"/>
                      <a:pt x="1139" y="219"/>
                      <a:pt x="1035" y="138"/>
                    </a:cubicBezTo>
                    <a:cubicBezTo>
                      <a:pt x="925" y="51"/>
                      <a:pt x="776" y="0"/>
                      <a:pt x="638" y="0"/>
                    </a:cubicBezTo>
                    <a:close/>
                  </a:path>
                </a:pathLst>
              </a:custGeom>
              <a:solidFill>
                <a:srgbClr val="2F5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149" name="图片 148"/>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tretch>
              <a:fillRect/>
            </a:stretch>
          </p:blipFill>
          <p:spPr>
            <a:xfrm>
              <a:off x="9041641" y="4179051"/>
              <a:ext cx="822782" cy="822782"/>
            </a:xfrm>
            <a:prstGeom prst="rect">
              <a:avLst/>
            </a:prstGeom>
          </p:spPr>
        </p:pic>
        <p:pic>
          <p:nvPicPr>
            <p:cNvPr id="150" name="图片 149"/>
            <p:cNvPicPr>
              <a:picLocks noChangeAspect="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val="0"/>
                </a:ext>
              </a:extLst>
            </a:blip>
            <a:stretch>
              <a:fillRect/>
            </a:stretch>
          </p:blipFill>
          <p:spPr>
            <a:xfrm>
              <a:off x="9131833" y="2450762"/>
              <a:ext cx="647832" cy="647832"/>
            </a:xfrm>
            <a:prstGeom prst="rect">
              <a:avLst/>
            </a:prstGeom>
          </p:spPr>
        </p:pic>
        <p:pic>
          <p:nvPicPr>
            <p:cNvPr id="151" name="图片 150"/>
            <p:cNvPicPr>
              <a:picLocks noChangeAspect="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artisticChalkSketch/>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64085" y="3327566"/>
              <a:ext cx="583328" cy="583328"/>
            </a:xfrm>
            <a:prstGeom prst="rect">
              <a:avLst/>
            </a:prstGeom>
          </p:spPr>
        </p:pic>
        <p:pic>
          <p:nvPicPr>
            <p:cNvPr id="152" name="图片 151"/>
            <p:cNvPicPr>
              <a:picLocks noChangeAspect="1"/>
            </p:cNvPicPr>
            <p:nvPr/>
          </p:nvPicPr>
          <p:blipFill>
            <a:blip r:embed="rId10">
              <a:duotone>
                <a:schemeClr val="accent3">
                  <a:shade val="45000"/>
                  <a:satMod val="135000"/>
                </a:schemeClr>
                <a:prstClr val="white"/>
              </a:duotone>
              <a:extLst>
                <a:ext uri="{BEBA8EAE-BF5A-486C-A8C5-ECC9F3942E4B}">
                  <a14:imgProps xmlns:a14="http://schemas.microsoft.com/office/drawing/2010/main">
                    <a14:imgLayer r:embed="rId11">
                      <a14:imgEffect>
                        <a14:artisticChalkSketch/>
                      </a14:imgEffect>
                    </a14:imgLayer>
                  </a14:imgProps>
                </a:ext>
                <a:ext uri="{28A0092B-C50C-407E-A947-70E740481C1C}">
                  <a14:useLocalDpi xmlns:a14="http://schemas.microsoft.com/office/drawing/2010/main" val="0"/>
                </a:ext>
              </a:extLst>
            </a:blip>
            <a:stretch>
              <a:fillRect/>
            </a:stretch>
          </p:blipFill>
          <p:spPr>
            <a:xfrm>
              <a:off x="9091318" y="1493489"/>
              <a:ext cx="658596" cy="658596"/>
            </a:xfrm>
            <a:prstGeom prst="rect">
              <a:avLst/>
            </a:prstGeom>
          </p:spPr>
        </p:pic>
      </p:grpSp>
      <p:sp>
        <p:nvSpPr>
          <p:cNvPr id="47" name="文本框 46">
            <a:extLst>
              <a:ext uri="{FF2B5EF4-FFF2-40B4-BE49-F238E27FC236}">
                <a16:creationId xmlns:a16="http://schemas.microsoft.com/office/drawing/2014/main" id="{F57FD669-D852-40A4-8C81-065EAEBF9872}"/>
              </a:ext>
            </a:extLst>
          </p:cNvPr>
          <p:cNvSpPr txBox="1"/>
          <p:nvPr/>
        </p:nvSpPr>
        <p:spPr>
          <a:xfrm>
            <a:off x="918227" y="1438589"/>
            <a:ext cx="1338828" cy="369332"/>
          </a:xfrm>
          <a:prstGeom prst="rect">
            <a:avLst/>
          </a:prstGeom>
          <a:noFill/>
        </p:spPr>
        <p:txBody>
          <a:bodyPr wrap="non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移动逻辑：</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48" name="组合 47">
            <a:extLst>
              <a:ext uri="{FF2B5EF4-FFF2-40B4-BE49-F238E27FC236}">
                <a16:creationId xmlns:a16="http://schemas.microsoft.com/office/drawing/2014/main" id="{E6E8D576-1137-4897-B702-6A3C4DCF4E49}"/>
              </a:ext>
            </a:extLst>
          </p:cNvPr>
          <p:cNvGrpSpPr/>
          <p:nvPr/>
        </p:nvGrpSpPr>
        <p:grpSpPr>
          <a:xfrm>
            <a:off x="631954" y="3009439"/>
            <a:ext cx="2097210" cy="369332"/>
            <a:chOff x="466243" y="5505422"/>
            <a:chExt cx="2097210" cy="369332"/>
          </a:xfrm>
        </p:grpSpPr>
        <p:sp>
          <p:nvSpPr>
            <p:cNvPr id="49" name="椭圆 48">
              <a:extLst>
                <a:ext uri="{FF2B5EF4-FFF2-40B4-BE49-F238E27FC236}">
                  <a16:creationId xmlns:a16="http://schemas.microsoft.com/office/drawing/2014/main" id="{195B1DE7-9200-4FBC-AEB8-DC5470907FF3}"/>
                </a:ext>
              </a:extLst>
            </p:cNvPr>
            <p:cNvSpPr/>
            <p:nvPr/>
          </p:nvSpPr>
          <p:spPr>
            <a:xfrm>
              <a:off x="466243" y="55414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0" name="文本框 49">
              <a:extLst>
                <a:ext uri="{FF2B5EF4-FFF2-40B4-BE49-F238E27FC236}">
                  <a16:creationId xmlns:a16="http://schemas.microsoft.com/office/drawing/2014/main" id="{8CAD2B33-55C3-4A70-8460-5ED57AA8BFE2}"/>
                </a:ext>
              </a:extLst>
            </p:cNvPr>
            <p:cNvSpPr txBox="1"/>
            <p:nvPr/>
          </p:nvSpPr>
          <p:spPr>
            <a:xfrm>
              <a:off x="762960" y="5505422"/>
              <a:ext cx="1800493" cy="369332"/>
            </a:xfrm>
            <a:prstGeom prst="rect">
              <a:avLst/>
            </a:prstGeom>
            <a:noFill/>
          </p:spPr>
          <p:txBody>
            <a:bodyPr wrap="non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炮台瞄准逻辑：</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51" name="文本框 50">
            <a:extLst>
              <a:ext uri="{FF2B5EF4-FFF2-40B4-BE49-F238E27FC236}">
                <a16:creationId xmlns:a16="http://schemas.microsoft.com/office/drawing/2014/main" id="{1061084A-1A57-419C-A9FF-5EAFD3639D5A}"/>
              </a:ext>
            </a:extLst>
          </p:cNvPr>
          <p:cNvSpPr txBox="1"/>
          <p:nvPr/>
        </p:nvSpPr>
        <p:spPr>
          <a:xfrm>
            <a:off x="918227" y="1897962"/>
            <a:ext cx="5878550" cy="787523"/>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通过键盘控制战舰移动，尽量仿真，移动时赋予战舰加速度而不是直接改变速度。</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1CCE4985-0DC2-41B4-A930-32DE54DC146B}"/>
              </a:ext>
            </a:extLst>
          </p:cNvPr>
          <p:cNvSpPr txBox="1"/>
          <p:nvPr/>
        </p:nvSpPr>
        <p:spPr>
          <a:xfrm>
            <a:off x="928671" y="3479773"/>
            <a:ext cx="5878550" cy="787523"/>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炮台应为有角度限制，仰角有上限，横向转动角度有区间限制，转动速度有速度限制</a:t>
            </a:r>
          </a:p>
        </p:txBody>
      </p:sp>
      <p:sp>
        <p:nvSpPr>
          <p:cNvPr id="41" name="椭圆 40">
            <a:extLst>
              <a:ext uri="{FF2B5EF4-FFF2-40B4-BE49-F238E27FC236}">
                <a16:creationId xmlns:a16="http://schemas.microsoft.com/office/drawing/2014/main" id="{195B1DE7-9200-4FBC-AEB8-DC5470907FF3}"/>
              </a:ext>
            </a:extLst>
          </p:cNvPr>
          <p:cNvSpPr/>
          <p:nvPr/>
        </p:nvSpPr>
        <p:spPr>
          <a:xfrm>
            <a:off x="631954" y="1521648"/>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grpSp>
        <p:nvGrpSpPr>
          <p:cNvPr id="42" name="组合 41">
            <a:extLst>
              <a:ext uri="{FF2B5EF4-FFF2-40B4-BE49-F238E27FC236}">
                <a16:creationId xmlns:a16="http://schemas.microsoft.com/office/drawing/2014/main" id="{E6E8D576-1137-4897-B702-6A3C4DCF4E49}"/>
              </a:ext>
            </a:extLst>
          </p:cNvPr>
          <p:cNvGrpSpPr/>
          <p:nvPr/>
        </p:nvGrpSpPr>
        <p:grpSpPr>
          <a:xfrm>
            <a:off x="614166" y="4703368"/>
            <a:ext cx="2097210" cy="369332"/>
            <a:chOff x="466243" y="5505422"/>
            <a:chExt cx="2097210" cy="369332"/>
          </a:xfrm>
        </p:grpSpPr>
        <p:sp>
          <p:nvSpPr>
            <p:cNvPr id="43" name="椭圆 42">
              <a:extLst>
                <a:ext uri="{FF2B5EF4-FFF2-40B4-BE49-F238E27FC236}">
                  <a16:creationId xmlns:a16="http://schemas.microsoft.com/office/drawing/2014/main" id="{195B1DE7-9200-4FBC-AEB8-DC5470907FF3}"/>
                </a:ext>
              </a:extLst>
            </p:cNvPr>
            <p:cNvSpPr/>
            <p:nvPr/>
          </p:nvSpPr>
          <p:spPr>
            <a:xfrm>
              <a:off x="466243" y="55414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文本框 49">
              <a:extLst>
                <a:ext uri="{FF2B5EF4-FFF2-40B4-BE49-F238E27FC236}">
                  <a16:creationId xmlns:a16="http://schemas.microsoft.com/office/drawing/2014/main" id="{8CAD2B33-55C3-4A70-8460-5ED57AA8BFE2}"/>
                </a:ext>
              </a:extLst>
            </p:cNvPr>
            <p:cNvSpPr txBox="1"/>
            <p:nvPr/>
          </p:nvSpPr>
          <p:spPr>
            <a:xfrm>
              <a:off x="762960" y="5505422"/>
              <a:ext cx="1800493" cy="369332"/>
            </a:xfrm>
            <a:prstGeom prst="rect">
              <a:avLst/>
            </a:prstGeom>
            <a:noFill/>
          </p:spPr>
          <p:txBody>
            <a:bodyPr wrap="non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炮台攻击逻辑：</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52" name="文本框 52">
            <a:extLst>
              <a:ext uri="{FF2B5EF4-FFF2-40B4-BE49-F238E27FC236}">
                <a16:creationId xmlns:a16="http://schemas.microsoft.com/office/drawing/2014/main" id="{1CCE4985-0DC2-41B4-A930-32DE54DC146B}"/>
              </a:ext>
            </a:extLst>
          </p:cNvPr>
          <p:cNvSpPr txBox="1"/>
          <p:nvPr/>
        </p:nvSpPr>
        <p:spPr>
          <a:xfrm>
            <a:off x="993357" y="5131211"/>
            <a:ext cx="5878550" cy="787523"/>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开火时，炮台仰角不合逻辑时则不可发射。每次开火有冷却时间，不能连续。发射出去的鱼雷有存活时间限制。</a:t>
            </a:r>
          </a:p>
        </p:txBody>
      </p:sp>
    </p:spTree>
    <p:extLst>
      <p:ext uri="{BB962C8B-B14F-4D97-AF65-F5344CB8AC3E}">
        <p14:creationId xmlns:p14="http://schemas.microsoft.com/office/powerpoint/2010/main" val="194862189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edge">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ppt_x"/>
                                          </p:val>
                                        </p:tav>
                                        <p:tav tm="100000">
                                          <p:val>
                                            <p:strVal val="#ppt_x"/>
                                          </p:val>
                                        </p:tav>
                                      </p:tavLst>
                                    </p:anim>
                                    <p:anim calcmode="lin" valueType="num">
                                      <p:cBhvr additive="base">
                                        <p:cTn id="4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3" grpId="0"/>
      <p:bldP spid="41" grpId="0" animBg="1"/>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研究内容</a:t>
            </a:r>
          </a:p>
        </p:txBody>
      </p:sp>
      <p:grpSp>
        <p:nvGrpSpPr>
          <p:cNvPr id="71" name="组合 70"/>
          <p:cNvGrpSpPr/>
          <p:nvPr/>
        </p:nvGrpSpPr>
        <p:grpSpPr>
          <a:xfrm>
            <a:off x="6759182" y="2492726"/>
            <a:ext cx="4770575" cy="3453485"/>
            <a:chOff x="6349074" y="2159000"/>
            <a:chExt cx="5817709" cy="4211520"/>
          </a:xfrm>
        </p:grpSpPr>
        <p:sp>
          <p:nvSpPr>
            <p:cNvPr id="60" name="任意多边形 59"/>
            <p:cNvSpPr/>
            <p:nvPr/>
          </p:nvSpPr>
          <p:spPr>
            <a:xfrm>
              <a:off x="6728655" y="2692762"/>
              <a:ext cx="5093178" cy="2164195"/>
            </a:xfrm>
            <a:custGeom>
              <a:avLst/>
              <a:gdLst>
                <a:gd name="connsiteX0" fmla="*/ 3232531 w 5923674"/>
                <a:gd name="connsiteY0" fmla="*/ 0 h 2517090"/>
                <a:gd name="connsiteX1" fmla="*/ 3246328 w 5923674"/>
                <a:gd name="connsiteY1" fmla="*/ 570 h 2517090"/>
                <a:gd name="connsiteX2" fmla="*/ 4235313 w 5923674"/>
                <a:gd name="connsiteY2" fmla="*/ 239190 h 2517090"/>
                <a:gd name="connsiteX3" fmla="*/ 4425521 w 5923674"/>
                <a:gd name="connsiteY3" fmla="*/ 327218 h 2517090"/>
                <a:gd name="connsiteX4" fmla="*/ 4389226 w 5923674"/>
                <a:gd name="connsiteY4" fmla="*/ 371209 h 2517090"/>
                <a:gd name="connsiteX5" fmla="*/ 4316959 w 5923674"/>
                <a:gd name="connsiteY5" fmla="*/ 607794 h 2517090"/>
                <a:gd name="connsiteX6" fmla="*/ 4740106 w 5923674"/>
                <a:gd name="connsiteY6" fmla="*/ 1030941 h 2517090"/>
                <a:gd name="connsiteX7" fmla="*/ 5090986 w 5923674"/>
                <a:gd name="connsiteY7" fmla="*/ 844380 h 2517090"/>
                <a:gd name="connsiteX8" fmla="*/ 5114603 w 5923674"/>
                <a:gd name="connsiteY8" fmla="*/ 800869 h 2517090"/>
                <a:gd name="connsiteX9" fmla="*/ 5222263 w 5923674"/>
                <a:gd name="connsiteY9" fmla="*/ 902554 h 2517090"/>
                <a:gd name="connsiteX10" fmla="*/ 5685602 w 5923674"/>
                <a:gd name="connsiteY10" fmla="*/ 1553472 h 2517090"/>
                <a:gd name="connsiteX11" fmla="*/ 5725189 w 5923674"/>
                <a:gd name="connsiteY11" fmla="*/ 1653909 h 2517090"/>
                <a:gd name="connsiteX12" fmla="*/ 5708899 w 5923674"/>
                <a:gd name="connsiteY12" fmla="*/ 1655551 h 2517090"/>
                <a:gd name="connsiteX13" fmla="*/ 5371031 w 5923674"/>
                <a:gd name="connsiteY13" fmla="*/ 2070101 h 2517090"/>
                <a:gd name="connsiteX14" fmla="*/ 5794178 w 5923674"/>
                <a:gd name="connsiteY14" fmla="*/ 2493248 h 2517090"/>
                <a:gd name="connsiteX15" fmla="*/ 5879457 w 5923674"/>
                <a:gd name="connsiteY15" fmla="*/ 2484651 h 2517090"/>
                <a:gd name="connsiteX16" fmla="*/ 5921053 w 5923674"/>
                <a:gd name="connsiteY16" fmla="*/ 2471739 h 2517090"/>
                <a:gd name="connsiteX17" fmla="*/ 5923674 w 5923674"/>
                <a:gd name="connsiteY17" fmla="*/ 2517090 h 2517090"/>
                <a:gd name="connsiteX18" fmla="*/ 0 w 5923674"/>
                <a:gd name="connsiteY18" fmla="*/ 2517090 h 2517090"/>
                <a:gd name="connsiteX19" fmla="*/ 3304 w 5923674"/>
                <a:gd name="connsiteY19" fmla="*/ 2459935 h 2517090"/>
                <a:gd name="connsiteX20" fmla="*/ 3416 w 5923674"/>
                <a:gd name="connsiteY20" fmla="*/ 2459996 h 2517090"/>
                <a:gd name="connsiteX21" fmla="*/ 168124 w 5923674"/>
                <a:gd name="connsiteY21" fmla="*/ 2493249 h 2517090"/>
                <a:gd name="connsiteX22" fmla="*/ 591271 w 5923674"/>
                <a:gd name="connsiteY22" fmla="*/ 2070102 h 2517090"/>
                <a:gd name="connsiteX23" fmla="*/ 253403 w 5923674"/>
                <a:gd name="connsiteY23" fmla="*/ 1655552 h 2517090"/>
                <a:gd name="connsiteX24" fmla="*/ 195909 w 5923674"/>
                <a:gd name="connsiteY24" fmla="*/ 1649756 h 2517090"/>
                <a:gd name="connsiteX25" fmla="*/ 208769 w 5923674"/>
                <a:gd name="connsiteY25" fmla="*/ 1614936 h 2517090"/>
                <a:gd name="connsiteX26" fmla="*/ 607031 w 5923674"/>
                <a:gd name="connsiteY26" fmla="*/ 1004664 h 2517090"/>
                <a:gd name="connsiteX27" fmla="*/ 716969 w 5923674"/>
                <a:gd name="connsiteY27" fmla="*/ 890375 h 2517090"/>
                <a:gd name="connsiteX28" fmla="*/ 730689 w 5923674"/>
                <a:gd name="connsiteY28" fmla="*/ 907004 h 2517090"/>
                <a:gd name="connsiteX29" fmla="*/ 1029899 w 5923674"/>
                <a:gd name="connsiteY29" fmla="*/ 1030941 h 2517090"/>
                <a:gd name="connsiteX30" fmla="*/ 1453046 w 5923674"/>
                <a:gd name="connsiteY30" fmla="*/ 607794 h 2517090"/>
                <a:gd name="connsiteX31" fmla="*/ 1419793 w 5923674"/>
                <a:gd name="connsiteY31" fmla="*/ 443086 h 2517090"/>
                <a:gd name="connsiteX32" fmla="*/ 1387665 w 5923674"/>
                <a:gd name="connsiteY32" fmla="*/ 383894 h 2517090"/>
                <a:gd name="connsiteX33" fmla="*/ 1393695 w 5923674"/>
                <a:gd name="connsiteY33" fmla="*/ 380266 h 2517090"/>
                <a:gd name="connsiteX34" fmla="*/ 2332586 w 5923674"/>
                <a:gd name="connsiteY34" fmla="*/ 47247 h 2517090"/>
                <a:gd name="connsiteX35" fmla="*/ 2396839 w 5923674"/>
                <a:gd name="connsiteY35" fmla="*/ 37179 h 2517090"/>
                <a:gd name="connsiteX36" fmla="*/ 2398261 w 5923674"/>
                <a:gd name="connsiteY36" fmla="*/ 51285 h 2517090"/>
                <a:gd name="connsiteX37" fmla="*/ 2812811 w 5923674"/>
                <a:gd name="connsiteY37" fmla="*/ 389153 h 2517090"/>
                <a:gd name="connsiteX38" fmla="*/ 3227361 w 5923674"/>
                <a:gd name="connsiteY38" fmla="*/ 51285 h 251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23674" h="2517090">
                  <a:moveTo>
                    <a:pt x="3232531" y="0"/>
                  </a:moveTo>
                  <a:lnTo>
                    <a:pt x="3246328" y="570"/>
                  </a:lnTo>
                  <a:cubicBezTo>
                    <a:pt x="3597438" y="29767"/>
                    <a:pt x="3930698" y="112451"/>
                    <a:pt x="4235313" y="239190"/>
                  </a:cubicBezTo>
                  <a:lnTo>
                    <a:pt x="4425521" y="327218"/>
                  </a:lnTo>
                  <a:lnTo>
                    <a:pt x="4389226" y="371209"/>
                  </a:lnTo>
                  <a:cubicBezTo>
                    <a:pt x="4343600" y="438743"/>
                    <a:pt x="4316959" y="520157"/>
                    <a:pt x="4316959" y="607794"/>
                  </a:cubicBezTo>
                  <a:cubicBezTo>
                    <a:pt x="4316959" y="841492"/>
                    <a:pt x="4506408" y="1030941"/>
                    <a:pt x="4740106" y="1030941"/>
                  </a:cubicBezTo>
                  <a:cubicBezTo>
                    <a:pt x="4886167" y="1030941"/>
                    <a:pt x="5014944" y="956938"/>
                    <a:pt x="5090986" y="844380"/>
                  </a:cubicBezTo>
                  <a:lnTo>
                    <a:pt x="5114603" y="800869"/>
                  </a:lnTo>
                  <a:lnTo>
                    <a:pt x="5222263" y="902554"/>
                  </a:lnTo>
                  <a:cubicBezTo>
                    <a:pt x="5411382" y="1096929"/>
                    <a:pt x="5568239" y="1316007"/>
                    <a:pt x="5685602" y="1553472"/>
                  </a:cubicBezTo>
                  <a:lnTo>
                    <a:pt x="5725189" y="1653909"/>
                  </a:lnTo>
                  <a:lnTo>
                    <a:pt x="5708899" y="1655551"/>
                  </a:lnTo>
                  <a:cubicBezTo>
                    <a:pt x="5516078" y="1695008"/>
                    <a:pt x="5371031" y="1865615"/>
                    <a:pt x="5371031" y="2070101"/>
                  </a:cubicBezTo>
                  <a:cubicBezTo>
                    <a:pt x="5371031" y="2303799"/>
                    <a:pt x="5560480" y="2493248"/>
                    <a:pt x="5794178" y="2493248"/>
                  </a:cubicBezTo>
                  <a:cubicBezTo>
                    <a:pt x="5823390" y="2493248"/>
                    <a:pt x="5851911" y="2490288"/>
                    <a:pt x="5879457" y="2484651"/>
                  </a:cubicBezTo>
                  <a:lnTo>
                    <a:pt x="5921053" y="2471739"/>
                  </a:lnTo>
                  <a:lnTo>
                    <a:pt x="5923674" y="2517090"/>
                  </a:lnTo>
                  <a:lnTo>
                    <a:pt x="0" y="2517090"/>
                  </a:lnTo>
                  <a:lnTo>
                    <a:pt x="3304" y="2459935"/>
                  </a:lnTo>
                  <a:lnTo>
                    <a:pt x="3416" y="2459996"/>
                  </a:lnTo>
                  <a:cubicBezTo>
                    <a:pt x="54041" y="2481409"/>
                    <a:pt x="109700" y="2493249"/>
                    <a:pt x="168124" y="2493249"/>
                  </a:cubicBezTo>
                  <a:cubicBezTo>
                    <a:pt x="401822" y="2493249"/>
                    <a:pt x="591271" y="2303800"/>
                    <a:pt x="591271" y="2070102"/>
                  </a:cubicBezTo>
                  <a:cubicBezTo>
                    <a:pt x="591271" y="1865616"/>
                    <a:pt x="446224" y="1695009"/>
                    <a:pt x="253403" y="1655552"/>
                  </a:cubicBezTo>
                  <a:lnTo>
                    <a:pt x="195909" y="1649756"/>
                  </a:lnTo>
                  <a:lnTo>
                    <a:pt x="208769" y="1614936"/>
                  </a:lnTo>
                  <a:cubicBezTo>
                    <a:pt x="309834" y="1394986"/>
                    <a:pt x="444430" y="1189952"/>
                    <a:pt x="607031" y="1004664"/>
                  </a:cubicBezTo>
                  <a:lnTo>
                    <a:pt x="716969" y="890375"/>
                  </a:lnTo>
                  <a:lnTo>
                    <a:pt x="730689" y="907004"/>
                  </a:lnTo>
                  <a:cubicBezTo>
                    <a:pt x="807264" y="983579"/>
                    <a:pt x="913050" y="1030941"/>
                    <a:pt x="1029899" y="1030941"/>
                  </a:cubicBezTo>
                  <a:cubicBezTo>
                    <a:pt x="1263597" y="1030941"/>
                    <a:pt x="1453046" y="841492"/>
                    <a:pt x="1453046" y="607794"/>
                  </a:cubicBezTo>
                  <a:cubicBezTo>
                    <a:pt x="1453046" y="549370"/>
                    <a:pt x="1441206" y="493711"/>
                    <a:pt x="1419793" y="443086"/>
                  </a:cubicBezTo>
                  <a:lnTo>
                    <a:pt x="1387665" y="383894"/>
                  </a:lnTo>
                  <a:lnTo>
                    <a:pt x="1393695" y="380266"/>
                  </a:lnTo>
                  <a:cubicBezTo>
                    <a:pt x="1678014" y="225204"/>
                    <a:pt x="1994576" y="111054"/>
                    <a:pt x="2332586" y="47247"/>
                  </a:cubicBezTo>
                  <a:lnTo>
                    <a:pt x="2396839" y="37179"/>
                  </a:lnTo>
                  <a:lnTo>
                    <a:pt x="2398261" y="51285"/>
                  </a:lnTo>
                  <a:cubicBezTo>
                    <a:pt x="2437718" y="244106"/>
                    <a:pt x="2608326" y="389153"/>
                    <a:pt x="2812811" y="389153"/>
                  </a:cubicBezTo>
                  <a:cubicBezTo>
                    <a:pt x="3017297" y="389153"/>
                    <a:pt x="3187904" y="244106"/>
                    <a:pt x="3227361" y="51285"/>
                  </a:cubicBezTo>
                  <a:close/>
                </a:path>
              </a:pathLst>
            </a:cu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878" y="2596055"/>
              <a:ext cx="1238578" cy="1238578"/>
            </a:xfrm>
            <a:prstGeom prst="rect">
              <a:avLst/>
            </a:prstGeom>
          </p:spPr>
        </p:pic>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977" y="2159000"/>
              <a:ext cx="1048269" cy="1048269"/>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4201" y="4016346"/>
              <a:ext cx="912582" cy="912582"/>
            </a:xfrm>
            <a:prstGeom prst="rect">
              <a:avLst/>
            </a:prstGeom>
          </p:spPr>
        </p:pic>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0287" y="2733355"/>
              <a:ext cx="947827" cy="947827"/>
            </a:xfrm>
            <a:prstGeom prst="rect">
              <a:avLst/>
            </a:prstGeom>
          </p:spPr>
        </p:pic>
        <p:pic>
          <p:nvPicPr>
            <p:cNvPr id="44" name="图片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9074" y="3962674"/>
              <a:ext cx="1048269" cy="1048269"/>
            </a:xfrm>
            <a:prstGeom prst="rect">
              <a:avLst/>
            </a:prstGeom>
          </p:spPr>
        </p:pic>
        <p:pic>
          <p:nvPicPr>
            <p:cNvPr id="45" name="图片 44"/>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5467"/>
                      </a14:imgEffect>
                      <a14:imgEffect>
                        <a14:saturation sat="58000"/>
                      </a14:imgEffect>
                    </a14:imgLayer>
                  </a14:imgProps>
                </a:ext>
                <a:ext uri="{28A0092B-C50C-407E-A947-70E740481C1C}">
                  <a14:useLocalDpi xmlns:a14="http://schemas.microsoft.com/office/drawing/2010/main" val="0"/>
                </a:ext>
              </a:extLst>
            </a:blip>
            <a:stretch>
              <a:fillRect/>
            </a:stretch>
          </p:blipFill>
          <p:spPr>
            <a:xfrm>
              <a:off x="8227272" y="4226042"/>
              <a:ext cx="2144478" cy="2144478"/>
            </a:xfrm>
            <a:prstGeom prst="rect">
              <a:avLst/>
            </a:prstGeom>
            <a:scene3d>
              <a:camera prst="orthographicFront"/>
              <a:lightRig rig="chilly" dir="t"/>
            </a:scene3d>
          </p:spPr>
        </p:pic>
      </p:grpSp>
      <p:grpSp>
        <p:nvGrpSpPr>
          <p:cNvPr id="3" name="组合 2"/>
          <p:cNvGrpSpPr/>
          <p:nvPr/>
        </p:nvGrpSpPr>
        <p:grpSpPr>
          <a:xfrm>
            <a:off x="437325" y="1675971"/>
            <a:ext cx="1851125" cy="369332"/>
            <a:chOff x="466244" y="2179377"/>
            <a:chExt cx="1851125" cy="369332"/>
          </a:xfrm>
        </p:grpSpPr>
        <p:sp>
          <p:nvSpPr>
            <p:cNvPr id="64" name="椭圆 63"/>
            <p:cNvSpPr/>
            <p:nvPr/>
          </p:nvSpPr>
          <p:spPr>
            <a:xfrm>
              <a:off x="466244" y="2205518"/>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69" name="文本框 68"/>
            <p:cNvSpPr txBox="1"/>
            <p:nvPr/>
          </p:nvSpPr>
          <p:spPr>
            <a:xfrm>
              <a:off x="978541" y="2179377"/>
              <a:ext cx="1338828" cy="369332"/>
            </a:xfrm>
            <a:prstGeom prst="rect">
              <a:avLst/>
            </a:prstGeom>
            <a:noFill/>
          </p:spPr>
          <p:txBody>
            <a:bodyPr wrap="none" rtlCol="0">
              <a:spAutoFit/>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rPr>
                <a:t>战舰技能：</a:t>
              </a:r>
            </a:p>
          </p:txBody>
        </p:sp>
      </p:grpSp>
      <p:grpSp>
        <p:nvGrpSpPr>
          <p:cNvPr id="9" name="组合 8"/>
          <p:cNvGrpSpPr/>
          <p:nvPr/>
        </p:nvGrpSpPr>
        <p:grpSpPr>
          <a:xfrm>
            <a:off x="437325" y="3107187"/>
            <a:ext cx="1851125" cy="369332"/>
            <a:chOff x="466244" y="3852732"/>
            <a:chExt cx="1851125" cy="369332"/>
          </a:xfrm>
        </p:grpSpPr>
        <p:sp>
          <p:nvSpPr>
            <p:cNvPr id="66" name="椭圆 65"/>
            <p:cNvSpPr/>
            <p:nvPr/>
          </p:nvSpPr>
          <p:spPr>
            <a:xfrm>
              <a:off x="466244" y="39007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74" name="文本框 73"/>
            <p:cNvSpPr txBox="1"/>
            <p:nvPr/>
          </p:nvSpPr>
          <p:spPr>
            <a:xfrm>
              <a:off x="978541" y="3852732"/>
              <a:ext cx="1338828" cy="369332"/>
            </a:xfrm>
            <a:prstGeom prst="rect">
              <a:avLst/>
            </a:prstGeom>
            <a:noFill/>
          </p:spPr>
          <p:txBody>
            <a:bodyPr wrap="none" rtlCol="0">
              <a:spAutoFit/>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rPr>
                <a:t>游戏剧情：</a:t>
              </a:r>
            </a:p>
          </p:txBody>
        </p:sp>
      </p:grpSp>
      <p:sp>
        <p:nvSpPr>
          <p:cNvPr id="42" name="文本框 41">
            <a:extLst>
              <a:ext uri="{FF2B5EF4-FFF2-40B4-BE49-F238E27FC236}">
                <a16:creationId xmlns:a16="http://schemas.microsoft.com/office/drawing/2014/main" id="{BA7BF6C6-F023-4673-99DA-83ECEB74B998}"/>
              </a:ext>
            </a:extLst>
          </p:cNvPr>
          <p:cNvSpPr txBox="1"/>
          <p:nvPr/>
        </p:nvSpPr>
        <p:spPr>
          <a:xfrm>
            <a:off x="839082" y="2084171"/>
            <a:ext cx="5343484" cy="418191"/>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每个技能有固定冷却时间，冷却时间未到则不会发动 。</a:t>
            </a:r>
          </a:p>
        </p:txBody>
      </p:sp>
      <p:sp>
        <p:nvSpPr>
          <p:cNvPr id="22" name="Rectangle 2">
            <a:extLst>
              <a:ext uri="{FF2B5EF4-FFF2-40B4-BE49-F238E27FC236}">
                <a16:creationId xmlns:a16="http://schemas.microsoft.com/office/drawing/2014/main" id="{772B4561-A997-4DEB-85BD-4B801D4B6F9D}"/>
              </a:ext>
            </a:extLst>
          </p:cNvPr>
          <p:cNvSpPr>
            <a:spLocks noChangeArrowheads="1"/>
          </p:cNvSpPr>
          <p:nvPr/>
        </p:nvSpPr>
        <p:spPr bwMode="auto">
          <a:xfrm>
            <a:off x="771643" y="2987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文本框 41">
            <a:extLst>
              <a:ext uri="{FF2B5EF4-FFF2-40B4-BE49-F238E27FC236}">
                <a16:creationId xmlns:a16="http://schemas.microsoft.com/office/drawing/2014/main" id="{BA7BF6C6-F023-4673-99DA-83ECEB74B998}"/>
              </a:ext>
            </a:extLst>
          </p:cNvPr>
          <p:cNvSpPr txBox="1"/>
          <p:nvPr/>
        </p:nvSpPr>
        <p:spPr>
          <a:xfrm>
            <a:off x="928727" y="5012900"/>
            <a:ext cx="5343484" cy="418191"/>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设定多种武器，每种战舰有一种或多种武器。</a:t>
            </a:r>
          </a:p>
        </p:txBody>
      </p:sp>
      <p:sp>
        <p:nvSpPr>
          <p:cNvPr id="32" name="文本框 41">
            <a:extLst>
              <a:ext uri="{FF2B5EF4-FFF2-40B4-BE49-F238E27FC236}">
                <a16:creationId xmlns:a16="http://schemas.microsoft.com/office/drawing/2014/main" id="{BA7BF6C6-F023-4673-99DA-83ECEB74B998}"/>
              </a:ext>
            </a:extLst>
          </p:cNvPr>
          <p:cNvSpPr txBox="1"/>
          <p:nvPr/>
        </p:nvSpPr>
        <p:spPr>
          <a:xfrm>
            <a:off x="949622" y="3635927"/>
            <a:ext cx="5343484" cy="461665"/>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解决背景，交互，地图等问题 。</a:t>
            </a:r>
          </a:p>
        </p:txBody>
      </p:sp>
      <p:grpSp>
        <p:nvGrpSpPr>
          <p:cNvPr id="33" name="组合 32"/>
          <p:cNvGrpSpPr/>
          <p:nvPr/>
        </p:nvGrpSpPr>
        <p:grpSpPr>
          <a:xfrm>
            <a:off x="416430" y="4410921"/>
            <a:ext cx="1389460" cy="369332"/>
            <a:chOff x="466244" y="3852732"/>
            <a:chExt cx="1389460" cy="369332"/>
          </a:xfrm>
        </p:grpSpPr>
        <p:sp>
          <p:nvSpPr>
            <p:cNvPr id="34" name="椭圆 33"/>
            <p:cNvSpPr/>
            <p:nvPr/>
          </p:nvSpPr>
          <p:spPr>
            <a:xfrm>
              <a:off x="466244" y="39007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35" name="文本框 73"/>
            <p:cNvSpPr txBox="1"/>
            <p:nvPr/>
          </p:nvSpPr>
          <p:spPr>
            <a:xfrm>
              <a:off x="978541" y="3852732"/>
              <a:ext cx="877163" cy="369332"/>
            </a:xfrm>
            <a:prstGeom prst="rect">
              <a:avLst/>
            </a:prstGeom>
            <a:noFill/>
          </p:spPr>
          <p:txBody>
            <a:bodyPr wrap="none" rtlCol="0">
              <a:spAutoFit/>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rPr>
                <a:t>武器：</a:t>
              </a:r>
            </a:p>
          </p:txBody>
        </p:sp>
      </p:grpSp>
      <p:sp>
        <p:nvSpPr>
          <p:cNvPr id="36" name="文本框 41">
            <a:extLst>
              <a:ext uri="{FF2B5EF4-FFF2-40B4-BE49-F238E27FC236}">
                <a16:creationId xmlns:a16="http://schemas.microsoft.com/office/drawing/2014/main" id="{C2951C1C-A08E-4375-BD26-9570989FE33F}"/>
              </a:ext>
            </a:extLst>
          </p:cNvPr>
          <p:cNvSpPr txBox="1"/>
          <p:nvPr/>
        </p:nvSpPr>
        <p:spPr>
          <a:xfrm>
            <a:off x="949622" y="6332347"/>
            <a:ext cx="5809560" cy="418191"/>
          </a:xfrm>
          <a:prstGeom prst="rect">
            <a:avLst/>
          </a:prstGeom>
          <a:noFill/>
        </p:spPr>
        <p:txBody>
          <a:bodyPr wrap="square" rtlCol="0">
            <a:spAutoFit/>
          </a:bodyPr>
          <a:lstStyle/>
          <a:p>
            <a:pPr>
              <a:lnSpc>
                <a:spcPct val="15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当战舰产生碰撞时，针对不同的碰撞物体，产生不同的效果</a:t>
            </a:r>
          </a:p>
        </p:txBody>
      </p:sp>
      <p:grpSp>
        <p:nvGrpSpPr>
          <p:cNvPr id="37" name="组合 36">
            <a:extLst>
              <a:ext uri="{FF2B5EF4-FFF2-40B4-BE49-F238E27FC236}">
                <a16:creationId xmlns:a16="http://schemas.microsoft.com/office/drawing/2014/main" id="{50EE4688-ED81-4B09-8934-3E77269EF405}"/>
              </a:ext>
            </a:extLst>
          </p:cNvPr>
          <p:cNvGrpSpPr/>
          <p:nvPr/>
        </p:nvGrpSpPr>
        <p:grpSpPr>
          <a:xfrm>
            <a:off x="437325" y="5730368"/>
            <a:ext cx="1851125" cy="369332"/>
            <a:chOff x="466244" y="3852732"/>
            <a:chExt cx="1851125" cy="369332"/>
          </a:xfrm>
        </p:grpSpPr>
        <p:sp>
          <p:nvSpPr>
            <p:cNvPr id="38" name="椭圆 37">
              <a:extLst>
                <a:ext uri="{FF2B5EF4-FFF2-40B4-BE49-F238E27FC236}">
                  <a16:creationId xmlns:a16="http://schemas.microsoft.com/office/drawing/2014/main" id="{DDDC41CC-34BB-416E-B036-152D3782CE43}"/>
                </a:ext>
              </a:extLst>
            </p:cNvPr>
            <p:cNvSpPr/>
            <p:nvPr/>
          </p:nvSpPr>
          <p:spPr>
            <a:xfrm>
              <a:off x="466244" y="39007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46" name="文本框 73">
              <a:extLst>
                <a:ext uri="{FF2B5EF4-FFF2-40B4-BE49-F238E27FC236}">
                  <a16:creationId xmlns:a16="http://schemas.microsoft.com/office/drawing/2014/main" id="{FCBFEEB9-2DC8-4103-BE23-C67315C57F63}"/>
                </a:ext>
              </a:extLst>
            </p:cNvPr>
            <p:cNvSpPr txBox="1"/>
            <p:nvPr/>
          </p:nvSpPr>
          <p:spPr>
            <a:xfrm>
              <a:off x="978541" y="3852732"/>
              <a:ext cx="1338828" cy="369332"/>
            </a:xfrm>
            <a:prstGeom prst="rect">
              <a:avLst/>
            </a:prstGeom>
            <a:noFill/>
          </p:spPr>
          <p:txBody>
            <a:bodyPr wrap="none" rtlCol="0">
              <a:spAutoFit/>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rPr>
                <a:t>战舰撞击：</a:t>
              </a:r>
            </a:p>
          </p:txBody>
        </p:sp>
      </p:grpSp>
    </p:spTree>
    <p:extLst>
      <p:ext uri="{BB962C8B-B14F-4D97-AF65-F5344CB8AC3E}">
        <p14:creationId xmlns:p14="http://schemas.microsoft.com/office/powerpoint/2010/main" val="3990164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20" presetClass="entr" presetSubtype="0" fill="hold" nodeType="afterEffect">
                                  <p:stCondLst>
                                    <p:cond delay="750"/>
                                  </p:stCondLst>
                                  <p:childTnLst>
                                    <p:set>
                                      <p:cBhvr>
                                        <p:cTn id="16" dur="1" fill="hold">
                                          <p:stCondLst>
                                            <p:cond delay="0"/>
                                          </p:stCondLst>
                                        </p:cTn>
                                        <p:tgtEl>
                                          <p:spTgt spid="71"/>
                                        </p:tgtEl>
                                        <p:attrNameLst>
                                          <p:attrName>style.visibility</p:attrName>
                                        </p:attrNameLst>
                                      </p:cBhvr>
                                      <p:to>
                                        <p:strVal val="visible"/>
                                      </p:to>
                                    </p:set>
                                    <p:animEffect transition="in" filter="wedge">
                                      <p:cBhvr>
                                        <p:cTn id="17" dur="20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ppt_x"/>
                                          </p:val>
                                        </p:tav>
                                        <p:tav tm="100000">
                                          <p:val>
                                            <p:strVal val="#ppt_x"/>
                                          </p:val>
                                        </p:tav>
                                      </p:tavLst>
                                    </p:anim>
                                    <p:anim calcmode="lin" valueType="num">
                                      <p:cBhvr additive="base">
                                        <p:cTn id="2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ppt_x"/>
                                          </p:val>
                                        </p:tav>
                                        <p:tav tm="100000">
                                          <p:val>
                                            <p:strVal val="#ppt_x"/>
                                          </p:val>
                                        </p:tav>
                                      </p:tavLst>
                                    </p:anim>
                                    <p:anim calcmode="lin" valueType="num">
                                      <p:cBhvr additive="base">
                                        <p:cTn id="4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ppt_x"/>
                                          </p:val>
                                        </p:tav>
                                        <p:tav tm="100000">
                                          <p:val>
                                            <p:strVal val="#ppt_x"/>
                                          </p:val>
                                        </p:tav>
                                      </p:tavLst>
                                    </p:anim>
                                    <p:anim calcmode="lin" valueType="num">
                                      <p:cBhvr additive="base">
                                        <p:cTn id="53" dur="50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ppt_x"/>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2" grpId="0"/>
      <p:bldP spid="31" grpId="0"/>
      <p:bldP spid="32"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710793" y="265629"/>
            <a:ext cx="2530927" cy="461665"/>
          </a:xfrm>
          <a:prstGeom prst="rect">
            <a:avLst/>
          </a:prstGeom>
          <a:noFill/>
        </p:spPr>
        <p:txBody>
          <a:bodyPr wrap="squar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游戏内部模型</a:t>
            </a:r>
          </a:p>
        </p:txBody>
      </p:sp>
      <p:sp>
        <p:nvSpPr>
          <p:cNvPr id="22" name="矩形 21"/>
          <p:cNvSpPr/>
          <p:nvPr/>
        </p:nvSpPr>
        <p:spPr>
          <a:xfrm>
            <a:off x="0" y="4662982"/>
            <a:ext cx="12192000" cy="220610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156353" y="5222531"/>
            <a:ext cx="954107" cy="954107"/>
            <a:chOff x="312821" y="5480384"/>
            <a:chExt cx="1143000" cy="1143000"/>
          </a:xfrm>
        </p:grpSpPr>
        <p:sp>
          <p:nvSpPr>
            <p:cNvPr id="23" name="椭圆 22"/>
            <p:cNvSpPr/>
            <p:nvPr/>
          </p:nvSpPr>
          <p:spPr>
            <a:xfrm>
              <a:off x="312821" y="5480384"/>
              <a:ext cx="1143000" cy="1143000"/>
            </a:xfrm>
            <a:prstGeom prst="ellipse">
              <a:avLst/>
            </a:prstGeom>
            <a:solidFill>
              <a:srgbClr val="2F559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7" y="5615740"/>
              <a:ext cx="749968" cy="749968"/>
            </a:xfrm>
            <a:prstGeom prst="rect">
              <a:avLst/>
            </a:prstGeom>
          </p:spPr>
        </p:pic>
      </p:grpSp>
      <p:sp>
        <p:nvSpPr>
          <p:cNvPr id="26" name="文本框 25"/>
          <p:cNvSpPr txBox="1"/>
          <p:nvPr/>
        </p:nvSpPr>
        <p:spPr>
          <a:xfrm>
            <a:off x="6345342" y="5107428"/>
            <a:ext cx="184731" cy="523220"/>
          </a:xfrm>
          <a:prstGeom prst="rect">
            <a:avLst/>
          </a:prstGeom>
          <a:noFill/>
        </p:spPr>
        <p:txBody>
          <a:bodyPr wrap="none" rtlCol="0">
            <a:spAutoFit/>
          </a:bodyPr>
          <a:lstStyle/>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endParaRPr>
          </a:p>
        </p:txBody>
      </p:sp>
      <p:sp>
        <p:nvSpPr>
          <p:cNvPr id="30" name="文本框 26">
            <a:extLst>
              <a:ext uri="{FF2B5EF4-FFF2-40B4-BE49-F238E27FC236}">
                <a16:creationId xmlns:a16="http://schemas.microsoft.com/office/drawing/2014/main" id="{671FBFF9-0298-4736-A317-9A2684340D4B}"/>
              </a:ext>
            </a:extLst>
          </p:cNvPr>
          <p:cNvSpPr txBox="1"/>
          <p:nvPr/>
        </p:nvSpPr>
        <p:spPr>
          <a:xfrm>
            <a:off x="3266811" y="4950424"/>
            <a:ext cx="5804995" cy="400110"/>
          </a:xfrm>
          <a:prstGeom prst="rect">
            <a:avLst/>
          </a:prstGeom>
          <a:noFill/>
        </p:spPr>
        <p:txBody>
          <a:bodyPr wrap="square" rtlCol="0">
            <a:spAutoFit/>
          </a:bodyPr>
          <a:lstStyle/>
          <a:p>
            <a:endParaRPr lang="en-US" altLang="zh-CN" sz="2000" dirty="0">
              <a:solidFill>
                <a:schemeClr val="bg1"/>
              </a:solidFill>
              <a:latin typeface="等线" panose="02010600030101010101" pitchFamily="2" charset="-122"/>
              <a:ea typeface="等线" panose="02010600030101010101" pitchFamily="2" charset="-122"/>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130" y="875426"/>
            <a:ext cx="4946622" cy="278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2686" y="1798165"/>
            <a:ext cx="3306019" cy="185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051" y="875426"/>
            <a:ext cx="2437017" cy="1837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文本框 26">
            <a:extLst>
              <a:ext uri="{FF2B5EF4-FFF2-40B4-BE49-F238E27FC236}">
                <a16:creationId xmlns:a16="http://schemas.microsoft.com/office/drawing/2014/main" id="{671FBFF9-0298-4736-A317-9A2684340D4B}"/>
              </a:ext>
            </a:extLst>
          </p:cNvPr>
          <p:cNvSpPr txBox="1"/>
          <p:nvPr/>
        </p:nvSpPr>
        <p:spPr>
          <a:xfrm>
            <a:off x="3266810" y="5102131"/>
            <a:ext cx="5804995" cy="1015663"/>
          </a:xfrm>
          <a:prstGeom prst="rect">
            <a:avLst/>
          </a:prstGeom>
          <a:noFill/>
        </p:spPr>
        <p:txBody>
          <a:bodyPr wrap="square" rtlCol="0">
            <a:spAutoFit/>
          </a:bodyPr>
          <a:lstStyle/>
          <a:p>
            <a:r>
              <a:rPr lang="zh-CN" altLang="en-US" sz="2000" dirty="0">
                <a:solidFill>
                  <a:schemeClr val="bg1"/>
                </a:solidFill>
                <a:latin typeface="等线" panose="02010600030101010101" pitchFamily="2" charset="-122"/>
                <a:ea typeface="等线" panose="02010600030101010101" pitchFamily="2" charset="-122"/>
              </a:rPr>
              <a:t>图一为巡洋舰</a:t>
            </a:r>
            <a:endParaRPr lang="en-US" altLang="zh-CN" sz="2000" dirty="0">
              <a:solidFill>
                <a:schemeClr val="bg1"/>
              </a:solidFill>
              <a:latin typeface="等线" panose="02010600030101010101" pitchFamily="2" charset="-122"/>
              <a:ea typeface="等线" panose="02010600030101010101" pitchFamily="2" charset="-122"/>
            </a:endParaRPr>
          </a:p>
          <a:p>
            <a:endParaRPr lang="en-US" altLang="zh-CN" sz="2000" dirty="0">
              <a:solidFill>
                <a:schemeClr val="bg1"/>
              </a:solidFill>
              <a:latin typeface="等线" panose="02010600030101010101" pitchFamily="2" charset="-122"/>
              <a:ea typeface="等线" panose="02010600030101010101" pitchFamily="2" charset="-122"/>
            </a:endParaRPr>
          </a:p>
          <a:p>
            <a:r>
              <a:rPr lang="zh-CN" altLang="en-US" sz="2000" dirty="0">
                <a:solidFill>
                  <a:schemeClr val="bg1"/>
                </a:solidFill>
                <a:latin typeface="等线" panose="02010600030101010101" pitchFamily="2" charset="-122"/>
                <a:ea typeface="等线" panose="02010600030101010101" pitchFamily="2" charset="-122"/>
              </a:rPr>
              <a:t>图二和图三均为战列舰</a:t>
            </a:r>
            <a:endParaRPr lang="en-US" altLang="zh-CN" sz="20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18605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7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ircle(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6"/>
                                        </p:tgtEl>
                                        <p:attrNameLst>
                                          <p:attrName>style.visibility</p:attrName>
                                        </p:attrNameLst>
                                      </p:cBhvr>
                                      <p:to>
                                        <p:strVal val="visible"/>
                                      </p:to>
                                    </p:set>
                                    <p:animEffect transition="in" filter="fade">
                                      <p:cBhvr>
                                        <p:cTn id="27" dur="750"/>
                                        <p:tgtEl>
                                          <p:spTgt spid="26"/>
                                        </p:tgtEl>
                                      </p:cBhvr>
                                    </p:animEffect>
                                  </p:childTnLst>
                                </p:cTn>
                              </p:par>
                            </p:childTnLst>
                          </p:cTn>
                        </p:par>
                        <p:par>
                          <p:cTn id="28" fill="hold">
                            <p:stCondLst>
                              <p:cond delay="75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6" grpId="0"/>
      <p:bldP spid="30"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71189" y="293919"/>
            <a:ext cx="1422184" cy="461665"/>
          </a:xfrm>
          <a:prstGeom prst="rect">
            <a:avLst/>
          </a:prstGeom>
          <a:noFill/>
        </p:spPr>
        <p:txBody>
          <a:bodyPr wrap="none" rtlCol="0">
            <a:spAutoFit/>
          </a:bodyPr>
          <a:lstStyle/>
          <a:p>
            <a:r>
              <a:rPr lang="zh-CN" altLang="zh-CN" sz="2400" b="1" dirty="0"/>
              <a:t>产品调研</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22" name="矩形 21"/>
          <p:cNvSpPr/>
          <p:nvPr/>
        </p:nvSpPr>
        <p:spPr>
          <a:xfrm>
            <a:off x="0" y="5245768"/>
            <a:ext cx="12192000" cy="161223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316677" y="5540542"/>
            <a:ext cx="954107" cy="954107"/>
            <a:chOff x="312821" y="5480384"/>
            <a:chExt cx="1143000" cy="1143000"/>
          </a:xfrm>
        </p:grpSpPr>
        <p:sp>
          <p:nvSpPr>
            <p:cNvPr id="23" name="椭圆 22"/>
            <p:cNvSpPr/>
            <p:nvPr/>
          </p:nvSpPr>
          <p:spPr>
            <a:xfrm>
              <a:off x="312821" y="5480384"/>
              <a:ext cx="1143000" cy="1143000"/>
            </a:xfrm>
            <a:prstGeom prst="ellipse">
              <a:avLst/>
            </a:prstGeom>
            <a:solidFill>
              <a:srgbClr val="2F559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7" y="5615740"/>
              <a:ext cx="749968" cy="749968"/>
            </a:xfrm>
            <a:prstGeom prst="rect">
              <a:avLst/>
            </a:prstGeom>
          </p:spPr>
        </p:pic>
      </p:grpSp>
      <p:sp>
        <p:nvSpPr>
          <p:cNvPr id="26" name="文本框 25"/>
          <p:cNvSpPr txBox="1"/>
          <p:nvPr/>
        </p:nvSpPr>
        <p:spPr>
          <a:xfrm>
            <a:off x="1587462" y="5540893"/>
            <a:ext cx="9173068" cy="1477328"/>
          </a:xfrm>
          <a:prstGeom prst="rect">
            <a:avLst/>
          </a:prstGeom>
          <a:noFill/>
        </p:spPr>
        <p:txBody>
          <a:bodyPr wrap="square" rtlCol="0">
            <a:spAutoFit/>
          </a:bodyPr>
          <a:lstStyle/>
          <a:p>
            <a:pPr algn="just"/>
            <a:r>
              <a:rPr lang="zh-CN" altLang="en-US" dirty="0">
                <a:solidFill>
                  <a:schemeClr val="bg1"/>
                </a:solidFill>
              </a:rPr>
              <a:t>正确且更完善的调研有助于我们正确认识市场现状，有助于正确策划游戏内容以及设计游戏细节，能够提高我们对于游戏开发的综合判断能力。</a:t>
            </a:r>
            <a:endParaRPr lang="en-US" altLang="zh-CN" dirty="0">
              <a:solidFill>
                <a:schemeClr val="bg1"/>
              </a:solidFill>
            </a:endParaRPr>
          </a:p>
          <a:p>
            <a:pPr algn="just"/>
            <a:r>
              <a:rPr lang="zh-CN" altLang="en-US" dirty="0">
                <a:solidFill>
                  <a:schemeClr val="bg1"/>
                </a:solidFill>
              </a:rPr>
              <a:t>我们会根据数据来分析用户的喜好，对应的设计出游戏的细节以及</a:t>
            </a:r>
            <a:r>
              <a:rPr lang="en-US" altLang="zh-CN" dirty="0">
                <a:solidFill>
                  <a:schemeClr val="bg1"/>
                </a:solidFill>
              </a:rPr>
              <a:t>ui</a:t>
            </a:r>
            <a:r>
              <a:rPr lang="zh-CN" altLang="en-US" dirty="0">
                <a:solidFill>
                  <a:schemeClr val="bg1"/>
                </a:solidFill>
              </a:rPr>
              <a:t>等部分，未来也能更好的寻找测试人群。</a:t>
            </a:r>
          </a:p>
          <a:p>
            <a:pPr algn="just"/>
            <a:endParaRPr lang="zh-CN" altLang="en-US" dirty="0">
              <a:solidFill>
                <a:schemeClr val="bg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83" y="1593396"/>
            <a:ext cx="3488548"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4874" y="1593396"/>
            <a:ext cx="3290742" cy="193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2204" y="1593396"/>
            <a:ext cx="3230116" cy="195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1106745" y="3829050"/>
            <a:ext cx="11265643" cy="261610"/>
          </a:xfrm>
          <a:prstGeom prst="rect">
            <a:avLst/>
          </a:prstGeom>
          <a:noFill/>
        </p:spPr>
        <p:txBody>
          <a:bodyPr wrap="square" rtlCol="0">
            <a:spAutoFit/>
          </a:bodyPr>
          <a:lstStyle/>
          <a:p>
            <a:r>
              <a:rPr lang="zh-CN" altLang="en-US" sz="1100" dirty="0"/>
              <a:t> 玩家学历调查分布柱形图</a:t>
            </a:r>
            <a:r>
              <a:rPr lang="en-US" altLang="zh-CN" sz="1100" dirty="0"/>
              <a:t>			              </a:t>
            </a:r>
            <a:r>
              <a:rPr lang="zh-CN" altLang="en-US" sz="1100" dirty="0"/>
              <a:t>玩家职业调查分布柱形图</a:t>
            </a:r>
            <a:r>
              <a:rPr lang="en-US" altLang="zh-CN" sz="1100" dirty="0"/>
              <a:t>		                 </a:t>
            </a:r>
            <a:r>
              <a:rPr lang="zh-CN" altLang="en-US" sz="1100" dirty="0"/>
              <a:t>玩家年龄调查分布柱形图</a:t>
            </a:r>
          </a:p>
        </p:txBody>
      </p:sp>
    </p:spTree>
    <p:extLst>
      <p:ext uri="{BB962C8B-B14F-4D97-AF65-F5344CB8AC3E}">
        <p14:creationId xmlns:p14="http://schemas.microsoft.com/office/powerpoint/2010/main" val="2915487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7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ircle(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120140" y="265629"/>
            <a:ext cx="1409933" cy="461665"/>
          </a:xfrm>
          <a:prstGeom prst="rect">
            <a:avLst/>
          </a:prstGeom>
          <a:noFill/>
        </p:spPr>
        <p:txBody>
          <a:bodyPr wrap="square" rtlCol="0">
            <a:spAutoFit/>
          </a:bodyPr>
          <a:lstStyle/>
          <a:p>
            <a:r>
              <a:rPr lang="zh-CN" altLang="zh-CN" sz="2400" b="1" dirty="0"/>
              <a:t>开发方向</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22" name="矩形 21"/>
          <p:cNvSpPr/>
          <p:nvPr/>
        </p:nvSpPr>
        <p:spPr>
          <a:xfrm>
            <a:off x="0" y="4662982"/>
            <a:ext cx="12192000" cy="220610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156353" y="5222531"/>
            <a:ext cx="954107" cy="954107"/>
            <a:chOff x="312821" y="5480384"/>
            <a:chExt cx="1143000" cy="1143000"/>
          </a:xfrm>
        </p:grpSpPr>
        <p:sp>
          <p:nvSpPr>
            <p:cNvPr id="23" name="椭圆 22"/>
            <p:cNvSpPr/>
            <p:nvPr/>
          </p:nvSpPr>
          <p:spPr>
            <a:xfrm>
              <a:off x="312821" y="5480384"/>
              <a:ext cx="1143000" cy="1143000"/>
            </a:xfrm>
            <a:prstGeom prst="ellipse">
              <a:avLst/>
            </a:prstGeom>
            <a:solidFill>
              <a:srgbClr val="2F559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7" y="5615740"/>
              <a:ext cx="749968" cy="749968"/>
            </a:xfrm>
            <a:prstGeom prst="rect">
              <a:avLst/>
            </a:prstGeom>
          </p:spPr>
        </p:pic>
      </p:grpSp>
      <p:sp>
        <p:nvSpPr>
          <p:cNvPr id="26" name="文本框 25"/>
          <p:cNvSpPr txBox="1"/>
          <p:nvPr/>
        </p:nvSpPr>
        <p:spPr>
          <a:xfrm>
            <a:off x="6345342" y="5107428"/>
            <a:ext cx="184731" cy="523220"/>
          </a:xfrm>
          <a:prstGeom prst="rect">
            <a:avLst/>
          </a:prstGeom>
          <a:noFill/>
        </p:spPr>
        <p:txBody>
          <a:bodyPr wrap="none" rtlCol="0">
            <a:spAutoFit/>
          </a:bodyPr>
          <a:lstStyle/>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endParaRPr>
          </a:p>
        </p:txBody>
      </p:sp>
      <p:sp>
        <p:nvSpPr>
          <p:cNvPr id="27" name="文本框 26">
            <a:extLst>
              <a:ext uri="{FF2B5EF4-FFF2-40B4-BE49-F238E27FC236}">
                <a16:creationId xmlns:a16="http://schemas.microsoft.com/office/drawing/2014/main" id="{671FBFF9-0298-4736-A317-9A2684340D4B}"/>
              </a:ext>
            </a:extLst>
          </p:cNvPr>
          <p:cNvSpPr txBox="1"/>
          <p:nvPr/>
        </p:nvSpPr>
        <p:spPr>
          <a:xfrm>
            <a:off x="3266812" y="5250245"/>
            <a:ext cx="5804995" cy="707886"/>
          </a:xfrm>
          <a:prstGeom prst="rect">
            <a:avLst/>
          </a:prstGeom>
          <a:noFill/>
        </p:spPr>
        <p:txBody>
          <a:bodyPr wrap="square" rtlCol="0">
            <a:spAutoFit/>
          </a:bodyPr>
          <a:lstStyle/>
          <a:p>
            <a:r>
              <a:rPr lang="zh-CN" altLang="zh-CN" sz="2000" dirty="0">
                <a:solidFill>
                  <a:schemeClr val="bg1"/>
                </a:solidFill>
                <a:latin typeface="等线" panose="02010600030101010101" pitchFamily="2" charset="-122"/>
                <a:ea typeface="等线" panose="02010600030101010101" pitchFamily="2" charset="-122"/>
              </a:rPr>
              <a:t>本项目使用</a:t>
            </a:r>
            <a:r>
              <a:rPr lang="en-US" altLang="zh-CN" sz="2000" dirty="0">
                <a:solidFill>
                  <a:schemeClr val="bg1"/>
                </a:solidFill>
                <a:latin typeface="等线" panose="02010600030101010101" pitchFamily="2" charset="-122"/>
                <a:ea typeface="等线" panose="02010600030101010101" pitchFamily="2" charset="-122"/>
              </a:rPr>
              <a:t>unity</a:t>
            </a:r>
            <a:r>
              <a:rPr lang="zh-CN" altLang="zh-CN" sz="2000" dirty="0">
                <a:solidFill>
                  <a:schemeClr val="bg1"/>
                </a:solidFill>
                <a:latin typeface="等线" panose="02010600030101010101" pitchFamily="2" charset="-122"/>
                <a:ea typeface="等线" panose="02010600030101010101" pitchFamily="2" charset="-122"/>
              </a:rPr>
              <a:t>进行开发，使用</a:t>
            </a:r>
            <a:r>
              <a:rPr lang="en-US" altLang="zh-CN" sz="2000" dirty="0">
                <a:solidFill>
                  <a:schemeClr val="bg1"/>
                </a:solidFill>
                <a:latin typeface="等线" panose="02010600030101010101" pitchFamily="2" charset="-122"/>
                <a:ea typeface="等线" panose="02010600030101010101" pitchFamily="2" charset="-122"/>
              </a:rPr>
              <a:t>3Dmax</a:t>
            </a:r>
            <a:r>
              <a:rPr lang="zh-CN" altLang="zh-CN" sz="2000" dirty="0">
                <a:solidFill>
                  <a:schemeClr val="bg1"/>
                </a:solidFill>
                <a:latin typeface="等线" panose="02010600030101010101" pitchFamily="2" charset="-122"/>
                <a:ea typeface="等线" panose="02010600030101010101" pitchFamily="2" charset="-122"/>
              </a:rPr>
              <a:t>建模，实现为一个玩法丰富，功能完整的海战游戏。</a:t>
            </a:r>
            <a:endParaRPr lang="en-US" altLang="zh-CN" sz="2000" dirty="0">
              <a:solidFill>
                <a:schemeClr val="bg1"/>
              </a:solidFill>
              <a:latin typeface="等线" panose="02010600030101010101" pitchFamily="2" charset="-122"/>
              <a:ea typeface="等线" panose="02010600030101010101" pitchFamily="2" charset="-122"/>
            </a:endParaRPr>
          </a:p>
        </p:txBody>
      </p:sp>
      <p:sp>
        <p:nvSpPr>
          <p:cNvPr id="16" name="TextBox 15"/>
          <p:cNvSpPr txBox="1"/>
          <p:nvPr/>
        </p:nvSpPr>
        <p:spPr>
          <a:xfrm>
            <a:off x="2878433" y="1526721"/>
            <a:ext cx="6174429" cy="2031325"/>
          </a:xfrm>
          <a:prstGeom prst="rect">
            <a:avLst/>
          </a:prstGeom>
          <a:noFill/>
        </p:spPr>
        <p:txBody>
          <a:bodyPr wrap="square" rtlCol="0">
            <a:spAutoFit/>
          </a:bodyPr>
          <a:lstStyle/>
          <a:p>
            <a:r>
              <a:rPr lang="zh-CN" altLang="zh-CN" dirty="0"/>
              <a:t>我们</a:t>
            </a:r>
            <a:r>
              <a:rPr lang="zh-CN" altLang="zh-CN" b="1" dirty="0"/>
              <a:t>查阅了相关的开发技术文献</a:t>
            </a:r>
            <a:r>
              <a:rPr lang="zh-CN" altLang="zh-CN" dirty="0"/>
              <a:t>，</a:t>
            </a:r>
            <a:r>
              <a:rPr lang="zh-CN" altLang="zh-CN" b="1" dirty="0"/>
              <a:t>安装了开发和管理平台</a:t>
            </a:r>
            <a:r>
              <a:rPr lang="zh-CN" altLang="zh-CN" dirty="0"/>
              <a:t>。</a:t>
            </a:r>
            <a:endParaRPr lang="en-US" altLang="zh-CN" dirty="0"/>
          </a:p>
          <a:p>
            <a:endParaRPr lang="en-US" altLang="zh-CN" dirty="0"/>
          </a:p>
          <a:p>
            <a:endParaRPr lang="en-US" altLang="zh-CN" dirty="0"/>
          </a:p>
          <a:p>
            <a:r>
              <a:rPr lang="zh-CN" altLang="zh-CN" dirty="0"/>
              <a:t>已经取得了流体效果的良好表现，部分控制逻辑也是之前进行过开发有经验的。</a:t>
            </a:r>
            <a:endParaRPr lang="en-US" altLang="zh-CN" dirty="0"/>
          </a:p>
          <a:p>
            <a:endParaRPr lang="en-US" altLang="zh-CN" dirty="0"/>
          </a:p>
          <a:p>
            <a:r>
              <a:rPr lang="zh-CN" altLang="en-US" dirty="0"/>
              <a:t>已经确立此游戏的市场定位以及开发方向。</a:t>
            </a:r>
          </a:p>
        </p:txBody>
      </p:sp>
    </p:spTree>
    <p:extLst>
      <p:ext uri="{BB962C8B-B14F-4D97-AF65-F5344CB8AC3E}">
        <p14:creationId xmlns:p14="http://schemas.microsoft.com/office/powerpoint/2010/main" val="122701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7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ircle(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6"/>
                                        </p:tgtEl>
                                        <p:attrNameLst>
                                          <p:attrName>style.visibility</p:attrName>
                                        </p:attrNameLst>
                                      </p:cBhvr>
                                      <p:to>
                                        <p:strVal val="visible"/>
                                      </p:to>
                                    </p:set>
                                    <p:animEffect transition="in" filter="fade">
                                      <p:cBhvr>
                                        <p:cTn id="27" dur="750"/>
                                        <p:tgtEl>
                                          <p:spTgt spid="26"/>
                                        </p:tgtEl>
                                      </p:cBhvr>
                                    </p:animEffect>
                                  </p:childTnLst>
                                </p:cTn>
                              </p:par>
                            </p:childTnLst>
                          </p:cTn>
                        </p:par>
                        <p:par>
                          <p:cTn id="28" fill="hold">
                            <p:stCondLst>
                              <p:cond delay="75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23036" y="868100"/>
            <a:ext cx="7434871" cy="4708981"/>
            <a:chOff x="2423036" y="868100"/>
            <a:chExt cx="7434871" cy="4708981"/>
          </a:xfrm>
        </p:grpSpPr>
        <p:sp>
          <p:nvSpPr>
            <p:cNvPr id="4" name="文本框 3"/>
            <p:cNvSpPr txBox="1"/>
            <p:nvPr/>
          </p:nvSpPr>
          <p:spPr>
            <a:xfrm>
              <a:off x="2423036" y="868100"/>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6</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174343" cy="1169551"/>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进度安排</a:t>
              </a:r>
            </a:p>
          </p:txBody>
        </p:sp>
      </p:grpSp>
    </p:spTree>
    <p:extLst>
      <p:ext uri="{BB962C8B-B14F-4D97-AF65-F5344CB8AC3E}">
        <p14:creationId xmlns:p14="http://schemas.microsoft.com/office/powerpoint/2010/main" val="443515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81512"/>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进度安排</a:t>
            </a:r>
            <a:endParaRPr lang="en-US" altLang="zh-CN"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14" name="组合 13"/>
          <p:cNvGrpSpPr/>
          <p:nvPr/>
        </p:nvGrpSpPr>
        <p:grpSpPr>
          <a:xfrm>
            <a:off x="3733106" y="4918608"/>
            <a:ext cx="1302527" cy="1302527"/>
            <a:chOff x="3577091" y="4859316"/>
            <a:chExt cx="1302527" cy="1302527"/>
          </a:xfrm>
        </p:grpSpPr>
        <p:sp>
          <p:nvSpPr>
            <p:cNvPr id="15" name="椭圆 14"/>
            <p:cNvSpPr/>
            <p:nvPr/>
          </p:nvSpPr>
          <p:spPr>
            <a:xfrm>
              <a:off x="3601843" y="4880289"/>
              <a:ext cx="1260580" cy="1260580"/>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577091" y="4859316"/>
              <a:ext cx="1302527" cy="1302527"/>
              <a:chOff x="7370862" y="3365017"/>
              <a:chExt cx="1302527" cy="1302527"/>
            </a:xfrm>
          </p:grpSpPr>
          <p:sp>
            <p:nvSpPr>
              <p:cNvPr id="17" name="椭圆 16"/>
              <p:cNvSpPr/>
              <p:nvPr/>
            </p:nvSpPr>
            <p:spPr>
              <a:xfrm>
                <a:off x="7370862" y="3365017"/>
                <a:ext cx="1302527" cy="13025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34618" y="3454734"/>
                <a:ext cx="1139888" cy="113988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512714" y="3506870"/>
                <a:ext cx="1018824" cy="1018824"/>
                <a:chOff x="3313641" y="5273557"/>
                <a:chExt cx="1018824" cy="1018824"/>
              </a:xfrm>
              <a:solidFill>
                <a:schemeClr val="bg1">
                  <a:lumMod val="50000"/>
                </a:schemeClr>
              </a:solidFill>
            </p:grpSpPr>
            <p:sp>
              <p:nvSpPr>
                <p:cNvPr id="20" name="椭圆 19"/>
                <p:cNvSpPr/>
                <p:nvPr/>
              </p:nvSpPr>
              <p:spPr>
                <a:xfrm>
                  <a:off x="3313641" y="5273557"/>
                  <a:ext cx="1018824" cy="10188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0000" y="5464142"/>
                  <a:ext cx="637653" cy="637653"/>
                </a:xfrm>
                <a:prstGeom prst="rect">
                  <a:avLst/>
                </a:prstGeom>
                <a:grpFill/>
              </p:spPr>
            </p:pic>
          </p:grpSp>
        </p:grpSp>
      </p:grpSp>
      <p:grpSp>
        <p:nvGrpSpPr>
          <p:cNvPr id="22" name="组合 21"/>
          <p:cNvGrpSpPr/>
          <p:nvPr/>
        </p:nvGrpSpPr>
        <p:grpSpPr>
          <a:xfrm>
            <a:off x="2686614" y="3468963"/>
            <a:ext cx="1761412" cy="1761412"/>
            <a:chOff x="8366310" y="982210"/>
            <a:chExt cx="1761412" cy="1761412"/>
          </a:xfrm>
        </p:grpSpPr>
        <p:sp>
          <p:nvSpPr>
            <p:cNvPr id="23" name="椭圆 22"/>
            <p:cNvSpPr/>
            <p:nvPr/>
          </p:nvSpPr>
          <p:spPr>
            <a:xfrm>
              <a:off x="8366310" y="982210"/>
              <a:ext cx="1761412" cy="1761412"/>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8493624" y="1109524"/>
              <a:ext cx="1506784" cy="1506784"/>
              <a:chOff x="8382512" y="3345501"/>
              <a:chExt cx="1506784" cy="1506784"/>
            </a:xfrm>
          </p:grpSpPr>
          <p:sp>
            <p:nvSpPr>
              <p:cNvPr id="25" name="椭圆 24"/>
              <p:cNvSpPr/>
              <p:nvPr/>
            </p:nvSpPr>
            <p:spPr>
              <a:xfrm>
                <a:off x="8382512" y="3345501"/>
                <a:ext cx="1506784" cy="15067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66011" y="3429000"/>
                <a:ext cx="1339787" cy="1339787"/>
                <a:chOff x="8466011" y="3429000"/>
                <a:chExt cx="1339787" cy="1339787"/>
              </a:xfrm>
            </p:grpSpPr>
            <p:sp>
              <p:nvSpPr>
                <p:cNvPr id="27" name="椭圆 26"/>
                <p:cNvSpPr/>
                <p:nvPr/>
              </p:nvSpPr>
              <p:spPr>
                <a:xfrm>
                  <a:off x="8466011" y="3429000"/>
                  <a:ext cx="1339787" cy="133978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158" y="3526147"/>
                  <a:ext cx="1145492" cy="1145492"/>
                </a:xfrm>
                <a:prstGeom prst="rect">
                  <a:avLst/>
                </a:prstGeom>
              </p:spPr>
            </p:pic>
          </p:grpSp>
        </p:grpSp>
      </p:grpSp>
      <p:grpSp>
        <p:nvGrpSpPr>
          <p:cNvPr id="29" name="组合 28"/>
          <p:cNvGrpSpPr/>
          <p:nvPr/>
        </p:nvGrpSpPr>
        <p:grpSpPr>
          <a:xfrm>
            <a:off x="1328664" y="1898198"/>
            <a:ext cx="2094543" cy="2094543"/>
            <a:chOff x="1050521" y="1349635"/>
            <a:chExt cx="2094543" cy="2094543"/>
          </a:xfrm>
        </p:grpSpPr>
        <p:sp>
          <p:nvSpPr>
            <p:cNvPr id="30" name="椭圆 29"/>
            <p:cNvSpPr/>
            <p:nvPr/>
          </p:nvSpPr>
          <p:spPr>
            <a:xfrm>
              <a:off x="1050521" y="1349635"/>
              <a:ext cx="2094543" cy="2094543"/>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162299" y="1461413"/>
              <a:ext cx="1870989" cy="1870989"/>
              <a:chOff x="640113" y="1539448"/>
              <a:chExt cx="1870989" cy="1870989"/>
            </a:xfrm>
            <a:effectLst>
              <a:outerShdw dist="50800" sx="1000" sy="1000" algn="ctr" rotWithShape="0">
                <a:schemeClr val="bg2"/>
              </a:outerShdw>
            </a:effectLst>
          </p:grpSpPr>
          <p:sp>
            <p:nvSpPr>
              <p:cNvPr id="32" name="椭圆 31"/>
              <p:cNvSpPr/>
              <p:nvPr/>
            </p:nvSpPr>
            <p:spPr>
              <a:xfrm>
                <a:off x="640113" y="1539448"/>
                <a:ext cx="1870989" cy="18709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62809" y="1662144"/>
                <a:ext cx="1625600" cy="1625600"/>
                <a:chOff x="762809" y="1662144"/>
                <a:chExt cx="1625600" cy="1625600"/>
              </a:xfrm>
              <a:solidFill>
                <a:schemeClr val="bg1">
                  <a:lumMod val="50000"/>
                </a:schemeClr>
              </a:solidFill>
            </p:grpSpPr>
            <p:sp>
              <p:nvSpPr>
                <p:cNvPr id="34" name="椭圆 33"/>
                <p:cNvSpPr/>
                <p:nvPr/>
              </p:nvSpPr>
              <p:spPr>
                <a:xfrm>
                  <a:off x="762809" y="1662144"/>
                  <a:ext cx="1625600" cy="1625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91325" y="1978784"/>
                  <a:ext cx="868104" cy="868104"/>
                </a:xfrm>
                <a:prstGeom prst="rect">
                  <a:avLst/>
                </a:prstGeom>
                <a:grpFill/>
              </p:spPr>
            </p:pic>
          </p:grpSp>
        </p:grpSp>
      </p:grpSp>
      <p:sp>
        <p:nvSpPr>
          <p:cNvPr id="37" name="文本框 36"/>
          <p:cNvSpPr txBox="1"/>
          <p:nvPr/>
        </p:nvSpPr>
        <p:spPr>
          <a:xfrm>
            <a:off x="4366806" y="1995425"/>
            <a:ext cx="6748981" cy="707886"/>
          </a:xfrm>
          <a:prstGeom prst="rect">
            <a:avLst/>
          </a:prstGeom>
          <a:noFill/>
        </p:spPr>
        <p:txBody>
          <a:bodyPr wrap="square" rtlCol="0">
            <a:spAutoFit/>
          </a:bodyPr>
          <a:lstStyle/>
          <a:p>
            <a:r>
              <a:rPr lang="en-US" altLang="zh-CN" sz="2000" b="1" dirty="0"/>
              <a:t>6-7</a:t>
            </a:r>
            <a:r>
              <a:rPr lang="zh-CN" altLang="zh-CN" sz="2000" b="1" dirty="0"/>
              <a:t>月</a:t>
            </a:r>
            <a:r>
              <a:rPr lang="zh-CN" altLang="en-US" sz="2000" b="1" dirty="0"/>
              <a:t>：</a:t>
            </a:r>
            <a:endParaRPr lang="en-US" altLang="zh-CN" sz="2000" b="1" dirty="0"/>
          </a:p>
          <a:p>
            <a:r>
              <a:rPr lang="zh-CN" altLang="zh-CN" sz="2000" dirty="0"/>
              <a:t>搭建海战主场景以及简单的移动开火逻辑</a:t>
            </a:r>
            <a:r>
              <a:rPr lang="zh-CN" altLang="en-US" sz="2000" dirty="0"/>
              <a:t>，技能逻辑</a:t>
            </a:r>
            <a:endParaRPr lang="en-US" altLang="zh-CN" sz="2000" dirty="0"/>
          </a:p>
        </p:txBody>
      </p:sp>
      <p:sp>
        <p:nvSpPr>
          <p:cNvPr id="38" name="文本框 37"/>
          <p:cNvSpPr txBox="1"/>
          <p:nvPr/>
        </p:nvSpPr>
        <p:spPr>
          <a:xfrm>
            <a:off x="4977713" y="2958474"/>
            <a:ext cx="6748981" cy="923330"/>
          </a:xfrm>
          <a:prstGeom prst="rect">
            <a:avLst/>
          </a:prstGeom>
          <a:noFill/>
        </p:spPr>
        <p:txBody>
          <a:bodyPr wrap="square" rtlCol="0">
            <a:spAutoFit/>
          </a:bodyPr>
          <a:lstStyle/>
          <a:p>
            <a:r>
              <a:rPr lang="en-US" altLang="zh-CN" b="1" dirty="0"/>
              <a:t>8-10</a:t>
            </a:r>
            <a:r>
              <a:rPr lang="zh-CN" altLang="zh-CN" b="1" dirty="0"/>
              <a:t>月</a:t>
            </a:r>
            <a:r>
              <a:rPr lang="zh-CN" altLang="en-US" b="1" dirty="0"/>
              <a:t>：</a:t>
            </a:r>
            <a:endParaRPr lang="en-US" altLang="zh-CN" b="1" dirty="0"/>
          </a:p>
          <a:p>
            <a:r>
              <a:rPr lang="zh-CN" altLang="zh-CN" dirty="0"/>
              <a:t>进行主要逻辑的开发及测试，包括但不限于粒子效果，海浪效果，沉船动画</a:t>
            </a:r>
            <a:r>
              <a:rPr lang="zh-CN" altLang="en-US" dirty="0"/>
              <a:t>，战舰撞击效果</a:t>
            </a:r>
            <a:r>
              <a:rPr lang="zh-CN" altLang="zh-CN" dirty="0"/>
              <a:t>等</a:t>
            </a:r>
            <a:endParaRPr lang="en-US" altLang="zh-CN" dirty="0"/>
          </a:p>
        </p:txBody>
      </p:sp>
      <p:sp>
        <p:nvSpPr>
          <p:cNvPr id="39" name="文本框 38"/>
          <p:cNvSpPr txBox="1"/>
          <p:nvPr/>
        </p:nvSpPr>
        <p:spPr>
          <a:xfrm>
            <a:off x="5571502" y="4136967"/>
            <a:ext cx="5949186" cy="584775"/>
          </a:xfrm>
          <a:prstGeom prst="rect">
            <a:avLst/>
          </a:prstGeom>
          <a:noFill/>
        </p:spPr>
        <p:txBody>
          <a:bodyPr wrap="square" rtlCol="0">
            <a:spAutoFit/>
          </a:bodyPr>
          <a:lstStyle/>
          <a:p>
            <a:r>
              <a:rPr lang="en-US" altLang="zh-CN" sz="1600" b="1" dirty="0"/>
              <a:t>11</a:t>
            </a:r>
            <a:r>
              <a:rPr lang="zh-CN" altLang="zh-CN" sz="1600" b="1" dirty="0"/>
              <a:t>月到</a:t>
            </a:r>
            <a:r>
              <a:rPr lang="zh-CN" altLang="en-US" sz="1600" b="1" dirty="0"/>
              <a:t>次年</a:t>
            </a:r>
            <a:r>
              <a:rPr lang="en-US" altLang="zh-CN" sz="1600" b="1" dirty="0"/>
              <a:t>2</a:t>
            </a:r>
            <a:r>
              <a:rPr lang="zh-CN" altLang="zh-CN" sz="1600" b="1" dirty="0"/>
              <a:t>月</a:t>
            </a:r>
            <a:r>
              <a:rPr lang="zh-CN" altLang="en-US" sz="1600" b="1" dirty="0"/>
              <a:t>：</a:t>
            </a:r>
            <a:endParaRPr lang="en-US" altLang="zh-CN" sz="1600" b="1" dirty="0"/>
          </a:p>
          <a:p>
            <a:r>
              <a:rPr lang="zh-CN" altLang="zh-CN" sz="1600" dirty="0"/>
              <a:t>进行</a:t>
            </a:r>
            <a:r>
              <a:rPr lang="zh-CN" altLang="en-US" sz="1600" dirty="0"/>
              <a:t>多人游戏</a:t>
            </a:r>
            <a:r>
              <a:rPr lang="zh-CN" altLang="zh-CN" sz="1600" dirty="0"/>
              <a:t>服务器的搭建</a:t>
            </a:r>
            <a:r>
              <a:rPr lang="zh-CN" altLang="en-US" sz="1600" dirty="0"/>
              <a:t>以及战舰种类的填充。</a:t>
            </a:r>
            <a:endParaRPr lang="zh-CN" altLang="zh-CN" sz="1600" dirty="0"/>
          </a:p>
        </p:txBody>
      </p:sp>
      <p:sp>
        <p:nvSpPr>
          <p:cNvPr id="41" name="文本框 40">
            <a:extLst>
              <a:ext uri="{FF2B5EF4-FFF2-40B4-BE49-F238E27FC236}">
                <a16:creationId xmlns:a16="http://schemas.microsoft.com/office/drawing/2014/main" id="{EE1226A5-9531-43C0-93CE-90B753E362BA}"/>
              </a:ext>
            </a:extLst>
          </p:cNvPr>
          <p:cNvSpPr txBox="1"/>
          <p:nvPr/>
        </p:nvSpPr>
        <p:spPr>
          <a:xfrm>
            <a:off x="6082125" y="5155050"/>
            <a:ext cx="5949186" cy="584775"/>
          </a:xfrm>
          <a:prstGeom prst="rect">
            <a:avLst/>
          </a:prstGeom>
          <a:noFill/>
        </p:spPr>
        <p:txBody>
          <a:bodyPr wrap="square" rtlCol="0">
            <a:spAutoFit/>
          </a:bodyPr>
          <a:lstStyle/>
          <a:p>
            <a:r>
              <a:rPr lang="zh-CN" altLang="en-US" sz="1600" b="1" dirty="0"/>
              <a:t>次年</a:t>
            </a:r>
            <a:r>
              <a:rPr lang="en-US" altLang="zh-CN" sz="1600" b="1" dirty="0"/>
              <a:t>3-5</a:t>
            </a:r>
            <a:r>
              <a:rPr lang="zh-CN" altLang="zh-CN" sz="1600" b="1" dirty="0"/>
              <a:t>月</a:t>
            </a:r>
            <a:r>
              <a:rPr lang="zh-CN" altLang="en-US" sz="1600" b="1" dirty="0"/>
              <a:t>：</a:t>
            </a:r>
            <a:endParaRPr lang="en-US" altLang="zh-CN" sz="1600" b="1" dirty="0"/>
          </a:p>
          <a:p>
            <a:r>
              <a:rPr lang="zh-CN" altLang="zh-CN" sz="1600" dirty="0"/>
              <a:t>进行</a:t>
            </a:r>
            <a:r>
              <a:rPr lang="zh-CN" altLang="en-US" sz="1600" dirty="0"/>
              <a:t>多人游戏稳定性的测试以及游戏性能的优化。</a:t>
            </a:r>
            <a:endParaRPr lang="zh-CN" altLang="zh-CN" sz="1600" dirty="0"/>
          </a:p>
        </p:txBody>
      </p:sp>
    </p:spTree>
    <p:extLst>
      <p:ext uri="{BB962C8B-B14F-4D97-AF65-F5344CB8AC3E}">
        <p14:creationId xmlns:p14="http://schemas.microsoft.com/office/powerpoint/2010/main" val="1893414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250" fill="hold"/>
                                        <p:tgtEl>
                                          <p:spTgt spid="40"/>
                                        </p:tgtEl>
                                        <p:attrNameLst>
                                          <p:attrName>ppt_w</p:attrName>
                                        </p:attrNameLst>
                                      </p:cBhvr>
                                      <p:tavLst>
                                        <p:tav tm="0">
                                          <p:val>
                                            <p:strVal val="#ppt_w+.3"/>
                                          </p:val>
                                        </p:tav>
                                        <p:tav tm="100000">
                                          <p:val>
                                            <p:strVal val="#ppt_w"/>
                                          </p:val>
                                        </p:tav>
                                      </p:tavLst>
                                    </p:anim>
                                    <p:anim calcmode="lin" valueType="num">
                                      <p:cBhvr>
                                        <p:cTn id="8" dur="1250" fill="hold"/>
                                        <p:tgtEl>
                                          <p:spTgt spid="40"/>
                                        </p:tgtEl>
                                        <p:attrNameLst>
                                          <p:attrName>ppt_h</p:attrName>
                                        </p:attrNameLst>
                                      </p:cBhvr>
                                      <p:tavLst>
                                        <p:tav tm="0">
                                          <p:val>
                                            <p:strVal val="#ppt_h"/>
                                          </p:val>
                                        </p:tav>
                                        <p:tav tm="100000">
                                          <p:val>
                                            <p:strVal val="#ppt_h"/>
                                          </p:val>
                                        </p:tav>
                                      </p:tavLst>
                                    </p:anim>
                                    <p:animEffect transition="in" filter="fade">
                                      <p:cBhvr>
                                        <p:cTn id="9" dur="1250"/>
                                        <p:tgtEl>
                                          <p:spTgt spid="40"/>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53" presetClass="entr" presetSubtype="16" fill="hold" nodeType="afterEffect">
                                  <p:stCondLst>
                                    <p:cond delay="2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750" fill="hold"/>
                                        <p:tgtEl>
                                          <p:spTgt spid="14"/>
                                        </p:tgtEl>
                                        <p:attrNameLst>
                                          <p:attrName>ppt_w</p:attrName>
                                        </p:attrNameLst>
                                      </p:cBhvr>
                                      <p:tavLst>
                                        <p:tav tm="0">
                                          <p:val>
                                            <p:fltVal val="0"/>
                                          </p:val>
                                        </p:tav>
                                        <p:tav tm="100000">
                                          <p:val>
                                            <p:strVal val="#ppt_w"/>
                                          </p:val>
                                        </p:tav>
                                      </p:tavLst>
                                    </p:anim>
                                    <p:anim calcmode="lin" valueType="num">
                                      <p:cBhvr>
                                        <p:cTn id="18" dur="750" fill="hold"/>
                                        <p:tgtEl>
                                          <p:spTgt spid="14"/>
                                        </p:tgtEl>
                                        <p:attrNameLst>
                                          <p:attrName>ppt_h</p:attrName>
                                        </p:attrNameLst>
                                      </p:cBhvr>
                                      <p:tavLst>
                                        <p:tav tm="0">
                                          <p:val>
                                            <p:fltVal val="0"/>
                                          </p:val>
                                        </p:tav>
                                        <p:tav tm="100000">
                                          <p:val>
                                            <p:strVal val="#ppt_h"/>
                                          </p:val>
                                        </p:tav>
                                      </p:tavLst>
                                    </p:anim>
                                    <p:animEffect transition="in" filter="fade">
                                      <p:cBhvr>
                                        <p:cTn id="19" dur="750"/>
                                        <p:tgtEl>
                                          <p:spTgt spid="14"/>
                                        </p:tgtEl>
                                      </p:cBhvr>
                                    </p:animEffect>
                                  </p:childTnLst>
                                </p:cTn>
                              </p:par>
                            </p:childTnLst>
                          </p:cTn>
                        </p:par>
                        <p:par>
                          <p:cTn id="20" fill="hold">
                            <p:stCondLst>
                              <p:cond delay="2750"/>
                            </p:stCondLst>
                            <p:childTnLst>
                              <p:par>
                                <p:cTn id="21" presetID="53" presetClass="entr" presetSubtype="16" fill="hold" nodeType="afterEffect">
                                  <p:stCondLst>
                                    <p:cond delay="250"/>
                                  </p:stCondLst>
                                  <p:childTnLst>
                                    <p:set>
                                      <p:cBhvr>
                                        <p:cTn id="22" dur="1" fill="hold">
                                          <p:stCondLst>
                                            <p:cond delay="0"/>
                                          </p:stCondLst>
                                        </p:cTn>
                                        <p:tgtEl>
                                          <p:spTgt spid="22"/>
                                        </p:tgtEl>
                                        <p:attrNameLst>
                                          <p:attrName>style.visibility</p:attrName>
                                        </p:attrNameLst>
                                      </p:cBhvr>
                                      <p:to>
                                        <p:strVal val="visible"/>
                                      </p:to>
                                    </p:set>
                                    <p:anim calcmode="lin" valueType="num">
                                      <p:cBhvr>
                                        <p:cTn id="23" dur="750" fill="hold"/>
                                        <p:tgtEl>
                                          <p:spTgt spid="22"/>
                                        </p:tgtEl>
                                        <p:attrNameLst>
                                          <p:attrName>ppt_w</p:attrName>
                                        </p:attrNameLst>
                                      </p:cBhvr>
                                      <p:tavLst>
                                        <p:tav tm="0">
                                          <p:val>
                                            <p:fltVal val="0"/>
                                          </p:val>
                                        </p:tav>
                                        <p:tav tm="100000">
                                          <p:val>
                                            <p:strVal val="#ppt_w"/>
                                          </p:val>
                                        </p:tav>
                                      </p:tavLst>
                                    </p:anim>
                                    <p:anim calcmode="lin" valueType="num">
                                      <p:cBhvr>
                                        <p:cTn id="24" dur="750" fill="hold"/>
                                        <p:tgtEl>
                                          <p:spTgt spid="22"/>
                                        </p:tgtEl>
                                        <p:attrNameLst>
                                          <p:attrName>ppt_h</p:attrName>
                                        </p:attrNameLst>
                                      </p:cBhvr>
                                      <p:tavLst>
                                        <p:tav tm="0">
                                          <p:val>
                                            <p:fltVal val="0"/>
                                          </p:val>
                                        </p:tav>
                                        <p:tav tm="100000">
                                          <p:val>
                                            <p:strVal val="#ppt_h"/>
                                          </p:val>
                                        </p:tav>
                                      </p:tavLst>
                                    </p:anim>
                                    <p:animEffect transition="in" filter="fade">
                                      <p:cBhvr>
                                        <p:cTn id="25" dur="750"/>
                                        <p:tgtEl>
                                          <p:spTgt spid="22"/>
                                        </p:tgtEl>
                                      </p:cBhvr>
                                    </p:animEffect>
                                  </p:childTnLst>
                                </p:cTn>
                              </p:par>
                            </p:childTnLst>
                          </p:cTn>
                        </p:par>
                        <p:par>
                          <p:cTn id="26" fill="hold">
                            <p:stCondLst>
                              <p:cond delay="3750"/>
                            </p:stCondLst>
                            <p:childTnLst>
                              <p:par>
                                <p:cTn id="27" presetID="53" presetClass="entr" presetSubtype="16" fill="hold" nodeType="afterEffect">
                                  <p:stCondLst>
                                    <p:cond delay="250"/>
                                  </p:stCondLst>
                                  <p:childTnLst>
                                    <p:set>
                                      <p:cBhvr>
                                        <p:cTn id="28" dur="1" fill="hold">
                                          <p:stCondLst>
                                            <p:cond delay="0"/>
                                          </p:stCondLst>
                                        </p:cTn>
                                        <p:tgtEl>
                                          <p:spTgt spid="29"/>
                                        </p:tgtEl>
                                        <p:attrNameLst>
                                          <p:attrName>style.visibility</p:attrName>
                                        </p:attrNameLst>
                                      </p:cBhvr>
                                      <p:to>
                                        <p:strVal val="visible"/>
                                      </p:to>
                                    </p:set>
                                    <p:anim calcmode="lin" valueType="num">
                                      <p:cBhvr>
                                        <p:cTn id="29" dur="750" fill="hold"/>
                                        <p:tgtEl>
                                          <p:spTgt spid="29"/>
                                        </p:tgtEl>
                                        <p:attrNameLst>
                                          <p:attrName>ppt_w</p:attrName>
                                        </p:attrNameLst>
                                      </p:cBhvr>
                                      <p:tavLst>
                                        <p:tav tm="0">
                                          <p:val>
                                            <p:fltVal val="0"/>
                                          </p:val>
                                        </p:tav>
                                        <p:tav tm="100000">
                                          <p:val>
                                            <p:strVal val="#ppt_w"/>
                                          </p:val>
                                        </p:tav>
                                      </p:tavLst>
                                    </p:anim>
                                    <p:anim calcmode="lin" valueType="num">
                                      <p:cBhvr>
                                        <p:cTn id="30" dur="750" fill="hold"/>
                                        <p:tgtEl>
                                          <p:spTgt spid="29"/>
                                        </p:tgtEl>
                                        <p:attrNameLst>
                                          <p:attrName>ppt_h</p:attrName>
                                        </p:attrNameLst>
                                      </p:cBhvr>
                                      <p:tavLst>
                                        <p:tav tm="0">
                                          <p:val>
                                            <p:fltVal val="0"/>
                                          </p:val>
                                        </p:tav>
                                        <p:tav tm="100000">
                                          <p:val>
                                            <p:strVal val="#ppt_h"/>
                                          </p:val>
                                        </p:tav>
                                      </p:tavLst>
                                    </p:anim>
                                    <p:animEffect transition="in" filter="fade">
                                      <p:cBhvr>
                                        <p:cTn id="31" dur="750"/>
                                        <p:tgtEl>
                                          <p:spTgt spid="29"/>
                                        </p:tgtEl>
                                      </p:cBhvr>
                                    </p:animEffect>
                                  </p:childTnLst>
                                </p:cTn>
                              </p:par>
                            </p:childTnLst>
                          </p:cTn>
                        </p:par>
                        <p:par>
                          <p:cTn id="32" fill="hold">
                            <p:stCondLst>
                              <p:cond delay="475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750"/>
                                        <p:tgtEl>
                                          <p:spTgt spid="37"/>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750"/>
                                        <p:tgtEl>
                                          <p:spTgt spid="38"/>
                                        </p:tgtEl>
                                      </p:cBhvr>
                                    </p:animEffect>
                                  </p:childTnLst>
                                </p:cTn>
                              </p:par>
                            </p:childTnLst>
                          </p:cTn>
                        </p:par>
                        <p:par>
                          <p:cTn id="40" fill="hold">
                            <p:stCondLst>
                              <p:cond delay="625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P spid="38" grpId="0"/>
      <p:bldP spid="39"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1660" y="868097"/>
            <a:ext cx="7526247" cy="4708981"/>
            <a:chOff x="2331660" y="868097"/>
            <a:chExt cx="7526247" cy="4708981"/>
          </a:xfrm>
        </p:grpSpPr>
        <p:sp>
          <p:nvSpPr>
            <p:cNvPr id="3" name="文本框 2"/>
            <p:cNvSpPr txBox="1"/>
            <p:nvPr/>
          </p:nvSpPr>
          <p:spPr>
            <a:xfrm>
              <a:off x="2331660" y="868097"/>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7</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4" name="组合 3"/>
            <p:cNvGrpSpPr/>
            <p:nvPr/>
          </p:nvGrpSpPr>
          <p:grpSpPr>
            <a:xfrm>
              <a:off x="4305782" y="2128782"/>
              <a:ext cx="5409303" cy="2200150"/>
              <a:chOff x="4305782" y="2128782"/>
              <a:chExt cx="5409303" cy="2200150"/>
            </a:xfrm>
          </p:grpSpPr>
          <p:sp>
            <p:nvSpPr>
              <p:cNvPr id="6" name="矩形 5"/>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7" name="矩形 6"/>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4683564" y="2637813"/>
              <a:ext cx="5174343" cy="1169551"/>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经费预算</a:t>
              </a:r>
            </a:p>
          </p:txBody>
        </p:sp>
      </p:grpSp>
    </p:spTree>
    <p:extLst>
      <p:ext uri="{BB962C8B-B14F-4D97-AF65-F5344CB8AC3E}">
        <p14:creationId xmlns:p14="http://schemas.microsoft.com/office/powerpoint/2010/main" val="4104065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722518" y="1181528"/>
            <a:ext cx="2631994" cy="3999089"/>
            <a:chOff x="722518" y="1181528"/>
            <a:chExt cx="2631994" cy="3999089"/>
          </a:xfrm>
        </p:grpSpPr>
        <p:sp>
          <p:nvSpPr>
            <p:cNvPr id="6" name="椭圆 5"/>
            <p:cNvSpPr/>
            <p:nvPr/>
          </p:nvSpPr>
          <p:spPr>
            <a:xfrm>
              <a:off x="1058238"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71769" y="3981732"/>
              <a:ext cx="1159292" cy="523220"/>
            </a:xfrm>
            <a:prstGeom prst="rect">
              <a:avLst/>
            </a:prstGeom>
            <a:noFill/>
          </p:spPr>
          <p:txBody>
            <a:bodyPr wrap="none" rtlCol="0">
              <a:spAutoFit/>
            </a:bodyPr>
            <a:lstStyle/>
            <a:p>
              <a:pPr algn="ctr"/>
              <a:r>
                <a:rPr lang="zh-CN" altLang="en-US" sz="2800" spc="1000" dirty="0">
                  <a:solidFill>
                    <a:schemeClr val="bg1"/>
                  </a:solidFill>
                  <a:latin typeface="汉仪菱心体简" panose="02010609000101010101" pitchFamily="49" charset="-122"/>
                  <a:ea typeface="汉仪菱心体简" panose="02010609000101010101" pitchFamily="49" charset="-122"/>
                </a:rPr>
                <a:t>目录</a:t>
              </a:r>
            </a:p>
          </p:txBody>
        </p:sp>
        <p:sp>
          <p:nvSpPr>
            <p:cNvPr id="12" name="文本框 11"/>
            <p:cNvSpPr txBox="1"/>
            <p:nvPr/>
          </p:nvSpPr>
          <p:spPr>
            <a:xfrm>
              <a:off x="1387611" y="4718952"/>
              <a:ext cx="1327608" cy="461665"/>
            </a:xfrm>
            <a:prstGeom prst="rect">
              <a:avLst/>
            </a:prstGeom>
            <a:noFill/>
          </p:spPr>
          <p:txBody>
            <a:bodyPr wrap="none" rtlCol="0">
              <a:spAutoFit/>
            </a:bodyPr>
            <a:lstStyle/>
            <a:p>
              <a:r>
                <a:rPr lang="en-US" altLang="zh-CN" sz="2400">
                  <a:solidFill>
                    <a:schemeClr val="bg1"/>
                  </a:solidFill>
                  <a:latin typeface="Adobe Caslon Pro Bold" panose="0205070206050A020403" pitchFamily="18" charset="0"/>
                  <a:ea typeface="Kozuka Gothic Pro B" panose="020B0800000000000000" pitchFamily="34" charset="-128"/>
                </a:rPr>
                <a:t>contents</a:t>
              </a:r>
              <a:endParaRPr lang="zh-CN" altLang="en-US" sz="2400" dirty="0">
                <a:solidFill>
                  <a:schemeClr val="bg1"/>
                </a:solidFill>
                <a:latin typeface="Adobe Caslon Pro Bold" panose="0205070206050A020403" pitchFamily="18" charset="0"/>
                <a:ea typeface="Kozuka Gothic Pro B" panose="020B0800000000000000" pitchFamily="34" charset="-128"/>
              </a:endParaRPr>
            </a:p>
          </p:txBody>
        </p:sp>
        <p:grpSp>
          <p:nvGrpSpPr>
            <p:cNvPr id="20" name="组合 19"/>
            <p:cNvGrpSpPr/>
            <p:nvPr/>
          </p:nvGrpSpPr>
          <p:grpSpPr>
            <a:xfrm flipH="1">
              <a:off x="722518" y="4925660"/>
              <a:ext cx="637650" cy="48248"/>
              <a:chOff x="2782883" y="4944533"/>
              <a:chExt cx="637650" cy="48248"/>
            </a:xfrm>
          </p:grpSpPr>
          <p:cxnSp>
            <p:nvCxnSpPr>
              <p:cNvPr id="18" name="直接连接符 17"/>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716862" y="4925660"/>
              <a:ext cx="637650" cy="48248"/>
              <a:chOff x="2782883" y="4944533"/>
              <a:chExt cx="637650" cy="48248"/>
            </a:xfrm>
          </p:grpSpPr>
          <p:cxnSp>
            <p:nvCxnSpPr>
              <p:cNvPr id="22" name="直接连接符 21"/>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272" y="1688386"/>
            <a:ext cx="1144283" cy="1144283"/>
          </a:xfrm>
          <a:prstGeom prst="rect">
            <a:avLst/>
          </a:prstGeom>
        </p:spPr>
      </p:pic>
      <p:grpSp>
        <p:nvGrpSpPr>
          <p:cNvPr id="40" name="组合 39">
            <a:extLst>
              <a:ext uri="{FF2B5EF4-FFF2-40B4-BE49-F238E27FC236}">
                <a16:creationId xmlns:a16="http://schemas.microsoft.com/office/drawing/2014/main" id="{9623FA4F-87EE-4259-A03F-0E0424D5E2FC}"/>
              </a:ext>
            </a:extLst>
          </p:cNvPr>
          <p:cNvGrpSpPr/>
          <p:nvPr/>
        </p:nvGrpSpPr>
        <p:grpSpPr>
          <a:xfrm>
            <a:off x="6946737" y="33042"/>
            <a:ext cx="2707065" cy="637518"/>
            <a:chOff x="7343421" y="1194013"/>
            <a:chExt cx="2707065" cy="637518"/>
          </a:xfrm>
        </p:grpSpPr>
        <p:sp>
          <p:nvSpPr>
            <p:cNvPr id="41" name="椭圆 40">
              <a:extLst>
                <a:ext uri="{FF2B5EF4-FFF2-40B4-BE49-F238E27FC236}">
                  <a16:creationId xmlns:a16="http://schemas.microsoft.com/office/drawing/2014/main" id="{F87DFB0C-D565-4453-8614-FF1ACFFD4B7E}"/>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01</a:t>
              </a:r>
              <a:endParaRPr lang="zh-CN" altLang="en-US" dirty="0"/>
            </a:p>
          </p:txBody>
        </p:sp>
        <p:sp>
          <p:nvSpPr>
            <p:cNvPr id="42" name="文本框 41">
              <a:extLst>
                <a:ext uri="{FF2B5EF4-FFF2-40B4-BE49-F238E27FC236}">
                  <a16:creationId xmlns:a16="http://schemas.microsoft.com/office/drawing/2014/main" id="{897FB87B-F180-4ABC-9C58-71959F8F7059}"/>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项目团队</a:t>
              </a:r>
            </a:p>
          </p:txBody>
        </p:sp>
      </p:grpSp>
      <p:grpSp>
        <p:nvGrpSpPr>
          <p:cNvPr id="43" name="组合 42">
            <a:extLst>
              <a:ext uri="{FF2B5EF4-FFF2-40B4-BE49-F238E27FC236}">
                <a16:creationId xmlns:a16="http://schemas.microsoft.com/office/drawing/2014/main" id="{F75ED5C4-3055-403F-84CD-252062509F0B}"/>
              </a:ext>
            </a:extLst>
          </p:cNvPr>
          <p:cNvGrpSpPr/>
          <p:nvPr/>
        </p:nvGrpSpPr>
        <p:grpSpPr>
          <a:xfrm>
            <a:off x="6946737" y="916962"/>
            <a:ext cx="2707065" cy="637518"/>
            <a:chOff x="7343421" y="1194013"/>
            <a:chExt cx="2707065" cy="637518"/>
          </a:xfrm>
        </p:grpSpPr>
        <p:sp>
          <p:nvSpPr>
            <p:cNvPr id="44" name="椭圆 43">
              <a:extLst>
                <a:ext uri="{FF2B5EF4-FFF2-40B4-BE49-F238E27FC236}">
                  <a16:creationId xmlns:a16="http://schemas.microsoft.com/office/drawing/2014/main" id="{5E9CC39C-1243-4FE6-9440-F0C414C95462}"/>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02</a:t>
              </a:r>
              <a:endParaRPr lang="zh-CN" altLang="en-US" dirty="0"/>
            </a:p>
          </p:txBody>
        </p:sp>
        <p:sp>
          <p:nvSpPr>
            <p:cNvPr id="45" name="文本框 44">
              <a:extLst>
                <a:ext uri="{FF2B5EF4-FFF2-40B4-BE49-F238E27FC236}">
                  <a16:creationId xmlns:a16="http://schemas.microsoft.com/office/drawing/2014/main" id="{453B07D5-FDD3-4170-B64B-253BC7BA7863}"/>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指导教师</a:t>
              </a:r>
            </a:p>
          </p:txBody>
        </p:sp>
      </p:grpSp>
      <p:grpSp>
        <p:nvGrpSpPr>
          <p:cNvPr id="46" name="组合 45">
            <a:extLst>
              <a:ext uri="{FF2B5EF4-FFF2-40B4-BE49-F238E27FC236}">
                <a16:creationId xmlns:a16="http://schemas.microsoft.com/office/drawing/2014/main" id="{D6A09A30-7277-4CC7-A231-E7022F5BCC75}"/>
              </a:ext>
            </a:extLst>
          </p:cNvPr>
          <p:cNvGrpSpPr/>
          <p:nvPr/>
        </p:nvGrpSpPr>
        <p:grpSpPr>
          <a:xfrm>
            <a:off x="6946737" y="1800882"/>
            <a:ext cx="2707065" cy="637518"/>
            <a:chOff x="7343421" y="1194013"/>
            <a:chExt cx="2707065" cy="637518"/>
          </a:xfrm>
        </p:grpSpPr>
        <p:sp>
          <p:nvSpPr>
            <p:cNvPr id="47" name="椭圆 46">
              <a:extLst>
                <a:ext uri="{FF2B5EF4-FFF2-40B4-BE49-F238E27FC236}">
                  <a16:creationId xmlns:a16="http://schemas.microsoft.com/office/drawing/2014/main" id="{1F5B04E8-1733-4A88-99C3-861392D95012}"/>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03</a:t>
              </a:r>
              <a:endParaRPr lang="zh-CN" altLang="en-US" dirty="0"/>
            </a:p>
          </p:txBody>
        </p:sp>
        <p:sp>
          <p:nvSpPr>
            <p:cNvPr id="48" name="文本框 47">
              <a:extLst>
                <a:ext uri="{FF2B5EF4-FFF2-40B4-BE49-F238E27FC236}">
                  <a16:creationId xmlns:a16="http://schemas.microsoft.com/office/drawing/2014/main" id="{9FBB020A-B881-45EC-B726-67E41F12852E}"/>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选题背景</a:t>
              </a:r>
            </a:p>
          </p:txBody>
        </p:sp>
      </p:grpSp>
      <p:grpSp>
        <p:nvGrpSpPr>
          <p:cNvPr id="49" name="组合 48">
            <a:extLst>
              <a:ext uri="{FF2B5EF4-FFF2-40B4-BE49-F238E27FC236}">
                <a16:creationId xmlns:a16="http://schemas.microsoft.com/office/drawing/2014/main" id="{27D7CA02-FAA8-4515-965E-01BE7D743716}"/>
              </a:ext>
            </a:extLst>
          </p:cNvPr>
          <p:cNvGrpSpPr/>
          <p:nvPr/>
        </p:nvGrpSpPr>
        <p:grpSpPr>
          <a:xfrm>
            <a:off x="6946737" y="2684802"/>
            <a:ext cx="2707065" cy="637518"/>
            <a:chOff x="7343421" y="1194013"/>
            <a:chExt cx="2707065" cy="637518"/>
          </a:xfrm>
        </p:grpSpPr>
        <p:sp>
          <p:nvSpPr>
            <p:cNvPr id="50" name="椭圆 49">
              <a:extLst>
                <a:ext uri="{FF2B5EF4-FFF2-40B4-BE49-F238E27FC236}">
                  <a16:creationId xmlns:a16="http://schemas.microsoft.com/office/drawing/2014/main" id="{8E40A61D-D56C-4B05-AD05-A5FFBDDDD144}"/>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04</a:t>
              </a:r>
              <a:endParaRPr lang="zh-CN" altLang="en-US" dirty="0"/>
            </a:p>
          </p:txBody>
        </p:sp>
        <p:sp>
          <p:nvSpPr>
            <p:cNvPr id="51" name="文本框 50">
              <a:extLst>
                <a:ext uri="{FF2B5EF4-FFF2-40B4-BE49-F238E27FC236}">
                  <a16:creationId xmlns:a16="http://schemas.microsoft.com/office/drawing/2014/main" id="{ADD857EE-D14D-49AD-8218-26CCF31DCA72}"/>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研究目的</a:t>
              </a:r>
            </a:p>
          </p:txBody>
        </p:sp>
      </p:grpSp>
      <p:grpSp>
        <p:nvGrpSpPr>
          <p:cNvPr id="52" name="组合 51">
            <a:extLst>
              <a:ext uri="{FF2B5EF4-FFF2-40B4-BE49-F238E27FC236}">
                <a16:creationId xmlns:a16="http://schemas.microsoft.com/office/drawing/2014/main" id="{B00CF439-FCD5-4001-85CA-EFBFA3EB2000}"/>
              </a:ext>
            </a:extLst>
          </p:cNvPr>
          <p:cNvGrpSpPr/>
          <p:nvPr/>
        </p:nvGrpSpPr>
        <p:grpSpPr>
          <a:xfrm>
            <a:off x="6946737" y="3568722"/>
            <a:ext cx="2707065" cy="637518"/>
            <a:chOff x="7343421" y="1194013"/>
            <a:chExt cx="2707065" cy="637518"/>
          </a:xfrm>
        </p:grpSpPr>
        <p:sp>
          <p:nvSpPr>
            <p:cNvPr id="53" name="椭圆 52">
              <a:extLst>
                <a:ext uri="{FF2B5EF4-FFF2-40B4-BE49-F238E27FC236}">
                  <a16:creationId xmlns:a16="http://schemas.microsoft.com/office/drawing/2014/main" id="{F78D7DC1-90EE-4688-8FC5-E3914442D604}"/>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05</a:t>
              </a:r>
              <a:endParaRPr lang="zh-CN" altLang="en-US" dirty="0"/>
            </a:p>
          </p:txBody>
        </p:sp>
        <p:sp>
          <p:nvSpPr>
            <p:cNvPr id="54" name="文本框 53">
              <a:extLst>
                <a:ext uri="{FF2B5EF4-FFF2-40B4-BE49-F238E27FC236}">
                  <a16:creationId xmlns:a16="http://schemas.microsoft.com/office/drawing/2014/main" id="{3C611EA2-F669-4F82-9FE6-E7899A99EC18}"/>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研究内容</a:t>
              </a:r>
            </a:p>
          </p:txBody>
        </p:sp>
      </p:grpSp>
      <p:grpSp>
        <p:nvGrpSpPr>
          <p:cNvPr id="55" name="组合 54">
            <a:extLst>
              <a:ext uri="{FF2B5EF4-FFF2-40B4-BE49-F238E27FC236}">
                <a16:creationId xmlns:a16="http://schemas.microsoft.com/office/drawing/2014/main" id="{F61DF8BC-CE5D-406A-AA36-458536FEFCBA}"/>
              </a:ext>
            </a:extLst>
          </p:cNvPr>
          <p:cNvGrpSpPr/>
          <p:nvPr/>
        </p:nvGrpSpPr>
        <p:grpSpPr>
          <a:xfrm>
            <a:off x="6946737" y="4452642"/>
            <a:ext cx="2707065" cy="637518"/>
            <a:chOff x="7343421" y="1194013"/>
            <a:chExt cx="2707065" cy="637518"/>
          </a:xfrm>
        </p:grpSpPr>
        <p:sp>
          <p:nvSpPr>
            <p:cNvPr id="56" name="椭圆 55">
              <a:extLst>
                <a:ext uri="{FF2B5EF4-FFF2-40B4-BE49-F238E27FC236}">
                  <a16:creationId xmlns:a16="http://schemas.microsoft.com/office/drawing/2014/main" id="{7B3C334C-68E1-4A8B-9D0B-B4D2BA6180D2}"/>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06</a:t>
              </a:r>
              <a:endParaRPr lang="zh-CN" altLang="en-US" dirty="0"/>
            </a:p>
          </p:txBody>
        </p:sp>
        <p:sp>
          <p:nvSpPr>
            <p:cNvPr id="57" name="文本框 56">
              <a:extLst>
                <a:ext uri="{FF2B5EF4-FFF2-40B4-BE49-F238E27FC236}">
                  <a16:creationId xmlns:a16="http://schemas.microsoft.com/office/drawing/2014/main" id="{8A6CC14A-DCED-41AA-86CD-8702FD0C7CFD}"/>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进度安排</a:t>
              </a:r>
            </a:p>
          </p:txBody>
        </p:sp>
      </p:grpSp>
      <p:grpSp>
        <p:nvGrpSpPr>
          <p:cNvPr id="58" name="组合 57">
            <a:extLst>
              <a:ext uri="{FF2B5EF4-FFF2-40B4-BE49-F238E27FC236}">
                <a16:creationId xmlns:a16="http://schemas.microsoft.com/office/drawing/2014/main" id="{0D89CA82-376E-446D-9119-30A598D914E8}"/>
              </a:ext>
            </a:extLst>
          </p:cNvPr>
          <p:cNvGrpSpPr/>
          <p:nvPr/>
        </p:nvGrpSpPr>
        <p:grpSpPr>
          <a:xfrm>
            <a:off x="6946737" y="5336562"/>
            <a:ext cx="2707065" cy="637518"/>
            <a:chOff x="7343421" y="1194013"/>
            <a:chExt cx="2707065" cy="637518"/>
          </a:xfrm>
        </p:grpSpPr>
        <p:sp>
          <p:nvSpPr>
            <p:cNvPr id="59" name="椭圆 58">
              <a:extLst>
                <a:ext uri="{FF2B5EF4-FFF2-40B4-BE49-F238E27FC236}">
                  <a16:creationId xmlns:a16="http://schemas.microsoft.com/office/drawing/2014/main" id="{268CA110-7457-4097-BA6C-24C1732B96EB}"/>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07</a:t>
              </a:r>
              <a:endParaRPr lang="zh-CN" altLang="en-US" dirty="0"/>
            </a:p>
          </p:txBody>
        </p:sp>
        <p:sp>
          <p:nvSpPr>
            <p:cNvPr id="60" name="文本框 59">
              <a:extLst>
                <a:ext uri="{FF2B5EF4-FFF2-40B4-BE49-F238E27FC236}">
                  <a16:creationId xmlns:a16="http://schemas.microsoft.com/office/drawing/2014/main" id="{99C920C5-D2DE-4306-BBD3-E77C502300CD}"/>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经费预算</a:t>
              </a:r>
            </a:p>
          </p:txBody>
        </p:sp>
      </p:grpSp>
      <p:grpSp>
        <p:nvGrpSpPr>
          <p:cNvPr id="61" name="组合 60">
            <a:extLst>
              <a:ext uri="{FF2B5EF4-FFF2-40B4-BE49-F238E27FC236}">
                <a16:creationId xmlns:a16="http://schemas.microsoft.com/office/drawing/2014/main" id="{144C719C-C51F-4CA8-87D5-7050DE47F213}"/>
              </a:ext>
            </a:extLst>
          </p:cNvPr>
          <p:cNvGrpSpPr/>
          <p:nvPr/>
        </p:nvGrpSpPr>
        <p:grpSpPr>
          <a:xfrm>
            <a:off x="6946737" y="6220482"/>
            <a:ext cx="2707065" cy="637518"/>
            <a:chOff x="7343421" y="1194013"/>
            <a:chExt cx="2707065" cy="637518"/>
          </a:xfrm>
        </p:grpSpPr>
        <p:sp>
          <p:nvSpPr>
            <p:cNvPr id="62" name="椭圆 61">
              <a:extLst>
                <a:ext uri="{FF2B5EF4-FFF2-40B4-BE49-F238E27FC236}">
                  <a16:creationId xmlns:a16="http://schemas.microsoft.com/office/drawing/2014/main" id="{1BDC1A42-E7FB-4DF2-B1FB-43056E8F2D06}"/>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08</a:t>
              </a:r>
              <a:endParaRPr lang="zh-CN" altLang="en-US" dirty="0"/>
            </a:p>
          </p:txBody>
        </p:sp>
        <p:sp>
          <p:nvSpPr>
            <p:cNvPr id="63" name="文本框 62">
              <a:extLst>
                <a:ext uri="{FF2B5EF4-FFF2-40B4-BE49-F238E27FC236}">
                  <a16:creationId xmlns:a16="http://schemas.microsoft.com/office/drawing/2014/main" id="{201F2569-D5A7-45C4-993F-983834B8EC8D}"/>
                </a:ext>
              </a:extLst>
            </p:cNvPr>
            <p:cNvSpPr txBox="1"/>
            <p:nvPr/>
          </p:nvSpPr>
          <p:spPr>
            <a:xfrm>
              <a:off x="8634714" y="1194013"/>
              <a:ext cx="141577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预期成果</a:t>
              </a:r>
            </a:p>
          </p:txBody>
        </p:sp>
      </p:grpSp>
    </p:spTree>
    <p:extLst>
      <p:ext uri="{BB962C8B-B14F-4D97-AF65-F5344CB8AC3E}">
        <p14:creationId xmlns:p14="http://schemas.microsoft.com/office/powerpoint/2010/main" val="317709883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50" fill="hold">
                                          <p:stCondLst>
                                            <p:cond delay="0"/>
                                          </p:stCondLst>
                                        </p:cTn>
                                        <p:tgtEl>
                                          <p:spTgt spid="5"/>
                                        </p:tgtEl>
                                        <p:attrNameLst>
                                          <p:attrName>r</p:attrName>
                                        </p:attrNameLst>
                                      </p:cBhvr>
                                    </p:animRot>
                                    <p:animRot by="-240000">
                                      <p:cBhvr>
                                        <p:cTn id="14" dur="100" fill="hold">
                                          <p:stCondLst>
                                            <p:cond delay="100"/>
                                          </p:stCondLst>
                                        </p:cTn>
                                        <p:tgtEl>
                                          <p:spTgt spid="5"/>
                                        </p:tgtEl>
                                        <p:attrNameLst>
                                          <p:attrName>r</p:attrName>
                                        </p:attrNameLst>
                                      </p:cBhvr>
                                    </p:animRot>
                                    <p:animRot by="240000">
                                      <p:cBhvr>
                                        <p:cTn id="15" dur="100" fill="hold">
                                          <p:stCondLst>
                                            <p:cond delay="200"/>
                                          </p:stCondLst>
                                        </p:cTn>
                                        <p:tgtEl>
                                          <p:spTgt spid="5"/>
                                        </p:tgtEl>
                                        <p:attrNameLst>
                                          <p:attrName>r</p:attrName>
                                        </p:attrNameLst>
                                      </p:cBhvr>
                                    </p:animRot>
                                    <p:animRot by="-240000">
                                      <p:cBhvr>
                                        <p:cTn id="16" dur="100" fill="hold">
                                          <p:stCondLst>
                                            <p:cond delay="300"/>
                                          </p:stCondLst>
                                        </p:cTn>
                                        <p:tgtEl>
                                          <p:spTgt spid="5"/>
                                        </p:tgtEl>
                                        <p:attrNameLst>
                                          <p:attrName>r</p:attrName>
                                        </p:attrNameLst>
                                      </p:cBhvr>
                                    </p:animRot>
                                    <p:animRot by="120000">
                                      <p:cBhvr>
                                        <p:cTn id="17" dur="100" fill="hold">
                                          <p:stCondLst>
                                            <p:cond delay="400"/>
                                          </p:stCondLst>
                                        </p:cTn>
                                        <p:tgtEl>
                                          <p:spTgt spid="5"/>
                                        </p:tgtEl>
                                        <p:attrNameLst>
                                          <p:attrName>r</p:attrName>
                                        </p:attrNameLst>
                                      </p:cBhvr>
                                    </p:animRot>
                                  </p:childTnLst>
                                </p:cTn>
                              </p:par>
                            </p:childTnLst>
                          </p:cTn>
                        </p:par>
                        <p:par>
                          <p:cTn id="18" fill="hold">
                            <p:stCondLst>
                              <p:cond delay="1000"/>
                            </p:stCondLst>
                            <p:childTnLst>
                              <p:par>
                                <p:cTn id="19" presetID="12" presetClass="entr" presetSubtype="1" fill="hold" nodeType="afterEffect">
                                  <p:stCondLst>
                                    <p:cond delay="25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250"/>
                                        <p:tgtEl>
                                          <p:spTgt spid="40"/>
                                        </p:tgtEl>
                                        <p:attrNameLst>
                                          <p:attrName>ppt_y</p:attrName>
                                        </p:attrNameLst>
                                      </p:cBhvr>
                                      <p:tavLst>
                                        <p:tav tm="0">
                                          <p:val>
                                            <p:strVal val="#ppt_y-#ppt_h*1.125000"/>
                                          </p:val>
                                        </p:tav>
                                        <p:tav tm="100000">
                                          <p:val>
                                            <p:strVal val="#ppt_y"/>
                                          </p:val>
                                        </p:tav>
                                      </p:tavLst>
                                    </p:anim>
                                    <p:animEffect transition="in" filter="wipe(down)">
                                      <p:cBhvr>
                                        <p:cTn id="22" dur="250"/>
                                        <p:tgtEl>
                                          <p:spTgt spid="40"/>
                                        </p:tgtEl>
                                      </p:cBhvr>
                                    </p:animEffect>
                                  </p:childTnLst>
                                </p:cTn>
                              </p:par>
                            </p:childTnLst>
                          </p:cTn>
                        </p:par>
                        <p:par>
                          <p:cTn id="23" fill="hold">
                            <p:stCondLst>
                              <p:cond delay="1500"/>
                            </p:stCondLst>
                            <p:childTnLst>
                              <p:par>
                                <p:cTn id="24" presetID="12" presetClass="entr" presetSubtype="1" fill="hold" nodeType="afterEffect">
                                  <p:stCondLst>
                                    <p:cond delay="25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250"/>
                                        <p:tgtEl>
                                          <p:spTgt spid="43"/>
                                        </p:tgtEl>
                                        <p:attrNameLst>
                                          <p:attrName>ppt_y</p:attrName>
                                        </p:attrNameLst>
                                      </p:cBhvr>
                                      <p:tavLst>
                                        <p:tav tm="0">
                                          <p:val>
                                            <p:strVal val="#ppt_y-#ppt_h*1.125000"/>
                                          </p:val>
                                        </p:tav>
                                        <p:tav tm="100000">
                                          <p:val>
                                            <p:strVal val="#ppt_y"/>
                                          </p:val>
                                        </p:tav>
                                      </p:tavLst>
                                    </p:anim>
                                    <p:animEffect transition="in" filter="wipe(down)">
                                      <p:cBhvr>
                                        <p:cTn id="27" dur="250"/>
                                        <p:tgtEl>
                                          <p:spTgt spid="43"/>
                                        </p:tgtEl>
                                      </p:cBhvr>
                                    </p:animEffect>
                                  </p:childTnLst>
                                </p:cTn>
                              </p:par>
                            </p:childTnLst>
                          </p:cTn>
                        </p:par>
                        <p:par>
                          <p:cTn id="28" fill="hold">
                            <p:stCondLst>
                              <p:cond delay="2000"/>
                            </p:stCondLst>
                            <p:childTnLst>
                              <p:par>
                                <p:cTn id="29" presetID="12" presetClass="entr" presetSubtype="1" fill="hold" nodeType="after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250"/>
                                        <p:tgtEl>
                                          <p:spTgt spid="46"/>
                                        </p:tgtEl>
                                        <p:attrNameLst>
                                          <p:attrName>ppt_y</p:attrName>
                                        </p:attrNameLst>
                                      </p:cBhvr>
                                      <p:tavLst>
                                        <p:tav tm="0">
                                          <p:val>
                                            <p:strVal val="#ppt_y-#ppt_h*1.125000"/>
                                          </p:val>
                                        </p:tav>
                                        <p:tav tm="100000">
                                          <p:val>
                                            <p:strVal val="#ppt_y"/>
                                          </p:val>
                                        </p:tav>
                                      </p:tavLst>
                                    </p:anim>
                                    <p:animEffect transition="in" filter="wipe(down)">
                                      <p:cBhvr>
                                        <p:cTn id="32" dur="250"/>
                                        <p:tgtEl>
                                          <p:spTgt spid="46"/>
                                        </p:tgtEl>
                                      </p:cBhvr>
                                    </p:animEffect>
                                  </p:childTnLst>
                                </p:cTn>
                              </p:par>
                            </p:childTnLst>
                          </p:cTn>
                        </p:par>
                        <p:par>
                          <p:cTn id="33" fill="hold">
                            <p:stCondLst>
                              <p:cond delay="2500"/>
                            </p:stCondLst>
                            <p:childTnLst>
                              <p:par>
                                <p:cTn id="34" presetID="12" presetClass="entr" presetSubtype="1" fill="hold" nodeType="afterEffect">
                                  <p:stCondLst>
                                    <p:cond delay="250"/>
                                  </p:stCondLst>
                                  <p:childTnLst>
                                    <p:set>
                                      <p:cBhvr>
                                        <p:cTn id="35" dur="1" fill="hold">
                                          <p:stCondLst>
                                            <p:cond delay="0"/>
                                          </p:stCondLst>
                                        </p:cTn>
                                        <p:tgtEl>
                                          <p:spTgt spid="49"/>
                                        </p:tgtEl>
                                        <p:attrNameLst>
                                          <p:attrName>style.visibility</p:attrName>
                                        </p:attrNameLst>
                                      </p:cBhvr>
                                      <p:to>
                                        <p:strVal val="visible"/>
                                      </p:to>
                                    </p:set>
                                    <p:anim calcmode="lin" valueType="num">
                                      <p:cBhvr additive="base">
                                        <p:cTn id="36" dur="250"/>
                                        <p:tgtEl>
                                          <p:spTgt spid="49"/>
                                        </p:tgtEl>
                                        <p:attrNameLst>
                                          <p:attrName>ppt_y</p:attrName>
                                        </p:attrNameLst>
                                      </p:cBhvr>
                                      <p:tavLst>
                                        <p:tav tm="0">
                                          <p:val>
                                            <p:strVal val="#ppt_y-#ppt_h*1.125000"/>
                                          </p:val>
                                        </p:tav>
                                        <p:tav tm="100000">
                                          <p:val>
                                            <p:strVal val="#ppt_y"/>
                                          </p:val>
                                        </p:tav>
                                      </p:tavLst>
                                    </p:anim>
                                    <p:animEffect transition="in" filter="wipe(down)">
                                      <p:cBhvr>
                                        <p:cTn id="37" dur="250"/>
                                        <p:tgtEl>
                                          <p:spTgt spid="49"/>
                                        </p:tgtEl>
                                      </p:cBhvr>
                                    </p:animEffect>
                                  </p:childTnLst>
                                </p:cTn>
                              </p:par>
                            </p:childTnLst>
                          </p:cTn>
                        </p:par>
                        <p:par>
                          <p:cTn id="38" fill="hold">
                            <p:stCondLst>
                              <p:cond delay="3000"/>
                            </p:stCondLst>
                            <p:childTnLst>
                              <p:par>
                                <p:cTn id="39" presetID="12" presetClass="entr" presetSubtype="1" fill="hold" nodeType="afterEffect">
                                  <p:stCondLst>
                                    <p:cond delay="25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250"/>
                                        <p:tgtEl>
                                          <p:spTgt spid="52"/>
                                        </p:tgtEl>
                                        <p:attrNameLst>
                                          <p:attrName>ppt_y</p:attrName>
                                        </p:attrNameLst>
                                      </p:cBhvr>
                                      <p:tavLst>
                                        <p:tav tm="0">
                                          <p:val>
                                            <p:strVal val="#ppt_y-#ppt_h*1.125000"/>
                                          </p:val>
                                        </p:tav>
                                        <p:tav tm="100000">
                                          <p:val>
                                            <p:strVal val="#ppt_y"/>
                                          </p:val>
                                        </p:tav>
                                      </p:tavLst>
                                    </p:anim>
                                    <p:animEffect transition="in" filter="wipe(down)">
                                      <p:cBhvr>
                                        <p:cTn id="42" dur="250"/>
                                        <p:tgtEl>
                                          <p:spTgt spid="52"/>
                                        </p:tgtEl>
                                      </p:cBhvr>
                                    </p:animEffect>
                                  </p:childTnLst>
                                </p:cTn>
                              </p:par>
                            </p:childTnLst>
                          </p:cTn>
                        </p:par>
                        <p:par>
                          <p:cTn id="43" fill="hold">
                            <p:stCondLst>
                              <p:cond delay="3500"/>
                            </p:stCondLst>
                            <p:childTnLst>
                              <p:par>
                                <p:cTn id="44" presetID="12" presetClass="entr" presetSubtype="1" fill="hold" nodeType="afterEffect">
                                  <p:stCondLst>
                                    <p:cond delay="25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250"/>
                                        <p:tgtEl>
                                          <p:spTgt spid="55"/>
                                        </p:tgtEl>
                                        <p:attrNameLst>
                                          <p:attrName>ppt_y</p:attrName>
                                        </p:attrNameLst>
                                      </p:cBhvr>
                                      <p:tavLst>
                                        <p:tav tm="0">
                                          <p:val>
                                            <p:strVal val="#ppt_y-#ppt_h*1.125000"/>
                                          </p:val>
                                        </p:tav>
                                        <p:tav tm="100000">
                                          <p:val>
                                            <p:strVal val="#ppt_y"/>
                                          </p:val>
                                        </p:tav>
                                      </p:tavLst>
                                    </p:anim>
                                    <p:animEffect transition="in" filter="wipe(down)">
                                      <p:cBhvr>
                                        <p:cTn id="47" dur="250"/>
                                        <p:tgtEl>
                                          <p:spTgt spid="55"/>
                                        </p:tgtEl>
                                      </p:cBhvr>
                                    </p:animEffect>
                                  </p:childTnLst>
                                </p:cTn>
                              </p:par>
                            </p:childTnLst>
                          </p:cTn>
                        </p:par>
                        <p:par>
                          <p:cTn id="48" fill="hold">
                            <p:stCondLst>
                              <p:cond delay="4000"/>
                            </p:stCondLst>
                            <p:childTnLst>
                              <p:par>
                                <p:cTn id="49" presetID="12" presetClass="entr" presetSubtype="1" fill="hold" nodeType="afterEffect">
                                  <p:stCondLst>
                                    <p:cond delay="25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250"/>
                                        <p:tgtEl>
                                          <p:spTgt spid="58"/>
                                        </p:tgtEl>
                                        <p:attrNameLst>
                                          <p:attrName>ppt_y</p:attrName>
                                        </p:attrNameLst>
                                      </p:cBhvr>
                                      <p:tavLst>
                                        <p:tav tm="0">
                                          <p:val>
                                            <p:strVal val="#ppt_y-#ppt_h*1.125000"/>
                                          </p:val>
                                        </p:tav>
                                        <p:tav tm="100000">
                                          <p:val>
                                            <p:strVal val="#ppt_y"/>
                                          </p:val>
                                        </p:tav>
                                      </p:tavLst>
                                    </p:anim>
                                    <p:animEffect transition="in" filter="wipe(down)">
                                      <p:cBhvr>
                                        <p:cTn id="52" dur="250"/>
                                        <p:tgtEl>
                                          <p:spTgt spid="58"/>
                                        </p:tgtEl>
                                      </p:cBhvr>
                                    </p:animEffect>
                                  </p:childTnLst>
                                </p:cTn>
                              </p:par>
                            </p:childTnLst>
                          </p:cTn>
                        </p:par>
                        <p:par>
                          <p:cTn id="53" fill="hold">
                            <p:stCondLst>
                              <p:cond delay="4500"/>
                            </p:stCondLst>
                            <p:childTnLst>
                              <p:par>
                                <p:cTn id="54" presetID="12" presetClass="entr" presetSubtype="1" fill="hold" nodeType="afterEffect">
                                  <p:stCondLst>
                                    <p:cond delay="250"/>
                                  </p:stCondLst>
                                  <p:childTnLst>
                                    <p:set>
                                      <p:cBhvr>
                                        <p:cTn id="55" dur="1" fill="hold">
                                          <p:stCondLst>
                                            <p:cond delay="0"/>
                                          </p:stCondLst>
                                        </p:cTn>
                                        <p:tgtEl>
                                          <p:spTgt spid="61"/>
                                        </p:tgtEl>
                                        <p:attrNameLst>
                                          <p:attrName>style.visibility</p:attrName>
                                        </p:attrNameLst>
                                      </p:cBhvr>
                                      <p:to>
                                        <p:strVal val="visible"/>
                                      </p:to>
                                    </p:set>
                                    <p:anim calcmode="lin" valueType="num">
                                      <p:cBhvr additive="base">
                                        <p:cTn id="56" dur="250"/>
                                        <p:tgtEl>
                                          <p:spTgt spid="61"/>
                                        </p:tgtEl>
                                        <p:attrNameLst>
                                          <p:attrName>ppt_y</p:attrName>
                                        </p:attrNameLst>
                                      </p:cBhvr>
                                      <p:tavLst>
                                        <p:tav tm="0">
                                          <p:val>
                                            <p:strVal val="#ppt_y-#ppt_h*1.125000"/>
                                          </p:val>
                                        </p:tav>
                                        <p:tav tm="100000">
                                          <p:val>
                                            <p:strVal val="#ppt_y"/>
                                          </p:val>
                                        </p:tav>
                                      </p:tavLst>
                                    </p:anim>
                                    <p:animEffect transition="in" filter="wipe(down)">
                                      <p:cBhvr>
                                        <p:cTn id="57"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经费预算</a:t>
            </a:r>
          </a:p>
        </p:txBody>
      </p:sp>
      <p:grpSp>
        <p:nvGrpSpPr>
          <p:cNvPr id="38" name="组合 37">
            <a:extLst>
              <a:ext uri="{FF2B5EF4-FFF2-40B4-BE49-F238E27FC236}">
                <a16:creationId xmlns:a16="http://schemas.microsoft.com/office/drawing/2014/main" id="{420B1564-4A84-4DA6-9657-88C41AAB5BA6}"/>
              </a:ext>
            </a:extLst>
          </p:cNvPr>
          <p:cNvGrpSpPr/>
          <p:nvPr/>
        </p:nvGrpSpPr>
        <p:grpSpPr>
          <a:xfrm>
            <a:off x="7356865" y="1974275"/>
            <a:ext cx="3716549" cy="3716549"/>
            <a:chOff x="451104" y="1743456"/>
            <a:chExt cx="3716549" cy="3716549"/>
          </a:xfrm>
        </p:grpSpPr>
        <p:sp>
          <p:nvSpPr>
            <p:cNvPr id="39" name="椭圆 38">
              <a:extLst>
                <a:ext uri="{FF2B5EF4-FFF2-40B4-BE49-F238E27FC236}">
                  <a16:creationId xmlns:a16="http://schemas.microsoft.com/office/drawing/2014/main" id="{492EDB88-8F6C-4F17-A890-F21786BA746C}"/>
                </a:ext>
              </a:extLst>
            </p:cNvPr>
            <p:cNvSpPr/>
            <p:nvPr/>
          </p:nvSpPr>
          <p:spPr>
            <a:xfrm>
              <a:off x="451104" y="1743456"/>
              <a:ext cx="3716549" cy="3716549"/>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A7F0DB8E-5AB8-439B-8100-9910CB06C839}"/>
                </a:ext>
              </a:extLst>
            </p:cNvPr>
            <p:cNvSpPr/>
            <p:nvPr/>
          </p:nvSpPr>
          <p:spPr>
            <a:xfrm>
              <a:off x="616341" y="1877822"/>
              <a:ext cx="3386074" cy="3386074"/>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08B5C1AE-4498-4401-8BD9-CED48F8B9F24}"/>
                </a:ext>
              </a:extLst>
            </p:cNvPr>
            <p:cNvSpPr/>
            <p:nvPr/>
          </p:nvSpPr>
          <p:spPr>
            <a:xfrm>
              <a:off x="933805" y="2187946"/>
              <a:ext cx="2751143" cy="2751143"/>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DEBC92A-9FE7-4967-83E4-6FFCC1724562}"/>
                </a:ext>
              </a:extLst>
            </p:cNvPr>
            <p:cNvSpPr/>
            <p:nvPr/>
          </p:nvSpPr>
          <p:spPr>
            <a:xfrm>
              <a:off x="785700" y="2047181"/>
              <a:ext cx="3047355" cy="3047355"/>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3192A35B-A10F-4DAC-8F39-34876BB5FFDD}"/>
                </a:ext>
              </a:extLst>
            </p:cNvPr>
            <p:cNvSpPr/>
            <p:nvPr/>
          </p:nvSpPr>
          <p:spPr>
            <a:xfrm>
              <a:off x="1064423" y="2369711"/>
              <a:ext cx="2419233" cy="2419233"/>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295507CA-024F-4F87-991C-DD12965538DA}"/>
                </a:ext>
              </a:extLst>
            </p:cNvPr>
            <p:cNvSpPr/>
            <p:nvPr/>
          </p:nvSpPr>
          <p:spPr>
            <a:xfrm>
              <a:off x="1246188" y="2504077"/>
              <a:ext cx="2121936" cy="2121936"/>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37F90F1-F602-455B-8686-C5C95B38763C}"/>
                </a:ext>
              </a:extLst>
            </p:cNvPr>
            <p:cNvSpPr/>
            <p:nvPr/>
          </p:nvSpPr>
          <p:spPr>
            <a:xfrm>
              <a:off x="1399277" y="2671448"/>
              <a:ext cx="1815757" cy="1815757"/>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6" name="图片 45">
            <a:extLst>
              <a:ext uri="{FF2B5EF4-FFF2-40B4-BE49-F238E27FC236}">
                <a16:creationId xmlns:a16="http://schemas.microsoft.com/office/drawing/2014/main" id="{6686F863-590D-4451-93C8-FB1441571188}"/>
              </a:ext>
            </a:extLst>
          </p:cNvPr>
          <p:cNvPicPr>
            <a:picLocks noChangeAspect="1"/>
          </p:cNvPicPr>
          <p:nvPr/>
        </p:nvPicPr>
        <p:blipFill>
          <a:blip r:embed="rId3"/>
          <a:stretch>
            <a:fillRect/>
          </a:stretch>
        </p:blipFill>
        <p:spPr>
          <a:xfrm>
            <a:off x="9082012" y="2849830"/>
            <a:ext cx="2383743" cy="1158340"/>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7" y="1160840"/>
            <a:ext cx="6023811" cy="485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283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strVal val="#ppt_w+.3"/>
                                          </p:val>
                                        </p:tav>
                                        <p:tav tm="100000">
                                          <p:val>
                                            <p:strVal val="#ppt_w"/>
                                          </p:val>
                                        </p:tav>
                                      </p:tavLst>
                                    </p:anim>
                                    <p:anim calcmode="lin" valueType="num">
                                      <p:cBhvr>
                                        <p:cTn id="8" dur="1250" fill="hold"/>
                                        <p:tgtEl>
                                          <p:spTgt spid="15"/>
                                        </p:tgtEl>
                                        <p:attrNameLst>
                                          <p:attrName>ppt_h</p:attrName>
                                        </p:attrNameLst>
                                      </p:cBhvr>
                                      <p:tavLst>
                                        <p:tav tm="0">
                                          <p:val>
                                            <p:strVal val="#ppt_h"/>
                                          </p:val>
                                        </p:tav>
                                        <p:tav tm="100000">
                                          <p:val>
                                            <p:strVal val="#ppt_h"/>
                                          </p:val>
                                        </p:tav>
                                      </p:tavLst>
                                    </p:anim>
                                    <p:animEffect transition="in" filter="fade">
                                      <p:cBhvr>
                                        <p:cTn id="9" dur="1250"/>
                                        <p:tgtEl>
                                          <p:spTgt spid="15"/>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6" presetClass="entr" presetSubtype="16" fill="hold" nodeType="afterEffect">
                                  <p:stCondLst>
                                    <p:cond delay="250"/>
                                  </p:stCondLst>
                                  <p:childTnLst>
                                    <p:set>
                                      <p:cBhvr>
                                        <p:cTn id="16" dur="1" fill="hold">
                                          <p:stCondLst>
                                            <p:cond delay="0"/>
                                          </p:stCondLst>
                                        </p:cTn>
                                        <p:tgtEl>
                                          <p:spTgt spid="38"/>
                                        </p:tgtEl>
                                        <p:attrNameLst>
                                          <p:attrName>style.visibility</p:attrName>
                                        </p:attrNameLst>
                                      </p:cBhvr>
                                      <p:to>
                                        <p:strVal val="visible"/>
                                      </p:to>
                                    </p:set>
                                    <p:animEffect transition="in" filter="circle(in)">
                                      <p:cBhvr>
                                        <p:cTn id="17" dur="2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1660" y="868097"/>
            <a:ext cx="7526247" cy="4708981"/>
            <a:chOff x="2331660" y="868097"/>
            <a:chExt cx="7526247" cy="4708981"/>
          </a:xfrm>
        </p:grpSpPr>
        <p:sp>
          <p:nvSpPr>
            <p:cNvPr id="3" name="文本框 2"/>
            <p:cNvSpPr txBox="1"/>
            <p:nvPr/>
          </p:nvSpPr>
          <p:spPr>
            <a:xfrm>
              <a:off x="2331660" y="868097"/>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8</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4" name="组合 3"/>
            <p:cNvGrpSpPr/>
            <p:nvPr/>
          </p:nvGrpSpPr>
          <p:grpSpPr>
            <a:xfrm>
              <a:off x="4305782" y="2128782"/>
              <a:ext cx="5409303" cy="2200150"/>
              <a:chOff x="4305782" y="2128782"/>
              <a:chExt cx="5409303" cy="2200150"/>
            </a:xfrm>
          </p:grpSpPr>
          <p:sp>
            <p:nvSpPr>
              <p:cNvPr id="6" name="矩形 5"/>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7" name="矩形 6"/>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4683564" y="2637813"/>
              <a:ext cx="5174343" cy="1169551"/>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预期成果</a:t>
              </a:r>
            </a:p>
          </p:txBody>
        </p:sp>
      </p:grpSp>
    </p:spTree>
    <p:extLst>
      <p:ext uri="{BB962C8B-B14F-4D97-AF65-F5344CB8AC3E}">
        <p14:creationId xmlns:p14="http://schemas.microsoft.com/office/powerpoint/2010/main" val="2124872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预期成果</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534076" y="1951791"/>
            <a:ext cx="1934626" cy="361945"/>
            <a:chOff x="796763" y="1401088"/>
            <a:chExt cx="1934626" cy="361945"/>
          </a:xfrm>
        </p:grpSpPr>
        <p:sp>
          <p:nvSpPr>
            <p:cNvPr id="22" name="圆角矩形 21"/>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03376" y="1401088"/>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01 </a:t>
              </a:r>
              <a:endParaRPr lang="zh-CN" altLang="en-US" sz="14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534076" y="3550250"/>
            <a:ext cx="1934626" cy="361945"/>
            <a:chOff x="796763" y="1397003"/>
            <a:chExt cx="1934626" cy="361945"/>
          </a:xfrm>
        </p:grpSpPr>
        <p:sp>
          <p:nvSpPr>
            <p:cNvPr id="25" name="圆角矩形 24"/>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03 </a:t>
              </a:r>
              <a:endParaRPr lang="zh-CN" altLang="en-US" sz="14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534076" y="4306974"/>
            <a:ext cx="1934626" cy="361945"/>
            <a:chOff x="796763" y="1397003"/>
            <a:chExt cx="1934626" cy="361945"/>
          </a:xfrm>
        </p:grpSpPr>
        <p:sp>
          <p:nvSpPr>
            <p:cNvPr id="29" name="圆角矩形 28"/>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04 </a:t>
              </a:r>
              <a:endParaRPr lang="zh-CN" altLang="en-US" sz="14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4440151" y="1951791"/>
            <a:ext cx="5773369" cy="400110"/>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一份软件主体</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440152" y="3521388"/>
            <a:ext cx="6976531" cy="400110"/>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游戏于平台发布</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440152" y="4230488"/>
            <a:ext cx="2492990" cy="400110"/>
          </a:xfrm>
          <a:prstGeom prst="rect">
            <a:avLst/>
          </a:prstGeom>
          <a:noFill/>
        </p:spPr>
        <p:txBody>
          <a:bodyPr wrap="non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拥有长期维护的团队</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grpSp>
        <p:nvGrpSpPr>
          <p:cNvPr id="37" name="组合 36"/>
          <p:cNvGrpSpPr/>
          <p:nvPr/>
        </p:nvGrpSpPr>
        <p:grpSpPr>
          <a:xfrm>
            <a:off x="1534076" y="2780085"/>
            <a:ext cx="1934626" cy="361945"/>
            <a:chOff x="796763" y="1397003"/>
            <a:chExt cx="1934626" cy="361945"/>
          </a:xfrm>
        </p:grpSpPr>
        <p:sp>
          <p:nvSpPr>
            <p:cNvPr id="38" name="圆角矩形 37"/>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02 </a:t>
              </a:r>
              <a:endParaRPr lang="zh-CN" altLang="en-US" sz="1400" dirty="0">
                <a:latin typeface="微软雅黑" panose="020B0503020204020204" pitchFamily="34" charset="-122"/>
                <a:ea typeface="微软雅黑" panose="020B0503020204020204" pitchFamily="34" charset="-122"/>
              </a:endParaRPr>
            </a:p>
          </p:txBody>
        </p:sp>
      </p:grpSp>
      <p:sp>
        <p:nvSpPr>
          <p:cNvPr id="43" name="文本框 34"/>
          <p:cNvSpPr txBox="1"/>
          <p:nvPr/>
        </p:nvSpPr>
        <p:spPr>
          <a:xfrm>
            <a:off x="4452588" y="2780085"/>
            <a:ext cx="6976531" cy="400110"/>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软件著作权</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357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7"/>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4" grpId="0"/>
      <p:bldP spid="35" grpId="0"/>
      <p:bldP spid="36"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10256" cy="259228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5597"/>
              </a:solidFill>
            </a:endParaRPr>
          </a:p>
        </p:txBody>
      </p:sp>
      <p:sp>
        <p:nvSpPr>
          <p:cNvPr id="3" name="矩形 2"/>
          <p:cNvSpPr/>
          <p:nvPr/>
        </p:nvSpPr>
        <p:spPr>
          <a:xfrm>
            <a:off x="4877696" y="5440782"/>
            <a:ext cx="2436608" cy="461665"/>
          </a:xfrm>
          <a:prstGeom prst="rect">
            <a:avLst/>
          </a:prstGeom>
        </p:spPr>
        <p:txBody>
          <a:bodyPr wrap="square">
            <a:spAutoFit/>
          </a:bodyPr>
          <a:lstStyle/>
          <a:p>
            <a:pPr algn="ctr"/>
            <a:r>
              <a:rPr lang="zh-CN" altLang="en-US" sz="2400" dirty="0">
                <a:solidFill>
                  <a:srgbClr val="2F5597"/>
                </a:solidFill>
                <a:latin typeface="微软雅黑" panose="020B0503020204020204" pitchFamily="34" charset="-122"/>
                <a:ea typeface="汉仪菱心体简" panose="02010609000101010101"/>
              </a:rPr>
              <a:t>答辩人：张弛</a:t>
            </a:r>
            <a:endParaRPr lang="en-US" altLang="zh-CN" sz="2400" dirty="0">
              <a:solidFill>
                <a:srgbClr val="2F5597"/>
              </a:solidFill>
              <a:latin typeface="微软雅黑" panose="020B0503020204020204" pitchFamily="34" charset="-122"/>
              <a:ea typeface="汉仪菱心体简" panose="02010609000101010101"/>
            </a:endParaRPr>
          </a:p>
        </p:txBody>
      </p:sp>
      <p:sp>
        <p:nvSpPr>
          <p:cNvPr id="4" name="矩形 3"/>
          <p:cNvSpPr/>
          <p:nvPr/>
        </p:nvSpPr>
        <p:spPr>
          <a:xfrm>
            <a:off x="0" y="2252917"/>
            <a:ext cx="12210256" cy="16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245887" y="2816205"/>
            <a:ext cx="8845619" cy="1200329"/>
          </a:xfrm>
          <a:prstGeom prst="rect">
            <a:avLst/>
          </a:prstGeom>
          <a:noFill/>
        </p:spPr>
        <p:txBody>
          <a:bodyPr wrap="square" rtlCol="0">
            <a:spAutoFit/>
          </a:bodyPr>
          <a:lstStyle/>
          <a:p>
            <a:r>
              <a:rPr lang="zh-CN" altLang="en-US" sz="7200" spc="1500" dirty="0">
                <a:solidFill>
                  <a:srgbClr val="2F5597"/>
                </a:solidFill>
                <a:latin typeface="汉仪菱心体简" panose="02010609000101010101" pitchFamily="49" charset="-122"/>
                <a:ea typeface="汉仪菱心体简" panose="02010609000101010101" pitchFamily="49" charset="-122"/>
              </a:rPr>
              <a:t>感谢老师的聆听</a:t>
            </a:r>
          </a:p>
        </p:txBody>
      </p:sp>
      <p:sp>
        <p:nvSpPr>
          <p:cNvPr id="11" name="弦形 10"/>
          <p:cNvSpPr/>
          <p:nvPr/>
        </p:nvSpPr>
        <p:spPr>
          <a:xfrm rot="5400000">
            <a:off x="5602630" y="6294432"/>
            <a:ext cx="1004997" cy="1127137"/>
          </a:xfrm>
          <a:prstGeom prst="chord">
            <a:avLst>
              <a:gd name="adj1" fmla="val 5375213"/>
              <a:gd name="adj2" fmla="val 1620000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4E79"/>
              </a:solidFill>
            </a:endParaRPr>
          </a:p>
        </p:txBody>
      </p:sp>
    </p:spTree>
    <p:extLst>
      <p:ext uri="{BB962C8B-B14F-4D97-AF65-F5344CB8AC3E}">
        <p14:creationId xmlns:p14="http://schemas.microsoft.com/office/powerpoint/2010/main" val="29583401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7076" y="893760"/>
            <a:ext cx="7541710" cy="4708981"/>
            <a:chOff x="3201370" y="893760"/>
            <a:chExt cx="7541710" cy="4708981"/>
          </a:xfrm>
        </p:grpSpPr>
        <p:sp>
          <p:nvSpPr>
            <p:cNvPr id="4" name="文本框 3"/>
            <p:cNvSpPr txBox="1"/>
            <p:nvPr/>
          </p:nvSpPr>
          <p:spPr>
            <a:xfrm>
              <a:off x="3201370" y="893760"/>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1</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5148263" y="2139056"/>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5526045" y="2648087"/>
              <a:ext cx="5217035" cy="1200329"/>
            </a:xfrm>
            <a:prstGeom prst="rect">
              <a:avLst/>
            </a:prstGeom>
            <a:noFill/>
          </p:spPr>
          <p:txBody>
            <a:bodyPr wrap="square" rtlCol="0">
              <a:spAutoFit/>
            </a:bodyPr>
            <a:lstStyle/>
            <a:p>
              <a:r>
                <a:rPr lang="zh-CN" altLang="en-US" sz="7200" dirty="0">
                  <a:solidFill>
                    <a:srgbClr val="2F5597"/>
                  </a:solidFill>
                  <a:latin typeface="汉仪菱心体简" panose="02010609000101010101" pitchFamily="49" charset="-122"/>
                  <a:ea typeface="汉仪菱心体简" panose="02010609000101010101" pitchFamily="49" charset="-122"/>
                </a:rPr>
                <a:t>项 目 团 队</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428356500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项目成员</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graphicFrame>
        <p:nvGraphicFramePr>
          <p:cNvPr id="3" name="表格 2">
            <a:extLst>
              <a:ext uri="{FF2B5EF4-FFF2-40B4-BE49-F238E27FC236}">
                <a16:creationId xmlns:a16="http://schemas.microsoft.com/office/drawing/2014/main" id="{BE17031E-5632-4F25-AAA0-F5437E93B31D}"/>
              </a:ext>
            </a:extLst>
          </p:cNvPr>
          <p:cNvGraphicFramePr>
            <a:graphicFrameLocks noGrp="1"/>
          </p:cNvGraphicFramePr>
          <p:nvPr>
            <p:extLst>
              <p:ext uri="{D42A27DB-BD31-4B8C-83A1-F6EECF244321}">
                <p14:modId xmlns:p14="http://schemas.microsoft.com/office/powerpoint/2010/main" val="213149549"/>
              </p:ext>
            </p:extLst>
          </p:nvPr>
        </p:nvGraphicFramePr>
        <p:xfrm>
          <a:off x="560832" y="709177"/>
          <a:ext cx="11094722" cy="4867169"/>
        </p:xfrm>
        <a:graphic>
          <a:graphicData uri="http://schemas.openxmlformats.org/drawingml/2006/table">
            <a:tbl>
              <a:tblPr firstRow="1" firstCol="1" bandRow="1">
                <a:tableStyleId>{5C22544A-7EE6-4342-B048-85BDC9FD1C3A}</a:tableStyleId>
              </a:tblPr>
              <a:tblGrid>
                <a:gridCol w="881672">
                  <a:extLst>
                    <a:ext uri="{9D8B030D-6E8A-4147-A177-3AD203B41FA5}">
                      <a16:colId xmlns:a16="http://schemas.microsoft.com/office/drawing/2014/main" val="3774139150"/>
                    </a:ext>
                  </a:extLst>
                </a:gridCol>
                <a:gridCol w="1354606">
                  <a:extLst>
                    <a:ext uri="{9D8B030D-6E8A-4147-A177-3AD203B41FA5}">
                      <a16:colId xmlns:a16="http://schemas.microsoft.com/office/drawing/2014/main" val="1382309069"/>
                    </a:ext>
                  </a:extLst>
                </a:gridCol>
                <a:gridCol w="1354606">
                  <a:extLst>
                    <a:ext uri="{9D8B030D-6E8A-4147-A177-3AD203B41FA5}">
                      <a16:colId xmlns:a16="http://schemas.microsoft.com/office/drawing/2014/main" val="3010770811"/>
                    </a:ext>
                  </a:extLst>
                </a:gridCol>
                <a:gridCol w="2025490">
                  <a:extLst>
                    <a:ext uri="{9D8B030D-6E8A-4147-A177-3AD203B41FA5}">
                      <a16:colId xmlns:a16="http://schemas.microsoft.com/office/drawing/2014/main" val="1405720558"/>
                    </a:ext>
                  </a:extLst>
                </a:gridCol>
                <a:gridCol w="2229859">
                  <a:extLst>
                    <a:ext uri="{9D8B030D-6E8A-4147-A177-3AD203B41FA5}">
                      <a16:colId xmlns:a16="http://schemas.microsoft.com/office/drawing/2014/main" val="3460233221"/>
                    </a:ext>
                  </a:extLst>
                </a:gridCol>
                <a:gridCol w="2229859">
                  <a:extLst>
                    <a:ext uri="{9D8B030D-6E8A-4147-A177-3AD203B41FA5}">
                      <a16:colId xmlns:a16="http://schemas.microsoft.com/office/drawing/2014/main" val="3711371690"/>
                    </a:ext>
                  </a:extLst>
                </a:gridCol>
                <a:gridCol w="1018630">
                  <a:extLst>
                    <a:ext uri="{9D8B030D-6E8A-4147-A177-3AD203B41FA5}">
                      <a16:colId xmlns:a16="http://schemas.microsoft.com/office/drawing/2014/main" val="1678555065"/>
                    </a:ext>
                  </a:extLst>
                </a:gridCol>
              </a:tblGrid>
              <a:tr h="783569">
                <a:tc>
                  <a:txBody>
                    <a:bodyPr/>
                    <a:lstStyle/>
                    <a:p>
                      <a:pPr algn="ctr"/>
                      <a:r>
                        <a:rPr lang="en-US" sz="1200">
                          <a:effectLst/>
                        </a:rPr>
                        <a:t> </a:t>
                      </a:r>
                      <a:r>
                        <a:rPr lang="en-US"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200">
                          <a:effectLst/>
                        </a:rPr>
                        <a:t>姓名</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200">
                          <a:effectLst/>
                        </a:rPr>
                        <a:t>学号</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200">
                          <a:effectLst/>
                        </a:rPr>
                        <a:t>所在院系</a:t>
                      </a:r>
                      <a:r>
                        <a:rPr lang="zh-CN" sz="1050">
                          <a:effectLst/>
                        </a:rPr>
                        <a:t> </a:t>
                      </a:r>
                    </a:p>
                    <a:p>
                      <a:pPr algn="ctr"/>
                      <a:r>
                        <a:rPr lang="en-US" sz="1200">
                          <a:effectLst/>
                        </a:rPr>
                        <a:t>/</a:t>
                      </a:r>
                      <a:r>
                        <a:rPr lang="zh-CN" sz="1200">
                          <a:effectLst/>
                        </a:rPr>
                        <a:t>专业</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200">
                          <a:effectLst/>
                        </a:rPr>
                        <a:t>联系电话</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200">
                          <a:effectLst/>
                        </a:rPr>
                        <a:t>E-mail</a:t>
                      </a:r>
                      <a:r>
                        <a:rPr lang="en-US"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altLang="en-US" sz="1200" dirty="0">
                          <a:effectLst/>
                        </a:rPr>
                        <a:t>主要</a:t>
                      </a:r>
                      <a:r>
                        <a:rPr lang="zh-CN" sz="1200" dirty="0">
                          <a:effectLst/>
                        </a:rPr>
                        <a:t>分工</a:t>
                      </a:r>
                      <a:r>
                        <a:rPr lang="zh-CN" sz="1050" dirty="0">
                          <a:effectLst/>
                        </a:rPr>
                        <a:t> </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0456842"/>
                  </a:ext>
                </a:extLst>
              </a:tr>
              <a:tr h="783569">
                <a:tc>
                  <a:txBody>
                    <a:bodyPr/>
                    <a:lstStyle/>
                    <a:p>
                      <a:pPr algn="ctr"/>
                      <a:r>
                        <a:rPr lang="zh-CN" sz="1200">
                          <a:effectLst/>
                        </a:rPr>
                        <a:t>主持人</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张弛</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2018303054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软件学院</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18146537406</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dirty="0">
                          <a:effectLst/>
                        </a:rPr>
                        <a:t>1074993963@qq.com</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dirty="0">
                          <a:effectLst/>
                        </a:rPr>
                        <a:t>设计</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75148754"/>
                  </a:ext>
                </a:extLst>
              </a:tr>
              <a:tr h="783569">
                <a:tc rowSpan="4">
                  <a:txBody>
                    <a:bodyPr/>
                    <a:lstStyle/>
                    <a:p>
                      <a:pPr algn="ctr"/>
                      <a:r>
                        <a:rPr lang="zh-CN" sz="1200">
                          <a:effectLst/>
                        </a:rPr>
                        <a:t>成</a:t>
                      </a:r>
                      <a:r>
                        <a:rPr lang="en-US" sz="1200">
                          <a:effectLst/>
                        </a:rPr>
                        <a:t> </a:t>
                      </a:r>
                      <a:r>
                        <a:rPr lang="zh-CN" sz="1200">
                          <a:effectLst/>
                        </a:rPr>
                        <a:t>员</a:t>
                      </a:r>
                      <a:r>
                        <a:rPr lang="zh-CN" sz="1050">
                          <a:effectLst/>
                        </a:rPr>
                        <a:t> </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张涵</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2018303048</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软件学院</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18146537406</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dirty="0">
                          <a:effectLst/>
                        </a:rPr>
                        <a:t>2360853562@qq.com</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dirty="0">
                          <a:effectLst/>
                        </a:rPr>
                        <a:t>建模</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74998265"/>
                  </a:ext>
                </a:extLst>
              </a:tr>
              <a:tr h="783569">
                <a:tc vMerge="1">
                  <a:txBody>
                    <a:bodyPr/>
                    <a:lstStyle/>
                    <a:p>
                      <a:endParaRPr lang="zh-CN" altLang="en-US"/>
                    </a:p>
                  </a:txBody>
                  <a:tcPr/>
                </a:tc>
                <a:tc>
                  <a:txBody>
                    <a:bodyPr/>
                    <a:lstStyle/>
                    <a:p>
                      <a:pPr algn="ctr"/>
                      <a:r>
                        <a:rPr lang="zh-CN" sz="1050" dirty="0">
                          <a:effectLst/>
                        </a:rPr>
                        <a:t>李德昌</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2018303197</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软件学院</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18966730230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743078294@qq.com</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开发</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54400247"/>
                  </a:ext>
                </a:extLst>
              </a:tr>
              <a:tr h="783569">
                <a:tc vMerge="1">
                  <a:txBody>
                    <a:bodyPr/>
                    <a:lstStyle/>
                    <a:p>
                      <a:endParaRPr lang="zh-CN" altLang="en-US"/>
                    </a:p>
                  </a:txBody>
                  <a:tcPr/>
                </a:tc>
                <a:tc>
                  <a:txBody>
                    <a:bodyPr/>
                    <a:lstStyle/>
                    <a:p>
                      <a:pPr algn="ctr"/>
                      <a:r>
                        <a:rPr lang="zh-CN" sz="1050">
                          <a:effectLst/>
                        </a:rPr>
                        <a:t>赵昊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2018303195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软件学院</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13663837337</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906664174@qq.com</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a:effectLst/>
                        </a:rPr>
                        <a:t>测试</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8323496"/>
                  </a:ext>
                </a:extLst>
              </a:tr>
              <a:tr h="949324">
                <a:tc vMerge="1">
                  <a:txBody>
                    <a:bodyPr/>
                    <a:lstStyle/>
                    <a:p>
                      <a:endParaRPr lang="zh-CN" altLang="en-US"/>
                    </a:p>
                  </a:txBody>
                  <a:tcPr/>
                </a:tc>
                <a:tc>
                  <a:txBody>
                    <a:bodyPr/>
                    <a:lstStyle/>
                    <a:p>
                      <a:pPr algn="ctr"/>
                      <a:r>
                        <a:rPr lang="zh-CN" sz="1050">
                          <a:effectLst/>
                        </a:rPr>
                        <a:t>马鹏举</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2018303055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dirty="0">
                          <a:effectLst/>
                        </a:rPr>
                        <a:t>软件学院</a:t>
                      </a:r>
                      <a:r>
                        <a:rPr lang="en-US" sz="1050" dirty="0">
                          <a:effectLst/>
                        </a:rPr>
                        <a:t>/</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15339170039</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1050">
                          <a:effectLst/>
                        </a:rPr>
                        <a:t>981771583@qq.com</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1050" dirty="0">
                          <a:effectLst/>
                        </a:rPr>
                        <a:t>服务器搭建</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61943036"/>
                  </a:ext>
                </a:extLst>
              </a:tr>
            </a:tbl>
          </a:graphicData>
        </a:graphic>
      </p:graphicFrame>
    </p:spTree>
    <p:extLst>
      <p:ext uri="{BB962C8B-B14F-4D97-AF65-F5344CB8AC3E}">
        <p14:creationId xmlns:p14="http://schemas.microsoft.com/office/powerpoint/2010/main" val="2399073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7076" y="893760"/>
            <a:ext cx="7919444" cy="4708981"/>
            <a:chOff x="3201370" y="893760"/>
            <a:chExt cx="7919444" cy="4708981"/>
          </a:xfrm>
        </p:grpSpPr>
        <p:sp>
          <p:nvSpPr>
            <p:cNvPr id="4" name="文本框 3"/>
            <p:cNvSpPr txBox="1"/>
            <p:nvPr/>
          </p:nvSpPr>
          <p:spPr>
            <a:xfrm>
              <a:off x="3201370" y="893760"/>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2</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5148263" y="2139056"/>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5526045" y="2648087"/>
              <a:ext cx="5594769" cy="1200329"/>
            </a:xfrm>
            <a:prstGeom prst="rect">
              <a:avLst/>
            </a:prstGeom>
            <a:noFill/>
          </p:spPr>
          <p:txBody>
            <a:bodyPr wrap="square" rtlCol="0">
              <a:spAutoFit/>
            </a:bodyPr>
            <a:lstStyle/>
            <a:p>
              <a:r>
                <a:rPr lang="zh-CN" altLang="en-US" sz="7200" spc="600" dirty="0">
                  <a:solidFill>
                    <a:srgbClr val="2F5597"/>
                  </a:solidFill>
                  <a:latin typeface="汉仪菱心体简" panose="02010609000101010101" pitchFamily="49" charset="-122"/>
                  <a:ea typeface="汉仪菱心体简" panose="02010609000101010101" pitchFamily="49" charset="-122"/>
                </a:rPr>
                <a:t>指 导 教 师</a:t>
              </a:r>
            </a:p>
          </p:txBody>
        </p:sp>
      </p:grpSp>
    </p:spTree>
    <p:extLst>
      <p:ext uri="{BB962C8B-B14F-4D97-AF65-F5344CB8AC3E}">
        <p14:creationId xmlns:p14="http://schemas.microsoft.com/office/powerpoint/2010/main" val="584711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指导教师</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
        <p:nvSpPr>
          <p:cNvPr id="9" name="文本框 8">
            <a:extLst>
              <a:ext uri="{FF2B5EF4-FFF2-40B4-BE49-F238E27FC236}">
                <a16:creationId xmlns:a16="http://schemas.microsoft.com/office/drawing/2014/main" id="{972DE26B-1CB8-42DF-BFB1-876B11554727}"/>
              </a:ext>
            </a:extLst>
          </p:cNvPr>
          <p:cNvSpPr txBox="1"/>
          <p:nvPr/>
        </p:nvSpPr>
        <p:spPr>
          <a:xfrm>
            <a:off x="426720" y="786811"/>
            <a:ext cx="11064240" cy="2862322"/>
          </a:xfrm>
          <a:prstGeom prst="rect">
            <a:avLst/>
          </a:prstGeom>
          <a:noFill/>
        </p:spPr>
        <p:txBody>
          <a:bodyPr wrap="square" rtlCol="0">
            <a:spAutoFit/>
          </a:bodyPr>
          <a:lstStyle/>
          <a:p>
            <a:pPr indent="266700" algn="just"/>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聂烜，男，</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1976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年生，副教授，博士，硕士生导师。</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2001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年获西北工业大学模式识别与智能系统硕士学位，</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2005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年获西北工业大学计算机应用技术专业博士学位。</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2006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年留校任教。从事软件工程和计算机应用技术领域研究，研究方向包括人工智能、计算机视觉、先进软件设计与实现、图形图像技术、机器学习、虚拟现实等。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en-US" altLang="zh-CN" sz="1800" dirty="0">
                <a:effectLst/>
                <a:latin typeface="Times New Roman" panose="02020603050405020304" pitchFamily="18" charset="0"/>
                <a:ea typeface="宋体" panose="02010600030101010101" pitchFamily="2" charset="-122"/>
              </a:rPr>
              <a:t>2003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年在微软亚洲研究院图形组从事图形图像方面的访问研究，</a:t>
            </a:r>
            <a:r>
              <a:rPr lang="en-US" altLang="zh-CN" sz="1800" dirty="0">
                <a:effectLst/>
                <a:latin typeface="Times New Roman" panose="02020603050405020304" pitchFamily="18" charset="0"/>
                <a:ea typeface="宋体" panose="02010600030101010101" pitchFamily="2" charset="-122"/>
              </a:rPr>
              <a:t>2006-2009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年与西工大无人机特种技术国家重点实验室进行飞行仿真的科研协作，</a:t>
            </a:r>
            <a:r>
              <a:rPr lang="en-US" altLang="zh-CN" sz="1800" dirty="0">
                <a:effectLst/>
                <a:latin typeface="Times New Roman" panose="02020603050405020304" pitchFamily="18" charset="0"/>
                <a:ea typeface="宋体" panose="02010600030101010101" pitchFamily="2" charset="-122"/>
              </a:rPr>
              <a:t>2010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年赴香港理工大学任访问学者，</a:t>
            </a:r>
            <a:r>
              <a:rPr lang="en-US" altLang="zh-CN" sz="1800" dirty="0">
                <a:effectLst/>
                <a:latin typeface="Times New Roman" panose="02020603050405020304" pitchFamily="18" charset="0"/>
                <a:ea typeface="宋体" panose="02010600030101010101" pitchFamily="2" charset="-122"/>
              </a:rPr>
              <a:t>2011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年新加坡国立大学访问学者。</a:t>
            </a:r>
            <a:r>
              <a:rPr lang="en-US" altLang="zh-CN" sz="1800" dirty="0">
                <a:effectLst/>
                <a:latin typeface="Times New Roman" panose="02020603050405020304" pitchFamily="18" charset="0"/>
                <a:ea typeface="宋体" panose="02010600030101010101" pitchFamily="2" charset="-122"/>
              </a:rPr>
              <a:t>2013.1-2014.1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赴美国常春藤高校的密歇根大学任访问学者，</a:t>
            </a:r>
            <a:r>
              <a:rPr lang="en-US" altLang="zh-CN" sz="1800" dirty="0">
                <a:effectLst/>
                <a:latin typeface="Times New Roman" panose="02020603050405020304" pitchFamily="18" charset="0"/>
                <a:ea typeface="宋体" panose="02010600030101010101" pitchFamily="2" charset="-122"/>
              </a:rPr>
              <a:t>2016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2018</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分别赴悉尼科技大学，纽约大学进行合作研究。被省科技厅授予为陕西省中小企业首席工程师，担任</a:t>
            </a:r>
            <a:r>
              <a:rPr lang="en-US" altLang="zh-CN" sz="1800" dirty="0">
                <a:effectLst/>
                <a:latin typeface="Times New Roman" panose="02020603050405020304" pitchFamily="18" charset="0"/>
                <a:ea typeface="宋体" panose="02010600030101010101" pitchFamily="2" charset="-122"/>
              </a:rPr>
              <a:t> IEEE Internet of Things Journal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审稿人，担任省公安厅信息委专家，担任贵州飞机公司某重点实验外部专家，担任教育部学位与研究生教育发展中心软件工程硕士论文评审专家，</a:t>
            </a:r>
            <a:r>
              <a:rPr lang="en-US" altLang="zh-CN" sz="1800" dirty="0">
                <a:effectLst/>
                <a:latin typeface="Times New Roman" panose="02020603050405020304" pitchFamily="18" charset="0"/>
                <a:ea typeface="宋体" panose="02010600030101010101" pitchFamily="2" charset="-122"/>
              </a:rPr>
              <a:t>IEEE IOT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期刊稿件评阅人。</a:t>
            </a:r>
            <a:endParaRPr lang="zh-CN" altLang="en-US" dirty="0"/>
          </a:p>
        </p:txBody>
      </p:sp>
    </p:spTree>
    <p:extLst>
      <p:ext uri="{BB962C8B-B14F-4D97-AF65-F5344CB8AC3E}">
        <p14:creationId xmlns:p14="http://schemas.microsoft.com/office/powerpoint/2010/main" val="2660783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7076" y="893760"/>
            <a:ext cx="7541710" cy="4708981"/>
            <a:chOff x="3201370" y="893760"/>
            <a:chExt cx="7541710" cy="4708981"/>
          </a:xfrm>
        </p:grpSpPr>
        <p:sp>
          <p:nvSpPr>
            <p:cNvPr id="4" name="文本框 3"/>
            <p:cNvSpPr txBox="1"/>
            <p:nvPr/>
          </p:nvSpPr>
          <p:spPr>
            <a:xfrm>
              <a:off x="3201370" y="893760"/>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3</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5148263" y="2139056"/>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5526045" y="2648087"/>
              <a:ext cx="5217035" cy="1200329"/>
            </a:xfrm>
            <a:prstGeom prst="rect">
              <a:avLst/>
            </a:prstGeom>
            <a:noFill/>
          </p:spPr>
          <p:txBody>
            <a:bodyPr wrap="square" rtlCol="0">
              <a:spAutoFit/>
            </a:bodyPr>
            <a:lstStyle/>
            <a:p>
              <a:r>
                <a:rPr lang="zh-CN" altLang="en-US" sz="7200" dirty="0">
                  <a:solidFill>
                    <a:srgbClr val="2F5597"/>
                  </a:solidFill>
                  <a:latin typeface="汉仪菱心体简" panose="02010609000101010101" pitchFamily="49" charset="-122"/>
                  <a:ea typeface="汉仪菱心体简" panose="02010609000101010101" pitchFamily="49" charset="-122"/>
                </a:rPr>
                <a:t>选 题 背 景</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306098481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选题背景</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534076" y="1951791"/>
            <a:ext cx="1934626" cy="361945"/>
            <a:chOff x="796763" y="1401088"/>
            <a:chExt cx="1934626" cy="361945"/>
          </a:xfrm>
        </p:grpSpPr>
        <p:sp>
          <p:nvSpPr>
            <p:cNvPr id="22" name="圆角矩形 21"/>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03376" y="1401088"/>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01 </a:t>
              </a:r>
              <a:endParaRPr lang="zh-CN" altLang="en-US" sz="14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534076" y="3550250"/>
            <a:ext cx="1934626" cy="361945"/>
            <a:chOff x="796763" y="1397003"/>
            <a:chExt cx="1934626" cy="361945"/>
          </a:xfrm>
        </p:grpSpPr>
        <p:sp>
          <p:nvSpPr>
            <p:cNvPr id="25" name="圆角矩形 24"/>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03 </a:t>
              </a:r>
              <a:endParaRPr lang="zh-CN" altLang="en-US" sz="14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534076" y="4306974"/>
            <a:ext cx="1934626" cy="361945"/>
            <a:chOff x="796763" y="1397003"/>
            <a:chExt cx="1934626" cy="361945"/>
          </a:xfrm>
        </p:grpSpPr>
        <p:sp>
          <p:nvSpPr>
            <p:cNvPr id="29" name="圆角矩形 28"/>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04 </a:t>
              </a:r>
              <a:endParaRPr lang="zh-CN" altLang="en-US" sz="14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4440151" y="1951791"/>
            <a:ext cx="5773369" cy="400110"/>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市面上现有的海战主题游戏无法满足玩家的需求</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440152" y="3521388"/>
            <a:ext cx="6976531" cy="707886"/>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作为对于</a:t>
            </a:r>
            <a:r>
              <a:rPr lang="en-US" altLang="zh-CN" sz="2000" dirty="0">
                <a:solidFill>
                  <a:schemeClr val="bg2">
                    <a:lumMod val="50000"/>
                  </a:schemeClr>
                </a:solidFill>
                <a:latin typeface="微软雅黑" panose="020B0503020204020204" pitchFamily="34" charset="-122"/>
                <a:ea typeface="微软雅黑" panose="020B0503020204020204" pitchFamily="34" charset="-122"/>
              </a:rPr>
              <a:t>unity</a:t>
            </a:r>
            <a:r>
              <a:rPr lang="zh-CN" altLang="en-US" sz="2000" dirty="0">
                <a:solidFill>
                  <a:schemeClr val="bg2">
                    <a:lumMod val="50000"/>
                  </a:schemeClr>
                </a:solidFill>
                <a:latin typeface="微软雅黑" panose="020B0503020204020204" pitchFamily="34" charset="-122"/>
                <a:ea typeface="微软雅黑" panose="020B0503020204020204" pitchFamily="34" charset="-122"/>
              </a:rPr>
              <a:t>实践应用的一项自我突破</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440152" y="4230488"/>
            <a:ext cx="4544834" cy="400110"/>
          </a:xfrm>
          <a:prstGeom prst="rect">
            <a:avLst/>
          </a:prstGeom>
          <a:noFill/>
        </p:spPr>
        <p:txBody>
          <a:bodyPr wrap="non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游戏行业是会持续蓬勃发展的一个领域</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grpSp>
        <p:nvGrpSpPr>
          <p:cNvPr id="37" name="组合 36"/>
          <p:cNvGrpSpPr/>
          <p:nvPr/>
        </p:nvGrpSpPr>
        <p:grpSpPr>
          <a:xfrm>
            <a:off x="1534076" y="2780085"/>
            <a:ext cx="1934626" cy="361945"/>
            <a:chOff x="796763" y="1397003"/>
            <a:chExt cx="1934626" cy="361945"/>
          </a:xfrm>
        </p:grpSpPr>
        <p:sp>
          <p:nvSpPr>
            <p:cNvPr id="38" name="圆角矩形 37"/>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02 </a:t>
              </a:r>
              <a:endParaRPr lang="zh-CN" altLang="en-US" sz="1400" dirty="0">
                <a:latin typeface="微软雅黑" panose="020B0503020204020204" pitchFamily="34" charset="-122"/>
                <a:ea typeface="微软雅黑" panose="020B0503020204020204" pitchFamily="34" charset="-122"/>
              </a:endParaRPr>
            </a:p>
          </p:txBody>
        </p:sp>
      </p:grpSp>
      <p:sp>
        <p:nvSpPr>
          <p:cNvPr id="43" name="文本框 34"/>
          <p:cNvSpPr txBox="1"/>
          <p:nvPr/>
        </p:nvSpPr>
        <p:spPr>
          <a:xfrm>
            <a:off x="4452588" y="2780085"/>
            <a:ext cx="6976531" cy="400110"/>
          </a:xfrm>
          <a:prstGeom prst="rect">
            <a:avLst/>
          </a:prstGeom>
          <a:noFill/>
        </p:spPr>
        <p:txBody>
          <a:bodyPr wrap="square" rtlCol="0">
            <a:spAutoFit/>
          </a:bodyPr>
          <a:lstStyle/>
          <a:p>
            <a:r>
              <a:rPr lang="zh-CN" altLang="en-US" sz="2000" dirty="0">
                <a:solidFill>
                  <a:schemeClr val="bg2">
                    <a:lumMod val="50000"/>
                  </a:schemeClr>
                </a:solidFill>
                <a:latin typeface="微软雅黑" panose="020B0503020204020204" pitchFamily="34" charset="-122"/>
                <a:ea typeface="微软雅黑" panose="020B0503020204020204" pitchFamily="34" charset="-122"/>
              </a:rPr>
              <a:t>团队本身有着对于此类游戏的兴趣</a:t>
            </a:r>
            <a:endParaRPr lang="en-US" altLang="zh-CN" sz="20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13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7"/>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4" grpId="0"/>
      <p:bldP spid="35" grpId="0"/>
      <p:bldP spid="36"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89" y="868098"/>
            <a:ext cx="7731784" cy="4708981"/>
            <a:chOff x="2358889" y="868098"/>
            <a:chExt cx="7731784" cy="4708981"/>
          </a:xfrm>
        </p:grpSpPr>
        <p:sp>
          <p:nvSpPr>
            <p:cNvPr id="4" name="文本框 3"/>
            <p:cNvSpPr txBox="1"/>
            <p:nvPr/>
          </p:nvSpPr>
          <p:spPr>
            <a:xfrm>
              <a:off x="2358889" y="868098"/>
              <a:ext cx="2324675"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4</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4F1F0"/>
              </a:solid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407109" cy="1200329"/>
            </a:xfrm>
            <a:prstGeom prst="rect">
              <a:avLst/>
            </a:prstGeom>
            <a:noFill/>
          </p:spPr>
          <p:txBody>
            <a:bodyPr wrap="square" rtlCol="0">
              <a:spAutoFit/>
            </a:bodyPr>
            <a:lstStyle/>
            <a:p>
              <a:r>
                <a:rPr lang="zh-CN" altLang="en-US" sz="7200" dirty="0">
                  <a:solidFill>
                    <a:srgbClr val="2F5597"/>
                  </a:solidFill>
                  <a:latin typeface="汉仪菱心体简" panose="02010609000101010101" pitchFamily="49" charset="-122"/>
                  <a:ea typeface="汉仪菱心体简" panose="02010609000101010101" pitchFamily="49" charset="-122"/>
                </a:rPr>
                <a:t> 研 究 目 的</a:t>
              </a:r>
            </a:p>
          </p:txBody>
        </p:sp>
      </p:grpSp>
    </p:spTree>
    <p:extLst>
      <p:ext uri="{BB962C8B-B14F-4D97-AF65-F5344CB8AC3E}">
        <p14:creationId xmlns:p14="http://schemas.microsoft.com/office/powerpoint/2010/main" val="2963814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1137</Words>
  <Application>Microsoft Office PowerPoint</Application>
  <PresentationFormat>宽屏</PresentationFormat>
  <Paragraphs>176</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Adobe Caslon Pro Bold</vt:lpstr>
      <vt:lpstr>Kozuka Mincho Pro H</vt:lpstr>
      <vt:lpstr>汉仪菱心体简</vt:lpstr>
      <vt:lpstr>宋体</vt:lpstr>
      <vt:lpstr>等线</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dc:creator>
  <cp:lastModifiedBy>张 弛</cp:lastModifiedBy>
  <cp:revision>55</cp:revision>
  <dcterms:created xsi:type="dcterms:W3CDTF">2016-05-06T03:10:53Z</dcterms:created>
  <dcterms:modified xsi:type="dcterms:W3CDTF">2021-06-03T06:32:42Z</dcterms:modified>
</cp:coreProperties>
</file>