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E38B3-818F-4E80-95F1-BFFBB4783391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2458F-6D28-4BCA-BB90-F671E4B8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What makes product code different?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Todd Morley</a:t>
            </a:r>
          </a:p>
          <a:p>
            <a:r>
              <a:rPr lang="en-US" smtClean="0"/>
              <a:t>Analytics Products</a:t>
            </a:r>
          </a:p>
          <a:p>
            <a:r>
              <a:rPr lang="en-US" smtClean="0"/>
              <a:t>January 30,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Consistency over time and across the UI drives positive user experience.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Idiomatic, re-usable code drives consistent user experience</a:t>
            </a:r>
            <a:r>
              <a:rPr lang="en-US" smtClean="0"/>
              <a:t>, because it forces us to do the same thing the same way across the UI.</a:t>
            </a:r>
          </a:p>
          <a:p>
            <a:r>
              <a:rPr lang="en-US" smtClean="0"/>
              <a:t>Example:  write re-usable code whenever we reasonably anticipate re-use.</a:t>
            </a:r>
          </a:p>
          <a:p>
            <a:r>
              <a:rPr lang="en-US" smtClean="0"/>
              <a:t>Example:  when contemplating writing a new function, check whether any other module has already implemented the same functionality.  If so, </a:t>
            </a:r>
            <a:r>
              <a:rPr lang="en-US" b="1" smtClean="0"/>
              <a:t>re-factor the pre-existing code as necessary to re-use it</a:t>
            </a:r>
            <a:r>
              <a:rPr lang="en-US" smtClean="0"/>
              <a:t> across the code base.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achieving elegance through code re-use that leads to consistent user experience.</a:t>
            </a:r>
            <a:endParaRPr lang="en-US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0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8. A </a:t>
            </a:r>
            <a:r>
              <a:rPr lang="en-US" b="1" smtClean="0"/>
              <a:t>self-service UI </a:t>
            </a:r>
            <a:r>
              <a:rPr lang="en-US" smtClean="0"/>
              <a:t>does not require reading a manual or receiving training.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 idiomatic UI results naturally from idiomatic source code.</a:t>
            </a:r>
          </a:p>
          <a:p>
            <a:r>
              <a:rPr lang="en-US" b="1" smtClean="0"/>
              <a:t>A self-explanatory UI is an idiomatic UI having well conceived, easily identifiable idioms, and containing ample context-specific documentation at all levels of granularity (field, form, page, module).</a:t>
            </a:r>
          </a:p>
          <a:p>
            <a:r>
              <a:rPr lang="en-US" b="1" smtClean="0"/>
              <a:t>Online documentation is part of the code base</a:t>
            </a:r>
            <a:r>
              <a:rPr lang="en-US" smtClean="0"/>
              <a:t>, and we develop it applying the same principles we apply to our self-documenting code.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producing a self-service UI as a natural side effect of writing idiomatic code that implements user-aware design decisions, and by writing plain, consistent self-service technical documentation.</a:t>
            </a:r>
            <a:endParaRPr lang="en-US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Principles vs. Standards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young software-development team can code well by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smtClean="0"/>
              <a:t>understanding a few principles</a:t>
            </a:r>
            <a:r>
              <a:rPr lang="en-US" smtClean="0"/>
              <a:t> of writing product code,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smtClean="0"/>
              <a:t>defining and adhering to a set of conventions </a:t>
            </a:r>
            <a:r>
              <a:rPr lang="en-US" smtClean="0"/>
              <a:t>that implement some of the principles.</a:t>
            </a:r>
          </a:p>
          <a:p>
            <a:r>
              <a:rPr lang="en-US" smtClean="0"/>
              <a:t>Such a team can </a:t>
            </a:r>
            <a:r>
              <a:rPr lang="en-US" b="1" smtClean="0"/>
              <a:t>write its own coding standards </a:t>
            </a:r>
            <a:r>
              <a:rPr lang="en-US" smtClean="0"/>
              <a:t>and conduct its own code reviews.</a:t>
            </a:r>
          </a:p>
          <a:p>
            <a:r>
              <a:rPr lang="en-US" smtClean="0"/>
              <a:t>Coding principles divide naturally into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principles guiding </a:t>
            </a:r>
            <a:r>
              <a:rPr lang="en-US" b="1" smtClean="0"/>
              <a:t>TCO minimization</a:t>
            </a:r>
            <a:r>
              <a:rPr lang="en-US" smtClean="0"/>
              <a:t>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principles </a:t>
            </a:r>
            <a:r>
              <a:rPr lang="en-US" b="1" smtClean="0"/>
              <a:t>contributing to value </a:t>
            </a:r>
            <a:r>
              <a:rPr lang="en-US" smtClean="0"/>
              <a:t>in the marketplace.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Software is a product, not a pastime.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firm derives benefit from software when value in the marketplace exceeds TCO.</a:t>
            </a:r>
          </a:p>
          <a:p>
            <a:r>
              <a:rPr lang="en-US" smtClean="0"/>
              <a:t>The software team should try to </a:t>
            </a:r>
            <a:r>
              <a:rPr lang="en-US" b="1" smtClean="0"/>
              <a:t>minimize TCO</a:t>
            </a:r>
            <a:r>
              <a:rPr lang="en-US" smtClean="0"/>
              <a:t>, for a given set of features.</a:t>
            </a:r>
          </a:p>
          <a:p>
            <a:r>
              <a:rPr lang="en-US" smtClean="0"/>
              <a:t>Developing product software is a </a:t>
            </a:r>
            <a:r>
              <a:rPr lang="en-US" b="1" smtClean="0"/>
              <a:t>craft</a:t>
            </a:r>
            <a:r>
              <a:rPr lang="en-US" smtClean="0"/>
              <a:t> having a production process amenable to </a:t>
            </a:r>
            <a:r>
              <a:rPr lang="en-US" b="1" smtClean="0"/>
              <a:t>process control</a:t>
            </a:r>
            <a:r>
              <a:rPr lang="en-US" smtClean="0"/>
              <a:t>, not an art achievable only by a few artistic geniuses operating outside of process constraints.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crafting an efficient, repeatable process that delivers highly reliable, transparent code.</a:t>
            </a:r>
            <a:endParaRPr lang="en-US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Most of software TCO is maintenance.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Coding practices that </a:t>
            </a:r>
            <a:r>
              <a:rPr lang="en-US" b="1" smtClean="0"/>
              <a:t>ease or avoid maintenance</a:t>
            </a:r>
            <a:r>
              <a:rPr lang="en-US" smtClean="0"/>
              <a:t> have high value.</a:t>
            </a:r>
          </a:p>
          <a:p>
            <a:r>
              <a:rPr lang="en-US" smtClean="0"/>
              <a:t>Example:  write mo</a:t>
            </a:r>
            <a:r>
              <a:rPr lang="en-US" b="1" smtClean="0"/>
              <a:t>dular code</a:t>
            </a:r>
            <a:r>
              <a:rPr lang="en-US" smtClean="0"/>
              <a:t>, because modular code separates interface and implementation, making it easy to change an implementation without breaking an interface or dependent modules.</a:t>
            </a:r>
          </a:p>
          <a:p>
            <a:r>
              <a:rPr lang="en-US" smtClean="0"/>
              <a:t>Example:  write </a:t>
            </a:r>
            <a:r>
              <a:rPr lang="en-US" b="1" smtClean="0"/>
              <a:t>re-usable code </a:t>
            </a:r>
            <a:r>
              <a:rPr lang="en-US" smtClean="0"/>
              <a:t>(don’t copy/paste), because re-usable code only has to get maintained in one place.</a:t>
            </a:r>
          </a:p>
          <a:p>
            <a:r>
              <a:rPr lang="en-US" smtClean="0"/>
              <a:t>Example:  </a:t>
            </a:r>
            <a:r>
              <a:rPr lang="en-US" b="1" smtClean="0"/>
              <a:t>automate testing</a:t>
            </a:r>
            <a:r>
              <a:rPr lang="en-US" smtClean="0"/>
              <a:t> to discover bugs during development, when it’s easiest to analyze and fix them. Test automation is good, even though it about doubles the size of the code base.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adhering to coding practices that shift most of our activity from code maintenance into new-feature development.</a:t>
            </a:r>
            <a:endParaRPr lang="en-US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Most of code maintenance lies in comprehension and testing, not changing.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Code should be self-documenting:  an entry-level programmer should be able to discern the code’s structure and function in a single pass.</a:t>
            </a:r>
          </a:p>
          <a:p>
            <a:r>
              <a:rPr lang="en-US" smtClean="0"/>
              <a:t>Example:  use </a:t>
            </a:r>
            <a:r>
              <a:rPr lang="en-US" b="1" smtClean="0"/>
              <a:t>complete terms </a:t>
            </a:r>
            <a:r>
              <a:rPr lang="en-US" smtClean="0"/>
              <a:t>to name variables, functions, classes, arguments, etc.  Use </a:t>
            </a:r>
            <a:r>
              <a:rPr lang="en-US" b="1" smtClean="0"/>
              <a:t>jargon</a:t>
            </a:r>
            <a:r>
              <a:rPr lang="en-US" smtClean="0"/>
              <a:t> consistently.</a:t>
            </a:r>
          </a:p>
          <a:p>
            <a:r>
              <a:rPr lang="en-US" smtClean="0"/>
              <a:t>Example:  use prefixes, suffixes, and other </a:t>
            </a:r>
            <a:r>
              <a:rPr lang="en-US" b="1" smtClean="0"/>
              <a:t>decorations</a:t>
            </a:r>
            <a:r>
              <a:rPr lang="en-US" smtClean="0"/>
              <a:t> to specify objects’ types and roles.</a:t>
            </a:r>
          </a:p>
          <a:p>
            <a:r>
              <a:rPr lang="en-US" smtClean="0"/>
              <a:t>Example:  liberally </a:t>
            </a:r>
            <a:r>
              <a:rPr lang="en-US" b="1" smtClean="0"/>
              <a:t>comment</a:t>
            </a:r>
            <a:r>
              <a:rPr lang="en-US" smtClean="0"/>
              <a:t> every non-obvious function call or operation, explaining what you’re doing and why.</a:t>
            </a:r>
          </a:p>
          <a:p>
            <a:r>
              <a:rPr lang="en-US" smtClean="0"/>
              <a:t>Example:  </a:t>
            </a:r>
            <a:r>
              <a:rPr lang="en-US" b="1" smtClean="0"/>
              <a:t>indent and group</a:t>
            </a:r>
            <a:r>
              <a:rPr lang="en-US" smtClean="0"/>
              <a:t> to emphasize hierarchical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14052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Self-documenting code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 implement OOP and relational </a:t>
            </a:r>
            <a:r>
              <a:rPr lang="en-US" b="1" smtClean="0"/>
              <a:t>coding idioms </a:t>
            </a:r>
            <a:r>
              <a:rPr lang="en-US" smtClean="0"/>
              <a:t>(such as CRUD operations) consistently.</a:t>
            </a:r>
          </a:p>
          <a:p>
            <a:r>
              <a:rPr lang="en-US" smtClean="0"/>
              <a:t>Example:  coding </a:t>
            </a:r>
            <a:r>
              <a:rPr lang="en-US" b="1" smtClean="0"/>
              <a:t>style is constant </a:t>
            </a:r>
            <a:r>
              <a:rPr lang="en-US" smtClean="0"/>
              <a:t>across the code base, so the entire code base reads </a:t>
            </a:r>
            <a:r>
              <a:rPr lang="en-US" b="1" smtClean="0"/>
              <a:t>as if a single person wrote it</a:t>
            </a:r>
            <a:r>
              <a:rPr lang="en-US" smtClean="0"/>
              <a:t>.</a:t>
            </a:r>
          </a:p>
          <a:p>
            <a:r>
              <a:rPr lang="en-US" smtClean="0"/>
              <a:t>Self-documenting code is to software development what </a:t>
            </a:r>
            <a:r>
              <a:rPr lang="en-US" b="1" smtClean="0"/>
              <a:t>plain prose</a:t>
            </a:r>
            <a:r>
              <a:rPr lang="en-US" smtClean="0"/>
              <a:t> is to writing.  It </a:t>
            </a:r>
            <a:r>
              <a:rPr lang="en-US" b="1" smtClean="0"/>
              <a:t>makes clear thinking look easy</a:t>
            </a:r>
            <a:r>
              <a:rPr lang="en-US" smtClean="0"/>
              <a:t>, not clever.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making correct, efficient, modular, re-usable coding look easy, the way a world-class athlete makes their sport look easy.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4.  The cost of changing a module is superlinear in the time from coding the module to changing it.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smtClean="0"/>
              <a:t>Good coding practices move bug discovery and avoidance as far upstream as possible.</a:t>
            </a:r>
          </a:p>
          <a:p>
            <a:r>
              <a:rPr lang="en-US" smtClean="0"/>
              <a:t>Example:  </a:t>
            </a:r>
            <a:r>
              <a:rPr lang="en-US" b="1" smtClean="0"/>
              <a:t>idiomatic design practices </a:t>
            </a:r>
            <a:r>
              <a:rPr lang="en-US" smtClean="0"/>
              <a:t>such as specific types of defensive coding and exception handling avoid whole classes of bugs altogether.  </a:t>
            </a:r>
          </a:p>
          <a:p>
            <a:r>
              <a:rPr lang="en-US" smtClean="0"/>
              <a:t>Example:  </a:t>
            </a:r>
            <a:r>
              <a:rPr lang="en-US" b="1" smtClean="0"/>
              <a:t>Test automation </a:t>
            </a:r>
            <a:r>
              <a:rPr lang="en-US" smtClean="0"/>
              <a:t>catches bugs before code checking.</a:t>
            </a:r>
          </a:p>
          <a:p>
            <a:r>
              <a:rPr lang="en-US" smtClean="0"/>
              <a:t>Example:  A </a:t>
            </a:r>
            <a:r>
              <a:rPr lang="en-US" b="1" smtClean="0"/>
              <a:t>bug escaping test automation </a:t>
            </a:r>
            <a:r>
              <a:rPr lang="en-US" smtClean="0"/>
              <a:t>and caught by QA at time t becomes a </a:t>
            </a:r>
            <a:r>
              <a:rPr lang="en-US" b="1" smtClean="0"/>
              <a:t>newly automated </a:t>
            </a:r>
            <a:r>
              <a:rPr lang="en-US" smtClean="0"/>
              <a:t>test at time t + 1.</a:t>
            </a:r>
          </a:p>
          <a:p>
            <a:r>
              <a:rPr lang="en-US" smtClean="0"/>
              <a:t>Example:  Test-coverage metrics and </a:t>
            </a:r>
            <a:r>
              <a:rPr lang="en-US" b="1" smtClean="0"/>
              <a:t>case analyses drive test development</a:t>
            </a:r>
            <a:r>
              <a:rPr lang="en-US" smtClean="0"/>
              <a:t>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minimizing the cost of code changes, avoiding them altogether or effecting them early in the development process.</a:t>
            </a:r>
            <a:endParaRPr lang="en-US" i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5. A software product’s value in the marketplace derives from user experience.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Engineering influences sales by creating </a:t>
            </a:r>
            <a:r>
              <a:rPr lang="en-US" b="1" smtClean="0"/>
              <a:t>products that sell themselves</a:t>
            </a:r>
            <a:r>
              <a:rPr lang="en-US" smtClean="0"/>
              <a:t>.</a:t>
            </a:r>
          </a:p>
          <a:p>
            <a:r>
              <a:rPr lang="en-US" smtClean="0"/>
              <a:t>Good coding practices </a:t>
            </a:r>
            <a:r>
              <a:rPr lang="en-US" b="1" smtClean="0"/>
              <a:t>maximize velocity</a:t>
            </a:r>
            <a:r>
              <a:rPr lang="en-US" smtClean="0"/>
              <a:t>, so we can focus on delivering feature-rich software.</a:t>
            </a:r>
          </a:p>
          <a:p>
            <a:r>
              <a:rPr lang="en-US" smtClean="0"/>
              <a:t>Good coding practices </a:t>
            </a:r>
            <a:r>
              <a:rPr lang="en-US" b="1" smtClean="0"/>
              <a:t>maximize quality</a:t>
            </a:r>
            <a:r>
              <a:rPr lang="en-US" smtClean="0"/>
              <a:t>, so customers experience correct, reliable software.</a:t>
            </a:r>
          </a:p>
        </p:txBody>
      </p:sp>
    </p:spTree>
    <p:extLst>
      <p:ext uri="{BB962C8B-B14F-4D97-AF65-F5344CB8AC3E}">
        <p14:creationId xmlns:p14="http://schemas.microsoft.com/office/powerpoint/2010/main" val="287889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 User experience reduces to correctness, performance, and ease of use.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Clever but opaque code does not contribute </a:t>
            </a:r>
            <a:r>
              <a:rPr lang="en-US" b="1" i="1" smtClean="0"/>
              <a:t>per se</a:t>
            </a:r>
            <a:r>
              <a:rPr lang="en-US" b="1" smtClean="0"/>
              <a:t> to the three user-experience criteria.</a:t>
            </a:r>
          </a:p>
          <a:p>
            <a:r>
              <a:rPr lang="en-US" smtClean="0"/>
              <a:t>If an entry-level programmer would have trouble reading the code at first pass, the code must make a substantial difference to the three criteria, or to code-base TCO.  </a:t>
            </a:r>
          </a:p>
          <a:p>
            <a:r>
              <a:rPr lang="en-US" smtClean="0"/>
              <a:t>In such cases we comment liberally.</a:t>
            </a:r>
          </a:p>
          <a:p>
            <a:r>
              <a:rPr lang="en-US" i="1" smtClean="0">
                <a:solidFill>
                  <a:srgbClr val="C00000"/>
                </a:solidFill>
              </a:rPr>
              <a:t>We reveal our genius by designing a user experience as transparent and dependable as our code is self-documenting.</a:t>
            </a:r>
          </a:p>
        </p:txBody>
      </p:sp>
    </p:spTree>
    <p:extLst>
      <p:ext uri="{BB962C8B-B14F-4D97-AF65-F5344CB8AC3E}">
        <p14:creationId xmlns:p14="http://schemas.microsoft.com/office/powerpoint/2010/main" val="4921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998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makes product code different?</vt:lpstr>
      <vt:lpstr>Principles vs. Standards</vt:lpstr>
      <vt:lpstr>1. Software is a product, not a pastime.</vt:lpstr>
      <vt:lpstr>2. Most of software TCO is maintenance.</vt:lpstr>
      <vt:lpstr>3. Most of code maintenance lies in comprehension and testing, not changing.</vt:lpstr>
      <vt:lpstr>3. Self-documenting code (continued)</vt:lpstr>
      <vt:lpstr>4.  The cost of changing a module is superlinear in the time from coding the module to changing it.</vt:lpstr>
      <vt:lpstr>5. A software product’s value in the marketplace derives from user experience.</vt:lpstr>
      <vt:lpstr>6. User experience reduces to correctness, performance, and ease of use.</vt:lpstr>
      <vt:lpstr>7. Consistency over time and across the UI drives positive user experience.</vt:lpstr>
      <vt:lpstr>8. A self-service UI does not require reading a manual or receiving training.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product code different?</dc:title>
  <dc:creator>Todd Morley</dc:creator>
  <cp:lastModifiedBy>Todd Morley</cp:lastModifiedBy>
  <cp:revision>24</cp:revision>
  <dcterms:created xsi:type="dcterms:W3CDTF">2017-01-31T06:32:58Z</dcterms:created>
  <dcterms:modified xsi:type="dcterms:W3CDTF">2017-01-31T07:23:36Z</dcterms:modified>
</cp:coreProperties>
</file>