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81" r:id="rId4"/>
    <p:sldId id="280" r:id="rId5"/>
    <p:sldId id="283" r:id="rId6"/>
    <p:sldId id="284" r:id="rId7"/>
    <p:sldId id="268" r:id="rId8"/>
    <p:sldId id="278" r:id="rId9"/>
    <p:sldId id="269" r:id="rId10"/>
    <p:sldId id="276" r:id="rId11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76D3-F800-4F3A-A674-29C63AEB7C70}" type="datetimeFigureOut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76D3-F800-4F3A-A674-29C63AEB7C70}" type="datetimeFigureOut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76D3-F800-4F3A-A674-29C63AEB7C70}" type="datetimeFigureOut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76D3-F800-4F3A-A674-29C63AEB7C70}" type="datetimeFigureOut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76D3-F800-4F3A-A674-29C63AEB7C70}" type="datetimeFigureOut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76D3-F800-4F3A-A674-29C63AEB7C70}" type="datetimeFigureOut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76D3-F800-4F3A-A674-29C63AEB7C70}" type="datetimeFigureOut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76D3-F800-4F3A-A674-29C63AEB7C70}" type="datetimeFigureOut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76D3-F800-4F3A-A674-29C63AEB7C70}" type="datetimeFigureOut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76D3-F800-4F3A-A674-29C63AEB7C70}" type="datetimeFigureOut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76D3-F800-4F3A-A674-29C63AEB7C70}" type="datetimeFigureOut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276D3-F800-4F3A-A674-29C63AEB7C70}" type="datetimeFigureOut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bmp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1428737"/>
            <a:ext cx="9001156" cy="2171714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개별 과제 프로젝트 보고서 </a:t>
            </a:r>
            <a:r>
              <a:rPr lang="en-US" altLang="ko-KR" sz="3600" dirty="0"/>
              <a:t>: DBP </a:t>
            </a:r>
            <a:r>
              <a:rPr lang="ko-KR" altLang="en-US" sz="3600" dirty="0"/>
              <a:t>과제 프로젝트</a:t>
            </a:r>
            <a:br>
              <a:rPr lang="en-US" altLang="ko-KR" sz="3600" dirty="0"/>
            </a:br>
            <a:r>
              <a:rPr lang="en-US" altLang="ko-KR" sz="3300" dirty="0"/>
              <a:t>( </a:t>
            </a:r>
            <a:r>
              <a:rPr lang="ko-KR" altLang="en-US" sz="3300" dirty="0"/>
              <a:t>주제</a:t>
            </a:r>
            <a:r>
              <a:rPr lang="en-US" altLang="ko-KR" sz="3300" dirty="0"/>
              <a:t>: </a:t>
            </a:r>
            <a:r>
              <a:rPr lang="ko-KR" altLang="en-US" sz="3300" dirty="0"/>
              <a:t>서울삼육병원 응급실 관리 시스템 </a:t>
            </a:r>
            <a:r>
              <a:rPr lang="en-US" altLang="ko-KR" sz="3300" dirty="0"/>
              <a:t>DB </a:t>
            </a:r>
            <a:r>
              <a:rPr lang="ko-KR" altLang="en-US" sz="3300" dirty="0"/>
              <a:t>구축</a:t>
            </a:r>
            <a:r>
              <a:rPr lang="en-US" altLang="ko-KR" sz="3300" dirty="0"/>
              <a:t>)</a:t>
            </a:r>
            <a:br>
              <a:rPr lang="en-US" altLang="ko-KR" sz="3600" dirty="0"/>
            </a:b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580112" y="3861048"/>
            <a:ext cx="2828356" cy="2045192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   </a:t>
            </a:r>
          </a:p>
          <a:p>
            <a:pPr algn="l"/>
            <a:r>
              <a:rPr lang="ko-KR" altLang="en-US" dirty="0"/>
              <a:t>반</a:t>
            </a:r>
            <a:r>
              <a:rPr lang="en-US" altLang="ko-KR" dirty="0"/>
              <a:t>: </a:t>
            </a:r>
            <a:r>
              <a:rPr lang="ko-KR" altLang="en-US" dirty="0"/>
              <a:t>오전 </a:t>
            </a:r>
            <a:r>
              <a:rPr lang="ko-KR" altLang="en-US" dirty="0" err="1"/>
              <a:t>짝수반</a:t>
            </a:r>
            <a:endParaRPr lang="en-US" altLang="ko-KR" dirty="0"/>
          </a:p>
          <a:p>
            <a:pPr algn="l"/>
            <a:r>
              <a:rPr lang="ko-KR" altLang="en-US" dirty="0"/>
              <a:t>조</a:t>
            </a:r>
            <a:r>
              <a:rPr lang="en-US" altLang="ko-KR" dirty="0"/>
              <a:t>: 5</a:t>
            </a:r>
            <a:r>
              <a:rPr lang="ko-KR" altLang="en-US" dirty="0"/>
              <a:t>조</a:t>
            </a:r>
            <a:endParaRPr lang="en-US" altLang="ko-KR" dirty="0"/>
          </a:p>
          <a:p>
            <a:pPr algn="l"/>
            <a:r>
              <a:rPr lang="ko-KR" altLang="en-US" dirty="0"/>
              <a:t>학번</a:t>
            </a:r>
            <a:r>
              <a:rPr lang="en-US" altLang="ko-KR" dirty="0"/>
              <a:t>: 2019101412</a:t>
            </a:r>
          </a:p>
          <a:p>
            <a:pPr algn="l"/>
            <a:r>
              <a:rPr lang="ko-KR" altLang="en-US" dirty="0"/>
              <a:t>이름</a:t>
            </a:r>
            <a:r>
              <a:rPr lang="en-US" altLang="ko-KR" dirty="0"/>
              <a:t>:  </a:t>
            </a:r>
            <a:r>
              <a:rPr lang="ko-KR" altLang="en-US" dirty="0"/>
              <a:t>이예찬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-9026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5. </a:t>
            </a:r>
            <a:r>
              <a:rPr lang="ko-KR" altLang="en-US" sz="3600" dirty="0"/>
              <a:t>개발 후기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52736"/>
            <a:ext cx="8856984" cy="561662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/>
              <a:t>보완 사항에도 기입했듯이 </a:t>
            </a:r>
            <a:r>
              <a:rPr lang="en-US" altLang="ko-KR" sz="1200" dirty="0"/>
              <a:t>C#</a:t>
            </a:r>
            <a:r>
              <a:rPr lang="ko-KR" altLang="en-US" sz="1200" dirty="0"/>
              <a:t>을 이번 수업시간에 처음 접한 점이 아쉬웠습니다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팀원들과 같이 노력해보았고</a:t>
            </a:r>
            <a:r>
              <a:rPr lang="en-US" altLang="ko-KR" sz="1200" dirty="0"/>
              <a:t>, </a:t>
            </a:r>
            <a:r>
              <a:rPr lang="ko-KR" altLang="en-US" sz="1200" dirty="0"/>
              <a:t>이제까지 다양한 언어와 알고리즘 과목도 수강했기 때문에 수강이 가능할 거라고 생각했는데 짧은 시간에 다양한 기능을 구현하는 건 힘들었던 점이 아쉬웠습니다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수업시간에 배운 내용이 생각할 수 있는 한계였기 때문에 어디까지 구현을 할 수 있는지 짐작하지 못했던 점도 아쉬웠습니다</a:t>
            </a:r>
            <a:r>
              <a:rPr lang="en-US" altLang="ko-KR" sz="1200" dirty="0"/>
              <a:t>.</a:t>
            </a:r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>
              <a:lnSpc>
                <a:spcPct val="120000"/>
              </a:lnSpc>
            </a:pPr>
            <a:r>
              <a:rPr lang="ko-KR" altLang="en-US" sz="1200" dirty="0"/>
              <a:t>팀원들을 잘 만났다고 생각합니다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팀원들이 편입생이거나 복수전공하는 학생들로 구성되어 있어서 다들 처음 만난 사이이기도 하고 팀원 중 아무도 </a:t>
            </a:r>
            <a:r>
              <a:rPr lang="en-US" altLang="ko-KR" sz="1200" dirty="0"/>
              <a:t>C# </a:t>
            </a:r>
            <a:r>
              <a:rPr lang="ko-KR" altLang="en-US" sz="1200" dirty="0"/>
              <a:t>프로그래밍을 할 수 있는 사람이 없었습니다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그럼에도 불구하고</a:t>
            </a:r>
            <a:r>
              <a:rPr lang="en-US" altLang="ko-KR" sz="1200" dirty="0"/>
              <a:t>, </a:t>
            </a:r>
            <a:r>
              <a:rPr lang="ko-KR" altLang="en-US" sz="1200" dirty="0"/>
              <a:t>서로 최선을 다하려고 했기 때문에 팀 프로젝트에 대해 아쉬웠던 점은 많았지만 후회하진 않습니다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모르는 부분은 서로 물어보고 피드백도 가감없이 주고 받았지만 부끄러워 하지 않고 적극적으로 배워 나갔습니다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매주 </a:t>
            </a:r>
            <a:r>
              <a:rPr lang="en-US" altLang="ko-KR" sz="1200" dirty="0"/>
              <a:t>2</a:t>
            </a:r>
            <a:r>
              <a:rPr lang="ko-KR" altLang="en-US" sz="1200" dirty="0"/>
              <a:t>회 이상씩 만나면서 꾸준히 구현하려고 했고</a:t>
            </a:r>
            <a:r>
              <a:rPr lang="en-US" altLang="ko-KR" sz="1200" dirty="0"/>
              <a:t>, SQL</a:t>
            </a:r>
            <a:r>
              <a:rPr lang="ko-KR" altLang="en-US" sz="1200" dirty="0"/>
              <a:t>도 능숙한 팀원이 없었기 때문에 </a:t>
            </a:r>
            <a:r>
              <a:rPr lang="en-US" altLang="ko-KR" sz="1200" dirty="0"/>
              <a:t>DB</a:t>
            </a:r>
            <a:r>
              <a:rPr lang="ko-KR" altLang="en-US" sz="1200" dirty="0"/>
              <a:t>구축부터 난관이었는데 마지막에는</a:t>
            </a:r>
            <a:r>
              <a:rPr lang="en-US" altLang="ko-KR" sz="1200" dirty="0"/>
              <a:t> </a:t>
            </a:r>
            <a:r>
              <a:rPr lang="ko-KR" altLang="en-US" sz="1200" dirty="0"/>
              <a:t>오류나는 횟수도 많이 줄고 해결하는 시간도 짧아졌습니다</a:t>
            </a:r>
            <a:r>
              <a:rPr lang="en-US" altLang="ko-KR" sz="1200" dirty="0"/>
              <a:t>. </a:t>
            </a:r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>
              <a:lnSpc>
                <a:spcPct val="120000"/>
              </a:lnSpc>
            </a:pPr>
            <a:r>
              <a:rPr lang="ko-KR" altLang="en-US" sz="1200" dirty="0"/>
              <a:t>이 프로젝트는 </a:t>
            </a:r>
            <a:r>
              <a:rPr lang="en-US" altLang="ko-KR" sz="1200" dirty="0"/>
              <a:t>C#</a:t>
            </a:r>
            <a:r>
              <a:rPr lang="ko-KR" altLang="en-US" sz="1200" dirty="0"/>
              <a:t>의</a:t>
            </a:r>
            <a:r>
              <a:rPr lang="en-US" altLang="ko-KR" sz="1200" dirty="0"/>
              <a:t> </a:t>
            </a:r>
            <a:r>
              <a:rPr lang="ko-KR" altLang="en-US" sz="1200" dirty="0"/>
              <a:t>프로그래밍도 중요했지만 앞에서의 </a:t>
            </a:r>
            <a:r>
              <a:rPr lang="en-US" altLang="ko-KR" sz="1200" dirty="0"/>
              <a:t>DB</a:t>
            </a:r>
            <a:r>
              <a:rPr lang="ko-KR" altLang="en-US" sz="1200" dirty="0"/>
              <a:t>설계 단계도 무척 중요한 부분이라고 생각했습니다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앞에서의 설계가 촘촘하게 되지 않으면 뒤에 단계에서 충돌되는 부분이 많다는 것을 배웠습니다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논리적으로 서로 탄탄하게 유기적으로 연결되어야 하기 때문에 앞에 설계한 것을 바탕으로 </a:t>
            </a:r>
            <a:r>
              <a:rPr lang="en-US" altLang="ko-KR" sz="1200" dirty="0"/>
              <a:t>ERD</a:t>
            </a:r>
            <a:r>
              <a:rPr lang="ko-KR" altLang="en-US" sz="1200" dirty="0"/>
              <a:t>를 그렸을 때 맞지 않아 여러 번 수정해야 하는 시행착오를 겪었습니다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이 시행착오를 통해 테이블을 어떤 식으로 구성해야 하는지 확실하게 학습할 수 있었습니다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사실 이론으로만 배웠을 때는 이해해도 정작 실습할 때 정확히 이해하지 못해 부족하다고 느꼈던 부분이 있었는데 직접 구축할 때 적용해보니 예를 들어 환자 테이블과 차트 테이블을 따로 만들어야 하는 이유 등과 같은 부분을 정확하게 이해할 수 있었습니다</a:t>
            </a:r>
            <a:r>
              <a:rPr lang="en-US" altLang="ko-KR" sz="1200" dirty="0"/>
              <a:t>. </a:t>
            </a:r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>
              <a:lnSpc>
                <a:spcPct val="120000"/>
              </a:lnSpc>
            </a:pPr>
            <a:r>
              <a:rPr lang="en-US" altLang="ko-KR" sz="1200" dirty="0"/>
              <a:t>SQL</a:t>
            </a:r>
            <a:r>
              <a:rPr lang="ko-KR" altLang="en-US" sz="1200" dirty="0"/>
              <a:t>을</a:t>
            </a:r>
            <a:r>
              <a:rPr lang="en-US" altLang="ko-KR" sz="1200" dirty="0"/>
              <a:t> </a:t>
            </a:r>
            <a:r>
              <a:rPr lang="ko-KR" altLang="en-US" sz="1200" dirty="0"/>
              <a:t>배웠을 때 </a:t>
            </a:r>
            <a:r>
              <a:rPr lang="en-US" altLang="ko-KR" sz="1200" dirty="0"/>
              <a:t>DB</a:t>
            </a:r>
            <a:r>
              <a:rPr lang="ko-KR" altLang="en-US" sz="1200" dirty="0"/>
              <a:t>를 구축하는데 사용하고 어떤 경우에 사용할 수 있는지 이 프로젝트를 진행하기 전까지는 몰랐다는 것을 깨닫게 되었습니다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그리고 비주얼 스튜디오와 연동하고 직접 데이터를 불러와 시스템에 보여주는 작업을 하면서 이렇게 작동되고 어디서 </a:t>
            </a:r>
            <a:r>
              <a:rPr lang="en-US" altLang="ko-KR" sz="1200" dirty="0"/>
              <a:t>SQL</a:t>
            </a:r>
            <a:r>
              <a:rPr lang="ko-KR" altLang="en-US" sz="1200" dirty="0"/>
              <a:t>문을 사용하여 데이터를 불러오는지 학습할 수 있었습니다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데이터 베이스 과목만 수강했을 때는 외래키와 기본키가 무엇인지만 알았지만 어떻게 </a:t>
            </a:r>
            <a:r>
              <a:rPr lang="en-US" altLang="ko-KR" sz="1200" dirty="0"/>
              <a:t>SQL</a:t>
            </a:r>
            <a:r>
              <a:rPr lang="ko-KR" altLang="en-US" sz="1200" dirty="0"/>
              <a:t>문 자체를 작성해야 하고 순서를 어떻게 구성해야 하는지를 직접 해보며 학습할 수 있었습니다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순서를 제대로 구성하지 않아서 생긴 오류도 많았고 외래키를 설정하는 것은 알았지만 어떻게 </a:t>
            </a:r>
            <a:r>
              <a:rPr lang="en-US" altLang="ko-KR" sz="1200" dirty="0"/>
              <a:t>SQL</a:t>
            </a:r>
            <a:r>
              <a:rPr lang="ko-KR" altLang="en-US" sz="1200" dirty="0"/>
              <a:t>문을 작성 해야지 설정되는지 몰랐기 때문에 생긴 오류들도 있었기 때문에 이런 오류들을 해결해 나가며 한 단계 더 성장할 수 있는 계기가 되었습니다</a:t>
            </a:r>
            <a:r>
              <a:rPr lang="en-US" altLang="ko-KR" sz="1200" dirty="0"/>
              <a:t>.</a:t>
            </a:r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>
              <a:lnSpc>
                <a:spcPct val="120000"/>
              </a:lnSpc>
            </a:pPr>
            <a:r>
              <a:rPr lang="ko-KR" altLang="en-US" sz="1200" dirty="0"/>
              <a:t>편입을 하고 난 뒤의 처음 대면 수업이었고</a:t>
            </a:r>
            <a:r>
              <a:rPr lang="en-US" altLang="ko-KR" sz="1200" dirty="0"/>
              <a:t>, </a:t>
            </a:r>
            <a:r>
              <a:rPr lang="ko-KR" altLang="en-US" sz="1200" dirty="0"/>
              <a:t>이에 따른 팀플 또한 처음이었습니다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그리고 이번 학기에 수강한 과목 중 가장 긴 팀플 프로젝트였기 때문에 가장 규모가 컸다고 생각합니다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생각보다 많이 부족해서 실제로 구현을 제대로 하지 못한 부분도 상당하고 매 주마다 내가 할 수 있을까라는 생각의 연속이었습니다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하지만 여전히 부족하지만 그에 따른 성장이 없었다고 하기에는 배운 것이 아주 많습니다</a:t>
            </a:r>
            <a:r>
              <a:rPr lang="en-US" altLang="ko-KR" sz="1200" dirty="0"/>
              <a:t>. C#</a:t>
            </a:r>
            <a:r>
              <a:rPr lang="ko-KR" altLang="en-US" sz="1200" dirty="0"/>
              <a:t>이라는 언어가 게임에만 쓰이는 줄 알았던 저는 데이터 베이스 구축에 쓰인다는 것을 배웠고 </a:t>
            </a:r>
            <a:r>
              <a:rPr lang="en-US" altLang="ko-KR" sz="1200" dirty="0"/>
              <a:t>SQL</a:t>
            </a:r>
            <a:r>
              <a:rPr lang="ko-KR" altLang="en-US" sz="1200" dirty="0"/>
              <a:t>의 기초만 배웠던 부분을 활용까지 하는 등 방향성을 잡을 수 있었다고 생각합니다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힘들었던 건 사실이었지만 값진 경험을 하게 해 주신 교수님께 감사드립니다</a:t>
            </a:r>
            <a:r>
              <a:rPr lang="en-US" altLang="ko-KR" sz="12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1. DB </a:t>
            </a:r>
            <a:r>
              <a:rPr lang="ko-KR" altLang="en-US" sz="4000" dirty="0"/>
              <a:t>설계</a:t>
            </a:r>
            <a:r>
              <a:rPr lang="en-US" altLang="ko-KR" sz="4000" dirty="0"/>
              <a:t>_</a:t>
            </a:r>
            <a:r>
              <a:rPr lang="ko-KR" altLang="en-US" sz="4000" dirty="0"/>
              <a:t>업무 분석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FEB186E-CC06-E7CE-634E-D57AB658ABE0}"/>
              </a:ext>
            </a:extLst>
          </p:cNvPr>
          <p:cNvSpPr txBox="1">
            <a:spLocks/>
          </p:cNvSpPr>
          <p:nvPr/>
        </p:nvSpPr>
        <p:spPr>
          <a:xfrm>
            <a:off x="196631" y="5233144"/>
            <a:ext cx="8695292" cy="12889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전체 병원의 관리 시스템을 구성하기 전 전체적인 구조도를 팀원들과 함께 작성했고</a:t>
            </a:r>
            <a:r>
              <a:rPr lang="en-US" altLang="ko-KR" sz="1600" dirty="0"/>
              <a:t>, </a:t>
            </a:r>
            <a:r>
              <a:rPr lang="ko-KR" altLang="en-US" sz="1600" dirty="0"/>
              <a:t>각자 부분을 나누어 업무 기술서와 흐름도 등을 작성하는 작업을 먼저 했음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환자 관리 시스템과 수술실의 수술 환자 관리를 맡아서 진행했고</a:t>
            </a:r>
            <a:r>
              <a:rPr lang="en-US" altLang="ko-KR" sz="1600" dirty="0"/>
              <a:t>, </a:t>
            </a:r>
            <a:r>
              <a:rPr lang="ko-KR" altLang="en-US" sz="1600" dirty="0"/>
              <a:t>이를 토대로 업무 흐름도까지 작성했음</a:t>
            </a:r>
            <a:r>
              <a:rPr lang="en-US" altLang="ko-KR" sz="1600" dirty="0"/>
              <a:t>.</a:t>
            </a:r>
          </a:p>
          <a:p>
            <a:endParaRPr lang="ko-KR" altLang="en-US" sz="2000" dirty="0"/>
          </a:p>
        </p:txBody>
      </p:sp>
      <p:grpSp>
        <p:nvGrpSpPr>
          <p:cNvPr id="14" name="그룹 1005">
            <a:extLst>
              <a:ext uri="{FF2B5EF4-FFF2-40B4-BE49-F238E27FC236}">
                <a16:creationId xmlns:a16="http://schemas.microsoft.com/office/drawing/2014/main" id="{0D6FC0F8-FBD3-FA77-1028-F3D6F64B5B0D}"/>
              </a:ext>
            </a:extLst>
          </p:cNvPr>
          <p:cNvGrpSpPr/>
          <p:nvPr/>
        </p:nvGrpSpPr>
        <p:grpSpPr>
          <a:xfrm>
            <a:off x="197660" y="1482644"/>
            <a:ext cx="1944216" cy="3019474"/>
            <a:chOff x="10080713" y="1443515"/>
            <a:chExt cx="4974333" cy="7993514"/>
          </a:xfrm>
        </p:grpSpPr>
        <p:pic>
          <p:nvPicPr>
            <p:cNvPr id="15" name="Object 19">
              <a:extLst>
                <a:ext uri="{FF2B5EF4-FFF2-40B4-BE49-F238E27FC236}">
                  <a16:creationId xmlns:a16="http://schemas.microsoft.com/office/drawing/2014/main" id="{28DCF117-EA20-C5F3-D233-7601969CD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80713" y="1443515"/>
              <a:ext cx="4974333" cy="7993514"/>
            </a:xfrm>
            <a:prstGeom prst="rect">
              <a:avLst/>
            </a:prstGeom>
          </p:spPr>
        </p:pic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1F30049-57A6-6D12-A140-85CAE671C164}"/>
              </a:ext>
            </a:extLst>
          </p:cNvPr>
          <p:cNvSpPr/>
          <p:nvPr/>
        </p:nvSpPr>
        <p:spPr>
          <a:xfrm>
            <a:off x="575080" y="1782726"/>
            <a:ext cx="1671143" cy="706685"/>
          </a:xfrm>
          <a:prstGeom prst="round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chemeClr val="accent2"/>
                </a:solidFill>
              </a:ln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46A22A0-462C-CD57-5A09-4A380BBC30EF}"/>
              </a:ext>
            </a:extLst>
          </p:cNvPr>
          <p:cNvSpPr/>
          <p:nvPr/>
        </p:nvSpPr>
        <p:spPr>
          <a:xfrm>
            <a:off x="809894" y="3714892"/>
            <a:ext cx="1038652" cy="385464"/>
          </a:xfrm>
          <a:prstGeom prst="round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chemeClr val="accent2"/>
                </a:solidFill>
              </a:ln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339A323-BBCB-143A-6ACC-C250E37D9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106" y="1379721"/>
            <a:ext cx="2163689" cy="355192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A5DBA93-C939-65F3-EB2E-07211C5AB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083" y="1422107"/>
            <a:ext cx="2232248" cy="3475526"/>
          </a:xfrm>
          <a:prstGeom prst="rect">
            <a:avLst/>
          </a:prstGeom>
        </p:spPr>
      </p:pic>
      <p:pic>
        <p:nvPicPr>
          <p:cNvPr id="24" name="Picture 1">
            <a:extLst>
              <a:ext uri="{FF2B5EF4-FFF2-40B4-BE49-F238E27FC236}">
                <a16:creationId xmlns:a16="http://schemas.microsoft.com/office/drawing/2014/main" id="{EFFED092-ECAC-BE3E-BFBD-947DD54F0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034" y="774584"/>
            <a:ext cx="2565766" cy="70668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5" name="Picture 3">
            <a:extLst>
              <a:ext uri="{FF2B5EF4-FFF2-40B4-BE49-F238E27FC236}">
                <a16:creationId xmlns:a16="http://schemas.microsoft.com/office/drawing/2014/main" id="{532A9A40-1521-C2B6-C207-A60C473FD3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1034" y="1549542"/>
            <a:ext cx="2695848" cy="187502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6" name="Picture 5">
            <a:extLst>
              <a:ext uri="{FF2B5EF4-FFF2-40B4-BE49-F238E27FC236}">
                <a16:creationId xmlns:a16="http://schemas.microsoft.com/office/drawing/2014/main" id="{64125AB9-05F3-83DE-20A0-C20E60A184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1034" y="3493563"/>
            <a:ext cx="2427163" cy="1652841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9913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2. DB </a:t>
            </a:r>
            <a:r>
              <a:rPr lang="ko-KR" altLang="en-US" sz="4000" dirty="0"/>
              <a:t>설계</a:t>
            </a:r>
            <a:r>
              <a:rPr lang="en-US" altLang="ko-KR" sz="4000" dirty="0"/>
              <a:t>_</a:t>
            </a:r>
            <a:r>
              <a:rPr lang="ko-KR" altLang="en-US" sz="4000" dirty="0"/>
              <a:t>모델링 </a:t>
            </a:r>
            <a:r>
              <a:rPr lang="en-US" altLang="ko-KR" sz="4000" dirty="0"/>
              <a:t>1</a:t>
            </a:r>
            <a:endParaRPr lang="ko-KR" altLang="en-US" sz="4000" dirty="0"/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46573058-CDC9-99CC-6E38-3CD8B01EF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73" y="1392790"/>
            <a:ext cx="2654822" cy="203621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A2787983-06DF-9C16-71BC-9AF18852D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3968" y="1124744"/>
            <a:ext cx="4752528" cy="554461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1800" dirty="0"/>
              <a:t>업무 분석을 바탕으로 문서 리스트와 엔티티 리스트를 정하고</a:t>
            </a:r>
            <a:r>
              <a:rPr lang="en-US" altLang="ko-KR" sz="1800" dirty="0"/>
              <a:t>, </a:t>
            </a:r>
            <a:r>
              <a:rPr lang="ko-KR" altLang="en-US" sz="1800" dirty="0"/>
              <a:t>정규화까지 거치는 부분까지는 본인이 맡은 부분에 한에서 진행했음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ko-KR" altLang="en-US" sz="1800" dirty="0"/>
              <a:t>팀원 각자가 한 업무 분석과 근본적으로 병원 관리 </a:t>
            </a:r>
            <a:r>
              <a:rPr lang="en-US" altLang="ko-KR" sz="1800" dirty="0"/>
              <a:t>DB</a:t>
            </a:r>
            <a:r>
              <a:rPr lang="ko-KR" altLang="en-US" sz="1800" dirty="0"/>
              <a:t>가 필요한 이유인 진료와 병원 주요 관리 대상인 요소들을 가장 집중적으로 잘 표현할 수 있는 부분이 응급실이라는 의견이 나와서 응급실에 더욱 집중해 모델링을 진행했음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앞에서 언급했듯이 필수로 구성되어야 하는 테이블은 진료를 관리하는 부분과 주요 대상인 환자</a:t>
            </a:r>
            <a:r>
              <a:rPr lang="en-US" altLang="ko-KR" sz="1800" dirty="0"/>
              <a:t>, </a:t>
            </a:r>
            <a:r>
              <a:rPr lang="ko-KR" altLang="en-US" sz="1800" dirty="0"/>
              <a:t>의사</a:t>
            </a:r>
            <a:r>
              <a:rPr lang="en-US" altLang="ko-KR" sz="1800" dirty="0"/>
              <a:t>, </a:t>
            </a:r>
            <a:r>
              <a:rPr lang="ko-KR" altLang="en-US" sz="1800" dirty="0"/>
              <a:t>간호사였고</a:t>
            </a:r>
            <a:r>
              <a:rPr lang="en-US" altLang="ko-KR" sz="1800" dirty="0"/>
              <a:t> </a:t>
            </a:r>
            <a:r>
              <a:rPr lang="ko-KR" altLang="en-US" sz="1800" dirty="0"/>
              <a:t>마지막으로 진료를 기록할 수 있는 차트 부분이었기 때문에 논리 </a:t>
            </a:r>
            <a:r>
              <a:rPr lang="en-US" altLang="ko-KR" sz="1800" dirty="0"/>
              <a:t>ERD</a:t>
            </a:r>
            <a:r>
              <a:rPr lang="ko-KR" altLang="en-US" sz="1800" dirty="0"/>
              <a:t>를 다음과 같이 설계했음</a:t>
            </a:r>
            <a:r>
              <a:rPr lang="en-US" altLang="ko-KR" sz="1800" dirty="0"/>
              <a:t>.</a:t>
            </a: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5B69F016-9C7F-6D47-7A22-0C3CF9B90A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168" t="24307" r="23302" b="23829"/>
          <a:stretch>
            <a:fillRect/>
          </a:stretch>
        </p:blipFill>
        <p:spPr>
          <a:xfrm>
            <a:off x="0" y="3897052"/>
            <a:ext cx="4283968" cy="2378969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63495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9913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2. DB </a:t>
            </a:r>
            <a:r>
              <a:rPr lang="ko-KR" altLang="en-US" sz="4000" dirty="0"/>
              <a:t>설계</a:t>
            </a:r>
            <a:r>
              <a:rPr lang="en-US" altLang="ko-KR" sz="4000" dirty="0"/>
              <a:t>_</a:t>
            </a:r>
            <a:r>
              <a:rPr lang="ko-KR" altLang="en-US" sz="4000" dirty="0"/>
              <a:t>모델링 </a:t>
            </a:r>
            <a:r>
              <a:rPr lang="en-US" altLang="ko-KR" sz="4000" dirty="0"/>
              <a:t>2</a:t>
            </a:r>
            <a:endParaRPr lang="ko-KR" altLang="en-US" sz="4000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A2787983-06DF-9C16-71BC-9AF18852D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3968" y="1124744"/>
            <a:ext cx="4752528" cy="554461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1600" dirty="0"/>
              <a:t>물리적 </a:t>
            </a:r>
            <a:r>
              <a:rPr lang="en-US" altLang="ko-KR" sz="1600" dirty="0"/>
              <a:t>ERD</a:t>
            </a:r>
            <a:r>
              <a:rPr lang="ko-KR" altLang="en-US" sz="1600" dirty="0"/>
              <a:t>에서는 각자의 특성에 맞게 데이터 타입을 정하고</a:t>
            </a:r>
            <a:r>
              <a:rPr lang="en-US" altLang="ko-KR" sz="1600" dirty="0"/>
              <a:t>, </a:t>
            </a:r>
            <a:r>
              <a:rPr lang="ko-KR" altLang="en-US" sz="1600" dirty="0"/>
              <a:t>각 테이블에 맞게 </a:t>
            </a:r>
            <a:r>
              <a:rPr lang="en-US" altLang="ko-KR" sz="1600" dirty="0"/>
              <a:t>DB</a:t>
            </a:r>
            <a:r>
              <a:rPr lang="ko-KR" altLang="en-US" sz="1600" dirty="0"/>
              <a:t>를 구축할 때 사용할 수 있는 이름을 정했음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 환자 차트는 영어로 </a:t>
            </a:r>
            <a:r>
              <a:rPr lang="en-US" altLang="ko-KR" sz="1600" dirty="0"/>
              <a:t>Patient</a:t>
            </a:r>
            <a:r>
              <a:rPr lang="ko-KR" altLang="en-US" sz="1600" dirty="0"/>
              <a:t>이므로 환자코드를 </a:t>
            </a:r>
            <a:r>
              <a:rPr lang="en-US" altLang="ko-KR" sz="1600" dirty="0" err="1"/>
              <a:t>P_code</a:t>
            </a:r>
            <a:r>
              <a:rPr lang="ko-KR" altLang="en-US" sz="1600" dirty="0"/>
              <a:t>로 지정하여 </a:t>
            </a:r>
            <a:r>
              <a:rPr lang="en-US" altLang="ko-KR" sz="1600" dirty="0"/>
              <a:t>SQL</a:t>
            </a:r>
            <a:r>
              <a:rPr lang="ko-KR" altLang="en-US" sz="1600" dirty="0"/>
              <a:t>문을 사용할 때 간단히 구별하고 사용할 수 있게 만들었음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Patient </a:t>
            </a:r>
            <a:r>
              <a:rPr lang="ko-KR" altLang="en-US" sz="1600" dirty="0"/>
              <a:t>테이블</a:t>
            </a:r>
            <a:r>
              <a:rPr lang="en-US" altLang="ko-KR" sz="1600" dirty="0"/>
              <a:t>: </a:t>
            </a:r>
            <a:r>
              <a:rPr lang="ko-KR" altLang="en-US" sz="1600" dirty="0"/>
              <a:t>환자 코드인 </a:t>
            </a:r>
            <a:r>
              <a:rPr lang="en-US" altLang="ko-KR" sz="1600" dirty="0" err="1"/>
              <a:t>P_code</a:t>
            </a:r>
            <a:r>
              <a:rPr lang="ko-KR" altLang="en-US" sz="1600" dirty="0"/>
              <a:t>가 </a:t>
            </a:r>
            <a:r>
              <a:rPr lang="en-US" altLang="ko-KR" sz="1600" dirty="0"/>
              <a:t>Primary key</a:t>
            </a:r>
            <a:r>
              <a:rPr lang="ko-KR" altLang="en-US" sz="1600" dirty="0"/>
              <a:t>로 지정했고</a:t>
            </a:r>
            <a:r>
              <a:rPr lang="en-US" altLang="ko-KR" sz="1600" dirty="0"/>
              <a:t>, </a:t>
            </a:r>
            <a:r>
              <a:rPr lang="ko-KR" altLang="en-US" sz="1600" dirty="0"/>
              <a:t>환자 기본 정보들을 옆에 보이는 것과 같이 포함시켰음</a:t>
            </a:r>
            <a:r>
              <a:rPr lang="en-US" altLang="ko-KR" sz="1600" dirty="0"/>
              <a:t>. </a:t>
            </a:r>
            <a:r>
              <a:rPr lang="ko-KR" altLang="en-US" sz="1600" dirty="0"/>
              <a:t>환자가 처음 등록하고 등록한 기본 정보는 환자가 올 때마다 반복하여 사용하기 때문에 그 이외의 진료한 부분을 따로 저장하기 위해 차트 테이블을 구분하여 만들었음</a:t>
            </a:r>
            <a:r>
              <a:rPr lang="en-US" altLang="ko-KR" sz="1600" dirty="0"/>
              <a:t>. </a:t>
            </a:r>
            <a:r>
              <a:rPr lang="ko-KR" altLang="en-US" sz="1600" dirty="0"/>
              <a:t>담당의사인 </a:t>
            </a:r>
            <a:r>
              <a:rPr lang="en-US" altLang="ko-KR" sz="1600" dirty="0" err="1"/>
              <a:t>D_code</a:t>
            </a:r>
            <a:r>
              <a:rPr lang="ko-KR" altLang="en-US" sz="1600" dirty="0"/>
              <a:t>를 외래키로 지정한 이유는 동명이인이 있을 수 있기 때문에 의사 테이블에서 각 의사를 구분하는 독자적인 코드를 가져와 사용하게 됨</a:t>
            </a:r>
            <a:r>
              <a:rPr lang="en-US" altLang="ko-KR" sz="1600" dirty="0"/>
              <a:t>. </a:t>
            </a:r>
            <a:r>
              <a:rPr lang="ko-KR" altLang="en-US" sz="1600" dirty="0"/>
              <a:t>따로 환자 테이블에서 만들어 줄 필요가 없는 항목이기 때문에 의사 테이블은 부모 테이블로 비식별관계로 </a:t>
            </a:r>
            <a:r>
              <a:rPr lang="ko-KR" altLang="en-US" sz="1600" dirty="0" err="1"/>
              <a:t>이어줌</a:t>
            </a:r>
            <a:r>
              <a:rPr lang="en-US" altLang="ko-KR" sz="1600" dirty="0"/>
              <a:t>. </a:t>
            </a:r>
            <a:r>
              <a:rPr lang="ko-KR" altLang="en-US" sz="1600" dirty="0"/>
              <a:t>환자가 없는 의사는 존재하지만 의사가 할당되지 않은 환자는 없음</a:t>
            </a:r>
            <a:r>
              <a:rPr lang="en-US" altLang="ko-KR" sz="1600" dirty="0"/>
              <a:t>.</a:t>
            </a:r>
          </a:p>
          <a:p>
            <a:endParaRPr lang="ko-KR" altLang="en-US" sz="1600" dirty="0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27A7098F-8CF4-22B6-FDC2-80A7E1D8F3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359" t="25900" r="31338" b="21359"/>
          <a:stretch>
            <a:fillRect/>
          </a:stretch>
        </p:blipFill>
        <p:spPr>
          <a:xfrm>
            <a:off x="107504" y="1336204"/>
            <a:ext cx="4091972" cy="241312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C222FE0-A1F4-CE28-76B9-CBB474BCF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90" y="4141660"/>
            <a:ext cx="3795184" cy="241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47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9913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2. DB </a:t>
            </a:r>
            <a:r>
              <a:rPr lang="ko-KR" altLang="en-US" sz="4000" dirty="0"/>
              <a:t>설계</a:t>
            </a:r>
            <a:r>
              <a:rPr lang="en-US" altLang="ko-KR" sz="4000" dirty="0"/>
              <a:t>_</a:t>
            </a:r>
            <a:r>
              <a:rPr lang="ko-KR" altLang="en-US" sz="4000" dirty="0"/>
              <a:t>모델링 </a:t>
            </a:r>
            <a:r>
              <a:rPr lang="en-US" altLang="ko-KR" sz="4000" dirty="0"/>
              <a:t>3</a:t>
            </a:r>
            <a:endParaRPr lang="ko-KR" altLang="en-US" sz="4000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A2787983-06DF-9C16-71BC-9AF18852D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3968" y="1124744"/>
            <a:ext cx="4752528" cy="554461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sz="1400" dirty="0"/>
              <a:t>Doctor </a:t>
            </a:r>
            <a:r>
              <a:rPr lang="ko-KR" altLang="en-US" sz="1400" dirty="0"/>
              <a:t>테이블</a:t>
            </a:r>
            <a:r>
              <a:rPr lang="en-US" altLang="ko-KR" sz="1400" dirty="0"/>
              <a:t>: </a:t>
            </a:r>
            <a:r>
              <a:rPr lang="ko-KR" altLang="en-US" sz="1400" dirty="0"/>
              <a:t>의사 테이블은 기본키를 의사코드로 갖고 따로 외래키를 갖지 않음</a:t>
            </a:r>
            <a:r>
              <a:rPr lang="en-US" altLang="ko-KR" sz="1400" dirty="0"/>
              <a:t>. </a:t>
            </a:r>
            <a:r>
              <a:rPr lang="ko-KR" altLang="en-US" sz="1400" dirty="0"/>
              <a:t>또한 의사코드 이외의 항목들은 선택적으로 들어가며 </a:t>
            </a:r>
            <a:r>
              <a:rPr lang="en-US" altLang="ko-KR" sz="1400" dirty="0"/>
              <a:t>NULL</a:t>
            </a:r>
            <a:r>
              <a:rPr lang="ko-KR" altLang="en-US" sz="1400" dirty="0"/>
              <a:t>값을 가질 수 있음</a:t>
            </a:r>
            <a:r>
              <a:rPr lang="en-US" altLang="ko-KR" sz="1400" dirty="0"/>
              <a:t>.</a:t>
            </a:r>
            <a:r>
              <a:rPr lang="ko-KR" altLang="en-US" sz="1400" dirty="0"/>
              <a:t> 테이블은 세 개의 자식 테이블</a:t>
            </a:r>
            <a:r>
              <a:rPr lang="en-US" altLang="ko-KR" sz="1400" dirty="0"/>
              <a:t>(</a:t>
            </a:r>
            <a:r>
              <a:rPr lang="ko-KR" altLang="en-US" sz="1400" dirty="0"/>
              <a:t>환자</a:t>
            </a:r>
            <a:r>
              <a:rPr lang="en-US" altLang="ko-KR" sz="1400" dirty="0"/>
              <a:t>, </a:t>
            </a:r>
            <a:r>
              <a:rPr lang="ko-KR" altLang="en-US" sz="1400" dirty="0"/>
              <a:t>차트</a:t>
            </a:r>
            <a:r>
              <a:rPr lang="en-US" altLang="ko-KR" sz="1400" dirty="0"/>
              <a:t>, </a:t>
            </a:r>
            <a:r>
              <a:rPr lang="ko-KR" altLang="en-US" sz="1400" dirty="0"/>
              <a:t>진료</a:t>
            </a:r>
            <a:r>
              <a:rPr lang="en-US" altLang="ko-KR" sz="1400" dirty="0"/>
              <a:t>)</a:t>
            </a:r>
            <a:r>
              <a:rPr lang="ko-KR" altLang="en-US" sz="1400" dirty="0"/>
              <a:t>을 가지고 있으며 모두 </a:t>
            </a:r>
            <a:r>
              <a:rPr lang="ko-KR" altLang="en-US" sz="1400" dirty="0" err="1"/>
              <a:t>비식별</a:t>
            </a:r>
            <a:r>
              <a:rPr lang="ko-KR" altLang="en-US" sz="1400" dirty="0"/>
              <a:t> 관계로 이어 줌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Chart </a:t>
            </a:r>
            <a:r>
              <a:rPr lang="ko-KR" altLang="en-US" sz="1400" dirty="0"/>
              <a:t>테이블</a:t>
            </a:r>
            <a:r>
              <a:rPr lang="en-US" altLang="ko-KR" sz="1400" dirty="0"/>
              <a:t>: </a:t>
            </a:r>
            <a:r>
              <a:rPr lang="ko-KR" altLang="en-US" sz="1400" dirty="0"/>
              <a:t>차트 테이블은 기본키를 차트 코드로 가지고 있음</a:t>
            </a:r>
            <a:r>
              <a:rPr lang="en-US" altLang="ko-KR" sz="1400" dirty="0"/>
              <a:t>. </a:t>
            </a:r>
            <a:r>
              <a:rPr lang="ko-KR" altLang="en-US" sz="1400" dirty="0"/>
              <a:t>환자와 진료를 부모 테이블로 가지고 있고 </a:t>
            </a:r>
            <a:r>
              <a:rPr lang="ko-KR" altLang="en-US" sz="1400" dirty="0" err="1"/>
              <a:t>비식별</a:t>
            </a:r>
            <a:r>
              <a:rPr lang="ko-KR" altLang="en-US" sz="1400" dirty="0"/>
              <a:t> 관계로 이어 줌</a:t>
            </a:r>
            <a:r>
              <a:rPr lang="en-US" altLang="ko-KR" sz="1400" dirty="0"/>
              <a:t>. </a:t>
            </a:r>
            <a:r>
              <a:rPr lang="ko-KR" altLang="en-US" sz="1400" dirty="0"/>
              <a:t>의사 소견 의외의 모든 항목들이 외래키로 이루어져 있음</a:t>
            </a:r>
            <a:r>
              <a:rPr lang="en-US" altLang="ko-KR" sz="1400" dirty="0"/>
              <a:t>. </a:t>
            </a:r>
            <a:r>
              <a:rPr lang="ko-KR" altLang="en-US" sz="1400" dirty="0"/>
              <a:t>차트 테이블은 진료 테이블에 따라 항상 새로 생성되어야 하므로 환자 테이블에 포함되지 않고 따로 만들어 줌</a:t>
            </a:r>
            <a:r>
              <a:rPr lang="en-US" altLang="ko-KR" sz="1400" dirty="0"/>
              <a:t>. </a:t>
            </a:r>
            <a:r>
              <a:rPr lang="ko-KR" altLang="en-US" sz="1400" dirty="0"/>
              <a:t>모든 항목들이 필수적으로 들어가야 하므로 </a:t>
            </a:r>
            <a:r>
              <a:rPr lang="en-US" altLang="ko-KR" sz="1400" dirty="0"/>
              <a:t>NOT NULL</a:t>
            </a:r>
            <a:r>
              <a:rPr lang="ko-KR" altLang="en-US" sz="1400" dirty="0"/>
              <a:t>로 구성됨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Treatment </a:t>
            </a:r>
            <a:r>
              <a:rPr lang="ko-KR" altLang="en-US" sz="1400" dirty="0"/>
              <a:t>테이블</a:t>
            </a:r>
            <a:r>
              <a:rPr lang="en-US" altLang="ko-KR" sz="1400" dirty="0"/>
              <a:t>: </a:t>
            </a:r>
            <a:r>
              <a:rPr lang="ko-KR" altLang="en-US" sz="1400" dirty="0"/>
              <a:t>진료 테이블은 기본키를 진료 코드로 가지고 있음</a:t>
            </a:r>
            <a:r>
              <a:rPr lang="en-US" altLang="ko-KR" sz="1400" dirty="0"/>
              <a:t>. </a:t>
            </a:r>
            <a:r>
              <a:rPr lang="ko-KR" altLang="en-US" sz="1400" dirty="0"/>
              <a:t>환자 테이블과 의사 테이블을 부모 테이블로 가지고 있고 차트 테이블을 자식 테이블로 가지고 있음</a:t>
            </a:r>
            <a:r>
              <a:rPr lang="en-US" altLang="ko-KR" sz="1400" dirty="0"/>
              <a:t>. </a:t>
            </a:r>
            <a:r>
              <a:rPr lang="ko-KR" altLang="en-US" sz="1400" dirty="0"/>
              <a:t>환자가 올 때마다 새로 생성되므로 따로 만들어 주었고</a:t>
            </a:r>
            <a:r>
              <a:rPr lang="en-US" altLang="ko-KR" sz="1400" dirty="0"/>
              <a:t>, </a:t>
            </a:r>
            <a:r>
              <a:rPr lang="ko-KR" altLang="en-US" sz="1400" dirty="0"/>
              <a:t>환자 코드와 의사 코드를 외래키로 가짐으로서 어떤 환자의 어떤 의사가 진료를 했는지 </a:t>
            </a:r>
            <a:r>
              <a:rPr lang="en-US" altLang="ko-KR" sz="1400" dirty="0"/>
              <a:t>DB</a:t>
            </a:r>
            <a:r>
              <a:rPr lang="ko-KR" altLang="en-US" sz="1400" dirty="0"/>
              <a:t>에 저장될 수 있도록 함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7A1A78-605E-3C78-6D7F-91047628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56792"/>
            <a:ext cx="3324689" cy="13146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8E3C69-3934-36BC-319F-5332ED51F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112" y="3043129"/>
            <a:ext cx="2743583" cy="14956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C6A737E-321B-F00E-436C-7749A83EF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53" y="4710467"/>
            <a:ext cx="2857899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3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307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2. DB </a:t>
            </a:r>
            <a:r>
              <a:rPr lang="ko-KR" altLang="en-US" sz="4000" dirty="0"/>
              <a:t>설계</a:t>
            </a:r>
            <a:r>
              <a:rPr lang="en-US" altLang="ko-KR" sz="4000" dirty="0"/>
              <a:t>_</a:t>
            </a:r>
            <a:r>
              <a:rPr lang="ko-KR" altLang="en-US" sz="4000" dirty="0"/>
              <a:t>모델링 </a:t>
            </a:r>
            <a:r>
              <a:rPr lang="en-US" altLang="ko-KR" sz="4000" dirty="0"/>
              <a:t>4</a:t>
            </a:r>
            <a:endParaRPr lang="ko-KR" altLang="en-US" sz="4000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A2787983-06DF-9C16-71BC-9AF18852D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3968" y="1412776"/>
            <a:ext cx="4752528" cy="511256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sz="2000" dirty="0"/>
              <a:t>Nurse </a:t>
            </a:r>
            <a:r>
              <a:rPr lang="ko-KR" altLang="en-US" sz="2000" dirty="0"/>
              <a:t>테이블</a:t>
            </a:r>
            <a:r>
              <a:rPr lang="en-US" altLang="ko-KR" sz="2000" dirty="0"/>
              <a:t>: </a:t>
            </a:r>
            <a:r>
              <a:rPr lang="ko-KR" altLang="en-US" sz="2000" dirty="0"/>
              <a:t>의사 테이블과 비슷하게 구성되어 있음</a:t>
            </a:r>
            <a:r>
              <a:rPr lang="en-US" altLang="ko-KR" sz="2000" dirty="0"/>
              <a:t>. </a:t>
            </a:r>
            <a:r>
              <a:rPr lang="ko-KR" altLang="en-US" sz="2000" dirty="0"/>
              <a:t>의사 테이블 처럼 간호사의 인적사항을 저장하는 테이블이기 때문에 비슷하게 구성되어 있고</a:t>
            </a:r>
            <a:r>
              <a:rPr lang="en-US" altLang="ko-KR" sz="2000" dirty="0"/>
              <a:t>, </a:t>
            </a:r>
            <a:r>
              <a:rPr lang="ko-KR" altLang="en-US" sz="2000" dirty="0"/>
              <a:t>자식 테이블은 차트 하나만 가지고 있음</a:t>
            </a:r>
            <a:r>
              <a:rPr lang="en-US" altLang="ko-KR" sz="2000" dirty="0"/>
              <a:t>. </a:t>
            </a:r>
            <a:r>
              <a:rPr lang="ko-KR" altLang="en-US" sz="2000" dirty="0"/>
              <a:t>간호사 코드를 기본키로 가지고 있음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6F869B-A573-09B7-8B1B-12163B11A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42" y="2348880"/>
            <a:ext cx="3637015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42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구현 기능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메인 폼</a:t>
            </a:r>
            <a:r>
              <a:rPr lang="en-US" altLang="ko-KR" sz="2000" dirty="0"/>
              <a:t>: SQL</a:t>
            </a:r>
            <a:r>
              <a:rPr lang="ko-KR" altLang="en-US" sz="2000" dirty="0"/>
              <a:t>을 통해 구성된 테이블에 저장되어 있는 정보를 가지고 먼저 상단에 있는 검색창으로 검색하는 기능을 구현함</a:t>
            </a:r>
            <a:r>
              <a:rPr lang="en-US" altLang="ko-KR" sz="2000" dirty="0"/>
              <a:t>. </a:t>
            </a:r>
            <a:r>
              <a:rPr lang="ko-KR" altLang="en-US" sz="2000" dirty="0"/>
              <a:t>환자의 고유 코드를 입력하면 그 환자의 정보와 차트가 화면에 보이는 기능을 구현함</a:t>
            </a:r>
            <a:r>
              <a:rPr lang="en-US" altLang="ko-KR" sz="2000" dirty="0"/>
              <a:t>. C# </a:t>
            </a:r>
            <a:r>
              <a:rPr lang="ko-KR" altLang="en-US" sz="2000" dirty="0"/>
              <a:t>프로그래밍으로 구현된 </a:t>
            </a:r>
            <a:r>
              <a:rPr lang="en-US" altLang="ko-KR" sz="2000" dirty="0"/>
              <a:t>SQL</a:t>
            </a:r>
            <a:r>
              <a:rPr lang="ko-KR" altLang="en-US" sz="2000" dirty="0"/>
              <a:t>문으로 검색을 하고 각각 항목에 원하는 속성을 </a:t>
            </a:r>
            <a:r>
              <a:rPr lang="en-US" altLang="ko-KR" sz="2000" dirty="0"/>
              <a:t>AND </a:t>
            </a:r>
            <a:r>
              <a:rPr lang="ko-KR" altLang="en-US" sz="2000" dirty="0"/>
              <a:t>연산자로 합쳐 보여주는 형식으로 구현을 함</a:t>
            </a:r>
            <a:r>
              <a:rPr lang="en-US" altLang="ko-KR" sz="2000" dirty="0"/>
              <a:t>. </a:t>
            </a:r>
          </a:p>
        </p:txBody>
      </p: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E2A32060-B7EF-0924-D994-BC1707932ADD}"/>
              </a:ext>
            </a:extLst>
          </p:cNvPr>
          <p:cNvGrpSpPr/>
          <p:nvPr/>
        </p:nvGrpSpPr>
        <p:grpSpPr>
          <a:xfrm>
            <a:off x="459343" y="2276872"/>
            <a:ext cx="4038599" cy="2515418"/>
            <a:chOff x="2515543" y="2273865"/>
            <a:chExt cx="13254628" cy="7619094"/>
          </a:xfrm>
        </p:grpSpPr>
        <p:pic>
          <p:nvPicPr>
            <p:cNvPr id="6" name="Object 17">
              <a:extLst>
                <a:ext uri="{FF2B5EF4-FFF2-40B4-BE49-F238E27FC236}">
                  <a16:creationId xmlns:a16="http://schemas.microsoft.com/office/drawing/2014/main" id="{EFAE284D-7C76-2A58-E077-5F2FD03D0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5543" y="2273865"/>
              <a:ext cx="13254628" cy="761909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구현 기능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sz="2000" dirty="0"/>
              <a:t>DB</a:t>
            </a:r>
            <a:r>
              <a:rPr lang="ko-KR" altLang="en-US" sz="2000" dirty="0"/>
              <a:t>에 저장된 내용을 보여주는 폼으로 여기서도 </a:t>
            </a:r>
            <a:r>
              <a:rPr lang="en-US" altLang="ko-KR" sz="2000" dirty="0"/>
              <a:t>C# </a:t>
            </a:r>
            <a:r>
              <a:rPr lang="ko-KR" altLang="en-US" sz="2000" dirty="0"/>
              <a:t>프로그래밍을 할 때 </a:t>
            </a:r>
            <a:r>
              <a:rPr lang="en-US" altLang="ko-KR" sz="2000" dirty="0"/>
              <a:t>SQL</a:t>
            </a:r>
            <a:r>
              <a:rPr lang="ko-KR" altLang="en-US" sz="2000" dirty="0"/>
              <a:t>문을 포함시켜 보일 수 있게 했음</a:t>
            </a:r>
            <a:r>
              <a:rPr lang="en-US" altLang="ko-KR" sz="2000" dirty="0"/>
              <a:t>. </a:t>
            </a:r>
            <a:r>
              <a:rPr lang="ko-KR" altLang="en-US" sz="2000" dirty="0"/>
              <a:t>또한 맨 위에 실시간으로 시간을 보일 수 있게 해 실시간으로 </a:t>
            </a:r>
            <a:r>
              <a:rPr lang="en-US" altLang="ko-KR" sz="2000" dirty="0"/>
              <a:t>DB</a:t>
            </a:r>
            <a:r>
              <a:rPr lang="ko-KR" altLang="en-US" sz="2000" dirty="0"/>
              <a:t>에 저장되어 있는 정보를 파악할 수 있도록 함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</p:txBody>
      </p:sp>
      <p:grpSp>
        <p:nvGrpSpPr>
          <p:cNvPr id="7" name="그룹 1005">
            <a:extLst>
              <a:ext uri="{FF2B5EF4-FFF2-40B4-BE49-F238E27FC236}">
                <a16:creationId xmlns:a16="http://schemas.microsoft.com/office/drawing/2014/main" id="{FDEA4D43-3BFF-7764-95A4-C01A4A38D98F}"/>
              </a:ext>
            </a:extLst>
          </p:cNvPr>
          <p:cNvGrpSpPr/>
          <p:nvPr/>
        </p:nvGrpSpPr>
        <p:grpSpPr>
          <a:xfrm>
            <a:off x="487149" y="1916832"/>
            <a:ext cx="3528392" cy="3701008"/>
            <a:chOff x="10532328" y="4698118"/>
            <a:chExt cx="5800893" cy="5303372"/>
          </a:xfrm>
        </p:grpSpPr>
        <p:pic>
          <p:nvPicPr>
            <p:cNvPr id="8" name="Object 20">
              <a:extLst>
                <a:ext uri="{FF2B5EF4-FFF2-40B4-BE49-F238E27FC236}">
                  <a16:creationId xmlns:a16="http://schemas.microsoft.com/office/drawing/2014/main" id="{11D09195-45EB-9336-970E-934B60389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32328" y="4698118"/>
              <a:ext cx="5800893" cy="53033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572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4. </a:t>
            </a:r>
            <a:r>
              <a:rPr lang="ko-KR" altLang="en-US" dirty="0"/>
              <a:t>보완사항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ko-KR" altLang="en-US" sz="1600" dirty="0"/>
              <a:t>계획된 구현 기능 중 삭제하는 기능과 취소</a:t>
            </a:r>
            <a:r>
              <a:rPr lang="en-US" altLang="ko-KR" sz="1600" dirty="0"/>
              <a:t>, </a:t>
            </a:r>
            <a:r>
              <a:rPr lang="ko-KR" altLang="en-US" sz="1600" dirty="0"/>
              <a:t>수정하는 기능을 구현하지 못했음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조금 더 디자인을 다양하게 했으면 하는 점이 아쉬움</a:t>
            </a:r>
            <a:r>
              <a:rPr lang="en-US" altLang="ko-KR" sz="1600" dirty="0"/>
              <a:t>. </a:t>
            </a:r>
            <a:r>
              <a:rPr lang="ko-KR" altLang="en-US" sz="1600" dirty="0"/>
              <a:t>폰트의 모양이나 크기가 너무 작거나 중요한 정보들은 강조되지 않아 잘 안 보임</a:t>
            </a:r>
            <a:r>
              <a:rPr lang="en-US" altLang="ko-KR" sz="1600" dirty="0"/>
              <a:t>. </a:t>
            </a:r>
            <a:r>
              <a:rPr lang="ko-KR" altLang="en-US" sz="1600" dirty="0"/>
              <a:t>병원 </a:t>
            </a:r>
            <a:r>
              <a:rPr lang="en-US" altLang="ko-KR" sz="1600" dirty="0"/>
              <a:t>DB</a:t>
            </a:r>
            <a:r>
              <a:rPr lang="ko-KR" altLang="en-US" sz="1600" dirty="0"/>
              <a:t>이기 때문에 직관적으로 보여야 한다는 의견임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중복되는 항목이 보임</a:t>
            </a:r>
            <a:r>
              <a:rPr lang="en-US" altLang="ko-KR" sz="1600" dirty="0"/>
              <a:t>. </a:t>
            </a:r>
            <a:r>
              <a:rPr lang="ko-KR" altLang="en-US" sz="1600" dirty="0"/>
              <a:t>이 항목들을 간단하게 정리할 필요가 있음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들면 담당의사 코드가 진료 항목에도 보이고 차트 항목에도 보이는 등의 문제가 있음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검색을 하면 의사나 간호사가 코드로 보이는 점이 아쉬움</a:t>
            </a:r>
            <a:r>
              <a:rPr lang="en-US" altLang="ko-KR" sz="1600" dirty="0"/>
              <a:t>. </a:t>
            </a:r>
            <a:r>
              <a:rPr lang="ko-KR" altLang="en-US" sz="1600" dirty="0"/>
              <a:t>이름으로 보였으면 좀 더 직관적으로 알 수 있지 않을까 하는 아쉬움이 있음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의사와 간호사의 검색 뿐만 아니라 휴무일에 따라 현재 근무하고 있는 의료진을 따로 구분하는 폼이 따로 있었으면 좋았을 것 같음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en-US" altLang="ko-KR" sz="1600" dirty="0"/>
              <a:t>C#</a:t>
            </a:r>
            <a:r>
              <a:rPr lang="ko-KR" altLang="en-US" sz="1600" dirty="0"/>
              <a:t>을</a:t>
            </a:r>
            <a:r>
              <a:rPr lang="en-US" altLang="ko-KR" sz="1600" dirty="0"/>
              <a:t> </a:t>
            </a:r>
            <a:r>
              <a:rPr lang="ko-KR" altLang="en-US" sz="1600" dirty="0"/>
              <a:t>처음 이 수업에서 접해 보았기 때문에 원하는 기능을 마음껏 구현하지 못하는 점이 너무 아쉬웠음</a:t>
            </a:r>
            <a:r>
              <a:rPr lang="en-US" altLang="ko-KR" sz="1600" dirty="0"/>
              <a:t>. </a:t>
            </a:r>
            <a:r>
              <a:rPr lang="ko-KR" altLang="en-US" sz="1600" dirty="0"/>
              <a:t>공부가 더 필요함</a:t>
            </a:r>
            <a:r>
              <a:rPr lang="en-US" altLang="ko-KR" sz="1600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1226</Words>
  <Application>Microsoft Office PowerPoint</Application>
  <PresentationFormat>화면 슬라이드 쇼(4:3)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개별 과제 프로젝트 보고서 : DBP 과제 프로젝트 ( 주제: 서울삼육병원 응급실 관리 시스템 DB 구축) </vt:lpstr>
      <vt:lpstr>1. DB 설계_업무 분석</vt:lpstr>
      <vt:lpstr>2. DB 설계_모델링 1</vt:lpstr>
      <vt:lpstr>2. DB 설계_모델링 2</vt:lpstr>
      <vt:lpstr>2. DB 설계_모델링 3</vt:lpstr>
      <vt:lpstr>2. DB 설계_모델링 4</vt:lpstr>
      <vt:lpstr>3. 구현 기능 1</vt:lpstr>
      <vt:lpstr>3. 구현 기능2</vt:lpstr>
      <vt:lpstr>4. 보완사항</vt:lpstr>
      <vt:lpstr>5. 개발 후기</vt:lpstr>
    </vt:vector>
  </TitlesOfParts>
  <Company>lab5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기말고사 : 홈페이지 만들기 ( 주제: 시 소개)</dc:title>
  <dc:creator>김수진</dc:creator>
  <cp:lastModifiedBy>이예찬</cp:lastModifiedBy>
  <cp:revision>17</cp:revision>
  <dcterms:created xsi:type="dcterms:W3CDTF">2010-12-06T04:47:07Z</dcterms:created>
  <dcterms:modified xsi:type="dcterms:W3CDTF">2022-12-17T08:44:29Z</dcterms:modified>
</cp:coreProperties>
</file>