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95" r:id="rId3"/>
    <p:sldId id="296" r:id="rId4"/>
    <p:sldId id="297" r:id="rId5"/>
    <p:sldId id="298" r:id="rId6"/>
    <p:sldId id="301" r:id="rId7"/>
    <p:sldId id="307" r:id="rId8"/>
    <p:sldId id="308" r:id="rId9"/>
    <p:sldId id="302" r:id="rId10"/>
    <p:sldId id="305" r:id="rId11"/>
    <p:sldId id="306" r:id="rId12"/>
    <p:sldId id="303" r:id="rId13"/>
    <p:sldId id="257" r:id="rId14"/>
    <p:sldId id="258" r:id="rId15"/>
    <p:sldId id="259" r:id="rId16"/>
    <p:sldId id="260" r:id="rId17"/>
    <p:sldId id="261" r:id="rId18"/>
    <p:sldId id="262" r:id="rId19"/>
    <p:sldId id="322" r:id="rId20"/>
    <p:sldId id="264" r:id="rId21"/>
    <p:sldId id="310" r:id="rId22"/>
    <p:sldId id="311" r:id="rId23"/>
    <p:sldId id="318" r:id="rId24"/>
    <p:sldId id="319" r:id="rId25"/>
    <p:sldId id="320" r:id="rId26"/>
    <p:sldId id="321"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66" r:id="rId40"/>
    <p:sldId id="268"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2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185A3-6B6D-7A45-976C-425BB062268C}" type="datetimeFigureOut">
              <a:rPr lang="en-US" smtClean="0"/>
              <a:t>9/16/15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454680-6E50-9D4A-B232-6271B7DC4CF7}" type="slidenum">
              <a:rPr lang="en-US" smtClean="0"/>
              <a:t>‹#›</a:t>
            </a:fld>
            <a:endParaRPr lang="en-US"/>
          </a:p>
        </p:txBody>
      </p:sp>
    </p:spTree>
    <p:extLst>
      <p:ext uri="{BB962C8B-B14F-4D97-AF65-F5344CB8AC3E}">
        <p14:creationId xmlns:p14="http://schemas.microsoft.com/office/powerpoint/2010/main" val="19008444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CDC5367-43E7-F947-B299-E17F480BD979}" type="slidenum">
              <a:rPr lang="en-US" sz="1200">
                <a:latin typeface="Calibri" charset="0"/>
              </a:rPr>
              <a:pPr eaLnBrk="1" hangingPunct="1"/>
              <a:t>29</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7FDAE8-A9BB-5648-9661-2E49CB2A1835}" type="slidenum">
              <a:rPr lang="en-US" sz="1200">
                <a:latin typeface="Times New Roman" charset="0"/>
              </a:rPr>
              <a:pPr eaLnBrk="1" hangingPunct="1"/>
              <a:t>31</a:t>
            </a:fld>
            <a:endParaRPr lang="en-US" sz="120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9CA038-A689-344E-A458-7BEBB7C623B9}" type="slidenum">
              <a:rPr lang="en-US" sz="1200">
                <a:latin typeface="Times New Roman" charset="0"/>
              </a:rPr>
              <a:pPr eaLnBrk="1" hangingPunct="1"/>
              <a:t>32</a:t>
            </a:fld>
            <a:endParaRPr lang="en-US" sz="120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Inefficient:  disk I/O, multiple cores</a:t>
            </a: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1823C5-AB4F-FE43-B929-FC17779B888A}" type="slidenum">
              <a:rPr lang="en-US" sz="1200">
                <a:latin typeface="Times New Roman" charset="0"/>
              </a:rPr>
              <a:pPr eaLnBrk="1" hangingPunct="1"/>
              <a:t>37</a:t>
            </a:fld>
            <a:endParaRPr lang="en-US" sz="120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114127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378554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30591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164227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C73FC5-5928-0346-8564-CB98CC262F88}"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37554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C73FC5-5928-0346-8564-CB98CC262F88}"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94383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C73FC5-5928-0346-8564-CB98CC262F88}" type="datetimeFigureOut">
              <a:rPr lang="en-US" smtClean="0"/>
              <a:t>9/16/15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03792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C73FC5-5928-0346-8564-CB98CC262F88}" type="datetimeFigureOut">
              <a:rPr lang="en-US" smtClean="0"/>
              <a:t>9/16/15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311206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73FC5-5928-0346-8564-CB98CC262F88}" type="datetimeFigureOut">
              <a:rPr lang="en-US" smtClean="0"/>
              <a:t>9/16/15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59412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73FC5-5928-0346-8564-CB98CC262F88}"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2114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73FC5-5928-0346-8564-CB98CC262F88}"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7066953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73FC5-5928-0346-8564-CB98CC262F88}" type="datetimeFigureOut">
              <a:rPr lang="en-US" smtClean="0"/>
              <a:t>9/16/15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E84D3-5746-0944-BA91-2419EB46081A}" type="slidenum">
              <a:rPr lang="en-US" smtClean="0"/>
              <a:t>‹#›</a:t>
            </a:fld>
            <a:endParaRPr lang="en-US"/>
          </a:p>
        </p:txBody>
      </p:sp>
    </p:spTree>
    <p:extLst>
      <p:ext uri="{BB962C8B-B14F-4D97-AF65-F5344CB8AC3E}">
        <p14:creationId xmlns:p14="http://schemas.microsoft.com/office/powerpoint/2010/main" val="2812846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rpi.edu/~moorthy/Courses/os98/Pgms/socke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Section 4: </a:t>
            </a:r>
            <a:r>
              <a:rPr lang="en-US" dirty="0" err="1" smtClean="0"/>
              <a:t>Pthreads</a:t>
            </a:r>
            <a:r>
              <a:rPr lang="en-US" dirty="0" smtClean="0"/>
              <a:t>, Sync Primitives, Sockets</a:t>
            </a:r>
            <a:endParaRPr lang="en-US" dirty="0"/>
          </a:p>
        </p:txBody>
      </p:sp>
      <p:sp>
        <p:nvSpPr>
          <p:cNvPr id="3" name="Subtitle 2"/>
          <p:cNvSpPr>
            <a:spLocks noGrp="1"/>
          </p:cNvSpPr>
          <p:nvPr>
            <p:ph type="subTitle" idx="1"/>
          </p:nvPr>
        </p:nvSpPr>
        <p:spPr/>
        <p:txBody>
          <a:bodyPr/>
          <a:lstStyle/>
          <a:p>
            <a:r>
              <a:rPr lang="en-US" dirty="0" smtClean="0"/>
              <a:t>William</a:t>
            </a:r>
            <a:endParaRPr lang="en-US" dirty="0"/>
          </a:p>
        </p:txBody>
      </p:sp>
    </p:spTree>
    <p:extLst>
      <p:ext uri="{BB962C8B-B14F-4D97-AF65-F5344CB8AC3E}">
        <p14:creationId xmlns:p14="http://schemas.microsoft.com/office/powerpoint/2010/main" val="328762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nSpc>
                <a:spcPct val="90000"/>
              </a:lnSpc>
            </a:pPr>
            <a:r>
              <a:rPr lang="en-US" dirty="0" smtClean="0"/>
              <a:t>Advantages</a:t>
            </a:r>
          </a:p>
          <a:p>
            <a:pPr lvl="1">
              <a:lnSpc>
                <a:spcPct val="90000"/>
              </a:lnSpc>
            </a:pPr>
            <a:r>
              <a:rPr lang="en-US" dirty="0" smtClean="0"/>
              <a:t>Simple </a:t>
            </a:r>
            <a:r>
              <a:rPr lang="en-US" dirty="0" smtClean="0"/>
              <a:t>Representation: Each thread is represented simply by a PC, registers, stack and a small control block, all stored in the user process address space.</a:t>
            </a:r>
          </a:p>
          <a:p>
            <a:pPr lvl="1">
              <a:lnSpc>
                <a:spcPct val="90000"/>
              </a:lnSpc>
            </a:pPr>
            <a:r>
              <a:rPr lang="en-US" dirty="0" smtClean="0"/>
              <a:t>Simple </a:t>
            </a:r>
            <a:r>
              <a:rPr lang="en-US" dirty="0" smtClean="0"/>
              <a:t>Management for kernel: kernel only sees process. User level thread abstracted away. </a:t>
            </a:r>
          </a:p>
          <a:p>
            <a:pPr lvl="1">
              <a:lnSpc>
                <a:spcPct val="90000"/>
              </a:lnSpc>
            </a:pPr>
            <a:r>
              <a:rPr lang="en-US" dirty="0" smtClean="0"/>
              <a:t>Fast </a:t>
            </a:r>
            <a:r>
              <a:rPr lang="en-US" dirty="0" smtClean="0"/>
              <a:t>and Efficient:  Thread switching is not much more expensive than a procedure call.</a:t>
            </a:r>
          </a:p>
          <a:p>
            <a:endParaRPr lang="en-US" dirty="0"/>
          </a:p>
        </p:txBody>
      </p:sp>
    </p:spTree>
    <p:extLst>
      <p:ext uri="{BB962C8B-B14F-4D97-AF65-F5344CB8AC3E}">
        <p14:creationId xmlns:p14="http://schemas.microsoft.com/office/powerpoint/2010/main" val="202574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Disadvantages</a:t>
            </a:r>
          </a:p>
          <a:p>
            <a:pPr lvl="1"/>
            <a:endParaRPr lang="en-US" dirty="0" smtClean="0"/>
          </a:p>
          <a:p>
            <a:pPr lvl="1"/>
            <a:r>
              <a:rPr lang="en-US" dirty="0" smtClean="0"/>
              <a:t>Invisible to OS -&gt; leads to poor decisions by OS like </a:t>
            </a:r>
            <a:r>
              <a:rPr lang="en-US" dirty="0" smtClean="0"/>
              <a:t>scheduling a process with idle threads, blocking a process whose thread initiated an I/O even though the process has other threads that can run and </a:t>
            </a:r>
            <a:r>
              <a:rPr lang="en-US" dirty="0" err="1" smtClean="0"/>
              <a:t>unscheduling</a:t>
            </a:r>
            <a:r>
              <a:rPr lang="en-US" dirty="0" smtClean="0"/>
              <a:t> a process with a thread holding a lock. Solving this requires communication between between kernel and user-level thread manager.</a:t>
            </a:r>
          </a:p>
          <a:p>
            <a:pPr lvl="1"/>
            <a:r>
              <a:rPr lang="en-US" dirty="0" smtClean="0"/>
              <a:t>There is a lack of coordination between threads and operating system kernel. Therefore, process as whole gets one time slice </a:t>
            </a:r>
            <a:r>
              <a:rPr lang="en-US" dirty="0" smtClean="0"/>
              <a:t>irrespective </a:t>
            </a:r>
            <a:r>
              <a:rPr lang="en-US" dirty="0" smtClean="0"/>
              <a:t>of whether process has one thread or 1000 threads within. It is up to each thread to relinquish control to other threads.</a:t>
            </a:r>
          </a:p>
          <a:p>
            <a:pPr lvl="1"/>
            <a:r>
              <a:rPr lang="en-US" dirty="0"/>
              <a:t>E</a:t>
            </a:r>
            <a:r>
              <a:rPr lang="en-US" dirty="0" smtClean="0"/>
              <a:t>ntire process will blocked in the kernel, even if there are </a:t>
            </a:r>
            <a:r>
              <a:rPr lang="en-US" dirty="0" smtClean="0"/>
              <a:t>runnable </a:t>
            </a:r>
            <a:r>
              <a:rPr lang="en-US" dirty="0" smtClean="0"/>
              <a:t>threads left in the processes. For example, if one thread causes a page fault, the process blocks.</a:t>
            </a:r>
          </a:p>
          <a:p>
            <a:pPr lvl="1"/>
            <a:endParaRPr lang="en-US" dirty="0"/>
          </a:p>
        </p:txBody>
      </p:sp>
    </p:spTree>
    <p:extLst>
      <p:ext uri="{BB962C8B-B14F-4D97-AF65-F5344CB8AC3E}">
        <p14:creationId xmlns:p14="http://schemas.microsoft.com/office/powerpoint/2010/main" val="348552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9458" name="Rectangle 2"/>
          <p:cNvSpPr>
            <a:spLocks noGrp="1" noChangeArrowheads="1"/>
          </p:cNvSpPr>
          <p:nvPr>
            <p:ph type="title"/>
          </p:nvPr>
        </p:nvSpPr>
        <p:spPr/>
        <p:txBody>
          <a:bodyPr/>
          <a:lstStyle/>
          <a:p>
            <a:r>
              <a:rPr lang="en-US"/>
              <a:t>Thread Packages</a:t>
            </a:r>
          </a:p>
        </p:txBody>
      </p:sp>
      <p:sp>
        <p:nvSpPr>
          <p:cNvPr id="19459" name="Rectangle 3"/>
          <p:cNvSpPr>
            <a:spLocks noGrp="1" noChangeArrowheads="1"/>
          </p:cNvSpPr>
          <p:nvPr>
            <p:ph type="body" idx="1"/>
          </p:nvPr>
        </p:nvSpPr>
        <p:spPr/>
        <p:txBody>
          <a:bodyPr>
            <a:normAutofit/>
          </a:bodyPr>
          <a:lstStyle/>
          <a:p>
            <a:r>
              <a:rPr lang="en-US" dirty="0" err="1"/>
              <a:t>Posix</a:t>
            </a:r>
            <a:r>
              <a:rPr lang="en-US" dirty="0"/>
              <a:t> Threads (</a:t>
            </a:r>
            <a:r>
              <a:rPr lang="en-US" dirty="0" err="1"/>
              <a:t>pthreads</a:t>
            </a:r>
            <a:r>
              <a:rPr lang="en-US" dirty="0"/>
              <a:t>)</a:t>
            </a:r>
          </a:p>
          <a:p>
            <a:pPr lvl="1"/>
            <a:r>
              <a:rPr lang="en-US" dirty="0"/>
              <a:t>Widely used threads package</a:t>
            </a:r>
          </a:p>
          <a:p>
            <a:pPr lvl="1"/>
            <a:r>
              <a:rPr lang="en-US" dirty="0"/>
              <a:t>Conforms to the </a:t>
            </a:r>
            <a:r>
              <a:rPr lang="en-US" dirty="0" err="1"/>
              <a:t>Posix</a:t>
            </a:r>
            <a:r>
              <a:rPr lang="en-US" dirty="0"/>
              <a:t> standard</a:t>
            </a:r>
          </a:p>
          <a:p>
            <a:pPr lvl="1"/>
            <a:r>
              <a:rPr lang="en-US" dirty="0"/>
              <a:t>Sample calls: </a:t>
            </a:r>
            <a:r>
              <a:rPr lang="en-US" dirty="0" err="1" smtClean="0"/>
              <a:t>pthread_create</a:t>
            </a:r>
            <a:r>
              <a:rPr lang="en-US" dirty="0" smtClean="0"/>
              <a:t>, </a:t>
            </a:r>
            <a:r>
              <a:rPr lang="en-US" dirty="0" err="1" smtClean="0"/>
              <a:t>pthread_yield</a:t>
            </a:r>
            <a:r>
              <a:rPr lang="en-US" dirty="0" smtClean="0"/>
              <a:t>, </a:t>
            </a:r>
            <a:r>
              <a:rPr lang="en-US" dirty="0" err="1" smtClean="0"/>
              <a:t>pthread_join</a:t>
            </a:r>
            <a:r>
              <a:rPr lang="en-US" dirty="0" smtClean="0"/>
              <a:t>, see section notes</a:t>
            </a:r>
            <a:endParaRPr lang="en-US" dirty="0"/>
          </a:p>
        </p:txBody>
      </p:sp>
    </p:spTree>
    <p:extLst>
      <p:ext uri="{BB962C8B-B14F-4D97-AF65-F5344CB8AC3E}">
        <p14:creationId xmlns:p14="http://schemas.microsoft.com/office/powerpoint/2010/main" val="338680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Pthread_Create</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Pthreads</a:t>
            </a:r>
            <a:r>
              <a:rPr lang="en-US" dirty="0" smtClean="0"/>
              <a:t> are created using </a:t>
            </a:r>
            <a:r>
              <a:rPr lang="en-US" dirty="0" err="1" smtClean="0"/>
              <a:t>pthread_create</a:t>
            </a:r>
            <a:r>
              <a:rPr lang="en-US" dirty="0" smtClean="0"/>
              <a:t>().</a:t>
            </a:r>
          </a:p>
          <a:p>
            <a:r>
              <a:rPr lang="en-US" dirty="0" smtClean="0"/>
              <a:t>#include </a:t>
            </a:r>
          </a:p>
          <a:p>
            <a:r>
              <a:rPr lang="en-US" dirty="0" smtClean="0"/>
              <a:t> </a:t>
            </a:r>
          </a:p>
          <a:p>
            <a:r>
              <a:rPr lang="en-US" dirty="0" err="1" smtClean="0"/>
              <a:t>Int</a:t>
            </a:r>
            <a:r>
              <a:rPr lang="en-US" dirty="0" smtClean="0"/>
              <a:t> </a:t>
            </a:r>
            <a:r>
              <a:rPr lang="en-US" dirty="0" err="1" smtClean="0"/>
              <a:t>pthread_create</a:t>
            </a:r>
            <a:r>
              <a:rPr lang="en-US" dirty="0" smtClean="0"/>
              <a:t> (</a:t>
            </a:r>
            <a:r>
              <a:rPr lang="en-US" dirty="0" err="1" smtClean="0"/>
              <a:t>pthread_t</a:t>
            </a:r>
            <a:r>
              <a:rPr lang="en-US" dirty="0" smtClean="0"/>
              <a:t> *</a:t>
            </a:r>
            <a:r>
              <a:rPr lang="en-US" dirty="0" err="1" smtClean="0"/>
              <a:t>thread_id</a:t>
            </a:r>
            <a:r>
              <a:rPr lang="en-US" dirty="0" smtClean="0"/>
              <a:t>, </a:t>
            </a:r>
            <a:r>
              <a:rPr lang="en-US" dirty="0" err="1" smtClean="0"/>
              <a:t>const</a:t>
            </a:r>
            <a:r>
              <a:rPr lang="en-US" dirty="0" smtClean="0"/>
              <a:t> </a:t>
            </a:r>
            <a:r>
              <a:rPr lang="en-US" dirty="0" err="1" smtClean="0"/>
              <a:t>pthread_attr_t</a:t>
            </a:r>
            <a:r>
              <a:rPr lang="en-US" dirty="0" smtClean="0"/>
              <a:t> *attributes, void *(*</a:t>
            </a:r>
            <a:r>
              <a:rPr lang="en-US" dirty="0" err="1" smtClean="0"/>
              <a:t>thread_function</a:t>
            </a:r>
            <a:r>
              <a:rPr lang="en-US" dirty="0" smtClean="0"/>
              <a:t>)(void *), void *arguments);</a:t>
            </a:r>
          </a:p>
          <a:p>
            <a:r>
              <a:rPr lang="en-US" dirty="0" smtClean="0"/>
              <a:t>Arguments = arguments passed to function</a:t>
            </a:r>
          </a:p>
          <a:p>
            <a:r>
              <a:rPr lang="en-US" dirty="0" err="1" smtClean="0"/>
              <a:t>Thread_function</a:t>
            </a:r>
            <a:r>
              <a:rPr lang="en-US" dirty="0" smtClean="0"/>
              <a:t> = function</a:t>
            </a:r>
          </a:p>
          <a:p>
            <a:r>
              <a:rPr lang="en-US" dirty="0" smtClean="0"/>
              <a:t>Attributes allows you to fine tune various parameters about created thread</a:t>
            </a:r>
          </a:p>
          <a:p>
            <a:r>
              <a:rPr lang="en-US" dirty="0" err="1" smtClean="0"/>
              <a:t>Thread_id</a:t>
            </a:r>
            <a:r>
              <a:rPr lang="en-US" dirty="0" smtClean="0"/>
              <a:t> is handle for new thread</a:t>
            </a:r>
          </a:p>
          <a:p>
            <a:r>
              <a:rPr lang="en-US" dirty="0" err="1" smtClean="0"/>
              <a:t>Pthreads</a:t>
            </a:r>
            <a:r>
              <a:rPr lang="en-US" dirty="0" smtClean="0"/>
              <a:t> terminate when the function returns, or the thread can call </a:t>
            </a:r>
            <a:r>
              <a:rPr lang="en-US" dirty="0" err="1" smtClean="0"/>
              <a:t>pthread_exit</a:t>
            </a:r>
            <a:r>
              <a:rPr lang="en-US" dirty="0" smtClean="0"/>
              <a:t>() which terminates the calling thread explicitly.</a:t>
            </a:r>
            <a:endParaRPr lang="en-US" dirty="0"/>
          </a:p>
        </p:txBody>
      </p:sp>
    </p:spTree>
    <p:extLst>
      <p:ext uri="{BB962C8B-B14F-4D97-AF65-F5344CB8AC3E}">
        <p14:creationId xmlns:p14="http://schemas.microsoft.com/office/powerpoint/2010/main" val="524385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Pthread_Exit</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Int</a:t>
            </a:r>
            <a:r>
              <a:rPr lang="en-US" dirty="0" smtClean="0"/>
              <a:t> </a:t>
            </a:r>
            <a:r>
              <a:rPr lang="en-US" dirty="0" err="1" smtClean="0"/>
              <a:t>pthread_exit</a:t>
            </a:r>
            <a:r>
              <a:rPr lang="en-US" dirty="0" smtClean="0"/>
              <a:t> (void *status);</a:t>
            </a:r>
          </a:p>
          <a:p>
            <a:r>
              <a:rPr lang="en-US" dirty="0" smtClean="0"/>
              <a:t>status is the return value of the thread.</a:t>
            </a:r>
            <a:endParaRPr lang="en-US" dirty="0"/>
          </a:p>
        </p:txBody>
      </p:sp>
    </p:spTree>
    <p:extLst>
      <p:ext uri="{BB962C8B-B14F-4D97-AF65-F5344CB8AC3E}">
        <p14:creationId xmlns:p14="http://schemas.microsoft.com/office/powerpoint/2010/main" val="3704351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Pthread_Join</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pthread_join</a:t>
            </a:r>
            <a:r>
              <a:rPr lang="en-US" dirty="0" smtClean="0"/>
              <a:t> (</a:t>
            </a:r>
            <a:r>
              <a:rPr lang="en-US" dirty="0" err="1" smtClean="0"/>
              <a:t>pthread_t</a:t>
            </a:r>
            <a:r>
              <a:rPr lang="en-US" dirty="0" smtClean="0"/>
              <a:t> thread, void **</a:t>
            </a:r>
            <a:r>
              <a:rPr lang="en-US" dirty="0" err="1" smtClean="0"/>
              <a:t>status_ptr</a:t>
            </a:r>
            <a:r>
              <a:rPr lang="en-US" dirty="0" smtClean="0"/>
              <a:t>);</a:t>
            </a:r>
          </a:p>
          <a:p>
            <a:r>
              <a:rPr lang="en-US" dirty="0" smtClean="0"/>
              <a:t>The exit status is returned in </a:t>
            </a:r>
            <a:r>
              <a:rPr lang="en-US" dirty="0" err="1" smtClean="0"/>
              <a:t>status_ptr</a:t>
            </a:r>
            <a:r>
              <a:rPr lang="en-US" dirty="0" smtClean="0"/>
              <a:t>.</a:t>
            </a:r>
          </a:p>
          <a:p>
            <a:r>
              <a:rPr lang="en-US" dirty="0" smtClean="0"/>
              <a:t>Calling thread waits for thread parameter to finish execution, then continues its work</a:t>
            </a:r>
          </a:p>
          <a:p>
            <a:endParaRPr lang="en-US" dirty="0"/>
          </a:p>
        </p:txBody>
      </p:sp>
    </p:spTree>
    <p:extLst>
      <p:ext uri="{BB962C8B-B14F-4D97-AF65-F5344CB8AC3E}">
        <p14:creationId xmlns:p14="http://schemas.microsoft.com/office/powerpoint/2010/main" val="261766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r>
              <a:rPr lang="en-US" dirty="0" err="1" smtClean="0"/>
              <a:t>pthread_mutex_init</a:t>
            </a:r>
            <a:r>
              <a:rPr lang="en-US" dirty="0" smtClean="0"/>
              <a:t> (</a:t>
            </a:r>
            <a:r>
              <a:rPr lang="en-US" dirty="0" err="1" smtClean="0"/>
              <a:t>pthread_mutex_t</a:t>
            </a:r>
            <a:r>
              <a:rPr lang="en-US" dirty="0" smtClean="0"/>
              <a:t> *</a:t>
            </a:r>
            <a:r>
              <a:rPr lang="en-US" dirty="0" err="1" smtClean="0"/>
              <a:t>mut</a:t>
            </a:r>
            <a:r>
              <a:rPr lang="en-US" dirty="0" smtClean="0"/>
              <a:t>, </a:t>
            </a:r>
            <a:r>
              <a:rPr lang="en-US" dirty="0" err="1" smtClean="0"/>
              <a:t>const</a:t>
            </a:r>
            <a:r>
              <a:rPr lang="en-US" dirty="0" smtClean="0"/>
              <a:t> </a:t>
            </a:r>
            <a:r>
              <a:rPr lang="en-US" dirty="0" err="1" smtClean="0"/>
              <a:t>pthread_mutexattr_t</a:t>
            </a:r>
            <a:r>
              <a:rPr lang="en-US" dirty="0" smtClean="0"/>
              <a:t> *</a:t>
            </a:r>
            <a:r>
              <a:rPr lang="en-US" dirty="0" err="1" smtClean="0"/>
              <a:t>attr</a:t>
            </a:r>
            <a:r>
              <a:rPr lang="en-US" dirty="0" smtClean="0"/>
              <a:t>);</a:t>
            </a:r>
          </a:p>
          <a:p>
            <a:r>
              <a:rPr lang="en-US" dirty="0" smtClean="0"/>
              <a:t>Note that you pass a pointer to the </a:t>
            </a:r>
            <a:r>
              <a:rPr lang="en-US" dirty="0" err="1" smtClean="0"/>
              <a:t>mutex</a:t>
            </a:r>
            <a:r>
              <a:rPr lang="en-US" dirty="0" smtClean="0"/>
              <a:t>, and that to use the default attributes just pass NULL for the second parameter.</a:t>
            </a:r>
          </a:p>
          <a:p>
            <a:r>
              <a:rPr lang="en-US" dirty="0" err="1" smtClean="0"/>
              <a:t>pthread_mutex_lock</a:t>
            </a:r>
            <a:r>
              <a:rPr lang="en-US" dirty="0" smtClean="0"/>
              <a:t> (</a:t>
            </a:r>
            <a:r>
              <a:rPr lang="en-US" dirty="0" err="1" smtClean="0"/>
              <a:t>pthread_mutex_t</a:t>
            </a:r>
            <a:r>
              <a:rPr lang="en-US" dirty="0" smtClean="0"/>
              <a:t> *</a:t>
            </a:r>
            <a:r>
              <a:rPr lang="en-US" dirty="0" err="1" smtClean="0"/>
              <a:t>mut</a:t>
            </a:r>
            <a:r>
              <a:rPr lang="en-US" dirty="0" smtClean="0"/>
              <a:t>) locks the </a:t>
            </a:r>
            <a:r>
              <a:rPr lang="en-US" dirty="0" err="1" smtClean="0"/>
              <a:t>mutex</a:t>
            </a:r>
            <a:endParaRPr lang="en-US" dirty="0" smtClean="0"/>
          </a:p>
          <a:p>
            <a:r>
              <a:rPr lang="en-US" dirty="0" err="1" smtClean="0"/>
              <a:t>pthread_mutex_unlock</a:t>
            </a:r>
            <a:r>
              <a:rPr lang="en-US" dirty="0" smtClean="0"/>
              <a:t> (</a:t>
            </a:r>
            <a:r>
              <a:rPr lang="en-US" dirty="0" err="1" smtClean="0"/>
              <a:t>pthread_mutex_t</a:t>
            </a:r>
            <a:r>
              <a:rPr lang="en-US" dirty="0" smtClean="0"/>
              <a:t> *</a:t>
            </a:r>
            <a:r>
              <a:rPr lang="en-US" dirty="0" err="1" smtClean="0"/>
              <a:t>mut</a:t>
            </a:r>
            <a:r>
              <a:rPr lang="en-US" dirty="0" smtClean="0"/>
              <a:t>) Unlocks the </a:t>
            </a:r>
            <a:r>
              <a:rPr lang="en-US" dirty="0" err="1" smtClean="0"/>
              <a:t>mutex</a:t>
            </a:r>
            <a:r>
              <a:rPr lang="en-US" dirty="0" smtClean="0"/>
              <a:t>.</a:t>
            </a:r>
          </a:p>
          <a:p>
            <a:r>
              <a:rPr lang="en-US" dirty="0" err="1" smtClean="0"/>
              <a:t>Int</a:t>
            </a:r>
            <a:r>
              <a:rPr lang="en-US" dirty="0" smtClean="0"/>
              <a:t> </a:t>
            </a:r>
            <a:r>
              <a:rPr lang="en-US" dirty="0" err="1" smtClean="0"/>
              <a:t>pthread_mutex_trylock</a:t>
            </a:r>
            <a:r>
              <a:rPr lang="en-US" dirty="0" smtClean="0"/>
              <a:t> (</a:t>
            </a:r>
            <a:r>
              <a:rPr lang="en-US" dirty="0" err="1" smtClean="0"/>
              <a:t>pthread_mutex_t</a:t>
            </a:r>
            <a:r>
              <a:rPr lang="en-US" dirty="0" smtClean="0"/>
              <a:t> *</a:t>
            </a:r>
            <a:r>
              <a:rPr lang="en-US" dirty="0" err="1" smtClean="0"/>
              <a:t>mut</a:t>
            </a:r>
            <a:r>
              <a:rPr lang="en-US" dirty="0" smtClean="0"/>
              <a:t>);</a:t>
            </a:r>
          </a:p>
          <a:p>
            <a:r>
              <a:rPr lang="en-US" dirty="0" smtClean="0"/>
              <a:t>Either acquires the lock if it is available, or returns EBUSY.</a:t>
            </a:r>
          </a:p>
          <a:p>
            <a:r>
              <a:rPr lang="en-US" dirty="0" err="1" smtClean="0"/>
              <a:t>Int</a:t>
            </a:r>
            <a:r>
              <a:rPr lang="en-US" dirty="0" smtClean="0"/>
              <a:t> </a:t>
            </a:r>
            <a:r>
              <a:rPr lang="en-US" dirty="0" err="1" smtClean="0"/>
              <a:t>pthread_mutex_destroy</a:t>
            </a:r>
            <a:r>
              <a:rPr lang="en-US" dirty="0" smtClean="0"/>
              <a:t> (</a:t>
            </a:r>
            <a:r>
              <a:rPr lang="en-US" dirty="0" err="1" smtClean="0"/>
              <a:t>pthread_mutex_t</a:t>
            </a:r>
            <a:r>
              <a:rPr lang="en-US" dirty="0" smtClean="0"/>
              <a:t> *</a:t>
            </a:r>
            <a:r>
              <a:rPr lang="en-US" dirty="0" err="1" smtClean="0"/>
              <a:t>mut</a:t>
            </a:r>
            <a:r>
              <a:rPr lang="en-US" dirty="0" smtClean="0"/>
              <a:t>);</a:t>
            </a:r>
          </a:p>
          <a:p>
            <a:r>
              <a:rPr lang="en-US" dirty="0" err="1" smtClean="0"/>
              <a:t>Deallocates</a:t>
            </a:r>
            <a:r>
              <a:rPr lang="en-US" dirty="0" smtClean="0"/>
              <a:t> any memory or other resources associated with the </a:t>
            </a:r>
            <a:r>
              <a:rPr lang="en-US" dirty="0" err="1" smtClean="0"/>
              <a:t>mutex</a:t>
            </a:r>
            <a:r>
              <a:rPr lang="en-US" dirty="0" smtClean="0"/>
              <a:t>.</a:t>
            </a:r>
            <a:endParaRPr lang="en-US" dirty="0"/>
          </a:p>
        </p:txBody>
      </p:sp>
    </p:spTree>
    <p:extLst>
      <p:ext uri="{BB962C8B-B14F-4D97-AF65-F5344CB8AC3E}">
        <p14:creationId xmlns:p14="http://schemas.microsoft.com/office/powerpoint/2010/main" val="260708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a:t>
            </a:r>
            <a:endParaRPr lang="en-US" dirty="0"/>
          </a:p>
        </p:txBody>
      </p:sp>
      <p:sp>
        <p:nvSpPr>
          <p:cNvPr id="3" name="Content Placeholder 2"/>
          <p:cNvSpPr>
            <a:spLocks noGrp="1"/>
          </p:cNvSpPr>
          <p:nvPr>
            <p:ph idx="1"/>
          </p:nvPr>
        </p:nvSpPr>
        <p:spPr/>
        <p:txBody>
          <a:bodyPr>
            <a:normAutofit fontScale="92500"/>
          </a:bodyPr>
          <a:lstStyle/>
          <a:p>
            <a:r>
              <a:rPr lang="en-US" dirty="0" smtClean="0"/>
              <a:t>Condition variables allow threads to suspend execution and relinquish the processor until some condition is true. </a:t>
            </a:r>
          </a:p>
          <a:p>
            <a:r>
              <a:rPr lang="en-US" dirty="0" smtClean="0"/>
              <a:t>Basically, think of as a queue of waiting threads</a:t>
            </a:r>
          </a:p>
          <a:p>
            <a:r>
              <a:rPr lang="en-US" dirty="0" smtClean="0"/>
              <a:t>If a thread must wait for an event to occur, that thread waits on the corresponding condition variable. If another thread causes an event to occur, that thread simply signals the corresponding condition variable. </a:t>
            </a:r>
          </a:p>
        </p:txBody>
      </p:sp>
    </p:spTree>
    <p:extLst>
      <p:ext uri="{BB962C8B-B14F-4D97-AF65-F5344CB8AC3E}">
        <p14:creationId xmlns:p14="http://schemas.microsoft.com/office/powerpoint/2010/main" val="82449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 Cont.</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Creating/Destroying:</a:t>
            </a:r>
          </a:p>
          <a:p>
            <a:r>
              <a:rPr lang="en-US" dirty="0" err="1" smtClean="0"/>
              <a:t>pthread_cond_init</a:t>
            </a:r>
            <a:endParaRPr lang="en-US" dirty="0" smtClean="0"/>
          </a:p>
          <a:p>
            <a:r>
              <a:rPr lang="en-US" dirty="0" err="1" smtClean="0"/>
              <a:t>pthread_cond_t</a:t>
            </a:r>
            <a:r>
              <a:rPr lang="en-US" dirty="0" smtClean="0"/>
              <a:t> </a:t>
            </a:r>
            <a:r>
              <a:rPr lang="en-US" dirty="0" err="1" smtClean="0"/>
              <a:t>cond</a:t>
            </a:r>
            <a:r>
              <a:rPr lang="en-US" dirty="0" smtClean="0"/>
              <a:t> = PTHREAD_COND_INITIALIZER;</a:t>
            </a:r>
          </a:p>
          <a:p>
            <a:r>
              <a:rPr lang="en-US" dirty="0" err="1" smtClean="0"/>
              <a:t>pthread_cond_destroy</a:t>
            </a:r>
            <a:endParaRPr lang="en-US" dirty="0" smtClean="0"/>
          </a:p>
          <a:p>
            <a:r>
              <a:rPr lang="en-US" dirty="0" smtClean="0"/>
              <a:t>Waiting on condition:</a:t>
            </a:r>
          </a:p>
          <a:p>
            <a:r>
              <a:rPr lang="en-US" dirty="0" err="1" smtClean="0"/>
              <a:t>pthread_cond_wait</a:t>
            </a:r>
            <a:r>
              <a:rPr lang="en-US" dirty="0" smtClean="0"/>
              <a:t> - unlocks the </a:t>
            </a:r>
            <a:r>
              <a:rPr lang="en-US" dirty="0" err="1" smtClean="0"/>
              <a:t>mutex</a:t>
            </a:r>
            <a:r>
              <a:rPr lang="en-US" dirty="0" smtClean="0"/>
              <a:t> and waits for the condition variable </a:t>
            </a:r>
            <a:r>
              <a:rPr lang="en-US" dirty="0" err="1" smtClean="0"/>
              <a:t>cond</a:t>
            </a:r>
            <a:r>
              <a:rPr lang="en-US" dirty="0" smtClean="0"/>
              <a:t> to be signaled.</a:t>
            </a:r>
          </a:p>
          <a:p>
            <a:r>
              <a:rPr lang="en-US" dirty="0" err="1" smtClean="0"/>
              <a:t>pthread_cond_timedwait</a:t>
            </a:r>
            <a:r>
              <a:rPr lang="en-US" dirty="0" smtClean="0"/>
              <a:t> - place limit on how long it will block.</a:t>
            </a:r>
          </a:p>
          <a:p>
            <a:r>
              <a:rPr lang="en-US" dirty="0" smtClean="0"/>
              <a:t>Waking thread based on condition:</a:t>
            </a:r>
          </a:p>
          <a:p>
            <a:r>
              <a:rPr lang="en-US" dirty="0" err="1" smtClean="0"/>
              <a:t>pthread_cond_signal</a:t>
            </a:r>
            <a:r>
              <a:rPr lang="en-US" dirty="0" smtClean="0"/>
              <a:t> - restarts one of the threads that are waiting on the condition variable cond.</a:t>
            </a:r>
          </a:p>
          <a:p>
            <a:r>
              <a:rPr lang="en-US" dirty="0" err="1" smtClean="0"/>
              <a:t>pthread_cond_broadcast</a:t>
            </a:r>
            <a:r>
              <a:rPr lang="en-US" dirty="0" smtClean="0"/>
              <a:t> - wake up all threads blocked by the specified condition variable.</a:t>
            </a:r>
          </a:p>
          <a:p>
            <a:endParaRPr lang="en-US" dirty="0"/>
          </a:p>
        </p:txBody>
      </p:sp>
    </p:spTree>
    <p:extLst>
      <p:ext uri="{BB962C8B-B14F-4D97-AF65-F5344CB8AC3E}">
        <p14:creationId xmlns:p14="http://schemas.microsoft.com/office/powerpoint/2010/main" val="291295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CV Example</a:t>
            </a:r>
            <a:endParaRPr lang="en-US" dirty="0"/>
          </a:p>
        </p:txBody>
      </p:sp>
      <p:sp>
        <p:nvSpPr>
          <p:cNvPr id="3" name="Content Placeholder 2"/>
          <p:cNvSpPr>
            <a:spLocks noGrp="1"/>
          </p:cNvSpPr>
          <p:nvPr>
            <p:ph idx="1"/>
          </p:nvPr>
        </p:nvSpPr>
        <p:spPr/>
        <p:txBody>
          <a:bodyPr/>
          <a:lstStyle/>
          <a:p>
            <a:r>
              <a:rPr lang="en-US" dirty="0" err="1" smtClean="0"/>
              <a:t>Cvsimple.c</a:t>
            </a:r>
            <a:endParaRPr lang="en-US" dirty="0" smtClean="0"/>
          </a:p>
        </p:txBody>
      </p:sp>
    </p:spTree>
    <p:extLst>
      <p:ext uri="{BB962C8B-B14F-4D97-AF65-F5344CB8AC3E}">
        <p14:creationId xmlns:p14="http://schemas.microsoft.com/office/powerpoint/2010/main" val="271135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t>
            </a:r>
            <a:r>
              <a:rPr lang="en-US" dirty="0" err="1" smtClean="0"/>
              <a:t>vs</a:t>
            </a:r>
            <a:r>
              <a:rPr lang="en-US" dirty="0" smtClean="0"/>
              <a:t> Threads</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smtClean="0"/>
              <a:t>Traditional process</a:t>
            </a:r>
          </a:p>
          <a:p>
            <a:pPr lvl="1">
              <a:lnSpc>
                <a:spcPct val="90000"/>
              </a:lnSpc>
            </a:pPr>
            <a:r>
              <a:rPr lang="en-US" dirty="0" smtClean="0"/>
              <a:t>One thread of control through  a large, potentially sparse address </a:t>
            </a:r>
            <a:r>
              <a:rPr lang="en-US" dirty="0" smtClean="0"/>
              <a:t>space</a:t>
            </a:r>
          </a:p>
          <a:p>
            <a:pPr>
              <a:lnSpc>
                <a:spcPct val="90000"/>
              </a:lnSpc>
            </a:pPr>
            <a:r>
              <a:rPr lang="en-US" dirty="0" smtClean="0"/>
              <a:t>Thread (light weight process)</a:t>
            </a:r>
          </a:p>
          <a:p>
            <a:pPr lvl="1">
              <a:lnSpc>
                <a:spcPct val="90000"/>
              </a:lnSpc>
            </a:pPr>
            <a:r>
              <a:rPr lang="en-US" dirty="0" smtClean="0"/>
              <a:t>A </a:t>
            </a:r>
            <a:r>
              <a:rPr lang="en-US" dirty="0" smtClean="0"/>
              <a:t>flow of control through an address space</a:t>
            </a:r>
          </a:p>
          <a:p>
            <a:pPr lvl="1">
              <a:lnSpc>
                <a:spcPct val="90000"/>
              </a:lnSpc>
            </a:pPr>
            <a:r>
              <a:rPr lang="en-US" dirty="0" smtClean="0"/>
              <a:t>Each address space can have multiple concurrent control </a:t>
            </a:r>
            <a:r>
              <a:rPr lang="en-US" dirty="0" smtClean="0"/>
              <a:t>flows</a:t>
            </a:r>
          </a:p>
          <a:p>
            <a:pPr lvl="1">
              <a:lnSpc>
                <a:spcPct val="90000"/>
              </a:lnSpc>
            </a:pPr>
            <a:r>
              <a:rPr lang="en-US" dirty="0" smtClean="0"/>
              <a:t>synchronization to control access to shared variables</a:t>
            </a:r>
          </a:p>
          <a:p>
            <a:endParaRPr lang="en-US" dirty="0"/>
          </a:p>
        </p:txBody>
      </p:sp>
    </p:spTree>
    <p:extLst>
      <p:ext uri="{BB962C8B-B14F-4D97-AF65-F5344CB8AC3E}">
        <p14:creationId xmlns:p14="http://schemas.microsoft.com/office/powerpoint/2010/main" val="1404511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Semaphore: n-member access to a resource</a:t>
            </a:r>
          </a:p>
          <a:p>
            <a:endParaRPr lang="en-US" dirty="0" smtClean="0"/>
          </a:p>
          <a:p>
            <a:r>
              <a:rPr lang="en-US" dirty="0" smtClean="0"/>
              <a:t>A </a:t>
            </a:r>
            <a:r>
              <a:rPr lang="en-US" dirty="0" err="1" smtClean="0"/>
              <a:t>sempahore</a:t>
            </a:r>
            <a:r>
              <a:rPr lang="en-US" dirty="0" smtClean="0"/>
              <a:t> can do the same thing as </a:t>
            </a:r>
            <a:r>
              <a:rPr lang="en-US" dirty="0" err="1" smtClean="0"/>
              <a:t>mutex</a:t>
            </a:r>
            <a:r>
              <a:rPr lang="en-US" dirty="0" smtClean="0"/>
              <a:t> but supports a fixed number of simultaneous callers. For example, I can wrap my database calls in a semaphore(3) so that my multithreaded app will hit the database with at most 3 simultaneous connections. All attempts will block until one of the three slots opens up. They make things like doing naive throttling really, really easy.</a:t>
            </a:r>
          </a:p>
          <a:p>
            <a:endParaRPr lang="en-US" dirty="0" smtClean="0"/>
          </a:p>
          <a:p>
            <a:r>
              <a:rPr lang="en-US" dirty="0" smtClean="0"/>
              <a:t>bouncers </a:t>
            </a:r>
            <a:r>
              <a:rPr lang="en-US" dirty="0" smtClean="0"/>
              <a:t>at a nightclub.  There are a dedicated number of people that are allowed in the club at once. If the club is full no one is allowed to enter, but as soon as one person leaves another person might enter.</a:t>
            </a:r>
          </a:p>
          <a:p>
            <a:endParaRPr lang="en-US" dirty="0"/>
          </a:p>
        </p:txBody>
      </p:sp>
    </p:spTree>
    <p:extLst>
      <p:ext uri="{BB962C8B-B14F-4D97-AF65-F5344CB8AC3E}">
        <p14:creationId xmlns:p14="http://schemas.microsoft.com/office/powerpoint/2010/main" val="41185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Sockets – HW2</a:t>
            </a:r>
            <a:endParaRPr lang="en-US" dirty="0"/>
          </a:p>
        </p:txBody>
      </p:sp>
      <p:sp>
        <p:nvSpPr>
          <p:cNvPr id="3" name="Content Placeholder 2"/>
          <p:cNvSpPr>
            <a:spLocks noGrp="1"/>
          </p:cNvSpPr>
          <p:nvPr>
            <p:ph idx="1"/>
          </p:nvPr>
        </p:nvSpPr>
        <p:spPr/>
        <p:txBody>
          <a:bodyPr/>
          <a:lstStyle/>
          <a:p>
            <a:r>
              <a:rPr lang="en-US" dirty="0" smtClean="0"/>
              <a:t>IPC endpoint for exchanging data between processes</a:t>
            </a:r>
          </a:p>
          <a:p>
            <a:endParaRPr lang="en-US" dirty="0"/>
          </a:p>
        </p:txBody>
      </p:sp>
    </p:spTree>
    <p:extLst>
      <p:ext uri="{BB962C8B-B14F-4D97-AF65-F5344CB8AC3E}">
        <p14:creationId xmlns:p14="http://schemas.microsoft.com/office/powerpoint/2010/main" val="179551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Excellent Resource to learn more about everything we’ve been talking about so far</a:t>
            </a:r>
            <a:endParaRPr lang="en-US" dirty="0"/>
          </a:p>
        </p:txBody>
      </p:sp>
      <p:sp>
        <p:nvSpPr>
          <p:cNvPr id="3" name="Content Placeholder 2"/>
          <p:cNvSpPr>
            <a:spLocks noGrp="1"/>
          </p:cNvSpPr>
          <p:nvPr>
            <p:ph idx="1"/>
          </p:nvPr>
        </p:nvSpPr>
        <p:spPr>
          <a:xfrm>
            <a:off x="457200" y="2062018"/>
            <a:ext cx="8229600" cy="4525963"/>
          </a:xfrm>
        </p:spPr>
        <p:txBody>
          <a:bodyPr/>
          <a:lstStyle/>
          <a:p>
            <a:r>
              <a:rPr lang="en-US" dirty="0" smtClean="0"/>
              <a:t>http://</a:t>
            </a:r>
            <a:r>
              <a:rPr lang="en-US" dirty="0" err="1" smtClean="0"/>
              <a:t>beej.us</a:t>
            </a:r>
            <a:r>
              <a:rPr lang="en-US" dirty="0" smtClean="0"/>
              <a:t>/guide/</a:t>
            </a:r>
            <a:r>
              <a:rPr lang="en-US" dirty="0" err="1" smtClean="0"/>
              <a:t>bgipc</a:t>
            </a:r>
            <a:r>
              <a:rPr lang="en-US" dirty="0" smtClean="0"/>
              <a:t>/output/html/multipage/</a:t>
            </a:r>
            <a:r>
              <a:rPr lang="en-US" dirty="0" err="1" smtClean="0"/>
              <a:t>index.html</a:t>
            </a:r>
            <a:endParaRPr lang="en-US" dirty="0"/>
          </a:p>
        </p:txBody>
      </p:sp>
    </p:spTree>
    <p:extLst>
      <p:ext uri="{BB962C8B-B14F-4D97-AF65-F5344CB8AC3E}">
        <p14:creationId xmlns:p14="http://schemas.microsoft.com/office/powerpoint/2010/main" val="466698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smtClean="0">
                <a:solidFill>
                  <a:schemeClr val="accent2"/>
                </a:solidFill>
                <a:cs typeface="+mj-cs"/>
              </a:rPr>
              <a:t>Client – high level view</a:t>
            </a:r>
          </a:p>
        </p:txBody>
      </p:sp>
      <p:sp>
        <p:nvSpPr>
          <p:cNvPr id="7172" name="Rectangle 4"/>
          <p:cNvSpPr>
            <a:spLocks noChangeArrowheads="1"/>
          </p:cNvSpPr>
          <p:nvPr/>
        </p:nvSpPr>
        <p:spPr bwMode="auto">
          <a:xfrm>
            <a:off x="2362200" y="11430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Create a socket</a:t>
            </a:r>
          </a:p>
        </p:txBody>
      </p:sp>
      <p:sp>
        <p:nvSpPr>
          <p:cNvPr id="7173" name="Rectangle 5"/>
          <p:cNvSpPr>
            <a:spLocks noChangeArrowheads="1"/>
          </p:cNvSpPr>
          <p:nvPr/>
        </p:nvSpPr>
        <p:spPr bwMode="auto">
          <a:xfrm>
            <a:off x="2362200" y="22098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Setup the server address</a:t>
            </a:r>
          </a:p>
        </p:txBody>
      </p:sp>
      <p:sp>
        <p:nvSpPr>
          <p:cNvPr id="7174" name="Rectangle 6"/>
          <p:cNvSpPr>
            <a:spLocks noChangeArrowheads="1"/>
          </p:cNvSpPr>
          <p:nvPr/>
        </p:nvSpPr>
        <p:spPr bwMode="auto">
          <a:xfrm>
            <a:off x="2362200" y="33528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Connect to the server</a:t>
            </a:r>
          </a:p>
        </p:txBody>
      </p:sp>
      <p:sp>
        <p:nvSpPr>
          <p:cNvPr id="7175" name="Rectangle 7"/>
          <p:cNvSpPr>
            <a:spLocks noChangeArrowheads="1"/>
          </p:cNvSpPr>
          <p:nvPr/>
        </p:nvSpPr>
        <p:spPr bwMode="auto">
          <a:xfrm>
            <a:off x="2362200" y="44196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Read/write data</a:t>
            </a:r>
          </a:p>
        </p:txBody>
      </p:sp>
      <p:sp>
        <p:nvSpPr>
          <p:cNvPr id="7176" name="Rectangle 8"/>
          <p:cNvSpPr>
            <a:spLocks noChangeArrowheads="1"/>
          </p:cNvSpPr>
          <p:nvPr/>
        </p:nvSpPr>
        <p:spPr bwMode="auto">
          <a:xfrm>
            <a:off x="2362200" y="54102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Shutdown connection</a:t>
            </a:r>
          </a:p>
        </p:txBody>
      </p:sp>
    </p:spTree>
    <p:extLst>
      <p:ext uri="{BB962C8B-B14F-4D97-AF65-F5344CB8AC3E}">
        <p14:creationId xmlns:p14="http://schemas.microsoft.com/office/powerpoint/2010/main" val="32266397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autoUpdateAnimBg="0"/>
      <p:bldP spid="7174" grpId="0" animBg="1" autoUpdateAnimBg="0"/>
      <p:bldP spid="7175" grpId="0" animBg="1" autoUpdateAnimBg="0"/>
      <p:bldP spid="717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defRPr/>
            </a:pPr>
            <a:r>
              <a:rPr lang="en-US" sz="4400">
                <a:solidFill>
                  <a:schemeClr val="accent2"/>
                </a:solidFill>
                <a:latin typeface="Arial" charset="0"/>
                <a:cs typeface="+mn-cs"/>
              </a:rPr>
              <a:t>Server – high level view</a:t>
            </a:r>
          </a:p>
        </p:txBody>
      </p:sp>
      <p:sp>
        <p:nvSpPr>
          <p:cNvPr id="9221" name="Rectangle 5"/>
          <p:cNvSpPr>
            <a:spLocks noChangeArrowheads="1"/>
          </p:cNvSpPr>
          <p:nvPr/>
        </p:nvSpPr>
        <p:spPr bwMode="auto">
          <a:xfrm>
            <a:off x="2362200" y="11430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Create a socket</a:t>
            </a:r>
          </a:p>
        </p:txBody>
      </p:sp>
      <p:sp>
        <p:nvSpPr>
          <p:cNvPr id="9222" name="Rectangle 6"/>
          <p:cNvSpPr>
            <a:spLocks noChangeArrowheads="1"/>
          </p:cNvSpPr>
          <p:nvPr/>
        </p:nvSpPr>
        <p:spPr bwMode="auto">
          <a:xfrm>
            <a:off x="2362200" y="20574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Bind the socket</a:t>
            </a:r>
          </a:p>
        </p:txBody>
      </p:sp>
      <p:sp>
        <p:nvSpPr>
          <p:cNvPr id="9223" name="Rectangle 7"/>
          <p:cNvSpPr>
            <a:spLocks noChangeArrowheads="1"/>
          </p:cNvSpPr>
          <p:nvPr/>
        </p:nvSpPr>
        <p:spPr bwMode="auto">
          <a:xfrm>
            <a:off x="2362200" y="29718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solidFill>
                  <a:schemeClr val="accent2"/>
                </a:solidFill>
                <a:latin typeface="Arial" charset="0"/>
                <a:cs typeface="+mn-cs"/>
              </a:rPr>
              <a:t>Listen</a:t>
            </a:r>
            <a:r>
              <a:rPr lang="en-US">
                <a:latin typeface="Arial" charset="0"/>
                <a:cs typeface="+mn-cs"/>
              </a:rPr>
              <a:t> for connections</a:t>
            </a:r>
          </a:p>
        </p:txBody>
      </p:sp>
      <p:sp>
        <p:nvSpPr>
          <p:cNvPr id="9224" name="Rectangle 8"/>
          <p:cNvSpPr>
            <a:spLocks noChangeArrowheads="1"/>
          </p:cNvSpPr>
          <p:nvPr/>
        </p:nvSpPr>
        <p:spPr bwMode="auto">
          <a:xfrm>
            <a:off x="2362200" y="3962400"/>
            <a:ext cx="44958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Accept new client connections</a:t>
            </a:r>
          </a:p>
        </p:txBody>
      </p:sp>
      <p:sp>
        <p:nvSpPr>
          <p:cNvPr id="9225" name="Rectangle 9"/>
          <p:cNvSpPr>
            <a:spLocks noChangeArrowheads="1"/>
          </p:cNvSpPr>
          <p:nvPr/>
        </p:nvSpPr>
        <p:spPr bwMode="auto">
          <a:xfrm>
            <a:off x="2362200" y="4953000"/>
            <a:ext cx="46482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Read/write to client connections</a:t>
            </a:r>
          </a:p>
        </p:txBody>
      </p:sp>
      <p:sp>
        <p:nvSpPr>
          <p:cNvPr id="9227" name="Rectangle 11"/>
          <p:cNvSpPr>
            <a:spLocks noChangeArrowheads="1"/>
          </p:cNvSpPr>
          <p:nvPr/>
        </p:nvSpPr>
        <p:spPr bwMode="auto">
          <a:xfrm>
            <a:off x="2362200" y="59436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Shutdown connection</a:t>
            </a:r>
          </a:p>
        </p:txBody>
      </p:sp>
    </p:spTree>
    <p:extLst>
      <p:ext uri="{BB962C8B-B14F-4D97-AF65-F5344CB8AC3E}">
        <p14:creationId xmlns:p14="http://schemas.microsoft.com/office/powerpoint/2010/main" val="32791286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autoUpdateAnimBg="0"/>
      <p:bldP spid="9222" grpId="0" animBg="1" autoUpdateAnimBg="0"/>
      <p:bldP spid="9223" grpId="0" animBg="1" autoUpdateAnimBg="0"/>
      <p:bldP spid="9224" grpId="0" animBg="1" autoUpdateAnimBg="0"/>
      <p:bldP spid="922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ChangeArrowheads="1"/>
          </p:cNvSpPr>
          <p:nvPr/>
        </p:nvSpPr>
        <p:spPr bwMode="auto">
          <a:xfrm>
            <a:off x="5791200" y="762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socket()</a:t>
            </a:r>
          </a:p>
        </p:txBody>
      </p:sp>
      <p:sp>
        <p:nvSpPr>
          <p:cNvPr id="5126" name="Rectangle 6"/>
          <p:cNvSpPr>
            <a:spLocks noChangeArrowheads="1"/>
          </p:cNvSpPr>
          <p:nvPr/>
        </p:nvSpPr>
        <p:spPr bwMode="auto">
          <a:xfrm>
            <a:off x="5791200" y="1295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bind()</a:t>
            </a:r>
          </a:p>
        </p:txBody>
      </p:sp>
      <p:sp>
        <p:nvSpPr>
          <p:cNvPr id="5127" name="Rectangle 7"/>
          <p:cNvSpPr>
            <a:spLocks noChangeArrowheads="1"/>
          </p:cNvSpPr>
          <p:nvPr/>
        </p:nvSpPr>
        <p:spPr bwMode="auto">
          <a:xfrm>
            <a:off x="5791200" y="18288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listen()</a:t>
            </a:r>
          </a:p>
        </p:txBody>
      </p:sp>
      <p:sp>
        <p:nvSpPr>
          <p:cNvPr id="5128" name="Rectangle 8"/>
          <p:cNvSpPr>
            <a:spLocks noChangeArrowheads="1"/>
          </p:cNvSpPr>
          <p:nvPr/>
        </p:nvSpPr>
        <p:spPr bwMode="auto">
          <a:xfrm>
            <a:off x="5791200" y="23622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accept()</a:t>
            </a:r>
          </a:p>
        </p:txBody>
      </p:sp>
      <p:sp>
        <p:nvSpPr>
          <p:cNvPr id="5129" name="Rectangle 9"/>
          <p:cNvSpPr>
            <a:spLocks noChangeArrowheads="1"/>
          </p:cNvSpPr>
          <p:nvPr/>
        </p:nvSpPr>
        <p:spPr bwMode="auto">
          <a:xfrm>
            <a:off x="5791200" y="3429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read()</a:t>
            </a:r>
          </a:p>
        </p:txBody>
      </p:sp>
      <p:sp>
        <p:nvSpPr>
          <p:cNvPr id="5130" name="Rectangle 10"/>
          <p:cNvSpPr>
            <a:spLocks noChangeArrowheads="1"/>
          </p:cNvSpPr>
          <p:nvPr/>
        </p:nvSpPr>
        <p:spPr bwMode="auto">
          <a:xfrm>
            <a:off x="5791200" y="44196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write()</a:t>
            </a:r>
          </a:p>
        </p:txBody>
      </p:sp>
      <p:sp>
        <p:nvSpPr>
          <p:cNvPr id="5131" name="Rectangle 11"/>
          <p:cNvSpPr>
            <a:spLocks noChangeArrowheads="1"/>
          </p:cNvSpPr>
          <p:nvPr/>
        </p:nvSpPr>
        <p:spPr bwMode="auto">
          <a:xfrm>
            <a:off x="5791200" y="5334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read()</a:t>
            </a:r>
          </a:p>
        </p:txBody>
      </p:sp>
      <p:sp>
        <p:nvSpPr>
          <p:cNvPr id="5132" name="Rectangle 12"/>
          <p:cNvSpPr>
            <a:spLocks noChangeArrowheads="1"/>
          </p:cNvSpPr>
          <p:nvPr/>
        </p:nvSpPr>
        <p:spPr bwMode="auto">
          <a:xfrm>
            <a:off x="5791200" y="5867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close()</a:t>
            </a:r>
          </a:p>
        </p:txBody>
      </p:sp>
      <p:sp>
        <p:nvSpPr>
          <p:cNvPr id="5133" name="Rectangle 13"/>
          <p:cNvSpPr>
            <a:spLocks noChangeArrowheads="1"/>
          </p:cNvSpPr>
          <p:nvPr/>
        </p:nvSpPr>
        <p:spPr bwMode="auto">
          <a:xfrm>
            <a:off x="1066800" y="2286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Socket()</a:t>
            </a:r>
          </a:p>
        </p:txBody>
      </p:sp>
      <p:sp>
        <p:nvSpPr>
          <p:cNvPr id="5134" name="Rectangle 14"/>
          <p:cNvSpPr>
            <a:spLocks noChangeArrowheads="1"/>
          </p:cNvSpPr>
          <p:nvPr/>
        </p:nvSpPr>
        <p:spPr bwMode="auto">
          <a:xfrm>
            <a:off x="1066800" y="2819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connect()</a:t>
            </a:r>
          </a:p>
        </p:txBody>
      </p:sp>
      <p:sp>
        <p:nvSpPr>
          <p:cNvPr id="5135" name="Rectangle 15"/>
          <p:cNvSpPr>
            <a:spLocks noChangeArrowheads="1"/>
          </p:cNvSpPr>
          <p:nvPr/>
        </p:nvSpPr>
        <p:spPr bwMode="auto">
          <a:xfrm>
            <a:off x="1066800" y="32766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write()</a:t>
            </a:r>
          </a:p>
        </p:txBody>
      </p:sp>
      <p:sp>
        <p:nvSpPr>
          <p:cNvPr id="5136" name="Rectangle 16"/>
          <p:cNvSpPr>
            <a:spLocks noChangeArrowheads="1"/>
          </p:cNvSpPr>
          <p:nvPr/>
        </p:nvSpPr>
        <p:spPr bwMode="auto">
          <a:xfrm>
            <a:off x="1066800" y="4572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read()</a:t>
            </a:r>
          </a:p>
        </p:txBody>
      </p:sp>
      <p:sp>
        <p:nvSpPr>
          <p:cNvPr id="5137" name="Rectangle 17"/>
          <p:cNvSpPr>
            <a:spLocks noChangeArrowheads="1"/>
          </p:cNvSpPr>
          <p:nvPr/>
        </p:nvSpPr>
        <p:spPr bwMode="auto">
          <a:xfrm>
            <a:off x="1066800" y="5105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close()</a:t>
            </a:r>
          </a:p>
        </p:txBody>
      </p:sp>
      <p:sp>
        <p:nvSpPr>
          <p:cNvPr id="5138" name="Rectangle 18"/>
          <p:cNvSpPr>
            <a:spLocks noChangeArrowheads="1"/>
          </p:cNvSpPr>
          <p:nvPr/>
        </p:nvSpPr>
        <p:spPr bwMode="auto">
          <a:xfrm>
            <a:off x="609600" y="1600200"/>
            <a:ext cx="2133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solidFill>
                  <a:srgbClr val="FD8003"/>
                </a:solidFill>
                <a:latin typeface="Tahoma" charset="0"/>
                <a:cs typeface="+mn-cs"/>
              </a:rPr>
              <a:t>TCP Client</a:t>
            </a:r>
          </a:p>
        </p:txBody>
      </p:sp>
      <p:sp>
        <p:nvSpPr>
          <p:cNvPr id="5139" name="Rectangle 19"/>
          <p:cNvSpPr>
            <a:spLocks noChangeArrowheads="1"/>
          </p:cNvSpPr>
          <p:nvPr/>
        </p:nvSpPr>
        <p:spPr bwMode="auto">
          <a:xfrm>
            <a:off x="6781800" y="685800"/>
            <a:ext cx="2133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solidFill>
                  <a:srgbClr val="FD8003"/>
                </a:solidFill>
                <a:latin typeface="Tahoma" charset="0"/>
                <a:cs typeface="+mn-cs"/>
              </a:rPr>
              <a:t>TCP Server</a:t>
            </a:r>
          </a:p>
        </p:txBody>
      </p:sp>
      <p:sp>
        <p:nvSpPr>
          <p:cNvPr id="5140" name="Rectangle 20"/>
          <p:cNvSpPr>
            <a:spLocks noChangeArrowheads="1"/>
          </p:cNvSpPr>
          <p:nvPr/>
        </p:nvSpPr>
        <p:spPr bwMode="auto">
          <a:xfrm>
            <a:off x="7239000" y="12954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Well-known port</a:t>
            </a:r>
          </a:p>
        </p:txBody>
      </p:sp>
      <p:sp>
        <p:nvSpPr>
          <p:cNvPr id="5141" name="Rectangle 21"/>
          <p:cNvSpPr>
            <a:spLocks noChangeArrowheads="1"/>
          </p:cNvSpPr>
          <p:nvPr/>
        </p:nvSpPr>
        <p:spPr bwMode="auto">
          <a:xfrm>
            <a:off x="6553200" y="27432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blocks until connection from client</a:t>
            </a:r>
          </a:p>
        </p:txBody>
      </p:sp>
      <p:sp>
        <p:nvSpPr>
          <p:cNvPr id="5142" name="Line 22"/>
          <p:cNvSpPr>
            <a:spLocks noChangeShapeType="1"/>
          </p:cNvSpPr>
          <p:nvPr/>
        </p:nvSpPr>
        <p:spPr bwMode="auto">
          <a:xfrm>
            <a:off x="2057400" y="3048000"/>
            <a:ext cx="4191000" cy="0"/>
          </a:xfrm>
          <a:prstGeom prst="line">
            <a:avLst/>
          </a:prstGeom>
          <a:noFill/>
          <a:ln w="9525">
            <a:solidFill>
              <a:schemeClr val="tx1"/>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3" name="Line 23"/>
          <p:cNvSpPr>
            <a:spLocks noChangeShapeType="1"/>
          </p:cNvSpPr>
          <p:nvPr/>
        </p:nvSpPr>
        <p:spPr bwMode="auto">
          <a:xfrm>
            <a:off x="6248400" y="1066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4" name="Line 24"/>
          <p:cNvSpPr>
            <a:spLocks noChangeShapeType="1"/>
          </p:cNvSpPr>
          <p:nvPr/>
        </p:nvSpPr>
        <p:spPr bwMode="auto">
          <a:xfrm>
            <a:off x="6248400" y="16002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5" name="Line 25"/>
          <p:cNvSpPr>
            <a:spLocks noChangeShapeType="1"/>
          </p:cNvSpPr>
          <p:nvPr/>
        </p:nvSpPr>
        <p:spPr bwMode="auto">
          <a:xfrm>
            <a:off x="6248400" y="21336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6" name="Line 26"/>
          <p:cNvSpPr>
            <a:spLocks noChangeShapeType="1"/>
          </p:cNvSpPr>
          <p:nvPr/>
        </p:nvSpPr>
        <p:spPr bwMode="auto">
          <a:xfrm>
            <a:off x="6248400" y="2667000"/>
            <a:ext cx="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7" name="Line 27"/>
          <p:cNvSpPr>
            <a:spLocks noChangeShapeType="1"/>
          </p:cNvSpPr>
          <p:nvPr/>
        </p:nvSpPr>
        <p:spPr bwMode="auto">
          <a:xfrm>
            <a:off x="6248400" y="47244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8" name="Line 28"/>
          <p:cNvSpPr>
            <a:spLocks noChangeShapeType="1"/>
          </p:cNvSpPr>
          <p:nvPr/>
        </p:nvSpPr>
        <p:spPr bwMode="auto">
          <a:xfrm>
            <a:off x="6248400" y="5638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9" name="Line 29"/>
          <p:cNvSpPr>
            <a:spLocks noChangeShapeType="1"/>
          </p:cNvSpPr>
          <p:nvPr/>
        </p:nvSpPr>
        <p:spPr bwMode="auto">
          <a:xfrm>
            <a:off x="1524000" y="2590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0" name="Line 30"/>
          <p:cNvSpPr>
            <a:spLocks noChangeShapeType="1"/>
          </p:cNvSpPr>
          <p:nvPr/>
        </p:nvSpPr>
        <p:spPr bwMode="auto">
          <a:xfrm>
            <a:off x="1524000" y="3124200"/>
            <a:ext cx="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1" name="Line 31"/>
          <p:cNvSpPr>
            <a:spLocks noChangeShapeType="1"/>
          </p:cNvSpPr>
          <p:nvPr/>
        </p:nvSpPr>
        <p:spPr bwMode="auto">
          <a:xfrm>
            <a:off x="1524000" y="3581400"/>
            <a:ext cx="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2" name="Line 32"/>
          <p:cNvSpPr>
            <a:spLocks noChangeShapeType="1"/>
          </p:cNvSpPr>
          <p:nvPr/>
        </p:nvSpPr>
        <p:spPr bwMode="auto">
          <a:xfrm>
            <a:off x="1524000" y="4876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3" name="Line 33"/>
          <p:cNvSpPr>
            <a:spLocks noChangeShapeType="1"/>
          </p:cNvSpPr>
          <p:nvPr/>
        </p:nvSpPr>
        <p:spPr bwMode="auto">
          <a:xfrm>
            <a:off x="2057400" y="3429000"/>
            <a:ext cx="37338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4" name="Line 34"/>
          <p:cNvSpPr>
            <a:spLocks noChangeShapeType="1"/>
          </p:cNvSpPr>
          <p:nvPr/>
        </p:nvSpPr>
        <p:spPr bwMode="auto">
          <a:xfrm flipH="1">
            <a:off x="2057400" y="4495800"/>
            <a:ext cx="37338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5" name="Line 35"/>
          <p:cNvSpPr>
            <a:spLocks noChangeShapeType="1"/>
          </p:cNvSpPr>
          <p:nvPr/>
        </p:nvSpPr>
        <p:spPr bwMode="auto">
          <a:xfrm flipH="1">
            <a:off x="609600" y="4724400"/>
            <a:ext cx="457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6" name="Line 36"/>
          <p:cNvSpPr>
            <a:spLocks noChangeShapeType="1"/>
          </p:cNvSpPr>
          <p:nvPr/>
        </p:nvSpPr>
        <p:spPr bwMode="auto">
          <a:xfrm flipV="1">
            <a:off x="609600" y="3429000"/>
            <a:ext cx="0" cy="1295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7" name="Line 37"/>
          <p:cNvSpPr>
            <a:spLocks noChangeShapeType="1"/>
          </p:cNvSpPr>
          <p:nvPr/>
        </p:nvSpPr>
        <p:spPr bwMode="auto">
          <a:xfrm>
            <a:off x="609600" y="34290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8" name="Line 38"/>
          <p:cNvSpPr>
            <a:spLocks noChangeShapeType="1"/>
          </p:cNvSpPr>
          <p:nvPr/>
        </p:nvSpPr>
        <p:spPr bwMode="auto">
          <a:xfrm>
            <a:off x="2057400" y="5257800"/>
            <a:ext cx="37338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9" name="Line 39"/>
          <p:cNvSpPr>
            <a:spLocks noChangeShapeType="1"/>
          </p:cNvSpPr>
          <p:nvPr/>
        </p:nvSpPr>
        <p:spPr bwMode="auto">
          <a:xfrm>
            <a:off x="6781800" y="46482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0" name="Line 40"/>
          <p:cNvSpPr>
            <a:spLocks noChangeShapeType="1"/>
          </p:cNvSpPr>
          <p:nvPr/>
        </p:nvSpPr>
        <p:spPr bwMode="auto">
          <a:xfrm flipV="1">
            <a:off x="7086600" y="3581400"/>
            <a:ext cx="0"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1" name="Line 41"/>
          <p:cNvSpPr>
            <a:spLocks noChangeShapeType="1"/>
          </p:cNvSpPr>
          <p:nvPr/>
        </p:nvSpPr>
        <p:spPr bwMode="auto">
          <a:xfrm flipH="1">
            <a:off x="6781800" y="3581400"/>
            <a:ext cx="304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2" name="Line 42"/>
          <p:cNvSpPr>
            <a:spLocks noChangeShapeType="1"/>
          </p:cNvSpPr>
          <p:nvPr/>
        </p:nvSpPr>
        <p:spPr bwMode="auto">
          <a:xfrm>
            <a:off x="6248400" y="28956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3" name="Rectangle 43"/>
          <p:cNvSpPr>
            <a:spLocks noChangeArrowheads="1"/>
          </p:cNvSpPr>
          <p:nvPr/>
        </p:nvSpPr>
        <p:spPr bwMode="auto">
          <a:xfrm>
            <a:off x="5715000" y="3962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process request</a:t>
            </a:r>
          </a:p>
        </p:txBody>
      </p:sp>
      <p:sp>
        <p:nvSpPr>
          <p:cNvPr id="5164" name="Line 44"/>
          <p:cNvSpPr>
            <a:spLocks noChangeShapeType="1"/>
          </p:cNvSpPr>
          <p:nvPr/>
        </p:nvSpPr>
        <p:spPr bwMode="auto">
          <a:xfrm>
            <a:off x="6248400" y="3733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5" name="Line 45"/>
          <p:cNvSpPr>
            <a:spLocks noChangeShapeType="1"/>
          </p:cNvSpPr>
          <p:nvPr/>
        </p:nvSpPr>
        <p:spPr bwMode="auto">
          <a:xfrm>
            <a:off x="6248400" y="4267200"/>
            <a:ext cx="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6" name="Rectangle 46"/>
          <p:cNvSpPr>
            <a:spLocks noChangeArrowheads="1"/>
          </p:cNvSpPr>
          <p:nvPr/>
        </p:nvSpPr>
        <p:spPr bwMode="auto">
          <a:xfrm>
            <a:off x="2971800" y="2819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Connection establishment</a:t>
            </a:r>
          </a:p>
        </p:txBody>
      </p:sp>
      <p:sp>
        <p:nvSpPr>
          <p:cNvPr id="5167" name="Rectangle 47"/>
          <p:cNvSpPr>
            <a:spLocks noChangeArrowheads="1"/>
          </p:cNvSpPr>
          <p:nvPr/>
        </p:nvSpPr>
        <p:spPr bwMode="auto">
          <a:xfrm rot="180000">
            <a:off x="3124200" y="3200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Data(request)</a:t>
            </a:r>
          </a:p>
        </p:txBody>
      </p:sp>
      <p:sp>
        <p:nvSpPr>
          <p:cNvPr id="5168" name="Rectangle 48"/>
          <p:cNvSpPr>
            <a:spLocks noChangeArrowheads="1"/>
          </p:cNvSpPr>
          <p:nvPr/>
        </p:nvSpPr>
        <p:spPr bwMode="auto">
          <a:xfrm rot="21360000">
            <a:off x="3124200" y="4343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Data(reply)</a:t>
            </a:r>
          </a:p>
        </p:txBody>
      </p:sp>
      <p:sp>
        <p:nvSpPr>
          <p:cNvPr id="5169" name="Rectangle 49"/>
          <p:cNvSpPr>
            <a:spLocks noChangeArrowheads="1"/>
          </p:cNvSpPr>
          <p:nvPr/>
        </p:nvSpPr>
        <p:spPr bwMode="auto">
          <a:xfrm rot="300000">
            <a:off x="3200400" y="5105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End-of-file notification</a:t>
            </a:r>
          </a:p>
        </p:txBody>
      </p:sp>
    </p:spTree>
    <p:extLst>
      <p:ext uri="{BB962C8B-B14F-4D97-AF65-F5344CB8AC3E}">
        <p14:creationId xmlns:p14="http://schemas.microsoft.com/office/powerpoint/2010/main" val="4267780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to represent sockets?</a:t>
            </a:r>
          </a:p>
          <a:p>
            <a:r>
              <a:rPr lang="en-US" dirty="0" smtClean="0"/>
              <a:t>Simplify as write buffer, read buffer, local </a:t>
            </a:r>
            <a:r>
              <a:rPr lang="en-US" dirty="0" err="1" smtClean="0"/>
              <a:t>addr</a:t>
            </a:r>
            <a:r>
              <a:rPr lang="en-US" dirty="0" smtClean="0"/>
              <a:t>: port, remote </a:t>
            </a:r>
            <a:r>
              <a:rPr lang="en-US" dirty="0" err="1" smtClean="0"/>
              <a:t>addr:port</a:t>
            </a:r>
            <a:r>
              <a:rPr lang="en-US" dirty="0" smtClean="0"/>
              <a:t>, listening flag</a:t>
            </a:r>
          </a:p>
          <a:p>
            <a:r>
              <a:rPr lang="en-US" dirty="0" smtClean="0"/>
              <a:t>Actually: lots of other attributes (type of sockets, etc.)</a:t>
            </a:r>
          </a:p>
        </p:txBody>
      </p:sp>
    </p:spTree>
    <p:extLst>
      <p:ext uri="{BB962C8B-B14F-4D97-AF65-F5344CB8AC3E}">
        <p14:creationId xmlns:p14="http://schemas.microsoft.com/office/powerpoint/2010/main" val="4065674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4"/>
          <p:cNvSpPr>
            <a:spLocks noGrp="1" noChangeArrowheads="1"/>
          </p:cNvSpPr>
          <p:nvPr>
            <p:ph type="title"/>
          </p:nvPr>
        </p:nvSpPr>
        <p:spPr/>
        <p:txBody>
          <a:bodyPr/>
          <a:lstStyle/>
          <a:p>
            <a:pPr eaLnBrk="1" hangingPunct="1"/>
            <a:r>
              <a:rPr lang="en-US" sz="4200">
                <a:latin typeface="Calibri" charset="0"/>
                <a:ea typeface="ＭＳ Ｐゴシック" charset="0"/>
                <a:cs typeface="ＭＳ Ｐゴシック" charset="0"/>
              </a:rPr>
              <a:t>Client: Learning Server Address/Port</a:t>
            </a:r>
          </a:p>
        </p:txBody>
      </p:sp>
      <p:sp>
        <p:nvSpPr>
          <p:cNvPr id="741381" name="Rectangle 5"/>
          <p:cNvSpPr>
            <a:spLocks noGrp="1" noChangeArrowheads="1"/>
          </p:cNvSpPr>
          <p:nvPr>
            <p:ph idx="1"/>
          </p:nvPr>
        </p:nvSpPr>
        <p:spPr>
          <a:xfrm>
            <a:off x="195263" y="1219200"/>
            <a:ext cx="8796337" cy="5562600"/>
          </a:xfrm>
        </p:spPr>
        <p:txBody>
          <a:bodyPr/>
          <a:lstStyle/>
          <a:p>
            <a:pPr eaLnBrk="1" hangingPunct="1">
              <a:lnSpc>
                <a:spcPct val="70000"/>
              </a:lnSpc>
              <a:defRPr/>
            </a:pPr>
            <a:r>
              <a:rPr lang="en-US" sz="2700" dirty="0">
                <a:latin typeface="Calibri" charset="0"/>
                <a:ea typeface="ＭＳ Ｐゴシック" charset="0"/>
                <a:cs typeface="ＭＳ Ｐゴシック" charset="0"/>
              </a:rPr>
              <a:t>Server typically known by name and service</a:t>
            </a:r>
          </a:p>
          <a:p>
            <a:pPr lvl="1" eaLnBrk="1" hangingPunct="1">
              <a:lnSpc>
                <a:spcPct val="70000"/>
              </a:lnSpc>
              <a:defRPr/>
            </a:pPr>
            <a:r>
              <a:rPr lang="en-US" sz="2400" dirty="0">
                <a:latin typeface="Calibri" charset="0"/>
                <a:ea typeface="ＭＳ Ｐゴシック" charset="0"/>
              </a:rPr>
              <a:t>E.g., </a:t>
            </a:r>
            <a:r>
              <a:rPr lang="ja-JP" altLang="en-US" sz="2400" dirty="0">
                <a:latin typeface="Calibri" charset="0"/>
                <a:ea typeface="ＭＳ Ｐゴシック" charset="0"/>
              </a:rPr>
              <a:t>“</a:t>
            </a:r>
            <a:r>
              <a:rPr lang="en-US" sz="2400" dirty="0" err="1">
                <a:latin typeface="Calibri" charset="0"/>
                <a:ea typeface="ＭＳ Ｐゴシック" charset="0"/>
              </a:rPr>
              <a:t>www.cnn.com</a:t>
            </a:r>
            <a:r>
              <a:rPr lang="ja-JP" altLang="en-US" sz="2400" dirty="0">
                <a:latin typeface="Calibri" charset="0"/>
                <a:ea typeface="ＭＳ Ｐゴシック" charset="0"/>
              </a:rPr>
              <a:t>”</a:t>
            </a:r>
            <a:r>
              <a:rPr lang="en-US" sz="2400" dirty="0">
                <a:latin typeface="Calibri" charset="0"/>
                <a:ea typeface="ＭＳ Ｐゴシック" charset="0"/>
              </a:rPr>
              <a:t> and </a:t>
            </a:r>
            <a:r>
              <a:rPr lang="ja-JP" altLang="en-US" sz="2400" dirty="0">
                <a:latin typeface="Calibri" charset="0"/>
                <a:ea typeface="ＭＳ Ｐゴシック" charset="0"/>
              </a:rPr>
              <a:t>“</a:t>
            </a:r>
            <a:r>
              <a:rPr lang="en-US" sz="2400" dirty="0">
                <a:latin typeface="Calibri" charset="0"/>
                <a:ea typeface="ＭＳ Ｐゴシック" charset="0"/>
              </a:rPr>
              <a:t>http</a:t>
            </a:r>
            <a:r>
              <a:rPr lang="ja-JP" altLang="en-US" sz="2400" dirty="0">
                <a:latin typeface="Calibri" charset="0"/>
                <a:ea typeface="ＭＳ Ｐゴシック" charset="0"/>
              </a:rPr>
              <a:t>”</a:t>
            </a:r>
            <a:endParaRPr lang="en-US" sz="2400" dirty="0">
              <a:latin typeface="Calibri" charset="0"/>
              <a:ea typeface="ＭＳ Ｐゴシック" charset="0"/>
            </a:endParaRPr>
          </a:p>
          <a:p>
            <a:pPr eaLnBrk="1" hangingPunct="1">
              <a:lnSpc>
                <a:spcPct val="70000"/>
              </a:lnSpc>
              <a:defRPr/>
            </a:pPr>
            <a:r>
              <a:rPr lang="en-US" sz="2700" dirty="0">
                <a:latin typeface="Calibri" charset="0"/>
                <a:ea typeface="ＭＳ Ｐゴシック" charset="0"/>
                <a:cs typeface="ＭＳ Ｐゴシック" charset="0"/>
              </a:rPr>
              <a:t>Need to translate into IP address and port #</a:t>
            </a:r>
          </a:p>
          <a:p>
            <a:pPr lvl="1" eaLnBrk="1" hangingPunct="1">
              <a:lnSpc>
                <a:spcPct val="70000"/>
              </a:lnSpc>
              <a:defRPr/>
            </a:pPr>
            <a:r>
              <a:rPr lang="en-US" sz="2400" dirty="0">
                <a:latin typeface="Calibri" charset="0"/>
                <a:ea typeface="ＭＳ Ｐゴシック" charset="0"/>
              </a:rPr>
              <a:t>E.g., </a:t>
            </a:r>
            <a:r>
              <a:rPr lang="ja-JP" altLang="en-US" sz="2400" dirty="0">
                <a:latin typeface="Calibri" charset="0"/>
                <a:ea typeface="ＭＳ Ｐゴシック" charset="0"/>
              </a:rPr>
              <a:t>“</a:t>
            </a:r>
            <a:r>
              <a:rPr lang="en-US" sz="2400" dirty="0">
                <a:latin typeface="Calibri" charset="0"/>
                <a:ea typeface="ＭＳ Ｐゴシック" charset="0"/>
              </a:rPr>
              <a:t>64.236.16.20</a:t>
            </a:r>
            <a:r>
              <a:rPr lang="ja-JP" altLang="en-US" sz="2400" dirty="0">
                <a:latin typeface="Calibri" charset="0"/>
                <a:ea typeface="ＭＳ Ｐゴシック" charset="0"/>
              </a:rPr>
              <a:t>”</a:t>
            </a:r>
            <a:r>
              <a:rPr lang="en-US" sz="2400" dirty="0">
                <a:latin typeface="Calibri" charset="0"/>
                <a:ea typeface="ＭＳ Ｐゴシック" charset="0"/>
              </a:rPr>
              <a:t> and </a:t>
            </a:r>
            <a:r>
              <a:rPr lang="ja-JP" altLang="en-US" sz="2400" dirty="0">
                <a:latin typeface="Calibri" charset="0"/>
                <a:ea typeface="ＭＳ Ｐゴシック" charset="0"/>
              </a:rPr>
              <a:t>“</a:t>
            </a:r>
            <a:r>
              <a:rPr lang="en-US" sz="2400" dirty="0">
                <a:latin typeface="Calibri" charset="0"/>
                <a:ea typeface="ＭＳ Ｐゴシック" charset="0"/>
              </a:rPr>
              <a:t>80</a:t>
            </a:r>
            <a:r>
              <a:rPr lang="ja-JP" altLang="en-US" sz="2400" dirty="0" smtClean="0">
                <a:latin typeface="Calibri" charset="0"/>
                <a:ea typeface="ＭＳ Ｐゴシック" charset="0"/>
              </a:rPr>
              <a:t>”</a:t>
            </a:r>
            <a:endParaRPr lang="en-US" sz="2400" dirty="0" smtClean="0">
              <a:latin typeface="Calibri" charset="0"/>
              <a:ea typeface="ＭＳ Ｐゴシック" charset="0"/>
            </a:endParaRPr>
          </a:p>
          <a:p>
            <a:pPr lvl="1" eaLnBrk="1" hangingPunct="1">
              <a:lnSpc>
                <a:spcPct val="70000"/>
              </a:lnSpc>
              <a:defRPr/>
            </a:pPr>
            <a:endParaRPr lang="en-US" sz="2400" dirty="0" smtClean="0">
              <a:latin typeface="Calibri" charset="0"/>
              <a:ea typeface="ＭＳ Ｐゴシック" charset="0"/>
            </a:endParaRPr>
          </a:p>
          <a:p>
            <a:pPr eaLnBrk="1" hangingPunct="1">
              <a:lnSpc>
                <a:spcPct val="70000"/>
              </a:lnSpc>
              <a:defRPr/>
            </a:pPr>
            <a:r>
              <a:rPr lang="en-US" sz="2700" dirty="0">
                <a:latin typeface="Calibri" charset="0"/>
                <a:ea typeface="ＭＳ Ｐゴシック" charset="0"/>
                <a:cs typeface="ＭＳ Ｐゴシック" charset="0"/>
              </a:rPr>
              <a:t>Get address info with given host name and service</a:t>
            </a:r>
            <a:endParaRPr lang="en-US" sz="2300" dirty="0">
              <a:latin typeface="Calibri" charset="0"/>
              <a:ea typeface="ＭＳ Ｐゴシック" charset="0"/>
              <a:cs typeface="ＭＳ Ｐゴシック" charset="0"/>
            </a:endParaRPr>
          </a:p>
          <a:p>
            <a:pPr lvl="1" eaLnBrk="1" hangingPunct="1">
              <a:lnSpc>
                <a:spcPct val="7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getaddrinfo</a:t>
            </a:r>
            <a:r>
              <a:rPr lang="en-US" sz="2200" b="1" dirty="0" smtClean="0">
                <a:solidFill>
                  <a:srgbClr val="0000FF"/>
                </a:solidFill>
                <a:latin typeface="Courier" charset="0"/>
                <a:ea typeface="ＭＳ Ｐゴシック" charset="0"/>
                <a:cs typeface="Courier" charset="0"/>
              </a:rPr>
              <a:t>(	char </a:t>
            </a:r>
            <a:r>
              <a:rPr lang="en-US" sz="2200" b="1" dirty="0">
                <a:solidFill>
                  <a:srgbClr val="0000FF"/>
                </a:solidFill>
                <a:latin typeface="Courier" charset="0"/>
                <a:ea typeface="ＭＳ Ｐゴシック" charset="0"/>
                <a:cs typeface="Courier" charset="0"/>
              </a:rPr>
              <a:t>*node, </a:t>
            </a:r>
            <a:endParaRPr lang="en-US" sz="2200" b="1" dirty="0" smtClean="0">
              <a:solidFill>
                <a:srgbClr val="0000FF"/>
              </a:solidFill>
              <a:latin typeface="Courier" charset="0"/>
              <a:ea typeface="ＭＳ Ｐゴシック" charset="0"/>
              <a:cs typeface="Courier" charset="0"/>
            </a:endParaRPr>
          </a:p>
          <a:p>
            <a:pPr marL="457200" lvl="1" indent="0" eaLnBrk="1" hangingPunct="1">
              <a:lnSpc>
                <a:spcPct val="7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char </a:t>
            </a:r>
            <a:r>
              <a:rPr lang="en-US" sz="2200" b="1" dirty="0">
                <a:solidFill>
                  <a:srgbClr val="0000FF"/>
                </a:solidFill>
                <a:latin typeface="Courier" charset="0"/>
                <a:ea typeface="ＭＳ Ｐゴシック" charset="0"/>
                <a:cs typeface="Courier" charset="0"/>
              </a:rPr>
              <a:t>*service</a:t>
            </a:r>
          </a:p>
          <a:p>
            <a:pPr marL="457200" lvl="1" indent="0" eaLnBrk="1" hangingPunct="1">
              <a:lnSpc>
                <a:spcPct val="7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struct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addrinfo</a:t>
            </a:r>
            <a:r>
              <a:rPr lang="en-US" sz="2200" b="1" dirty="0">
                <a:solidFill>
                  <a:srgbClr val="0000FF"/>
                </a:solidFill>
                <a:latin typeface="Courier" charset="0"/>
                <a:ea typeface="ＭＳ Ｐゴシック" charset="0"/>
                <a:cs typeface="Courier" charset="0"/>
              </a:rPr>
              <a:t> *hints,</a:t>
            </a:r>
          </a:p>
          <a:p>
            <a:pPr marL="457200" lvl="1" indent="0" eaLnBrk="1" hangingPunct="1">
              <a:lnSpc>
                <a:spcPct val="7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struct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addrinfo</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result)</a:t>
            </a:r>
            <a:endParaRPr lang="en-US" sz="2200" b="1" dirty="0">
              <a:solidFill>
                <a:srgbClr val="0000FF"/>
              </a:solidFill>
              <a:latin typeface="Courier" charset="0"/>
              <a:ea typeface="ＭＳ Ｐゴシック" charset="0"/>
              <a:cs typeface="Courier" charset="0"/>
            </a:endParaRPr>
          </a:p>
          <a:p>
            <a:pPr lvl="1" eaLnBrk="1" hangingPunct="1">
              <a:lnSpc>
                <a:spcPct val="70000"/>
              </a:lnSpc>
              <a:defRPr/>
            </a:pPr>
            <a:endParaRPr lang="en-US" sz="2400" i="1" dirty="0" smtClean="0">
              <a:latin typeface="Calibri" charset="0"/>
              <a:ea typeface="ＭＳ Ｐゴシック" charset="0"/>
            </a:endParaRPr>
          </a:p>
          <a:p>
            <a:pPr lvl="1" eaLnBrk="1" hangingPunct="1">
              <a:lnSpc>
                <a:spcPct val="70000"/>
              </a:lnSpc>
              <a:defRPr/>
            </a:pPr>
            <a:r>
              <a:rPr lang="en-US" sz="2400" dirty="0" smtClean="0">
                <a:solidFill>
                  <a:srgbClr val="0000FF"/>
                </a:solidFill>
                <a:latin typeface="Calibri" charset="0"/>
                <a:ea typeface="ＭＳ Ｐゴシック" charset="0"/>
              </a:rPr>
              <a:t>*</a:t>
            </a:r>
            <a:r>
              <a:rPr lang="en-US" sz="2400" dirty="0">
                <a:solidFill>
                  <a:srgbClr val="0000FF"/>
                </a:solidFill>
                <a:latin typeface="Calibri" charset="0"/>
                <a:ea typeface="ＭＳ Ｐゴシック" charset="0"/>
              </a:rPr>
              <a:t>node</a:t>
            </a:r>
            <a:r>
              <a:rPr lang="en-US" sz="2400" dirty="0">
                <a:latin typeface="Calibri" charset="0"/>
                <a:ea typeface="ＭＳ Ｐゴシック" charset="0"/>
              </a:rPr>
              <a:t>: host name (e.g., </a:t>
            </a:r>
            <a:r>
              <a:rPr lang="ja-JP" altLang="en-US" sz="2400" dirty="0">
                <a:latin typeface="Calibri" charset="0"/>
                <a:ea typeface="ＭＳ Ｐゴシック" charset="0"/>
              </a:rPr>
              <a:t>“</a:t>
            </a:r>
            <a:r>
              <a:rPr lang="en-US" sz="2400" dirty="0" err="1">
                <a:latin typeface="Calibri" charset="0"/>
                <a:ea typeface="ＭＳ Ｐゴシック" charset="0"/>
              </a:rPr>
              <a:t>www.cnn.com</a:t>
            </a:r>
            <a:r>
              <a:rPr lang="ja-JP" altLang="en-US" sz="2400" dirty="0">
                <a:latin typeface="Calibri" charset="0"/>
                <a:ea typeface="ＭＳ Ｐゴシック" charset="0"/>
              </a:rPr>
              <a:t>”</a:t>
            </a:r>
            <a:r>
              <a:rPr lang="en-US" sz="2400" dirty="0">
                <a:latin typeface="Calibri" charset="0"/>
                <a:ea typeface="ＭＳ Ｐゴシック" charset="0"/>
              </a:rPr>
              <a:t>) or IP address</a:t>
            </a:r>
          </a:p>
          <a:p>
            <a:pPr lvl="1" eaLnBrk="1" hangingPunct="1">
              <a:lnSpc>
                <a:spcPct val="70000"/>
              </a:lnSpc>
              <a:defRPr/>
            </a:pPr>
            <a:r>
              <a:rPr lang="en-US" sz="2400" dirty="0">
                <a:solidFill>
                  <a:srgbClr val="0000FF"/>
                </a:solidFill>
                <a:latin typeface="Calibri" charset="0"/>
                <a:ea typeface="ＭＳ Ｐゴシック" charset="0"/>
              </a:rPr>
              <a:t>*service</a:t>
            </a:r>
            <a:r>
              <a:rPr lang="en-US" sz="2400" dirty="0">
                <a:latin typeface="Calibri" charset="0"/>
                <a:ea typeface="ＭＳ Ｐゴシック" charset="0"/>
              </a:rPr>
              <a:t>: port number or service listed in </a:t>
            </a:r>
            <a:r>
              <a:rPr lang="en-US" sz="2400" i="1" dirty="0">
                <a:latin typeface="Calibri" charset="0"/>
                <a:ea typeface="ＭＳ Ｐゴシック" charset="0"/>
              </a:rPr>
              <a:t>/</a:t>
            </a:r>
            <a:r>
              <a:rPr lang="en-US" sz="2400" i="1" dirty="0" err="1">
                <a:latin typeface="Calibri" charset="0"/>
                <a:ea typeface="ＭＳ Ｐゴシック" charset="0"/>
              </a:rPr>
              <a:t>etc</a:t>
            </a:r>
            <a:r>
              <a:rPr lang="en-US" sz="2400" i="1" dirty="0">
                <a:latin typeface="Calibri" charset="0"/>
                <a:ea typeface="ＭＳ Ｐゴシック" charset="0"/>
              </a:rPr>
              <a:t>/services </a:t>
            </a:r>
            <a:r>
              <a:rPr lang="en-US" sz="2400" dirty="0">
                <a:latin typeface="Calibri" charset="0"/>
                <a:ea typeface="ＭＳ Ｐゴシック" charset="0"/>
              </a:rPr>
              <a:t>(e.g. ftp)</a:t>
            </a:r>
          </a:p>
          <a:p>
            <a:pPr lvl="1" eaLnBrk="1" hangingPunct="1">
              <a:lnSpc>
                <a:spcPct val="70000"/>
              </a:lnSpc>
              <a:defRPr/>
            </a:pPr>
            <a:r>
              <a:rPr lang="en-US" sz="2400" dirty="0">
                <a:solidFill>
                  <a:srgbClr val="0000FF"/>
                </a:solidFill>
                <a:latin typeface="Calibri" charset="0"/>
                <a:ea typeface="ＭＳ Ｐゴシック" charset="0"/>
              </a:rPr>
              <a:t>hints</a:t>
            </a:r>
            <a:r>
              <a:rPr lang="en-US" sz="2400" dirty="0">
                <a:latin typeface="Calibri" charset="0"/>
                <a:ea typeface="ＭＳ Ｐゴシック" charset="0"/>
              </a:rPr>
              <a:t>: points to a  </a:t>
            </a:r>
            <a:r>
              <a:rPr lang="en-US" sz="2400" i="1" dirty="0" err="1">
                <a:latin typeface="Calibri" charset="0"/>
                <a:ea typeface="ＭＳ Ｐゴシック" charset="0"/>
              </a:rPr>
              <a:t>struct</a:t>
            </a:r>
            <a:r>
              <a:rPr lang="en-US" sz="2400" i="1" dirty="0">
                <a:latin typeface="Calibri" charset="0"/>
                <a:ea typeface="ＭＳ Ｐゴシック" charset="0"/>
              </a:rPr>
              <a:t> </a:t>
            </a:r>
            <a:r>
              <a:rPr lang="en-US" sz="2400" i="1" dirty="0" err="1">
                <a:latin typeface="Calibri" charset="0"/>
                <a:ea typeface="ＭＳ Ｐゴシック" charset="0"/>
              </a:rPr>
              <a:t>addrinfo</a:t>
            </a:r>
            <a:r>
              <a:rPr lang="en-US" sz="2400" i="1" dirty="0">
                <a:latin typeface="Calibri" charset="0"/>
                <a:ea typeface="ＭＳ Ｐゴシック" charset="0"/>
              </a:rPr>
              <a:t> </a:t>
            </a:r>
            <a:r>
              <a:rPr lang="en-US" sz="2400" dirty="0">
                <a:latin typeface="Calibri" charset="0"/>
                <a:ea typeface="ＭＳ Ｐゴシック" charset="0"/>
              </a:rPr>
              <a:t>with known </a:t>
            </a:r>
            <a:r>
              <a:rPr lang="en-US" sz="2400" dirty="0" smtClean="0">
                <a:latin typeface="Calibri" charset="0"/>
                <a:ea typeface="ＭＳ Ｐゴシック" charset="0"/>
              </a:rPr>
              <a:t>information</a:t>
            </a:r>
            <a:endParaRPr lang="en-US" sz="1000" dirty="0">
              <a:latin typeface="Calibri" charset="0"/>
              <a:ea typeface="ＭＳ Ｐゴシック" charset="0"/>
            </a:endParaRP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543247-3462-8F4A-BA38-644DDAD939FE}" type="slidenum">
              <a:rPr lang="en-US" sz="1200">
                <a:solidFill>
                  <a:srgbClr val="898989"/>
                </a:solidFill>
                <a:latin typeface="Courier New" charset="0"/>
              </a:rPr>
              <a:pPr eaLnBrk="1" hangingPunct="1"/>
              <a:t>27</a:t>
            </a:fld>
            <a:endParaRPr lang="en-US" sz="1200">
              <a:solidFill>
                <a:srgbClr val="898989"/>
              </a:solidFill>
              <a:latin typeface="Courier New" charset="0"/>
            </a:endParaRPr>
          </a:p>
        </p:txBody>
      </p:sp>
    </p:spTree>
    <p:extLst>
      <p:ext uri="{BB962C8B-B14F-4D97-AF65-F5344CB8AC3E}">
        <p14:creationId xmlns:p14="http://schemas.microsoft.com/office/powerpoint/2010/main" val="21228183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92075" y="76200"/>
            <a:ext cx="9051925" cy="1143000"/>
          </a:xfrm>
        </p:spPr>
        <p:txBody>
          <a:bodyPr/>
          <a:lstStyle/>
          <a:p>
            <a:r>
              <a:rPr lang="en-US" sz="3900">
                <a:latin typeface="Calibri" charset="0"/>
                <a:ea typeface="ＭＳ Ｐゴシック" charset="0"/>
                <a:cs typeface="ＭＳ Ｐゴシック" charset="0"/>
              </a:rPr>
              <a:t>Client: Learning Server Address/Port (cont.)</a:t>
            </a:r>
          </a:p>
        </p:txBody>
      </p:sp>
      <p:sp>
        <p:nvSpPr>
          <p:cNvPr id="3" name="Content Placeholder 2"/>
          <p:cNvSpPr>
            <a:spLocks noGrp="1"/>
          </p:cNvSpPr>
          <p:nvPr>
            <p:ph idx="1"/>
          </p:nvPr>
        </p:nvSpPr>
        <p:spPr>
          <a:xfrm>
            <a:off x="92075" y="1295400"/>
            <a:ext cx="8890000" cy="5181600"/>
          </a:xfrm>
        </p:spPr>
        <p:txBody>
          <a:bodyPr/>
          <a:lstStyle/>
          <a:p>
            <a:pPr eaLnBrk="1" hangingPunct="1">
              <a:lnSpc>
                <a:spcPct val="70000"/>
              </a:lnSpc>
              <a:defRPr/>
            </a:pPr>
            <a:r>
              <a:rPr lang="en-US" sz="2700" dirty="0">
                <a:latin typeface="Calibri" charset="0"/>
                <a:ea typeface="ＭＳ Ｐゴシック" charset="0"/>
                <a:cs typeface="ＭＳ Ｐゴシック" charset="0"/>
              </a:rPr>
              <a:t>Data structure to host address information</a:t>
            </a:r>
            <a:endParaRPr lang="en-US" sz="1900" dirty="0">
              <a:latin typeface="Calibri" charset="0"/>
              <a:ea typeface="ＭＳ Ｐゴシック" charset="0"/>
              <a:cs typeface="ＭＳ Ｐゴシック" charset="0"/>
            </a:endParaRPr>
          </a:p>
          <a:p>
            <a:pPr marL="400050" lvl="1" indent="0" eaLnBrk="1" hangingPunct="1">
              <a:lnSpc>
                <a:spcPct val="70000"/>
              </a:lnSpc>
              <a:buFont typeface="Arial" charset="0"/>
              <a:buNone/>
              <a:defRPr/>
            </a:pPr>
            <a:r>
              <a:rPr lang="en-US" sz="1800" dirty="0" err="1">
                <a:latin typeface="Courier"/>
                <a:ea typeface="ＭＳ Ｐゴシック" charset="0"/>
                <a:cs typeface="Courier"/>
              </a:rPr>
              <a:t>struct</a:t>
            </a:r>
            <a:r>
              <a:rPr lang="en-US" sz="1800" dirty="0">
                <a:latin typeface="Courier"/>
                <a:ea typeface="ＭＳ Ｐゴシック" charset="0"/>
                <a:cs typeface="Courier"/>
              </a:rPr>
              <a:t> </a:t>
            </a:r>
            <a:r>
              <a:rPr lang="en-US" sz="1800" dirty="0" err="1">
                <a:latin typeface="Courier"/>
                <a:ea typeface="ＭＳ Ｐゴシック" charset="0"/>
                <a:cs typeface="Courier"/>
              </a:rPr>
              <a:t>addrinfo</a:t>
            </a:r>
            <a:r>
              <a:rPr lang="en-US" sz="1800" dirty="0">
                <a:latin typeface="Courier"/>
                <a:ea typeface="ＭＳ Ｐゴシック" charset="0"/>
                <a:cs typeface="Courier"/>
              </a:rPr>
              <a:t> {</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ai_flags</a:t>
            </a:r>
            <a:r>
              <a:rPr lang="en-US" sz="1800" dirty="0">
                <a:latin typeface="Courier"/>
                <a:ea typeface="ＭＳ Ｐゴシック" charset="0"/>
                <a:cs typeface="Courier"/>
              </a:rPr>
              <a:t>;			</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ai_family</a:t>
            </a:r>
            <a:r>
              <a:rPr lang="en-US" sz="1800" dirty="0">
                <a:latin typeface="Courier"/>
                <a:ea typeface="ＭＳ Ｐゴシック" charset="0"/>
                <a:cs typeface="Courier"/>
              </a:rPr>
              <a:t>;	//e.g. AF_INET for IPv4</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ai_socketype</a:t>
            </a:r>
            <a:r>
              <a:rPr lang="en-US" sz="1800" dirty="0">
                <a:latin typeface="Courier"/>
                <a:ea typeface="ＭＳ Ｐゴシック" charset="0"/>
                <a:cs typeface="Courier"/>
              </a:rPr>
              <a:t>;	//e.g. SOCK_STREAM for TCP</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ai_protocol</a:t>
            </a:r>
            <a:r>
              <a:rPr lang="en-US" sz="1800" dirty="0">
                <a:latin typeface="Courier"/>
                <a:ea typeface="ＭＳ Ｐゴシック" charset="0"/>
                <a:cs typeface="Courier"/>
              </a:rPr>
              <a:t>;	//e.g. IPPROTO_TCP</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size_t</a:t>
            </a:r>
            <a:r>
              <a:rPr lang="en-US" sz="1800" dirty="0">
                <a:latin typeface="Courier"/>
                <a:ea typeface="ＭＳ Ｐゴシック" charset="0"/>
                <a:cs typeface="Courier"/>
              </a:rPr>
              <a:t>				</a:t>
            </a:r>
            <a:r>
              <a:rPr lang="en-US" sz="1800" dirty="0" err="1">
                <a:latin typeface="Courier"/>
                <a:ea typeface="ＭＳ Ｐゴシック" charset="0"/>
                <a:cs typeface="Courier"/>
              </a:rPr>
              <a:t>ai_addrlen</a:t>
            </a:r>
            <a:r>
              <a:rPr lang="en-US" sz="1800" dirty="0">
                <a:latin typeface="Courier"/>
                <a:ea typeface="ＭＳ Ｐゴシック" charset="0"/>
                <a:cs typeface="Courier"/>
              </a:rPr>
              <a:t>;		</a:t>
            </a:r>
          </a:p>
          <a:p>
            <a:pPr marL="400050" lvl="1" indent="0" eaLnBrk="1" hangingPunct="1">
              <a:lnSpc>
                <a:spcPct val="70000"/>
              </a:lnSpc>
              <a:buFont typeface="Arial" charset="0"/>
              <a:buNone/>
              <a:defRPr/>
            </a:pPr>
            <a:r>
              <a:rPr lang="en-US" sz="1800" dirty="0">
                <a:latin typeface="Courier"/>
                <a:ea typeface="ＭＳ Ｐゴシック" charset="0"/>
                <a:cs typeface="Courier"/>
              </a:rPr>
              <a:t>		char				*</a:t>
            </a:r>
            <a:r>
              <a:rPr lang="en-US" sz="1800" dirty="0" err="1">
                <a:latin typeface="Courier"/>
                <a:ea typeface="ＭＳ Ｐゴシック" charset="0"/>
                <a:cs typeface="Courier"/>
              </a:rPr>
              <a:t>ai_canonname</a:t>
            </a:r>
            <a:r>
              <a:rPr lang="en-US" sz="1800" dirty="0">
                <a:latin typeface="Courier"/>
                <a:ea typeface="ＭＳ Ｐゴシック" charset="0"/>
                <a:cs typeface="Courier"/>
              </a:rPr>
              <a:t>;</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struct</a:t>
            </a:r>
            <a:r>
              <a:rPr lang="en-US" sz="1800" dirty="0">
                <a:latin typeface="Courier"/>
                <a:ea typeface="ＭＳ Ｐゴシック" charset="0"/>
                <a:cs typeface="Courier"/>
              </a:rPr>
              <a:t>	</a:t>
            </a:r>
            <a:r>
              <a:rPr lang="en-US" sz="1800" dirty="0" err="1">
                <a:latin typeface="Courier"/>
                <a:ea typeface="ＭＳ Ｐゴシック" charset="0"/>
                <a:cs typeface="Courier"/>
              </a:rPr>
              <a:t>sockaddr</a:t>
            </a:r>
            <a:r>
              <a:rPr lang="en-US" sz="1800" dirty="0">
                <a:latin typeface="Courier"/>
                <a:ea typeface="ＭＳ Ｐゴシック" charset="0"/>
                <a:cs typeface="Courier"/>
              </a:rPr>
              <a:t>	*</a:t>
            </a:r>
            <a:r>
              <a:rPr lang="en-US" sz="1800" dirty="0" err="1">
                <a:latin typeface="Courier"/>
                <a:ea typeface="ＭＳ Ｐゴシック" charset="0"/>
                <a:cs typeface="Courier"/>
              </a:rPr>
              <a:t>ai_addr</a:t>
            </a:r>
            <a:r>
              <a:rPr lang="en-US" sz="1800" dirty="0">
                <a:latin typeface="Courier"/>
                <a:ea typeface="ＭＳ Ｐゴシック" charset="0"/>
                <a:cs typeface="Courier"/>
              </a:rPr>
              <a:t>;	// point to </a:t>
            </a:r>
            <a:r>
              <a:rPr lang="en-US" sz="1800" dirty="0" err="1">
                <a:latin typeface="Courier"/>
                <a:ea typeface="ＭＳ Ｐゴシック" charset="0"/>
                <a:cs typeface="Courier"/>
              </a:rPr>
              <a:t>sockaddr</a:t>
            </a:r>
            <a:r>
              <a:rPr lang="en-US" sz="1800" dirty="0">
                <a:latin typeface="Courier"/>
                <a:ea typeface="ＭＳ Ｐゴシック" charset="0"/>
                <a:cs typeface="Courier"/>
              </a:rPr>
              <a:t> </a:t>
            </a:r>
            <a:r>
              <a:rPr lang="en-US" sz="1800" dirty="0" err="1">
                <a:latin typeface="Courier"/>
                <a:ea typeface="ＭＳ Ｐゴシック" charset="0"/>
                <a:cs typeface="Courier"/>
              </a:rPr>
              <a:t>struct</a:t>
            </a:r>
            <a:endParaRPr lang="en-US" sz="1800" dirty="0">
              <a:latin typeface="Courier"/>
              <a:ea typeface="ＭＳ Ｐゴシック" charset="0"/>
              <a:cs typeface="Courier"/>
            </a:endParaRP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struct</a:t>
            </a:r>
            <a:r>
              <a:rPr lang="en-US" sz="1800" dirty="0">
                <a:latin typeface="Courier"/>
                <a:ea typeface="ＭＳ Ｐゴシック" charset="0"/>
                <a:cs typeface="Courier"/>
              </a:rPr>
              <a:t>	</a:t>
            </a:r>
            <a:r>
              <a:rPr lang="en-US" sz="1800" dirty="0" err="1">
                <a:latin typeface="Courier"/>
                <a:ea typeface="ＭＳ Ｐゴシック" charset="0"/>
                <a:cs typeface="Courier"/>
              </a:rPr>
              <a:t>addrinfo</a:t>
            </a:r>
            <a:r>
              <a:rPr lang="en-US" sz="1800" dirty="0">
                <a:latin typeface="Courier"/>
                <a:ea typeface="ＭＳ Ｐゴシック" charset="0"/>
                <a:cs typeface="Courier"/>
              </a:rPr>
              <a:t>	*</a:t>
            </a:r>
            <a:r>
              <a:rPr lang="en-US" sz="1800" dirty="0" err="1">
                <a:latin typeface="Courier"/>
                <a:ea typeface="ＭＳ Ｐゴシック" charset="0"/>
                <a:cs typeface="Courier"/>
              </a:rPr>
              <a:t>ai_next</a:t>
            </a:r>
            <a:r>
              <a:rPr lang="en-US" sz="1800" dirty="0">
                <a:latin typeface="Courier"/>
                <a:ea typeface="ＭＳ Ｐゴシック" charset="0"/>
                <a:cs typeface="Courier"/>
              </a:rPr>
              <a:t>;</a:t>
            </a:r>
          </a:p>
          <a:p>
            <a:pPr marL="400050" lvl="1" indent="0" eaLnBrk="1" hangingPunct="1">
              <a:lnSpc>
                <a:spcPct val="70000"/>
              </a:lnSpc>
              <a:buFont typeface="Arial" charset="0"/>
              <a:buNone/>
              <a:defRPr/>
            </a:pPr>
            <a:r>
              <a:rPr lang="en-US" sz="1800" dirty="0" smtClean="0">
                <a:latin typeface="Courier"/>
                <a:ea typeface="ＭＳ Ｐゴシック" charset="0"/>
                <a:cs typeface="Courier"/>
              </a:rPr>
              <a:t>}</a:t>
            </a:r>
            <a:endParaRPr lang="en-US" sz="1800" dirty="0">
              <a:latin typeface="Courier"/>
              <a:ea typeface="ＭＳ Ｐゴシック" charset="0"/>
              <a:cs typeface="Courier"/>
            </a:endParaRPr>
          </a:p>
          <a:p>
            <a:pPr>
              <a:defRPr/>
            </a:pPr>
            <a:r>
              <a:rPr lang="en-US" sz="2700" dirty="0" smtClean="0">
                <a:latin typeface="Calibri" charset="0"/>
                <a:ea typeface="ＭＳ Ｐゴシック" charset="0"/>
                <a:cs typeface="ＭＳ Ｐゴシック" charset="0"/>
              </a:rPr>
              <a:t>Example</a:t>
            </a:r>
          </a:p>
          <a:p>
            <a:pPr marL="457200" lvl="1" indent="0" eaLnBrk="1" hangingPunct="1">
              <a:buFont typeface="Arial" charset="0"/>
              <a:buNone/>
              <a:defRPr/>
            </a:pPr>
            <a:r>
              <a:rPr lang="en-US" sz="1600" b="1" dirty="0" err="1">
                <a:solidFill>
                  <a:srgbClr val="0000FF"/>
                </a:solidFill>
                <a:latin typeface="Courier"/>
                <a:cs typeface="Courier"/>
              </a:rPr>
              <a:t>hints.ai_family</a:t>
            </a:r>
            <a:r>
              <a:rPr lang="en-US" sz="1600" b="1" dirty="0">
                <a:solidFill>
                  <a:srgbClr val="0000FF"/>
                </a:solidFill>
                <a:latin typeface="Courier"/>
                <a:cs typeface="Courier"/>
              </a:rPr>
              <a:t> = AF_UNSPEC;     </a:t>
            </a:r>
            <a:r>
              <a:rPr lang="en-US" sz="1600" dirty="0">
                <a:latin typeface="Courier"/>
                <a:cs typeface="Courier"/>
              </a:rPr>
              <a:t>// don't care IPv4 or IPv6</a:t>
            </a:r>
          </a:p>
          <a:p>
            <a:pPr marL="457200" lvl="1" indent="0" eaLnBrk="1" hangingPunct="1">
              <a:buFont typeface="Arial" charset="0"/>
              <a:buNone/>
              <a:defRPr/>
            </a:pPr>
            <a:r>
              <a:rPr lang="en-US" sz="1600" b="1" dirty="0" err="1">
                <a:solidFill>
                  <a:srgbClr val="0000FF"/>
                </a:solidFill>
                <a:latin typeface="Courier"/>
                <a:cs typeface="Courier"/>
              </a:rPr>
              <a:t>hints.ai_socktype</a:t>
            </a:r>
            <a:r>
              <a:rPr lang="en-US" sz="1600" b="1" dirty="0">
                <a:solidFill>
                  <a:srgbClr val="0000FF"/>
                </a:solidFill>
                <a:latin typeface="Courier"/>
                <a:cs typeface="Courier"/>
              </a:rPr>
              <a:t> = SOCK_STREAM; </a:t>
            </a:r>
            <a:r>
              <a:rPr lang="en-US" sz="1600" dirty="0">
                <a:latin typeface="Courier"/>
                <a:cs typeface="Courier"/>
              </a:rPr>
              <a:t>// TCP stream sockets</a:t>
            </a:r>
          </a:p>
          <a:p>
            <a:pPr marL="457200" lvl="1" indent="0" eaLnBrk="1" hangingPunct="1">
              <a:buFont typeface="Arial" charset="0"/>
              <a:buNone/>
              <a:defRPr/>
            </a:pPr>
            <a:r>
              <a:rPr lang="en-US" sz="1600" b="1" dirty="0" err="1" smtClean="0">
                <a:solidFill>
                  <a:srgbClr val="0000FF"/>
                </a:solidFill>
                <a:latin typeface="Courier"/>
                <a:cs typeface="Courier"/>
              </a:rPr>
              <a:t>int</a:t>
            </a:r>
            <a:r>
              <a:rPr lang="en-US" sz="1600" b="1" dirty="0" smtClean="0">
                <a:solidFill>
                  <a:srgbClr val="0000FF"/>
                </a:solidFill>
                <a:latin typeface="Courier"/>
                <a:cs typeface="Courier"/>
              </a:rPr>
              <a:t> </a:t>
            </a:r>
            <a:r>
              <a:rPr lang="en-US" sz="1600" b="1" dirty="0">
                <a:solidFill>
                  <a:srgbClr val="0000FF"/>
                </a:solidFill>
                <a:latin typeface="Courier"/>
                <a:cs typeface="Courier"/>
              </a:rPr>
              <a:t>status = </a:t>
            </a:r>
            <a:r>
              <a:rPr lang="en-US" sz="1600" b="1" dirty="0" err="1">
                <a:solidFill>
                  <a:srgbClr val="0000FF"/>
                </a:solidFill>
                <a:latin typeface="Courier"/>
                <a:cs typeface="Courier"/>
              </a:rPr>
              <a:t>getaddrinfo</a:t>
            </a:r>
            <a:r>
              <a:rPr lang="en-US" sz="1600" b="1" dirty="0">
                <a:solidFill>
                  <a:srgbClr val="0000FF"/>
                </a:solidFill>
                <a:latin typeface="Courier"/>
                <a:cs typeface="Courier"/>
              </a:rPr>
              <a:t>("</a:t>
            </a:r>
            <a:r>
              <a:rPr lang="en-US" sz="1600" b="1" dirty="0" err="1">
                <a:solidFill>
                  <a:srgbClr val="0000FF"/>
                </a:solidFill>
                <a:latin typeface="Courier"/>
                <a:cs typeface="Courier"/>
              </a:rPr>
              <a:t>www.cnn.com</a:t>
            </a:r>
            <a:r>
              <a:rPr lang="en-US" sz="1600" b="1" dirty="0">
                <a:solidFill>
                  <a:srgbClr val="0000FF"/>
                </a:solidFill>
                <a:latin typeface="Courier"/>
                <a:cs typeface="Courier"/>
              </a:rPr>
              <a:t>", ”80", &amp;hints, &amp;</a:t>
            </a:r>
            <a:r>
              <a:rPr lang="en-US" sz="1600" b="1" dirty="0" smtClean="0">
                <a:solidFill>
                  <a:srgbClr val="0000FF"/>
                </a:solidFill>
                <a:latin typeface="Courier"/>
                <a:cs typeface="Courier"/>
              </a:rPr>
              <a:t>result)</a:t>
            </a:r>
            <a:r>
              <a:rPr lang="en-US" sz="1600" b="1" dirty="0">
                <a:solidFill>
                  <a:srgbClr val="0000FF"/>
                </a:solidFill>
                <a:latin typeface="Courier"/>
                <a:cs typeface="Courier"/>
              </a:rPr>
              <a:t>;</a:t>
            </a:r>
          </a:p>
          <a:p>
            <a:pPr marL="457200" lvl="1" indent="0" eaLnBrk="1" hangingPunct="1">
              <a:buFont typeface="Arial" charset="0"/>
              <a:buNone/>
              <a:defRPr/>
            </a:pPr>
            <a:r>
              <a:rPr lang="en-US" sz="1600" dirty="0">
                <a:latin typeface="Courier"/>
                <a:cs typeface="Courier"/>
              </a:rPr>
              <a:t>// </a:t>
            </a:r>
            <a:r>
              <a:rPr lang="en-US" sz="1600" b="1" dirty="0" smtClean="0">
                <a:latin typeface="Courier"/>
                <a:cs typeface="Courier"/>
              </a:rPr>
              <a:t>result </a:t>
            </a:r>
            <a:r>
              <a:rPr lang="en-US" sz="1600" dirty="0">
                <a:latin typeface="Courier"/>
                <a:cs typeface="Courier"/>
              </a:rPr>
              <a:t>now points to a linked list of 1 or more </a:t>
            </a:r>
            <a:r>
              <a:rPr lang="en-US" sz="1600" dirty="0" err="1">
                <a:latin typeface="Courier"/>
                <a:cs typeface="Courier"/>
              </a:rPr>
              <a:t>addrinfos</a:t>
            </a:r>
            <a:endParaRPr lang="en-US" sz="1600" dirty="0">
              <a:latin typeface="Courier"/>
              <a:cs typeface="Courier"/>
            </a:endParaRPr>
          </a:p>
          <a:p>
            <a:pPr marL="457200" lvl="1" indent="0" eaLnBrk="1" hangingPunct="1">
              <a:buFont typeface="Arial" charset="0"/>
              <a:buNone/>
              <a:defRPr/>
            </a:pPr>
            <a:r>
              <a:rPr lang="en-US" sz="1600" dirty="0">
                <a:latin typeface="Courier"/>
                <a:cs typeface="Courier"/>
              </a:rPr>
              <a:t>// etc.</a:t>
            </a:r>
            <a:endParaRPr lang="en-US" sz="1600" dirty="0">
              <a:latin typeface="Courier"/>
              <a:ea typeface="ＭＳ Ｐゴシック" charset="0"/>
              <a:cs typeface="Courier"/>
            </a:endParaRPr>
          </a:p>
          <a:p>
            <a:pPr>
              <a:defRPr/>
            </a:pPr>
            <a:endParaRPr lang="en-US" dirty="0"/>
          </a:p>
        </p:txBody>
      </p:sp>
      <p:sp>
        <p:nvSpPr>
          <p:cNvPr id="348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46CFC59-8B42-BF45-9831-6CC932B21AA3}" type="slidenum">
              <a:rPr lang="en-US" sz="1200">
                <a:solidFill>
                  <a:srgbClr val="898989"/>
                </a:solidFill>
                <a:latin typeface="Courier New" charset="0"/>
              </a:rPr>
              <a:pPr eaLnBrk="1" hangingPunct="1"/>
              <a:t>28</a:t>
            </a:fld>
            <a:endParaRPr lang="en-US" sz="1200">
              <a:solidFill>
                <a:srgbClr val="898989"/>
              </a:solidFill>
              <a:latin typeface="Courier New" charset="0"/>
            </a:endParaRPr>
          </a:p>
        </p:txBody>
      </p:sp>
    </p:spTree>
    <p:extLst>
      <p:ext uri="{BB962C8B-B14F-4D97-AF65-F5344CB8AC3E}">
        <p14:creationId xmlns:p14="http://schemas.microsoft.com/office/powerpoint/2010/main" val="136456125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Creating a Socket</a:t>
            </a:r>
          </a:p>
        </p:txBody>
      </p:sp>
      <p:sp>
        <p:nvSpPr>
          <p:cNvPr id="740355" name="Rectangle 3"/>
          <p:cNvSpPr>
            <a:spLocks noGrp="1" noChangeArrowheads="1"/>
          </p:cNvSpPr>
          <p:nvPr>
            <p:ph idx="1"/>
          </p:nvPr>
        </p:nvSpPr>
        <p:spPr>
          <a:xfrm>
            <a:off x="87313" y="1055688"/>
            <a:ext cx="9056687" cy="5726112"/>
          </a:xfrm>
        </p:spPr>
        <p:txBody>
          <a:bodyPr/>
          <a:lstStyle/>
          <a:p>
            <a:pPr eaLnBrk="1" hangingPunct="1">
              <a:lnSpc>
                <a:spcPct val="80000"/>
              </a:lnSpc>
              <a:defRPr/>
            </a:pPr>
            <a:r>
              <a:rPr lang="en-US" sz="2600" dirty="0">
                <a:latin typeface="Calibri" charset="0"/>
                <a:ea typeface="ＭＳ Ｐゴシック" charset="0"/>
                <a:cs typeface="ＭＳ Ｐゴシック" charset="0"/>
              </a:rPr>
              <a:t>Creating a socket</a:t>
            </a:r>
          </a:p>
          <a:p>
            <a:pPr lvl="1" eaLnBrk="1" hangingPunct="1">
              <a:lnSpc>
                <a:spcPct val="8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socket(</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domain,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type,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protocol)</a:t>
            </a:r>
          </a:p>
          <a:p>
            <a:pPr lvl="1" eaLnBrk="1" hangingPunct="1">
              <a:lnSpc>
                <a:spcPct val="80000"/>
              </a:lnSpc>
              <a:defRPr/>
            </a:pPr>
            <a:r>
              <a:rPr lang="en-US" sz="2200" dirty="0">
                <a:latin typeface="Calibri" charset="0"/>
                <a:ea typeface="ＭＳ Ｐゴシック" charset="0"/>
              </a:rPr>
              <a:t>Returns a file descriptor (or handle) for the socket</a:t>
            </a:r>
          </a:p>
          <a:p>
            <a:pPr eaLnBrk="1" hangingPunct="1">
              <a:lnSpc>
                <a:spcPct val="80000"/>
              </a:lnSpc>
              <a:defRPr/>
            </a:pPr>
            <a:r>
              <a:rPr lang="en-US" sz="2600" dirty="0" smtClean="0">
                <a:latin typeface="Calibri" charset="0"/>
                <a:ea typeface="ＭＳ Ｐゴシック" charset="0"/>
                <a:cs typeface="ＭＳ Ｐゴシック" charset="0"/>
              </a:rPr>
              <a:t>Domain</a:t>
            </a:r>
            <a:r>
              <a:rPr lang="en-US" sz="2600" dirty="0">
                <a:latin typeface="Calibri" charset="0"/>
                <a:ea typeface="ＭＳ Ｐゴシック" charset="0"/>
                <a:cs typeface="ＭＳ Ｐゴシック" charset="0"/>
              </a:rPr>
              <a:t>: protocol family</a:t>
            </a:r>
          </a:p>
          <a:p>
            <a:pPr lvl="1" eaLnBrk="1" hangingPunct="1">
              <a:lnSpc>
                <a:spcPct val="80000"/>
              </a:lnSpc>
              <a:defRPr/>
            </a:pPr>
            <a:r>
              <a:rPr lang="en-US" sz="2200" dirty="0">
                <a:latin typeface="Calibri" charset="0"/>
                <a:ea typeface="ＭＳ Ｐゴシック" charset="0"/>
              </a:rPr>
              <a:t>PF_INET for </a:t>
            </a:r>
            <a:r>
              <a:rPr lang="en-US" sz="2200" dirty="0" smtClean="0">
                <a:latin typeface="Calibri" charset="0"/>
                <a:ea typeface="ＭＳ Ｐゴシック" charset="0"/>
              </a:rPr>
              <a:t>IPv4</a:t>
            </a:r>
          </a:p>
          <a:p>
            <a:pPr lvl="1" eaLnBrk="1" hangingPunct="1">
              <a:lnSpc>
                <a:spcPct val="80000"/>
              </a:lnSpc>
              <a:defRPr/>
            </a:pPr>
            <a:r>
              <a:rPr lang="en-US" sz="2200" dirty="0" smtClean="0">
                <a:latin typeface="Calibri" charset="0"/>
                <a:ea typeface="ＭＳ Ｐゴシック" charset="0"/>
              </a:rPr>
              <a:t>PF_INET6 for IPv6</a:t>
            </a:r>
            <a:endParaRPr lang="en-US" sz="2200" dirty="0">
              <a:latin typeface="Calibri" charset="0"/>
              <a:ea typeface="ＭＳ Ｐゴシック" charset="0"/>
            </a:endParaRPr>
          </a:p>
          <a:p>
            <a:pPr eaLnBrk="1" hangingPunct="1">
              <a:lnSpc>
                <a:spcPct val="80000"/>
              </a:lnSpc>
              <a:defRPr/>
            </a:pPr>
            <a:r>
              <a:rPr lang="en-US" sz="2600" dirty="0">
                <a:latin typeface="Calibri" charset="0"/>
                <a:ea typeface="ＭＳ Ｐゴシック" charset="0"/>
                <a:cs typeface="ＭＳ Ｐゴシック" charset="0"/>
              </a:rPr>
              <a:t>Type: semantics of the communication</a:t>
            </a:r>
          </a:p>
          <a:p>
            <a:pPr lvl="1" eaLnBrk="1" hangingPunct="1">
              <a:lnSpc>
                <a:spcPct val="80000"/>
              </a:lnSpc>
              <a:defRPr/>
            </a:pPr>
            <a:r>
              <a:rPr lang="en-US" sz="2200" dirty="0">
                <a:latin typeface="Calibri" charset="0"/>
                <a:ea typeface="ＭＳ Ｐゴシック" charset="0"/>
              </a:rPr>
              <a:t>SOCK_STREAM: reliable byte stream (TCP)</a:t>
            </a:r>
          </a:p>
          <a:p>
            <a:pPr lvl="1" eaLnBrk="1" hangingPunct="1">
              <a:lnSpc>
                <a:spcPct val="80000"/>
              </a:lnSpc>
              <a:defRPr/>
            </a:pPr>
            <a:r>
              <a:rPr lang="en-US" sz="2200" dirty="0">
                <a:latin typeface="Calibri" charset="0"/>
                <a:ea typeface="ＭＳ Ｐゴシック" charset="0"/>
              </a:rPr>
              <a:t>SOCK_DGRAM: message-oriented service (UDP)</a:t>
            </a:r>
          </a:p>
          <a:p>
            <a:pPr eaLnBrk="1" hangingPunct="1">
              <a:lnSpc>
                <a:spcPct val="80000"/>
              </a:lnSpc>
              <a:defRPr/>
            </a:pPr>
            <a:r>
              <a:rPr lang="en-US" sz="2600" dirty="0">
                <a:latin typeface="Calibri" charset="0"/>
                <a:ea typeface="ＭＳ Ｐゴシック" charset="0"/>
                <a:cs typeface="ＭＳ Ｐゴシック" charset="0"/>
              </a:rPr>
              <a:t>Protocol: specific protocol</a:t>
            </a:r>
          </a:p>
          <a:p>
            <a:pPr lvl="1" eaLnBrk="1" hangingPunct="1">
              <a:lnSpc>
                <a:spcPct val="80000"/>
              </a:lnSpc>
              <a:defRPr/>
            </a:pPr>
            <a:r>
              <a:rPr lang="en-US" sz="2200" dirty="0">
                <a:latin typeface="Calibri" charset="0"/>
                <a:ea typeface="ＭＳ Ｐゴシック" charset="0"/>
              </a:rPr>
              <a:t>UNSPEC: unspecified</a:t>
            </a:r>
          </a:p>
          <a:p>
            <a:pPr lvl="1" eaLnBrk="1" hangingPunct="1">
              <a:lnSpc>
                <a:spcPct val="80000"/>
              </a:lnSpc>
              <a:defRPr/>
            </a:pPr>
            <a:r>
              <a:rPr lang="en-US" sz="2200" dirty="0">
                <a:latin typeface="Calibri" charset="0"/>
                <a:ea typeface="ＭＳ Ｐゴシック" charset="0"/>
              </a:rPr>
              <a:t>(PF_INET and SOCK_STREAM already implies TCP</a:t>
            </a:r>
            <a:r>
              <a:rPr lang="en-US" sz="2200" dirty="0" smtClean="0">
                <a:latin typeface="Calibri" charset="0"/>
                <a:ea typeface="ＭＳ Ｐゴシック" charset="0"/>
              </a:rPr>
              <a:t>)</a:t>
            </a:r>
            <a:endParaRPr lang="en-US" sz="2200" dirty="0">
              <a:latin typeface="Calibri" charset="0"/>
              <a:ea typeface="ＭＳ Ｐゴシック" charset="0"/>
            </a:endParaRPr>
          </a:p>
          <a:p>
            <a:pPr eaLnBrk="1" hangingPunct="1">
              <a:lnSpc>
                <a:spcPct val="80000"/>
              </a:lnSpc>
              <a:defRPr/>
            </a:pPr>
            <a:r>
              <a:rPr lang="en-US" sz="2600" dirty="0" smtClean="0">
                <a:latin typeface="Calibri" charset="0"/>
                <a:ea typeface="ＭＳ Ｐゴシック" charset="0"/>
              </a:rPr>
              <a:t>Example</a:t>
            </a:r>
          </a:p>
          <a:p>
            <a:pPr marL="457200" lvl="1" indent="0" eaLnBrk="1" hangingPunct="1">
              <a:lnSpc>
                <a:spcPct val="80000"/>
              </a:lnSpc>
              <a:buFont typeface="Arial" charset="0"/>
              <a:buNone/>
              <a:defRPr/>
            </a:pPr>
            <a:r>
              <a:rPr lang="en-US" sz="2000" dirty="0" err="1" smtClean="0">
                <a:solidFill>
                  <a:srgbClr val="0000FF"/>
                </a:solidFill>
                <a:latin typeface="Courier"/>
                <a:ea typeface="ＭＳ Ｐゴシック" charset="0"/>
                <a:cs typeface="Courier"/>
              </a:rPr>
              <a:t>sockfd</a:t>
            </a:r>
            <a:r>
              <a:rPr lang="en-US" sz="2000" dirty="0" smtClean="0">
                <a:solidFill>
                  <a:srgbClr val="0000FF"/>
                </a:solidFill>
                <a:latin typeface="Courier"/>
                <a:ea typeface="ＭＳ Ｐゴシック" charset="0"/>
                <a:cs typeface="Courier"/>
              </a:rPr>
              <a:t> = socket(result-&gt;</a:t>
            </a:r>
            <a:r>
              <a:rPr lang="en-US" sz="2000" dirty="0" err="1" smtClean="0">
                <a:solidFill>
                  <a:srgbClr val="0000FF"/>
                </a:solidFill>
                <a:latin typeface="Courier"/>
                <a:ea typeface="ＭＳ Ｐゴシック" charset="0"/>
                <a:cs typeface="Courier"/>
              </a:rPr>
              <a:t>ai_family</a:t>
            </a:r>
            <a:r>
              <a:rPr lang="en-US" sz="2000" dirty="0" smtClean="0">
                <a:solidFill>
                  <a:srgbClr val="0000FF"/>
                </a:solidFill>
                <a:latin typeface="Courier"/>
                <a:ea typeface="ＭＳ Ｐゴシック" charset="0"/>
                <a:cs typeface="Courier"/>
              </a:rPr>
              <a:t>, </a:t>
            </a:r>
          </a:p>
          <a:p>
            <a:pPr marL="457200" lvl="1" indent="0" eaLnBrk="1" hangingPunct="1">
              <a:lnSpc>
                <a:spcPct val="80000"/>
              </a:lnSpc>
              <a:buFont typeface="Arial" charset="0"/>
              <a:buNone/>
              <a:defRPr/>
            </a:pPr>
            <a:r>
              <a:rPr lang="en-US" sz="2000" dirty="0">
                <a:solidFill>
                  <a:srgbClr val="0000FF"/>
                </a:solidFill>
                <a:latin typeface="Courier"/>
                <a:ea typeface="ＭＳ Ｐゴシック" charset="0"/>
                <a:cs typeface="Courier"/>
              </a:rPr>
              <a:t>	</a:t>
            </a:r>
            <a:r>
              <a:rPr lang="en-US" sz="2000" dirty="0" smtClean="0">
                <a:solidFill>
                  <a:srgbClr val="0000FF"/>
                </a:solidFill>
                <a:latin typeface="Courier"/>
                <a:ea typeface="ＭＳ Ｐゴシック" charset="0"/>
                <a:cs typeface="Courier"/>
              </a:rPr>
              <a:t>			 	 result-&gt;</a:t>
            </a:r>
            <a:r>
              <a:rPr lang="en-US" sz="2000" dirty="0" err="1" smtClean="0">
                <a:solidFill>
                  <a:srgbClr val="0000FF"/>
                </a:solidFill>
                <a:latin typeface="Courier"/>
                <a:ea typeface="ＭＳ Ｐゴシック" charset="0"/>
                <a:cs typeface="Courier"/>
              </a:rPr>
              <a:t>ai_socktype</a:t>
            </a:r>
            <a:r>
              <a:rPr lang="en-US" sz="2000" dirty="0" smtClean="0">
                <a:solidFill>
                  <a:srgbClr val="0000FF"/>
                </a:solidFill>
                <a:latin typeface="Courier"/>
                <a:ea typeface="ＭＳ Ｐゴシック" charset="0"/>
                <a:cs typeface="Courier"/>
              </a:rPr>
              <a:t>, </a:t>
            </a:r>
          </a:p>
          <a:p>
            <a:pPr marL="457200" lvl="1" indent="0" eaLnBrk="1" hangingPunct="1">
              <a:lnSpc>
                <a:spcPct val="80000"/>
              </a:lnSpc>
              <a:buFont typeface="Arial" charset="0"/>
              <a:buNone/>
              <a:defRPr/>
            </a:pPr>
            <a:r>
              <a:rPr lang="en-US" sz="2000" dirty="0">
                <a:solidFill>
                  <a:srgbClr val="0000FF"/>
                </a:solidFill>
                <a:latin typeface="Courier"/>
                <a:ea typeface="ＭＳ Ｐゴシック" charset="0"/>
                <a:cs typeface="Courier"/>
              </a:rPr>
              <a:t>	</a:t>
            </a:r>
            <a:r>
              <a:rPr lang="en-US" sz="2000" dirty="0" smtClean="0">
                <a:solidFill>
                  <a:srgbClr val="0000FF"/>
                </a:solidFill>
                <a:latin typeface="Courier"/>
                <a:ea typeface="ＭＳ Ｐゴシック" charset="0"/>
                <a:cs typeface="Courier"/>
              </a:rPr>
              <a:t>			 	 result-&gt;</a:t>
            </a:r>
            <a:r>
              <a:rPr lang="en-US" sz="2000" dirty="0" err="1" smtClean="0">
                <a:solidFill>
                  <a:srgbClr val="0000FF"/>
                </a:solidFill>
                <a:latin typeface="Courier"/>
                <a:ea typeface="ＭＳ Ｐゴシック" charset="0"/>
                <a:cs typeface="Courier"/>
              </a:rPr>
              <a:t>ai_protocol</a:t>
            </a:r>
            <a:r>
              <a:rPr lang="en-US" sz="2000" dirty="0" smtClean="0">
                <a:solidFill>
                  <a:srgbClr val="0000FF"/>
                </a:solidFill>
                <a:latin typeface="Courier"/>
                <a:ea typeface="ＭＳ Ｐゴシック" charset="0"/>
                <a:cs typeface="Courier"/>
              </a:rPr>
              <a:t>);</a:t>
            </a:r>
          </a:p>
        </p:txBody>
      </p:sp>
      <p:sp>
        <p:nvSpPr>
          <p:cNvPr id="358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D64D70-8278-9546-80C1-74333D753DCC}" type="slidenum">
              <a:rPr lang="en-US" sz="1200">
                <a:solidFill>
                  <a:srgbClr val="898989"/>
                </a:solidFill>
                <a:latin typeface="Courier New" charset="0"/>
              </a:rPr>
              <a:pPr eaLnBrk="1" hangingPunct="1"/>
              <a:t>29</a:t>
            </a:fld>
            <a:endParaRPr lang="en-US" sz="1200">
              <a:solidFill>
                <a:srgbClr val="898989"/>
              </a:solidFill>
              <a:latin typeface="Courier New" charset="0"/>
            </a:endParaRPr>
          </a:p>
        </p:txBody>
      </p:sp>
    </p:spTree>
    <p:extLst>
      <p:ext uri="{BB962C8B-B14F-4D97-AF65-F5344CB8AC3E}">
        <p14:creationId xmlns:p14="http://schemas.microsoft.com/office/powerpoint/2010/main" val="346737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035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035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0355">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035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0355">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0355">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0355">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0355">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03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CS677: Distributed OS</a:t>
            </a:r>
          </a:p>
        </p:txBody>
      </p:sp>
      <p:sp>
        <p:nvSpPr>
          <p:cNvPr id="6146" name="Rectangle 2"/>
          <p:cNvSpPr>
            <a:spLocks noGrp="1" noChangeArrowheads="1"/>
          </p:cNvSpPr>
          <p:nvPr>
            <p:ph type="title"/>
          </p:nvPr>
        </p:nvSpPr>
        <p:spPr/>
        <p:txBody>
          <a:bodyPr/>
          <a:lstStyle/>
          <a:p>
            <a:r>
              <a:rPr lang="en-US"/>
              <a:t>Threads </a:t>
            </a:r>
          </a:p>
        </p:txBody>
      </p:sp>
      <p:sp>
        <p:nvSpPr>
          <p:cNvPr id="6147" name="Rectangle 3"/>
          <p:cNvSpPr>
            <a:spLocks noGrp="1" noChangeArrowheads="1"/>
          </p:cNvSpPr>
          <p:nvPr>
            <p:ph type="body" idx="1"/>
          </p:nvPr>
        </p:nvSpPr>
        <p:spPr/>
        <p:txBody>
          <a:bodyPr/>
          <a:lstStyle/>
          <a:p>
            <a:r>
              <a:rPr lang="en-US" dirty="0"/>
              <a:t>Each thread has its own stack, PC, registers</a:t>
            </a:r>
          </a:p>
          <a:p>
            <a:pPr lvl="1"/>
            <a:r>
              <a:rPr lang="en-US" dirty="0"/>
              <a:t>Share address space, files,…</a:t>
            </a:r>
          </a:p>
        </p:txBody>
      </p:sp>
      <p:pic>
        <p:nvPicPr>
          <p:cNvPr id="6148" name="Picture 4" descr="thre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01758"/>
            <a:ext cx="3771900" cy="374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734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87313" y="76200"/>
            <a:ext cx="8904287" cy="1143000"/>
          </a:xfrm>
        </p:spPr>
        <p:txBody>
          <a:bodyPr/>
          <a:lstStyle/>
          <a:p>
            <a:pPr eaLnBrk="1" hangingPunct="1"/>
            <a:r>
              <a:rPr lang="en-US" sz="4000">
                <a:latin typeface="Calibri" charset="0"/>
                <a:ea typeface="ＭＳ Ｐゴシック" charset="0"/>
                <a:cs typeface="ＭＳ Ｐゴシック" charset="0"/>
              </a:rPr>
              <a:t>Client: Connecting Socket to the Server</a:t>
            </a:r>
          </a:p>
        </p:txBody>
      </p:sp>
      <p:sp>
        <p:nvSpPr>
          <p:cNvPr id="34818" name="Rectangle 3"/>
          <p:cNvSpPr>
            <a:spLocks noGrp="1" noChangeArrowheads="1"/>
          </p:cNvSpPr>
          <p:nvPr>
            <p:ph idx="1"/>
          </p:nvPr>
        </p:nvSpPr>
        <p:spPr>
          <a:xfrm>
            <a:off x="0" y="1069975"/>
            <a:ext cx="9144000" cy="5562600"/>
          </a:xfrm>
        </p:spPr>
        <p:txBody>
          <a:bodyPr>
            <a:normAutofit lnSpcReduction="10000"/>
          </a:bodyPr>
          <a:lstStyle/>
          <a:p>
            <a:pPr eaLnBrk="1" hangingPunct="1">
              <a:lnSpc>
                <a:spcPct val="90000"/>
              </a:lnSpc>
              <a:defRPr/>
            </a:pPr>
            <a:r>
              <a:rPr lang="en-US" sz="3000" dirty="0">
                <a:latin typeface="Calibri" charset="0"/>
                <a:ea typeface="ＭＳ Ｐゴシック" charset="0"/>
                <a:cs typeface="ＭＳ Ｐゴシック" charset="0"/>
              </a:rPr>
              <a:t>Client contacts the server to establish connection</a:t>
            </a:r>
          </a:p>
          <a:p>
            <a:pPr lvl="1" eaLnBrk="1" hangingPunct="1">
              <a:lnSpc>
                <a:spcPct val="90000"/>
              </a:lnSpc>
              <a:defRPr/>
            </a:pPr>
            <a:r>
              <a:rPr lang="en-US" sz="2400" dirty="0">
                <a:latin typeface="Calibri" charset="0"/>
                <a:ea typeface="ＭＳ Ｐゴシック" charset="0"/>
              </a:rPr>
              <a:t>Associate the socket with the server address/port</a:t>
            </a:r>
          </a:p>
          <a:p>
            <a:pPr lvl="1" eaLnBrk="1" hangingPunct="1">
              <a:lnSpc>
                <a:spcPct val="90000"/>
              </a:lnSpc>
              <a:defRPr/>
            </a:pPr>
            <a:r>
              <a:rPr lang="en-US" sz="2400" dirty="0">
                <a:latin typeface="Calibri" charset="0"/>
                <a:ea typeface="ＭＳ Ｐゴシック" charset="0"/>
              </a:rPr>
              <a:t>Acquire a local port number (assigned by the OS)</a:t>
            </a:r>
          </a:p>
          <a:p>
            <a:pPr lvl="1" eaLnBrk="1" hangingPunct="1">
              <a:lnSpc>
                <a:spcPct val="90000"/>
              </a:lnSpc>
              <a:defRPr/>
            </a:pPr>
            <a:r>
              <a:rPr lang="en-US" sz="2400" dirty="0">
                <a:latin typeface="Calibri" charset="0"/>
                <a:ea typeface="ＭＳ Ｐゴシック" charset="0"/>
              </a:rPr>
              <a:t>Request connection to server, who hopefully </a:t>
            </a:r>
            <a:r>
              <a:rPr lang="en-US" sz="2400" dirty="0" smtClean="0">
                <a:latin typeface="Calibri" charset="0"/>
                <a:ea typeface="ＭＳ Ｐゴシック" charset="0"/>
              </a:rPr>
              <a:t>accepts</a:t>
            </a:r>
          </a:p>
          <a:p>
            <a:pPr lvl="1" eaLnBrk="1" hangingPunct="1">
              <a:lnSpc>
                <a:spcPct val="90000"/>
              </a:lnSpc>
              <a:defRPr/>
            </a:pPr>
            <a:r>
              <a:rPr lang="en-US" sz="2400" dirty="0">
                <a:latin typeface="Calibri" charset="0"/>
                <a:ea typeface="ＭＳ Ｐゴシック" charset="0"/>
              </a:rPr>
              <a:t>c</a:t>
            </a:r>
            <a:r>
              <a:rPr lang="en-US" sz="2400" dirty="0" smtClean="0">
                <a:latin typeface="Calibri" charset="0"/>
                <a:ea typeface="ＭＳ Ｐゴシック" charset="0"/>
              </a:rPr>
              <a:t>onnect is </a:t>
            </a:r>
            <a:r>
              <a:rPr lang="en-US" sz="2400" b="1" u="sng" dirty="0" smtClean="0">
                <a:latin typeface="Calibri" charset="0"/>
                <a:ea typeface="ＭＳ Ｐゴシック" charset="0"/>
              </a:rPr>
              <a:t>blocking</a:t>
            </a:r>
            <a:endParaRPr lang="en-US" sz="2400" b="1" u="sng" dirty="0">
              <a:latin typeface="Calibri" charset="0"/>
              <a:ea typeface="ＭＳ Ｐゴシック" charset="0"/>
            </a:endParaRPr>
          </a:p>
          <a:p>
            <a:pPr eaLnBrk="1" hangingPunct="1">
              <a:lnSpc>
                <a:spcPct val="90000"/>
              </a:lnSpc>
              <a:defRPr/>
            </a:pPr>
            <a:r>
              <a:rPr lang="en-US" sz="3000" dirty="0">
                <a:latin typeface="Calibri" charset="0"/>
                <a:ea typeface="ＭＳ Ｐゴシック" charset="0"/>
                <a:cs typeface="ＭＳ Ｐゴシック" charset="0"/>
              </a:rPr>
              <a:t>Establishing the connection</a:t>
            </a:r>
          </a:p>
          <a:p>
            <a:pPr lvl="1" eaLnBrk="1" hangingPunct="1">
              <a:lnSpc>
                <a:spcPct val="9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connect(</a:t>
            </a:r>
            <a:r>
              <a:rPr lang="en-US" sz="2200" b="1" dirty="0" err="1" smtClean="0">
                <a:solidFill>
                  <a:srgbClr val="0000FF"/>
                </a:solidFill>
                <a:latin typeface="Courier" charset="0"/>
                <a:ea typeface="ＭＳ Ｐゴシック" charset="0"/>
                <a:cs typeface="Courier" charset="0"/>
              </a:rPr>
              <a:t>int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sockfd</a:t>
            </a:r>
            <a:r>
              <a:rPr lang="en-US" sz="2200" b="1" dirty="0">
                <a:solidFill>
                  <a:srgbClr val="0000FF"/>
                </a:solidFill>
                <a:latin typeface="Courier" charset="0"/>
                <a:ea typeface="ＭＳ Ｐゴシック" charset="0"/>
                <a:cs typeface="Courier" charset="0"/>
              </a:rPr>
              <a:t>, </a:t>
            </a:r>
          </a:p>
          <a:p>
            <a:pPr lvl="1" eaLnBrk="1" hangingPunct="1">
              <a:lnSpc>
                <a:spcPct val="9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struct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sockaddr</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server_address</a:t>
            </a:r>
            <a:r>
              <a:rPr lang="en-US" sz="2200" b="1" dirty="0">
                <a:solidFill>
                  <a:srgbClr val="0000FF"/>
                </a:solidFill>
                <a:latin typeface="Courier" charset="0"/>
                <a:ea typeface="ＭＳ Ｐゴシック" charset="0"/>
                <a:cs typeface="Courier" charset="0"/>
              </a:rPr>
              <a:t>,</a:t>
            </a:r>
          </a:p>
          <a:p>
            <a:pPr lvl="1" eaLnBrk="1" hangingPunct="1">
              <a:lnSpc>
                <a:spcPct val="9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socketlen_t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addrlen</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a:t>
            </a:r>
          </a:p>
          <a:p>
            <a:pPr lvl="1" eaLnBrk="1" hangingPunct="1">
              <a:lnSpc>
                <a:spcPct val="90000"/>
              </a:lnSpc>
              <a:buFont typeface="Arial" charset="0"/>
              <a:buNone/>
              <a:defRPr/>
            </a:pPr>
            <a:endParaRPr lang="en-US" sz="500" b="1" dirty="0">
              <a:latin typeface="Courier" charset="0"/>
              <a:ea typeface="ＭＳ Ｐゴシック" charset="0"/>
              <a:cs typeface="Courier" charset="0"/>
            </a:endParaRPr>
          </a:p>
          <a:p>
            <a:pPr lvl="1" eaLnBrk="1" hangingPunct="1">
              <a:lnSpc>
                <a:spcPct val="90000"/>
              </a:lnSpc>
              <a:defRPr/>
            </a:pPr>
            <a:r>
              <a:rPr lang="en-US" sz="2400" dirty="0" err="1" smtClean="0">
                <a:latin typeface="Calibri" charset="0"/>
                <a:ea typeface="ＭＳ Ｐゴシック" charset="0"/>
              </a:rPr>
              <a:t>Args</a:t>
            </a:r>
            <a:r>
              <a:rPr lang="en-US" sz="2400" dirty="0">
                <a:latin typeface="Calibri" charset="0"/>
                <a:ea typeface="ＭＳ Ｐゴシック" charset="0"/>
              </a:rPr>
              <a:t>: socket descriptor, server address, and address size</a:t>
            </a:r>
          </a:p>
          <a:p>
            <a:pPr lvl="1" eaLnBrk="1" hangingPunct="1">
              <a:lnSpc>
                <a:spcPct val="90000"/>
              </a:lnSpc>
              <a:defRPr/>
            </a:pPr>
            <a:r>
              <a:rPr lang="en-US" sz="2400" dirty="0">
                <a:latin typeface="Calibri" charset="0"/>
                <a:ea typeface="ＭＳ Ｐゴシック" charset="0"/>
              </a:rPr>
              <a:t>Returns 0 on success, and -1 if an error occurs</a:t>
            </a:r>
          </a:p>
          <a:p>
            <a:pPr lvl="1" eaLnBrk="1" hangingPunct="1">
              <a:lnSpc>
                <a:spcPct val="90000"/>
              </a:lnSpc>
              <a:defRPr/>
            </a:pPr>
            <a:r>
              <a:rPr lang="en-US" sz="2600" dirty="0">
                <a:latin typeface="Calibri" charset="0"/>
                <a:ea typeface="ＭＳ Ｐゴシック" charset="0"/>
              </a:rPr>
              <a:t>E.g. </a:t>
            </a:r>
            <a:r>
              <a:rPr lang="en-US" sz="2000" dirty="0">
                <a:solidFill>
                  <a:srgbClr val="0000FF"/>
                </a:solidFill>
                <a:latin typeface="Courier" charset="0"/>
                <a:ea typeface="ＭＳ Ｐゴシック" charset="0"/>
                <a:cs typeface="Courier" charset="0"/>
              </a:rPr>
              <a:t>connect</a:t>
            </a:r>
            <a:r>
              <a:rPr lang="en-US" sz="2000" dirty="0" smtClean="0">
                <a:solidFill>
                  <a:srgbClr val="0000FF"/>
                </a:solidFill>
                <a:latin typeface="Courier" charset="0"/>
                <a:ea typeface="ＭＳ Ｐゴシック" charset="0"/>
                <a:cs typeface="Courier" charset="0"/>
              </a:rPr>
              <a:t>( 	</a:t>
            </a:r>
            <a:r>
              <a:rPr lang="en-US" sz="2000" dirty="0" err="1" smtClean="0">
                <a:solidFill>
                  <a:srgbClr val="0000FF"/>
                </a:solidFill>
                <a:latin typeface="Courier" charset="0"/>
                <a:ea typeface="ＭＳ Ｐゴシック" charset="0"/>
                <a:cs typeface="Courier" charset="0"/>
              </a:rPr>
              <a:t>sockfd</a:t>
            </a:r>
            <a:r>
              <a:rPr lang="en-US" sz="2000" dirty="0" smtClean="0">
                <a:solidFill>
                  <a:srgbClr val="0000FF"/>
                </a:solidFill>
                <a:latin typeface="Courier" charset="0"/>
                <a:ea typeface="ＭＳ Ｐゴシック" charset="0"/>
                <a:cs typeface="Courier" charset="0"/>
              </a:rPr>
              <a:t>, </a:t>
            </a:r>
          </a:p>
          <a:p>
            <a:pPr marL="457200" lvl="1" indent="0" eaLnBrk="1" hangingPunct="1">
              <a:lnSpc>
                <a:spcPct val="90000"/>
              </a:lnSpc>
              <a:buFont typeface="Arial" charset="0"/>
              <a:buNone/>
              <a:defRPr/>
            </a:pPr>
            <a:r>
              <a:rPr lang="en-US" sz="2000" dirty="0" smtClean="0">
                <a:solidFill>
                  <a:srgbClr val="0000FF"/>
                </a:solidFill>
                <a:latin typeface="Courier" charset="0"/>
                <a:ea typeface="ＭＳ Ｐゴシック" charset="0"/>
                <a:cs typeface="Courier" charset="0"/>
              </a:rPr>
              <a:t>				  	result-</a:t>
            </a:r>
            <a:r>
              <a:rPr lang="en-US" sz="2000" dirty="0">
                <a:solidFill>
                  <a:srgbClr val="0000FF"/>
                </a:solidFill>
                <a:latin typeface="Courier" charset="0"/>
                <a:ea typeface="ＭＳ Ｐゴシック" charset="0"/>
                <a:cs typeface="Courier" charset="0"/>
              </a:rPr>
              <a:t>&gt;</a:t>
            </a:r>
            <a:r>
              <a:rPr lang="en-US" sz="2000" dirty="0" err="1">
                <a:solidFill>
                  <a:srgbClr val="0000FF"/>
                </a:solidFill>
                <a:latin typeface="Courier" charset="0"/>
                <a:ea typeface="ＭＳ Ｐゴシック" charset="0"/>
                <a:cs typeface="Courier" charset="0"/>
              </a:rPr>
              <a:t>ai_addr</a:t>
            </a:r>
            <a:r>
              <a:rPr lang="en-US" sz="2000" dirty="0">
                <a:solidFill>
                  <a:srgbClr val="0000FF"/>
                </a:solidFill>
                <a:latin typeface="Courier" charset="0"/>
                <a:ea typeface="ＭＳ Ｐゴシック" charset="0"/>
                <a:cs typeface="Courier" charset="0"/>
              </a:rPr>
              <a:t>, </a:t>
            </a:r>
            <a:endParaRPr lang="en-US" sz="2000" dirty="0" smtClean="0">
              <a:solidFill>
                <a:srgbClr val="0000FF"/>
              </a:solidFill>
              <a:latin typeface="Courier" charset="0"/>
              <a:ea typeface="ＭＳ Ｐゴシック" charset="0"/>
              <a:cs typeface="Courier" charset="0"/>
            </a:endParaRPr>
          </a:p>
          <a:p>
            <a:pPr marL="457200" lvl="1" indent="0" eaLnBrk="1" hangingPunct="1">
              <a:lnSpc>
                <a:spcPct val="90000"/>
              </a:lnSpc>
              <a:buFont typeface="Arial" charset="0"/>
              <a:buNone/>
              <a:defRPr/>
            </a:pPr>
            <a:r>
              <a:rPr lang="en-US" sz="2000" dirty="0">
                <a:solidFill>
                  <a:srgbClr val="0000FF"/>
                </a:solidFill>
                <a:latin typeface="Courier" charset="0"/>
                <a:ea typeface="ＭＳ Ｐゴシック" charset="0"/>
                <a:cs typeface="Courier" charset="0"/>
              </a:rPr>
              <a:t>	</a:t>
            </a:r>
            <a:r>
              <a:rPr lang="en-US" sz="2000" dirty="0" smtClean="0">
                <a:solidFill>
                  <a:srgbClr val="0000FF"/>
                </a:solidFill>
                <a:latin typeface="Courier" charset="0"/>
                <a:ea typeface="ＭＳ Ｐゴシック" charset="0"/>
                <a:cs typeface="Courier" charset="0"/>
              </a:rPr>
              <a:t>			  	result-</a:t>
            </a:r>
            <a:r>
              <a:rPr lang="en-US" sz="2000" dirty="0">
                <a:solidFill>
                  <a:srgbClr val="0000FF"/>
                </a:solidFill>
                <a:latin typeface="Courier" charset="0"/>
                <a:ea typeface="ＭＳ Ｐゴシック" charset="0"/>
                <a:cs typeface="Courier" charset="0"/>
              </a:rPr>
              <a:t>&gt;</a:t>
            </a:r>
            <a:r>
              <a:rPr lang="en-US" sz="2000" dirty="0" err="1">
                <a:solidFill>
                  <a:srgbClr val="0000FF"/>
                </a:solidFill>
                <a:latin typeface="Courier" charset="0"/>
                <a:ea typeface="ＭＳ Ｐゴシック" charset="0"/>
                <a:cs typeface="Courier" charset="0"/>
              </a:rPr>
              <a:t>ai_addrlen</a:t>
            </a:r>
            <a:r>
              <a:rPr lang="en-US" sz="2000" dirty="0">
                <a:solidFill>
                  <a:srgbClr val="0000FF"/>
                </a:solidFill>
                <a:latin typeface="Courier" charset="0"/>
                <a:ea typeface="ＭＳ Ｐゴシック" charset="0"/>
                <a:cs typeface="Courier" charset="0"/>
              </a:rPr>
              <a:t>);</a:t>
            </a:r>
          </a:p>
        </p:txBody>
      </p:sp>
      <p:sp>
        <p:nvSpPr>
          <p:cNvPr id="378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149D8F-2327-C143-A65B-98245E9B852A}" type="slidenum">
              <a:rPr lang="en-US" sz="1200">
                <a:solidFill>
                  <a:srgbClr val="898989"/>
                </a:solidFill>
                <a:latin typeface="Courier New" charset="0"/>
              </a:rPr>
              <a:pPr eaLnBrk="1" hangingPunct="1"/>
              <a:t>30</a:t>
            </a:fld>
            <a:endParaRPr lang="en-US" sz="1200">
              <a:solidFill>
                <a:srgbClr val="898989"/>
              </a:solidFill>
              <a:latin typeface="Courier New" charset="0"/>
            </a:endParaRPr>
          </a:p>
        </p:txBody>
      </p:sp>
    </p:spTree>
    <p:extLst>
      <p:ext uri="{BB962C8B-B14F-4D97-AF65-F5344CB8AC3E}">
        <p14:creationId xmlns:p14="http://schemas.microsoft.com/office/powerpoint/2010/main" val="242220269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Sending Data</a:t>
            </a:r>
          </a:p>
        </p:txBody>
      </p:sp>
      <p:sp>
        <p:nvSpPr>
          <p:cNvPr id="35842" name="Rectangle 3"/>
          <p:cNvSpPr>
            <a:spLocks noGrp="1" noChangeArrowheads="1"/>
          </p:cNvSpPr>
          <p:nvPr>
            <p:ph idx="1"/>
          </p:nvPr>
        </p:nvSpPr>
        <p:spPr>
          <a:xfrm>
            <a:off x="112713" y="1295400"/>
            <a:ext cx="8878887" cy="5486400"/>
          </a:xfrm>
        </p:spPr>
        <p:txBody>
          <a:bodyPr/>
          <a:lstStyle/>
          <a:p>
            <a:pPr eaLnBrk="1" hangingPunct="1">
              <a:lnSpc>
                <a:spcPct val="90000"/>
              </a:lnSpc>
              <a:defRPr/>
            </a:pPr>
            <a:r>
              <a:rPr lang="en-US" dirty="0">
                <a:latin typeface="Calibri" charset="0"/>
                <a:ea typeface="ＭＳ Ｐゴシック" charset="0"/>
                <a:cs typeface="ＭＳ Ｐゴシック" charset="0"/>
              </a:rPr>
              <a:t>Sending data</a:t>
            </a:r>
          </a:p>
          <a:p>
            <a:pPr lvl="1" eaLnBrk="1" hangingPunct="1">
              <a:lnSpc>
                <a:spcPct val="9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send(</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sockfd</a:t>
            </a:r>
            <a:r>
              <a:rPr lang="en-US" sz="2200" b="1" dirty="0">
                <a:solidFill>
                  <a:srgbClr val="0000FF"/>
                </a:solidFill>
                <a:latin typeface="Courier" charset="0"/>
                <a:ea typeface="ＭＳ Ｐゴシック" charset="0"/>
                <a:cs typeface="Courier" charset="0"/>
              </a:rPr>
              <a:t>, void *</a:t>
            </a:r>
            <a:r>
              <a:rPr lang="en-US" sz="2200" b="1" dirty="0" err="1">
                <a:solidFill>
                  <a:srgbClr val="0000FF"/>
                </a:solidFill>
                <a:latin typeface="Courier" charset="0"/>
                <a:ea typeface="ＭＳ Ｐゴシック" charset="0"/>
                <a:cs typeface="Courier" charset="0"/>
              </a:rPr>
              <a:t>msg</a:t>
            </a:r>
            <a:r>
              <a:rPr lang="en-US" sz="2200" b="1" dirty="0">
                <a:solidFill>
                  <a:srgbClr val="0000FF"/>
                </a:solidFill>
                <a:latin typeface="Courier" charset="0"/>
                <a:ea typeface="ＭＳ Ｐゴシック" charset="0"/>
                <a:cs typeface="Courier" charset="0"/>
              </a:rPr>
              <a:t>, </a:t>
            </a:r>
            <a:endParaRPr lang="en-US" sz="2200" b="1" dirty="0" smtClean="0">
              <a:solidFill>
                <a:srgbClr val="0000FF"/>
              </a:solidFill>
              <a:latin typeface="Courier" charset="0"/>
              <a:ea typeface="ＭＳ Ｐゴシック" charset="0"/>
              <a:cs typeface="Courier" charset="0"/>
            </a:endParaRPr>
          </a:p>
          <a:p>
            <a:pPr marL="457200" lvl="1" indent="0" eaLnBrk="1" hangingPunct="1">
              <a:lnSpc>
                <a:spcPct val="90000"/>
              </a:lnSpc>
              <a:buFont typeface="Arial" charset="0"/>
              <a:buNone/>
              <a:defRPr/>
            </a:pP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size_t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len</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flags</a:t>
            </a:r>
            <a:r>
              <a:rPr lang="en-US" sz="2200" b="1" dirty="0" smtClean="0">
                <a:solidFill>
                  <a:srgbClr val="0000FF"/>
                </a:solidFill>
                <a:latin typeface="Courier" charset="0"/>
                <a:ea typeface="ＭＳ Ｐゴシック" charset="0"/>
                <a:cs typeface="Courier" charset="0"/>
              </a:rPr>
              <a:t>)</a:t>
            </a:r>
          </a:p>
          <a:p>
            <a:pPr lvl="1" eaLnBrk="1" hangingPunct="1">
              <a:lnSpc>
                <a:spcPct val="90000"/>
              </a:lnSpc>
              <a:buFont typeface="Arial" charset="0"/>
              <a:buNone/>
              <a:defRPr/>
            </a:pPr>
            <a:endParaRPr lang="en-US" sz="1000" b="1" dirty="0">
              <a:latin typeface="Courier" charset="0"/>
              <a:ea typeface="ＭＳ Ｐゴシック" charset="0"/>
              <a:cs typeface="Courier" charset="0"/>
            </a:endParaRPr>
          </a:p>
          <a:p>
            <a:pPr lvl="1" eaLnBrk="1" hangingPunct="1">
              <a:lnSpc>
                <a:spcPct val="90000"/>
              </a:lnSpc>
              <a:defRPr/>
            </a:pPr>
            <a:r>
              <a:rPr lang="en-US" sz="2600" dirty="0">
                <a:latin typeface="Calibri" charset="0"/>
                <a:ea typeface="ＭＳ Ｐゴシック" charset="0"/>
              </a:rPr>
              <a:t>Arguments: socket descriptor, pointer to buffer of data to send, and length of the buffer</a:t>
            </a:r>
          </a:p>
          <a:p>
            <a:pPr lvl="1" eaLnBrk="1" hangingPunct="1">
              <a:lnSpc>
                <a:spcPct val="90000"/>
              </a:lnSpc>
              <a:defRPr/>
            </a:pPr>
            <a:r>
              <a:rPr lang="en-US" sz="2600" dirty="0">
                <a:latin typeface="Calibri" charset="0"/>
                <a:ea typeface="ＭＳ Ｐゴシック" charset="0"/>
              </a:rPr>
              <a:t>Returns the number of bytes written, and -1 on </a:t>
            </a:r>
            <a:r>
              <a:rPr lang="en-US" sz="2600" dirty="0" smtClean="0">
                <a:latin typeface="Calibri" charset="0"/>
                <a:ea typeface="ＭＳ Ｐゴシック" charset="0"/>
              </a:rPr>
              <a:t>error</a:t>
            </a:r>
          </a:p>
          <a:p>
            <a:pPr lvl="1" eaLnBrk="1" hangingPunct="1">
              <a:lnSpc>
                <a:spcPct val="90000"/>
              </a:lnSpc>
              <a:defRPr/>
            </a:pPr>
            <a:r>
              <a:rPr lang="en-US" sz="2600" dirty="0">
                <a:latin typeface="Calibri" charset="0"/>
                <a:ea typeface="ＭＳ Ｐゴシック" charset="0"/>
              </a:rPr>
              <a:t>s</a:t>
            </a:r>
            <a:r>
              <a:rPr lang="en-US" sz="2600" dirty="0" smtClean="0">
                <a:latin typeface="Calibri" charset="0"/>
                <a:ea typeface="ＭＳ Ｐゴシック" charset="0"/>
              </a:rPr>
              <a:t>end is </a:t>
            </a:r>
            <a:r>
              <a:rPr lang="en-US" sz="2600" b="1" u="sng" dirty="0" smtClean="0">
                <a:latin typeface="Calibri" charset="0"/>
                <a:ea typeface="ＭＳ Ｐゴシック" charset="0"/>
              </a:rPr>
              <a:t>blocking</a:t>
            </a:r>
            <a:r>
              <a:rPr lang="en-US" sz="2600" dirty="0" smtClean="0">
                <a:latin typeface="Calibri" charset="0"/>
                <a:ea typeface="ＭＳ Ｐゴシック" charset="0"/>
              </a:rPr>
              <a:t>: return only after data is sent</a:t>
            </a:r>
            <a:endParaRPr lang="en-US" sz="2600" b="1" u="sng" dirty="0" smtClean="0">
              <a:latin typeface="Calibri" charset="0"/>
              <a:ea typeface="ＭＳ Ｐゴシック" charset="0"/>
            </a:endParaRPr>
          </a:p>
          <a:p>
            <a:pPr lvl="1" eaLnBrk="1" hangingPunct="1">
              <a:lnSpc>
                <a:spcPct val="90000"/>
              </a:lnSpc>
              <a:defRPr/>
            </a:pPr>
            <a:endParaRPr lang="en-US" sz="2600" dirty="0" smtClean="0">
              <a:latin typeface="Calibri" charset="0"/>
              <a:ea typeface="ＭＳ Ｐゴシック" charset="0"/>
            </a:endParaRPr>
          </a:p>
          <a:p>
            <a:pPr lvl="1" eaLnBrk="1" hangingPunct="1">
              <a:lnSpc>
                <a:spcPct val="90000"/>
              </a:lnSpc>
              <a:defRPr/>
            </a:pPr>
            <a:r>
              <a:rPr lang="en-US" sz="2600" dirty="0" smtClean="0">
                <a:latin typeface="Calibri" charset="0"/>
                <a:ea typeface="ＭＳ Ｐゴシック" charset="0"/>
              </a:rPr>
              <a:t>Write short messages into a buffer and send once</a:t>
            </a:r>
          </a:p>
          <a:p>
            <a:pPr lvl="1" eaLnBrk="1" hangingPunct="1">
              <a:lnSpc>
                <a:spcPct val="90000"/>
              </a:lnSpc>
              <a:defRPr/>
            </a:pPr>
            <a:endParaRPr lang="en-US" sz="2600" dirty="0">
              <a:latin typeface="Calibri" charset="0"/>
              <a:ea typeface="ＭＳ Ｐゴシック" charset="0"/>
            </a:endParaRPr>
          </a:p>
        </p:txBody>
      </p:sp>
      <p:sp>
        <p:nvSpPr>
          <p:cNvPr id="389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CAC7E5-5284-7C41-B518-7856FFE1F3E3}" type="slidenum">
              <a:rPr lang="en-US" sz="1200">
                <a:solidFill>
                  <a:srgbClr val="898989"/>
                </a:solidFill>
                <a:latin typeface="Courier New" charset="0"/>
              </a:rPr>
              <a:pPr eaLnBrk="1" hangingPunct="1"/>
              <a:t>31</a:t>
            </a:fld>
            <a:endParaRPr lang="en-US" sz="1200">
              <a:solidFill>
                <a:srgbClr val="898989"/>
              </a:solidFill>
              <a:latin typeface="Courier New" charset="0"/>
            </a:endParaRPr>
          </a:p>
        </p:txBody>
      </p:sp>
    </p:spTree>
    <p:extLst>
      <p:ext uri="{BB962C8B-B14F-4D97-AF65-F5344CB8AC3E}">
        <p14:creationId xmlns:p14="http://schemas.microsoft.com/office/powerpoint/2010/main" val="405586148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Receiving Data</a:t>
            </a:r>
          </a:p>
        </p:txBody>
      </p:sp>
      <p:sp>
        <p:nvSpPr>
          <p:cNvPr id="743427" name="Rectangle 3"/>
          <p:cNvSpPr>
            <a:spLocks noGrp="1" noChangeArrowheads="1"/>
          </p:cNvSpPr>
          <p:nvPr>
            <p:ph idx="1"/>
          </p:nvPr>
        </p:nvSpPr>
        <p:spPr>
          <a:xfrm>
            <a:off x="176213" y="1295400"/>
            <a:ext cx="8815387" cy="5562600"/>
          </a:xfrm>
        </p:spPr>
        <p:txBody>
          <a:bodyPr/>
          <a:lstStyle/>
          <a:p>
            <a:pPr eaLnBrk="1" hangingPunct="1">
              <a:lnSpc>
                <a:spcPct val="90000"/>
              </a:lnSpc>
              <a:defRPr/>
            </a:pPr>
            <a:r>
              <a:rPr lang="en-US" dirty="0">
                <a:latin typeface="Calibri" charset="0"/>
                <a:ea typeface="ＭＳ Ｐゴシック" charset="0"/>
                <a:cs typeface="ＭＳ Ｐゴシック" charset="0"/>
              </a:rPr>
              <a:t>Receiving data</a:t>
            </a:r>
          </a:p>
          <a:p>
            <a:pPr lvl="1" eaLnBrk="1" hangingPunct="1">
              <a:lnSpc>
                <a:spcPct val="9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recv(</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sockfd</a:t>
            </a:r>
            <a:r>
              <a:rPr lang="en-US" sz="2200" b="1" dirty="0">
                <a:solidFill>
                  <a:srgbClr val="0000FF"/>
                </a:solidFill>
                <a:latin typeface="Courier" charset="0"/>
                <a:ea typeface="ＭＳ Ｐゴシック" charset="0"/>
                <a:cs typeface="Courier" charset="0"/>
              </a:rPr>
              <a:t>, void *</a:t>
            </a:r>
            <a:r>
              <a:rPr lang="en-US" sz="2200" b="1" dirty="0" err="1">
                <a:solidFill>
                  <a:srgbClr val="0000FF"/>
                </a:solidFill>
                <a:latin typeface="Courier" charset="0"/>
                <a:ea typeface="ＭＳ Ｐゴシック" charset="0"/>
                <a:cs typeface="Courier" charset="0"/>
              </a:rPr>
              <a:t>buf</a:t>
            </a:r>
            <a:r>
              <a:rPr lang="en-US" sz="2200" b="1" dirty="0">
                <a:solidFill>
                  <a:srgbClr val="0000FF"/>
                </a:solidFill>
                <a:latin typeface="Courier" charset="0"/>
                <a:ea typeface="ＭＳ Ｐゴシック" charset="0"/>
                <a:cs typeface="Courier" charset="0"/>
              </a:rPr>
              <a:t>, </a:t>
            </a:r>
            <a:endParaRPr lang="en-US" sz="2200" b="1" dirty="0" smtClean="0">
              <a:solidFill>
                <a:srgbClr val="0000FF"/>
              </a:solidFill>
              <a:latin typeface="Courier" charset="0"/>
              <a:ea typeface="ＭＳ Ｐゴシック" charset="0"/>
              <a:cs typeface="Courier" charset="0"/>
            </a:endParaRPr>
          </a:p>
          <a:p>
            <a:pPr marL="457200" lvl="1" indent="0" eaLnBrk="1" hangingPunct="1">
              <a:lnSpc>
                <a:spcPct val="9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size_t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len</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flags)</a:t>
            </a:r>
          </a:p>
          <a:p>
            <a:pPr lvl="1" eaLnBrk="1" hangingPunct="1">
              <a:lnSpc>
                <a:spcPct val="90000"/>
              </a:lnSpc>
              <a:defRPr/>
            </a:pPr>
            <a:endParaRPr lang="en-US" sz="1000" dirty="0" smtClean="0">
              <a:latin typeface="Calibri" charset="0"/>
              <a:ea typeface="ＭＳ Ｐゴシック" charset="0"/>
            </a:endParaRPr>
          </a:p>
          <a:p>
            <a:pPr lvl="1" eaLnBrk="1" hangingPunct="1">
              <a:lnSpc>
                <a:spcPct val="90000"/>
              </a:lnSpc>
              <a:defRPr/>
            </a:pPr>
            <a:r>
              <a:rPr lang="en-US" sz="2600" dirty="0" smtClean="0">
                <a:latin typeface="Calibri" charset="0"/>
                <a:ea typeface="ＭＳ Ｐゴシック" charset="0"/>
              </a:rPr>
              <a:t>Arguments</a:t>
            </a:r>
            <a:r>
              <a:rPr lang="en-US" sz="2600" dirty="0">
                <a:latin typeface="Calibri" charset="0"/>
                <a:ea typeface="ＭＳ Ｐゴシック" charset="0"/>
              </a:rPr>
              <a:t>: socket descriptor, pointer to buffer to place the data, size of the buffer</a:t>
            </a:r>
          </a:p>
          <a:p>
            <a:pPr lvl="1" eaLnBrk="1" hangingPunct="1">
              <a:lnSpc>
                <a:spcPct val="90000"/>
              </a:lnSpc>
              <a:defRPr/>
            </a:pPr>
            <a:r>
              <a:rPr lang="en-US" sz="2600" dirty="0">
                <a:latin typeface="Calibri" charset="0"/>
                <a:ea typeface="ＭＳ Ｐゴシック" charset="0"/>
              </a:rPr>
              <a:t>Returns the number of characters read (where 0 implies </a:t>
            </a:r>
            <a:r>
              <a:rPr lang="ja-JP" altLang="en-US" sz="2600" dirty="0">
                <a:latin typeface="Calibri" charset="0"/>
                <a:ea typeface="ＭＳ Ｐゴシック" charset="0"/>
              </a:rPr>
              <a:t>“</a:t>
            </a:r>
            <a:r>
              <a:rPr lang="en-US" altLang="ja-JP" sz="2600" dirty="0">
                <a:latin typeface="Calibri" charset="0"/>
                <a:ea typeface="ＭＳ Ｐゴシック" charset="0"/>
              </a:rPr>
              <a:t>end of file</a:t>
            </a:r>
            <a:r>
              <a:rPr lang="ja-JP" altLang="en-US" sz="2600" dirty="0">
                <a:latin typeface="Calibri" charset="0"/>
                <a:ea typeface="ＭＳ Ｐゴシック" charset="0"/>
              </a:rPr>
              <a:t>”</a:t>
            </a:r>
            <a:r>
              <a:rPr lang="en-US" altLang="ja-JP" sz="2600" dirty="0">
                <a:latin typeface="Calibri" charset="0"/>
                <a:ea typeface="ＭＳ Ｐゴシック" charset="0"/>
              </a:rPr>
              <a:t>), and -1 on error</a:t>
            </a:r>
          </a:p>
          <a:p>
            <a:pPr lvl="1" eaLnBrk="1" hangingPunct="1">
              <a:lnSpc>
                <a:spcPct val="90000"/>
              </a:lnSpc>
              <a:defRPr/>
            </a:pPr>
            <a:r>
              <a:rPr lang="en-US" sz="2600" dirty="0">
                <a:latin typeface="Calibri" charset="0"/>
                <a:ea typeface="ＭＳ Ｐゴシック" charset="0"/>
              </a:rPr>
              <a:t>Why do you need </a:t>
            </a:r>
            <a:r>
              <a:rPr lang="en-US" sz="2600" dirty="0" err="1">
                <a:latin typeface="Calibri" charset="0"/>
                <a:ea typeface="ＭＳ Ｐゴシック" charset="0"/>
              </a:rPr>
              <a:t>len</a:t>
            </a:r>
            <a:r>
              <a:rPr lang="en-US" sz="2600" dirty="0" smtClean="0">
                <a:latin typeface="Calibri" charset="0"/>
                <a:ea typeface="ＭＳ Ｐゴシック" charset="0"/>
              </a:rPr>
              <a:t>? What </a:t>
            </a:r>
            <a:r>
              <a:rPr lang="en-US" sz="2600" dirty="0">
                <a:latin typeface="Calibri" charset="0"/>
                <a:ea typeface="ＭＳ Ｐゴシック" charset="0"/>
              </a:rPr>
              <a:t>happens if </a:t>
            </a:r>
            <a:r>
              <a:rPr lang="en-US" sz="2600" dirty="0" err="1">
                <a:latin typeface="Calibri" charset="0"/>
                <a:ea typeface="ＭＳ Ｐゴシック" charset="0"/>
              </a:rPr>
              <a:t>buf’s</a:t>
            </a:r>
            <a:r>
              <a:rPr lang="en-US" sz="2600" dirty="0">
                <a:latin typeface="Calibri" charset="0"/>
                <a:ea typeface="ＭＳ Ｐゴシック" charset="0"/>
              </a:rPr>
              <a:t> size &lt; </a:t>
            </a:r>
            <a:r>
              <a:rPr lang="en-US" sz="2600" dirty="0" err="1">
                <a:latin typeface="Calibri" charset="0"/>
                <a:ea typeface="ＭＳ Ｐゴシック" charset="0"/>
              </a:rPr>
              <a:t>len</a:t>
            </a:r>
            <a:r>
              <a:rPr lang="en-US" sz="2600" dirty="0" smtClean="0">
                <a:latin typeface="Calibri" charset="0"/>
                <a:ea typeface="ＭＳ Ｐゴシック" charset="0"/>
              </a:rPr>
              <a:t>?</a:t>
            </a:r>
          </a:p>
          <a:p>
            <a:pPr lvl="1" eaLnBrk="1" hangingPunct="1">
              <a:lnSpc>
                <a:spcPct val="90000"/>
              </a:lnSpc>
              <a:defRPr/>
            </a:pPr>
            <a:r>
              <a:rPr lang="en-US" sz="2600" dirty="0">
                <a:latin typeface="Calibri" charset="0"/>
                <a:ea typeface="ＭＳ Ｐゴシック" charset="0"/>
              </a:rPr>
              <a:t>r</a:t>
            </a:r>
            <a:r>
              <a:rPr lang="en-US" sz="2600" dirty="0" smtClean="0">
                <a:latin typeface="Calibri" charset="0"/>
                <a:ea typeface="ＭＳ Ｐゴシック" charset="0"/>
              </a:rPr>
              <a:t>ecv is </a:t>
            </a:r>
            <a:r>
              <a:rPr lang="en-US" sz="2600" b="1" u="sng" dirty="0" smtClean="0">
                <a:latin typeface="Calibri" charset="0"/>
                <a:ea typeface="ＭＳ Ｐゴシック" charset="0"/>
              </a:rPr>
              <a:t>blocking</a:t>
            </a:r>
            <a:r>
              <a:rPr lang="en-US" sz="2600" dirty="0" smtClean="0">
                <a:latin typeface="Calibri" charset="0"/>
                <a:ea typeface="ＭＳ Ｐゴシック" charset="0"/>
              </a:rPr>
              <a:t>: return only after data is received</a:t>
            </a:r>
            <a:endParaRPr lang="en-US" sz="2600" dirty="0">
              <a:latin typeface="Calibri" charset="0"/>
              <a:ea typeface="ＭＳ Ｐゴシック" charset="0"/>
            </a:endParaRPr>
          </a:p>
          <a:p>
            <a:pPr lvl="1" eaLnBrk="1" hangingPunct="1">
              <a:lnSpc>
                <a:spcPct val="90000"/>
              </a:lnSpc>
              <a:defRPr/>
            </a:pPr>
            <a:endParaRPr lang="en-US" sz="1500" dirty="0">
              <a:latin typeface="Calibri" charset="0"/>
              <a:ea typeface="ＭＳ Ｐゴシック" charset="0"/>
            </a:endParaRPr>
          </a:p>
        </p:txBody>
      </p:sp>
      <p:sp>
        <p:nvSpPr>
          <p:cNvPr id="409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8072836-F3E5-8C44-9C0B-0D797D868E50}" type="slidenum">
              <a:rPr lang="en-US" sz="1200">
                <a:solidFill>
                  <a:srgbClr val="898989"/>
                </a:solidFill>
                <a:latin typeface="Courier New" charset="0"/>
              </a:rPr>
              <a:pPr eaLnBrk="1" hangingPunct="1"/>
              <a:t>32</a:t>
            </a:fld>
            <a:endParaRPr lang="en-US" sz="1200">
              <a:solidFill>
                <a:srgbClr val="898989"/>
              </a:solidFill>
              <a:latin typeface="Courier New" charset="0"/>
            </a:endParaRPr>
          </a:p>
        </p:txBody>
      </p:sp>
    </p:spTree>
    <p:extLst>
      <p:ext uri="{BB962C8B-B14F-4D97-AF65-F5344CB8AC3E}">
        <p14:creationId xmlns:p14="http://schemas.microsoft.com/office/powerpoint/2010/main" val="3346161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Server: Server Preparing its Socket</a:t>
            </a:r>
          </a:p>
        </p:txBody>
      </p:sp>
      <p:sp>
        <p:nvSpPr>
          <p:cNvPr id="772099" name="Rectangle 3"/>
          <p:cNvSpPr>
            <a:spLocks noGrp="1" noChangeArrowheads="1"/>
          </p:cNvSpPr>
          <p:nvPr>
            <p:ph idx="1"/>
          </p:nvPr>
        </p:nvSpPr>
        <p:spPr>
          <a:xfrm>
            <a:off x="609600" y="1219200"/>
            <a:ext cx="8153400" cy="5048250"/>
          </a:xfrm>
        </p:spPr>
        <p:txBody>
          <a:bodyPr/>
          <a:lstStyle/>
          <a:p>
            <a:pPr eaLnBrk="1" hangingPunct="1">
              <a:lnSpc>
                <a:spcPct val="80000"/>
              </a:lnSpc>
            </a:pPr>
            <a:r>
              <a:rPr lang="en-US" sz="2700">
                <a:latin typeface="Calibri" charset="0"/>
                <a:ea typeface="ＭＳ Ｐゴシック" charset="0"/>
                <a:cs typeface="ＭＳ Ｐゴシック" charset="0"/>
              </a:rPr>
              <a:t>Server creates a socket and binds address/port</a:t>
            </a:r>
          </a:p>
          <a:p>
            <a:pPr lvl="1" eaLnBrk="1" hangingPunct="1">
              <a:lnSpc>
                <a:spcPct val="80000"/>
              </a:lnSpc>
            </a:pPr>
            <a:r>
              <a:rPr lang="en-US" sz="2400">
                <a:latin typeface="Calibri" charset="0"/>
                <a:ea typeface="ＭＳ Ｐゴシック" charset="0"/>
              </a:rPr>
              <a:t>Server creates a socket, just like the client does</a:t>
            </a:r>
          </a:p>
          <a:p>
            <a:pPr lvl="1" eaLnBrk="1" hangingPunct="1">
              <a:lnSpc>
                <a:spcPct val="80000"/>
              </a:lnSpc>
            </a:pPr>
            <a:r>
              <a:rPr lang="en-US" sz="2400">
                <a:latin typeface="Calibri" charset="0"/>
                <a:ea typeface="ＭＳ Ｐゴシック" charset="0"/>
              </a:rPr>
              <a:t>Server associates the socket with the port number</a:t>
            </a:r>
          </a:p>
          <a:p>
            <a:pPr lvl="1" eaLnBrk="1" hangingPunct="1">
              <a:lnSpc>
                <a:spcPct val="80000"/>
              </a:lnSpc>
            </a:pPr>
            <a:endParaRPr lang="en-US" sz="2000">
              <a:latin typeface="Calibri" charset="0"/>
              <a:ea typeface="ＭＳ Ｐゴシック" charset="0"/>
            </a:endParaRPr>
          </a:p>
          <a:p>
            <a:pPr eaLnBrk="1" hangingPunct="1">
              <a:lnSpc>
                <a:spcPct val="80000"/>
              </a:lnSpc>
            </a:pPr>
            <a:r>
              <a:rPr lang="en-US" sz="2700">
                <a:latin typeface="Calibri" charset="0"/>
                <a:ea typeface="ＭＳ Ｐゴシック" charset="0"/>
                <a:cs typeface="ＭＳ Ｐゴシック" charset="0"/>
              </a:rPr>
              <a:t>Create a socket</a:t>
            </a:r>
          </a:p>
          <a:p>
            <a:pPr lvl="1" eaLnBrk="1" hangingPunct="1">
              <a:lnSpc>
                <a:spcPct val="80000"/>
              </a:lnSpc>
            </a:pPr>
            <a:r>
              <a:rPr lang="en-US" sz="2400" b="1">
                <a:solidFill>
                  <a:srgbClr val="0000FF"/>
                </a:solidFill>
                <a:latin typeface="Courier" charset="0"/>
                <a:ea typeface="ＭＳ Ｐゴシック" charset="0"/>
                <a:cs typeface="Courier" charset="0"/>
              </a:rPr>
              <a:t>int socket(int domain,</a:t>
            </a:r>
          </a:p>
          <a:p>
            <a:pPr lvl="1" eaLnBrk="1" hangingPunct="1">
              <a:lnSpc>
                <a:spcPct val="80000"/>
              </a:lnSpc>
              <a:buFont typeface="Arial" charset="0"/>
              <a:buNone/>
            </a:pPr>
            <a:r>
              <a:rPr lang="en-US" sz="2400" b="1">
                <a:solidFill>
                  <a:srgbClr val="0000FF"/>
                </a:solidFill>
                <a:latin typeface="Courier" charset="0"/>
                <a:ea typeface="ＭＳ Ｐゴシック" charset="0"/>
                <a:cs typeface="Courier" charset="0"/>
              </a:rPr>
              <a:t>					  	int type, int protocol	)</a:t>
            </a:r>
          </a:p>
          <a:p>
            <a:pPr lvl="1" eaLnBrk="1" hangingPunct="1">
              <a:lnSpc>
                <a:spcPct val="80000"/>
              </a:lnSpc>
              <a:buFont typeface="Arial" charset="0"/>
              <a:buNone/>
            </a:pPr>
            <a:endParaRPr lang="en-US" sz="2400" b="1">
              <a:latin typeface="Courier" charset="0"/>
              <a:ea typeface="ＭＳ Ｐゴシック" charset="0"/>
              <a:cs typeface="Courier" charset="0"/>
            </a:endParaRPr>
          </a:p>
          <a:p>
            <a:pPr eaLnBrk="1" hangingPunct="1">
              <a:lnSpc>
                <a:spcPct val="80000"/>
              </a:lnSpc>
            </a:pPr>
            <a:r>
              <a:rPr lang="en-US" sz="2700">
                <a:latin typeface="Calibri" charset="0"/>
                <a:ea typeface="ＭＳ Ｐゴシック" charset="0"/>
                <a:cs typeface="ＭＳ Ｐゴシック" charset="0"/>
              </a:rPr>
              <a:t>Bind socket to the local address and port number</a:t>
            </a:r>
          </a:p>
          <a:p>
            <a:pPr lvl="1" eaLnBrk="1" hangingPunct="1">
              <a:lnSpc>
                <a:spcPct val="80000"/>
              </a:lnSpc>
            </a:pPr>
            <a:r>
              <a:rPr lang="en-US" sz="2400" b="1">
                <a:solidFill>
                  <a:srgbClr val="0000FF"/>
                </a:solidFill>
                <a:latin typeface="Courier" charset="0"/>
                <a:ea typeface="ＭＳ Ｐゴシック" charset="0"/>
                <a:cs typeface="Courier" charset="0"/>
              </a:rPr>
              <a:t>int bind(int sockfd, </a:t>
            </a:r>
          </a:p>
          <a:p>
            <a:pPr lvl="1" eaLnBrk="1" hangingPunct="1">
              <a:lnSpc>
                <a:spcPct val="80000"/>
              </a:lnSpc>
              <a:buFont typeface="Arial" charset="0"/>
              <a:buNone/>
            </a:pPr>
            <a:r>
              <a:rPr lang="en-US" sz="2400" b="1">
                <a:solidFill>
                  <a:srgbClr val="0000FF"/>
                </a:solidFill>
                <a:latin typeface="Courier" charset="0"/>
                <a:ea typeface="ＭＳ Ｐゴシック" charset="0"/>
                <a:cs typeface="Courier" charset="0"/>
              </a:rPr>
              <a:t>				  	struct sockaddr *my_addr, </a:t>
            </a:r>
          </a:p>
          <a:p>
            <a:pPr lvl="1" eaLnBrk="1" hangingPunct="1">
              <a:lnSpc>
                <a:spcPct val="80000"/>
              </a:lnSpc>
              <a:buFont typeface="Arial" charset="0"/>
              <a:buNone/>
            </a:pPr>
            <a:r>
              <a:rPr lang="en-US" sz="2400" b="1">
                <a:solidFill>
                  <a:srgbClr val="0000FF"/>
                </a:solidFill>
                <a:latin typeface="Courier" charset="0"/>
                <a:ea typeface="ＭＳ Ｐゴシック" charset="0"/>
                <a:cs typeface="Courier" charset="0"/>
              </a:rPr>
              <a:t>					socklen_t addrlen	)</a:t>
            </a:r>
          </a:p>
        </p:txBody>
      </p:sp>
      <p:sp>
        <p:nvSpPr>
          <p:cNvPr id="430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83F05B-E977-A44A-83DA-DE77F022A6B3}" type="slidenum">
              <a:rPr lang="en-US" sz="1200">
                <a:solidFill>
                  <a:srgbClr val="898989"/>
                </a:solidFill>
                <a:latin typeface="Courier New" charset="0"/>
              </a:rPr>
              <a:pPr eaLnBrk="1" hangingPunct="1"/>
              <a:t>33</a:t>
            </a:fld>
            <a:endParaRPr lang="en-US" sz="1200">
              <a:solidFill>
                <a:srgbClr val="898989"/>
              </a:solidFill>
              <a:latin typeface="Courier New" charset="0"/>
            </a:endParaRPr>
          </a:p>
        </p:txBody>
      </p:sp>
    </p:spTree>
    <p:extLst>
      <p:ext uri="{BB962C8B-B14F-4D97-AF65-F5344CB8AC3E}">
        <p14:creationId xmlns:p14="http://schemas.microsoft.com/office/powerpoint/2010/main" val="6851840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209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2099">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20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Server: Allowing Clients to Wait</a:t>
            </a:r>
          </a:p>
        </p:txBody>
      </p:sp>
      <p:sp>
        <p:nvSpPr>
          <p:cNvPr id="742403" name="Rectangle 3"/>
          <p:cNvSpPr>
            <a:spLocks noGrp="1" noChangeArrowheads="1"/>
          </p:cNvSpPr>
          <p:nvPr>
            <p:ph idx="1"/>
          </p:nvPr>
        </p:nvSpPr>
        <p:spPr/>
        <p:txBody>
          <a:bodyPr>
            <a:normAutofit fontScale="92500" lnSpcReduction="10000"/>
          </a:bodyPr>
          <a:lstStyle/>
          <a:p>
            <a:pPr eaLnBrk="1" hangingPunct="1">
              <a:lnSpc>
                <a:spcPct val="90000"/>
              </a:lnSpc>
            </a:pPr>
            <a:r>
              <a:rPr lang="en-US" sz="3000">
                <a:latin typeface="Calibri" charset="0"/>
                <a:ea typeface="ＭＳ Ｐゴシック" charset="0"/>
                <a:cs typeface="ＭＳ Ｐゴシック" charset="0"/>
              </a:rPr>
              <a:t>Many client requests may arrive</a:t>
            </a:r>
          </a:p>
          <a:p>
            <a:pPr lvl="1" eaLnBrk="1" hangingPunct="1">
              <a:lnSpc>
                <a:spcPct val="90000"/>
              </a:lnSpc>
            </a:pPr>
            <a:r>
              <a:rPr lang="en-US" sz="2400">
                <a:latin typeface="Calibri" charset="0"/>
                <a:ea typeface="ＭＳ Ｐゴシック" charset="0"/>
              </a:rPr>
              <a:t>Server cannot handle them all at the same time</a:t>
            </a:r>
          </a:p>
          <a:p>
            <a:pPr lvl="1" eaLnBrk="1" hangingPunct="1">
              <a:lnSpc>
                <a:spcPct val="90000"/>
              </a:lnSpc>
            </a:pPr>
            <a:r>
              <a:rPr lang="en-US" sz="2400">
                <a:latin typeface="Calibri" charset="0"/>
                <a:ea typeface="ＭＳ Ｐゴシック" charset="0"/>
              </a:rPr>
              <a:t>Server could reject the requests, or let them wait</a:t>
            </a:r>
          </a:p>
          <a:p>
            <a:pPr eaLnBrk="1" hangingPunct="1">
              <a:lnSpc>
                <a:spcPct val="90000"/>
              </a:lnSpc>
            </a:pPr>
            <a:r>
              <a:rPr lang="en-US" sz="3000">
                <a:latin typeface="Calibri" charset="0"/>
                <a:ea typeface="ＭＳ Ｐゴシック" charset="0"/>
                <a:cs typeface="ＭＳ Ｐゴシック" charset="0"/>
              </a:rPr>
              <a:t>Define how many connections can be pending</a:t>
            </a:r>
          </a:p>
          <a:p>
            <a:pPr lvl="1" eaLnBrk="1" hangingPunct="1">
              <a:lnSpc>
                <a:spcPct val="90000"/>
              </a:lnSpc>
            </a:pPr>
            <a:r>
              <a:rPr lang="en-US" sz="2400" b="1">
                <a:solidFill>
                  <a:srgbClr val="0000FF"/>
                </a:solidFill>
                <a:latin typeface="Courier" charset="0"/>
                <a:ea typeface="ＭＳ Ｐゴシック" charset="0"/>
                <a:cs typeface="Courier" charset="0"/>
              </a:rPr>
              <a:t>int listen(int sockfd, int backlog)</a:t>
            </a:r>
          </a:p>
          <a:p>
            <a:pPr lvl="1" eaLnBrk="1" hangingPunct="1">
              <a:lnSpc>
                <a:spcPct val="90000"/>
              </a:lnSpc>
            </a:pPr>
            <a:r>
              <a:rPr lang="en-US" sz="2400">
                <a:latin typeface="Calibri" charset="0"/>
                <a:ea typeface="ＭＳ Ｐゴシック" charset="0"/>
              </a:rPr>
              <a:t>Arguments: socket descriptor and acceptable backlog</a:t>
            </a:r>
          </a:p>
          <a:p>
            <a:pPr lvl="1" eaLnBrk="1" hangingPunct="1">
              <a:lnSpc>
                <a:spcPct val="90000"/>
              </a:lnSpc>
            </a:pPr>
            <a:r>
              <a:rPr lang="en-US" sz="2400">
                <a:latin typeface="Calibri" charset="0"/>
                <a:ea typeface="ＭＳ Ｐゴシック" charset="0"/>
              </a:rPr>
              <a:t>Returns a 0 on success, and -1 on error</a:t>
            </a:r>
          </a:p>
          <a:p>
            <a:pPr lvl="1" eaLnBrk="1" hangingPunct="1">
              <a:lnSpc>
                <a:spcPct val="90000"/>
              </a:lnSpc>
            </a:pPr>
            <a:r>
              <a:rPr lang="en-US" sz="2400">
                <a:latin typeface="Calibri" charset="0"/>
                <a:ea typeface="ＭＳ Ｐゴシック" charset="0"/>
              </a:rPr>
              <a:t>Listen is </a:t>
            </a:r>
            <a:r>
              <a:rPr lang="en-US" sz="2400" b="1" u="sng">
                <a:latin typeface="Calibri" charset="0"/>
                <a:ea typeface="ＭＳ Ｐゴシック" charset="0"/>
              </a:rPr>
              <a:t>non-blocking</a:t>
            </a:r>
            <a:r>
              <a:rPr lang="en-US" sz="2400">
                <a:latin typeface="Calibri" charset="0"/>
                <a:ea typeface="ＭＳ Ｐゴシック" charset="0"/>
              </a:rPr>
              <a:t>: returns immediately</a:t>
            </a:r>
          </a:p>
          <a:p>
            <a:pPr eaLnBrk="1" hangingPunct="1">
              <a:lnSpc>
                <a:spcPct val="90000"/>
              </a:lnSpc>
            </a:pPr>
            <a:r>
              <a:rPr lang="en-US" sz="3000">
                <a:latin typeface="Calibri" charset="0"/>
                <a:ea typeface="ＭＳ Ｐゴシック" charset="0"/>
                <a:cs typeface="ＭＳ Ｐゴシック" charset="0"/>
              </a:rPr>
              <a:t>What if too many clients arrive?</a:t>
            </a:r>
          </a:p>
          <a:p>
            <a:pPr lvl="1" eaLnBrk="1" hangingPunct="1">
              <a:lnSpc>
                <a:spcPct val="90000"/>
              </a:lnSpc>
            </a:pPr>
            <a:r>
              <a:rPr lang="en-US" sz="2400">
                <a:latin typeface="Calibri" charset="0"/>
                <a:ea typeface="ＭＳ Ｐゴシック" charset="0"/>
              </a:rPr>
              <a:t>Some requests don</a:t>
            </a:r>
            <a:r>
              <a:rPr lang="ja-JP" altLang="en-US" sz="2400">
                <a:latin typeface="Calibri" charset="0"/>
                <a:ea typeface="ＭＳ Ｐゴシック" charset="0"/>
              </a:rPr>
              <a:t>’</a:t>
            </a:r>
            <a:r>
              <a:rPr lang="en-US" altLang="ja-JP" sz="2400">
                <a:latin typeface="Calibri" charset="0"/>
                <a:ea typeface="ＭＳ Ｐゴシック" charset="0"/>
              </a:rPr>
              <a:t>t get through</a:t>
            </a:r>
          </a:p>
          <a:p>
            <a:pPr lvl="1" eaLnBrk="1" hangingPunct="1">
              <a:lnSpc>
                <a:spcPct val="90000"/>
              </a:lnSpc>
            </a:pPr>
            <a:r>
              <a:rPr lang="en-US" sz="2400">
                <a:latin typeface="Calibri" charset="0"/>
                <a:ea typeface="ＭＳ Ｐゴシック" charset="0"/>
              </a:rPr>
              <a:t>The Internet makes no promises…</a:t>
            </a:r>
          </a:p>
          <a:p>
            <a:pPr lvl="1" eaLnBrk="1" hangingPunct="1">
              <a:lnSpc>
                <a:spcPct val="90000"/>
              </a:lnSpc>
            </a:pPr>
            <a:r>
              <a:rPr lang="en-US" sz="2400">
                <a:latin typeface="Calibri" charset="0"/>
                <a:ea typeface="ＭＳ Ｐゴシック" charset="0"/>
              </a:rPr>
              <a:t>And the client can always try again</a:t>
            </a:r>
          </a:p>
        </p:txBody>
      </p:sp>
      <p:sp>
        <p:nvSpPr>
          <p:cNvPr id="440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2AEA7A-D001-BC41-B68F-EA428763CF44}" type="slidenum">
              <a:rPr lang="en-US" sz="1200">
                <a:solidFill>
                  <a:srgbClr val="898989"/>
                </a:solidFill>
                <a:latin typeface="Courier New" charset="0"/>
              </a:rPr>
              <a:pPr eaLnBrk="1" hangingPunct="1"/>
              <a:t>34</a:t>
            </a:fld>
            <a:endParaRPr lang="en-US" sz="1200">
              <a:solidFill>
                <a:srgbClr val="898989"/>
              </a:solidFill>
              <a:latin typeface="Courier New" charset="0"/>
            </a:endParaRPr>
          </a:p>
        </p:txBody>
      </p:sp>
      <p:pic>
        <p:nvPicPr>
          <p:cNvPr id="44036" name="Picture 5" descr="MCj0355319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4619625"/>
            <a:ext cx="15113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1676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240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240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240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2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sz="4300">
                <a:latin typeface="Calibri" charset="0"/>
                <a:ea typeface="ＭＳ Ｐゴシック" charset="0"/>
                <a:cs typeface="ＭＳ Ｐゴシック" charset="0"/>
              </a:rPr>
              <a:t>Server: Accepting Client Connection</a:t>
            </a:r>
          </a:p>
        </p:txBody>
      </p:sp>
      <p:sp>
        <p:nvSpPr>
          <p:cNvPr id="746499" name="Rectangle 3"/>
          <p:cNvSpPr>
            <a:spLocks noGrp="1" noChangeArrowheads="1"/>
          </p:cNvSpPr>
          <p:nvPr>
            <p:ph idx="1"/>
          </p:nvPr>
        </p:nvSpPr>
        <p:spPr>
          <a:xfrm>
            <a:off x="609600" y="1295400"/>
            <a:ext cx="8153400" cy="5334000"/>
          </a:xfrm>
        </p:spPr>
        <p:txBody>
          <a:bodyPr/>
          <a:lstStyle/>
          <a:p>
            <a:pPr eaLnBrk="1" hangingPunct="1">
              <a:lnSpc>
                <a:spcPct val="90000"/>
              </a:lnSpc>
            </a:pPr>
            <a:r>
              <a:rPr lang="en-US" sz="3000">
                <a:latin typeface="Calibri" charset="0"/>
                <a:ea typeface="ＭＳ Ｐゴシック" charset="0"/>
                <a:cs typeface="ＭＳ Ｐゴシック" charset="0"/>
              </a:rPr>
              <a:t>Now all the server can do is wait…</a:t>
            </a:r>
          </a:p>
          <a:p>
            <a:pPr lvl="1" eaLnBrk="1" hangingPunct="1">
              <a:lnSpc>
                <a:spcPct val="90000"/>
              </a:lnSpc>
            </a:pPr>
            <a:r>
              <a:rPr lang="en-US" sz="2600">
                <a:latin typeface="Calibri" charset="0"/>
                <a:ea typeface="ＭＳ Ｐゴシック" charset="0"/>
              </a:rPr>
              <a:t>Waits for connection request to arrive</a:t>
            </a:r>
          </a:p>
          <a:p>
            <a:pPr lvl="1" eaLnBrk="1" hangingPunct="1">
              <a:lnSpc>
                <a:spcPct val="90000"/>
              </a:lnSpc>
            </a:pPr>
            <a:r>
              <a:rPr lang="en-US" sz="2600" b="1" u="sng">
                <a:latin typeface="Calibri" charset="0"/>
                <a:ea typeface="ＭＳ Ｐゴシック" charset="0"/>
              </a:rPr>
              <a:t>Blocking</a:t>
            </a:r>
            <a:r>
              <a:rPr lang="en-US" sz="2600">
                <a:latin typeface="Calibri" charset="0"/>
                <a:ea typeface="ＭＳ Ｐゴシック" charset="0"/>
              </a:rPr>
              <a:t> until the request arrives</a:t>
            </a:r>
          </a:p>
          <a:p>
            <a:pPr lvl="1" eaLnBrk="1" hangingPunct="1">
              <a:lnSpc>
                <a:spcPct val="90000"/>
              </a:lnSpc>
            </a:pPr>
            <a:r>
              <a:rPr lang="en-US" sz="2600">
                <a:latin typeface="Calibri" charset="0"/>
                <a:ea typeface="ＭＳ Ｐゴシック" charset="0"/>
              </a:rPr>
              <a:t>And then accepting the new request</a:t>
            </a:r>
          </a:p>
          <a:p>
            <a:pPr lvl="1" eaLnBrk="1" hangingPunct="1">
              <a:lnSpc>
                <a:spcPct val="90000"/>
              </a:lnSpc>
            </a:pPr>
            <a:endParaRPr lang="en-US" sz="2600">
              <a:latin typeface="Calibri" charset="0"/>
              <a:ea typeface="ＭＳ Ｐゴシック" charset="0"/>
            </a:endParaRPr>
          </a:p>
          <a:p>
            <a:pPr eaLnBrk="1" hangingPunct="1">
              <a:lnSpc>
                <a:spcPct val="90000"/>
              </a:lnSpc>
            </a:pPr>
            <a:r>
              <a:rPr lang="en-US" sz="3000">
                <a:latin typeface="Calibri" charset="0"/>
                <a:ea typeface="ＭＳ Ｐゴシック" charset="0"/>
                <a:cs typeface="ＭＳ Ｐゴシック" charset="0"/>
              </a:rPr>
              <a:t>Accept a new connection from a client</a:t>
            </a:r>
          </a:p>
          <a:p>
            <a:pPr lvl="1" eaLnBrk="1" hangingPunct="1">
              <a:lnSpc>
                <a:spcPct val="90000"/>
              </a:lnSpc>
            </a:pPr>
            <a:r>
              <a:rPr lang="en-US" sz="2600" b="1">
                <a:solidFill>
                  <a:srgbClr val="0000FF"/>
                </a:solidFill>
                <a:latin typeface="Courier" charset="0"/>
                <a:ea typeface="ＭＳ Ｐゴシック" charset="0"/>
                <a:cs typeface="Courier" charset="0"/>
              </a:rPr>
              <a:t>int accept(int sockfd, </a:t>
            </a:r>
          </a:p>
          <a:p>
            <a:pPr lvl="1" eaLnBrk="1" hangingPunct="1">
              <a:lnSpc>
                <a:spcPct val="90000"/>
              </a:lnSpc>
              <a:buFont typeface="Arial" charset="0"/>
              <a:buNone/>
            </a:pPr>
            <a:r>
              <a:rPr lang="en-US" sz="2600" b="1">
                <a:solidFill>
                  <a:srgbClr val="0000FF"/>
                </a:solidFill>
                <a:latin typeface="Courier" charset="0"/>
                <a:ea typeface="ＭＳ Ｐゴシック" charset="0"/>
                <a:cs typeface="Courier" charset="0"/>
              </a:rPr>
              <a:t>   				 struct sockaddr *addr,  	    					 socketlen_t *addrlen)</a:t>
            </a:r>
          </a:p>
          <a:p>
            <a:pPr lvl="1" eaLnBrk="1" hangingPunct="1">
              <a:lnSpc>
                <a:spcPct val="90000"/>
              </a:lnSpc>
            </a:pPr>
            <a:r>
              <a:rPr lang="en-US" sz="2600">
                <a:latin typeface="Calibri" charset="0"/>
                <a:ea typeface="ＭＳ Ｐゴシック" charset="0"/>
              </a:rPr>
              <a:t>Arguments: sockfd, structure that will provide client address and port, and length of the structure</a:t>
            </a:r>
          </a:p>
          <a:p>
            <a:pPr lvl="1" eaLnBrk="1" hangingPunct="1">
              <a:lnSpc>
                <a:spcPct val="90000"/>
              </a:lnSpc>
            </a:pPr>
            <a:r>
              <a:rPr lang="en-US" sz="2600">
                <a:latin typeface="Calibri" charset="0"/>
                <a:ea typeface="ＭＳ Ｐゴシック" charset="0"/>
              </a:rPr>
              <a:t>Returns descriptor of socket for this new connection</a:t>
            </a:r>
          </a:p>
        </p:txBody>
      </p:sp>
      <p:sp>
        <p:nvSpPr>
          <p:cNvPr id="450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2D9263-FBA6-7240-B5A0-FDBE1F9B513D}" type="slidenum">
              <a:rPr lang="en-US" sz="1200">
                <a:solidFill>
                  <a:srgbClr val="898989"/>
                </a:solidFill>
                <a:latin typeface="Courier New" charset="0"/>
              </a:rPr>
              <a:pPr eaLnBrk="1" hangingPunct="1"/>
              <a:t>35</a:t>
            </a:fld>
            <a:endParaRPr lang="en-US" sz="1200">
              <a:solidFill>
                <a:srgbClr val="898989"/>
              </a:solidFill>
              <a:latin typeface="Courier New" charset="0"/>
            </a:endParaRPr>
          </a:p>
        </p:txBody>
      </p:sp>
      <p:pic>
        <p:nvPicPr>
          <p:cNvPr id="45060" name="Picture 4" descr="MCj0430047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063" y="1257300"/>
            <a:ext cx="18954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3168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64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64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64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64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6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and Server: Cleaning House</a:t>
            </a:r>
          </a:p>
        </p:txBody>
      </p:sp>
      <p:sp>
        <p:nvSpPr>
          <p:cNvPr id="774147" name="Rectangle 3"/>
          <p:cNvSpPr>
            <a:spLocks noGrp="1" noChangeArrowheads="1"/>
          </p:cNvSpPr>
          <p:nvPr>
            <p:ph idx="1"/>
          </p:nvPr>
        </p:nvSpPr>
        <p:spPr/>
        <p:txBody>
          <a:bodyPr>
            <a:normAutofit fontScale="92500" lnSpcReduction="10000"/>
          </a:bodyPr>
          <a:lstStyle/>
          <a:p>
            <a:pPr eaLnBrk="1" hangingPunct="1">
              <a:lnSpc>
                <a:spcPct val="90000"/>
              </a:lnSpc>
            </a:pPr>
            <a:r>
              <a:rPr lang="en-US" sz="3000">
                <a:latin typeface="Calibri" charset="0"/>
                <a:ea typeface="ＭＳ Ｐゴシック" charset="0"/>
                <a:cs typeface="ＭＳ Ｐゴシック" charset="0"/>
              </a:rPr>
              <a:t>Once the connection is open</a:t>
            </a:r>
          </a:p>
          <a:p>
            <a:pPr lvl="1" eaLnBrk="1" hangingPunct="1">
              <a:lnSpc>
                <a:spcPct val="90000"/>
              </a:lnSpc>
            </a:pPr>
            <a:r>
              <a:rPr lang="en-US" sz="2600">
                <a:latin typeface="Calibri" charset="0"/>
                <a:ea typeface="ＭＳ Ｐゴシック" charset="0"/>
              </a:rPr>
              <a:t>Both sides and read and write</a:t>
            </a:r>
          </a:p>
          <a:p>
            <a:pPr lvl="1" eaLnBrk="1" hangingPunct="1">
              <a:lnSpc>
                <a:spcPct val="90000"/>
              </a:lnSpc>
            </a:pPr>
            <a:r>
              <a:rPr lang="en-US" sz="2600">
                <a:latin typeface="Calibri" charset="0"/>
                <a:ea typeface="ＭＳ Ｐゴシック" charset="0"/>
              </a:rPr>
              <a:t>Two unidirectional streams of data</a:t>
            </a:r>
          </a:p>
          <a:p>
            <a:pPr lvl="1" eaLnBrk="1" hangingPunct="1">
              <a:lnSpc>
                <a:spcPct val="90000"/>
              </a:lnSpc>
            </a:pPr>
            <a:r>
              <a:rPr lang="en-US" sz="2600">
                <a:latin typeface="Calibri" charset="0"/>
                <a:ea typeface="ＭＳ Ｐゴシック" charset="0"/>
              </a:rPr>
              <a:t>In practice, client writes first, and server reads</a:t>
            </a:r>
          </a:p>
          <a:p>
            <a:pPr lvl="1" eaLnBrk="1" hangingPunct="1">
              <a:lnSpc>
                <a:spcPct val="90000"/>
              </a:lnSpc>
            </a:pPr>
            <a:r>
              <a:rPr lang="en-US" sz="2600">
                <a:latin typeface="Calibri" charset="0"/>
                <a:ea typeface="ＭＳ Ｐゴシック" charset="0"/>
              </a:rPr>
              <a:t>… then server writes, and client reads, and so on</a:t>
            </a:r>
          </a:p>
          <a:p>
            <a:pPr eaLnBrk="1" hangingPunct="1">
              <a:lnSpc>
                <a:spcPct val="90000"/>
              </a:lnSpc>
            </a:pPr>
            <a:r>
              <a:rPr lang="en-US" sz="3000">
                <a:latin typeface="Calibri" charset="0"/>
                <a:ea typeface="ＭＳ Ｐゴシック" charset="0"/>
                <a:cs typeface="ＭＳ Ｐゴシック" charset="0"/>
              </a:rPr>
              <a:t>Closing down the connection</a:t>
            </a:r>
          </a:p>
          <a:p>
            <a:pPr lvl="1" eaLnBrk="1" hangingPunct="1">
              <a:lnSpc>
                <a:spcPct val="90000"/>
              </a:lnSpc>
            </a:pPr>
            <a:r>
              <a:rPr lang="en-US" sz="2600">
                <a:latin typeface="Calibri" charset="0"/>
                <a:ea typeface="ＭＳ Ｐゴシック" charset="0"/>
              </a:rPr>
              <a:t>Either side can close the connection</a:t>
            </a:r>
          </a:p>
          <a:p>
            <a:pPr lvl="1" eaLnBrk="1" hangingPunct="1">
              <a:lnSpc>
                <a:spcPct val="90000"/>
              </a:lnSpc>
            </a:pPr>
            <a:r>
              <a:rPr lang="en-US" sz="2600">
                <a:latin typeface="Calibri" charset="0"/>
                <a:ea typeface="ＭＳ Ｐゴシック" charset="0"/>
              </a:rPr>
              <a:t>… using the </a:t>
            </a:r>
            <a:r>
              <a:rPr lang="en-US" sz="2400" b="1">
                <a:solidFill>
                  <a:srgbClr val="0000FF"/>
                </a:solidFill>
                <a:latin typeface="Courier" charset="0"/>
                <a:ea typeface="ＭＳ Ｐゴシック" charset="0"/>
                <a:cs typeface="Courier" charset="0"/>
              </a:rPr>
              <a:t>int close(int sockfd)</a:t>
            </a:r>
          </a:p>
          <a:p>
            <a:pPr eaLnBrk="1" hangingPunct="1">
              <a:lnSpc>
                <a:spcPct val="90000"/>
              </a:lnSpc>
            </a:pPr>
            <a:r>
              <a:rPr lang="en-US" sz="3000">
                <a:latin typeface="Calibri" charset="0"/>
                <a:ea typeface="ＭＳ Ｐゴシック" charset="0"/>
                <a:cs typeface="ＭＳ Ｐゴシック" charset="0"/>
              </a:rPr>
              <a:t>What about the data still </a:t>
            </a:r>
            <a:r>
              <a:rPr lang="ja-JP" altLang="en-US" sz="3000">
                <a:latin typeface="Calibri" charset="0"/>
                <a:ea typeface="ＭＳ Ｐゴシック" charset="0"/>
                <a:cs typeface="ＭＳ Ｐゴシック" charset="0"/>
              </a:rPr>
              <a:t>“</a:t>
            </a:r>
            <a:r>
              <a:rPr lang="en-US" altLang="ja-JP" sz="3000">
                <a:latin typeface="Calibri" charset="0"/>
                <a:ea typeface="ＭＳ Ｐゴシック" charset="0"/>
                <a:cs typeface="ＭＳ Ｐゴシック" charset="0"/>
              </a:rPr>
              <a:t>in flight</a:t>
            </a:r>
            <a:r>
              <a:rPr lang="ja-JP" altLang="en-US" sz="3000">
                <a:latin typeface="Calibri" charset="0"/>
                <a:ea typeface="ＭＳ Ｐゴシック" charset="0"/>
                <a:cs typeface="ＭＳ Ｐゴシック" charset="0"/>
              </a:rPr>
              <a:t>”</a:t>
            </a:r>
            <a:endParaRPr lang="en-US" altLang="ja-JP" sz="3000">
              <a:latin typeface="Calibri" charset="0"/>
              <a:ea typeface="ＭＳ Ｐゴシック" charset="0"/>
              <a:cs typeface="ＭＳ Ｐゴシック" charset="0"/>
            </a:endParaRPr>
          </a:p>
          <a:p>
            <a:pPr lvl="1" eaLnBrk="1" hangingPunct="1">
              <a:lnSpc>
                <a:spcPct val="90000"/>
              </a:lnSpc>
            </a:pPr>
            <a:r>
              <a:rPr lang="en-US" sz="2600">
                <a:latin typeface="Calibri" charset="0"/>
                <a:ea typeface="ＭＳ Ｐゴシック" charset="0"/>
              </a:rPr>
              <a:t>Data in flight still reaches the other end</a:t>
            </a:r>
          </a:p>
          <a:p>
            <a:pPr lvl="1" eaLnBrk="1" hangingPunct="1">
              <a:lnSpc>
                <a:spcPct val="90000"/>
              </a:lnSpc>
            </a:pPr>
            <a:r>
              <a:rPr lang="en-US" sz="2600">
                <a:latin typeface="Calibri" charset="0"/>
                <a:ea typeface="ＭＳ Ｐゴシック" charset="0"/>
              </a:rPr>
              <a:t>So, server can </a:t>
            </a:r>
            <a:r>
              <a:rPr lang="en-US" sz="2300" b="1">
                <a:solidFill>
                  <a:srgbClr val="0000FF"/>
                </a:solidFill>
                <a:latin typeface="Courier" charset="0"/>
                <a:ea typeface="ＭＳ Ｐゴシック" charset="0"/>
                <a:cs typeface="Courier" charset="0"/>
              </a:rPr>
              <a:t>close()</a:t>
            </a:r>
            <a:r>
              <a:rPr lang="en-US" sz="2300">
                <a:latin typeface="Calibri" charset="0"/>
                <a:ea typeface="ＭＳ Ｐゴシック" charset="0"/>
              </a:rPr>
              <a:t> </a:t>
            </a:r>
            <a:r>
              <a:rPr lang="en-US" sz="2600">
                <a:latin typeface="Calibri" charset="0"/>
                <a:ea typeface="ＭＳ Ｐゴシック" charset="0"/>
              </a:rPr>
              <a:t>before client finishes reading</a:t>
            </a:r>
          </a:p>
          <a:p>
            <a:pPr lvl="1" eaLnBrk="1" hangingPunct="1">
              <a:lnSpc>
                <a:spcPct val="90000"/>
              </a:lnSpc>
            </a:pPr>
            <a:endParaRPr lang="en-US" sz="2600">
              <a:latin typeface="Calibri" charset="0"/>
              <a:ea typeface="ＭＳ Ｐゴシック" charset="0"/>
            </a:endParaRPr>
          </a:p>
        </p:txBody>
      </p:sp>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FBCC8B4-178E-9D47-8C88-80161BDE6DE6}" type="slidenum">
              <a:rPr lang="en-US" sz="1200">
                <a:solidFill>
                  <a:srgbClr val="898989"/>
                </a:solidFill>
                <a:latin typeface="Courier New" charset="0"/>
              </a:rPr>
              <a:pPr eaLnBrk="1" hangingPunct="1"/>
              <a:t>36</a:t>
            </a:fld>
            <a:endParaRPr lang="en-US" sz="1200">
              <a:solidFill>
                <a:srgbClr val="898989"/>
              </a:solidFill>
              <a:latin typeface="Courier New" charset="0"/>
            </a:endParaRPr>
          </a:p>
        </p:txBody>
      </p:sp>
    </p:spTree>
    <p:extLst>
      <p:ext uri="{BB962C8B-B14F-4D97-AF65-F5344CB8AC3E}">
        <p14:creationId xmlns:p14="http://schemas.microsoft.com/office/powerpoint/2010/main" val="4023874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414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414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41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414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4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Server: One Request at a Time?</a:t>
            </a:r>
          </a:p>
        </p:txBody>
      </p:sp>
      <p:sp>
        <p:nvSpPr>
          <p:cNvPr id="750595" name="Rectangle 3"/>
          <p:cNvSpPr>
            <a:spLocks noGrp="1" noChangeArrowheads="1"/>
          </p:cNvSpPr>
          <p:nvPr>
            <p:ph idx="1"/>
          </p:nvPr>
        </p:nvSpPr>
        <p:spPr>
          <a:xfrm>
            <a:off x="609600" y="1150938"/>
            <a:ext cx="8153400" cy="5562600"/>
          </a:xfrm>
        </p:spPr>
        <p:txBody>
          <a:bodyPr/>
          <a:lstStyle/>
          <a:p>
            <a:pPr eaLnBrk="1" hangingPunct="1"/>
            <a:r>
              <a:rPr lang="en-US" sz="3000">
                <a:latin typeface="Calibri" charset="0"/>
                <a:ea typeface="ＭＳ Ｐゴシック" charset="0"/>
                <a:cs typeface="ＭＳ Ｐゴシック" charset="0"/>
              </a:rPr>
              <a:t>Serializing requests is inefficient</a:t>
            </a:r>
          </a:p>
          <a:p>
            <a:pPr lvl="1" eaLnBrk="1" hangingPunct="1"/>
            <a:r>
              <a:rPr lang="en-US" sz="2600">
                <a:latin typeface="Calibri" charset="0"/>
                <a:ea typeface="ＭＳ Ｐゴシック" charset="0"/>
              </a:rPr>
              <a:t>Server can process just one request at a time</a:t>
            </a:r>
          </a:p>
          <a:p>
            <a:pPr lvl="1" eaLnBrk="1" hangingPunct="1"/>
            <a:r>
              <a:rPr lang="en-US" sz="2600">
                <a:latin typeface="Calibri" charset="0"/>
                <a:ea typeface="ＭＳ Ｐゴシック" charset="0"/>
              </a:rPr>
              <a:t>All other clients must wait until previous one is done</a:t>
            </a:r>
          </a:p>
          <a:p>
            <a:pPr lvl="1" eaLnBrk="1" hangingPunct="1"/>
            <a:r>
              <a:rPr lang="en-US" sz="2600">
                <a:latin typeface="Calibri" charset="0"/>
                <a:ea typeface="ＭＳ Ｐゴシック" charset="0"/>
              </a:rPr>
              <a:t>What makes this inefficient?</a:t>
            </a:r>
          </a:p>
          <a:p>
            <a:pPr eaLnBrk="1" hangingPunct="1"/>
            <a:r>
              <a:rPr lang="en-US" sz="3000">
                <a:latin typeface="Calibri" charset="0"/>
                <a:ea typeface="ＭＳ Ｐゴシック" charset="0"/>
                <a:cs typeface="ＭＳ Ｐゴシック" charset="0"/>
              </a:rPr>
              <a:t>May need to time share the server machine</a:t>
            </a:r>
          </a:p>
          <a:p>
            <a:pPr lvl="1" eaLnBrk="1" hangingPunct="1"/>
            <a:r>
              <a:rPr lang="en-US" sz="2600">
                <a:latin typeface="Calibri" charset="0"/>
                <a:ea typeface="ＭＳ Ｐゴシック" charset="0"/>
              </a:rPr>
              <a:t>Alternate between servicing different requests</a:t>
            </a:r>
          </a:p>
          <a:p>
            <a:pPr lvl="2" eaLnBrk="1" hangingPunct="1"/>
            <a:r>
              <a:rPr lang="en-US" sz="2200">
                <a:latin typeface="Calibri" charset="0"/>
                <a:ea typeface="ＭＳ Ｐゴシック" charset="0"/>
              </a:rPr>
              <a:t>Do a little work on one request, then switch when you are waiting for some other resource (e.g., reading file from disk)</a:t>
            </a:r>
          </a:p>
          <a:p>
            <a:pPr lvl="2" eaLnBrk="1" hangingPunct="1"/>
            <a:r>
              <a:rPr lang="ja-JP" altLang="en-US" sz="2200">
                <a:latin typeface="Calibri" charset="0"/>
                <a:ea typeface="ＭＳ Ｐゴシック" charset="0"/>
              </a:rPr>
              <a:t>“</a:t>
            </a:r>
            <a:r>
              <a:rPr lang="en-US" altLang="ja-JP" sz="2200">
                <a:latin typeface="Calibri" charset="0"/>
                <a:ea typeface="ＭＳ Ｐゴシック" charset="0"/>
              </a:rPr>
              <a:t>Nonblocking I/O</a:t>
            </a:r>
            <a:r>
              <a:rPr lang="ja-JP" altLang="en-US" sz="2200">
                <a:latin typeface="Calibri" charset="0"/>
                <a:ea typeface="ＭＳ Ｐゴシック" charset="0"/>
              </a:rPr>
              <a:t>”</a:t>
            </a:r>
            <a:endParaRPr lang="en-US" altLang="ja-JP" sz="2200">
              <a:latin typeface="Calibri" charset="0"/>
              <a:ea typeface="ＭＳ Ｐゴシック" charset="0"/>
            </a:endParaRPr>
          </a:p>
          <a:p>
            <a:pPr lvl="1" eaLnBrk="1" hangingPunct="1"/>
            <a:r>
              <a:rPr lang="en-US" sz="2600">
                <a:latin typeface="Calibri" charset="0"/>
                <a:ea typeface="ＭＳ Ｐゴシック" charset="0"/>
              </a:rPr>
              <a:t>Or, use a different process/thread for each request</a:t>
            </a:r>
          </a:p>
          <a:p>
            <a:pPr lvl="2" eaLnBrk="1" hangingPunct="1"/>
            <a:r>
              <a:rPr lang="en-US" sz="2200">
                <a:latin typeface="Calibri" charset="0"/>
                <a:ea typeface="ＭＳ Ｐゴシック" charset="0"/>
              </a:rPr>
              <a:t>Allow OS to share the CPU(s) across processes</a:t>
            </a:r>
          </a:p>
          <a:p>
            <a:pPr lvl="1" eaLnBrk="1" hangingPunct="1"/>
            <a:r>
              <a:rPr lang="en-US" sz="2600">
                <a:latin typeface="Calibri" charset="0"/>
                <a:ea typeface="ＭＳ Ｐゴシック" charset="0"/>
              </a:rPr>
              <a:t>Or, some hybrid of these two approaches</a:t>
            </a:r>
          </a:p>
        </p:txBody>
      </p:sp>
      <p:sp>
        <p:nvSpPr>
          <p:cNvPr id="471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91273A-27F6-F14B-BB95-380F05204EE0}" type="slidenum">
              <a:rPr lang="en-US" sz="1200">
                <a:solidFill>
                  <a:srgbClr val="898989"/>
                </a:solidFill>
                <a:latin typeface="Courier New" charset="0"/>
              </a:rPr>
              <a:pPr eaLnBrk="1" hangingPunct="1"/>
              <a:t>37</a:t>
            </a:fld>
            <a:endParaRPr lang="en-US" sz="1200">
              <a:solidFill>
                <a:srgbClr val="898989"/>
              </a:solidFill>
              <a:latin typeface="Courier New" charset="0"/>
            </a:endParaRPr>
          </a:p>
        </p:txBody>
      </p:sp>
    </p:spTree>
    <p:extLst>
      <p:ext uri="{BB962C8B-B14F-4D97-AF65-F5344CB8AC3E}">
        <p14:creationId xmlns:p14="http://schemas.microsoft.com/office/powerpoint/2010/main" val="702801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05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05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05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05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05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05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059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059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05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atin typeface="Calibri" charset="0"/>
                <a:ea typeface="ＭＳ Ｐゴシック" charset="0"/>
                <a:cs typeface="ＭＳ Ｐゴシック" charset="0"/>
              </a:rPr>
              <a:t>Handle Multiple Clients using fork()</a:t>
            </a:r>
          </a:p>
        </p:txBody>
      </p:sp>
      <p:sp>
        <p:nvSpPr>
          <p:cNvPr id="49154" name="Content Placeholder 2"/>
          <p:cNvSpPr>
            <a:spLocks noGrp="1"/>
          </p:cNvSpPr>
          <p:nvPr>
            <p:ph idx="1"/>
          </p:nvPr>
        </p:nvSpPr>
        <p:spPr>
          <a:xfrm>
            <a:off x="150813" y="1295400"/>
            <a:ext cx="8820150" cy="5181600"/>
          </a:xfrm>
        </p:spPr>
        <p:txBody>
          <a:bodyPr/>
          <a:lstStyle/>
          <a:p>
            <a:pPr>
              <a:defRPr/>
            </a:pPr>
            <a:r>
              <a:rPr lang="en-US" dirty="0">
                <a:latin typeface="Calibri" charset="0"/>
                <a:ea typeface="ＭＳ Ｐゴシック" charset="0"/>
                <a:cs typeface="ＭＳ Ｐゴシック" charset="0"/>
              </a:rPr>
              <a:t>Steps to handle multiple clients</a:t>
            </a:r>
          </a:p>
          <a:p>
            <a:pPr lvl="1" indent="-342900">
              <a:defRPr/>
            </a:pPr>
            <a:r>
              <a:rPr lang="en-US" sz="2600" dirty="0">
                <a:latin typeface="Calibri" charset="0"/>
                <a:ea typeface="ＭＳ Ｐゴシック" charset="0"/>
              </a:rPr>
              <a:t>Go to a loop and accept connections using </a:t>
            </a:r>
            <a:r>
              <a:rPr lang="en-US" sz="2600" dirty="0">
                <a:solidFill>
                  <a:srgbClr val="0000FF"/>
                </a:solidFill>
                <a:latin typeface="Calibri" charset="0"/>
                <a:ea typeface="ＭＳ Ｐゴシック" charset="0"/>
              </a:rPr>
              <a:t>accept()</a:t>
            </a:r>
          </a:p>
          <a:p>
            <a:pPr lvl="1" indent="-342900">
              <a:defRPr/>
            </a:pPr>
            <a:r>
              <a:rPr lang="en-US" sz="2600" dirty="0">
                <a:latin typeface="Calibri" charset="0"/>
                <a:ea typeface="ＭＳ Ｐゴシック" charset="0"/>
              </a:rPr>
              <a:t>After a connection is established, call </a:t>
            </a:r>
            <a:r>
              <a:rPr lang="en-US" sz="2600" dirty="0">
                <a:solidFill>
                  <a:srgbClr val="0000FF"/>
                </a:solidFill>
                <a:latin typeface="Calibri" charset="0"/>
                <a:ea typeface="ＭＳ Ｐゴシック" charset="0"/>
              </a:rPr>
              <a:t>fork()</a:t>
            </a:r>
            <a:r>
              <a:rPr lang="en-US" sz="2600" dirty="0">
                <a:latin typeface="Calibri" charset="0"/>
                <a:ea typeface="ＭＳ Ｐゴシック" charset="0"/>
              </a:rPr>
              <a:t> to create a new child process to handle it</a:t>
            </a:r>
          </a:p>
          <a:p>
            <a:pPr lvl="1" indent="-342900">
              <a:defRPr/>
            </a:pPr>
            <a:r>
              <a:rPr lang="en-US" sz="2600" dirty="0">
                <a:latin typeface="Calibri" charset="0"/>
                <a:ea typeface="ＭＳ Ｐゴシック" charset="0"/>
              </a:rPr>
              <a:t>Go back to listen for another socket in the parent process</a:t>
            </a:r>
          </a:p>
          <a:p>
            <a:pPr lvl="1" indent="-342900">
              <a:defRPr/>
            </a:pPr>
            <a:r>
              <a:rPr lang="en-US" sz="2600" dirty="0">
                <a:solidFill>
                  <a:srgbClr val="0000FF"/>
                </a:solidFill>
                <a:latin typeface="Calibri" charset="0"/>
                <a:ea typeface="ＭＳ Ｐゴシック" charset="0"/>
              </a:rPr>
              <a:t>close()</a:t>
            </a:r>
            <a:r>
              <a:rPr lang="en-US" sz="2600" dirty="0">
                <a:latin typeface="Calibri" charset="0"/>
                <a:ea typeface="ＭＳ Ｐゴシック" charset="0"/>
              </a:rPr>
              <a:t> when you are done</a:t>
            </a:r>
            <a:r>
              <a:rPr lang="en-US" sz="2600" dirty="0" smtClean="0">
                <a:latin typeface="Calibri" charset="0"/>
                <a:ea typeface="ＭＳ Ｐゴシック" charset="0"/>
              </a:rPr>
              <a:t>.</a:t>
            </a:r>
          </a:p>
          <a:p>
            <a:pPr lvl="1" indent="-342900">
              <a:defRPr/>
            </a:pPr>
            <a:endParaRPr lang="en-US" sz="2600" dirty="0">
              <a:latin typeface="Calibri" charset="0"/>
              <a:ea typeface="ＭＳ Ｐゴシック" charset="0"/>
            </a:endParaRPr>
          </a:p>
          <a:p>
            <a:pPr>
              <a:defRPr/>
            </a:pPr>
            <a:r>
              <a:rPr lang="en-US" sz="3000" dirty="0" smtClean="0">
                <a:latin typeface="Calibri" charset="0"/>
                <a:ea typeface="ＭＳ Ｐゴシック" charset="0"/>
              </a:rPr>
              <a:t>Want to know more?</a:t>
            </a:r>
          </a:p>
          <a:p>
            <a:pPr lvl="1">
              <a:defRPr/>
            </a:pPr>
            <a:r>
              <a:rPr lang="en-US" sz="2600" dirty="0" smtClean="0">
                <a:latin typeface="Calibri" charset="0"/>
                <a:ea typeface="ＭＳ Ｐゴシック" charset="0"/>
              </a:rPr>
              <a:t>Checkout out </a:t>
            </a:r>
            <a:r>
              <a:rPr lang="en-US" sz="2600" i="1" dirty="0" err="1" smtClean="0">
                <a:solidFill>
                  <a:srgbClr val="0000FF"/>
                </a:solidFill>
                <a:latin typeface="Calibri" charset="0"/>
                <a:ea typeface="ＭＳ Ｐゴシック" charset="0"/>
              </a:rPr>
              <a:t>Beej's</a:t>
            </a:r>
            <a:r>
              <a:rPr lang="en-US" sz="2600" i="1" dirty="0" smtClean="0">
                <a:solidFill>
                  <a:srgbClr val="0000FF"/>
                </a:solidFill>
                <a:latin typeface="Calibri" charset="0"/>
                <a:ea typeface="ＭＳ Ｐゴシック" charset="0"/>
              </a:rPr>
              <a:t> guide to network programming</a:t>
            </a:r>
            <a:endParaRPr lang="en-US" sz="2600" i="1" dirty="0">
              <a:solidFill>
                <a:srgbClr val="0000FF"/>
              </a:solidFill>
              <a:latin typeface="Calibri" charset="0"/>
              <a:ea typeface="ＭＳ Ｐゴシック" charset="0"/>
            </a:endParaRPr>
          </a:p>
        </p:txBody>
      </p:sp>
      <p:sp>
        <p:nvSpPr>
          <p:cNvPr id="491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405501D-5DEA-2A4E-8427-9A64DF06AB4E}" type="slidenum">
              <a:rPr lang="en-US" sz="1200">
                <a:solidFill>
                  <a:srgbClr val="898989"/>
                </a:solidFill>
                <a:latin typeface="Courier New" charset="0"/>
              </a:rPr>
              <a:pPr eaLnBrk="1" hangingPunct="1"/>
              <a:t>38</a:t>
            </a:fld>
            <a:endParaRPr lang="en-US" sz="1200">
              <a:solidFill>
                <a:srgbClr val="898989"/>
              </a:solidFill>
              <a:latin typeface="Courier New" charset="0"/>
            </a:endParaRPr>
          </a:p>
        </p:txBody>
      </p:sp>
    </p:spTree>
    <p:extLst>
      <p:ext uri="{BB962C8B-B14F-4D97-AF65-F5344CB8AC3E}">
        <p14:creationId xmlns:p14="http://schemas.microsoft.com/office/powerpoint/2010/main" val="3572266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Everything does in Socket Programming</a:t>
            </a:r>
            <a:endParaRPr lang="en-US" dirty="0"/>
          </a:p>
        </p:txBody>
      </p:sp>
      <p:sp>
        <p:nvSpPr>
          <p:cNvPr id="3" name="Content Placeholder 2"/>
          <p:cNvSpPr>
            <a:spLocks noGrp="1"/>
          </p:cNvSpPr>
          <p:nvPr>
            <p:ph idx="1"/>
          </p:nvPr>
        </p:nvSpPr>
        <p:spPr/>
        <p:txBody>
          <a:bodyPr/>
          <a:lstStyle/>
          <a:p>
            <a:r>
              <a:rPr lang="en-US" dirty="0" smtClean="0">
                <a:hlinkClick r:id="rId2"/>
              </a:rPr>
              <a:t>http://www.cs.rpi.edu/~moorthy/Courses/os98/Pgms/socket.html</a:t>
            </a:r>
            <a:endParaRPr lang="en-US" dirty="0" smtClean="0"/>
          </a:p>
          <a:p>
            <a:endParaRPr lang="en-US" dirty="0"/>
          </a:p>
        </p:txBody>
      </p:sp>
    </p:spTree>
    <p:extLst>
      <p:ext uri="{BB962C8B-B14F-4D97-AF65-F5344CB8AC3E}">
        <p14:creationId xmlns:p14="http://schemas.microsoft.com/office/powerpoint/2010/main" val="382295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7170" name="Rectangle 2"/>
          <p:cNvSpPr>
            <a:spLocks noGrp="1" noChangeArrowheads="1"/>
          </p:cNvSpPr>
          <p:nvPr>
            <p:ph type="title"/>
          </p:nvPr>
        </p:nvSpPr>
        <p:spPr/>
        <p:txBody>
          <a:bodyPr/>
          <a:lstStyle/>
          <a:p>
            <a:r>
              <a:rPr lang="en-US"/>
              <a:t>Why use Threads?</a:t>
            </a:r>
          </a:p>
        </p:txBody>
      </p:sp>
      <p:sp>
        <p:nvSpPr>
          <p:cNvPr id="7171" name="Rectangle 3"/>
          <p:cNvSpPr>
            <a:spLocks noGrp="1" noChangeArrowheads="1"/>
          </p:cNvSpPr>
          <p:nvPr>
            <p:ph type="body" idx="1"/>
          </p:nvPr>
        </p:nvSpPr>
        <p:spPr/>
        <p:txBody>
          <a:bodyPr>
            <a:normAutofit/>
          </a:bodyPr>
          <a:lstStyle/>
          <a:p>
            <a:r>
              <a:rPr lang="en-US" dirty="0" smtClean="0"/>
              <a:t>Switching </a:t>
            </a:r>
            <a:r>
              <a:rPr lang="en-US" dirty="0"/>
              <a:t>between processes incurs high overhead</a:t>
            </a:r>
          </a:p>
          <a:p>
            <a:r>
              <a:rPr lang="en-US" dirty="0"/>
              <a:t>With threads, an application can avoid per-process overheads</a:t>
            </a:r>
          </a:p>
          <a:p>
            <a:pPr lvl="1"/>
            <a:r>
              <a:rPr lang="en-US" dirty="0"/>
              <a:t>Thread creation, deletion, switching cheaper than processes</a:t>
            </a:r>
          </a:p>
          <a:p>
            <a:r>
              <a:rPr lang="en-US" dirty="0"/>
              <a:t>Threads have full access to address space (easy sharing</a:t>
            </a:r>
            <a:r>
              <a:rPr lang="en-US" dirty="0" smtClean="0"/>
              <a:t>)</a:t>
            </a:r>
            <a:endParaRPr lang="en-US" dirty="0"/>
          </a:p>
        </p:txBody>
      </p:sp>
    </p:spTree>
    <p:extLst>
      <p:ext uri="{BB962C8B-B14F-4D97-AF65-F5344CB8AC3E}">
        <p14:creationId xmlns:p14="http://schemas.microsoft.com/office/powerpoint/2010/main" val="2919731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9EF42C6-8773-E140-BB17-604963C3A9AF}" type="slidenum">
              <a:rPr lang="en-US"/>
              <a:pPr/>
              <a:t>40</a:t>
            </a:fld>
            <a:endParaRPr lang="en-US"/>
          </a:p>
        </p:txBody>
      </p:sp>
      <p:sp>
        <p:nvSpPr>
          <p:cNvPr id="9218" name="Rectangle 2"/>
          <p:cNvSpPr>
            <a:spLocks noGrp="1" noChangeArrowheads="1"/>
          </p:cNvSpPr>
          <p:nvPr>
            <p:ph type="title"/>
          </p:nvPr>
        </p:nvSpPr>
        <p:spPr/>
        <p:txBody>
          <a:bodyPr/>
          <a:lstStyle/>
          <a:p>
            <a:r>
              <a:rPr lang="en-US"/>
              <a:t>Socket Creation in C: </a:t>
            </a:r>
            <a:r>
              <a:rPr lang="en-US">
                <a:latin typeface="Arial" charset="0"/>
              </a:rPr>
              <a:t>socket</a:t>
            </a:r>
          </a:p>
        </p:txBody>
      </p:sp>
      <p:sp>
        <p:nvSpPr>
          <p:cNvPr id="9219" name="Rectangle 3"/>
          <p:cNvSpPr>
            <a:spLocks noGrp="1" noChangeArrowheads="1"/>
          </p:cNvSpPr>
          <p:nvPr>
            <p:ph type="body" idx="1"/>
          </p:nvPr>
        </p:nvSpPr>
        <p:spPr>
          <a:xfrm>
            <a:off x="533400" y="1295400"/>
            <a:ext cx="8153400" cy="5334000"/>
          </a:xfrm>
        </p:spPr>
        <p:txBody>
          <a:bodyPr>
            <a:normAutofit fontScale="92500"/>
          </a:bodyPr>
          <a:lstStyle/>
          <a:p>
            <a:pPr>
              <a:lnSpc>
                <a:spcPct val="90000"/>
              </a:lnSpc>
            </a:pPr>
            <a:r>
              <a:rPr lang="en-US" dirty="0" err="1">
                <a:solidFill>
                  <a:schemeClr val="accent2"/>
                </a:solidFill>
                <a:latin typeface="Arial" charset="0"/>
              </a:rPr>
              <a:t>int</a:t>
            </a:r>
            <a:r>
              <a:rPr lang="en-US" dirty="0">
                <a:solidFill>
                  <a:schemeClr val="accent2"/>
                </a:solidFill>
                <a:latin typeface="Arial" charset="0"/>
              </a:rPr>
              <a:t> s = socket(domain, type, protocol);</a:t>
            </a:r>
          </a:p>
          <a:p>
            <a:pPr lvl="1">
              <a:lnSpc>
                <a:spcPct val="90000"/>
              </a:lnSpc>
            </a:pPr>
            <a:r>
              <a:rPr lang="en-US" dirty="0">
                <a:latin typeface="Arial" charset="0"/>
              </a:rPr>
              <a:t>s</a:t>
            </a:r>
            <a:r>
              <a:rPr lang="en-US" dirty="0"/>
              <a:t>: socket descriptor, an integer (like a file-handle)</a:t>
            </a:r>
          </a:p>
          <a:p>
            <a:pPr lvl="1">
              <a:lnSpc>
                <a:spcPct val="90000"/>
              </a:lnSpc>
            </a:pPr>
            <a:r>
              <a:rPr lang="en-US" dirty="0">
                <a:latin typeface="Arial" charset="0"/>
              </a:rPr>
              <a:t>domain</a:t>
            </a:r>
            <a:r>
              <a:rPr lang="en-US" dirty="0"/>
              <a:t>: integer, communication domain</a:t>
            </a:r>
          </a:p>
          <a:p>
            <a:pPr lvl="2">
              <a:lnSpc>
                <a:spcPct val="90000"/>
              </a:lnSpc>
            </a:pPr>
            <a:r>
              <a:rPr lang="en-US" dirty="0"/>
              <a:t>e.g., </a:t>
            </a:r>
            <a:r>
              <a:rPr lang="en-US" dirty="0">
                <a:solidFill>
                  <a:schemeClr val="accent2"/>
                </a:solidFill>
                <a:latin typeface="Arial" charset="0"/>
              </a:rPr>
              <a:t>PF_INET</a:t>
            </a:r>
            <a:r>
              <a:rPr lang="en-US" dirty="0"/>
              <a:t> (IPv4 protocol) – typically used</a:t>
            </a:r>
          </a:p>
          <a:p>
            <a:pPr lvl="1">
              <a:lnSpc>
                <a:spcPct val="90000"/>
              </a:lnSpc>
            </a:pPr>
            <a:r>
              <a:rPr lang="en-US" dirty="0">
                <a:solidFill>
                  <a:schemeClr val="accent2"/>
                </a:solidFill>
                <a:latin typeface="Arial" charset="0"/>
              </a:rPr>
              <a:t>type</a:t>
            </a:r>
            <a:r>
              <a:rPr lang="en-US" dirty="0"/>
              <a:t>: communication type</a:t>
            </a:r>
          </a:p>
          <a:p>
            <a:pPr lvl="2">
              <a:lnSpc>
                <a:spcPct val="90000"/>
              </a:lnSpc>
            </a:pPr>
            <a:r>
              <a:rPr lang="en-US" dirty="0">
                <a:solidFill>
                  <a:schemeClr val="accent2"/>
                </a:solidFill>
                <a:latin typeface="Arial" charset="0"/>
              </a:rPr>
              <a:t>SOCK_STREAM</a:t>
            </a:r>
            <a:r>
              <a:rPr lang="en-US" dirty="0"/>
              <a:t>: reliable, 2-way, connection-based service</a:t>
            </a:r>
          </a:p>
          <a:p>
            <a:pPr lvl="2">
              <a:lnSpc>
                <a:spcPct val="90000"/>
              </a:lnSpc>
            </a:pPr>
            <a:r>
              <a:rPr lang="en-US" dirty="0">
                <a:solidFill>
                  <a:schemeClr val="accent2"/>
                </a:solidFill>
                <a:latin typeface="Arial" charset="0"/>
              </a:rPr>
              <a:t>SOCK_DGRAM</a:t>
            </a:r>
            <a:r>
              <a:rPr lang="en-US" dirty="0"/>
              <a:t>: unreliable, connectionless,</a:t>
            </a:r>
          </a:p>
          <a:p>
            <a:pPr lvl="2">
              <a:lnSpc>
                <a:spcPct val="90000"/>
              </a:lnSpc>
            </a:pPr>
            <a:r>
              <a:rPr lang="en-US" dirty="0"/>
              <a:t>other values: need root permission, rarely used, or obsolete</a:t>
            </a:r>
          </a:p>
          <a:p>
            <a:pPr lvl="1">
              <a:lnSpc>
                <a:spcPct val="90000"/>
              </a:lnSpc>
            </a:pPr>
            <a:r>
              <a:rPr lang="en-US" dirty="0">
                <a:solidFill>
                  <a:schemeClr val="accent2"/>
                </a:solidFill>
                <a:latin typeface="Arial" charset="0"/>
              </a:rPr>
              <a:t>protocol</a:t>
            </a:r>
            <a:r>
              <a:rPr lang="en-US" dirty="0"/>
              <a:t>: specifies protocol (see file </a:t>
            </a:r>
            <a:r>
              <a:rPr lang="en-US" dirty="0">
                <a:latin typeface="Arial" charset="0"/>
              </a:rPr>
              <a:t>/</a:t>
            </a:r>
            <a:r>
              <a:rPr lang="en-US" dirty="0" err="1">
                <a:latin typeface="Arial" charset="0"/>
              </a:rPr>
              <a:t>etc</a:t>
            </a:r>
            <a:r>
              <a:rPr lang="en-US" dirty="0">
                <a:latin typeface="Arial" charset="0"/>
              </a:rPr>
              <a:t>/protocols</a:t>
            </a:r>
            <a:r>
              <a:rPr lang="en-US" dirty="0"/>
              <a:t> for a list of options) - usually set to 0</a:t>
            </a:r>
          </a:p>
          <a:p>
            <a:pPr>
              <a:lnSpc>
                <a:spcPct val="90000"/>
              </a:lnSpc>
            </a:pPr>
            <a:r>
              <a:rPr lang="en-US" sz="2400" dirty="0"/>
              <a:t>NOTE: </a:t>
            </a:r>
            <a:r>
              <a:rPr lang="en-US" sz="2400" dirty="0">
                <a:latin typeface="Arial" charset="0"/>
              </a:rPr>
              <a:t>socket</a:t>
            </a:r>
            <a:r>
              <a:rPr lang="en-US" sz="2400" dirty="0"/>
              <a:t> call does not specify where data will be coming from, nor where it will be going to – it just creates the interface!</a:t>
            </a:r>
          </a:p>
        </p:txBody>
      </p:sp>
    </p:spTree>
    <p:extLst>
      <p:ext uri="{BB962C8B-B14F-4D97-AF65-F5344CB8AC3E}">
        <p14:creationId xmlns:p14="http://schemas.microsoft.com/office/powerpoint/2010/main" val="188042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8194" name="Rectangle 2"/>
          <p:cNvSpPr>
            <a:spLocks noGrp="1" noChangeArrowheads="1"/>
          </p:cNvSpPr>
          <p:nvPr>
            <p:ph type="title"/>
          </p:nvPr>
        </p:nvSpPr>
        <p:spPr/>
        <p:txBody>
          <a:bodyPr/>
          <a:lstStyle/>
          <a:p>
            <a:r>
              <a:rPr lang="en-US" dirty="0"/>
              <a:t>Why Threads</a:t>
            </a:r>
            <a:r>
              <a:rPr lang="en-US" dirty="0" smtClean="0"/>
              <a:t>? (Kernel-Level)</a:t>
            </a:r>
            <a:endParaRPr lang="en-US" dirty="0"/>
          </a:p>
        </p:txBody>
      </p:sp>
      <p:sp>
        <p:nvSpPr>
          <p:cNvPr id="8195" name="Rectangle 3"/>
          <p:cNvSpPr>
            <a:spLocks noGrp="1" noChangeArrowheads="1"/>
          </p:cNvSpPr>
          <p:nvPr>
            <p:ph type="body" idx="1"/>
          </p:nvPr>
        </p:nvSpPr>
        <p:spPr/>
        <p:txBody>
          <a:bodyPr>
            <a:normAutofit/>
          </a:bodyPr>
          <a:lstStyle/>
          <a:p>
            <a:pPr>
              <a:lnSpc>
                <a:spcPct val="90000"/>
              </a:lnSpc>
            </a:pPr>
            <a:r>
              <a:rPr lang="en-US" dirty="0" smtClean="0"/>
              <a:t>Blocking system calls….</a:t>
            </a:r>
            <a:endParaRPr lang="en-US" dirty="0" smtClean="0"/>
          </a:p>
          <a:p>
            <a:pPr>
              <a:lnSpc>
                <a:spcPct val="90000"/>
              </a:lnSpc>
            </a:pPr>
            <a:r>
              <a:rPr lang="en-US" dirty="0" smtClean="0"/>
              <a:t>I/O along with heavy computation</a:t>
            </a:r>
          </a:p>
          <a:p>
            <a:pPr>
              <a:lnSpc>
                <a:spcPct val="90000"/>
              </a:lnSpc>
            </a:pPr>
            <a:r>
              <a:rPr lang="en-US" dirty="0" smtClean="0"/>
              <a:t>Threads </a:t>
            </a:r>
            <a:r>
              <a:rPr lang="en-US" dirty="0"/>
              <a:t>retain the idea of sequential processes with blocking system calls, and yet achieve </a:t>
            </a:r>
            <a:r>
              <a:rPr lang="en-US" dirty="0" smtClean="0"/>
              <a:t>parallelism</a:t>
            </a:r>
            <a:endParaRPr lang="en-US" dirty="0"/>
          </a:p>
        </p:txBody>
      </p:sp>
    </p:spTree>
    <p:extLst>
      <p:ext uri="{BB962C8B-B14F-4D97-AF65-F5344CB8AC3E}">
        <p14:creationId xmlns:p14="http://schemas.microsoft.com/office/powerpoint/2010/main" val="312014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2290" name="Rectangle 2"/>
          <p:cNvSpPr>
            <a:spLocks noGrp="1" noChangeArrowheads="1"/>
          </p:cNvSpPr>
          <p:nvPr>
            <p:ph type="title"/>
          </p:nvPr>
        </p:nvSpPr>
        <p:spPr/>
        <p:txBody>
          <a:bodyPr/>
          <a:lstStyle/>
          <a:p>
            <a:r>
              <a:rPr lang="en-US" dirty="0" smtClean="0"/>
              <a:t>kernel </a:t>
            </a:r>
            <a:r>
              <a:rPr lang="en-US" dirty="0"/>
              <a:t>threads</a:t>
            </a:r>
          </a:p>
        </p:txBody>
      </p:sp>
      <p:sp>
        <p:nvSpPr>
          <p:cNvPr id="12291" name="Rectangle 3"/>
          <p:cNvSpPr>
            <a:spLocks noGrp="1" noChangeArrowheads="1"/>
          </p:cNvSpPr>
          <p:nvPr>
            <p:ph type="body" idx="1"/>
          </p:nvPr>
        </p:nvSpPr>
        <p:spPr/>
        <p:txBody>
          <a:bodyPr/>
          <a:lstStyle/>
          <a:p>
            <a:endParaRPr lang="en-US" dirty="0" smtClean="0"/>
          </a:p>
          <a:p>
            <a:r>
              <a:rPr lang="en-US" dirty="0" smtClean="0"/>
              <a:t>Pintos</a:t>
            </a:r>
          </a:p>
          <a:p>
            <a:r>
              <a:rPr lang="en-US" dirty="0" smtClean="0"/>
              <a:t>Managed by kernel</a:t>
            </a:r>
          </a:p>
          <a:p>
            <a:r>
              <a:rPr lang="en-US" dirty="0" smtClean="0"/>
              <a:t>Boils down to lightweight version of process</a:t>
            </a:r>
            <a:endParaRPr lang="en-US" dirty="0"/>
          </a:p>
        </p:txBody>
      </p:sp>
    </p:spTree>
    <p:extLst>
      <p:ext uri="{BB962C8B-B14F-4D97-AF65-F5344CB8AC3E}">
        <p14:creationId xmlns:p14="http://schemas.microsoft.com/office/powerpoint/2010/main" val="8085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r>
              <a:rPr lang="en-US" dirty="0" smtClean="0"/>
              <a:t>Because kernel has full knowledge of all threads, Scheduler may decide to give more time to a process having large number of threads than process having small number of threads.</a:t>
            </a:r>
          </a:p>
          <a:p>
            <a:r>
              <a:rPr lang="en-US" dirty="0" smtClean="0"/>
              <a:t>Kernel-level threads are especially good for applications that frequently </a:t>
            </a:r>
            <a:r>
              <a:rPr lang="en-US" dirty="0" smtClean="0"/>
              <a:t>block (intermixing I/O with heavy computation).</a:t>
            </a:r>
            <a:endParaRPr lang="en-US" dirty="0"/>
          </a:p>
        </p:txBody>
      </p:sp>
    </p:spTree>
    <p:extLst>
      <p:ext uri="{BB962C8B-B14F-4D97-AF65-F5344CB8AC3E}">
        <p14:creationId xmlns:p14="http://schemas.microsoft.com/office/powerpoint/2010/main" val="379260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More stuff for kernel to do -&gt; slow</a:t>
            </a:r>
            <a:endParaRPr lang="en-US" dirty="0" smtClean="0"/>
          </a:p>
          <a:p>
            <a:r>
              <a:rPr lang="en-US" dirty="0" smtClean="0"/>
              <a:t>significant </a:t>
            </a:r>
            <a:r>
              <a:rPr lang="en-US" dirty="0" smtClean="0"/>
              <a:t>overhead and increased in kernel complexity.</a:t>
            </a:r>
            <a:endParaRPr lang="en-US" dirty="0"/>
          </a:p>
        </p:txBody>
      </p:sp>
    </p:spTree>
    <p:extLst>
      <p:ext uri="{BB962C8B-B14F-4D97-AF65-F5344CB8AC3E}">
        <p14:creationId xmlns:p14="http://schemas.microsoft.com/office/powerpoint/2010/main" val="282118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3314" name="Rectangle 2"/>
          <p:cNvSpPr>
            <a:spLocks noGrp="1" noChangeArrowheads="1"/>
          </p:cNvSpPr>
          <p:nvPr>
            <p:ph type="title"/>
          </p:nvPr>
        </p:nvSpPr>
        <p:spPr/>
        <p:txBody>
          <a:bodyPr/>
          <a:lstStyle/>
          <a:p>
            <a:r>
              <a:rPr lang="en-US"/>
              <a:t>User-level Threads</a:t>
            </a:r>
          </a:p>
        </p:txBody>
      </p:sp>
      <p:sp>
        <p:nvSpPr>
          <p:cNvPr id="13315" name="Rectangle 3"/>
          <p:cNvSpPr>
            <a:spLocks noGrp="1" noChangeArrowheads="1"/>
          </p:cNvSpPr>
          <p:nvPr>
            <p:ph type="body" idx="1"/>
          </p:nvPr>
        </p:nvSpPr>
        <p:spPr>
          <a:xfrm>
            <a:off x="0" y="1371600"/>
            <a:ext cx="8909050" cy="4730750"/>
          </a:xfrm>
        </p:spPr>
        <p:txBody>
          <a:bodyPr>
            <a:normAutofit/>
          </a:bodyPr>
          <a:lstStyle/>
          <a:p>
            <a:pPr>
              <a:lnSpc>
                <a:spcPct val="90000"/>
              </a:lnSpc>
            </a:pPr>
            <a:r>
              <a:rPr lang="en-US" dirty="0"/>
              <a:t>Threads managed by </a:t>
            </a:r>
            <a:r>
              <a:rPr lang="en-US" dirty="0" smtClean="0"/>
              <a:t>user</a:t>
            </a:r>
            <a:r>
              <a:rPr lang="en-US" dirty="0" smtClean="0"/>
              <a:t>-level library</a:t>
            </a:r>
          </a:p>
          <a:p>
            <a:pPr lvl="1">
              <a:lnSpc>
                <a:spcPct val="90000"/>
              </a:lnSpc>
            </a:pPr>
            <a:r>
              <a:rPr lang="en-US" dirty="0" smtClean="0"/>
              <a:t>Kernel knows nothing about threads. Only knows process they are associated </a:t>
            </a:r>
            <a:r>
              <a:rPr lang="en-US" dirty="0" smtClean="0"/>
              <a:t>with</a:t>
            </a:r>
            <a:endParaRPr lang="en-US" dirty="0" smtClean="0"/>
          </a:p>
          <a:p>
            <a:pPr>
              <a:lnSpc>
                <a:spcPct val="90000"/>
              </a:lnSpc>
            </a:pPr>
            <a:r>
              <a:rPr lang="en-US" dirty="0" smtClean="0"/>
              <a:t>User-Level threads are small and fast, each thread is represented by a </a:t>
            </a:r>
            <a:r>
              <a:rPr lang="en-US" dirty="0" err="1" smtClean="0"/>
              <a:t>PC,register,stack</a:t>
            </a:r>
            <a:r>
              <a:rPr lang="en-US" dirty="0" smtClean="0"/>
              <a:t>, and small thread control block. </a:t>
            </a:r>
          </a:p>
          <a:p>
            <a:pPr>
              <a:lnSpc>
                <a:spcPct val="90000"/>
              </a:lnSpc>
            </a:pPr>
            <a:r>
              <a:rPr lang="en-US" dirty="0" smtClean="0"/>
              <a:t>Creating a new thread, </a:t>
            </a:r>
            <a:r>
              <a:rPr lang="en-US" dirty="0" smtClean="0"/>
              <a:t>switching </a:t>
            </a:r>
            <a:r>
              <a:rPr lang="en-US" dirty="0" smtClean="0"/>
              <a:t>between threads, and synchronizing threads are done via procedure call. </a:t>
            </a:r>
            <a:r>
              <a:rPr lang="en-US" dirty="0" err="1" smtClean="0"/>
              <a:t>i.e</a:t>
            </a:r>
            <a:r>
              <a:rPr lang="en-US" dirty="0" smtClean="0"/>
              <a:t> no kernel involvement. </a:t>
            </a:r>
          </a:p>
        </p:txBody>
      </p:sp>
    </p:spTree>
    <p:extLst>
      <p:ext uri="{BB962C8B-B14F-4D97-AF65-F5344CB8AC3E}">
        <p14:creationId xmlns:p14="http://schemas.microsoft.com/office/powerpoint/2010/main" val="33993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1609</TotalTime>
  <Words>2179</Words>
  <Application>Microsoft Macintosh PowerPoint</Application>
  <PresentationFormat>On-screen Show (4:3)</PresentationFormat>
  <Paragraphs>339</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Section 4: Pthreads, Sync Primitives, Sockets</vt:lpstr>
      <vt:lpstr>Processes vs Threads</vt:lpstr>
      <vt:lpstr>Threads </vt:lpstr>
      <vt:lpstr>Why use Threads?</vt:lpstr>
      <vt:lpstr>Why Threads? (Kernel-Level)</vt:lpstr>
      <vt:lpstr>kernel threads</vt:lpstr>
      <vt:lpstr>Advantages</vt:lpstr>
      <vt:lpstr>Disadvantages</vt:lpstr>
      <vt:lpstr>User-level Threads</vt:lpstr>
      <vt:lpstr>PowerPoint Presentation</vt:lpstr>
      <vt:lpstr>PowerPoint Presentation</vt:lpstr>
      <vt:lpstr>Thread Packages</vt:lpstr>
      <vt:lpstr>Pthread_Create</vt:lpstr>
      <vt:lpstr>Pthread_Exit</vt:lpstr>
      <vt:lpstr>Pthread_Join</vt:lpstr>
      <vt:lpstr>Mutexes</vt:lpstr>
      <vt:lpstr>Condition Variables</vt:lpstr>
      <vt:lpstr>Condition Variables Cont.</vt:lpstr>
      <vt:lpstr>Simple CV Example</vt:lpstr>
      <vt:lpstr>Semaphores</vt:lpstr>
      <vt:lpstr>Sockets – HW2</vt:lpstr>
      <vt:lpstr>Excellent Resource to learn more about everything we’ve been talking about so far</vt:lpstr>
      <vt:lpstr>Client – high level view</vt:lpstr>
      <vt:lpstr>PowerPoint Presentation</vt:lpstr>
      <vt:lpstr>PowerPoint Presentation</vt:lpstr>
      <vt:lpstr>PowerPoint Presentation</vt:lpstr>
      <vt:lpstr>Client: Learning Server Address/Port</vt:lpstr>
      <vt:lpstr>Client: Learning Server Address/Port (cont.)</vt:lpstr>
      <vt:lpstr>Client: Creating a Socket</vt:lpstr>
      <vt:lpstr>Client: Connecting Socket to the Server</vt:lpstr>
      <vt:lpstr>Client: Sending Data</vt:lpstr>
      <vt:lpstr>Client: Receiving Data</vt:lpstr>
      <vt:lpstr>Server: Server Preparing its Socket</vt:lpstr>
      <vt:lpstr>Server: Allowing Clients to Wait</vt:lpstr>
      <vt:lpstr>Server: Accepting Client Connection</vt:lpstr>
      <vt:lpstr>Client and Server: Cleaning House</vt:lpstr>
      <vt:lpstr>Server: One Request at a Time?</vt:lpstr>
      <vt:lpstr>Handle Multiple Clients using fork()</vt:lpstr>
      <vt:lpstr>What Everything does in Socket Programming</vt:lpstr>
      <vt:lpstr>Socket Creation in C: socket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3: Pthreads, Sync Primitives, </dc:title>
  <dc:creator>William Liu</dc:creator>
  <cp:lastModifiedBy>William Liu</cp:lastModifiedBy>
  <cp:revision>28</cp:revision>
  <dcterms:created xsi:type="dcterms:W3CDTF">2014-09-13T22:13:17Z</dcterms:created>
  <dcterms:modified xsi:type="dcterms:W3CDTF">2015-09-17T05:24:16Z</dcterms:modified>
</cp:coreProperties>
</file>