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3" r:id="rId3"/>
    <p:sldId id="259" r:id="rId4"/>
    <p:sldId id="265" r:id="rId5"/>
    <p:sldId id="258" r:id="rId6"/>
    <p:sldId id="260" r:id="rId7"/>
    <p:sldId id="261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1032E-AF79-47FE-9647-ADE430A8C7DA}" type="datetimeFigureOut">
              <a:rPr lang="de-DE" smtClean="0"/>
              <a:t>24.11.2016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CD3DB-0827-49D9-8254-6B58D0C5E4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61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Differenzes</a:t>
            </a:r>
            <a:r>
              <a:rPr lang="en-US" dirty="0"/>
              <a:t>:</a:t>
            </a:r>
            <a:br>
              <a:rPr lang="en-US" baseline="0" dirty="0"/>
            </a:br>
            <a:r>
              <a:rPr lang="en-US" baseline="0" dirty="0"/>
              <a:t>- Explicit names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Lifetime (per session vs forever)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References</a:t>
            </a:r>
            <a:r>
              <a:rPr lang="en-US" baseline="0" dirty="0"/>
              <a:t> to other actors, not possible in </a:t>
            </a:r>
            <a:r>
              <a:rPr lang="en-US" baseline="0" dirty="0" err="1"/>
              <a:t>ejb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CD3DB-0827-49D9-8254-6B58D0C5E4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1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0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7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8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5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1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9B92-5FD5-4880-9586-ADDD3201AD40}" type="datetimeFigureOut">
              <a:rPr lang="de-DE" smtClean="0"/>
              <a:t>22.11.2016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EAF3-9AAC-453A-8187-8D950D8628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8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 err="1"/>
              <a:t>Serverless</a:t>
            </a:r>
            <a:r>
              <a:rPr lang="en-US" dirty="0"/>
              <a:t> Computing (Azure Functions)</a:t>
            </a:r>
          </a:p>
          <a:p>
            <a:r>
              <a:rPr lang="en-US" dirty="0"/>
              <a:t>Distributed Programming</a:t>
            </a:r>
          </a:p>
          <a:p>
            <a:pPr lvl="1"/>
            <a:r>
              <a:rPr lang="en-US" dirty="0"/>
              <a:t>Distributed System platform (Service Fabric)</a:t>
            </a:r>
          </a:p>
          <a:p>
            <a:r>
              <a:rPr lang="en-US" dirty="0"/>
              <a:t>Actor-based Concurrency</a:t>
            </a:r>
          </a:p>
          <a:p>
            <a:pPr lvl="1"/>
            <a:r>
              <a:rPr lang="en-US" dirty="0"/>
              <a:t>Different implementations</a:t>
            </a:r>
          </a:p>
          <a:p>
            <a:pPr lvl="1"/>
            <a:r>
              <a:rPr lang="en-US" dirty="0"/>
              <a:t>Virtual Actor 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10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Questions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vs. SOA</a:t>
            </a:r>
          </a:p>
          <a:p>
            <a:r>
              <a:rPr lang="en-US" dirty="0"/>
              <a:t>Scenarios and limitations of actor frameworks</a:t>
            </a:r>
          </a:p>
          <a:p>
            <a:r>
              <a:rPr lang="en-US" dirty="0"/>
              <a:t>Patterns for actors</a:t>
            </a:r>
          </a:p>
          <a:p>
            <a:r>
              <a:rPr lang="en-US" dirty="0"/>
              <a:t>Clean actor design (functional, DRY, SRP, …)</a:t>
            </a:r>
          </a:p>
          <a:p>
            <a:r>
              <a:rPr lang="en-US" dirty="0"/>
              <a:t>Lots of connections to studies</a:t>
            </a:r>
          </a:p>
          <a:p>
            <a:pPr lvl="1"/>
            <a:r>
              <a:rPr lang="en-US" dirty="0"/>
              <a:t>Actor vs. EJB</a:t>
            </a:r>
            <a:r>
              <a:rPr lang="de-DE" dirty="0"/>
              <a:t>/WCF</a:t>
            </a:r>
          </a:p>
          <a:p>
            <a:pPr lvl="1"/>
            <a:r>
              <a:rPr lang="en-US" dirty="0"/>
              <a:t>Orleans/SF vs. </a:t>
            </a:r>
            <a:r>
              <a:rPr lang="en-US" dirty="0" err="1"/>
              <a:t>Akka</a:t>
            </a:r>
            <a:endParaRPr lang="de-DE" dirty="0"/>
          </a:p>
          <a:p>
            <a:pPr lvl="1"/>
            <a:r>
              <a:rPr lang="en-US" dirty="0"/>
              <a:t>Service Fabric vs. Docker</a:t>
            </a:r>
          </a:p>
          <a:p>
            <a:pPr lvl="1"/>
            <a:r>
              <a:rPr lang="en-US" dirty="0"/>
              <a:t>Functions vs. PaaS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Web, </a:t>
            </a:r>
            <a:r>
              <a:rPr lang="en-US" dirty="0" err="1"/>
              <a:t>IoT</a:t>
            </a:r>
            <a:r>
              <a:rPr lang="en-US" dirty="0"/>
              <a:t> Data, Viral Applications</a:t>
            </a:r>
          </a:p>
          <a:p>
            <a:r>
              <a:rPr lang="en-US" dirty="0"/>
              <a:t>End of Moor’s Law -&gt; Requires distributed systems</a:t>
            </a:r>
          </a:p>
          <a:p>
            <a:r>
              <a:rPr lang="en-US" dirty="0"/>
              <a:t>Microservices to enable scalability and development speed</a:t>
            </a:r>
          </a:p>
          <a:p>
            <a:r>
              <a:rPr lang="en-US" dirty="0"/>
              <a:t>Many ways to implement Microservices (IaaS, PaaS, Containers, Clusters, …)</a:t>
            </a:r>
          </a:p>
          <a:p>
            <a:r>
              <a:rPr lang="en-US" dirty="0"/>
              <a:t>Important to abstract from the hardware -&gt; </a:t>
            </a:r>
            <a:r>
              <a:rPr lang="en-US" dirty="0" err="1"/>
              <a:t>Serverless</a:t>
            </a:r>
            <a:r>
              <a:rPr lang="en-US" dirty="0"/>
              <a:t>/</a:t>
            </a:r>
            <a:r>
              <a:rPr lang="en-US" dirty="0" err="1"/>
              <a:t>FaaS</a:t>
            </a:r>
            <a:endParaRPr lang="en-US" dirty="0"/>
          </a:p>
          <a:p>
            <a:r>
              <a:rPr lang="en-US" dirty="0"/>
              <a:t>Stateless vs.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State-Management: External database vs. actors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63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pages done</a:t>
            </a:r>
          </a:p>
          <a:p>
            <a:r>
              <a:rPr lang="en-US" dirty="0"/>
              <a:t>Monolith</a:t>
            </a:r>
          </a:p>
          <a:p>
            <a:r>
              <a:rPr lang="en-US" dirty="0"/>
              <a:t>Characteristics (DDD, Modularity, Polyglot persistence, …)</a:t>
            </a:r>
          </a:p>
          <a:p>
            <a:r>
              <a:rPr lang="en-US" dirty="0"/>
              <a:t>Advantages (Heterogenous, robust, …)</a:t>
            </a:r>
          </a:p>
          <a:p>
            <a:r>
              <a:rPr lang="en-US" dirty="0"/>
              <a:t>SOA</a:t>
            </a:r>
          </a:p>
          <a:p>
            <a:r>
              <a:rPr lang="en-US" dirty="0"/>
              <a:t>Literature</a:t>
            </a:r>
          </a:p>
          <a:p>
            <a:pPr lvl="1"/>
            <a:r>
              <a:rPr lang="en-US" dirty="0"/>
              <a:t>Building Microservices - Sam Newman [2015]</a:t>
            </a:r>
          </a:p>
          <a:p>
            <a:pPr lvl="1"/>
            <a:r>
              <a:rPr lang="en-US" dirty="0"/>
              <a:t>Martin Fowler’s blog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0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Kinds (BaaS, </a:t>
            </a:r>
            <a:r>
              <a:rPr lang="en-US" dirty="0" err="1"/>
              <a:t>FaaS</a:t>
            </a:r>
            <a:r>
              <a:rPr lang="en-US" dirty="0"/>
              <a:t>)</a:t>
            </a:r>
          </a:p>
          <a:p>
            <a:r>
              <a:rPr lang="en-US" dirty="0" err="1"/>
              <a:t>FaaS</a:t>
            </a:r>
            <a:r>
              <a:rPr lang="en-US" dirty="0"/>
              <a:t> vs. PaaS</a:t>
            </a:r>
          </a:p>
          <a:p>
            <a:r>
              <a:rPr lang="en-US" dirty="0"/>
              <a:t>Competitors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Literature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 Multi-Tier Architectures Whitepaper</a:t>
            </a:r>
          </a:p>
          <a:p>
            <a:pPr lvl="1"/>
            <a:r>
              <a:rPr lang="en-US" dirty="0"/>
              <a:t>AWS Lambda: A Guide to </a:t>
            </a:r>
            <a:r>
              <a:rPr lang="en-US" dirty="0" err="1"/>
              <a:t>Serverless</a:t>
            </a:r>
            <a:r>
              <a:rPr lang="en-US" dirty="0"/>
              <a:t> Microservices (</a:t>
            </a:r>
            <a:r>
              <a:rPr lang="en-US" dirty="0" err="1"/>
              <a:t>ebook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Architectures (Mike Roberts)</a:t>
            </a:r>
          </a:p>
        </p:txBody>
      </p:sp>
    </p:spTree>
    <p:extLst>
      <p:ext uri="{BB962C8B-B14F-4D97-AF65-F5344CB8AC3E}">
        <p14:creationId xmlns:p14="http://schemas.microsoft.com/office/powerpoint/2010/main" val="343755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826"/>
          </a:xfrm>
        </p:spPr>
        <p:txBody>
          <a:bodyPr>
            <a:normAutofit/>
          </a:bodyPr>
          <a:lstStyle/>
          <a:p>
            <a:r>
              <a:rPr lang="en-US" dirty="0"/>
              <a:t>Programming model</a:t>
            </a:r>
          </a:p>
          <a:p>
            <a:r>
              <a:rPr lang="en-US" dirty="0"/>
              <a:t>Language Bindings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KUDU</a:t>
            </a:r>
          </a:p>
          <a:p>
            <a:pPr lvl="1"/>
            <a:r>
              <a:rPr lang="en-US" dirty="0"/>
              <a:t>Web Jobs SDK</a:t>
            </a:r>
          </a:p>
          <a:p>
            <a:pPr lvl="1"/>
            <a:r>
              <a:rPr lang="en-US" dirty="0"/>
              <a:t>Web Jobs Scripting</a:t>
            </a:r>
          </a:p>
          <a:p>
            <a:r>
              <a:rPr lang="en-US" dirty="0"/>
              <a:t>Little literature, Except Azure Online Doc</a:t>
            </a:r>
          </a:p>
        </p:txBody>
      </p:sp>
    </p:spTree>
    <p:extLst>
      <p:ext uri="{BB962C8B-B14F-4D97-AF65-F5344CB8AC3E}">
        <p14:creationId xmlns:p14="http://schemas.microsoft.com/office/powerpoint/2010/main" val="2297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hosting plan costs</a:t>
            </a:r>
          </a:p>
          <a:p>
            <a:pPr lvl="1"/>
            <a:r>
              <a:rPr lang="en-US" dirty="0"/>
              <a:t>Compare with always on services</a:t>
            </a:r>
          </a:p>
          <a:p>
            <a:pPr lvl="1"/>
            <a:r>
              <a:rPr lang="en-US" dirty="0"/>
              <a:t>Compute bound vs latency bound</a:t>
            </a:r>
          </a:p>
          <a:p>
            <a:r>
              <a:rPr lang="en-US" dirty="0"/>
              <a:t>Benchmark scalability? (Fuzzy and expensive)</a:t>
            </a:r>
            <a:endParaRPr lang="en-US" dirty="0"/>
          </a:p>
          <a:p>
            <a:r>
              <a:rPr lang="en-US" dirty="0"/>
              <a:t>Implement application:</a:t>
            </a:r>
          </a:p>
          <a:p>
            <a:pPr lvl="1"/>
            <a:r>
              <a:rPr lang="en-US" dirty="0"/>
              <a:t>Map/Reduce</a:t>
            </a:r>
          </a:p>
          <a:p>
            <a:pPr lvl="1"/>
            <a:r>
              <a:rPr lang="en-US" dirty="0"/>
              <a:t>Web Crawler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N-Tier Web 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Programming Frameworks - Service Fabric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brief intro to Service Fabric</a:t>
            </a:r>
          </a:p>
          <a:p>
            <a:pPr lvl="1"/>
            <a:r>
              <a:rPr lang="en-US" dirty="0"/>
              <a:t>App model, cluster, stateless services, …</a:t>
            </a:r>
          </a:p>
          <a:p>
            <a:r>
              <a:rPr lang="en-US" dirty="0"/>
              <a:t>Focus on </a:t>
            </a:r>
            <a:r>
              <a:rPr lang="en-US" dirty="0" err="1"/>
              <a:t>stateful</a:t>
            </a:r>
            <a:r>
              <a:rPr lang="en-US" dirty="0"/>
              <a:t> services and partitioning</a:t>
            </a:r>
          </a:p>
          <a:p>
            <a:r>
              <a:rPr lang="en-US" dirty="0"/>
              <a:t>Key point: Containers are for datacenters, SF is for developers</a:t>
            </a:r>
          </a:p>
          <a:p>
            <a:r>
              <a:rPr lang="en-US" dirty="0"/>
              <a:t>Problems: Literature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61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Actor-based Concurrency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intro to Actors</a:t>
            </a:r>
          </a:p>
          <a:p>
            <a:r>
              <a:rPr lang="en-US" dirty="0"/>
              <a:t>Language implementations (Erlang/F#)</a:t>
            </a:r>
          </a:p>
          <a:p>
            <a:r>
              <a:rPr lang="en-US" dirty="0"/>
              <a:t>Virtual actors</a:t>
            </a:r>
          </a:p>
          <a:p>
            <a:r>
              <a:rPr lang="en-US" dirty="0"/>
              <a:t>Shallow comparison with </a:t>
            </a:r>
            <a:r>
              <a:rPr lang="en-US" dirty="0" err="1"/>
              <a:t>Akka</a:t>
            </a:r>
            <a:r>
              <a:rPr lang="en-US" dirty="0"/>
              <a:t>/Orleans</a:t>
            </a:r>
          </a:p>
          <a:p>
            <a:r>
              <a:rPr lang="en-US" dirty="0"/>
              <a:t>Literature</a:t>
            </a:r>
          </a:p>
          <a:p>
            <a:pPr lvl="1"/>
            <a:r>
              <a:rPr lang="en-US" dirty="0"/>
              <a:t>Actors - Gul Agha [1986]</a:t>
            </a:r>
          </a:p>
          <a:p>
            <a:pPr lvl="1"/>
            <a:r>
              <a:rPr lang="en-US" dirty="0"/>
              <a:t>Orleans – Bernstein et. al. </a:t>
            </a:r>
          </a:p>
          <a:p>
            <a:pPr lvl="1"/>
            <a:r>
              <a:rPr lang="en-US" dirty="0"/>
              <a:t>Carl Hewitt</a:t>
            </a:r>
          </a:p>
          <a:p>
            <a:pPr lvl="1"/>
            <a:r>
              <a:rPr lang="en-US" dirty="0"/>
              <a:t>Roland Kuhn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5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EJB/WCF vs. Virtual actors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360149"/>
            <a:ext cx="5157787" cy="449196"/>
          </a:xfrm>
        </p:spPr>
        <p:txBody>
          <a:bodyPr/>
          <a:lstStyle/>
          <a:p>
            <a:r>
              <a:rPr lang="en-US" dirty="0"/>
              <a:t>EJB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906621"/>
            <a:ext cx="5157787" cy="485410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@Remote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CounterRemote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incr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getCount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Stateful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CounterBean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CounterRemote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count =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void </a:t>
            </a:r>
            <a:r>
              <a:rPr lang="en-US" sz="1600" dirty="0" err="1">
                <a:latin typeface="Consolas" panose="020B0609020204030204" pitchFamily="49" charset="0"/>
              </a:rPr>
              <a:t>incr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count++;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count;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360149"/>
            <a:ext cx="5183188" cy="449196"/>
          </a:xfrm>
        </p:spPr>
        <p:txBody>
          <a:bodyPr/>
          <a:lstStyle/>
          <a:p>
            <a:r>
              <a:rPr lang="en-US" dirty="0"/>
              <a:t>Orleans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906621"/>
            <a:ext cx="5183188" cy="428304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ICounterGrain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IGrainWithStringKey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  Task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Incr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CounterGrain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ICounterGrain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Incr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State = State++;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.CompletedTask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.FromResult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(State);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3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Key concepts</vt:lpstr>
      <vt:lpstr>Motivation</vt:lpstr>
      <vt:lpstr>Microservices</vt:lpstr>
      <vt:lpstr>Serverless computing</vt:lpstr>
      <vt:lpstr>Azure Functions</vt:lpstr>
      <vt:lpstr>Azure Functions (2)</vt:lpstr>
      <vt:lpstr>Distributed Programming Frameworks - Service Fabric</vt:lpstr>
      <vt:lpstr>Actor-based Concurrency</vt:lpstr>
      <vt:lpstr>EJB/WCF vs. Virtual actors</vt:lpstr>
      <vt:lpstr>Interesting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23</cp:revision>
  <dcterms:created xsi:type="dcterms:W3CDTF">2016-11-13T08:52:49Z</dcterms:created>
  <dcterms:modified xsi:type="dcterms:W3CDTF">2016-11-24T09:03:21Z</dcterms:modified>
</cp:coreProperties>
</file>