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0" r:id="rId1"/>
  </p:sldMasterIdLst>
  <p:notesMasterIdLst>
    <p:notesMasterId r:id="rId19"/>
  </p:notesMasterIdLst>
  <p:handoutMasterIdLst>
    <p:handoutMasterId r:id="rId20"/>
  </p:handoutMasterIdLst>
  <p:sldIdLst>
    <p:sldId id="275" r:id="rId2"/>
    <p:sldId id="257" r:id="rId3"/>
    <p:sldId id="269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A"/>
    <a:srgbClr val="434848"/>
    <a:srgbClr val="1BB49B"/>
    <a:srgbClr val="464B4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49" d="100"/>
          <a:sy n="49" d="100"/>
        </p:scale>
        <p:origin x="3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367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79A0D-7D40-48AF-9AC8-3B71E119E35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48E9C-FF21-4A12-999C-77ED873C6D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326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8443B-8591-4186-BA0E-583841011C27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0A56A-7BC3-444C-9D33-2241C58C8B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28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erwähnen, dass die Arbeit aus 4 Themenschwerpunkten besteht.</a:t>
            </a:r>
            <a:br>
              <a:rPr lang="de-DE" dirty="0"/>
            </a:br>
            <a:r>
              <a:rPr lang="de-DE" dirty="0"/>
              <a:t>Ebenfalls verdeutlichen, dass zu diesen 4 Themen jeweils Grundlagen und anschließend Ergebnisse folgen.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A56A-7BC3-444C-9D33-2241C58C8B3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29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Service ist eine Softwarekomponente die Funktionen/Ressourcen über eine definierte Schnittstelle zur Verfügung stellt. (Begriff Komponente ist in der SW-Entwicklung natürlich überaus mehrdeutig)</a:t>
            </a:r>
          </a:p>
          <a:p>
            <a:r>
              <a:rPr lang="de-DE" dirty="0"/>
              <a:t>Warum überhaupt Komponenten? Unabhängig voneinander ersetzbar und aktualisierbar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A56A-7BC3-444C-9D33-2241C58C8B3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16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Feynman quotes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A56A-7BC3-444C-9D33-2241C58C8B3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10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http://www.budgetshippingcontainers.co.uk/wp-content/themes/rscustom/images/coloured-containers.png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A56A-7BC3-444C-9D33-2241C58C8B3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6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76000" y="3533228"/>
            <a:ext cx="1440000" cy="54000"/>
          </a:xfrm>
          <a:prstGeom prst="rect">
            <a:avLst/>
          </a:prstGeom>
          <a:solidFill>
            <a:srgbClr val="1B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 userDrawn="1"/>
        </p:nvSpPr>
        <p:spPr>
          <a:xfrm>
            <a:off x="0" y="5257800"/>
            <a:ext cx="12192000" cy="1627200"/>
          </a:xfrm>
          <a:prstGeom prst="rect">
            <a:avLst/>
          </a:prstGeom>
          <a:solidFill>
            <a:srgbClr val="1B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5897058"/>
            <a:ext cx="9144000" cy="61804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6F8FA"/>
                </a:solidFill>
              </a:defRPr>
            </a:lvl1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- Date</a:t>
            </a:r>
          </a:p>
        </p:txBody>
      </p:sp>
    </p:spTree>
    <p:extLst>
      <p:ext uri="{BB962C8B-B14F-4D97-AF65-F5344CB8AC3E}">
        <p14:creationId xmlns:p14="http://schemas.microsoft.com/office/powerpoint/2010/main" val="19996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974D0C-3C07-4C76-9806-51838E346B84}" type="datetime1">
              <a:rPr lang="de-DE" smtClean="0"/>
              <a:t>16.06.2017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52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4524-1C23-4F93-8032-046ADF7D363A}" type="datetime1">
              <a:rPr lang="de-DE" smtClean="0"/>
              <a:t>16.06.2017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8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B49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896"/>
            <a:ext cx="10515600" cy="4704067"/>
          </a:xfrm>
        </p:spPr>
        <p:txBody>
          <a:bodyPr/>
          <a:lstStyle>
            <a:lvl1pPr>
              <a:buClr>
                <a:srgbClr val="1BB49B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CD7E7C2-4B8F-4989-ACDA-BBBEECDFB473}" type="datetime1">
              <a:rPr lang="de-DE" smtClean="0"/>
              <a:pPr/>
              <a:t>16.06.2017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Masterarbeitsprüfung</a:t>
            </a:r>
            <a:r>
              <a:rPr lang="en-US" dirty="0"/>
              <a:t>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65AFC6-4BD7-4A6A-8647-AABBEC0196E6}" type="slidenum">
              <a:rPr lang="de-DE" smtClean="0"/>
              <a:pPr/>
              <a:t>‹#›</a:t>
            </a:fld>
            <a:r>
              <a:rPr lang="de-DE" dirty="0"/>
              <a:t> </a:t>
            </a:r>
            <a:r>
              <a:rPr lang="de-DE" sz="1200" dirty="0"/>
              <a:t>/ 13</a:t>
            </a:r>
          </a:p>
        </p:txBody>
      </p:sp>
      <p:cxnSp>
        <p:nvCxnSpPr>
          <p:cNvPr id="11" name="Straight Arrow Connector 10"/>
          <p:cNvCxnSpPr/>
          <p:nvPr userDrawn="1"/>
        </p:nvCxnSpPr>
        <p:spPr>
          <a:xfrm>
            <a:off x="838200" y="1286731"/>
            <a:ext cx="10515600" cy="0"/>
          </a:xfrm>
          <a:prstGeom prst="straightConnector1">
            <a:avLst/>
          </a:prstGeom>
          <a:ln w="12700">
            <a:solidFill>
              <a:srgbClr val="434848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 userDrawn="1"/>
        </p:nvCxnSpPr>
        <p:spPr>
          <a:xfrm>
            <a:off x="838200" y="6273953"/>
            <a:ext cx="10515600" cy="0"/>
          </a:xfrm>
          <a:prstGeom prst="straightConnector1">
            <a:avLst/>
          </a:prstGeom>
          <a:ln w="12700">
            <a:solidFill>
              <a:srgbClr val="434848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1BB4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1BB49B"/>
          </a:solidFill>
        </p:spPr>
        <p:txBody>
          <a:bodyPr anchor="b">
            <a:normAutofit/>
          </a:bodyPr>
          <a:lstStyle>
            <a:lvl1pPr algn="ctr">
              <a:defRPr sz="8800">
                <a:solidFill>
                  <a:srgbClr val="F6F8FA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454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21F2F-19F7-4745-A7E5-D6FC4A395C8D}" type="datetime1">
              <a:rPr lang="de-DE" smtClean="0"/>
              <a:t>16.06.2017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74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03B32A-C2D8-44A4-B6F4-358B815D4703}" type="datetime1">
              <a:rPr lang="de-DE" smtClean="0"/>
              <a:t>16.06.2017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62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45F1C-52C5-4399-9FBB-A699DC92C7AE}" type="datetime1">
              <a:rPr lang="de-DE" smtClean="0"/>
              <a:t>16.06.2017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1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7C8DF1-CB90-4C66-91F8-DAAE9ADE1353}" type="datetime1">
              <a:rPr lang="de-DE" smtClean="0"/>
              <a:t>16.06.2017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0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66B97A-897C-4531-94E8-5C4EA180FDBB}" type="datetime1">
              <a:rPr lang="de-DE" smtClean="0"/>
              <a:t>16.06.2017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42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E2A79C-697E-42A0-AA75-FCDA7BBCDF59}" type="datetime1">
              <a:rPr lang="de-DE" smtClean="0"/>
              <a:t>16.06.2017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22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4801"/>
            <a:ext cx="10515600" cy="1385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87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3484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3484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348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348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348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348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tinfowler.com/bliki/MicroservicePremium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Architektur verteilter und serverloser Softwaresysteme mit </a:t>
            </a:r>
            <a:r>
              <a:rPr lang="de-DE" sz="4400" dirty="0" err="1"/>
              <a:t>Microservices</a:t>
            </a:r>
            <a:endParaRPr lang="de-DE" sz="4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Masterarbeitsprüfung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524000" y="5502350"/>
            <a:ext cx="9144000" cy="1121734"/>
          </a:xfrm>
        </p:spPr>
        <p:txBody>
          <a:bodyPr>
            <a:normAutofit fontScale="92500" lnSpcReduction="10000"/>
          </a:bodyPr>
          <a:lstStyle/>
          <a:p>
            <a:r>
              <a:rPr lang="de-DE" i="1" dirty="0"/>
              <a:t>Vortragender: </a:t>
            </a:r>
            <a:r>
              <a:rPr lang="de-DE" dirty="0"/>
              <a:t>Philipp Haider</a:t>
            </a:r>
          </a:p>
          <a:p>
            <a:r>
              <a:rPr lang="de-DE" i="1" dirty="0"/>
              <a:t>Begutachter:</a:t>
            </a:r>
            <a:r>
              <a:rPr lang="de-DE" dirty="0"/>
              <a:t> FH-Prof. DI Johann </a:t>
            </a:r>
            <a:r>
              <a:rPr lang="de-DE" dirty="0" err="1"/>
              <a:t>Heinzelreiter</a:t>
            </a:r>
            <a:endParaRPr lang="de-DE" dirty="0"/>
          </a:p>
          <a:p>
            <a:r>
              <a:rPr lang="de-DE" i="1" dirty="0"/>
              <a:t>Datum:</a:t>
            </a:r>
            <a:r>
              <a:rPr lang="de-DE" dirty="0"/>
              <a:t> 01.06.2017</a:t>
            </a:r>
          </a:p>
        </p:txBody>
      </p:sp>
    </p:spTree>
    <p:extLst>
      <p:ext uri="{BB962C8B-B14F-4D97-AF65-F5344CB8AC3E}">
        <p14:creationId xmlns:p14="http://schemas.microsoft.com/office/powerpoint/2010/main" val="81129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72896"/>
            <a:ext cx="5890404" cy="4704067"/>
          </a:xfrm>
        </p:spPr>
        <p:txBody>
          <a:bodyPr/>
          <a:lstStyle/>
          <a:p>
            <a:r>
              <a:rPr lang="de-DE" dirty="0"/>
              <a:t>Nur für verstandene Domänen</a:t>
            </a:r>
          </a:p>
          <a:p>
            <a:pPr lvl="1"/>
            <a:r>
              <a:rPr lang="de-DE" dirty="0"/>
              <a:t>Evolutionäre Architektur</a:t>
            </a:r>
          </a:p>
          <a:p>
            <a:r>
              <a:rPr lang="de-DE" dirty="0"/>
              <a:t>Warum jetzt?</a:t>
            </a:r>
          </a:p>
          <a:p>
            <a:pPr lvl="1"/>
            <a:r>
              <a:rPr lang="de-DE" dirty="0"/>
              <a:t>Netzwerkgeschwindigkeit</a:t>
            </a:r>
          </a:p>
          <a:p>
            <a:pPr lvl="1"/>
            <a:r>
              <a:rPr lang="de-DE" dirty="0"/>
              <a:t>Festplattengeschwindigkeit</a:t>
            </a:r>
          </a:p>
          <a:p>
            <a:pPr lvl="1"/>
            <a:r>
              <a:rPr lang="de-DE" dirty="0"/>
              <a:t>Kommunikationsprotokolle</a:t>
            </a:r>
          </a:p>
          <a:p>
            <a:r>
              <a:rPr lang="de-DE" dirty="0"/>
              <a:t>Vorteile</a:t>
            </a:r>
          </a:p>
          <a:p>
            <a:pPr lvl="1"/>
            <a:r>
              <a:rPr lang="de-DE" dirty="0"/>
              <a:t>Unabhängige Skalierung und </a:t>
            </a:r>
            <a:r>
              <a:rPr lang="de-DE" dirty="0" err="1"/>
              <a:t>Deployments</a:t>
            </a:r>
            <a:endParaRPr lang="de-DE" dirty="0"/>
          </a:p>
          <a:p>
            <a:pPr lvl="1"/>
            <a:r>
              <a:rPr lang="de-DE" dirty="0"/>
              <a:t>Heterogene Technologien</a:t>
            </a:r>
          </a:p>
          <a:p>
            <a:pPr lvl="1"/>
            <a:r>
              <a:rPr lang="de-DE" dirty="0"/>
              <a:t>Weniger Abhängigkeitskonflikte</a:t>
            </a:r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4E0F-9EDA-4706-90E4-491605A404BD}" type="datetime1">
              <a:rPr lang="de-DE" smtClean="0"/>
              <a:t>16.06.2017</a:t>
            </a:fld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10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pic>
        <p:nvPicPr>
          <p:cNvPr id="3074" name="Picture 2" descr="https://martinfowler.com/bliki/images/microservice-verdict/productiv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385" y="1753950"/>
            <a:ext cx="5210415" cy="40985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068368" y="5852456"/>
            <a:ext cx="5744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hlinkClick r:id="rId4"/>
              </a:rPr>
              <a:t>https://martinfowler.com/bliki/MicroservicePremium.html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726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896"/>
            <a:ext cx="10515600" cy="4704067"/>
          </a:xfrm>
        </p:spPr>
        <p:txBody>
          <a:bodyPr/>
          <a:lstStyle/>
          <a:p>
            <a:r>
              <a:rPr lang="de-DE" dirty="0"/>
              <a:t>Vorteile</a:t>
            </a:r>
          </a:p>
          <a:p>
            <a:pPr lvl="1"/>
            <a:r>
              <a:rPr lang="de-DE" dirty="0"/>
              <a:t>Effiziente Auslieferung von Software</a:t>
            </a:r>
          </a:p>
          <a:p>
            <a:pPr lvl="1"/>
            <a:r>
              <a:rPr lang="de-DE" dirty="0"/>
              <a:t>Standardisierte Schnittstelle</a:t>
            </a:r>
          </a:p>
          <a:p>
            <a:pPr lvl="1"/>
            <a:r>
              <a:rPr lang="de-DE" dirty="0"/>
              <a:t>Automatisierbarkeit</a:t>
            </a:r>
          </a:p>
          <a:p>
            <a:pPr lvl="1"/>
            <a:r>
              <a:rPr lang="de-DE" dirty="0"/>
              <a:t>Testbarkeit</a:t>
            </a:r>
          </a:p>
          <a:p>
            <a:pPr lvl="1"/>
            <a:r>
              <a:rPr lang="de-DE" dirty="0"/>
              <a:t>Performanz</a:t>
            </a:r>
          </a:p>
          <a:p>
            <a:r>
              <a:rPr lang="en-US" dirty="0"/>
              <a:t>N</a:t>
            </a:r>
            <a:r>
              <a:rPr lang="de-DE" dirty="0" err="1"/>
              <a:t>achteile</a:t>
            </a:r>
            <a:endParaRPr lang="de-DE" dirty="0"/>
          </a:p>
          <a:p>
            <a:pPr lvl="1"/>
            <a:r>
              <a:rPr lang="en-US" dirty="0"/>
              <a:t>S</a:t>
            </a:r>
            <a:r>
              <a:rPr lang="de-DE" dirty="0" err="1"/>
              <a:t>chwache</a:t>
            </a:r>
            <a:r>
              <a:rPr lang="de-DE" dirty="0"/>
              <a:t> Isolation</a:t>
            </a:r>
          </a:p>
          <a:p>
            <a:pPr lvl="1"/>
            <a:r>
              <a:rPr lang="en-US" dirty="0"/>
              <a:t>Windows und Linux Container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kompatibel</a:t>
            </a:r>
            <a:endParaRPr lang="de-DE" dirty="0"/>
          </a:p>
          <a:p>
            <a:r>
              <a:rPr lang="de-DE" dirty="0"/>
              <a:t>Container-Orchestrierung notwendig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16.06.2017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11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pic>
        <p:nvPicPr>
          <p:cNvPr id="1026" name="Picture 2" descr="http://www.budgetshippingcontainers.co.uk/wp-content/themes/rscustom/images/coloured-contain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270" y="2161914"/>
            <a:ext cx="3541560" cy="2591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37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Function-as-a-Service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5050" y="3540815"/>
            <a:ext cx="4958750" cy="2568223"/>
          </a:xfrm>
        </p:spPr>
        <p:txBody>
          <a:bodyPr>
            <a:normAutofit/>
          </a:bodyPr>
          <a:lstStyle/>
          <a:p>
            <a:r>
              <a:rPr lang="de-DE" dirty="0"/>
              <a:t>Nachteile</a:t>
            </a:r>
          </a:p>
          <a:p>
            <a:pPr lvl="1"/>
            <a:r>
              <a:rPr lang="de-DE" dirty="0"/>
              <a:t>Hohe Latenzzeiten</a:t>
            </a:r>
          </a:p>
          <a:p>
            <a:pPr lvl="2"/>
            <a:r>
              <a:rPr lang="de-DE" dirty="0"/>
              <a:t>Kaltstart</a:t>
            </a:r>
          </a:p>
          <a:p>
            <a:pPr lvl="2"/>
            <a:r>
              <a:rPr lang="en-US" dirty="0"/>
              <a:t>P</a:t>
            </a:r>
            <a:r>
              <a:rPr lang="de-DE" dirty="0" err="1"/>
              <a:t>ull</a:t>
            </a:r>
            <a:r>
              <a:rPr lang="de-DE" dirty="0"/>
              <a:t> statt Push</a:t>
            </a:r>
          </a:p>
          <a:p>
            <a:pPr lvl="1"/>
            <a:r>
              <a:rPr lang="de-DE" dirty="0"/>
              <a:t>Kaum Kontrolle</a:t>
            </a:r>
          </a:p>
          <a:p>
            <a:pPr lvl="1"/>
            <a:r>
              <a:rPr lang="de-DE" dirty="0"/>
              <a:t>Hohe Kosten möglich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17.06.2017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12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625296"/>
            <a:ext cx="10515600" cy="470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B49B"/>
              </a:buClr>
              <a:buFont typeface="Arial" panose="020B0604020202020204" pitchFamily="34" charset="0"/>
              <a:buChar char="•"/>
              <a:defRPr sz="2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Standardisierung</a:t>
            </a:r>
          </a:p>
          <a:p>
            <a:pPr lvl="1"/>
            <a:r>
              <a:rPr lang="de-DE" dirty="0"/>
              <a:t>Baukastenprinzip</a:t>
            </a:r>
          </a:p>
          <a:p>
            <a:r>
              <a:rPr lang="de-DE" dirty="0"/>
              <a:t>Nanoservices</a:t>
            </a:r>
          </a:p>
          <a:p>
            <a:endParaRPr lang="de-DE" dirty="0"/>
          </a:p>
          <a:p>
            <a:r>
              <a:rPr lang="de-DE" dirty="0"/>
              <a:t>Vorteile</a:t>
            </a:r>
          </a:p>
          <a:p>
            <a:pPr lvl="1"/>
            <a:r>
              <a:rPr lang="de-DE" dirty="0"/>
              <a:t>Hardware Abstraktion</a:t>
            </a:r>
          </a:p>
          <a:p>
            <a:pPr lvl="2"/>
            <a:r>
              <a:rPr lang="de-DE" dirty="0"/>
              <a:t>Skalierbar, </a:t>
            </a:r>
            <a:r>
              <a:rPr lang="en-US" dirty="0"/>
              <a:t>F</a:t>
            </a:r>
            <a:r>
              <a:rPr lang="de-DE" dirty="0" err="1"/>
              <a:t>ehlertolerant</a:t>
            </a:r>
            <a:endParaRPr lang="de-DE" dirty="0"/>
          </a:p>
          <a:p>
            <a:pPr lvl="1"/>
            <a:r>
              <a:rPr lang="de-DE" dirty="0"/>
              <a:t>Bindungen</a:t>
            </a:r>
          </a:p>
          <a:p>
            <a:pPr lvl="2"/>
            <a:r>
              <a:rPr lang="de-DE" dirty="0"/>
              <a:t>Geschäftslogik vs. Infrastrukturcode</a:t>
            </a:r>
          </a:p>
          <a:p>
            <a:pPr lvl="1"/>
            <a:r>
              <a:rPr lang="de-DE" dirty="0"/>
              <a:t>Pay-</a:t>
            </a:r>
            <a:r>
              <a:rPr lang="de-DE" dirty="0" err="1"/>
              <a:t>as</a:t>
            </a:r>
            <a:r>
              <a:rPr lang="de-DE" dirty="0"/>
              <a:t>-</a:t>
            </a:r>
            <a:r>
              <a:rPr lang="de-DE" dirty="0" err="1"/>
              <a:t>you</a:t>
            </a:r>
            <a:r>
              <a:rPr lang="de-DE" dirty="0"/>
              <a:t>-Go</a:t>
            </a:r>
          </a:p>
        </p:txBody>
      </p:sp>
      <p:pic>
        <p:nvPicPr>
          <p:cNvPr id="1026" name="Picture 2" descr="https://raw.githubusercontent.com/Azure/azure-functions-cli/master/src/Azure.Functions.Cli/npm/assets/azure-functions-logo-color-r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45" y="1494984"/>
            <a:ext cx="1915519" cy="191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59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Aktorenmodell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 und Verarbeitung nahe beisammen</a:t>
            </a:r>
          </a:p>
          <a:p>
            <a:r>
              <a:rPr lang="de-DE" dirty="0"/>
              <a:t>Saubere Architektur</a:t>
            </a:r>
          </a:p>
          <a:p>
            <a:pPr lvl="1"/>
            <a:r>
              <a:rPr lang="de-DE" dirty="0"/>
              <a:t>Modular, Isoliert</a:t>
            </a:r>
          </a:p>
          <a:p>
            <a:pPr lvl="1"/>
            <a:r>
              <a:rPr lang="de-DE" dirty="0"/>
              <a:t>Nachrichtenaustausch (Schnittstelle)</a:t>
            </a:r>
          </a:p>
          <a:p>
            <a:pPr lvl="1"/>
            <a:r>
              <a:rPr lang="de-DE" dirty="0"/>
              <a:t>Kein geteilter Zustand</a:t>
            </a:r>
          </a:p>
          <a:p>
            <a:r>
              <a:rPr lang="en-US" dirty="0" err="1"/>
              <a:t>Modellierung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Zustandsautomat</a:t>
            </a:r>
            <a:endParaRPr lang="de-DE" dirty="0"/>
          </a:p>
          <a:p>
            <a:r>
              <a:rPr lang="de-DE" dirty="0"/>
              <a:t>Funktional vs. Objektorientiert</a:t>
            </a:r>
          </a:p>
          <a:p>
            <a:r>
              <a:rPr lang="en-US" dirty="0"/>
              <a:t>F</a:t>
            </a:r>
            <a:r>
              <a:rPr lang="de-DE" dirty="0" err="1"/>
              <a:t>ehlerbehandlung</a:t>
            </a:r>
            <a:endParaRPr lang="de-DE" dirty="0"/>
          </a:p>
          <a:p>
            <a:r>
              <a:rPr lang="en-US" dirty="0"/>
              <a:t>C</a:t>
            </a:r>
            <a:r>
              <a:rPr lang="de-DE" dirty="0" err="1"/>
              <a:t>lustering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16.06.2017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13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6227" t="33286" r="33559" b="38978"/>
          <a:stretch/>
        </p:blipFill>
        <p:spPr>
          <a:xfrm>
            <a:off x="6891566" y="2858784"/>
            <a:ext cx="4400994" cy="1631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58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36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Container-Orchestrierung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 Box 1"/>
          <p:cNvSpPr txBox="1"/>
          <p:nvPr/>
        </p:nvSpPr>
        <p:spPr>
          <a:xfrm>
            <a:off x="3737786" y="2941433"/>
            <a:ext cx="1420883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Prozesse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/>
          <p:nvPr/>
        </p:nvSpPr>
        <p:spPr>
          <a:xfrm>
            <a:off x="3737786" y="3336424"/>
            <a:ext cx="1420883" cy="709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3"/>
          <p:cNvSpPr txBox="1"/>
          <p:nvPr/>
        </p:nvSpPr>
        <p:spPr>
          <a:xfrm>
            <a:off x="3737786" y="4125712"/>
            <a:ext cx="1420883" cy="709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4"/>
          <p:cNvSpPr txBox="1"/>
          <p:nvPr/>
        </p:nvSpPr>
        <p:spPr>
          <a:xfrm>
            <a:off x="5582148" y="2941433"/>
            <a:ext cx="2921866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5"/>
          <p:cNvSpPr txBox="1"/>
          <p:nvPr/>
        </p:nvSpPr>
        <p:spPr>
          <a:xfrm>
            <a:off x="5582148" y="3336424"/>
            <a:ext cx="2921866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Container-Orchestrierung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6"/>
          <p:cNvSpPr txBox="1"/>
          <p:nvPr/>
        </p:nvSpPr>
        <p:spPr>
          <a:xfrm>
            <a:off x="5582148" y="3730720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Laufzeit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7"/>
          <p:cNvSpPr txBox="1"/>
          <p:nvPr/>
        </p:nvSpPr>
        <p:spPr>
          <a:xfrm>
            <a:off x="5582148" y="4125712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Betriebssystem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/>
          <p:nvPr/>
        </p:nvSpPr>
        <p:spPr>
          <a:xfrm>
            <a:off x="5582148" y="4520008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Rechner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12"/>
          <p:cNvSpPr txBox="1"/>
          <p:nvPr/>
        </p:nvSpPr>
        <p:spPr>
          <a:xfrm>
            <a:off x="7082434" y="3730720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Container-Laufzeit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Box 13"/>
          <p:cNvSpPr txBox="1"/>
          <p:nvPr/>
        </p:nvSpPr>
        <p:spPr>
          <a:xfrm>
            <a:off x="7082434" y="4125712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Betriebssystem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 Box 14"/>
          <p:cNvSpPr txBox="1"/>
          <p:nvPr/>
        </p:nvSpPr>
        <p:spPr>
          <a:xfrm>
            <a:off x="7082434" y="4520008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Rechner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4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16.06.2017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29216"/>
              </p:ext>
            </p:extLst>
          </p:nvPr>
        </p:nvGraphicFramePr>
        <p:xfrm>
          <a:off x="717430" y="4906379"/>
          <a:ext cx="2588904" cy="605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226">
                  <a:extLst>
                    <a:ext uri="{9D8B030D-6E8A-4147-A177-3AD203B41FA5}">
                      <a16:colId xmlns:a16="http://schemas.microsoft.com/office/drawing/2014/main" val="132714068"/>
                    </a:ext>
                  </a:extLst>
                </a:gridCol>
                <a:gridCol w="647226">
                  <a:extLst>
                    <a:ext uri="{9D8B030D-6E8A-4147-A177-3AD203B41FA5}">
                      <a16:colId xmlns:a16="http://schemas.microsoft.com/office/drawing/2014/main" val="3962279670"/>
                    </a:ext>
                  </a:extLst>
                </a:gridCol>
                <a:gridCol w="647226">
                  <a:extLst>
                    <a:ext uri="{9D8B030D-6E8A-4147-A177-3AD203B41FA5}">
                      <a16:colId xmlns:a16="http://schemas.microsoft.com/office/drawing/2014/main" val="2734963265"/>
                    </a:ext>
                  </a:extLst>
                </a:gridCol>
                <a:gridCol w="647226">
                  <a:extLst>
                    <a:ext uri="{9D8B030D-6E8A-4147-A177-3AD203B41FA5}">
                      <a16:colId xmlns:a16="http://schemas.microsoft.com/office/drawing/2014/main" val="1262350490"/>
                    </a:ext>
                  </a:extLst>
                </a:gridCol>
              </a:tblGrid>
              <a:tr h="6057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40999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58792"/>
            <a:ext cx="1829205" cy="1546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9326475" y="2158792"/>
            <a:ext cx="1829205" cy="1546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34" y="4201752"/>
            <a:ext cx="2273181" cy="2008986"/>
          </a:xfrm>
          <a:prstGeom prst="rect">
            <a:avLst/>
          </a:prstGeom>
        </p:spPr>
      </p:pic>
      <p:sp>
        <p:nvSpPr>
          <p:cNvPr id="11" name="Cylinder 10"/>
          <p:cNvSpPr/>
          <p:nvPr/>
        </p:nvSpPr>
        <p:spPr>
          <a:xfrm>
            <a:off x="9680095" y="4555506"/>
            <a:ext cx="1121963" cy="1301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Blobs</a:t>
            </a:r>
            <a:endParaRPr lang="de-DE" dirty="0"/>
          </a:p>
        </p:txBody>
      </p:sp>
      <p:sp>
        <p:nvSpPr>
          <p:cNvPr id="12" name="Arrow: Right 11"/>
          <p:cNvSpPr/>
          <p:nvPr/>
        </p:nvSpPr>
        <p:spPr>
          <a:xfrm>
            <a:off x="3525724" y="5021121"/>
            <a:ext cx="1059719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/>
          <p:cNvSpPr/>
          <p:nvPr/>
        </p:nvSpPr>
        <p:spPr>
          <a:xfrm>
            <a:off x="7849195" y="5021121"/>
            <a:ext cx="1059719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/>
          <p:cNvSpPr/>
          <p:nvPr/>
        </p:nvSpPr>
        <p:spPr>
          <a:xfrm rot="5400000">
            <a:off x="1570425" y="4146741"/>
            <a:ext cx="882914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689956" y="458865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Queue</a:t>
            </a:r>
          </a:p>
        </p:txBody>
      </p:sp>
      <p:sp>
        <p:nvSpPr>
          <p:cNvPr id="16" name="Arrow: Right 15"/>
          <p:cNvSpPr/>
          <p:nvPr/>
        </p:nvSpPr>
        <p:spPr>
          <a:xfrm rot="16200000">
            <a:off x="9935690" y="3945081"/>
            <a:ext cx="610773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9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16.06.2017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17" name="Content Placeholder 7"/>
          <p:cNvSpPr>
            <a:spLocks noGrp="1"/>
          </p:cNvSpPr>
          <p:nvPr>
            <p:ph sz="half" idx="1"/>
          </p:nvPr>
        </p:nvSpPr>
        <p:spPr>
          <a:xfrm>
            <a:off x="1097279" y="1486705"/>
            <a:ext cx="4971941" cy="4379743"/>
          </a:xfrm>
        </p:spPr>
        <p:txBody>
          <a:bodyPr/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run.csx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6217919" y="1486706"/>
            <a:ext cx="4971941" cy="43797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latin typeface="Consolas" panose="020B0609020204030204" pitchFamily="49" charset="0"/>
              </a:rPr>
              <a:t>function.json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65526"/>
            <a:ext cx="4987646" cy="20252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19" y="1913593"/>
            <a:ext cx="5025813" cy="42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3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3600" i="1" dirty="0"/>
          </a:p>
          <a:p>
            <a:r>
              <a:rPr lang="en-US" sz="3600" i="1" dirty="0"/>
              <a:t>W</a:t>
            </a:r>
            <a:r>
              <a:rPr lang="de-DE" sz="3600" i="1" dirty="0" err="1"/>
              <a:t>as</a:t>
            </a:r>
            <a:r>
              <a:rPr lang="de-DE" sz="3600" i="1" dirty="0"/>
              <a:t> sind </a:t>
            </a:r>
            <a:r>
              <a:rPr lang="de-DE" sz="3600" i="1" dirty="0" err="1"/>
              <a:t>Microservices</a:t>
            </a:r>
            <a:r>
              <a:rPr lang="de-DE" sz="3600" i="1" dirty="0"/>
              <a:t>, wofür eignen sie sich und wie können sie erfolgreich implementiert werden?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4440-A392-468D-9172-BE099E311DC2}" type="datetime1">
              <a:rPr lang="de-DE" smtClean="0"/>
              <a:t>16.06.2017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2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16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  <a:p>
            <a:r>
              <a:rPr lang="en-US" dirty="0"/>
              <a:t>Container</a:t>
            </a:r>
          </a:p>
          <a:p>
            <a:r>
              <a:rPr lang="en-US" dirty="0"/>
              <a:t>Function-as-a-Service (</a:t>
            </a:r>
            <a:r>
              <a:rPr lang="en-US" dirty="0" err="1"/>
              <a:t>Serverless</a:t>
            </a:r>
            <a:r>
              <a:rPr lang="en-US" dirty="0"/>
              <a:t>)</a:t>
            </a:r>
          </a:p>
          <a:p>
            <a:r>
              <a:rPr lang="en-US" dirty="0" err="1"/>
              <a:t>Aktorenmodell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16.06.2017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3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02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Grundlagen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44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Service-orientierte Architektur</a:t>
            </a:r>
          </a:p>
          <a:p>
            <a:r>
              <a:rPr lang="de-DE" dirty="0"/>
              <a:t>Keine</a:t>
            </a:r>
            <a:r>
              <a:rPr lang="en-US" dirty="0"/>
              <a:t> </a:t>
            </a:r>
            <a:r>
              <a:rPr lang="de-DE" dirty="0"/>
              <a:t>klare</a:t>
            </a:r>
            <a:r>
              <a:rPr lang="en-US" dirty="0"/>
              <a:t> Definition</a:t>
            </a:r>
            <a:endParaRPr lang="de-DE" dirty="0"/>
          </a:p>
          <a:p>
            <a:pPr lvl="1"/>
            <a:r>
              <a:rPr lang="de-DE" dirty="0"/>
              <a:t>Nachträglich geprägter Begriff</a:t>
            </a:r>
          </a:p>
          <a:p>
            <a:r>
              <a:rPr lang="de-DE" dirty="0"/>
              <a:t>Charakteristiken</a:t>
            </a:r>
          </a:p>
          <a:p>
            <a:pPr lvl="1"/>
            <a:r>
              <a:rPr lang="de-DE" dirty="0"/>
              <a:t>Einzige Geschäftskompetenz</a:t>
            </a:r>
          </a:p>
          <a:p>
            <a:pPr lvl="1"/>
            <a:r>
              <a:rPr lang="de-DE" dirty="0"/>
              <a:t>Größe</a:t>
            </a:r>
          </a:p>
          <a:p>
            <a:pPr lvl="1"/>
            <a:r>
              <a:rPr lang="de-DE" dirty="0"/>
              <a:t>Dezentrale Daten</a:t>
            </a:r>
          </a:p>
          <a:p>
            <a:pPr lvl="1"/>
            <a:r>
              <a:rPr lang="de-DE" dirty="0"/>
              <a:t>Automatisiert</a:t>
            </a:r>
          </a:p>
          <a:p>
            <a:pPr lvl="1"/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16.06.2017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5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7274957" y="2163149"/>
            <a:ext cx="3214370" cy="2735672"/>
            <a:chOff x="2590972" y="2239375"/>
            <a:chExt cx="3214370" cy="2735672"/>
          </a:xfrm>
        </p:grpSpPr>
        <p:sp>
          <p:nvSpPr>
            <p:cNvPr id="12" name="Text Box 1"/>
            <p:cNvSpPr txBox="1"/>
            <p:nvPr/>
          </p:nvSpPr>
          <p:spPr>
            <a:xfrm>
              <a:off x="2590972" y="2239375"/>
              <a:ext cx="3214370" cy="819150"/>
            </a:xfrm>
            <a:prstGeom prst="rect">
              <a:avLst/>
            </a:prstGeom>
            <a:solidFill>
              <a:srgbClr val="434848"/>
            </a:solidFill>
            <a:ln w="1270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Präsentation</a:t>
              </a:r>
              <a:endParaRPr lang="de-DE" sz="1100" dirty="0">
                <a:solidFill>
                  <a:srgbClr val="F6F8F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2"/>
            <p:cNvSpPr txBox="1"/>
            <p:nvPr/>
          </p:nvSpPr>
          <p:spPr>
            <a:xfrm>
              <a:off x="2719546" y="2615613"/>
              <a:ext cx="947327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Lager</a:t>
              </a:r>
              <a:endPara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3"/>
            <p:cNvSpPr txBox="1"/>
            <p:nvPr/>
          </p:nvSpPr>
          <p:spPr>
            <a:xfrm>
              <a:off x="3729097" y="2615613"/>
              <a:ext cx="947645" cy="30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Verkauf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4"/>
            <p:cNvSpPr txBox="1"/>
            <p:nvPr/>
          </p:nvSpPr>
          <p:spPr>
            <a:xfrm>
              <a:off x="4738647" y="2615613"/>
              <a:ext cx="947645" cy="30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Einkauf</a:t>
              </a:r>
              <a:endPara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5"/>
            <p:cNvSpPr txBox="1"/>
            <p:nvPr/>
          </p:nvSpPr>
          <p:spPr>
            <a:xfrm>
              <a:off x="2590972" y="3197636"/>
              <a:ext cx="3214053" cy="819150"/>
            </a:xfrm>
            <a:prstGeom prst="rect">
              <a:avLst/>
            </a:prstGeom>
            <a:solidFill>
              <a:srgbClr val="434848"/>
            </a:solidFill>
            <a:ln w="1270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Geschäftslogik</a:t>
              </a:r>
              <a:endParaRPr lang="de-DE" sz="1100" dirty="0">
                <a:solidFill>
                  <a:srgbClr val="F6F8F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6"/>
            <p:cNvSpPr txBox="1"/>
            <p:nvPr/>
          </p:nvSpPr>
          <p:spPr>
            <a:xfrm>
              <a:off x="2719546" y="3573874"/>
              <a:ext cx="947327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Lager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7"/>
            <p:cNvSpPr txBox="1"/>
            <p:nvPr/>
          </p:nvSpPr>
          <p:spPr>
            <a:xfrm>
              <a:off x="3729097" y="3573874"/>
              <a:ext cx="947327" cy="305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Verkauf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8"/>
            <p:cNvSpPr txBox="1"/>
            <p:nvPr/>
          </p:nvSpPr>
          <p:spPr>
            <a:xfrm>
              <a:off x="4738647" y="3573874"/>
              <a:ext cx="947327" cy="30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Einkauf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9"/>
            <p:cNvSpPr txBox="1"/>
            <p:nvPr/>
          </p:nvSpPr>
          <p:spPr>
            <a:xfrm>
              <a:off x="2590972" y="4155897"/>
              <a:ext cx="3214053" cy="819150"/>
            </a:xfrm>
            <a:prstGeom prst="rect">
              <a:avLst/>
            </a:prstGeom>
            <a:solidFill>
              <a:srgbClr val="434848"/>
            </a:solidFill>
            <a:ln w="1270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Datenzugriff</a:t>
              </a:r>
              <a:endParaRPr lang="de-DE" sz="1100" dirty="0">
                <a:solidFill>
                  <a:srgbClr val="F6F8F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10"/>
            <p:cNvSpPr txBox="1"/>
            <p:nvPr/>
          </p:nvSpPr>
          <p:spPr>
            <a:xfrm>
              <a:off x="2719546" y="4532135"/>
              <a:ext cx="947327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Lager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11"/>
            <p:cNvSpPr txBox="1"/>
            <p:nvPr/>
          </p:nvSpPr>
          <p:spPr>
            <a:xfrm>
              <a:off x="3729097" y="4532135"/>
              <a:ext cx="947327" cy="305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Verkauf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12"/>
            <p:cNvSpPr txBox="1"/>
            <p:nvPr/>
          </p:nvSpPr>
          <p:spPr>
            <a:xfrm>
              <a:off x="4738647" y="4532135"/>
              <a:ext cx="947327" cy="30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Einkauf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338988" y="2301548"/>
            <a:ext cx="4543224" cy="2573937"/>
            <a:chOff x="3448116" y="2761262"/>
            <a:chExt cx="4543224" cy="2573937"/>
          </a:xfrm>
        </p:grpSpPr>
        <p:grpSp>
          <p:nvGrpSpPr>
            <p:cNvPr id="29" name="Group 28"/>
            <p:cNvGrpSpPr/>
            <p:nvPr/>
          </p:nvGrpSpPr>
          <p:grpSpPr>
            <a:xfrm>
              <a:off x="4962524" y="2761262"/>
              <a:ext cx="1514408" cy="819150"/>
              <a:chOff x="4374558" y="3231641"/>
              <a:chExt cx="1514408" cy="819150"/>
            </a:xfrm>
          </p:grpSpPr>
          <p:sp>
            <p:nvSpPr>
              <p:cNvPr id="26" name="Text Box 1"/>
              <p:cNvSpPr txBox="1"/>
              <p:nvPr/>
            </p:nvSpPr>
            <p:spPr>
              <a:xfrm>
                <a:off x="4374558" y="3231641"/>
                <a:ext cx="1514408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2"/>
              <p:cNvSpPr txBox="1"/>
              <p:nvPr/>
            </p:nvSpPr>
            <p:spPr>
              <a:xfrm>
                <a:off x="4503132" y="3369753"/>
                <a:ext cx="1253562" cy="5429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Lager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448116" y="4516049"/>
              <a:ext cx="1514408" cy="819150"/>
              <a:chOff x="4374558" y="3231641"/>
              <a:chExt cx="1514408" cy="819150"/>
            </a:xfrm>
          </p:grpSpPr>
          <p:sp>
            <p:nvSpPr>
              <p:cNvPr id="31" name="Text Box 1"/>
              <p:cNvSpPr txBox="1"/>
              <p:nvPr/>
            </p:nvSpPr>
            <p:spPr>
              <a:xfrm>
                <a:off x="4374558" y="3231641"/>
                <a:ext cx="1514408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/>
              <p:cNvSpPr txBox="1"/>
              <p:nvPr/>
            </p:nvSpPr>
            <p:spPr>
              <a:xfrm>
                <a:off x="4503132" y="3369753"/>
                <a:ext cx="1253562" cy="54292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Verkauf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476932" y="4516049"/>
              <a:ext cx="1514408" cy="819150"/>
              <a:chOff x="4374558" y="3231641"/>
              <a:chExt cx="1514408" cy="819150"/>
            </a:xfrm>
          </p:grpSpPr>
          <p:sp>
            <p:nvSpPr>
              <p:cNvPr id="34" name="Text Box 1"/>
              <p:cNvSpPr txBox="1"/>
              <p:nvPr/>
            </p:nvSpPr>
            <p:spPr>
              <a:xfrm>
                <a:off x="4374558" y="3231641"/>
                <a:ext cx="1514408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/>
              <p:cNvSpPr txBox="1"/>
              <p:nvPr/>
            </p:nvSpPr>
            <p:spPr>
              <a:xfrm>
                <a:off x="4503132" y="3369753"/>
                <a:ext cx="1253562" cy="5429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Einkauf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7" name="Straight Arrow Connector 36"/>
            <p:cNvCxnSpPr>
              <a:stCxn id="34" idx="1"/>
              <a:endCxn id="31" idx="3"/>
            </p:cNvCxnSpPr>
            <p:nvPr/>
          </p:nvCxnSpPr>
          <p:spPr>
            <a:xfrm flipH="1">
              <a:off x="4962524" y="4925624"/>
              <a:ext cx="1514408" cy="0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cxnSpLocks/>
              <a:stCxn id="26" idx="1"/>
              <a:endCxn id="31" idx="0"/>
            </p:cNvCxnSpPr>
            <p:nvPr/>
          </p:nvCxnSpPr>
          <p:spPr>
            <a:xfrm flipH="1">
              <a:off x="4205320" y="3170837"/>
              <a:ext cx="757204" cy="134521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stCxn id="34" idx="0"/>
              <a:endCxn id="26" idx="3"/>
            </p:cNvCxnSpPr>
            <p:nvPr/>
          </p:nvCxnSpPr>
          <p:spPr>
            <a:xfrm flipH="1" flipV="1">
              <a:off x="6476932" y="3170837"/>
              <a:ext cx="757204" cy="134521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84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Leichtgewichtige Virtualisierung</a:t>
            </a:r>
          </a:p>
          <a:p>
            <a:r>
              <a:rPr lang="de-DE" dirty="0"/>
              <a:t>Docker</a:t>
            </a:r>
          </a:p>
          <a:p>
            <a:r>
              <a:rPr lang="de-DE" dirty="0"/>
              <a:t>Linux und Windows Betriebssystem</a:t>
            </a:r>
          </a:p>
          <a:p>
            <a:r>
              <a:rPr lang="de-DE" dirty="0"/>
              <a:t>Unveränderbare Server</a:t>
            </a:r>
          </a:p>
          <a:p>
            <a:r>
              <a:rPr lang="de-DE" dirty="0"/>
              <a:t>Orchestrierung</a:t>
            </a:r>
          </a:p>
          <a:p>
            <a:pPr lvl="1"/>
            <a:r>
              <a:rPr lang="de-DE" dirty="0"/>
              <a:t>Verteiltes Betriebssystem</a:t>
            </a:r>
          </a:p>
          <a:p>
            <a:pPr lvl="1"/>
            <a:r>
              <a:rPr lang="de-DE" dirty="0" err="1"/>
              <a:t>Kubernetes</a:t>
            </a:r>
            <a:r>
              <a:rPr lang="de-DE" dirty="0"/>
              <a:t>, </a:t>
            </a:r>
            <a:r>
              <a:rPr lang="de-DE" dirty="0" err="1"/>
              <a:t>Mesos</a:t>
            </a:r>
            <a:r>
              <a:rPr lang="de-DE" dirty="0"/>
              <a:t>,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16.06.2017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6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sp>
        <p:nvSpPr>
          <p:cNvPr id="47" name="Text Box 4"/>
          <p:cNvSpPr txBox="1"/>
          <p:nvPr/>
        </p:nvSpPr>
        <p:spPr>
          <a:xfrm>
            <a:off x="8063816" y="2338141"/>
            <a:ext cx="1422000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A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Text Box 5"/>
          <p:cNvSpPr txBox="1"/>
          <p:nvPr/>
        </p:nvSpPr>
        <p:spPr>
          <a:xfrm>
            <a:off x="8063816" y="2733132"/>
            <a:ext cx="1422000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Bins/Libs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 Box 6"/>
          <p:cNvSpPr txBox="1"/>
          <p:nvPr/>
        </p:nvSpPr>
        <p:spPr>
          <a:xfrm>
            <a:off x="8063816" y="3127428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Gast-OS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Text Box 7"/>
          <p:cNvSpPr txBox="1"/>
          <p:nvPr/>
        </p:nvSpPr>
        <p:spPr>
          <a:xfrm>
            <a:off x="8065847" y="3917992"/>
            <a:ext cx="2923200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Host-OS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Text Box 8"/>
          <p:cNvSpPr txBox="1"/>
          <p:nvPr/>
        </p:nvSpPr>
        <p:spPr>
          <a:xfrm>
            <a:off x="8065847" y="4312288"/>
            <a:ext cx="2923200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Rechner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Text Box 12"/>
          <p:cNvSpPr txBox="1"/>
          <p:nvPr/>
        </p:nvSpPr>
        <p:spPr>
          <a:xfrm>
            <a:off x="9564102" y="3127428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Gast-OS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Text Box 7"/>
          <p:cNvSpPr txBox="1"/>
          <p:nvPr/>
        </p:nvSpPr>
        <p:spPr>
          <a:xfrm>
            <a:off x="8063816" y="3523000"/>
            <a:ext cx="2923200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Hypervisor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Text Box 5"/>
          <p:cNvSpPr txBox="1"/>
          <p:nvPr/>
        </p:nvSpPr>
        <p:spPr>
          <a:xfrm>
            <a:off x="9564102" y="2731856"/>
            <a:ext cx="1422000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Bins/Libs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Text Box 4"/>
          <p:cNvSpPr txBox="1"/>
          <p:nvPr/>
        </p:nvSpPr>
        <p:spPr>
          <a:xfrm>
            <a:off x="9562985" y="2341651"/>
            <a:ext cx="1422000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B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Text Box 7"/>
          <p:cNvSpPr txBox="1"/>
          <p:nvPr/>
        </p:nvSpPr>
        <p:spPr>
          <a:xfrm>
            <a:off x="8063816" y="3528479"/>
            <a:ext cx="2923200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Laufzeit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6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-1.45833E-6 0.056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-1.45833E-6 0.0574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00026 0.055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7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1.66667E-6 0.0569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2" grpId="0" animBg="1"/>
      <p:bldP spid="52" grpId="1" animBg="1"/>
      <p:bldP spid="55" grpId="0" animBg="1"/>
      <p:bldP spid="55" grpId="2" animBg="1"/>
      <p:bldP spid="57" grpId="0" animBg="1"/>
      <p:bldP spid="57" grpId="1" animBg="1"/>
      <p:bldP spid="58" grpId="0" animBg="1"/>
      <p:bldP spid="58" grpId="1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Function-as-a-Service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Serverlos</a:t>
            </a:r>
          </a:p>
          <a:p>
            <a:r>
              <a:rPr lang="de-DE" dirty="0"/>
              <a:t>Skalierbar </a:t>
            </a:r>
          </a:p>
          <a:p>
            <a:r>
              <a:rPr lang="de-DE" dirty="0"/>
              <a:t>Ereignisgesteuert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16.06.2017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7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6234481" y="2986434"/>
            <a:ext cx="3991746" cy="1440000"/>
            <a:chOff x="6877527" y="1870076"/>
            <a:chExt cx="3991746" cy="14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: Rounded Corners 6"/>
            <p:cNvSpPr/>
            <p:nvPr/>
          </p:nvSpPr>
          <p:spPr>
            <a:xfrm>
              <a:off x="8153400" y="1870076"/>
              <a:ext cx="1440000" cy="1440000"/>
            </a:xfrm>
            <a:prstGeom prst="roundRect">
              <a:avLst/>
            </a:prstGeom>
            <a:solidFill>
              <a:srgbClr val="1B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44000" rtlCol="0" anchor="ctr"/>
            <a:lstStyle/>
            <a:p>
              <a:pPr algn="ctr"/>
              <a:r>
                <a:rPr lang="de-DE" sz="8800" i="1" dirty="0"/>
                <a:t>f</a:t>
              </a:r>
              <a:endParaRPr lang="de-DE" dirty="0"/>
            </a:p>
          </p:txBody>
        </p:sp>
        <p:sp>
          <p:nvSpPr>
            <p:cNvPr id="8" name="Arrow: Right 7"/>
            <p:cNvSpPr/>
            <p:nvPr/>
          </p:nvSpPr>
          <p:spPr>
            <a:xfrm>
              <a:off x="6877527" y="2197195"/>
              <a:ext cx="1190846" cy="785761"/>
            </a:xfrm>
            <a:prstGeom prst="rightArrow">
              <a:avLst/>
            </a:prstGeom>
            <a:solidFill>
              <a:srgbClr val="43484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de-DE" sz="3200" i="1" dirty="0"/>
                <a:t>x</a:t>
              </a:r>
              <a:endParaRPr lang="de-DE" dirty="0"/>
            </a:p>
          </p:txBody>
        </p:sp>
        <p:sp>
          <p:nvSpPr>
            <p:cNvPr id="9" name="Arrow: Right 8"/>
            <p:cNvSpPr/>
            <p:nvPr/>
          </p:nvSpPr>
          <p:spPr>
            <a:xfrm>
              <a:off x="9678427" y="2197024"/>
              <a:ext cx="1190846" cy="785761"/>
            </a:xfrm>
            <a:prstGeom prst="rightArrow">
              <a:avLst/>
            </a:prstGeom>
            <a:solidFill>
              <a:srgbClr val="43484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de-DE" sz="3200" i="1" dirty="0"/>
                <a:t>y</a:t>
              </a:r>
              <a:endParaRPr lang="de-D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268895" y="3313382"/>
            <a:ext cx="104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Blobs</a:t>
            </a:r>
          </a:p>
          <a:p>
            <a:r>
              <a:rPr lang="en-US" dirty="0"/>
              <a:t>Serv. Bus</a:t>
            </a:r>
          </a:p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397579" y="3393315"/>
            <a:ext cx="104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Blobs</a:t>
            </a:r>
          </a:p>
          <a:p>
            <a:r>
              <a:rPr lang="en-US" dirty="0"/>
              <a:t>Serv. Bus</a:t>
            </a:r>
          </a:p>
          <a:p>
            <a:r>
              <a:rPr lang="en-US" dirty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03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Aktorenmodell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Definition</a:t>
            </a:r>
          </a:p>
          <a:p>
            <a:pPr lvl="1"/>
            <a:r>
              <a:rPr lang="de-DE" dirty="0"/>
              <a:t>Berechnen</a:t>
            </a:r>
          </a:p>
          <a:p>
            <a:pPr lvl="1"/>
            <a:r>
              <a:rPr lang="de-DE" dirty="0"/>
              <a:t>Speichern</a:t>
            </a:r>
          </a:p>
          <a:p>
            <a:pPr lvl="1"/>
            <a:r>
              <a:rPr lang="de-DE" dirty="0"/>
              <a:t>Kommunizieren</a:t>
            </a:r>
          </a:p>
          <a:p>
            <a:r>
              <a:rPr lang="de-DE" dirty="0"/>
              <a:t>Was kann ein Aktor?</a:t>
            </a:r>
          </a:p>
          <a:p>
            <a:pPr lvl="1"/>
            <a:r>
              <a:rPr lang="de-DE" dirty="0"/>
              <a:t>Nachrichten austauschen</a:t>
            </a:r>
          </a:p>
          <a:p>
            <a:pPr lvl="1"/>
            <a:r>
              <a:rPr lang="de-DE" dirty="0"/>
              <a:t>Aktoren erzeugen</a:t>
            </a:r>
          </a:p>
          <a:p>
            <a:pPr lvl="1"/>
            <a:r>
              <a:rPr lang="de-DE" dirty="0"/>
              <a:t>Verhalten ändern</a:t>
            </a:r>
          </a:p>
          <a:p>
            <a:r>
              <a:rPr lang="de-DE" dirty="0"/>
              <a:t>Verteiltes Programmiermodell</a:t>
            </a:r>
          </a:p>
          <a:p>
            <a:r>
              <a:rPr lang="de-DE" dirty="0"/>
              <a:t>Erlang und Orleans</a:t>
            </a:r>
          </a:p>
          <a:p>
            <a:pPr lvl="1"/>
            <a:r>
              <a:rPr lang="de-DE" dirty="0"/>
              <a:t>Funktional vs. Objektorientiert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16.06.2017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8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7141296" y="1778784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Aktor</a:t>
            </a:r>
            <a:r>
              <a:rPr lang="en-US" sz="1400" b="1" dirty="0"/>
              <a:t> A</a:t>
            </a:r>
            <a:endParaRPr lang="de-DE" sz="1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84863"/>
              </p:ext>
            </p:extLst>
          </p:nvPr>
        </p:nvGraphicFramePr>
        <p:xfrm>
          <a:off x="7159644" y="2858806"/>
          <a:ext cx="1041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236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76185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47486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2429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8509021"/>
                    </a:ext>
                  </a:extLst>
                </a:gridCol>
              </a:tblGrid>
              <a:tr h="34619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9443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9554452" y="1778784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Aktor</a:t>
            </a:r>
            <a:r>
              <a:rPr lang="en-US" sz="1400" b="1" dirty="0"/>
              <a:t> B</a:t>
            </a:r>
            <a:endParaRPr lang="de-DE" sz="1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11312"/>
              </p:ext>
            </p:extLst>
          </p:nvPr>
        </p:nvGraphicFramePr>
        <p:xfrm>
          <a:off x="9572774" y="2855291"/>
          <a:ext cx="1041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236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76185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47486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2429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8509021"/>
                    </a:ext>
                  </a:extLst>
                </a:gridCol>
              </a:tblGrid>
              <a:tr h="34619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94438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9572774" y="4079744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Aktor</a:t>
            </a:r>
            <a:r>
              <a:rPr lang="en-US" sz="1400" b="1" dirty="0"/>
              <a:t> C</a:t>
            </a:r>
            <a:endParaRPr lang="de-DE" sz="14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12608"/>
              </p:ext>
            </p:extLst>
          </p:nvPr>
        </p:nvGraphicFramePr>
        <p:xfrm>
          <a:off x="9592074" y="5159744"/>
          <a:ext cx="1041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236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76185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47486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2429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8509021"/>
                    </a:ext>
                  </a:extLst>
                </a:gridCol>
              </a:tblGrid>
              <a:tr h="34619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94438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>
            <a:stCxn id="11" idx="0"/>
            <a:endCxn id="10" idx="2"/>
          </p:cNvCxnSpPr>
          <p:nvPr/>
        </p:nvCxnSpPr>
        <p:spPr>
          <a:xfrm flipH="1" flipV="1">
            <a:off x="10093474" y="3221051"/>
            <a:ext cx="19300" cy="858693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1" idx="2"/>
            <a:endCxn id="8" idx="2"/>
          </p:cNvCxnSpPr>
          <p:nvPr/>
        </p:nvCxnSpPr>
        <p:spPr>
          <a:xfrm flipH="1" flipV="1">
            <a:off x="7680344" y="3224566"/>
            <a:ext cx="1892430" cy="1395178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9" idx="2"/>
            <a:endCxn id="8" idx="3"/>
          </p:cNvCxnSpPr>
          <p:nvPr/>
        </p:nvCxnSpPr>
        <p:spPr>
          <a:xfrm flipH="1">
            <a:off x="8201044" y="2318784"/>
            <a:ext cx="1353408" cy="722902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7" idx="6"/>
            <a:endCxn id="10" idx="1"/>
          </p:cNvCxnSpPr>
          <p:nvPr/>
        </p:nvCxnSpPr>
        <p:spPr>
          <a:xfrm>
            <a:off x="8221296" y="2318784"/>
            <a:ext cx="1351478" cy="719387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654330" y="3587962"/>
            <a:ext cx="360000" cy="252000"/>
            <a:chOff x="4656147" y="2025144"/>
            <a:chExt cx="360000" cy="252000"/>
          </a:xfrm>
        </p:grpSpPr>
        <p:sp>
          <p:nvSpPr>
            <p:cNvPr id="35" name="Rectangle 34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Isosceles Triangle 35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373696" y="4232144"/>
            <a:ext cx="360000" cy="252000"/>
            <a:chOff x="4656147" y="2025144"/>
            <a:chExt cx="360000" cy="252000"/>
          </a:xfrm>
        </p:grpSpPr>
        <p:sp>
          <p:nvSpPr>
            <p:cNvPr id="39" name="Rectangle 38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Isosceles Triangle 39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733696" y="2890243"/>
            <a:ext cx="360000" cy="252000"/>
            <a:chOff x="4656147" y="2025144"/>
            <a:chExt cx="360000" cy="252000"/>
          </a:xfrm>
        </p:grpSpPr>
        <p:sp>
          <p:nvSpPr>
            <p:cNvPr id="42" name="Rectangle 41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Isosceles Triangle 42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733696" y="2189269"/>
            <a:ext cx="360000" cy="252000"/>
            <a:chOff x="4656147" y="2025144"/>
            <a:chExt cx="360000" cy="252000"/>
          </a:xfrm>
        </p:grpSpPr>
        <p:sp>
          <p:nvSpPr>
            <p:cNvPr id="45" name="Rectangle 44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Isosceles Triangle 45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6" name="Connector: Curved 15"/>
          <p:cNvCxnSpPr>
            <a:stCxn id="7" idx="2"/>
            <a:endCxn id="7" idx="1"/>
          </p:cNvCxnSpPr>
          <p:nvPr/>
        </p:nvCxnSpPr>
        <p:spPr>
          <a:xfrm rot="10800000" flipH="1">
            <a:off x="7141296" y="1936946"/>
            <a:ext cx="158162" cy="381838"/>
          </a:xfrm>
          <a:prstGeom prst="curvedConnector4">
            <a:avLst>
              <a:gd name="adj1" fmla="val -265129"/>
              <a:gd name="adj2" fmla="val 167500"/>
            </a:avLst>
          </a:prstGeom>
          <a:ln w="28575">
            <a:solidFill>
              <a:srgbClr val="434848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313376" y="1864196"/>
            <a:ext cx="360000" cy="252000"/>
            <a:chOff x="4656147" y="2025144"/>
            <a:chExt cx="360000" cy="252000"/>
          </a:xfrm>
        </p:grpSpPr>
        <p:sp>
          <p:nvSpPr>
            <p:cNvPr id="47" name="Rectangle 46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Isosceles Triangle 47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2133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74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474</Words>
  <Application>Microsoft Office PowerPoint</Application>
  <PresentationFormat>Widescreen</PresentationFormat>
  <Paragraphs>208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Times New Roman</vt:lpstr>
      <vt:lpstr>Office Theme</vt:lpstr>
      <vt:lpstr>Architektur verteilter und serverloser Softwaresysteme mit Microservices</vt:lpstr>
      <vt:lpstr>Fragestellung</vt:lpstr>
      <vt:lpstr>Agenda</vt:lpstr>
      <vt:lpstr>Grundlagen</vt:lpstr>
      <vt:lpstr>Microservices</vt:lpstr>
      <vt:lpstr>Container</vt:lpstr>
      <vt:lpstr>Function-as-a-Service</vt:lpstr>
      <vt:lpstr>Aktorenmodell</vt:lpstr>
      <vt:lpstr>Ergebnisse</vt:lpstr>
      <vt:lpstr>Microservices</vt:lpstr>
      <vt:lpstr>Container</vt:lpstr>
      <vt:lpstr>Function-as-a-Service</vt:lpstr>
      <vt:lpstr>Aktorenmodell</vt:lpstr>
      <vt:lpstr>PowerPoint Presentation</vt:lpstr>
      <vt:lpstr>Container-Orchestrierung</vt:lpstr>
      <vt:lpstr>Azure Functions</vt:lpstr>
      <vt:lpstr>Azure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Haider</dc:creator>
  <cp:lastModifiedBy>Philipp Haider</cp:lastModifiedBy>
  <cp:revision>58</cp:revision>
  <dcterms:created xsi:type="dcterms:W3CDTF">2017-05-19T07:21:41Z</dcterms:created>
  <dcterms:modified xsi:type="dcterms:W3CDTF">2017-06-17T11:22:25Z</dcterms:modified>
</cp:coreProperties>
</file>