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0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6C74-E256-44F6-B8AC-75B4074597C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3E03-37B1-4184-830A-37FD91FFA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2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6C74-E256-44F6-B8AC-75B4074597C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3E03-37B1-4184-830A-37FD91FFA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6C74-E256-44F6-B8AC-75B4074597C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3E03-37B1-4184-830A-37FD91FFA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07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6C74-E256-44F6-B8AC-75B4074597C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3E03-37B1-4184-830A-37FD91FFA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58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6C74-E256-44F6-B8AC-75B4074597C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3E03-37B1-4184-830A-37FD91FFA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88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6C74-E256-44F6-B8AC-75B4074597C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3E03-37B1-4184-830A-37FD91FFA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51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6C74-E256-44F6-B8AC-75B4074597C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3E03-37B1-4184-830A-37FD91FFA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3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6C74-E256-44F6-B8AC-75B4074597C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3E03-37B1-4184-830A-37FD91FFA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37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6C74-E256-44F6-B8AC-75B4074597C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3E03-37B1-4184-830A-37FD91FFA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1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6C74-E256-44F6-B8AC-75B4074597C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3E03-37B1-4184-830A-37FD91FFA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39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6C74-E256-44F6-B8AC-75B4074597C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3E03-37B1-4184-830A-37FD91FFA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07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C6C74-E256-44F6-B8AC-75B4074597C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3E03-37B1-4184-830A-37FD91FFA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73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0675" y="0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Ubuntu Medium" panose="020B0604030602030204" pitchFamily="34" charset="0"/>
              </a:rPr>
              <a:t>Q-model </a:t>
            </a:r>
            <a:endParaRPr lang="ru-RU" dirty="0">
              <a:latin typeface="Ubuntu Medium" panose="020B0604030602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(</a:t>
            </a:r>
            <a:r>
              <a:rPr lang="en-US" dirty="0" err="1">
                <a:latin typeface="Ubuntu" panose="020B0504030602030204" pitchFamily="34" charset="0"/>
              </a:rPr>
              <a:t>Ågren</a:t>
            </a:r>
            <a:r>
              <a:rPr lang="en-US" dirty="0">
                <a:latin typeface="Ubuntu" panose="020B0504030602030204" pitchFamily="34" charset="0"/>
              </a:rPr>
              <a:t> G. I., </a:t>
            </a:r>
            <a:r>
              <a:rPr lang="en-US" dirty="0" err="1">
                <a:latin typeface="Ubuntu" panose="020B0504030602030204" pitchFamily="34" charset="0"/>
              </a:rPr>
              <a:t>Bosatta</a:t>
            </a:r>
            <a:r>
              <a:rPr lang="en-US" dirty="0">
                <a:latin typeface="Ubuntu" panose="020B0504030602030204" pitchFamily="34" charset="0"/>
              </a:rPr>
              <a:t> E</a:t>
            </a:r>
            <a:r>
              <a:rPr lang="en-US" dirty="0" smtClean="0">
                <a:latin typeface="Ubuntu" panose="020B0504030602030204" pitchFamily="34" charset="0"/>
              </a:rPr>
              <a:t>., 1998)</a:t>
            </a:r>
            <a:endParaRPr lang="ru-RU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3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52750" y="0"/>
            <a:ext cx="62960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Ubuntu Medium" panose="020B0604030602030204" pitchFamily="34" charset="0"/>
              </a:rPr>
              <a:t>Термин качество (q) определяется как мера доступности субстрата для разложения.</a:t>
            </a:r>
            <a:endParaRPr lang="ru-RU" sz="2000" dirty="0">
              <a:latin typeface="Ubuntu Medium" panose="020B060403060203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47836" y="666543"/>
            <a:ext cx="870585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i="1" dirty="0" smtClean="0">
                <a:latin typeface="Ubuntu" panose="020B0504030602030204" pitchFamily="34" charset="0"/>
              </a:rPr>
              <a:t>В процессе разложения состав органического вещества почвы постоянно меняется в процессе преобразования различных соединений. </a:t>
            </a:r>
          </a:p>
          <a:p>
            <a:pPr algn="just"/>
            <a:r>
              <a:rPr lang="ru-RU" sz="1600" i="1" dirty="0" smtClean="0">
                <a:latin typeface="Ubuntu" panose="020B0504030602030204" pitchFamily="34" charset="0"/>
              </a:rPr>
              <a:t>Однако наблюдается общая тенденция к накоплению более устойчивых компонентов со временем: свежее, легко разлагающееся органическое вещество повторно используется микроорганизмами и в конечном итоге трансформируется в совокупность устойчивых гуминовых веществ.</a:t>
            </a:r>
          </a:p>
          <a:p>
            <a:pPr algn="just"/>
            <a:r>
              <a:rPr lang="ru-RU" sz="1600" i="1" dirty="0" smtClean="0">
                <a:latin typeface="Ubuntu" panose="020B0504030602030204" pitchFamily="34" charset="0"/>
              </a:rPr>
              <a:t>Мы будем использовать термин </a:t>
            </a:r>
            <a:r>
              <a:rPr lang="ru-RU" sz="1600" b="1" i="1" dirty="0" smtClean="0">
                <a:latin typeface="Ubuntu" panose="020B0504030602030204" pitchFamily="34" charset="0"/>
              </a:rPr>
              <a:t>качество</a:t>
            </a:r>
            <a:r>
              <a:rPr lang="ru-RU" sz="1600" i="1" dirty="0" smtClean="0">
                <a:latin typeface="Ubuntu" panose="020B0504030602030204" pitchFamily="34" charset="0"/>
              </a:rPr>
              <a:t> и символ </a:t>
            </a:r>
            <a:r>
              <a:rPr lang="ru-RU" sz="1600" b="1" i="1" dirty="0" smtClean="0">
                <a:latin typeface="Ubuntu" panose="020B0504030602030204" pitchFamily="34" charset="0"/>
              </a:rPr>
              <a:t>q</a:t>
            </a:r>
            <a:r>
              <a:rPr lang="ru-RU" sz="1600" i="1" dirty="0" smtClean="0">
                <a:latin typeface="Ubuntu" panose="020B0504030602030204" pitchFamily="34" charset="0"/>
              </a:rPr>
              <a:t>, чтобы суммировать атрибуты органического вещества, которые определяют эту тенденцию (</a:t>
            </a:r>
            <a:r>
              <a:rPr lang="en-US" sz="1600" i="1" dirty="0" err="1" smtClean="0">
                <a:latin typeface="Ubuntu" panose="020B0504030602030204" pitchFamily="34" charset="0"/>
              </a:rPr>
              <a:t>Bosatta</a:t>
            </a:r>
            <a:r>
              <a:rPr lang="en-US" sz="1600" i="1" dirty="0" smtClean="0">
                <a:latin typeface="Ubuntu" panose="020B0504030602030204" pitchFamily="34" charset="0"/>
              </a:rPr>
              <a:t>, </a:t>
            </a:r>
            <a:r>
              <a:rPr lang="en-US" sz="1600" i="1" dirty="0" err="1" smtClean="0">
                <a:latin typeface="Ubuntu" panose="020B0504030602030204" pitchFamily="34" charset="0"/>
              </a:rPr>
              <a:t>Agren</a:t>
            </a:r>
            <a:r>
              <a:rPr lang="en-US" sz="1600" i="1" dirty="0" smtClean="0">
                <a:latin typeface="Ubuntu" panose="020B0504030602030204" pitchFamily="34" charset="0"/>
              </a:rPr>
              <a:t>, </a:t>
            </a:r>
            <a:r>
              <a:rPr lang="en-US" sz="1600" i="1" dirty="0" smtClean="0">
                <a:latin typeface="Ubuntu" panose="020B0504030602030204" pitchFamily="34" charset="0"/>
              </a:rPr>
              <a:t>1998)</a:t>
            </a:r>
            <a:r>
              <a:rPr lang="ru-RU" sz="1600" i="1" dirty="0" smtClean="0">
                <a:latin typeface="Ubuntu" panose="020B0504030602030204" pitchFamily="34" charset="0"/>
              </a:rPr>
              <a:t>.  </a:t>
            </a:r>
            <a:endParaRPr lang="ru-RU" sz="1600" i="1" dirty="0">
              <a:latin typeface="Ubuntu" panose="020B05040306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23" y="2059308"/>
            <a:ext cx="211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Ubuntu" panose="020B0504030602030204" pitchFamily="34" charset="0"/>
              </a:rPr>
              <a:t>Модель позволяет прогнозировать</a:t>
            </a:r>
            <a:r>
              <a:rPr lang="en-US" dirty="0" smtClean="0">
                <a:latin typeface="Ubuntu" panose="020B0504030602030204" pitchFamily="34" charset="0"/>
              </a:rPr>
              <a:t>:</a:t>
            </a:r>
            <a:endParaRPr lang="ru-RU" dirty="0">
              <a:latin typeface="Ubuntu" panose="020B0504030602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0" y="4790321"/>
            <a:ext cx="4086225" cy="206025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964" y="4797744"/>
            <a:ext cx="3879036" cy="20602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898" y="2728647"/>
            <a:ext cx="4080421" cy="208632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319" y="2747809"/>
            <a:ext cx="3622906" cy="205811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883" y="4788428"/>
            <a:ext cx="3793354" cy="206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6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3504" y="0"/>
            <a:ext cx="10515600" cy="950659"/>
          </a:xfrm>
        </p:spPr>
        <p:txBody>
          <a:bodyPr/>
          <a:lstStyle/>
          <a:p>
            <a:r>
              <a:rPr lang="ru-RU" dirty="0" smtClean="0">
                <a:latin typeface="Ubuntu Medium" panose="020B0604030602030204" pitchFamily="34" charset="0"/>
              </a:rPr>
              <a:t>Входные параметры модели</a:t>
            </a:r>
            <a:r>
              <a:rPr lang="en-US" dirty="0" smtClean="0">
                <a:latin typeface="Ubuntu Medium" panose="020B0604030602030204" pitchFamily="34" charset="0"/>
              </a:rPr>
              <a:t>:</a:t>
            </a:r>
            <a:endParaRPr lang="ru-RU" dirty="0">
              <a:latin typeface="Ubuntu Medium" panose="020B0604030602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625" y="950658"/>
            <a:ext cx="11582399" cy="4907217"/>
          </a:xfrm>
        </p:spPr>
        <p:txBody>
          <a:bodyPr>
            <a:noAutofit/>
          </a:bodyPr>
          <a:lstStyle/>
          <a:p>
            <a:r>
              <a:rPr lang="en-US" sz="2000" b="1" i="1" dirty="0">
                <a:solidFill>
                  <a:srgbClr val="C00000"/>
                </a:solidFill>
                <a:latin typeface="Ubuntu" panose="020B0504030602030204" pitchFamily="34" charset="0"/>
              </a:rPr>
              <a:t>l</a:t>
            </a:r>
            <a:r>
              <a:rPr lang="ru-RU" sz="2000" b="1" i="1" dirty="0">
                <a:solidFill>
                  <a:srgbClr val="C00000"/>
                </a:solidFill>
                <a:latin typeface="Ubuntu" panose="020B0504030602030204" pitchFamily="34" charset="0"/>
              </a:rPr>
              <a:t> – </a:t>
            </a:r>
            <a:r>
              <a:rPr lang="ru-RU" sz="2000" dirty="0">
                <a:solidFill>
                  <a:srgbClr val="C00000"/>
                </a:solidFill>
                <a:latin typeface="Ubuntu" panose="020B0504030602030204" pitchFamily="34" charset="0"/>
              </a:rPr>
              <a:t>количество подстилки (органического вещества), производимой биоценозом в единицу времени </a:t>
            </a:r>
            <a:r>
              <a:rPr lang="ru-RU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(</a:t>
            </a:r>
            <a:r>
              <a:rPr lang="ru-RU" sz="2000" dirty="0">
                <a:solidFill>
                  <a:srgbClr val="C00000"/>
                </a:solidFill>
                <a:latin typeface="Ubuntu" panose="020B0504030602030204" pitchFamily="34" charset="0"/>
              </a:rPr>
              <a:t>т</a:t>
            </a:r>
            <a:r>
              <a:rPr lang="ru-RU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/га*год), </a:t>
            </a:r>
            <a:r>
              <a:rPr lang="ru-RU" sz="2000" dirty="0" err="1" smtClean="0">
                <a:solidFill>
                  <a:srgbClr val="C00000"/>
                </a:solidFill>
                <a:latin typeface="Ubuntu" panose="020B0504030602030204" pitchFamily="34" charset="0"/>
              </a:rPr>
              <a:t>референтное</a:t>
            </a:r>
            <a:r>
              <a:rPr lang="ru-RU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 значение – </a:t>
            </a:r>
            <a:r>
              <a:rPr lang="en-US" sz="2000" b="1" i="1" dirty="0" smtClean="0">
                <a:solidFill>
                  <a:srgbClr val="C00000"/>
                </a:solidFill>
                <a:latin typeface="Ubuntu" panose="020B0504030602030204" pitchFamily="34" charset="0"/>
              </a:rPr>
              <a:t>l = </a:t>
            </a:r>
            <a:r>
              <a:rPr lang="ru-RU" sz="2000" b="1" i="1" dirty="0" smtClean="0">
                <a:solidFill>
                  <a:srgbClr val="C00000"/>
                </a:solidFill>
                <a:latin typeface="Ubuntu" panose="020B0504030602030204" pitchFamily="34" charset="0"/>
              </a:rPr>
              <a:t>4 </a:t>
            </a:r>
            <a:r>
              <a:rPr lang="ru-RU" sz="2000" b="1" i="1" dirty="0" err="1" smtClean="0">
                <a:solidFill>
                  <a:srgbClr val="C00000"/>
                </a:solidFill>
                <a:latin typeface="Ubuntu" panose="020B0504030602030204" pitchFamily="34" charset="0"/>
              </a:rPr>
              <a:t>тС</a:t>
            </a:r>
            <a:r>
              <a:rPr lang="en-US" sz="2000" b="1" i="1" dirty="0" smtClean="0">
                <a:solidFill>
                  <a:srgbClr val="C00000"/>
                </a:solidFill>
                <a:latin typeface="Ubuntu" panose="020B0504030602030204" pitchFamily="34" charset="0"/>
              </a:rPr>
              <a:t>/</a:t>
            </a:r>
            <a:r>
              <a:rPr lang="ru-RU" sz="2000" b="1" i="1" dirty="0" smtClean="0">
                <a:solidFill>
                  <a:srgbClr val="C00000"/>
                </a:solidFill>
                <a:latin typeface="Ubuntu" panose="020B0504030602030204" pitchFamily="34" charset="0"/>
              </a:rPr>
              <a:t>га </a:t>
            </a:r>
            <a:r>
              <a:rPr lang="ru-RU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согласно </a:t>
            </a:r>
            <a:r>
              <a:rPr lang="en-US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[1]</a:t>
            </a:r>
            <a:r>
              <a:rPr lang="ru-RU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;</a:t>
            </a:r>
            <a:endParaRPr lang="ru-RU" sz="2000" dirty="0">
              <a:solidFill>
                <a:srgbClr val="C00000"/>
              </a:solidFill>
              <a:latin typeface="Ubuntu" panose="020B0504030602030204" pitchFamily="34" charset="0"/>
            </a:endParaRPr>
          </a:p>
          <a:p>
            <a:r>
              <a:rPr lang="en-US" sz="2000" b="1" i="1" dirty="0">
                <a:solidFill>
                  <a:srgbClr val="C00000"/>
                </a:solidFill>
                <a:latin typeface="Ubuntu" panose="020B0504030602030204" pitchFamily="34" charset="0"/>
              </a:rPr>
              <a:t>q</a:t>
            </a:r>
            <a:r>
              <a:rPr lang="ru-RU" sz="2000" b="1" i="1" dirty="0">
                <a:solidFill>
                  <a:srgbClr val="C00000"/>
                </a:solidFill>
                <a:latin typeface="Ubuntu" panose="020B0504030602030204" pitchFamily="34" charset="0"/>
              </a:rPr>
              <a:t>0</a:t>
            </a:r>
            <a:r>
              <a:rPr lang="ru-RU" sz="2000" dirty="0">
                <a:solidFill>
                  <a:srgbClr val="C00000"/>
                </a:solidFill>
                <a:latin typeface="Ubuntu" panose="020B0504030602030204" pitchFamily="34" charset="0"/>
              </a:rPr>
              <a:t> – исходное качество </a:t>
            </a:r>
            <a:r>
              <a:rPr lang="ru-RU" sz="2000" dirty="0" err="1">
                <a:solidFill>
                  <a:srgbClr val="C00000"/>
                </a:solidFill>
                <a:latin typeface="Ubuntu" panose="020B0504030602030204" pitchFamily="34" charset="0"/>
              </a:rPr>
              <a:t>орг</a:t>
            </a:r>
            <a:r>
              <a:rPr lang="ru-RU" sz="2000" dirty="0">
                <a:solidFill>
                  <a:srgbClr val="C00000"/>
                </a:solidFill>
                <a:latin typeface="Ubuntu" panose="020B0504030602030204" pitchFamily="34" charset="0"/>
              </a:rPr>
              <a:t> </a:t>
            </a:r>
            <a:r>
              <a:rPr lang="ru-RU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в-</a:t>
            </a:r>
            <a:r>
              <a:rPr lang="ru-RU" sz="2000" dirty="0" err="1" smtClean="0">
                <a:solidFill>
                  <a:srgbClr val="C00000"/>
                </a:solidFill>
                <a:latin typeface="Ubuntu" panose="020B0504030602030204" pitchFamily="34" charset="0"/>
              </a:rPr>
              <a:t>ва</a:t>
            </a:r>
            <a:r>
              <a:rPr lang="en-US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, </a:t>
            </a:r>
            <a:r>
              <a:rPr lang="ru-RU" sz="2000" dirty="0" err="1" smtClean="0">
                <a:solidFill>
                  <a:srgbClr val="C00000"/>
                </a:solidFill>
                <a:latin typeface="Ubuntu" panose="020B0504030602030204" pitchFamily="34" charset="0"/>
              </a:rPr>
              <a:t>референтные</a:t>
            </a:r>
            <a:r>
              <a:rPr lang="ru-RU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 значения </a:t>
            </a:r>
            <a:r>
              <a:rPr lang="en-US" sz="2000" b="1" i="1" dirty="0">
                <a:solidFill>
                  <a:srgbClr val="C00000"/>
                </a:solidFill>
                <a:latin typeface="Ubuntu" panose="020B0504030602030204" pitchFamily="34" charset="0"/>
              </a:rPr>
              <a:t>q</a:t>
            </a:r>
            <a:r>
              <a:rPr lang="ru-RU" sz="2000" b="1" i="1" dirty="0">
                <a:solidFill>
                  <a:srgbClr val="C00000"/>
                </a:solidFill>
                <a:latin typeface="Ubuntu" panose="020B0504030602030204" pitchFamily="34" charset="0"/>
              </a:rPr>
              <a:t>0 </a:t>
            </a:r>
            <a:r>
              <a:rPr lang="en-US" sz="2000" b="1" i="1" dirty="0" smtClean="0">
                <a:solidFill>
                  <a:srgbClr val="C00000"/>
                </a:solidFill>
                <a:latin typeface="Ubuntu" panose="020B0504030602030204" pitchFamily="34" charset="0"/>
              </a:rPr>
              <a:t>= </a:t>
            </a:r>
            <a:r>
              <a:rPr lang="ru-RU" sz="2000" b="1" i="1" dirty="0" smtClean="0">
                <a:solidFill>
                  <a:srgbClr val="C00000"/>
                </a:solidFill>
                <a:latin typeface="Ubuntu" panose="020B0504030602030204" pitchFamily="34" charset="0"/>
              </a:rPr>
              <a:t>0,99-1,01</a:t>
            </a:r>
            <a:r>
              <a:rPr lang="ru-RU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 в зависимости от типа органических остатков </a:t>
            </a:r>
            <a:r>
              <a:rPr lang="en-US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[4], [6]</a:t>
            </a:r>
            <a:r>
              <a:rPr lang="ru-RU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;</a:t>
            </a:r>
            <a:endParaRPr lang="ru-RU" sz="2000" dirty="0">
              <a:solidFill>
                <a:srgbClr val="C00000"/>
              </a:solidFill>
              <a:latin typeface="Ubuntu" panose="020B0504030602030204" pitchFamily="34" charset="0"/>
            </a:endParaRPr>
          </a:p>
          <a:p>
            <a:r>
              <a:rPr lang="en-US" sz="2000" b="1" i="1" dirty="0" smtClean="0">
                <a:solidFill>
                  <a:srgbClr val="C00000"/>
                </a:solidFill>
                <a:latin typeface="Ubuntu" panose="020B0504030602030204" pitchFamily="34" charset="0"/>
              </a:rPr>
              <a:t>e</a:t>
            </a:r>
            <a:r>
              <a:rPr lang="ru-RU" sz="2000" b="1" i="1" dirty="0">
                <a:solidFill>
                  <a:srgbClr val="C00000"/>
                </a:solidFill>
                <a:latin typeface="Ubuntu" panose="020B0504030602030204" pitchFamily="34" charset="0"/>
              </a:rPr>
              <a:t>0</a:t>
            </a:r>
            <a:r>
              <a:rPr lang="ru-RU" sz="2000" dirty="0">
                <a:solidFill>
                  <a:srgbClr val="C00000"/>
                </a:solidFill>
                <a:latin typeface="Ubuntu" panose="020B0504030602030204" pitchFamily="34" charset="0"/>
              </a:rPr>
              <a:t> – исходная эффективность микробиологического разложения. Доля подстилки/почвенного углерода, преобразованная в биомассу, от количества потребленного почвенного углерода (</a:t>
            </a:r>
            <a:r>
              <a:rPr lang="ru-RU" sz="2000" dirty="0" err="1">
                <a:solidFill>
                  <a:srgbClr val="C00000"/>
                </a:solidFill>
                <a:latin typeface="Ubuntu" panose="020B0504030602030204" pitchFamily="34" charset="0"/>
              </a:rPr>
              <a:t>кгС</a:t>
            </a:r>
            <a:r>
              <a:rPr lang="ru-RU" sz="2000" dirty="0">
                <a:solidFill>
                  <a:srgbClr val="C00000"/>
                </a:solidFill>
                <a:latin typeface="Ubuntu" panose="020B0504030602030204" pitchFamily="34" charset="0"/>
              </a:rPr>
              <a:t>/</a:t>
            </a:r>
            <a:r>
              <a:rPr lang="ru-RU" sz="2000" dirty="0" err="1">
                <a:solidFill>
                  <a:srgbClr val="C00000"/>
                </a:solidFill>
                <a:latin typeface="Ubuntu" panose="020B0504030602030204" pitchFamily="34" charset="0"/>
              </a:rPr>
              <a:t>кгС</a:t>
            </a:r>
            <a:r>
              <a:rPr lang="ru-RU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) </a:t>
            </a:r>
            <a:r>
              <a:rPr lang="ru-RU" sz="2000" dirty="0" err="1" smtClean="0">
                <a:solidFill>
                  <a:srgbClr val="C00000"/>
                </a:solidFill>
                <a:latin typeface="Ubuntu" panose="020B0504030602030204" pitchFamily="34" charset="0"/>
              </a:rPr>
              <a:t>референтное</a:t>
            </a:r>
            <a:r>
              <a:rPr lang="ru-RU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 значение </a:t>
            </a:r>
            <a:r>
              <a:rPr lang="en-US" sz="2000" b="1" i="1" dirty="0">
                <a:solidFill>
                  <a:srgbClr val="C00000"/>
                </a:solidFill>
                <a:latin typeface="Ubuntu" panose="020B0504030602030204" pitchFamily="34" charset="0"/>
              </a:rPr>
              <a:t>e</a:t>
            </a:r>
            <a:r>
              <a:rPr lang="ru-RU" sz="2000" b="1" i="1" dirty="0">
                <a:solidFill>
                  <a:srgbClr val="C00000"/>
                </a:solidFill>
                <a:latin typeface="Ubuntu" panose="020B0504030602030204" pitchFamily="34" charset="0"/>
              </a:rPr>
              <a:t>0 </a:t>
            </a:r>
            <a:r>
              <a:rPr lang="en-US" sz="2000" b="1" i="1" dirty="0" smtClean="0">
                <a:solidFill>
                  <a:srgbClr val="C00000"/>
                </a:solidFill>
                <a:latin typeface="Ubuntu" panose="020B0504030602030204" pitchFamily="34" charset="0"/>
              </a:rPr>
              <a:t>= </a:t>
            </a:r>
            <a:r>
              <a:rPr lang="ru-RU" sz="2000" b="1" i="1" dirty="0" smtClean="0">
                <a:solidFill>
                  <a:srgbClr val="C00000"/>
                </a:solidFill>
                <a:latin typeface="Ubuntu" panose="020B0504030602030204" pitchFamily="34" charset="0"/>
              </a:rPr>
              <a:t>0,25</a:t>
            </a:r>
            <a:r>
              <a:rPr lang="en-US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 [2];</a:t>
            </a:r>
            <a:endParaRPr lang="ru-RU" sz="2000" dirty="0">
              <a:solidFill>
                <a:srgbClr val="C00000"/>
              </a:solidFill>
              <a:latin typeface="Ubuntu" panose="020B0504030602030204" pitchFamily="34" charset="0"/>
            </a:endParaRPr>
          </a:p>
          <a:p>
            <a:r>
              <a:rPr lang="ru-RU" sz="2000" b="1" i="1" dirty="0">
                <a:solidFill>
                  <a:srgbClr val="C00000"/>
                </a:solidFill>
                <a:latin typeface="Ubuntu" panose="020B0504030602030204" pitchFamily="34" charset="0"/>
              </a:rPr>
              <a:t>η</a:t>
            </a:r>
            <a:r>
              <a:rPr lang="ru-RU" sz="2000" b="1" i="1" baseline="-25000" dirty="0">
                <a:solidFill>
                  <a:srgbClr val="C00000"/>
                </a:solidFill>
                <a:latin typeface="Ubuntu" panose="020B0504030602030204" pitchFamily="34" charset="0"/>
              </a:rPr>
              <a:t>11</a:t>
            </a:r>
            <a:r>
              <a:rPr lang="ru-RU" sz="2000" dirty="0">
                <a:solidFill>
                  <a:srgbClr val="C00000"/>
                </a:solidFill>
                <a:latin typeface="Ubuntu" panose="020B0504030602030204" pitchFamily="34" charset="0"/>
              </a:rPr>
              <a:t> – </a:t>
            </a:r>
            <a:r>
              <a:rPr lang="ru-RU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среднее смещение качества. </a:t>
            </a:r>
            <a:r>
              <a:rPr lang="ru-RU" sz="2000" dirty="0">
                <a:solidFill>
                  <a:srgbClr val="C00000"/>
                </a:solidFill>
                <a:latin typeface="Ubuntu" panose="020B0504030602030204" pitchFamily="34" charset="0"/>
              </a:rPr>
              <a:t>Мера того, насколько ниже качеством </a:t>
            </a:r>
            <a:r>
              <a:rPr lang="ru-RU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углерода</a:t>
            </a:r>
            <a:r>
              <a:rPr lang="ru-RU" sz="2000" dirty="0">
                <a:solidFill>
                  <a:srgbClr val="C00000"/>
                </a:solidFill>
                <a:latin typeface="Ubuntu" panose="020B0504030602030204" pitchFamily="34" charset="0"/>
              </a:rPr>
              <a:t>, </a:t>
            </a:r>
            <a:r>
              <a:rPr lang="ru-RU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образуемый </a:t>
            </a:r>
            <a:r>
              <a:rPr lang="ru-RU" sz="2000" dirty="0">
                <a:solidFill>
                  <a:srgbClr val="C00000"/>
                </a:solidFill>
                <a:latin typeface="Ubuntu" panose="020B0504030602030204" pitchFamily="34" charset="0"/>
              </a:rPr>
              <a:t>разлагаемой биомассой, по отношению к потребленному углероду (упрощение от </a:t>
            </a:r>
            <a:r>
              <a:rPr lang="en-US" sz="2000" dirty="0">
                <a:solidFill>
                  <a:srgbClr val="C00000"/>
                </a:solidFill>
                <a:latin typeface="Ubuntu" panose="020B0504030602030204" pitchFamily="34" charset="0"/>
              </a:rPr>
              <a:t>D</a:t>
            </a:r>
            <a:r>
              <a:rPr lang="ru-RU" sz="2000" dirty="0">
                <a:solidFill>
                  <a:srgbClr val="C00000"/>
                </a:solidFill>
                <a:latin typeface="Ubuntu" panose="020B0504030602030204" pitchFamily="34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Ubuntu" panose="020B0504030602030204" pitchFamily="34" charset="0"/>
              </a:rPr>
              <a:t>q</a:t>
            </a:r>
            <a:r>
              <a:rPr lang="ru-RU" sz="2000" dirty="0">
                <a:solidFill>
                  <a:srgbClr val="C00000"/>
                </a:solidFill>
                <a:latin typeface="Ubuntu" panose="020B0504030602030204" pitchFamily="34" charset="0"/>
              </a:rPr>
              <a:t>,</a:t>
            </a:r>
            <a:r>
              <a:rPr lang="en-US" sz="2000" dirty="0">
                <a:solidFill>
                  <a:srgbClr val="C00000"/>
                </a:solidFill>
                <a:latin typeface="Ubuntu" panose="020B0504030602030204" pitchFamily="34" charset="0"/>
              </a:rPr>
              <a:t>q</a:t>
            </a:r>
            <a:r>
              <a:rPr lang="ru-RU" sz="2000" dirty="0">
                <a:solidFill>
                  <a:srgbClr val="C00000"/>
                </a:solidFill>
                <a:latin typeface="Ubuntu" panose="020B0504030602030204" pitchFamily="34" charset="0"/>
              </a:rPr>
              <a:t>’) </a:t>
            </a:r>
            <a:r>
              <a:rPr lang="ru-RU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(см. далее). </a:t>
            </a:r>
            <a:r>
              <a:rPr lang="ru-RU" sz="2000" dirty="0" err="1" smtClean="0">
                <a:solidFill>
                  <a:srgbClr val="C00000"/>
                </a:solidFill>
                <a:latin typeface="Ubuntu" panose="020B0504030602030204" pitchFamily="34" charset="0"/>
              </a:rPr>
              <a:t>Референтное</a:t>
            </a:r>
            <a:r>
              <a:rPr lang="ru-RU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 значение </a:t>
            </a:r>
            <a:r>
              <a:rPr lang="ru-RU" sz="2000" b="1" i="1" dirty="0" smtClean="0">
                <a:solidFill>
                  <a:srgbClr val="C00000"/>
                </a:solidFill>
                <a:latin typeface="Ubuntu" panose="020B0504030602030204" pitchFamily="34" charset="0"/>
              </a:rPr>
              <a:t>η</a:t>
            </a:r>
            <a:r>
              <a:rPr lang="ru-RU" sz="2000" b="1" i="1" baseline="-25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11</a:t>
            </a:r>
            <a:r>
              <a:rPr lang="en-US" sz="2000" b="1" i="1" dirty="0" smtClean="0">
                <a:solidFill>
                  <a:srgbClr val="C00000"/>
                </a:solidFill>
                <a:latin typeface="Ubuntu" panose="020B0504030602030204" pitchFamily="34" charset="0"/>
              </a:rPr>
              <a:t>= 0,36</a:t>
            </a:r>
            <a:r>
              <a:rPr lang="en-US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 [2];</a:t>
            </a:r>
            <a:endParaRPr lang="ru-RU" sz="2000" dirty="0" smtClean="0">
              <a:solidFill>
                <a:srgbClr val="C00000"/>
              </a:solidFill>
              <a:latin typeface="Ubuntu" panose="020B0504030602030204" pitchFamily="34" charset="0"/>
            </a:endParaRPr>
          </a:p>
          <a:p>
            <a:r>
              <a:rPr lang="ru-RU" sz="2000" b="1" i="1" dirty="0" smtClean="0">
                <a:solidFill>
                  <a:srgbClr val="C00000"/>
                </a:solidFill>
                <a:latin typeface="Ubuntu" panose="020B0504030602030204" pitchFamily="34" charset="0"/>
              </a:rPr>
              <a:t>β</a:t>
            </a:r>
            <a:r>
              <a:rPr lang="ru-RU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 – параметр, описывающий темп изменения потребления углерода при изменении его качества </a:t>
            </a:r>
            <a:r>
              <a:rPr lang="en-US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q, </a:t>
            </a:r>
            <a:r>
              <a:rPr lang="ru-RU" sz="2000" dirty="0" err="1" smtClean="0">
                <a:solidFill>
                  <a:srgbClr val="C00000"/>
                </a:solidFill>
                <a:latin typeface="Ubuntu" panose="020B0504030602030204" pitchFamily="34" charset="0"/>
              </a:rPr>
              <a:t>референтное</a:t>
            </a:r>
            <a:r>
              <a:rPr lang="ru-RU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 значение </a:t>
            </a:r>
            <a:r>
              <a:rPr lang="ru-RU" sz="2000" b="1" i="1" dirty="0" smtClean="0">
                <a:solidFill>
                  <a:srgbClr val="C00000"/>
                </a:solidFill>
                <a:latin typeface="Ubuntu" panose="020B0504030602030204" pitchFamily="34" charset="0"/>
              </a:rPr>
              <a:t>β</a:t>
            </a:r>
            <a:r>
              <a:rPr lang="en-US" sz="2000" b="1" i="1" dirty="0" smtClean="0">
                <a:solidFill>
                  <a:srgbClr val="C00000"/>
                </a:solidFill>
                <a:latin typeface="Ubuntu" panose="020B0504030602030204" pitchFamily="34" charset="0"/>
              </a:rPr>
              <a:t>=7 </a:t>
            </a:r>
            <a:r>
              <a:rPr lang="en-US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[3];</a:t>
            </a:r>
            <a:endParaRPr lang="ru-RU" sz="2000" dirty="0" smtClean="0">
              <a:solidFill>
                <a:srgbClr val="C00000"/>
              </a:solidFill>
              <a:latin typeface="Ubuntu" panose="020B0504030602030204" pitchFamily="34" charset="0"/>
            </a:endParaRPr>
          </a:p>
          <a:p>
            <a:r>
              <a:rPr lang="ru-RU" sz="2000" b="1" i="1" dirty="0" err="1" smtClean="0">
                <a:solidFill>
                  <a:srgbClr val="C00000"/>
                </a:solidFill>
                <a:latin typeface="Ubuntu" panose="020B0504030602030204" pitchFamily="34" charset="0"/>
              </a:rPr>
              <a:t>fC</a:t>
            </a:r>
            <a:r>
              <a:rPr lang="ru-RU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 </a:t>
            </a:r>
            <a:r>
              <a:rPr lang="ru-RU" sz="2000" dirty="0">
                <a:solidFill>
                  <a:srgbClr val="C00000"/>
                </a:solidFill>
                <a:latin typeface="Ubuntu" panose="020B0504030602030204" pitchFamily="34" charset="0"/>
              </a:rPr>
              <a:t>– содержание углерода в </a:t>
            </a:r>
            <a:r>
              <a:rPr lang="ru-RU" sz="2000" dirty="0" err="1">
                <a:solidFill>
                  <a:srgbClr val="C00000"/>
                </a:solidFill>
                <a:latin typeface="Ubuntu" panose="020B0504030602030204" pitchFamily="34" charset="0"/>
              </a:rPr>
              <a:t>микробиоте</a:t>
            </a:r>
            <a:r>
              <a:rPr lang="ru-RU" sz="2000" dirty="0">
                <a:solidFill>
                  <a:srgbClr val="C00000"/>
                </a:solidFill>
                <a:latin typeface="Ubuntu" panose="020B0504030602030204" pitchFamily="34" charset="0"/>
              </a:rPr>
              <a:t>, %, </a:t>
            </a:r>
            <a:r>
              <a:rPr lang="ru-RU" sz="2000" dirty="0" err="1">
                <a:solidFill>
                  <a:srgbClr val="C00000"/>
                </a:solidFill>
                <a:latin typeface="Ubuntu" panose="020B0504030602030204" pitchFamily="34" charset="0"/>
              </a:rPr>
              <a:t>кгС</a:t>
            </a:r>
            <a:r>
              <a:rPr lang="ru-RU" sz="2000" dirty="0">
                <a:solidFill>
                  <a:srgbClr val="C00000"/>
                </a:solidFill>
                <a:latin typeface="Ubuntu" panose="020B0504030602030204" pitchFamily="34" charset="0"/>
              </a:rPr>
              <a:t>/</a:t>
            </a:r>
            <a:r>
              <a:rPr lang="ru-RU" sz="2000" dirty="0" err="1">
                <a:solidFill>
                  <a:srgbClr val="C00000"/>
                </a:solidFill>
                <a:latin typeface="Ubuntu" panose="020B0504030602030204" pitchFamily="34" charset="0"/>
              </a:rPr>
              <a:t>кг</a:t>
            </a:r>
            <a:r>
              <a:rPr lang="ru-RU" sz="2000" baseline="-25000" dirty="0" err="1">
                <a:solidFill>
                  <a:srgbClr val="C00000"/>
                </a:solidFill>
                <a:latin typeface="Ubuntu" panose="020B0504030602030204" pitchFamily="34" charset="0"/>
              </a:rPr>
              <a:t>сухой</a:t>
            </a:r>
            <a:r>
              <a:rPr lang="ru-RU" sz="2000" baseline="-25000" dirty="0">
                <a:solidFill>
                  <a:srgbClr val="C00000"/>
                </a:solidFill>
                <a:latin typeface="Ubuntu" panose="020B0504030602030204" pitchFamily="34" charset="0"/>
              </a:rPr>
              <a:t> </a:t>
            </a:r>
            <a:r>
              <a:rPr lang="ru-RU" sz="2000" baseline="-25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вес.</a:t>
            </a:r>
            <a:r>
              <a:rPr lang="en-US" sz="2000" dirty="0">
                <a:solidFill>
                  <a:srgbClr val="C00000"/>
                </a:solidFill>
                <a:latin typeface="Ubuntu" panose="020B0504030602030204" pitchFamily="34" charset="0"/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  <a:latin typeface="Ubuntu" panose="020B0504030602030204" pitchFamily="34" charset="0"/>
              </a:rPr>
              <a:t>референтное</a:t>
            </a:r>
            <a:r>
              <a:rPr lang="ru-RU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 значение</a:t>
            </a:r>
            <a:r>
              <a:rPr lang="en-US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 </a:t>
            </a:r>
            <a:r>
              <a:rPr lang="en-US" sz="2000" b="1" i="1" dirty="0" err="1" smtClean="0">
                <a:solidFill>
                  <a:srgbClr val="C00000"/>
                </a:solidFill>
                <a:latin typeface="Ubuntu" panose="020B0504030602030204" pitchFamily="34" charset="0"/>
              </a:rPr>
              <a:t>fC</a:t>
            </a:r>
            <a:r>
              <a:rPr lang="en-US" sz="2000" b="1" i="1" dirty="0" smtClean="0">
                <a:solidFill>
                  <a:srgbClr val="C00000"/>
                </a:solidFill>
                <a:latin typeface="Ubuntu" panose="020B0504030602030204" pitchFamily="34" charset="0"/>
              </a:rPr>
              <a:t>=0,5</a:t>
            </a:r>
            <a:r>
              <a:rPr lang="en-US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 [2];</a:t>
            </a:r>
            <a:endParaRPr lang="ru-RU" sz="2000" dirty="0">
              <a:solidFill>
                <a:srgbClr val="C00000"/>
              </a:solidFill>
              <a:latin typeface="Ubuntu" panose="020B0504030602030204" pitchFamily="34" charset="0"/>
            </a:endParaRPr>
          </a:p>
          <a:p>
            <a:r>
              <a:rPr lang="en-US" sz="2000" b="1" i="1" dirty="0" err="1" smtClean="0">
                <a:solidFill>
                  <a:srgbClr val="C00000"/>
                </a:solidFill>
                <a:latin typeface="Ubuntu" panose="020B0504030602030204" pitchFamily="34" charset="0"/>
              </a:rPr>
              <a:t>fN</a:t>
            </a:r>
            <a:r>
              <a:rPr lang="ru-RU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 </a:t>
            </a:r>
            <a:r>
              <a:rPr lang="ru-RU" sz="2000" dirty="0">
                <a:solidFill>
                  <a:srgbClr val="C00000"/>
                </a:solidFill>
                <a:latin typeface="Ubuntu" panose="020B0504030602030204" pitchFamily="34" charset="0"/>
              </a:rPr>
              <a:t>– концентрация азота в </a:t>
            </a:r>
            <a:r>
              <a:rPr lang="ru-RU" sz="2000" dirty="0" err="1">
                <a:solidFill>
                  <a:srgbClr val="C00000"/>
                </a:solidFill>
                <a:latin typeface="Ubuntu" panose="020B0504030602030204" pitchFamily="34" charset="0"/>
              </a:rPr>
              <a:t>микробиоте</a:t>
            </a:r>
            <a:r>
              <a:rPr lang="ru-RU" sz="2000" dirty="0">
                <a:solidFill>
                  <a:srgbClr val="C00000"/>
                </a:solidFill>
                <a:latin typeface="Ubuntu" panose="020B0504030602030204" pitchFamily="34" charset="0"/>
              </a:rPr>
              <a:t>. Единица измерения: кг </a:t>
            </a:r>
            <a:r>
              <a:rPr lang="en-US" sz="2000" dirty="0">
                <a:solidFill>
                  <a:srgbClr val="C00000"/>
                </a:solidFill>
                <a:latin typeface="Ubuntu" panose="020B0504030602030204" pitchFamily="34" charset="0"/>
              </a:rPr>
              <a:t>N</a:t>
            </a:r>
            <a:r>
              <a:rPr lang="ru-RU" sz="2000" dirty="0">
                <a:solidFill>
                  <a:srgbClr val="C00000"/>
                </a:solidFill>
                <a:latin typeface="Ubuntu" panose="020B0504030602030204" pitchFamily="34" charset="0"/>
              </a:rPr>
              <a:t>/</a:t>
            </a:r>
            <a:r>
              <a:rPr lang="ru-RU" sz="2000" dirty="0" err="1">
                <a:solidFill>
                  <a:srgbClr val="C00000"/>
                </a:solidFill>
                <a:latin typeface="Ubuntu" panose="020B0504030602030204" pitchFamily="34" charset="0"/>
              </a:rPr>
              <a:t>кг</a:t>
            </a:r>
            <a:r>
              <a:rPr lang="ru-RU" sz="2000" baseline="-25000" dirty="0" err="1">
                <a:solidFill>
                  <a:srgbClr val="C00000"/>
                </a:solidFill>
                <a:latin typeface="Ubuntu" panose="020B0504030602030204" pitchFamily="34" charset="0"/>
              </a:rPr>
              <a:t>сухой</a:t>
            </a:r>
            <a:r>
              <a:rPr lang="ru-RU" sz="2000" baseline="-25000" dirty="0">
                <a:solidFill>
                  <a:srgbClr val="C00000"/>
                </a:solidFill>
                <a:latin typeface="Ubuntu" panose="020B0504030602030204" pitchFamily="34" charset="0"/>
              </a:rPr>
              <a:t> </a:t>
            </a:r>
            <a:r>
              <a:rPr lang="ru-RU" sz="2000" baseline="-25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вес</a:t>
            </a:r>
            <a:r>
              <a:rPr lang="en-US" sz="2000" baseline="-25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Ubuntu" panose="020B0504030602030204" pitchFamily="34" charset="0"/>
              </a:rPr>
              <a:t>референтное</a:t>
            </a:r>
            <a:r>
              <a:rPr lang="ru-RU" sz="2000" dirty="0">
                <a:solidFill>
                  <a:srgbClr val="C00000"/>
                </a:solidFill>
                <a:latin typeface="Ubuntu" panose="020B0504030602030204" pitchFamily="34" charset="0"/>
              </a:rPr>
              <a:t> значение </a:t>
            </a:r>
            <a:r>
              <a:rPr lang="en-US" sz="2000" b="1" i="1" dirty="0">
                <a:solidFill>
                  <a:srgbClr val="C00000"/>
                </a:solidFill>
                <a:latin typeface="Ubuntu" panose="020B0504030602030204" pitchFamily="34" charset="0"/>
              </a:rPr>
              <a:t>r0=0,04</a:t>
            </a:r>
            <a:r>
              <a:rPr lang="en-US" sz="2000" dirty="0">
                <a:solidFill>
                  <a:srgbClr val="C00000"/>
                </a:solidFill>
                <a:latin typeface="Ubuntu" panose="020B0504030602030204" pitchFamily="34" charset="0"/>
              </a:rPr>
              <a:t> [2</a:t>
            </a:r>
            <a:r>
              <a:rPr lang="en-US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];</a:t>
            </a:r>
          </a:p>
          <a:p>
            <a:r>
              <a:rPr lang="en-US" sz="2000" b="1" i="1" dirty="0" smtClean="0">
                <a:solidFill>
                  <a:srgbClr val="C00000"/>
                </a:solidFill>
                <a:latin typeface="Ubuntu" panose="020B0504030602030204" pitchFamily="34" charset="0"/>
              </a:rPr>
              <a:t>T</a:t>
            </a:r>
            <a:r>
              <a:rPr lang="ru-RU" sz="2000" b="1" i="1" dirty="0" smtClean="0">
                <a:solidFill>
                  <a:srgbClr val="C00000"/>
                </a:solidFill>
                <a:latin typeface="Ubuntu" panose="020B0504030602030204" pitchFamily="34" charset="0"/>
              </a:rPr>
              <a:t> </a:t>
            </a:r>
            <a:r>
              <a:rPr lang="ru-RU" sz="2000" b="1" i="1" dirty="0">
                <a:solidFill>
                  <a:srgbClr val="C00000"/>
                </a:solidFill>
                <a:latin typeface="Ubuntu" panose="020B0504030602030204" pitchFamily="34" charset="0"/>
              </a:rPr>
              <a:t>–  </a:t>
            </a:r>
            <a:r>
              <a:rPr lang="ru-RU" sz="2000" dirty="0">
                <a:solidFill>
                  <a:srgbClr val="C00000"/>
                </a:solidFill>
                <a:latin typeface="Ubuntu" panose="020B0504030602030204" pitchFamily="34" charset="0"/>
              </a:rPr>
              <a:t>среднегодовая </a:t>
            </a:r>
            <a:r>
              <a:rPr lang="ru-RU" sz="2000" dirty="0" err="1">
                <a:solidFill>
                  <a:srgbClr val="C00000"/>
                </a:solidFill>
                <a:latin typeface="Ubuntu" panose="020B0504030602030204" pitchFamily="34" charset="0"/>
              </a:rPr>
              <a:t>темпреатура</a:t>
            </a:r>
            <a:r>
              <a:rPr lang="ru-RU" sz="2000" dirty="0">
                <a:solidFill>
                  <a:srgbClr val="C00000"/>
                </a:solidFill>
                <a:latin typeface="Ubuntu" panose="020B0504030602030204" pitchFamily="34" charset="0"/>
              </a:rPr>
              <a:t>, </a:t>
            </a:r>
            <a:r>
              <a:rPr lang="ru-RU" sz="2000" baseline="30000" dirty="0">
                <a:solidFill>
                  <a:srgbClr val="C00000"/>
                </a:solidFill>
                <a:latin typeface="Ubuntu" panose="020B0504030602030204" pitchFamily="34" charset="0"/>
              </a:rPr>
              <a:t>о</a:t>
            </a:r>
            <a:r>
              <a:rPr lang="en-US" sz="2000" dirty="0">
                <a:solidFill>
                  <a:srgbClr val="C00000"/>
                </a:solidFill>
                <a:latin typeface="Ubuntu" panose="020B0504030602030204" pitchFamily="34" charset="0"/>
              </a:rPr>
              <a:t>C</a:t>
            </a:r>
            <a:r>
              <a:rPr lang="ru-RU" sz="2000" dirty="0">
                <a:solidFill>
                  <a:srgbClr val="C00000"/>
                </a:solidFill>
                <a:latin typeface="Ubuntu" panose="020B0504030602030204" pitchFamily="34" charset="0"/>
              </a:rPr>
              <a:t>. (</a:t>
            </a:r>
            <a:r>
              <a:rPr lang="en-US" sz="2000" dirty="0">
                <a:solidFill>
                  <a:srgbClr val="C00000"/>
                </a:solidFill>
                <a:latin typeface="Ubuntu" panose="020B0504030602030204" pitchFamily="34" charset="0"/>
              </a:rPr>
              <a:t>T</a:t>
            </a:r>
            <a:r>
              <a:rPr lang="ru-RU" sz="2000" dirty="0">
                <a:solidFill>
                  <a:srgbClr val="C00000"/>
                </a:solidFill>
                <a:latin typeface="Ubuntu" panose="020B0504030602030204" pitchFamily="34" charset="0"/>
              </a:rPr>
              <a:t> &gt; 0) </a:t>
            </a:r>
            <a:r>
              <a:rPr lang="ru-RU" sz="2000" dirty="0" err="1">
                <a:solidFill>
                  <a:srgbClr val="C00000"/>
                </a:solidFill>
                <a:latin typeface="Ubuntu" panose="020B0504030602030204" pitchFamily="34" charset="0"/>
              </a:rPr>
              <a:t>референтное</a:t>
            </a:r>
            <a:r>
              <a:rPr lang="ru-RU" sz="2000" dirty="0">
                <a:solidFill>
                  <a:srgbClr val="C00000"/>
                </a:solidFill>
                <a:latin typeface="Ubuntu" panose="020B0504030602030204" pitchFamily="34" charset="0"/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  <a:latin typeface="Ubuntu" panose="020B0504030602030204" pitchFamily="34" charset="0"/>
              </a:rPr>
              <a:t>значение</a:t>
            </a:r>
            <a:r>
              <a:rPr lang="ru-RU" sz="2000" b="1" i="1" dirty="0" err="1" smtClean="0">
                <a:solidFill>
                  <a:srgbClr val="C00000"/>
                </a:solidFill>
                <a:latin typeface="Ubuntu" panose="020B0504030602030204" pitchFamily="34" charset="0"/>
              </a:rPr>
              <a:t>Т</a:t>
            </a:r>
            <a:r>
              <a:rPr lang="ru-RU" sz="2000" b="1" i="1" dirty="0" smtClean="0">
                <a:solidFill>
                  <a:srgbClr val="C00000"/>
                </a:solidFill>
                <a:latin typeface="Ubuntu" panose="020B0504030602030204" pitchFamily="34" charset="0"/>
              </a:rPr>
              <a:t> =</a:t>
            </a:r>
            <a:r>
              <a:rPr lang="en-US" sz="2000" b="1" i="1" dirty="0" smtClean="0">
                <a:solidFill>
                  <a:srgbClr val="C00000"/>
                </a:solidFill>
                <a:latin typeface="Ubuntu" panose="020B0504030602030204" pitchFamily="34" charset="0"/>
              </a:rPr>
              <a:t> 4,8</a:t>
            </a:r>
            <a:r>
              <a:rPr lang="ru-RU" sz="2000" b="1" i="1" baseline="30000" dirty="0">
                <a:solidFill>
                  <a:srgbClr val="C00000"/>
                </a:solidFill>
                <a:latin typeface="Ubuntu" panose="020B0504030602030204" pitchFamily="34" charset="0"/>
              </a:rPr>
              <a:t> о</a:t>
            </a:r>
            <a:r>
              <a:rPr lang="en-US" sz="2000" b="1" i="1" dirty="0" smtClean="0">
                <a:solidFill>
                  <a:srgbClr val="C00000"/>
                </a:solidFill>
                <a:latin typeface="Ubuntu" panose="020B0504030602030204" pitchFamily="34" charset="0"/>
              </a:rPr>
              <a:t>C</a:t>
            </a:r>
            <a:r>
              <a:rPr lang="ru-RU" sz="2000" b="1" i="1" dirty="0" smtClean="0">
                <a:solidFill>
                  <a:srgbClr val="C00000"/>
                </a:solidFill>
                <a:latin typeface="Ubuntu" panose="020B0504030602030204" pitchFamily="34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[1];</a:t>
            </a:r>
            <a:endParaRPr lang="ru-RU" sz="2000" dirty="0" smtClean="0">
              <a:solidFill>
                <a:srgbClr val="C00000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46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749935"/>
            <a:ext cx="6162675" cy="5946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Ubuntu" panose="020B0504030602030204" pitchFamily="34" charset="0"/>
              </a:rPr>
              <a:t>Изменение качества органического вещества осуществляется в соответствии со следующей схемой</a:t>
            </a:r>
            <a:r>
              <a:rPr lang="en-US" dirty="0" smtClean="0">
                <a:latin typeface="Ubuntu" panose="020B0504030602030204" pitchFamily="34" charset="0"/>
              </a:rPr>
              <a:t>, </a:t>
            </a:r>
            <a:r>
              <a:rPr lang="ru-RU" dirty="0" smtClean="0">
                <a:latin typeface="Ubuntu" panose="020B0504030602030204" pitchFamily="34" charset="0"/>
              </a:rPr>
              <a:t>взято из </a:t>
            </a:r>
            <a:r>
              <a:rPr lang="en-US" dirty="0" smtClean="0">
                <a:latin typeface="Ubuntu" panose="020B0504030602030204" pitchFamily="34" charset="0"/>
              </a:rPr>
              <a:t>[5]:</a:t>
            </a:r>
            <a:endParaRPr lang="ru-RU" dirty="0">
              <a:latin typeface="Ubuntu" panose="020B05040306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2649" y="646331"/>
            <a:ext cx="56959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>
                <a:latin typeface="Ubuntu" panose="020B0504030602030204" pitchFamily="34" charset="0"/>
              </a:rPr>
              <a:t>Органическое вещество используется микроорганизмами в результате чего становится более устойчивым</a:t>
            </a:r>
          </a:p>
          <a:p>
            <a:pPr marL="342900" indent="-342900">
              <a:buAutoNum type="arabicPeriod"/>
            </a:pPr>
            <a:r>
              <a:rPr lang="ru-RU" dirty="0" smtClean="0">
                <a:latin typeface="Ubuntu" panose="020B0504030602030204" pitchFamily="34" charset="0"/>
              </a:rPr>
              <a:t>Мера доступности органического вещества разложению – качество подстилки – описывается непрерывной переменной </a:t>
            </a:r>
            <a:r>
              <a:rPr lang="en-US" b="1" i="1" dirty="0" smtClean="0">
                <a:latin typeface="Ubuntu" panose="020B0504030602030204" pitchFamily="34" charset="0"/>
              </a:rPr>
              <a:t>q (0&lt;q&lt;∞), </a:t>
            </a:r>
            <a:r>
              <a:rPr lang="ru-RU" dirty="0" smtClean="0">
                <a:latin typeface="Ubuntu" panose="020B0504030602030204" pitchFamily="34" charset="0"/>
              </a:rPr>
              <a:t>распределение качества органического вещества описывается функцией плотности вероятности </a:t>
            </a:r>
            <a:r>
              <a:rPr lang="ru-RU" b="1" i="1" dirty="0" err="1" smtClean="0">
                <a:latin typeface="Ubuntu" panose="020B0504030602030204" pitchFamily="34" charset="0"/>
              </a:rPr>
              <a:t>δρС</a:t>
            </a:r>
            <a:r>
              <a:rPr lang="ru-RU" b="1" i="1" dirty="0" smtClean="0">
                <a:latin typeface="Ubuntu" panose="020B0504030602030204" pitchFamily="34" charset="0"/>
              </a:rPr>
              <a:t>(</a:t>
            </a:r>
            <a:r>
              <a:rPr lang="ru-RU" b="1" i="1" dirty="0" err="1" smtClean="0">
                <a:latin typeface="Ubuntu" panose="020B0504030602030204" pitchFamily="34" charset="0"/>
              </a:rPr>
              <a:t>q,t</a:t>
            </a:r>
            <a:r>
              <a:rPr lang="ru-RU" b="1" i="1" dirty="0" smtClean="0">
                <a:latin typeface="Ubuntu" panose="020B0504030602030204" pitchFamily="34" charset="0"/>
              </a:rPr>
              <a:t>)</a:t>
            </a:r>
            <a:r>
              <a:rPr lang="ru-RU" dirty="0" smtClean="0">
                <a:latin typeface="Ubuntu" panose="020B0504030602030204" pitchFamily="34" charset="0"/>
              </a:rPr>
              <a:t>. </a:t>
            </a:r>
            <a:r>
              <a:rPr lang="ru-RU" b="1" i="1" dirty="0" smtClean="0">
                <a:latin typeface="Ubuntu" panose="020B0504030602030204" pitchFamily="34" charset="0"/>
              </a:rPr>
              <a:t>D (q, q’)</a:t>
            </a:r>
            <a:r>
              <a:rPr lang="ru-RU" dirty="0" smtClean="0">
                <a:latin typeface="Ubuntu" panose="020B0504030602030204" pitchFamily="34" charset="0"/>
              </a:rPr>
              <a:t> – дисперсия качества (доля </a:t>
            </a:r>
            <a:r>
              <a:rPr lang="ru-RU" dirty="0" err="1" smtClean="0">
                <a:latin typeface="Ubuntu" panose="020B0504030602030204" pitchFamily="34" charset="0"/>
              </a:rPr>
              <a:t>Сорг</a:t>
            </a:r>
            <a:r>
              <a:rPr lang="ru-RU" dirty="0" smtClean="0">
                <a:latin typeface="Ubuntu" panose="020B0504030602030204" pitchFamily="34" charset="0"/>
              </a:rPr>
              <a:t>, ассимилированного со значением качества </a:t>
            </a:r>
            <a:r>
              <a:rPr lang="ru-RU" b="1" i="1" dirty="0" smtClean="0">
                <a:latin typeface="Ubuntu" panose="020B0504030602030204" pitchFamily="34" charset="0"/>
              </a:rPr>
              <a:t>q’, </a:t>
            </a:r>
            <a:r>
              <a:rPr lang="ru-RU" dirty="0" smtClean="0">
                <a:latin typeface="Ubuntu" panose="020B0504030602030204" pitchFamily="34" charset="0"/>
              </a:rPr>
              <a:t>возвращаемая в субстрат со значением качества </a:t>
            </a:r>
            <a:r>
              <a:rPr lang="ru-RU" b="1" i="1" dirty="0" smtClean="0">
                <a:latin typeface="Ubuntu" panose="020B0504030602030204" pitchFamily="34" charset="0"/>
              </a:rPr>
              <a:t>q</a:t>
            </a:r>
            <a:r>
              <a:rPr lang="ru-RU" dirty="0" smtClean="0">
                <a:latin typeface="Ubuntu" panose="020B0504030602030204" pitchFamily="34" charset="0"/>
              </a:rPr>
              <a:t>) </a:t>
            </a:r>
            <a:r>
              <a:rPr lang="en-US" dirty="0" smtClean="0">
                <a:latin typeface="Ubuntu" panose="020B0504030602030204" pitchFamily="34" charset="0"/>
              </a:rPr>
              <a:t>[5]</a:t>
            </a:r>
            <a:endParaRPr lang="ru-RU" b="1" i="1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07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32" y="5057775"/>
            <a:ext cx="8837632" cy="1017615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4" y="0"/>
            <a:ext cx="10208797" cy="5275166"/>
          </a:xfrm>
        </p:spPr>
      </p:pic>
      <p:sp>
        <p:nvSpPr>
          <p:cNvPr id="17" name="Блок-схема: данные 16"/>
          <p:cNvSpPr/>
          <p:nvPr/>
        </p:nvSpPr>
        <p:spPr>
          <a:xfrm>
            <a:off x="10134598" y="293220"/>
            <a:ext cx="1857375" cy="609600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0372725" y="265329"/>
            <a:ext cx="147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latin typeface="Ubuntu" panose="020B0504030602030204" pitchFamily="34" charset="0"/>
              </a:rPr>
              <a:t>Параметрыввода</a:t>
            </a:r>
            <a:endParaRPr lang="ru-RU" dirty="0">
              <a:latin typeface="Ubuntu" panose="020B050403060203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972672" y="1904315"/>
            <a:ext cx="2095502" cy="704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0039348" y="1904315"/>
            <a:ext cx="210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Ubuntu" panose="020B0504030602030204" pitchFamily="34" charset="0"/>
              </a:rPr>
              <a:t>Промежуточные элементы </a:t>
            </a:r>
            <a:endParaRPr lang="ru-RU" dirty="0">
              <a:latin typeface="Ubuntu" panose="020B0504030602030204" pitchFamily="34" charset="0"/>
            </a:endParaRPr>
          </a:p>
        </p:txBody>
      </p:sp>
      <p:sp>
        <p:nvSpPr>
          <p:cNvPr id="22" name="Блок-схема: знак завершения 21"/>
          <p:cNvSpPr/>
          <p:nvPr/>
        </p:nvSpPr>
        <p:spPr>
          <a:xfrm>
            <a:off x="9878664" y="3897094"/>
            <a:ext cx="2313336" cy="674906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0391774" y="3897094"/>
            <a:ext cx="210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Ubuntu" panose="020B0504030602030204" pitchFamily="34" charset="0"/>
              </a:rPr>
              <a:t>Элементы вывода</a:t>
            </a:r>
            <a:endParaRPr lang="ru-RU" dirty="0">
              <a:latin typeface="Ubuntu" panose="020B05040306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6165367"/>
            <a:ext cx="22955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Ubuntu" panose="020B0504030602030204" pitchFamily="34" charset="0"/>
              </a:rPr>
              <a:t>Запасы</a:t>
            </a:r>
            <a:r>
              <a:rPr lang="ru-RU" dirty="0" smtClean="0">
                <a:latin typeface="Ubuntu" panose="020B0504030602030204" pitchFamily="34" charset="0"/>
              </a:rPr>
              <a:t> </a:t>
            </a:r>
            <a:endParaRPr lang="en-US" dirty="0" smtClean="0">
              <a:latin typeface="Ubuntu" panose="020B0504030602030204" pitchFamily="34" charset="0"/>
            </a:endParaRPr>
          </a:p>
          <a:p>
            <a:r>
              <a:rPr lang="ru-RU" sz="1600" dirty="0" smtClean="0">
                <a:latin typeface="Ubuntu" panose="020B0504030602030204" pitchFamily="34" charset="0"/>
              </a:rPr>
              <a:t>Углерода*</a:t>
            </a:r>
            <a:r>
              <a:rPr lang="en-US" sz="1600" dirty="0" smtClean="0">
                <a:latin typeface="Ubuntu" panose="020B0504030602030204" pitchFamily="34" charset="0"/>
              </a:rPr>
              <a:t>:</a:t>
            </a:r>
            <a:endParaRPr lang="ru-RU" sz="1600" dirty="0">
              <a:latin typeface="Ubuntu" panose="020B05040306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993743" y="5935849"/>
                <a:ext cx="5359096" cy="8749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𝑠𝑜𝑖𝑙</m:t>
                          </m:r>
                        </m:sub>
                      </m:sSub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𝑓𝑐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den>
                      </m:f>
                      <m:r>
                        <a:rPr lang="ru-RU" sz="16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600" i="0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"/>
                                          <m:ctrlP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ru-RU" sz="1600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ru-RU" sz="1600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ru-RU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600" i="0">
                                          <a:latin typeface="Cambria Math" panose="02040503050406030204" pitchFamily="18" charset="0"/>
                                        </a:rPr>
                                        <m:t>η</m:t>
                                      </m:r>
                                    </m:e>
                                    <m:sub>
                                      <m:r>
                                        <a:rPr lang="ru-RU" sz="1600" i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ru-RU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43" y="5935849"/>
                <a:ext cx="5359096" cy="8749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Прямоугольник 28"/>
          <p:cNvSpPr/>
          <p:nvPr/>
        </p:nvSpPr>
        <p:spPr>
          <a:xfrm>
            <a:off x="21055" y="5370290"/>
            <a:ext cx="8951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Ubuntu" panose="020B0504030602030204" pitchFamily="34" charset="0"/>
              </a:rPr>
              <a:t>Запасы </a:t>
            </a:r>
            <a:endParaRPr lang="en-US" sz="1600" dirty="0" smtClean="0">
              <a:latin typeface="Ubuntu" panose="020B0504030602030204" pitchFamily="34" charset="0"/>
            </a:endParaRPr>
          </a:p>
          <a:p>
            <a:r>
              <a:rPr lang="ru-RU" sz="1600" dirty="0" smtClean="0">
                <a:latin typeface="Ubuntu" panose="020B0504030602030204" pitchFamily="34" charset="0"/>
              </a:rPr>
              <a:t>Азота*</a:t>
            </a:r>
            <a:r>
              <a:rPr lang="en-US" sz="1600" dirty="0" smtClean="0">
                <a:latin typeface="Ubuntu" panose="020B0504030602030204" pitchFamily="34" charset="0"/>
              </a:rPr>
              <a:t>:</a:t>
            </a:r>
            <a:endParaRPr lang="ru-RU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2373" y="6225981"/>
            <a:ext cx="4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Ubuntu" panose="020B0504030602030204" pitchFamily="34" charset="0"/>
              </a:rPr>
              <a:t>(2)</a:t>
            </a:r>
            <a:endParaRPr lang="ru-RU" dirty="0">
              <a:latin typeface="Ubuntu" panose="020B05040306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98882" y="5431926"/>
            <a:ext cx="4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Ubuntu" panose="020B0504030602030204" pitchFamily="34" charset="0"/>
              </a:rPr>
              <a:t>(1)</a:t>
            </a:r>
            <a:endParaRPr lang="ru-RU" dirty="0">
              <a:latin typeface="Ubuntu" panose="020B05040306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58175" y="6288477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Ubuntu" panose="020B0504030602030204" pitchFamily="34" charset="0"/>
              </a:rPr>
              <a:t>*в почве в целом</a:t>
            </a:r>
            <a:endParaRPr lang="ru-RU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78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Ubuntu Medium" panose="020B0604030602030204" pitchFamily="34" charset="0"/>
              </a:rPr>
              <a:t>Промежуточные элементы (функции)</a:t>
            </a:r>
            <a:endParaRPr lang="ru-RU" sz="3600" dirty="0">
              <a:latin typeface="Ubuntu Medium" panose="020B06040306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12"/>
              <p:cNvSpPr>
                <a:spLocks noGrp="1"/>
              </p:cNvSpPr>
              <p:nvPr>
                <p:ph idx="1"/>
              </p:nvPr>
            </p:nvSpPr>
            <p:spPr>
              <a:xfrm>
                <a:off x="0" y="1254124"/>
                <a:ext cx="12106275" cy="548005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000" b="1" i="1" dirty="0" smtClean="0">
                    <a:latin typeface="Ubuntu" panose="020B0504030602030204" pitchFamily="34" charset="0"/>
                  </a:rPr>
                  <a:t>q(t)</a:t>
                </a:r>
                <a:r>
                  <a:rPr lang="en-US" sz="2000" dirty="0">
                    <a:latin typeface="Ubuntu" panose="020B0504030602030204" pitchFamily="34" charset="0"/>
                  </a:rPr>
                  <a:t> –</a:t>
                </a:r>
                <a:r>
                  <a:rPr lang="ru-RU" sz="2000" dirty="0">
                    <a:latin typeface="Ubuntu" panose="020B0504030602030204" pitchFamily="34" charset="0"/>
                  </a:rPr>
                  <a:t> качество органического вещества в зависимости от времени, </a:t>
                </a:r>
                <a:r>
                  <a:rPr lang="ru-RU" sz="2000" dirty="0" smtClean="0">
                    <a:latin typeface="Ubuntu" panose="020B0504030602030204" pitchFamily="34" charset="0"/>
                  </a:rPr>
                  <a:t>б/р</a:t>
                </a:r>
                <a:r>
                  <a:rPr lang="en-US" sz="2000" dirty="0" smtClean="0">
                    <a:latin typeface="Ubuntu" panose="020B05040306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000">
                                        <a:latin typeface="Cambria Math" panose="02040503050406030204" pitchFamily="18" charset="0"/>
                                      </a:rPr>
                                      <m:t>η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𝑓𝑐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p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2000" dirty="0" smtClean="0">
                    <a:latin typeface="Ubuntu" panose="020B0504030602030204" pitchFamily="34" charset="0"/>
                  </a:rPr>
                  <a:t>;  </a:t>
                </a:r>
                <a:endParaRPr lang="en-US" sz="2000" dirty="0" smtClean="0">
                  <a:latin typeface="Ubuntu" panose="020B0504030602030204" pitchFamily="34" charset="0"/>
                </a:endParaRPr>
              </a:p>
              <a:p>
                <a:r>
                  <a:rPr lang="en-US" sz="2000" b="1" i="1" dirty="0" err="1" smtClean="0">
                    <a:latin typeface="Ubuntu" panose="020B0504030602030204" pitchFamily="34" charset="0"/>
                  </a:rPr>
                  <a:t>qs</a:t>
                </a:r>
                <a:r>
                  <a:rPr lang="en-US" sz="2000" b="1" i="1" dirty="0" smtClean="0">
                    <a:latin typeface="Ubuntu" panose="020B0504030602030204" pitchFamily="34" charset="0"/>
                  </a:rPr>
                  <a:t> </a:t>
                </a:r>
                <a:r>
                  <a:rPr lang="en-US" sz="2000" dirty="0" smtClean="0">
                    <a:latin typeface="Ubuntu" panose="020B0504030602030204" pitchFamily="34" charset="0"/>
                  </a:rPr>
                  <a:t>– </a:t>
                </a:r>
                <a:r>
                  <a:rPr lang="ru-RU" sz="2000" dirty="0" smtClean="0">
                    <a:latin typeface="Ubuntu" panose="020B0504030602030204" pitchFamily="34" charset="0"/>
                  </a:rPr>
                  <a:t>среднее снижение качества по аналогии с </a:t>
                </a:r>
                <a:r>
                  <a:rPr lang="en-US" sz="2000" dirty="0" smtClean="0">
                    <a:latin typeface="Ubuntu" panose="020B0504030602030204" pitchFamily="34" charset="0"/>
                  </a:rPr>
                  <a:t>q(t)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ru-RU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1800">
                                    <a:latin typeface="Cambria Math" panose="02040503050406030204" pitchFamily="18" charset="0"/>
                                  </a:rPr>
                                  <m:t>η</m:t>
                                </m:r>
                              </m:e>
                              <m:sub>
                                <m:r>
                                  <a:rPr lang="ru-RU" sz="18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  <m:sSub>
                              <m:sSubPr>
                                <m:ctrlPr>
                                  <a:rPr lang="ru-RU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ru-RU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ru-RU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ru-RU" sz="1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sup>
                    </m:sSup>
                  </m:oMath>
                </a14:m>
                <a:endParaRPr lang="en-US" sz="2000" b="1" i="1" dirty="0" smtClean="0">
                  <a:latin typeface="Ubuntu" panose="020B0504030602030204" pitchFamily="34" charset="0"/>
                </a:endParaRPr>
              </a:p>
              <a:p>
                <a:r>
                  <a:rPr lang="en-US" sz="2000" b="1" i="1" dirty="0">
                    <a:latin typeface="Ubuntu" panose="020B0504030602030204" pitchFamily="34" charset="0"/>
                  </a:rPr>
                  <a:t>u</a:t>
                </a:r>
                <a:r>
                  <a:rPr lang="ru-RU" sz="2000" b="1" i="1" dirty="0">
                    <a:latin typeface="Ubuntu" panose="020B0504030602030204" pitchFamily="34" charset="0"/>
                  </a:rPr>
                  <a:t>0 </a:t>
                </a:r>
                <a:r>
                  <a:rPr lang="ru-RU" sz="2000" dirty="0">
                    <a:latin typeface="Ubuntu" panose="020B0504030602030204" pitchFamily="34" charset="0"/>
                  </a:rPr>
                  <a:t>– исходный темп прироста микробной биомассы (</a:t>
                </a:r>
                <a:r>
                  <a:rPr lang="en-US" sz="2000" dirty="0">
                    <a:latin typeface="Ubuntu" panose="020B0504030602030204" pitchFamily="34" charset="0"/>
                  </a:rPr>
                  <a:t>B</a:t>
                </a:r>
                <a:r>
                  <a:rPr lang="ru-RU" sz="2000" dirty="0">
                    <a:latin typeface="Ubuntu" panose="020B0504030602030204" pitchFamily="34" charset="0"/>
                  </a:rPr>
                  <a:t>/</a:t>
                </a:r>
                <a:r>
                  <a:rPr lang="en-US" sz="2000" dirty="0">
                    <a:latin typeface="Ubuntu" panose="020B0504030602030204" pitchFamily="34" charset="0"/>
                  </a:rPr>
                  <a:t>C</a:t>
                </a:r>
                <a:r>
                  <a:rPr lang="ru-RU" sz="2000" dirty="0">
                    <a:latin typeface="Ubuntu" panose="020B0504030602030204" pitchFamily="34" charset="0"/>
                  </a:rPr>
                  <a:t>*</a:t>
                </a:r>
                <a:r>
                  <a:rPr lang="en-US" sz="2000" dirty="0">
                    <a:latin typeface="Ubuntu" panose="020B0504030602030204" pitchFamily="34" charset="0"/>
                  </a:rPr>
                  <a:t>t</a:t>
                </a:r>
                <a:r>
                  <a:rPr lang="ru-RU" sz="2000" dirty="0">
                    <a:latin typeface="Ubuntu" panose="020B0504030602030204" pitchFamily="34" charset="0"/>
                  </a:rPr>
                  <a:t> – кг/кг*год)</a:t>
                </a:r>
                <a:r>
                  <a:rPr lang="en-US" sz="2000" dirty="0">
                    <a:latin typeface="Ubuntu" panose="020B0504030602030204" pitchFamily="34" charset="0"/>
                  </a:rPr>
                  <a:t> – </a:t>
                </a:r>
                <a:r>
                  <a:rPr lang="ru-RU" sz="2000" dirty="0">
                    <a:latin typeface="Ubuntu" panose="020B0504030602030204" pitchFamily="34" charset="0"/>
                  </a:rPr>
                  <a:t>определяется среднегодовой температурой, поэтому в явном виде не вводится наряду с </a:t>
                </a:r>
                <a:r>
                  <a:rPr lang="ru-RU" sz="2000" dirty="0" smtClean="0">
                    <a:latin typeface="Ubuntu" panose="020B0504030602030204" pitchFamily="34" charset="0"/>
                  </a:rPr>
                  <a:t>остальными</a:t>
                </a:r>
                <a:r>
                  <a:rPr lang="en-US" sz="2000" dirty="0" smtClean="0">
                    <a:latin typeface="Ubuntu" panose="020B0504030602030204" pitchFamily="34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=0,075+0,014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000" dirty="0" smtClean="0">
                    <a:latin typeface="Ubuntu" panose="020B0504030602030204" pitchFamily="34" charset="0"/>
                  </a:rPr>
                  <a:t>;</a:t>
                </a:r>
                <a:endParaRPr lang="ru-RU" sz="2000" dirty="0">
                  <a:latin typeface="Ubuntu" panose="020B0504030602030204" pitchFamily="34" charset="0"/>
                </a:endParaRPr>
              </a:p>
              <a:p>
                <a:r>
                  <a:rPr lang="en-US" sz="2000" b="1" i="1" dirty="0" smtClean="0">
                    <a:latin typeface="Ubuntu" panose="020B0504030602030204" pitchFamily="34" charset="0"/>
                  </a:rPr>
                  <a:t>alpha </a:t>
                </a:r>
                <a:r>
                  <a:rPr lang="en-US" sz="2000" b="1" i="1" dirty="0">
                    <a:latin typeface="Ubuntu" panose="020B0504030602030204" pitchFamily="34" charset="0"/>
                  </a:rPr>
                  <a:t>(</a:t>
                </a:r>
                <a:r>
                  <a:rPr lang="el-GR" sz="2000" b="1" i="1" dirty="0">
                    <a:latin typeface="Ubuntu" panose="020B0504030602030204" pitchFamily="34" charset="0"/>
                  </a:rPr>
                  <a:t>α</a:t>
                </a:r>
                <a:r>
                  <a:rPr lang="en-US" sz="2000" b="1" i="1" dirty="0">
                    <a:latin typeface="Ubuntu" panose="020B0504030602030204" pitchFamily="34" charset="0"/>
                  </a:rPr>
                  <a:t>)</a:t>
                </a:r>
                <a:r>
                  <a:rPr lang="en-US" sz="2000" dirty="0">
                    <a:latin typeface="Ubuntu" panose="020B0504030602030204" pitchFamily="34" charset="0"/>
                  </a:rPr>
                  <a:t> </a:t>
                </a:r>
                <a:r>
                  <a:rPr lang="ru-RU" sz="2000" dirty="0" smtClean="0">
                    <a:latin typeface="Ubuntu" panose="020B0504030602030204" pitchFamily="34" charset="0"/>
                  </a:rPr>
                  <a:t>– Мера снижения качества в единицу времени</a:t>
                </a:r>
                <a:r>
                  <a:rPr lang="en-US" sz="2000" dirty="0" smtClean="0">
                    <a:latin typeface="Ubuntu" panose="020B0504030602030204" pitchFamily="34" charset="0"/>
                  </a:rPr>
                  <a:t> (</a:t>
                </a:r>
                <a:r>
                  <a:rPr lang="ru-RU" sz="2000" dirty="0" smtClean="0">
                    <a:latin typeface="Ubuntu" panose="020B0504030602030204" pitchFamily="34" charset="0"/>
                  </a:rPr>
                  <a:t>б</a:t>
                </a:r>
                <a:r>
                  <a:rPr lang="en-US" sz="2000" dirty="0" smtClean="0">
                    <a:latin typeface="Ubuntu" panose="020B0504030602030204" pitchFamily="34" charset="0"/>
                  </a:rPr>
                  <a:t>/</a:t>
                </a:r>
                <a:r>
                  <a:rPr lang="ru-RU" sz="2000" dirty="0" smtClean="0">
                    <a:latin typeface="Ubuntu" panose="020B0504030602030204" pitchFamily="34" charset="0"/>
                  </a:rPr>
                  <a:t>р). </a:t>
                </a:r>
                <a:r>
                  <a:rPr lang="el-GR" sz="2000" b="1" i="1" dirty="0">
                    <a:latin typeface="Ubuntu" panose="020B0504030602030204" pitchFamily="34" charset="0"/>
                  </a:rPr>
                  <a:t>α </a:t>
                </a:r>
                <a:r>
                  <a:rPr lang="en-US" sz="2000" dirty="0" smtClean="0">
                    <a:latin typeface="Ubuntu" panose="020B050403060203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000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𝑓𝑐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ru-RU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Ubuntu" panose="020B0504030602030204" pitchFamily="34" charset="0"/>
                  </a:rPr>
                  <a:t>;</a:t>
                </a:r>
              </a:p>
              <a:p>
                <a:r>
                  <a:rPr lang="en-US" sz="2000" b="1" i="1" dirty="0" smtClean="0">
                    <a:latin typeface="Ubuntu" panose="020B0504030602030204" pitchFamily="34" charset="0"/>
                  </a:rPr>
                  <a:t>k0</a:t>
                </a:r>
                <a:r>
                  <a:rPr lang="en-US" sz="2000" dirty="0" smtClean="0">
                    <a:latin typeface="Ubuntu" panose="020B0504030602030204" pitchFamily="34" charset="0"/>
                  </a:rPr>
                  <a:t> – </a:t>
                </a:r>
                <a:r>
                  <a:rPr lang="ru-RU" sz="2000" dirty="0" smtClean="0">
                    <a:latin typeface="Ubuntu" panose="020B0504030602030204" pitchFamily="34" charset="0"/>
                  </a:rPr>
                  <a:t>удельная скорость разложения</a:t>
                </a:r>
                <a:r>
                  <a:rPr lang="en-US" sz="2000" dirty="0" smtClean="0">
                    <a:latin typeface="Ubuntu" panose="020B0504030602030204" pitchFamily="34" charset="0"/>
                  </a:rPr>
                  <a:t>,</a:t>
                </a:r>
                <a:r>
                  <a:rPr lang="ru-RU" sz="2000" dirty="0" smtClean="0">
                    <a:latin typeface="Ubuntu" panose="020B0504030602030204" pitchFamily="34" charset="0"/>
                  </a:rPr>
                  <a:t> </a:t>
                </a:r>
                <a:r>
                  <a:rPr lang="ru-RU" sz="2000" dirty="0">
                    <a:latin typeface="Ubuntu" panose="020B0504030602030204" pitchFamily="34" charset="0"/>
                  </a:rPr>
                  <a:t>– </a:t>
                </a:r>
                <a:r>
                  <a:rPr lang="ru-RU" sz="2000" dirty="0" smtClean="0">
                    <a:latin typeface="Ubuntu" panose="020B0504030602030204" pitchFamily="34" charset="0"/>
                  </a:rPr>
                  <a:t>кг/кг*год,</a:t>
                </a:r>
                <a:r>
                  <a:rPr lang="en-US" sz="2000" dirty="0" smtClean="0">
                    <a:latin typeface="Ubuntu" panose="020B05040306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×(1−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)×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Ubuntu" panose="020B0504030602030204" pitchFamily="34" charset="0"/>
                  </a:rPr>
                  <a:t>;</a:t>
                </a:r>
                <a:r>
                  <a:rPr lang="ru-RU" sz="2000" dirty="0" smtClean="0">
                    <a:latin typeface="Ubuntu" panose="020B0504030602030204" pitchFamily="34" charset="0"/>
                  </a:rPr>
                  <a:t> </a:t>
                </a:r>
                <a:endParaRPr lang="en-US" sz="2000" dirty="0" smtClean="0">
                  <a:latin typeface="Ubuntu" panose="020B0504030602030204" pitchFamily="34" charset="0"/>
                </a:endParaRPr>
              </a:p>
              <a:p>
                <a:r>
                  <a:rPr lang="en-US" sz="2000" b="1" i="1" dirty="0" smtClean="0">
                    <a:latin typeface="Ubuntu" panose="020B0504030602030204" pitchFamily="34" charset="0"/>
                  </a:rPr>
                  <a:t>C(q) </a:t>
                </a:r>
                <a:r>
                  <a:rPr lang="en-US" sz="2000" dirty="0" smtClean="0">
                    <a:latin typeface="Ubuntu" panose="020B0504030602030204" pitchFamily="34" charset="0"/>
                  </a:rPr>
                  <a:t>– </a:t>
                </a:r>
                <a:r>
                  <a:rPr lang="ru-RU" sz="2000" dirty="0" smtClean="0">
                    <a:latin typeface="Ubuntu" panose="020B0504030602030204" pitchFamily="34" charset="0"/>
                  </a:rPr>
                  <a:t>содержание углерода в отдельной фракции подстилки, т</a:t>
                </a:r>
                <a:r>
                  <a:rPr lang="en-US" sz="2000" dirty="0" smtClean="0">
                    <a:latin typeface="Ubuntu" panose="020B0504030602030204" pitchFamily="34" charset="0"/>
                  </a:rPr>
                  <a:t>/</a:t>
                </a:r>
                <a:r>
                  <a:rPr lang="ru-RU" sz="2000" dirty="0" smtClean="0">
                    <a:latin typeface="Ubuntu" panose="020B0504030602030204" pitchFamily="34" charset="0"/>
                  </a:rPr>
                  <a:t>га</a:t>
                </a:r>
                <a:r>
                  <a:rPr lang="en-US" sz="2000" dirty="0" smtClean="0">
                    <a:latin typeface="Ubuntu" panose="020B0504030602030204" pitchFamily="34" charset="0"/>
                  </a:rPr>
                  <a:t>;</a:t>
                </a:r>
                <a:endParaRPr lang="ru-RU" sz="2000" dirty="0" smtClean="0">
                  <a:latin typeface="Ubuntu" panose="020B0504030602030204" pitchFamily="34" charset="0"/>
                </a:endParaRPr>
              </a:p>
              <a:p>
                <a:r>
                  <a:rPr lang="en-US" sz="2000" b="1" i="1" dirty="0">
                    <a:latin typeface="Ubuntu" panose="020B0504030602030204" pitchFamily="34" charset="0"/>
                  </a:rPr>
                  <a:t>g(q) </a:t>
                </a:r>
                <a:r>
                  <a:rPr lang="en-US" sz="2000" dirty="0">
                    <a:latin typeface="Ubuntu" panose="020B0504030602030204" pitchFamily="34" charset="0"/>
                  </a:rPr>
                  <a:t>– </a:t>
                </a:r>
                <a:r>
                  <a:rPr lang="ru-RU" sz="2000" dirty="0">
                    <a:latin typeface="Ubuntu" panose="020B0504030602030204" pitchFamily="34" charset="0"/>
                  </a:rPr>
                  <a:t>доля сохранившегося </a:t>
                </a:r>
                <a:r>
                  <a:rPr lang="ru-RU" sz="2000" dirty="0" err="1">
                    <a:latin typeface="Ubuntu" panose="020B0504030602030204" pitchFamily="34" charset="0"/>
                  </a:rPr>
                  <a:t>Сорг</a:t>
                </a:r>
                <a:r>
                  <a:rPr lang="ru-RU" sz="2000" dirty="0">
                    <a:latin typeface="Ubuntu" panose="020B0504030602030204" pitchFamily="34" charset="0"/>
                  </a:rPr>
                  <a:t> фракции подстилки от его исходного содержания,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ru-RU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1800">
                                    <a:latin typeface="Cambria Math" panose="02040503050406030204" pitchFamily="18" charset="0"/>
                                  </a:rPr>
                                  <m:t>η</m:t>
                                </m:r>
                              </m:e>
                              <m:sub>
                                <m:r>
                                  <a:rPr lang="ru-RU" sz="18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sz="2000" b="1" i="1" dirty="0">
                  <a:latin typeface="Ubuntu" panose="020B0504030602030204" pitchFamily="34" charset="0"/>
                </a:endParaRPr>
              </a:p>
              <a:p>
                <a:r>
                  <a:rPr lang="en-US" sz="2000" b="1" i="1" dirty="0">
                    <a:latin typeface="Ubuntu" panose="020B0504030602030204" pitchFamily="34" charset="0"/>
                  </a:rPr>
                  <a:t>h(q) </a:t>
                </a:r>
                <a:r>
                  <a:rPr lang="en-US" sz="2000" dirty="0">
                    <a:latin typeface="Ubuntu" panose="020B0504030602030204" pitchFamily="34" charset="0"/>
                  </a:rPr>
                  <a:t>– </a:t>
                </a:r>
                <a:r>
                  <a:rPr lang="ru-RU" sz="2000" dirty="0">
                    <a:latin typeface="Ubuntu" panose="020B0504030602030204" pitchFamily="34" charset="0"/>
                  </a:rPr>
                  <a:t>доля сохранившегося </a:t>
                </a:r>
                <a:r>
                  <a:rPr lang="en-US" sz="2000" dirty="0">
                    <a:latin typeface="Ubuntu" panose="020B0504030602030204" pitchFamily="34" charset="0"/>
                  </a:rPr>
                  <a:t>N</a:t>
                </a:r>
                <a:r>
                  <a:rPr lang="ru-RU" sz="2000" dirty="0" err="1" smtClean="0">
                    <a:latin typeface="Ubuntu" panose="020B0504030602030204" pitchFamily="34" charset="0"/>
                  </a:rPr>
                  <a:t>орг</a:t>
                </a:r>
                <a:r>
                  <a:rPr lang="ru-RU" sz="2000" dirty="0" smtClean="0">
                    <a:latin typeface="Ubuntu" panose="020B0504030602030204" pitchFamily="34" charset="0"/>
                  </a:rPr>
                  <a:t> </a:t>
                </a:r>
                <a:r>
                  <a:rPr lang="ru-RU" sz="2000" dirty="0">
                    <a:latin typeface="Ubuntu" panose="020B0504030602030204" pitchFamily="34" charset="0"/>
                  </a:rPr>
                  <a:t>фракции подстилки от его исходного </a:t>
                </a:r>
                <a:r>
                  <a:rPr lang="ru-RU" sz="2000" dirty="0" smtClean="0">
                    <a:latin typeface="Ubuntu" panose="020B0504030602030204" pitchFamily="34" charset="0"/>
                  </a:rPr>
                  <a:t>содержания</a:t>
                </a:r>
                <a:r>
                  <a:rPr lang="en-US" sz="2000" dirty="0" smtClean="0">
                    <a:latin typeface="Ubuntu" panose="020B0504030602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𝑓𝑁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𝑓𝐶</m:t>
                        </m:r>
                      </m:den>
                    </m:f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  <m:sup>
                        <m:f>
                          <m:f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>
                                    <a:latin typeface="Cambria Math" panose="02040503050406030204" pitchFamily="18" charset="0"/>
                                  </a:rPr>
                                  <m:t>η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𝑓𝑁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𝑓𝐶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Ubuntu" panose="020B0504030602030204" pitchFamily="34" charset="0"/>
                  </a:rPr>
                  <a:t>;</a:t>
                </a:r>
                <a:endParaRPr lang="ru-RU" sz="2000" dirty="0" smtClean="0">
                  <a:latin typeface="Ubuntu" panose="020B0504030602030204" pitchFamily="34" charset="0"/>
                </a:endParaRPr>
              </a:p>
              <a:p>
                <a:r>
                  <a:rPr lang="en-US" sz="2000" b="1" i="1" dirty="0" smtClean="0">
                    <a:latin typeface="Ubuntu" panose="020B0504030602030204" pitchFamily="34" charset="0"/>
                  </a:rPr>
                  <a:t>z</a:t>
                </a:r>
                <a:r>
                  <a:rPr lang="en-US" sz="2000" dirty="0" smtClean="0">
                    <a:latin typeface="Ubuntu" panose="020B0504030602030204" pitchFamily="34" charset="0"/>
                  </a:rPr>
                  <a:t> – </a:t>
                </a:r>
                <a:r>
                  <a:rPr lang="ru-RU" sz="2000" dirty="0" smtClean="0">
                    <a:latin typeface="Ubuntu" panose="020B0504030602030204" pitchFamily="34" charset="0"/>
                  </a:rPr>
                  <a:t>степень в уравнении</a:t>
                </a:r>
                <a:r>
                  <a:rPr lang="en-US" sz="2000" dirty="0" smtClean="0">
                    <a:latin typeface="Ubuntu" panose="020B0504030602030204" pitchFamily="34" charset="0"/>
                  </a:rPr>
                  <a:t> </a:t>
                </a:r>
                <a:r>
                  <a:rPr lang="ru-RU" sz="2000" dirty="0" smtClean="0">
                    <a:latin typeface="Ubuntu" panose="020B0504030602030204" pitchFamily="34" charset="0"/>
                  </a:rPr>
                  <a:t>для </a:t>
                </a:r>
                <a:r>
                  <a:rPr lang="en-US" sz="2000" dirty="0" smtClean="0">
                    <a:latin typeface="Ubuntu" panose="020B0504030602030204" pitchFamily="34" charset="0"/>
                  </a:rPr>
                  <a:t>g(q), </a:t>
                </a:r>
                <a:r>
                  <a:rPr lang="ru-RU" sz="2000" dirty="0" smtClean="0">
                    <a:latin typeface="Ubuntu" panose="020B0504030602030204" pitchFamily="34" charset="0"/>
                  </a:rPr>
                  <a:t>введена для упрощения расчетов,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000">
                                <a:latin typeface="Cambria Math" panose="02040503050406030204" pitchFamily="18" charset="0"/>
                              </a:rPr>
                              <m:t>η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 smtClean="0">
                    <a:latin typeface="Ubuntu" panose="020B0504030602030204" pitchFamily="34" charset="0"/>
                  </a:rPr>
                  <a:t>;</a:t>
                </a:r>
              </a:p>
              <a:p>
                <a:r>
                  <a:rPr lang="en-US" sz="2000" b="1" i="1" dirty="0" err="1" smtClean="0">
                    <a:latin typeface="Ubuntu" panose="020B0504030602030204" pitchFamily="34" charset="0"/>
                  </a:rPr>
                  <a:t>Css</a:t>
                </a:r>
                <a:r>
                  <a:rPr lang="en-US" sz="2000" b="1" i="1" dirty="0" smtClean="0">
                    <a:latin typeface="Ubuntu" panose="020B0504030602030204" pitchFamily="34" charset="0"/>
                  </a:rPr>
                  <a:t> </a:t>
                </a:r>
                <a:r>
                  <a:rPr lang="en-US" sz="2000" dirty="0" smtClean="0">
                    <a:latin typeface="Ubuntu" panose="020B0504030602030204" pitchFamily="34" charset="0"/>
                  </a:rPr>
                  <a:t>– </a:t>
                </a:r>
                <a:r>
                  <a:rPr lang="ru-RU" sz="2000" dirty="0" smtClean="0">
                    <a:latin typeface="Ubuntu" panose="020B0504030602030204" pitchFamily="34" charset="0"/>
                  </a:rPr>
                  <a:t>содержание углерода в равновесном состоянии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𝐶𝑠𝑠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𝑓𝐶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ru-RU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η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sz="1800" dirty="0" smtClean="0"/>
                  <a:t>;</a:t>
                </a:r>
                <a:endParaRPr lang="ru-RU" sz="1800" dirty="0"/>
              </a:p>
              <a:p>
                <a:r>
                  <a:rPr lang="ru-RU" sz="2000" dirty="0" smtClean="0">
                    <a:latin typeface="Ubuntu" panose="020B0504030602030204" pitchFamily="34" charset="0"/>
                  </a:rPr>
                  <a:t> </a:t>
                </a:r>
                <a:r>
                  <a:rPr lang="en-US" sz="2000" b="1" i="1" dirty="0" err="1" smtClean="0">
                    <a:latin typeface="Ubuntu" panose="020B0504030602030204" pitchFamily="34" charset="0"/>
                  </a:rPr>
                  <a:t>Nss</a:t>
                </a:r>
                <a:r>
                  <a:rPr lang="en-US" sz="2000" b="1" i="1" dirty="0" smtClean="0">
                    <a:latin typeface="Ubuntu" panose="020B0504030602030204" pitchFamily="34" charset="0"/>
                  </a:rPr>
                  <a:t> </a:t>
                </a:r>
                <a:r>
                  <a:rPr lang="en-US" sz="2000" dirty="0" smtClean="0">
                    <a:latin typeface="Ubuntu" panose="020B0504030602030204" pitchFamily="34" charset="0"/>
                  </a:rPr>
                  <a:t>– </a:t>
                </a:r>
                <a:r>
                  <a:rPr lang="ru-RU" sz="2000" dirty="0" smtClean="0">
                    <a:latin typeface="Ubuntu" panose="020B0504030602030204" pitchFamily="34" charset="0"/>
                  </a:rPr>
                  <a:t>содержание азота в равновесном состоянии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𝑁𝑠𝑠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𝐶𝑠𝑠</m:t>
                    </m:r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𝑓𝑁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𝑓𝐶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𝑓𝑁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𝑓𝐶</m:t>
                        </m:r>
                      </m:den>
                    </m:f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η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η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𝐶𝑠𝑠</m:t>
                    </m:r>
                  </m:oMath>
                </a14:m>
                <a:endParaRPr lang="en-US" sz="2000" b="1" i="1" dirty="0" smtClean="0">
                  <a:latin typeface="Ubuntu" panose="020B0504030602030204" pitchFamily="34" charset="0"/>
                </a:endParaRPr>
              </a:p>
              <a:p>
                <a:r>
                  <a:rPr lang="ru-RU" sz="2000" b="1" i="1" dirty="0" smtClean="0">
                    <a:latin typeface="Ubuntu" panose="020B0504030602030204" pitchFamily="34" charset="0"/>
                  </a:rPr>
                  <a:t>D (q, q’) </a:t>
                </a:r>
                <a:r>
                  <a:rPr lang="ru-RU" sz="2000" dirty="0" smtClean="0">
                    <a:latin typeface="Ubuntu" panose="020B0504030602030204" pitchFamily="34" charset="0"/>
                  </a:rPr>
                  <a:t>– дисперсия качества (доля </a:t>
                </a:r>
                <a:r>
                  <a:rPr lang="ru-RU" sz="2000" dirty="0" err="1" smtClean="0">
                    <a:latin typeface="Ubuntu" panose="020B0504030602030204" pitchFamily="34" charset="0"/>
                  </a:rPr>
                  <a:t>Сорг</a:t>
                </a:r>
                <a:r>
                  <a:rPr lang="ru-RU" sz="2000" dirty="0" smtClean="0">
                    <a:latin typeface="Ubuntu" panose="020B0504030602030204" pitchFamily="34" charset="0"/>
                  </a:rPr>
                  <a:t>, ассимилированного со значением качества q’, возвращаемая в субстрат со значением качества q)</a:t>
                </a:r>
              </a:p>
              <a:p>
                <a:endParaRPr lang="en-US" sz="2000" dirty="0">
                  <a:latin typeface="Ubuntu" panose="020B0504030602030204" pitchFamily="34" charset="0"/>
                </a:endParaRPr>
              </a:p>
              <a:p>
                <a:endParaRPr lang="en-US" sz="2000" dirty="0" smtClean="0">
                  <a:latin typeface="Ubuntu" panose="020B0504030602030204" pitchFamily="34" charset="0"/>
                </a:endParaRPr>
              </a:p>
              <a:p>
                <a:endParaRPr lang="ru-RU" sz="2000" dirty="0">
                  <a:latin typeface="Ubuntu" panose="020B0504030602030204" pitchFamily="34" charset="0"/>
                </a:endParaRPr>
              </a:p>
            </p:txBody>
          </p:sp>
        </mc:Choice>
        <mc:Fallback xmlns="">
          <p:sp>
            <p:nvSpPr>
              <p:cNvPr id="13" name="Объект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54124"/>
                <a:ext cx="12106275" cy="5480051"/>
              </a:xfrm>
              <a:blipFill rotWithShape="0">
                <a:blip r:embed="rId2"/>
                <a:stretch>
                  <a:fillRect l="-252" t="-1446" r="-2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95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Ubuntu Medium" panose="020B0604030602030204" pitchFamily="34" charset="0"/>
              </a:rPr>
              <a:t>Список литературы</a:t>
            </a:r>
            <a:endParaRPr lang="ru-RU" dirty="0">
              <a:latin typeface="Ubuntu Medium" panose="020B0604030602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459581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1. </a:t>
            </a:r>
            <a:r>
              <a:rPr lang="ru-RU" dirty="0" smtClean="0"/>
              <a:t>Базилевич </a:t>
            </a:r>
            <a:r>
              <a:rPr lang="ru-RU" dirty="0"/>
              <a:t>Н. И. Биологическая продуктивность экосистем северной Евразии. – 1993.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Ågren</a:t>
            </a:r>
            <a:r>
              <a:rPr lang="en-US" dirty="0" smtClean="0"/>
              <a:t> </a:t>
            </a:r>
            <a:r>
              <a:rPr lang="en-US" dirty="0"/>
              <a:t>G. I., </a:t>
            </a:r>
            <a:r>
              <a:rPr lang="en-US" dirty="0" err="1"/>
              <a:t>Bosatta</a:t>
            </a:r>
            <a:r>
              <a:rPr lang="en-US" dirty="0"/>
              <a:t> E. Quality: a bridge between theory and experiment in soil organic matter studies //</a:t>
            </a:r>
            <a:r>
              <a:rPr lang="en-US" dirty="0" err="1"/>
              <a:t>Oikos</a:t>
            </a:r>
            <a:r>
              <a:rPr lang="en-US" dirty="0"/>
              <a:t>. – 1996. – С. 522-528.</a:t>
            </a:r>
          </a:p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Ågren</a:t>
            </a:r>
            <a:r>
              <a:rPr lang="en-US" dirty="0" smtClean="0"/>
              <a:t> </a:t>
            </a:r>
            <a:r>
              <a:rPr lang="en-US" dirty="0"/>
              <a:t>G. I., </a:t>
            </a:r>
            <a:r>
              <a:rPr lang="en-US" dirty="0" err="1"/>
              <a:t>Bosatta</a:t>
            </a:r>
            <a:r>
              <a:rPr lang="en-US" dirty="0"/>
              <a:t> E. Theoretical ecosystem ecology: understanding element cycles. – Cambridge University Press, 1998</a:t>
            </a:r>
            <a:r>
              <a:rPr lang="en-US" dirty="0" smtClean="0"/>
              <a:t>.</a:t>
            </a:r>
          </a:p>
          <a:p>
            <a:r>
              <a:rPr lang="en-US" dirty="0"/>
              <a:t>4</a:t>
            </a:r>
            <a:r>
              <a:rPr lang="en-US" dirty="0" smtClean="0"/>
              <a:t>. Berg </a:t>
            </a:r>
            <a:r>
              <a:rPr lang="en-US" dirty="0"/>
              <a:t>B., Müller M., </a:t>
            </a:r>
            <a:r>
              <a:rPr lang="en-US" dirty="0" err="1"/>
              <a:t>Wessén</a:t>
            </a:r>
            <a:r>
              <a:rPr lang="en-US" dirty="0"/>
              <a:t> B. Decomposition of red clover (</a:t>
            </a:r>
            <a:r>
              <a:rPr lang="en-US" dirty="0" err="1"/>
              <a:t>Trifolium</a:t>
            </a:r>
            <a:r>
              <a:rPr lang="en-US" dirty="0"/>
              <a:t> </a:t>
            </a:r>
            <a:r>
              <a:rPr lang="en-US" dirty="0" err="1"/>
              <a:t>pratense</a:t>
            </a:r>
            <a:r>
              <a:rPr lang="en-US" dirty="0"/>
              <a:t>) roots //Soil Biology and Biochemistry. – 1987. – Т. 19. – №. 5. – С. 589-593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Bosatta</a:t>
            </a:r>
            <a:r>
              <a:rPr lang="en-US" dirty="0" smtClean="0"/>
              <a:t> </a:t>
            </a:r>
            <a:r>
              <a:rPr lang="en-US" dirty="0"/>
              <a:t>E., </a:t>
            </a:r>
            <a:r>
              <a:rPr lang="en-US" dirty="0" err="1"/>
              <a:t>Agren</a:t>
            </a:r>
            <a:r>
              <a:rPr lang="en-US" dirty="0"/>
              <a:t> G. I. Dynamics of carbon and nitrogen in the organic matter of the soil: a generic theory //The American Naturalist. – 1991. – Т. 138. – №. 1. – С. 227-245</a:t>
            </a:r>
            <a:r>
              <a:rPr lang="en-US" dirty="0" smtClean="0"/>
              <a:t>.</a:t>
            </a:r>
          </a:p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Hyvönen</a:t>
            </a:r>
            <a:r>
              <a:rPr lang="en-US" dirty="0" smtClean="0"/>
              <a:t> </a:t>
            </a:r>
            <a:r>
              <a:rPr lang="en-US" dirty="0"/>
              <a:t>R. et al. Decomposition and nutrient release from </a:t>
            </a:r>
            <a:r>
              <a:rPr lang="en-US" i="1" dirty="0" err="1"/>
              <a:t>Picea</a:t>
            </a:r>
            <a:r>
              <a:rPr lang="en-US" i="1" dirty="0"/>
              <a:t> </a:t>
            </a:r>
            <a:r>
              <a:rPr lang="en-US" i="1" dirty="0" err="1"/>
              <a:t>abies</a:t>
            </a:r>
            <a:r>
              <a:rPr lang="en-US" i="1" dirty="0"/>
              <a:t> </a:t>
            </a:r>
            <a:r>
              <a:rPr lang="en-US" dirty="0"/>
              <a:t>(L.) Karst. and </a:t>
            </a:r>
            <a:r>
              <a:rPr lang="en-US" dirty="0" err="1"/>
              <a:t>Pinus</a:t>
            </a:r>
            <a:r>
              <a:rPr lang="en-US" dirty="0"/>
              <a:t> </a:t>
            </a:r>
            <a:r>
              <a:rPr lang="en-US" dirty="0" err="1"/>
              <a:t>sylvestris</a:t>
            </a:r>
            <a:r>
              <a:rPr lang="en-US" dirty="0"/>
              <a:t> L. logging residues //Forest Ecology and Management. – 2000. – </a:t>
            </a:r>
            <a:r>
              <a:rPr lang="ru-RU" dirty="0"/>
              <a:t>Т. 126. – №. 2. – С. 97-112.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5477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673</Words>
  <Application>Microsoft Office PowerPoint</Application>
  <PresentationFormat>Широкоэкранный</PresentationFormat>
  <Paragraphs>51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Ubuntu</vt:lpstr>
      <vt:lpstr>Ubuntu Medium</vt:lpstr>
      <vt:lpstr>Тема Office</vt:lpstr>
      <vt:lpstr>Q-model </vt:lpstr>
      <vt:lpstr>Презентация PowerPoint</vt:lpstr>
      <vt:lpstr>Входные параметры модели:</vt:lpstr>
      <vt:lpstr>Презентация PowerPoint</vt:lpstr>
      <vt:lpstr>Презентация PowerPoint</vt:lpstr>
      <vt:lpstr>Промежуточные элементы (функции)</vt:lpstr>
      <vt:lpstr>Список литературы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35</cp:revision>
  <dcterms:created xsi:type="dcterms:W3CDTF">2021-03-12T09:28:16Z</dcterms:created>
  <dcterms:modified xsi:type="dcterms:W3CDTF">2021-03-14T19:50:01Z</dcterms:modified>
</cp:coreProperties>
</file>