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0"/>
  </p:notesMasterIdLst>
  <p:handoutMasterIdLst>
    <p:handoutMasterId r:id="rId31"/>
  </p:handoutMasterIdLst>
  <p:sldIdLst>
    <p:sldId id="261" r:id="rId3"/>
    <p:sldId id="268" r:id="rId4"/>
    <p:sldId id="296" r:id="rId5"/>
    <p:sldId id="270" r:id="rId6"/>
    <p:sldId id="271" r:id="rId7"/>
    <p:sldId id="272" r:id="rId8"/>
    <p:sldId id="275" r:id="rId9"/>
    <p:sldId id="276" r:id="rId10"/>
    <p:sldId id="277" r:id="rId11"/>
    <p:sldId id="278" r:id="rId12"/>
    <p:sldId id="281" r:id="rId13"/>
    <p:sldId id="282" r:id="rId14"/>
    <p:sldId id="285" r:id="rId15"/>
    <p:sldId id="284" r:id="rId16"/>
    <p:sldId id="295" r:id="rId17"/>
    <p:sldId id="298" r:id="rId18"/>
    <p:sldId id="290" r:id="rId19"/>
    <p:sldId id="294" r:id="rId20"/>
    <p:sldId id="283" r:id="rId21"/>
    <p:sldId id="299" r:id="rId22"/>
    <p:sldId id="291" r:id="rId23"/>
    <p:sldId id="302" r:id="rId24"/>
    <p:sldId id="300" r:id="rId25"/>
    <p:sldId id="287" r:id="rId26"/>
    <p:sldId id="280" r:id="rId27"/>
    <p:sldId id="269" r:id="rId28"/>
    <p:sldId id="303"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74497" autoAdjust="0"/>
  </p:normalViewPr>
  <p:slideViewPr>
    <p:cSldViewPr snapToGrid="0" snapToObjects="1">
      <p:cViewPr varScale="1">
        <p:scale>
          <a:sx n="64" d="100"/>
          <a:sy n="64" d="100"/>
        </p:scale>
        <p:origin x="1723" y="58"/>
      </p:cViewPr>
      <p:guideLst/>
    </p:cSldViewPr>
  </p:slideViewPr>
  <p:notesTextViewPr>
    <p:cViewPr>
      <p:scale>
        <a:sx n="1" d="1"/>
        <a:sy n="1" d="1"/>
      </p:scale>
      <p:origin x="0" y="0"/>
    </p:cViewPr>
  </p:notesTextViewPr>
  <p:sorterViewPr>
    <p:cViewPr>
      <p:scale>
        <a:sx n="66" d="100"/>
        <a:sy n="66" d="100"/>
      </p:scale>
      <p:origin x="0" y="-1411"/>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2-4-2020</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1-4-2020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morning everybody and welcome! My name is Pieter-Jan and I study the Master of Artificial Intelligence. Previously I studied statistics and economics at Ghent University. So, I am going to speak a little bit about the progress of my thesis which is about load forecasting. It a in cooperation with Emeryville, which is a company that performs research to sustainable energy and intelligent systems.  </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66757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 figure show the consumption over time and the figure below shows the distribution of the consumption. You might see a small increasing trend, certainly in the beginning, but then it stabilizes. Also the distribution is positively skewed, but that’s mainly because the behavior of the consumption between day and night and week and weekend is different</a:t>
            </a:r>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93728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Then I looked at some profile plots. So the figure on top shows the mean consumption where  the red shaded area is the 1 standard deviation. The figure in the upper lower corner shows the mean consumption throughout different seasons. So the highest consumption is during Winter and the lowest consumption is during Summer which seems reasonable. Then the plot on right is zoomed in version of the plot on top.</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20192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you see relation between  the consumption and lagged consumption for lag 1 (15 minutes ago), lag 96 (1 day) and lag 672 (1 week).  The relationship seems quite linear, furthermore the distributions seems to shift over time.</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3966743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 have some preliminary results on the point forecasting.  But first I am quickly describe the pipeline. So first I perform some preprocessing which consist out of feature engineering, transformations, standardizing and handling outliers. Then I specify the model and tune the tuning parameters using a resampling scheme which I will discuss on the next slide. Finally to assess the model I look at some summary statistics but also try to visualize performance. One summary statistic I really like is the mean absolute scaled error (</a:t>
            </a:r>
            <a:r>
              <a:rPr lang="en-US" dirty="0" err="1"/>
              <a:t>mase</a:t>
            </a:r>
            <a:r>
              <a:rPr lang="en-US" dirty="0"/>
              <a:t>), it’s mean absolute error of your forecasting model against the mean absolute scaled error of a naïve model such as the consumption of the previous week. </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306226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This slide is to give you an idea of the resampling scheme.  It’s called time series cross-validation or some people name it walk forward testing and it’s used to preserve the temporal structure in the data</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202046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first thing I did was predicting the next 15 minutes, you get almost perfect predictions as you can see on the figure and this was with a linear model. Though this is not really useful since I am only predicting the next 15 minutes.  A next, I focused on predicting 24h ahead for each and I used hourly resolution instead of 15 minutes mainly to speed up things.</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186980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you see the results for the 24h ahead predictions. There are not bad in general but there is clear difference with the predictions from the previous slide. Also a use this figures to kind of inspect my results.</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3884085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you see the performance of the four models I tested. On top you see the </a:t>
            </a:r>
            <a:r>
              <a:rPr lang="en-US" dirty="0" err="1"/>
              <a:t>mase</a:t>
            </a:r>
            <a:r>
              <a:rPr lang="en-US" dirty="0"/>
              <a:t> using as a naïve forecast the prediction of the week ago and below you have the R-squared. So when the </a:t>
            </a:r>
            <a:r>
              <a:rPr lang="en-US" dirty="0" err="1"/>
              <a:t>mase</a:t>
            </a:r>
            <a:r>
              <a:rPr lang="en-US" dirty="0"/>
              <a:t> is below 1 you are outperforming the naïve model.  So in this case only the multivariate adaptive splines are not outperforming the naïve forecast. Also the linear model performs best so far.</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1141839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is another figure showing the predictions (fitted values) against the actual values. So when all points are on the red line you have perfect predictions.</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1405551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see the relationship of residuals for the different models.  In the end I would like to build an ensemble model so its useful to look at how correlated the residuals are.</a:t>
            </a: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8419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400" kern="1200" dirty="0">
                <a:solidFill>
                  <a:schemeClr val="tx1"/>
                </a:solidFill>
                <a:effectLst/>
                <a:latin typeface="+mn-lt"/>
                <a:ea typeface="+mn-ea"/>
                <a:cs typeface="+mn-cs"/>
              </a:rPr>
              <a:t>So what’s on the menu for today, first I am going to introduce the problem and motivate the thesis and also describe the aims of the thesis. Then I will focus on what’s been done in the literature. </a:t>
            </a:r>
            <a:endParaRPr lang="nl-BE"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Next, I will go to the actual data analysis part  and finally I will end with discussing planning for the upcoming weeks/months</a:t>
            </a:r>
            <a:endParaRPr lang="nl-BE" sz="1400" kern="1200" dirty="0">
              <a:solidFill>
                <a:schemeClr val="tx1"/>
              </a:solidFill>
              <a:effectLst/>
              <a:latin typeface="+mn-lt"/>
              <a:ea typeface="+mn-ea"/>
              <a:cs typeface="+mn-cs"/>
            </a:endParaRPr>
          </a:p>
          <a:p>
            <a:endParaRPr lang="en-US" sz="1100"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696812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you see the variable importance figures for different models. This gives me an idea as whether the feature engineering was any successful</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402355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364468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3335613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45553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1" kern="1200" dirty="0">
                <a:solidFill>
                  <a:schemeClr val="tx1"/>
                </a:solidFill>
                <a:effectLst/>
                <a:latin typeface="+mn-lt"/>
                <a:ea typeface="+mn-ea"/>
                <a:cs typeface="+mn-cs"/>
              </a:rPr>
              <a:t>So What is the motivation?</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Load forecasting has been a fundamental issue in the planning and operation of power systems.  Having accurate point forecast places a company at competitive advantage. Though, in this competitive environment, point forecast are not enough anymore. Often in many operational and planning tasks, probabilistic forecasts are needed. This is also reflected in the literature, focus in the past has mainly been on point forecasting, but in recent years research on probabilistic forecasting  has taken off rapidly.</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196767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1" kern="1200" dirty="0">
                <a:solidFill>
                  <a:schemeClr val="tx1"/>
                </a:solidFill>
                <a:effectLst/>
                <a:latin typeface="+mn-lt"/>
                <a:ea typeface="+mn-ea"/>
                <a:cs typeface="+mn-cs"/>
              </a:rPr>
              <a:t>The goal of the thesis </a:t>
            </a:r>
            <a:r>
              <a:rPr lang="en-US" sz="1200" kern="1200" dirty="0">
                <a:solidFill>
                  <a:schemeClr val="tx1"/>
                </a:solidFill>
                <a:effectLst/>
                <a:latin typeface="+mn-lt"/>
                <a:ea typeface="+mn-ea"/>
                <a:cs typeface="+mn-cs"/>
              </a:rPr>
              <a:t>is in a first stage to analyze the data in terms of quality and quantity. Secondly, perform some data exploration and try to visualize interesting behavior. Finally, prediction: first try to develop a point forecasting models and then also a model that generates probabilistic forecasts.</a:t>
            </a:r>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238711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For the literature review I focused largely on the global energy forecasting.  There have been 3 of them: on 2012, 2014 and 2017.  One of the goals of these competitions was to gap the bridge between academic research and industry practices.  Participants were asked to document their methodology  in a small report. An the reports of the best performing are published. I focused on the first two competitions,  2012 was on point forecasting and 2014 was on probabilistic forecasting.  I have summarized for each of these competitions the techniques used by the top 3 performing teams in three different tables: One tables focuses on feature engineering and important features, the second focuses on point forecasting and the last one focuses on probabilistic  forecasting.   </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found these competitions a  fun way to explore the field of load forecasting </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2931816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So let’s now move on to the more fun part.</a:t>
            </a:r>
            <a:endParaRPr lang="nl-BE"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obtained data from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 The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dataset are the data measured by </a:t>
            </a:r>
            <a:r>
              <a:rPr lang="en-US" sz="1200" kern="1200" dirty="0" err="1">
                <a:solidFill>
                  <a:schemeClr val="tx1"/>
                </a:solidFill>
                <a:effectLst/>
                <a:latin typeface="+mn-lt"/>
                <a:ea typeface="+mn-ea"/>
                <a:cs typeface="+mn-cs"/>
              </a:rPr>
              <a:t>Energyville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themself</a:t>
            </a:r>
            <a:r>
              <a:rPr lang="en-US" sz="1200" kern="1200" dirty="0">
                <a:solidFill>
                  <a:schemeClr val="tx1"/>
                </a:solidFill>
                <a:effectLst/>
                <a:latin typeface="+mn-lt"/>
                <a:ea typeface="+mn-ea"/>
                <a:cs typeface="+mn-cs"/>
              </a:rPr>
              <a:t>. The dataset from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is  used as sort of control set to validate the data of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For both datasets I obtained data for PV generation, injection and consumption</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32706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total consumption of the building was  then calculated as follow: PV generation minus injection + consumption. The resolution of the data was 15 minutes, so 96 observations equals one day.  The data started as early as end of may 2017 till the beginning of 2020. </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78534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general the data was pretty clean, there were some minor problems such as a gap of almost one month in the beginning of 2018. Then I used the data from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to impute. The figure here shows the consumption of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Fithplay</a:t>
            </a:r>
            <a:r>
              <a:rPr lang="en-US" sz="1200" kern="1200" dirty="0">
                <a:solidFill>
                  <a:schemeClr val="tx1"/>
                </a:solidFill>
                <a:effectLst/>
                <a:latin typeface="+mn-lt"/>
                <a:ea typeface="+mn-ea"/>
                <a:cs typeface="+mn-cs"/>
              </a:rPr>
              <a:t> and the difference between the two. The difference is not exactly zero and this is expected because the measurement systems of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are not on the same place.</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1439625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thing I did was splitting data in a training, validation and test set (60 %, 20%, 20%). The splits were done chronologically to preserve the temporal structure in the data.  The EDA was performed on the training data.</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1959336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088371DC-64FB-48EC-A807-EC20001DEF76}" type="datetime1">
              <a:rPr lang="nl-BE" smtClean="0"/>
              <a:t>1/04/2020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ECEDB99-F3A9-4086-9C4C-6E35CE36AA3A}" type="datetime1">
              <a:rPr lang="nl-BE" smtClean="0"/>
              <a:t>1/04/2020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9350B854-5017-42AF-9629-F8D20244BB52}" type="datetime1">
              <a:rPr lang="nl-BE" smtClean="0"/>
              <a:t>1/04/2020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BBF314D1-8FE5-4F96-B23D-70AAE190D980}" type="datetime1">
              <a:rPr lang="nl-BE" smtClean="0"/>
              <a:t>1/04/2020</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F164F7BB-E46E-4A3C-B735-E5C0FAE17D0C}" type="datetime1">
              <a:rPr lang="nl-BE" smtClean="0"/>
              <a:t>1/04/2020</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DEEE553D-5924-463C-B332-4BB4A3B2C8C2}" type="datetime1">
              <a:rPr lang="nl-BE" smtClean="0"/>
              <a:t>1/04/2020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AC50506-4009-4779-ADAB-66A4DF820769}" type="datetime1">
              <a:rPr lang="nl-BE" smtClean="0"/>
              <a:t>1/04/2020</a:t>
            </a:fld>
            <a:endParaRPr lang="nl-NL" dirty="0"/>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771CEF91-D02C-4EFF-95D0-050C62301DD8}" type="datetime1">
              <a:rPr lang="nl-BE" smtClean="0"/>
              <a:t>1/04/2020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94D48C4-6C0A-49A9-8858-20B37DDA7F69}" type="datetime1">
              <a:rPr lang="nl-BE" smtClean="0"/>
              <a:t>1/04/2020</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3F49889B-A674-4F0B-B569-F06C561FFBF7}" type="datetime1">
              <a:rPr lang="nl-BE" smtClean="0"/>
              <a:t>1/04/2020</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42B8BEC-77FE-4D9A-979F-5708A421E2A2}" type="datetime1">
              <a:rPr lang="nl-BE" smtClean="0"/>
              <a:t>1/04/2020</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88156871-301B-4BD2-AF5C-FAFE1AE05D19}" type="datetime1">
              <a:rPr lang="nl-BE" smtClean="0"/>
              <a:t>1/04/2020</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962E1A-B91B-405D-8165-4799F2AAC2A3}"/>
              </a:ext>
            </a:extLst>
          </p:cNvPr>
          <p:cNvSpPr>
            <a:spLocks noGrp="1"/>
          </p:cNvSpPr>
          <p:nvPr>
            <p:ph type="ctrTitle"/>
          </p:nvPr>
        </p:nvSpPr>
        <p:spPr>
          <a:xfrm>
            <a:off x="575998" y="1080000"/>
            <a:ext cx="10281391" cy="3323324"/>
          </a:xfrm>
        </p:spPr>
        <p:txBody>
          <a:bodyPr>
            <a:normAutofit/>
          </a:bodyPr>
          <a:lstStyle/>
          <a:p>
            <a:r>
              <a:rPr lang="en-US" sz="4800" dirty="0"/>
              <a:t>Electrical Load Forecasting </a:t>
            </a:r>
            <a:br>
              <a:rPr lang="en-US" sz="4800" dirty="0"/>
            </a:br>
            <a:r>
              <a:rPr lang="en-US" sz="4800" dirty="0"/>
              <a:t>Case study: </a:t>
            </a:r>
            <a:r>
              <a:rPr lang="en-US" sz="4800" dirty="0" err="1"/>
              <a:t>Energyville</a:t>
            </a:r>
            <a:endParaRPr lang="en-US" sz="4800" dirty="0"/>
          </a:p>
        </p:txBody>
      </p:sp>
      <p:sp>
        <p:nvSpPr>
          <p:cNvPr id="3" name="Ondertitel 2">
            <a:extLst>
              <a:ext uri="{FF2B5EF4-FFF2-40B4-BE49-F238E27FC236}">
                <a16:creationId xmlns:a16="http://schemas.microsoft.com/office/drawing/2014/main" id="{02911CFA-39FC-4912-96E0-94157AA56C1C}"/>
              </a:ext>
            </a:extLst>
          </p:cNvPr>
          <p:cNvSpPr>
            <a:spLocks noGrp="1"/>
          </p:cNvSpPr>
          <p:nvPr>
            <p:ph type="subTitle" idx="1"/>
          </p:nvPr>
        </p:nvSpPr>
        <p:spPr>
          <a:xfrm>
            <a:off x="575998" y="5387976"/>
            <a:ext cx="6020111" cy="1234765"/>
          </a:xfrm>
        </p:spPr>
        <p:txBody>
          <a:bodyPr>
            <a:normAutofit fontScale="85000" lnSpcReduction="20000"/>
          </a:bodyPr>
          <a:lstStyle/>
          <a:p>
            <a:pPr>
              <a:lnSpc>
                <a:spcPct val="120000"/>
              </a:lnSpc>
              <a:spcBef>
                <a:spcPts val="0"/>
              </a:spcBef>
            </a:pPr>
            <a:r>
              <a:rPr lang="nl-BE" sz="2200" dirty="0"/>
              <a:t>Pieter-Jan Inghelbrecht </a:t>
            </a:r>
          </a:p>
          <a:p>
            <a:pPr>
              <a:lnSpc>
                <a:spcPct val="120000"/>
              </a:lnSpc>
              <a:spcBef>
                <a:spcPts val="0"/>
              </a:spcBef>
            </a:pPr>
            <a:r>
              <a:rPr lang="nl-BE" sz="2200" dirty="0"/>
              <a:t>Master of Artificial Intelligence</a:t>
            </a:r>
          </a:p>
          <a:p>
            <a:pPr>
              <a:lnSpc>
                <a:spcPct val="120000"/>
              </a:lnSpc>
              <a:spcBef>
                <a:spcPts val="0"/>
              </a:spcBef>
            </a:pPr>
            <a:r>
              <a:rPr lang="nl-BE" sz="2200" dirty="0"/>
              <a:t>Daily supervisor: Mahtab Kaffash</a:t>
            </a:r>
          </a:p>
          <a:p>
            <a:pPr>
              <a:lnSpc>
                <a:spcPct val="120000"/>
              </a:lnSpc>
              <a:spcBef>
                <a:spcPts val="0"/>
              </a:spcBef>
            </a:pPr>
            <a:r>
              <a:rPr lang="nl-BE" sz="2200" dirty="0"/>
              <a:t>Promotor: Prof. Geert Deconinck</a:t>
            </a:r>
          </a:p>
          <a:p>
            <a:endParaRPr lang="en-US" dirty="0"/>
          </a:p>
        </p:txBody>
      </p:sp>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inhoud 9">
            <a:extLst>
              <a:ext uri="{FF2B5EF4-FFF2-40B4-BE49-F238E27FC236}">
                <a16:creationId xmlns:a16="http://schemas.microsoft.com/office/drawing/2014/main" id="{8549940A-188B-4CC8-BBC6-8D60C88BB221}"/>
              </a:ext>
            </a:extLst>
          </p:cNvPr>
          <p:cNvSpPr>
            <a:spLocks noGrp="1"/>
          </p:cNvSpPr>
          <p:nvPr>
            <p:ph sz="half" idx="2"/>
          </p:nvPr>
        </p:nvSpPr>
        <p:spPr>
          <a:xfrm>
            <a:off x="612025" y="1580226"/>
            <a:ext cx="9890258" cy="3837658"/>
          </a:xfrm>
        </p:spPr>
        <p:txBody>
          <a:bodyPr/>
          <a:lstStyle/>
          <a:p>
            <a:r>
              <a:rPr lang="en-US" dirty="0"/>
              <a:t>First split data into train, validation, test data set (60%, 20%, 20%)</a:t>
            </a:r>
          </a:p>
          <a:p>
            <a:pPr lvl="1"/>
            <a:r>
              <a:rPr lang="en-US" sz="2000" dirty="0"/>
              <a:t>Chronological splits to preserve temporal behavior</a:t>
            </a:r>
          </a:p>
          <a:p>
            <a:r>
              <a:rPr lang="en-US" dirty="0"/>
              <a:t>Exploratory Data Analysis (EDA) performed on the training data</a:t>
            </a:r>
          </a:p>
          <a:p>
            <a:r>
              <a:rPr lang="en-US" dirty="0"/>
              <a:t>Create time and lag covariates</a:t>
            </a:r>
          </a:p>
          <a:p>
            <a:pPr marL="0" indent="0">
              <a:buNone/>
            </a:pPr>
            <a:endParaRPr lang="en-US" dirty="0"/>
          </a:p>
          <a:p>
            <a:endParaRPr lang="en-US" dirty="0"/>
          </a:p>
        </p:txBody>
      </p:sp>
      <p:sp>
        <p:nvSpPr>
          <p:cNvPr id="6" name="Tijdelijke aanduiding voor voettekst 5">
            <a:extLst>
              <a:ext uri="{FF2B5EF4-FFF2-40B4-BE49-F238E27FC236}">
                <a16:creationId xmlns:a16="http://schemas.microsoft.com/office/drawing/2014/main" id="{6F484972-F9F2-461B-9398-721DAD07A8A3}"/>
              </a:ext>
            </a:extLst>
          </p:cNvPr>
          <p:cNvSpPr>
            <a:spLocks noGrp="1"/>
          </p:cNvSpPr>
          <p:nvPr>
            <p:ph type="ftr" sz="quarter" idx="11"/>
          </p:nvPr>
        </p:nvSpPr>
        <p:spPr>
          <a:xfrm>
            <a:off x="6033600" y="6210000"/>
            <a:ext cx="4993200" cy="648000"/>
          </a:xfrm>
        </p:spPr>
        <p:txBody>
          <a:bodyPr/>
          <a:lstStyle/>
          <a:p>
            <a:endParaRPr lang="nl-NL"/>
          </a:p>
        </p:txBody>
      </p:sp>
      <p:sp>
        <p:nvSpPr>
          <p:cNvPr id="7" name="Tijdelijke aanduiding voor dianummer 6">
            <a:extLst>
              <a:ext uri="{FF2B5EF4-FFF2-40B4-BE49-F238E27FC236}">
                <a16:creationId xmlns:a16="http://schemas.microsoft.com/office/drawing/2014/main" id="{E6D0C482-25EE-49BD-8071-5576BA737BBA}"/>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10</a:t>
            </a:fld>
            <a:endParaRPr lang="nl-NL"/>
          </a:p>
        </p:txBody>
      </p:sp>
      <p:sp>
        <p:nvSpPr>
          <p:cNvPr id="9" name="Titel 8">
            <a:extLst>
              <a:ext uri="{FF2B5EF4-FFF2-40B4-BE49-F238E27FC236}">
                <a16:creationId xmlns:a16="http://schemas.microsoft.com/office/drawing/2014/main" id="{B86CEFA8-F085-4917-A5E2-5415C925DB86}"/>
              </a:ext>
            </a:extLst>
          </p:cNvPr>
          <p:cNvSpPr>
            <a:spLocks noGrp="1"/>
          </p:cNvSpPr>
          <p:nvPr>
            <p:ph type="title"/>
          </p:nvPr>
        </p:nvSpPr>
        <p:spPr>
          <a:xfrm>
            <a:off x="576000" y="207036"/>
            <a:ext cx="11041200" cy="1152000"/>
          </a:xfrm>
        </p:spPr>
        <p:txBody>
          <a:bodyPr/>
          <a:lstStyle/>
          <a:p>
            <a:r>
              <a:rPr lang="en-US" dirty="0"/>
              <a:t>Exploratory Data Analysis</a:t>
            </a:r>
          </a:p>
        </p:txBody>
      </p:sp>
    </p:spTree>
    <p:extLst>
      <p:ext uri="{BB962C8B-B14F-4D97-AF65-F5344CB8AC3E}">
        <p14:creationId xmlns:p14="http://schemas.microsoft.com/office/powerpoint/2010/main" val="404670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8A925065-4FC7-4C76-B96E-D6314F12482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FDA159D-B81C-4C4F-98D7-D90E6EB3E2FA}"/>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11" name="Tijdelijke aanduiding voor inhoud 10">
            <a:extLst>
              <a:ext uri="{FF2B5EF4-FFF2-40B4-BE49-F238E27FC236}">
                <a16:creationId xmlns:a16="http://schemas.microsoft.com/office/drawing/2014/main" id="{7FB19ED0-BE44-4610-9172-FC8FAA41C817}"/>
              </a:ext>
            </a:extLst>
          </p:cNvPr>
          <p:cNvSpPr>
            <a:spLocks noGrp="1"/>
          </p:cNvSpPr>
          <p:nvPr>
            <p:ph idx="1"/>
          </p:nvPr>
        </p:nvSpPr>
        <p:spPr>
          <a:xfrm>
            <a:off x="576000" y="1656000"/>
            <a:ext cx="4626315" cy="4070097"/>
          </a:xfrm>
        </p:spPr>
        <p:txBody>
          <a:bodyPr/>
          <a:lstStyle/>
          <a:p>
            <a:r>
              <a:rPr lang="en-US" dirty="0"/>
              <a:t>Total consumption over time</a:t>
            </a:r>
          </a:p>
          <a:p>
            <a:r>
              <a:rPr lang="en-US" dirty="0"/>
              <a:t>Trend?</a:t>
            </a:r>
          </a:p>
          <a:p>
            <a:r>
              <a:rPr lang="en-US" dirty="0"/>
              <a:t>Right skewed</a:t>
            </a:r>
          </a:p>
          <a:p>
            <a:pPr lvl="1"/>
            <a:r>
              <a:rPr lang="en-US" sz="2000" dirty="0"/>
              <a:t>Multiple distributions?</a:t>
            </a:r>
          </a:p>
          <a:p>
            <a:endParaRPr lang="en-US" dirty="0"/>
          </a:p>
        </p:txBody>
      </p:sp>
      <p:sp>
        <p:nvSpPr>
          <p:cNvPr id="5" name="Titel 4">
            <a:extLst>
              <a:ext uri="{FF2B5EF4-FFF2-40B4-BE49-F238E27FC236}">
                <a16:creationId xmlns:a16="http://schemas.microsoft.com/office/drawing/2014/main" id="{74D8AD2B-BB79-42C2-985A-4FC43B5ECF4A}"/>
              </a:ext>
            </a:extLst>
          </p:cNvPr>
          <p:cNvSpPr>
            <a:spLocks noGrp="1"/>
          </p:cNvSpPr>
          <p:nvPr>
            <p:ph type="title"/>
          </p:nvPr>
        </p:nvSpPr>
        <p:spPr/>
        <p:txBody>
          <a:bodyPr/>
          <a:lstStyle/>
          <a:p>
            <a:r>
              <a:rPr lang="en-US" dirty="0"/>
              <a:t>Exploratory Data Analysis</a:t>
            </a:r>
          </a:p>
        </p:txBody>
      </p:sp>
      <p:pic>
        <p:nvPicPr>
          <p:cNvPr id="18" name="Tijdelijke aanduiding voor inhoud 17" descr="Afbeelding met tekst, kaart&#10;&#10;Automatisch gegenereerde beschrijving">
            <a:extLst>
              <a:ext uri="{FF2B5EF4-FFF2-40B4-BE49-F238E27FC236}">
                <a16:creationId xmlns:a16="http://schemas.microsoft.com/office/drawing/2014/main" id="{EE43B4E1-B64B-47F7-8682-B805F0A3B528}"/>
              </a:ext>
            </a:extLst>
          </p:cNvPr>
          <p:cNvPicPr>
            <a:picLocks noGrp="1" noChangeAspect="1"/>
          </p:cNvPicPr>
          <p:nvPr>
            <p:ph sz="quarter" idx="13"/>
          </p:nvPr>
        </p:nvPicPr>
        <p:blipFill>
          <a:blip r:embed="rId3"/>
          <a:stretch>
            <a:fillRect/>
          </a:stretch>
        </p:blipFill>
        <p:spPr>
          <a:xfrm>
            <a:off x="5548544" y="1527068"/>
            <a:ext cx="5818881" cy="3841349"/>
          </a:xfrm>
        </p:spPr>
      </p:pic>
    </p:spTree>
    <p:extLst>
      <p:ext uri="{BB962C8B-B14F-4D97-AF65-F5344CB8AC3E}">
        <p14:creationId xmlns:p14="http://schemas.microsoft.com/office/powerpoint/2010/main" val="126366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8A925065-4FC7-4C76-B96E-D6314F12482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FDA159D-B81C-4C4F-98D7-D90E6EB3E2FA}"/>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11" name="Tijdelijke aanduiding voor inhoud 10">
            <a:extLst>
              <a:ext uri="{FF2B5EF4-FFF2-40B4-BE49-F238E27FC236}">
                <a16:creationId xmlns:a16="http://schemas.microsoft.com/office/drawing/2014/main" id="{7FB19ED0-BE44-4610-9172-FC8FAA41C817}"/>
              </a:ext>
            </a:extLst>
          </p:cNvPr>
          <p:cNvSpPr>
            <a:spLocks noGrp="1"/>
          </p:cNvSpPr>
          <p:nvPr>
            <p:ph idx="1"/>
          </p:nvPr>
        </p:nvSpPr>
        <p:spPr>
          <a:xfrm>
            <a:off x="576000" y="1656000"/>
            <a:ext cx="4626315" cy="4070097"/>
          </a:xfrm>
        </p:spPr>
        <p:txBody>
          <a:bodyPr/>
          <a:lstStyle/>
          <a:p>
            <a:r>
              <a:rPr lang="en-US" dirty="0"/>
              <a:t>Condition on day and hour</a:t>
            </a:r>
          </a:p>
          <a:p>
            <a:endParaRPr lang="en-US" dirty="0"/>
          </a:p>
          <a:p>
            <a:endParaRPr lang="en-US" dirty="0"/>
          </a:p>
          <a:p>
            <a:endParaRPr lang="en-US" dirty="0"/>
          </a:p>
        </p:txBody>
      </p:sp>
      <p:sp>
        <p:nvSpPr>
          <p:cNvPr id="5" name="Titel 4">
            <a:extLst>
              <a:ext uri="{FF2B5EF4-FFF2-40B4-BE49-F238E27FC236}">
                <a16:creationId xmlns:a16="http://schemas.microsoft.com/office/drawing/2014/main" id="{74D8AD2B-BB79-42C2-985A-4FC43B5ECF4A}"/>
              </a:ext>
            </a:extLst>
          </p:cNvPr>
          <p:cNvSpPr>
            <a:spLocks noGrp="1"/>
          </p:cNvSpPr>
          <p:nvPr>
            <p:ph type="title"/>
          </p:nvPr>
        </p:nvSpPr>
        <p:spPr>
          <a:xfrm>
            <a:off x="513000" y="207036"/>
            <a:ext cx="11041200" cy="1152000"/>
          </a:xfrm>
        </p:spPr>
        <p:txBody>
          <a:bodyPr/>
          <a:lstStyle/>
          <a:p>
            <a:r>
              <a:rPr lang="en-US" dirty="0"/>
              <a:t>Exploratory Data Analysis</a:t>
            </a:r>
          </a:p>
        </p:txBody>
      </p:sp>
      <p:pic>
        <p:nvPicPr>
          <p:cNvPr id="9" name="Tijdelijke aanduiding voor inhoud 8" descr="Afbeelding met tekst, kaart&#10;&#10;Automatisch gegenereerde beschrijving">
            <a:extLst>
              <a:ext uri="{FF2B5EF4-FFF2-40B4-BE49-F238E27FC236}">
                <a16:creationId xmlns:a16="http://schemas.microsoft.com/office/drawing/2014/main" id="{44153E83-FC9F-4713-9BAF-478B7D513078}"/>
              </a:ext>
            </a:extLst>
          </p:cNvPr>
          <p:cNvPicPr>
            <a:picLocks noGrp="1" noChangeAspect="1"/>
          </p:cNvPicPr>
          <p:nvPr>
            <p:ph sz="quarter" idx="13"/>
          </p:nvPr>
        </p:nvPicPr>
        <p:blipFill>
          <a:blip r:embed="rId2"/>
          <a:stretch>
            <a:fillRect/>
          </a:stretch>
        </p:blipFill>
        <p:spPr>
          <a:xfrm>
            <a:off x="6096000" y="1459023"/>
            <a:ext cx="5356860" cy="4464050"/>
          </a:xfrm>
        </p:spPr>
      </p:pic>
    </p:spTree>
    <p:extLst>
      <p:ext uri="{BB962C8B-B14F-4D97-AF65-F5344CB8AC3E}">
        <p14:creationId xmlns:p14="http://schemas.microsoft.com/office/powerpoint/2010/main" val="323514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8A925065-4FC7-4C76-B96E-D6314F12482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FDA159D-B81C-4C4F-98D7-D90E6EB3E2FA}"/>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el 4">
            <a:extLst>
              <a:ext uri="{FF2B5EF4-FFF2-40B4-BE49-F238E27FC236}">
                <a16:creationId xmlns:a16="http://schemas.microsoft.com/office/drawing/2014/main" id="{74D8AD2B-BB79-42C2-985A-4FC43B5ECF4A}"/>
              </a:ext>
            </a:extLst>
          </p:cNvPr>
          <p:cNvSpPr>
            <a:spLocks noGrp="1"/>
          </p:cNvSpPr>
          <p:nvPr>
            <p:ph type="title"/>
          </p:nvPr>
        </p:nvSpPr>
        <p:spPr/>
        <p:txBody>
          <a:bodyPr/>
          <a:lstStyle/>
          <a:p>
            <a:r>
              <a:rPr lang="en-US" dirty="0"/>
              <a:t>Exploratory Data Analysis</a:t>
            </a:r>
          </a:p>
        </p:txBody>
      </p:sp>
      <p:pic>
        <p:nvPicPr>
          <p:cNvPr id="8" name="Tijdelijke aanduiding voor inhoud 7" descr="Afbeelding met kaart, tekst&#10;&#10;Automatisch gegenereerde beschrijving">
            <a:extLst>
              <a:ext uri="{FF2B5EF4-FFF2-40B4-BE49-F238E27FC236}">
                <a16:creationId xmlns:a16="http://schemas.microsoft.com/office/drawing/2014/main" id="{7C982641-C59F-49D6-874F-28EA33D00FD2}"/>
              </a:ext>
            </a:extLst>
          </p:cNvPr>
          <p:cNvPicPr>
            <a:picLocks noGrp="1" noChangeAspect="1"/>
          </p:cNvPicPr>
          <p:nvPr>
            <p:ph idx="1"/>
          </p:nvPr>
        </p:nvPicPr>
        <p:blipFill>
          <a:blip r:embed="rId3"/>
          <a:stretch>
            <a:fillRect/>
          </a:stretch>
        </p:blipFill>
        <p:spPr>
          <a:xfrm>
            <a:off x="1603560" y="1252503"/>
            <a:ext cx="8553479" cy="4704413"/>
          </a:xfrm>
        </p:spPr>
      </p:pic>
    </p:spTree>
    <p:extLst>
      <p:ext uri="{BB962C8B-B14F-4D97-AF65-F5344CB8AC3E}">
        <p14:creationId xmlns:p14="http://schemas.microsoft.com/office/powerpoint/2010/main" val="62463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9DC18D48-0DA3-4E38-AE8C-6F2C394BAD43}"/>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8D194035-EBF6-4E13-AB78-C8F5C9D3F936}"/>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4" name="Tijdelijke aanduiding voor inhoud 3">
            <a:extLst>
              <a:ext uri="{FF2B5EF4-FFF2-40B4-BE49-F238E27FC236}">
                <a16:creationId xmlns:a16="http://schemas.microsoft.com/office/drawing/2014/main" id="{BBADE261-98B6-488D-BF15-7C54FDA92B77}"/>
              </a:ext>
            </a:extLst>
          </p:cNvPr>
          <p:cNvSpPr>
            <a:spLocks noGrp="1"/>
          </p:cNvSpPr>
          <p:nvPr>
            <p:ph idx="1"/>
          </p:nvPr>
        </p:nvSpPr>
        <p:spPr>
          <a:xfrm>
            <a:off x="407324" y="1501793"/>
            <a:ext cx="4148982" cy="4464000"/>
          </a:xfrm>
        </p:spPr>
        <p:txBody>
          <a:bodyPr/>
          <a:lstStyle/>
          <a:p>
            <a:r>
              <a:rPr lang="en-US" dirty="0"/>
              <a:t>Consumption</a:t>
            </a:r>
          </a:p>
          <a:p>
            <a:pPr lvl="1"/>
            <a:r>
              <a:rPr lang="en-US" sz="2000" dirty="0"/>
              <a:t>Lag 1 (15 min ago)</a:t>
            </a:r>
          </a:p>
          <a:p>
            <a:pPr lvl="1"/>
            <a:r>
              <a:rPr lang="en-US" sz="2000" dirty="0"/>
              <a:t>Lag 96 (1 day ago)</a:t>
            </a:r>
          </a:p>
          <a:p>
            <a:pPr lvl="1"/>
            <a:r>
              <a:rPr lang="en-US" sz="2000" dirty="0"/>
              <a:t>Lag 672 (1 week ago)</a:t>
            </a:r>
          </a:p>
          <a:p>
            <a:r>
              <a:rPr lang="en-US" dirty="0"/>
              <a:t>Distribution shifts over time</a:t>
            </a:r>
          </a:p>
          <a:p>
            <a:r>
              <a:rPr lang="en-US" dirty="0"/>
              <a:t>Linear relationship</a:t>
            </a:r>
          </a:p>
          <a:p>
            <a:endParaRPr lang="en-US" dirty="0"/>
          </a:p>
          <a:p>
            <a:pPr lvl="1"/>
            <a:endParaRPr lang="en-US" dirty="0"/>
          </a:p>
        </p:txBody>
      </p:sp>
      <p:sp>
        <p:nvSpPr>
          <p:cNvPr id="6" name="Titel 5">
            <a:extLst>
              <a:ext uri="{FF2B5EF4-FFF2-40B4-BE49-F238E27FC236}">
                <a16:creationId xmlns:a16="http://schemas.microsoft.com/office/drawing/2014/main" id="{41D3AAFC-F35F-4F3D-8104-25EF6494A503}"/>
              </a:ext>
            </a:extLst>
          </p:cNvPr>
          <p:cNvSpPr>
            <a:spLocks noGrp="1"/>
          </p:cNvSpPr>
          <p:nvPr>
            <p:ph type="title"/>
          </p:nvPr>
        </p:nvSpPr>
        <p:spPr/>
        <p:txBody>
          <a:bodyPr/>
          <a:lstStyle/>
          <a:p>
            <a:r>
              <a:rPr lang="en-US" dirty="0"/>
              <a:t>Exploratory Data Analysis</a:t>
            </a:r>
          </a:p>
        </p:txBody>
      </p:sp>
      <p:pic>
        <p:nvPicPr>
          <p:cNvPr id="24" name="Tijdelijke aanduiding voor inhoud 23" descr="Afbeelding met tekst, kaart&#10;&#10;Automatisch gegenereerde beschrijving">
            <a:extLst>
              <a:ext uri="{FF2B5EF4-FFF2-40B4-BE49-F238E27FC236}">
                <a16:creationId xmlns:a16="http://schemas.microsoft.com/office/drawing/2014/main" id="{6D80D05B-041F-4907-B346-1149A375270F}"/>
              </a:ext>
            </a:extLst>
          </p:cNvPr>
          <p:cNvPicPr>
            <a:picLocks noGrp="1" noChangeAspect="1"/>
          </p:cNvPicPr>
          <p:nvPr>
            <p:ph sz="quarter" idx="13"/>
          </p:nvPr>
        </p:nvPicPr>
        <p:blipFill>
          <a:blip r:embed="rId3"/>
          <a:stretch>
            <a:fillRect/>
          </a:stretch>
        </p:blipFill>
        <p:spPr>
          <a:xfrm>
            <a:off x="4738751" y="1195316"/>
            <a:ext cx="6696004" cy="4464001"/>
          </a:xfrm>
        </p:spPr>
      </p:pic>
    </p:spTree>
    <p:extLst>
      <p:ext uri="{BB962C8B-B14F-4D97-AF65-F5344CB8AC3E}">
        <p14:creationId xmlns:p14="http://schemas.microsoft.com/office/powerpoint/2010/main" val="48890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6F4BBE-8F8C-4EDF-B680-677B3F9F4E8B}"/>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2800148F-10F9-46BC-B0EA-84C4E4852E52}"/>
              </a:ext>
            </a:extLst>
          </p:cNvPr>
          <p:cNvSpPr>
            <a:spLocks noGrp="1"/>
          </p:cNvSpPr>
          <p:nvPr>
            <p:ph type="sldNum" sz="quarter" idx="12"/>
          </p:nvPr>
        </p:nvSpPr>
        <p:spPr/>
        <p:txBody>
          <a:bodyPr/>
          <a:lstStyle/>
          <a:p>
            <a:fld id="{0A297500-7527-634B-90F4-69D0994C32B4}" type="slidenum">
              <a:rPr lang="nl-NL" smtClean="0"/>
              <a:t>15</a:t>
            </a:fld>
            <a:endParaRPr lang="nl-NL"/>
          </a:p>
        </p:txBody>
      </p:sp>
      <mc:AlternateContent xmlns:mc="http://schemas.openxmlformats.org/markup-compatibility/2006" xmlns:a14="http://schemas.microsoft.com/office/drawing/2010/main">
        <mc:Choice Requires="a14">
          <p:sp>
            <p:nvSpPr>
              <p:cNvPr id="4" name="Tijdelijke aanduiding voor inhoud 3">
                <a:extLst>
                  <a:ext uri="{FF2B5EF4-FFF2-40B4-BE49-F238E27FC236}">
                    <a16:creationId xmlns:a16="http://schemas.microsoft.com/office/drawing/2014/main" id="{4B4A16E9-4DF5-4E3F-997F-4B0CB478CFB8}"/>
                  </a:ext>
                </a:extLst>
              </p:cNvPr>
              <p:cNvSpPr>
                <a:spLocks noGrp="1"/>
              </p:cNvSpPr>
              <p:nvPr>
                <p:ph idx="1"/>
              </p:nvPr>
            </p:nvSpPr>
            <p:spPr>
              <a:xfrm>
                <a:off x="575999" y="1548394"/>
                <a:ext cx="10529965" cy="4464000"/>
              </a:xfrm>
            </p:spPr>
            <p:txBody>
              <a:bodyPr>
                <a:normAutofit/>
              </a:bodyPr>
              <a:lstStyle/>
              <a:p>
                <a:pPr lvl="1"/>
                <a:r>
                  <a:rPr lang="en-US" dirty="0"/>
                  <a:t>Preprocessing</a:t>
                </a:r>
              </a:p>
              <a:p>
                <a:pPr lvl="2"/>
                <a:r>
                  <a:rPr lang="en-US" dirty="0"/>
                  <a:t>Feature engineering, transformation, standardizing, outliers…</a:t>
                </a:r>
              </a:p>
              <a:p>
                <a:pPr lvl="1"/>
                <a:r>
                  <a:rPr lang="en-US" dirty="0"/>
                  <a:t>Specify model</a:t>
                </a:r>
              </a:p>
              <a:p>
                <a:pPr lvl="2"/>
                <a:r>
                  <a:rPr lang="en-US" dirty="0"/>
                  <a:t>Linear models, multivariate adaptive splines (mars),  random forest, boosting … </a:t>
                </a:r>
              </a:p>
              <a:p>
                <a:pPr lvl="1"/>
                <a:r>
                  <a:rPr lang="en-US" dirty="0"/>
                  <a:t>Model tuning</a:t>
                </a:r>
              </a:p>
              <a:p>
                <a:pPr lvl="2"/>
                <a:r>
                  <a:rPr lang="en-US" dirty="0"/>
                  <a:t>Tune models using a resampling scheme, e.g. time series cross-validation</a:t>
                </a:r>
              </a:p>
              <a:p>
                <a:pPr lvl="1"/>
                <a:r>
                  <a:rPr lang="en-US" dirty="0"/>
                  <a:t>Performance assessment</a:t>
                </a:r>
              </a:p>
              <a:p>
                <a:pPr lvl="2"/>
                <a:r>
                  <a:rPr lang="en-US" dirty="0"/>
                  <a:t>Summary statistics: e.g. </a:t>
                </a:r>
                <a14:m>
                  <m:oMath xmlns:m="http://schemas.openxmlformats.org/officeDocument/2006/math">
                    <m:sSup>
                      <m:sSupPr>
                        <m:ctrlPr>
                          <a:rPr lang="en-US" i="1" smtClean="0">
                            <a:latin typeface="Cambria Math" panose="02040503050406030204" pitchFamily="18" charset="0"/>
                          </a:rPr>
                        </m:ctrlPr>
                      </m:sSupPr>
                      <m:e>
                        <m:r>
                          <a:rPr lang="nl-BE" b="0" i="1" smtClean="0">
                            <a:latin typeface="Cambria Math" panose="02040503050406030204" pitchFamily="18" charset="0"/>
                          </a:rPr>
                          <m:t>𝑟</m:t>
                        </m:r>
                      </m:e>
                      <m:sup>
                        <m:r>
                          <a:rPr lang="nl-BE" b="0" i="1" smtClean="0">
                            <a:latin typeface="Cambria Math" panose="02040503050406030204" pitchFamily="18" charset="0"/>
                          </a:rPr>
                          <m:t>2</m:t>
                        </m:r>
                      </m:sup>
                    </m:sSup>
                  </m:oMath>
                </a14:m>
                <a:r>
                  <a:rPr lang="en-US" dirty="0"/>
                  <a:t>,  </a:t>
                </a:r>
                <a:r>
                  <a:rPr lang="en-US" i="1" dirty="0"/>
                  <a:t>mean absolute scaled error (</a:t>
                </a:r>
                <a:r>
                  <a:rPr lang="en-US" i="1" dirty="0" err="1"/>
                  <a:t>mase</a:t>
                </a:r>
                <a:r>
                  <a:rPr lang="en-US" i="1" dirty="0"/>
                  <a:t>) …</a:t>
                </a:r>
              </a:p>
              <a:p>
                <a:pPr lvl="3"/>
                <a:r>
                  <a:rPr lang="en-US" sz="2000" i="1" dirty="0" err="1">
                    <a:latin typeface="+mn-lt"/>
                  </a:rPr>
                  <a:t>mase</a:t>
                </a:r>
                <a:r>
                  <a:rPr lang="en-US" sz="2000" dirty="0">
                    <a:latin typeface="+mn-lt"/>
                  </a:rPr>
                  <a:t> </a:t>
                </a:r>
                <a14:m>
                  <m:oMath xmlns:m="http://schemas.openxmlformats.org/officeDocument/2006/math">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nl-BE" sz="2000" b="0" i="1" smtClean="0">
                            <a:latin typeface="Cambria Math" panose="02040503050406030204" pitchFamily="18" charset="0"/>
                          </a:rPr>
                          <m:t>𝑚𝑎𝑒</m:t>
                        </m:r>
                      </m:num>
                      <m:den>
                        <m:r>
                          <a:rPr lang="nl-BE" sz="2000" b="0" i="1" smtClean="0">
                            <a:latin typeface="Cambria Math" panose="02040503050406030204" pitchFamily="18" charset="0"/>
                          </a:rPr>
                          <m:t>𝑚𝑎𝑒</m:t>
                        </m:r>
                        <m:r>
                          <a:rPr lang="nl-BE" sz="2000" b="0" i="1" smtClean="0">
                            <a:latin typeface="Cambria Math" panose="02040503050406030204" pitchFamily="18" charset="0"/>
                          </a:rPr>
                          <m:t> </m:t>
                        </m:r>
                        <m:r>
                          <a:rPr lang="nl-BE" sz="2000" b="0" i="1" smtClean="0">
                            <a:latin typeface="Cambria Math" panose="02040503050406030204" pitchFamily="18" charset="0"/>
                          </a:rPr>
                          <m:t>𝑛𝑎</m:t>
                        </m:r>
                        <m:r>
                          <a:rPr lang="nl-BE" sz="2000" b="0" i="1" smtClean="0">
                            <a:latin typeface="Cambria Math" panose="02040503050406030204" pitchFamily="18" charset="0"/>
                          </a:rPr>
                          <m:t>ï</m:t>
                        </m:r>
                        <m:r>
                          <a:rPr lang="nl-BE" sz="2000" b="0" i="1" smtClean="0">
                            <a:latin typeface="Cambria Math" panose="02040503050406030204" pitchFamily="18" charset="0"/>
                          </a:rPr>
                          <m:t>𝑣𝑒</m:t>
                        </m:r>
                      </m:den>
                    </m:f>
                  </m:oMath>
                </a14:m>
                <a:endParaRPr lang="en-US" sz="2000" dirty="0">
                  <a:latin typeface="+mn-lt"/>
                </a:endParaRPr>
              </a:p>
              <a:p>
                <a:pPr lvl="3"/>
                <a:r>
                  <a:rPr lang="en-US" dirty="0"/>
                  <a:t>Where </a:t>
                </a:r>
                <a:r>
                  <a:rPr lang="en-US" i="1" dirty="0"/>
                  <a:t>mean absolute error (</a:t>
                </a:r>
                <a:r>
                  <a:rPr lang="en-US" i="1" dirty="0" err="1"/>
                  <a:t>mae</a:t>
                </a:r>
                <a:r>
                  <a:rPr lang="en-US" i="1" dirty="0"/>
                  <a:t>) naïve </a:t>
                </a:r>
                <a:r>
                  <a:rPr lang="en-US" dirty="0"/>
                  <a:t>can be the consumption  at  </a:t>
                </a:r>
                <a:r>
                  <a:rPr lang="en-US" i="1" dirty="0"/>
                  <a:t>t-168</a:t>
                </a:r>
              </a:p>
              <a:p>
                <a:pPr lvl="2"/>
                <a:r>
                  <a:rPr lang="en-US" dirty="0"/>
                  <a:t>Visual diagnostics</a:t>
                </a:r>
              </a:p>
              <a:p>
                <a:pPr lvl="2"/>
                <a:endParaRPr lang="en-US" dirty="0"/>
              </a:p>
              <a:p>
                <a:pPr lvl="1"/>
                <a:endParaRPr lang="en-US" dirty="0"/>
              </a:p>
            </p:txBody>
          </p:sp>
        </mc:Choice>
        <mc:Fallback xmlns="">
          <p:sp>
            <p:nvSpPr>
              <p:cNvPr id="4" name="Tijdelijke aanduiding voor inhoud 3">
                <a:extLst>
                  <a:ext uri="{FF2B5EF4-FFF2-40B4-BE49-F238E27FC236}">
                    <a16:creationId xmlns:a16="http://schemas.microsoft.com/office/drawing/2014/main" id="{4B4A16E9-4DF5-4E3F-997F-4B0CB478CFB8}"/>
                  </a:ext>
                </a:extLst>
              </p:cNvPr>
              <p:cNvSpPr>
                <a:spLocks noGrp="1" noRot="1" noChangeAspect="1" noMove="1" noResize="1" noEditPoints="1" noAdjustHandles="1" noChangeArrowheads="1" noChangeShapeType="1" noTextEdit="1"/>
              </p:cNvSpPr>
              <p:nvPr>
                <p:ph idx="1"/>
              </p:nvPr>
            </p:nvSpPr>
            <p:spPr>
              <a:xfrm>
                <a:off x="575999" y="1548394"/>
                <a:ext cx="10529965" cy="4464000"/>
              </a:xfrm>
              <a:blipFill>
                <a:blip r:embed="rId3"/>
                <a:stretch>
                  <a:fillRect t="-956" b="-1093"/>
                </a:stretch>
              </a:blipFill>
            </p:spPr>
            <p:txBody>
              <a:bodyPr/>
              <a:lstStyle/>
              <a:p>
                <a:r>
                  <a:rPr lang="en-US">
                    <a:noFill/>
                  </a:rPr>
                  <a:t> </a:t>
                </a:r>
              </a:p>
            </p:txBody>
          </p:sp>
        </mc:Fallback>
      </mc:AlternateContent>
      <p:sp>
        <p:nvSpPr>
          <p:cNvPr id="6" name="Titel 5">
            <a:extLst>
              <a:ext uri="{FF2B5EF4-FFF2-40B4-BE49-F238E27FC236}">
                <a16:creationId xmlns:a16="http://schemas.microsoft.com/office/drawing/2014/main" id="{2C1310BB-11D0-4643-B259-B18B0042B479}"/>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251966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99AE688E-0F7B-46D1-85E2-BB875A7BDB17}"/>
              </a:ext>
            </a:extLst>
          </p:cNvPr>
          <p:cNvSpPr>
            <a:spLocks noGrp="1"/>
          </p:cNvSpPr>
          <p:nvPr>
            <p:ph type="body" idx="1"/>
          </p:nvPr>
        </p:nvSpPr>
        <p:spPr>
          <a:xfrm>
            <a:off x="576000" y="1433227"/>
            <a:ext cx="5520000" cy="540000"/>
          </a:xfrm>
        </p:spPr>
        <p:txBody>
          <a:bodyPr>
            <a:normAutofit fontScale="92500"/>
          </a:bodyPr>
          <a:lstStyle/>
          <a:p>
            <a:r>
              <a:rPr lang="en-US" dirty="0"/>
              <a:t>Resampling scheme to tune parameters</a:t>
            </a:r>
          </a:p>
        </p:txBody>
      </p:sp>
      <p:sp>
        <p:nvSpPr>
          <p:cNvPr id="9" name="Tijdelijke aanduiding voor inhoud 3">
            <a:extLst>
              <a:ext uri="{FF2B5EF4-FFF2-40B4-BE49-F238E27FC236}">
                <a16:creationId xmlns:a16="http://schemas.microsoft.com/office/drawing/2014/main" id="{39A5BC4E-6251-4802-991C-48D85B4A30A9}"/>
              </a:ext>
            </a:extLst>
          </p:cNvPr>
          <p:cNvSpPr>
            <a:spLocks noGrp="1"/>
          </p:cNvSpPr>
          <p:nvPr>
            <p:ph sz="half" idx="2"/>
          </p:nvPr>
        </p:nvSpPr>
        <p:spPr>
          <a:xfrm>
            <a:off x="576000" y="2196000"/>
            <a:ext cx="4581926" cy="3470469"/>
          </a:xfrm>
        </p:spPr>
        <p:txBody>
          <a:bodyPr>
            <a:normAutofit/>
          </a:bodyPr>
          <a:lstStyle/>
          <a:p>
            <a:pPr>
              <a:buFont typeface="Arial" panose="020B0604020202020204" pitchFamily="34" charset="0"/>
              <a:buChar char="•"/>
            </a:pPr>
            <a:r>
              <a:rPr lang="en-US" dirty="0"/>
              <a:t>Time series cross-validation</a:t>
            </a:r>
          </a:p>
          <a:p>
            <a:r>
              <a:rPr lang="en-US" dirty="0"/>
              <a:t>Preserve temporal structure in the data</a:t>
            </a:r>
          </a:p>
          <a:p>
            <a:pPr marL="457200" lvl="1" indent="0">
              <a:buNone/>
            </a:pPr>
            <a:endParaRPr lang="en-US" dirty="0"/>
          </a:p>
          <a:p>
            <a:pPr lvl="1"/>
            <a:endParaRPr lang="en-US" dirty="0"/>
          </a:p>
          <a:p>
            <a:pPr lvl="1"/>
            <a:endParaRPr lang="en-US" dirty="0"/>
          </a:p>
          <a:p>
            <a:pPr marL="457200" lvl="1" indent="0">
              <a:buNone/>
            </a:pPr>
            <a:endParaRPr lang="en-US" dirty="0"/>
          </a:p>
        </p:txBody>
      </p:sp>
      <p:sp>
        <p:nvSpPr>
          <p:cNvPr id="2" name="Tijdelijke aanduiding voor voettekst 1">
            <a:extLst>
              <a:ext uri="{FF2B5EF4-FFF2-40B4-BE49-F238E27FC236}">
                <a16:creationId xmlns:a16="http://schemas.microsoft.com/office/drawing/2014/main" id="{A8BBFD17-480E-43A2-A0B7-9653FFABFED2}"/>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4FFC716A-7F74-4FC9-A3EA-9ABB7ED605B4}"/>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6" name="Titel 5">
            <a:extLst>
              <a:ext uri="{FF2B5EF4-FFF2-40B4-BE49-F238E27FC236}">
                <a16:creationId xmlns:a16="http://schemas.microsoft.com/office/drawing/2014/main" id="{41ED90E8-6102-4744-9654-041F38F0E021}"/>
              </a:ext>
            </a:extLst>
          </p:cNvPr>
          <p:cNvSpPr>
            <a:spLocks noGrp="1"/>
          </p:cNvSpPr>
          <p:nvPr>
            <p:ph type="title"/>
          </p:nvPr>
        </p:nvSpPr>
        <p:spPr/>
        <p:txBody>
          <a:bodyPr/>
          <a:lstStyle/>
          <a:p>
            <a:r>
              <a:rPr lang="en-US" dirty="0"/>
              <a:t>Point forecasting: preliminary results </a:t>
            </a:r>
          </a:p>
        </p:txBody>
      </p:sp>
      <p:pic>
        <p:nvPicPr>
          <p:cNvPr id="7" name="Afbeelding 6">
            <a:extLst>
              <a:ext uri="{FF2B5EF4-FFF2-40B4-BE49-F238E27FC236}">
                <a16:creationId xmlns:a16="http://schemas.microsoft.com/office/drawing/2014/main" id="{36CE5D8C-5635-4A1A-A41C-94F7FB7D4F81}"/>
              </a:ext>
            </a:extLst>
          </p:cNvPr>
          <p:cNvPicPr>
            <a:picLocks noChangeAspect="1"/>
          </p:cNvPicPr>
          <p:nvPr/>
        </p:nvPicPr>
        <p:blipFill>
          <a:blip r:embed="rId3"/>
          <a:stretch>
            <a:fillRect/>
          </a:stretch>
        </p:blipFill>
        <p:spPr>
          <a:xfrm>
            <a:off x="5763875" y="2212666"/>
            <a:ext cx="5853325" cy="3212107"/>
          </a:xfrm>
          <a:prstGeom prst="rect">
            <a:avLst/>
          </a:prstGeom>
        </p:spPr>
      </p:pic>
    </p:spTree>
    <p:extLst>
      <p:ext uri="{BB962C8B-B14F-4D97-AF65-F5344CB8AC3E}">
        <p14:creationId xmlns:p14="http://schemas.microsoft.com/office/powerpoint/2010/main" val="31954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FECC1C3-1261-4EE9-A369-812533C8B2BD}"/>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C6471E84-08F0-4A43-AF0D-CDEF1EAAA766}"/>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4" name="Tijdelijke aanduiding voor inhoud 3">
            <a:extLst>
              <a:ext uri="{FF2B5EF4-FFF2-40B4-BE49-F238E27FC236}">
                <a16:creationId xmlns:a16="http://schemas.microsoft.com/office/drawing/2014/main" id="{51191525-000F-49A0-8D9D-2D8D23F9899F}"/>
              </a:ext>
            </a:extLst>
          </p:cNvPr>
          <p:cNvSpPr>
            <a:spLocks noGrp="1"/>
          </p:cNvSpPr>
          <p:nvPr>
            <p:ph idx="1"/>
          </p:nvPr>
        </p:nvSpPr>
        <p:spPr>
          <a:xfrm>
            <a:off x="575999" y="1359036"/>
            <a:ext cx="7191961" cy="1322020"/>
          </a:xfrm>
        </p:spPr>
        <p:txBody>
          <a:bodyPr>
            <a:normAutofit/>
          </a:bodyPr>
          <a:lstStyle/>
          <a:p>
            <a:r>
              <a:rPr lang="en-US" sz="2000" dirty="0"/>
              <a:t>Model and tuning parameters</a:t>
            </a:r>
          </a:p>
          <a:p>
            <a:r>
              <a:rPr lang="en-US" sz="2000" dirty="0"/>
              <a:t>Total of 7 x 20 models (runtime around 1 min)</a:t>
            </a:r>
          </a:p>
          <a:p>
            <a:r>
              <a:rPr lang="en-US" sz="2000" dirty="0"/>
              <a:t>Example with penalized regression (lasso, ridge, elastic net)</a:t>
            </a:r>
          </a:p>
        </p:txBody>
      </p:sp>
      <p:pic>
        <p:nvPicPr>
          <p:cNvPr id="7" name="Tijdelijke aanduiding voor inhoud 6">
            <a:extLst>
              <a:ext uri="{FF2B5EF4-FFF2-40B4-BE49-F238E27FC236}">
                <a16:creationId xmlns:a16="http://schemas.microsoft.com/office/drawing/2014/main" id="{6BC8B5BA-8ED2-4BA4-A5EA-6C0E03983870}"/>
              </a:ext>
            </a:extLst>
          </p:cNvPr>
          <p:cNvPicPr>
            <a:picLocks noGrp="1" noChangeAspect="1"/>
          </p:cNvPicPr>
          <p:nvPr>
            <p:ph sz="quarter" idx="13"/>
          </p:nvPr>
        </p:nvPicPr>
        <p:blipFill>
          <a:blip r:embed="rId2"/>
          <a:stretch>
            <a:fillRect/>
          </a:stretch>
        </p:blipFill>
        <p:spPr>
          <a:xfrm>
            <a:off x="5891558" y="4274750"/>
            <a:ext cx="6011555" cy="1540078"/>
          </a:xfrm>
          <a:prstGeom prst="rect">
            <a:avLst/>
          </a:prstGeom>
        </p:spPr>
      </p:pic>
      <p:sp>
        <p:nvSpPr>
          <p:cNvPr id="6" name="Titel 5">
            <a:extLst>
              <a:ext uri="{FF2B5EF4-FFF2-40B4-BE49-F238E27FC236}">
                <a16:creationId xmlns:a16="http://schemas.microsoft.com/office/drawing/2014/main" id="{9E42AFF7-89E0-4262-AA5B-AF059CCD9714}"/>
              </a:ext>
            </a:extLst>
          </p:cNvPr>
          <p:cNvSpPr>
            <a:spLocks noGrp="1"/>
          </p:cNvSpPr>
          <p:nvPr>
            <p:ph type="title"/>
          </p:nvPr>
        </p:nvSpPr>
        <p:spPr/>
        <p:txBody>
          <a:bodyPr/>
          <a:lstStyle/>
          <a:p>
            <a:r>
              <a:rPr lang="en-US" dirty="0"/>
              <a:t>Point forecasting: preliminary results </a:t>
            </a:r>
          </a:p>
        </p:txBody>
      </p:sp>
      <p:pic>
        <p:nvPicPr>
          <p:cNvPr id="9" name="Afbeelding 8">
            <a:extLst>
              <a:ext uri="{FF2B5EF4-FFF2-40B4-BE49-F238E27FC236}">
                <a16:creationId xmlns:a16="http://schemas.microsoft.com/office/drawing/2014/main" id="{580E27B9-DC51-4DF7-A3DF-13E94A78F4EB}"/>
              </a:ext>
            </a:extLst>
          </p:cNvPr>
          <p:cNvPicPr>
            <a:picLocks noChangeAspect="1"/>
          </p:cNvPicPr>
          <p:nvPr/>
        </p:nvPicPr>
        <p:blipFill>
          <a:blip r:embed="rId3"/>
          <a:stretch>
            <a:fillRect/>
          </a:stretch>
        </p:blipFill>
        <p:spPr>
          <a:xfrm>
            <a:off x="576000" y="2881866"/>
            <a:ext cx="4857201" cy="3238134"/>
          </a:xfrm>
          <a:prstGeom prst="rect">
            <a:avLst/>
          </a:prstGeom>
        </p:spPr>
      </p:pic>
      <p:pic>
        <p:nvPicPr>
          <p:cNvPr id="10" name="Afbeelding 9">
            <a:extLst>
              <a:ext uri="{FF2B5EF4-FFF2-40B4-BE49-F238E27FC236}">
                <a16:creationId xmlns:a16="http://schemas.microsoft.com/office/drawing/2014/main" id="{891AB973-F915-42DF-8D11-76B6EE23F721}"/>
              </a:ext>
            </a:extLst>
          </p:cNvPr>
          <p:cNvPicPr>
            <a:picLocks noChangeAspect="1"/>
          </p:cNvPicPr>
          <p:nvPr/>
        </p:nvPicPr>
        <p:blipFill>
          <a:blip r:embed="rId4"/>
          <a:stretch>
            <a:fillRect/>
          </a:stretch>
        </p:blipFill>
        <p:spPr>
          <a:xfrm>
            <a:off x="5891558" y="2952730"/>
            <a:ext cx="6011555" cy="1093747"/>
          </a:xfrm>
          <a:prstGeom prst="rect">
            <a:avLst/>
          </a:prstGeom>
        </p:spPr>
      </p:pic>
    </p:spTree>
    <p:extLst>
      <p:ext uri="{BB962C8B-B14F-4D97-AF65-F5344CB8AC3E}">
        <p14:creationId xmlns:p14="http://schemas.microsoft.com/office/powerpoint/2010/main" val="211616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5CA1BF5-7769-42B9-B708-EEB7AF0D5BF6}"/>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192541A3-9C64-41CA-A278-CC46D274CA03}"/>
              </a:ext>
            </a:extLst>
          </p:cNvPr>
          <p:cNvSpPr>
            <a:spLocks noGrp="1"/>
          </p:cNvSpPr>
          <p:nvPr>
            <p:ph type="sldNum" sz="quarter" idx="12"/>
          </p:nvPr>
        </p:nvSpPr>
        <p:spPr/>
        <p:txBody>
          <a:bodyPr/>
          <a:lstStyle/>
          <a:p>
            <a:fld id="{0A297500-7527-634B-90F4-69D0994C32B4}" type="slidenum">
              <a:rPr lang="nl-NL" smtClean="0"/>
              <a:t>18</a:t>
            </a:fld>
            <a:endParaRPr lang="nl-NL"/>
          </a:p>
        </p:txBody>
      </p:sp>
      <mc:AlternateContent xmlns:mc="http://schemas.openxmlformats.org/markup-compatibility/2006" xmlns:a14="http://schemas.microsoft.com/office/drawing/2010/main">
        <mc:Choice Requires="a14">
          <p:sp>
            <p:nvSpPr>
              <p:cNvPr id="4" name="Tijdelijke aanduiding voor inhoud 3">
                <a:extLst>
                  <a:ext uri="{FF2B5EF4-FFF2-40B4-BE49-F238E27FC236}">
                    <a16:creationId xmlns:a16="http://schemas.microsoft.com/office/drawing/2014/main" id="{FB83D137-CE32-428C-BE3A-E998F6B54B50}"/>
                  </a:ext>
                </a:extLst>
              </p:cNvPr>
              <p:cNvSpPr>
                <a:spLocks noGrp="1"/>
              </p:cNvSpPr>
              <p:nvPr>
                <p:ph idx="1"/>
              </p:nvPr>
            </p:nvSpPr>
            <p:spPr>
              <a:xfrm>
                <a:off x="380692" y="1379431"/>
                <a:ext cx="6011229" cy="4318672"/>
              </a:xfrm>
            </p:spPr>
            <p:txBody>
              <a:bodyPr/>
              <a:lstStyle/>
              <a:p>
                <a:r>
                  <a:rPr lang="en-US" dirty="0"/>
                  <a:t>Predict next 15 min</a:t>
                </a:r>
              </a:p>
              <a:p>
                <a:pPr lvl="1"/>
                <a:r>
                  <a:rPr lang="en-US" sz="2000" dirty="0"/>
                  <a:t>Almost perfect predictions (see figure)</a:t>
                </a:r>
              </a:p>
              <a:p>
                <a:pPr lvl="1"/>
                <a14:m>
                  <m:oMath xmlns:m="http://schemas.openxmlformats.org/officeDocument/2006/math">
                    <m:sSup>
                      <m:sSupPr>
                        <m:ctrlPr>
                          <a:rPr lang="en-US" sz="2000" i="1">
                            <a:latin typeface="Cambria Math" panose="02040503050406030204" pitchFamily="18" charset="0"/>
                          </a:rPr>
                        </m:ctrlPr>
                      </m:sSupPr>
                      <m:e>
                        <m:r>
                          <a:rPr lang="nl-BE" sz="2000" i="1">
                            <a:latin typeface="Cambria Math" panose="02040503050406030204" pitchFamily="18" charset="0"/>
                          </a:rPr>
                          <m:t>𝑟</m:t>
                        </m:r>
                      </m:e>
                      <m:sup>
                        <m:r>
                          <a:rPr lang="nl-BE" sz="2000" i="1">
                            <a:latin typeface="Cambria Math" panose="02040503050406030204" pitchFamily="18" charset="0"/>
                          </a:rPr>
                          <m:t>2</m:t>
                        </m:r>
                      </m:sup>
                    </m:sSup>
                    <m:r>
                      <a:rPr lang="nl-BE" sz="2000" b="0" i="1" smtClean="0">
                        <a:latin typeface="Cambria Math" panose="02040503050406030204" pitchFamily="18" charset="0"/>
                      </a:rPr>
                      <m:t> </m:t>
                    </m:r>
                    <m:r>
                      <a:rPr lang="nl-BE" sz="2000" b="0" i="1" smtClean="0">
                        <a:latin typeface="Cambria Math" panose="02040503050406030204" pitchFamily="18" charset="0"/>
                        <a:ea typeface="Cambria Math" panose="02040503050406030204" pitchFamily="18" charset="0"/>
                      </a:rPr>
                      <m:t>≈0.94</m:t>
                    </m:r>
                  </m:oMath>
                </a14:m>
                <a:r>
                  <a:rPr lang="en-US" sz="2000" dirty="0"/>
                  <a:t> with a linear  model</a:t>
                </a:r>
              </a:p>
              <a:p>
                <a:pPr lvl="1"/>
                <a:r>
                  <a:rPr lang="en-US" sz="2000" dirty="0"/>
                  <a:t>Not really useful</a:t>
                </a:r>
              </a:p>
              <a:p>
                <a:r>
                  <a:rPr lang="en-US" dirty="0"/>
                  <a:t>Forecast next 24 h ahead for each h</a:t>
                </a:r>
              </a:p>
              <a:p>
                <a:pPr lvl="1"/>
                <a:r>
                  <a:rPr lang="en-US" dirty="0"/>
                  <a:t>hourly resolution instead of 15 min</a:t>
                </a:r>
              </a:p>
              <a:p>
                <a:pPr marL="457200" lvl="1" indent="0">
                  <a:buNone/>
                </a:pPr>
                <a:endParaRPr lang="en-US" dirty="0"/>
              </a:p>
              <a:p>
                <a:pPr lvl="1"/>
                <a:endParaRPr lang="en-US" dirty="0"/>
              </a:p>
              <a:p>
                <a:pPr lvl="1"/>
                <a:endParaRPr lang="en-US" dirty="0"/>
              </a:p>
              <a:p>
                <a:pPr marL="457200" lvl="1" indent="0">
                  <a:buNone/>
                </a:pPr>
                <a:endParaRPr lang="en-US" dirty="0"/>
              </a:p>
            </p:txBody>
          </p:sp>
        </mc:Choice>
        <mc:Fallback xmlns="">
          <p:sp>
            <p:nvSpPr>
              <p:cNvPr id="4" name="Tijdelijke aanduiding voor inhoud 3">
                <a:extLst>
                  <a:ext uri="{FF2B5EF4-FFF2-40B4-BE49-F238E27FC236}">
                    <a16:creationId xmlns:a16="http://schemas.microsoft.com/office/drawing/2014/main" id="{FB83D137-CE32-428C-BE3A-E998F6B54B50}"/>
                  </a:ext>
                </a:extLst>
              </p:cNvPr>
              <p:cNvSpPr>
                <a:spLocks noGrp="1" noRot="1" noChangeAspect="1" noMove="1" noResize="1" noEditPoints="1" noAdjustHandles="1" noChangeArrowheads="1" noChangeShapeType="1" noTextEdit="1"/>
              </p:cNvSpPr>
              <p:nvPr>
                <p:ph idx="1"/>
              </p:nvPr>
            </p:nvSpPr>
            <p:spPr>
              <a:xfrm>
                <a:off x="380692" y="1379431"/>
                <a:ext cx="6011229" cy="4318672"/>
              </a:xfrm>
              <a:blipFill>
                <a:blip r:embed="rId3"/>
                <a:stretch>
                  <a:fillRect l="-1317" t="-987"/>
                </a:stretch>
              </a:blipFill>
            </p:spPr>
            <p:txBody>
              <a:bodyPr/>
              <a:lstStyle/>
              <a:p>
                <a:r>
                  <a:rPr lang="en-US">
                    <a:noFill/>
                  </a:rPr>
                  <a:t> </a:t>
                </a:r>
              </a:p>
            </p:txBody>
          </p:sp>
        </mc:Fallback>
      </mc:AlternateContent>
      <p:pic>
        <p:nvPicPr>
          <p:cNvPr id="8" name="Tijdelijke aanduiding voor inhoud 7" descr="Afbeelding met tekst, kaart&#10;&#10;Automatisch gegenereerde beschrijving">
            <a:extLst>
              <a:ext uri="{FF2B5EF4-FFF2-40B4-BE49-F238E27FC236}">
                <a16:creationId xmlns:a16="http://schemas.microsoft.com/office/drawing/2014/main" id="{6E4B334E-515C-40EC-8C9C-F24277B88ADF}"/>
              </a:ext>
            </a:extLst>
          </p:cNvPr>
          <p:cNvPicPr>
            <a:picLocks noGrp="1" noChangeAspect="1"/>
          </p:cNvPicPr>
          <p:nvPr>
            <p:ph sz="quarter" idx="13"/>
          </p:nvPr>
        </p:nvPicPr>
        <p:blipFill>
          <a:blip r:embed="rId4"/>
          <a:stretch>
            <a:fillRect/>
          </a:stretch>
        </p:blipFill>
        <p:spPr>
          <a:xfrm>
            <a:off x="6498453" y="1359036"/>
            <a:ext cx="5400000" cy="4500000"/>
          </a:xfrm>
        </p:spPr>
      </p:pic>
      <p:sp>
        <p:nvSpPr>
          <p:cNvPr id="6" name="Titel 5">
            <a:extLst>
              <a:ext uri="{FF2B5EF4-FFF2-40B4-BE49-F238E27FC236}">
                <a16:creationId xmlns:a16="http://schemas.microsoft.com/office/drawing/2014/main" id="{A2F13684-A8A7-4AEE-8082-1B6E108A88D2}"/>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327706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F76D5428-8E9D-48D4-853B-E86C0A375B0C}"/>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1D7FFC35-BBE2-49D3-A67A-01C70F2CB683}"/>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6" name="Titel 5">
            <a:extLst>
              <a:ext uri="{FF2B5EF4-FFF2-40B4-BE49-F238E27FC236}">
                <a16:creationId xmlns:a16="http://schemas.microsoft.com/office/drawing/2014/main" id="{1407DC07-8853-4E8E-924E-EC6D3D7659EE}"/>
              </a:ext>
            </a:extLst>
          </p:cNvPr>
          <p:cNvSpPr>
            <a:spLocks noGrp="1"/>
          </p:cNvSpPr>
          <p:nvPr>
            <p:ph type="title"/>
          </p:nvPr>
        </p:nvSpPr>
        <p:spPr/>
        <p:txBody>
          <a:bodyPr/>
          <a:lstStyle/>
          <a:p>
            <a:r>
              <a:rPr lang="en-US" dirty="0"/>
              <a:t>Point forecasting: preliminary results </a:t>
            </a:r>
          </a:p>
        </p:txBody>
      </p:sp>
      <p:sp>
        <p:nvSpPr>
          <p:cNvPr id="17" name="Tijdelijke aanduiding voor inhoud 16">
            <a:extLst>
              <a:ext uri="{FF2B5EF4-FFF2-40B4-BE49-F238E27FC236}">
                <a16:creationId xmlns:a16="http://schemas.microsoft.com/office/drawing/2014/main" id="{05B11884-B509-4599-89FB-FBDCE152D577}"/>
              </a:ext>
            </a:extLst>
          </p:cNvPr>
          <p:cNvSpPr>
            <a:spLocks noGrp="1"/>
          </p:cNvSpPr>
          <p:nvPr>
            <p:ph sz="half" idx="2"/>
          </p:nvPr>
        </p:nvSpPr>
        <p:spPr>
          <a:xfrm>
            <a:off x="442835" y="1592690"/>
            <a:ext cx="5421575" cy="3837658"/>
          </a:xfrm>
        </p:spPr>
        <p:txBody>
          <a:bodyPr/>
          <a:lstStyle/>
          <a:p>
            <a:r>
              <a:rPr lang="en-US" dirty="0"/>
              <a:t>Linear model predicting 24h ahead</a:t>
            </a:r>
          </a:p>
          <a:p>
            <a:r>
              <a:rPr lang="en-US" dirty="0"/>
              <a:t>Visual inspection of fitted values</a:t>
            </a:r>
          </a:p>
          <a:p>
            <a:r>
              <a:rPr lang="en-US" dirty="0"/>
              <a:t>Residuals</a:t>
            </a:r>
          </a:p>
          <a:p>
            <a:pPr lvl="1"/>
            <a:r>
              <a:rPr lang="en-US" dirty="0"/>
              <a:t>Patterns? </a:t>
            </a:r>
          </a:p>
          <a:p>
            <a:pPr lvl="1"/>
            <a:r>
              <a:rPr lang="en-US" dirty="0"/>
              <a:t>Partial autocorrelation</a:t>
            </a:r>
          </a:p>
          <a:p>
            <a:pPr lvl="1"/>
            <a:r>
              <a:rPr lang="en-US" dirty="0"/>
              <a:t>Normally distributed?</a:t>
            </a:r>
          </a:p>
        </p:txBody>
      </p:sp>
      <p:pic>
        <p:nvPicPr>
          <p:cNvPr id="30" name="Tijdelijke aanduiding voor inhoud 29" descr="Afbeelding met tekst, kaart&#10;&#10;Automatisch gegenereerde beschrijving">
            <a:extLst>
              <a:ext uri="{FF2B5EF4-FFF2-40B4-BE49-F238E27FC236}">
                <a16:creationId xmlns:a16="http://schemas.microsoft.com/office/drawing/2014/main" id="{2C2D1389-56A3-47D4-8A8B-E349694D7C62}"/>
              </a:ext>
            </a:extLst>
          </p:cNvPr>
          <p:cNvPicPr>
            <a:picLocks noGrp="1" noChangeAspect="1"/>
          </p:cNvPicPr>
          <p:nvPr>
            <p:ph sz="quarter" idx="4"/>
          </p:nvPr>
        </p:nvPicPr>
        <p:blipFill>
          <a:blip r:embed="rId3"/>
          <a:stretch>
            <a:fillRect/>
          </a:stretch>
        </p:blipFill>
        <p:spPr>
          <a:xfrm>
            <a:off x="5864410" y="1359036"/>
            <a:ext cx="5501735" cy="4584780"/>
          </a:xfrm>
        </p:spPr>
      </p:pic>
    </p:spTree>
    <p:extLst>
      <p:ext uri="{BB962C8B-B14F-4D97-AF65-F5344CB8AC3E}">
        <p14:creationId xmlns:p14="http://schemas.microsoft.com/office/powerpoint/2010/main" val="213146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inhoud 12"/>
          <p:cNvSpPr>
            <a:spLocks noGrp="1"/>
          </p:cNvSpPr>
          <p:nvPr>
            <p:ph idx="1"/>
          </p:nvPr>
        </p:nvSpPr>
        <p:spPr>
          <a:xfrm>
            <a:off x="576000" y="1376836"/>
            <a:ext cx="11041200" cy="4608472"/>
          </a:xfrm>
        </p:spPr>
        <p:txBody>
          <a:bodyPr>
            <a:normAutofit/>
          </a:bodyPr>
          <a:lstStyle/>
          <a:p>
            <a:r>
              <a:rPr lang="en-US" dirty="0"/>
              <a:t>Problem and motivation</a:t>
            </a:r>
          </a:p>
          <a:p>
            <a:r>
              <a:rPr lang="en-US" dirty="0"/>
              <a:t>Aim of the thesis</a:t>
            </a:r>
          </a:p>
          <a:p>
            <a:r>
              <a:rPr lang="en-US" dirty="0"/>
              <a:t>Literature Review</a:t>
            </a:r>
          </a:p>
          <a:p>
            <a:r>
              <a:rPr lang="en-US" dirty="0"/>
              <a:t>Progress</a:t>
            </a:r>
          </a:p>
          <a:p>
            <a:pPr lvl="1"/>
            <a:r>
              <a:rPr lang="en-US" sz="2000" dirty="0"/>
              <a:t>Data cleaning</a:t>
            </a:r>
          </a:p>
          <a:p>
            <a:pPr lvl="1"/>
            <a:r>
              <a:rPr lang="en-US" sz="2000" dirty="0"/>
              <a:t>Exploratory Data Analysis</a:t>
            </a:r>
          </a:p>
          <a:p>
            <a:pPr lvl="1"/>
            <a:r>
              <a:rPr lang="en-US" sz="2000" dirty="0"/>
              <a:t>Point Forecasting</a:t>
            </a:r>
          </a:p>
          <a:p>
            <a:r>
              <a:rPr lang="en-US" dirty="0"/>
              <a:t>To do</a:t>
            </a:r>
          </a:p>
          <a:p>
            <a:pPr marL="0" indent="0">
              <a:buNone/>
            </a:pPr>
            <a:endParaRPr lang="nl-NL" sz="2800" dirty="0"/>
          </a:p>
        </p:txBody>
      </p:sp>
      <p:sp>
        <p:nvSpPr>
          <p:cNvPr id="19" name="Title 1"/>
          <p:cNvSpPr>
            <a:spLocks noGrp="1"/>
          </p:cNvSpPr>
          <p:nvPr>
            <p:ph type="title"/>
          </p:nvPr>
        </p:nvSpPr>
        <p:spPr>
          <a:xfrm>
            <a:off x="576000" y="301681"/>
            <a:ext cx="11041200" cy="850464"/>
          </a:xfrm>
        </p:spPr>
        <p:txBody>
          <a:bodyPr>
            <a:normAutofit/>
          </a:bodyPr>
          <a:lstStyle/>
          <a:p>
            <a:r>
              <a:rPr lang="nl-BE" dirty="0"/>
              <a:t>Table of contents</a:t>
            </a:r>
            <a:endParaRPr lang="nl-NL" dirty="0"/>
          </a:p>
        </p:txBody>
      </p:sp>
      <p:sp>
        <p:nvSpPr>
          <p:cNvPr id="2" name="Tijdelijke aanduiding voor voettekst 1"/>
          <p:cNvSpPr>
            <a:spLocks noGrp="1"/>
          </p:cNvSpPr>
          <p:nvPr>
            <p:ph type="ftr" sz="quarter" idx="11"/>
          </p:nvPr>
        </p:nvSpPr>
        <p:spPr/>
        <p:txBody>
          <a:bodyPr/>
          <a:lstStyle/>
          <a:p>
            <a:endParaRPr lang="nl-NL"/>
          </a:p>
        </p:txBody>
      </p:sp>
      <p:sp>
        <p:nvSpPr>
          <p:cNvPr id="3" name="Tijdelijke aanduiding voor dianummer 2"/>
          <p:cNvSpPr>
            <a:spLocks noGrp="1"/>
          </p:cNvSpPr>
          <p:nvPr>
            <p:ph type="sldNum" sz="quarter" idx="12"/>
          </p:nvPr>
        </p:nvSpPr>
        <p:spPr/>
        <p:txBody>
          <a:bodyPr/>
          <a:lstStyle/>
          <a:p>
            <a:fld id="{0A297500-7527-634B-90F4-69D0994C32B4}" type="slidenum">
              <a:rPr lang="nl-NL" smtClean="0"/>
              <a:t>2</a:t>
            </a:fld>
            <a:endParaRPr lang="nl-NL"/>
          </a:p>
        </p:txBody>
      </p:sp>
    </p:spTree>
    <p:extLst>
      <p:ext uri="{BB962C8B-B14F-4D97-AF65-F5344CB8AC3E}">
        <p14:creationId xmlns:p14="http://schemas.microsoft.com/office/powerpoint/2010/main" val="158156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B7EAB7B-75C0-4B2D-A185-415560295B9C}"/>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DD0E89C4-6A14-4DDF-9E85-97AC3C7172C7}"/>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4" name="Tijdelijke aanduiding voor inhoud 3">
            <a:extLst>
              <a:ext uri="{FF2B5EF4-FFF2-40B4-BE49-F238E27FC236}">
                <a16:creationId xmlns:a16="http://schemas.microsoft.com/office/drawing/2014/main" id="{88AEFCAC-B3EC-4567-805F-6E10431513EB}"/>
              </a:ext>
            </a:extLst>
          </p:cNvPr>
          <p:cNvSpPr>
            <a:spLocks noGrp="1"/>
          </p:cNvSpPr>
          <p:nvPr>
            <p:ph idx="1"/>
          </p:nvPr>
        </p:nvSpPr>
        <p:spPr>
          <a:xfrm>
            <a:off x="496101" y="1487324"/>
            <a:ext cx="4484272" cy="4464000"/>
          </a:xfrm>
        </p:spPr>
        <p:txBody>
          <a:bodyPr/>
          <a:lstStyle/>
          <a:p>
            <a:r>
              <a:rPr lang="en-US" dirty="0"/>
              <a:t>Model performance</a:t>
            </a:r>
          </a:p>
          <a:p>
            <a:pPr lvl="1"/>
            <a:r>
              <a:rPr lang="en-US" dirty="0"/>
              <a:t>Linear regression (</a:t>
            </a:r>
            <a:r>
              <a:rPr lang="en-US" dirty="0" err="1"/>
              <a:t>glmnet</a:t>
            </a:r>
            <a:r>
              <a:rPr lang="en-US" dirty="0"/>
              <a:t>)</a:t>
            </a:r>
          </a:p>
          <a:p>
            <a:pPr lvl="1"/>
            <a:r>
              <a:rPr lang="en-US" dirty="0"/>
              <a:t>Multivariate Adaptive Splines (mars)</a:t>
            </a:r>
          </a:p>
          <a:p>
            <a:pPr lvl="1"/>
            <a:r>
              <a:rPr lang="en-US" dirty="0"/>
              <a:t>Random forest</a:t>
            </a:r>
          </a:p>
          <a:p>
            <a:pPr lvl="1"/>
            <a:r>
              <a:rPr lang="en-US" dirty="0"/>
              <a:t>Boosting</a:t>
            </a:r>
          </a:p>
          <a:p>
            <a:pPr lvl="1"/>
            <a:endParaRPr lang="en-US" dirty="0"/>
          </a:p>
          <a:p>
            <a:pPr marL="457200" lvl="1" indent="0">
              <a:buNone/>
            </a:pPr>
            <a:endParaRPr lang="en-US" dirty="0"/>
          </a:p>
        </p:txBody>
      </p:sp>
      <p:sp>
        <p:nvSpPr>
          <p:cNvPr id="6" name="Titel 5">
            <a:extLst>
              <a:ext uri="{FF2B5EF4-FFF2-40B4-BE49-F238E27FC236}">
                <a16:creationId xmlns:a16="http://schemas.microsoft.com/office/drawing/2014/main" id="{A772FE48-CE67-4E60-B777-D7AD0370CD87}"/>
              </a:ext>
            </a:extLst>
          </p:cNvPr>
          <p:cNvSpPr>
            <a:spLocks noGrp="1"/>
          </p:cNvSpPr>
          <p:nvPr>
            <p:ph type="title"/>
          </p:nvPr>
        </p:nvSpPr>
        <p:spPr/>
        <p:txBody>
          <a:bodyPr/>
          <a:lstStyle/>
          <a:p>
            <a:r>
              <a:rPr lang="en-US" dirty="0"/>
              <a:t>Point forecasting: preliminary results </a:t>
            </a:r>
          </a:p>
        </p:txBody>
      </p:sp>
      <p:pic>
        <p:nvPicPr>
          <p:cNvPr id="28" name="Tijdelijke aanduiding voor inhoud 27">
            <a:extLst>
              <a:ext uri="{FF2B5EF4-FFF2-40B4-BE49-F238E27FC236}">
                <a16:creationId xmlns:a16="http://schemas.microsoft.com/office/drawing/2014/main" id="{D4BB4320-EE21-49B5-82AF-91417BA193B8}"/>
              </a:ext>
            </a:extLst>
          </p:cNvPr>
          <p:cNvPicPr>
            <a:picLocks noGrp="1" noChangeAspect="1"/>
          </p:cNvPicPr>
          <p:nvPr>
            <p:ph sz="quarter" idx="13"/>
          </p:nvPr>
        </p:nvPicPr>
        <p:blipFill>
          <a:blip r:embed="rId3"/>
          <a:stretch>
            <a:fillRect/>
          </a:stretch>
        </p:blipFill>
        <p:spPr>
          <a:xfrm>
            <a:off x="5941292" y="1316943"/>
            <a:ext cx="5431003" cy="4224114"/>
          </a:xfrm>
        </p:spPr>
      </p:pic>
    </p:spTree>
    <p:extLst>
      <p:ext uri="{BB962C8B-B14F-4D97-AF65-F5344CB8AC3E}">
        <p14:creationId xmlns:p14="http://schemas.microsoft.com/office/powerpoint/2010/main" val="42912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Tijdelijke aanduiding voor inhoud 15" descr="Afbeelding met tekst, kaart, bos, vliegen&#10;&#10;Automatisch gegenereerde beschrijving">
            <a:extLst>
              <a:ext uri="{FF2B5EF4-FFF2-40B4-BE49-F238E27FC236}">
                <a16:creationId xmlns:a16="http://schemas.microsoft.com/office/drawing/2014/main" id="{696180C4-A5E2-48EE-84D0-650EA13B5A55}"/>
              </a:ext>
            </a:extLst>
          </p:cNvPr>
          <p:cNvPicPr>
            <a:picLocks noGrp="1" noChangeAspect="1"/>
          </p:cNvPicPr>
          <p:nvPr>
            <p:ph sz="half" idx="2"/>
          </p:nvPr>
        </p:nvPicPr>
        <p:blipFill>
          <a:blip r:embed="rId3"/>
          <a:stretch>
            <a:fillRect/>
          </a:stretch>
        </p:blipFill>
        <p:spPr>
          <a:xfrm>
            <a:off x="552448" y="1984286"/>
            <a:ext cx="5421312" cy="3097892"/>
          </a:xfrm>
        </p:spPr>
      </p:pic>
      <p:pic>
        <p:nvPicPr>
          <p:cNvPr id="19" name="Tijdelijke aanduiding voor inhoud 18" descr="Afbeelding met tekst, kaart&#10;&#10;Automatisch gegenereerde beschrijving">
            <a:extLst>
              <a:ext uri="{FF2B5EF4-FFF2-40B4-BE49-F238E27FC236}">
                <a16:creationId xmlns:a16="http://schemas.microsoft.com/office/drawing/2014/main" id="{99FA0BD5-4275-4110-8E9E-EF82909EDE23}"/>
              </a:ext>
            </a:extLst>
          </p:cNvPr>
          <p:cNvPicPr>
            <a:picLocks noGrp="1" noChangeAspect="1"/>
          </p:cNvPicPr>
          <p:nvPr>
            <p:ph sz="quarter" idx="4"/>
          </p:nvPr>
        </p:nvPicPr>
        <p:blipFill>
          <a:blip r:embed="rId4"/>
          <a:stretch>
            <a:fillRect/>
          </a:stretch>
        </p:blipFill>
        <p:spPr>
          <a:xfrm>
            <a:off x="6218242" y="1984286"/>
            <a:ext cx="5445125" cy="3111499"/>
          </a:xfrm>
        </p:spPr>
      </p:pic>
      <p:sp>
        <p:nvSpPr>
          <p:cNvPr id="2" name="Tijdelijke aanduiding voor voettekst 1">
            <a:extLst>
              <a:ext uri="{FF2B5EF4-FFF2-40B4-BE49-F238E27FC236}">
                <a16:creationId xmlns:a16="http://schemas.microsoft.com/office/drawing/2014/main" id="{AFECC1C3-1261-4EE9-A369-812533C8B2BD}"/>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C6471E84-08F0-4A43-AF0D-CDEF1EAAA766}"/>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6" name="Titel 5">
            <a:extLst>
              <a:ext uri="{FF2B5EF4-FFF2-40B4-BE49-F238E27FC236}">
                <a16:creationId xmlns:a16="http://schemas.microsoft.com/office/drawing/2014/main" id="{9E42AFF7-89E0-4262-AA5B-AF059CCD9714}"/>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188444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9769A75-B9A0-4DF4-9949-D67DCBCB617F}"/>
              </a:ext>
            </a:extLst>
          </p:cNvPr>
          <p:cNvSpPr>
            <a:spLocks noGrp="1"/>
          </p:cNvSpPr>
          <p:nvPr>
            <p:ph type="body" idx="1"/>
          </p:nvPr>
        </p:nvSpPr>
        <p:spPr>
          <a:xfrm>
            <a:off x="576000" y="1462529"/>
            <a:ext cx="5421575" cy="540000"/>
          </a:xfrm>
        </p:spPr>
        <p:txBody>
          <a:bodyPr/>
          <a:lstStyle/>
          <a:p>
            <a:r>
              <a:rPr lang="en-US" dirty="0"/>
              <a:t>Predictions</a:t>
            </a:r>
          </a:p>
        </p:txBody>
      </p:sp>
      <p:pic>
        <p:nvPicPr>
          <p:cNvPr id="10" name="Tijdelijke aanduiding voor inhoud 9" descr="Afbeelding met tekst, kaart&#10;&#10;Automatisch gegenereerde beschrijving">
            <a:extLst>
              <a:ext uri="{FF2B5EF4-FFF2-40B4-BE49-F238E27FC236}">
                <a16:creationId xmlns:a16="http://schemas.microsoft.com/office/drawing/2014/main" id="{7B861BC8-7508-4640-AD9E-F7A5B34F8CC4}"/>
              </a:ext>
            </a:extLst>
          </p:cNvPr>
          <p:cNvPicPr>
            <a:picLocks noGrp="1" noChangeAspect="1"/>
          </p:cNvPicPr>
          <p:nvPr>
            <p:ph sz="half" idx="2"/>
          </p:nvPr>
        </p:nvPicPr>
        <p:blipFill>
          <a:blip r:embed="rId3"/>
          <a:stretch>
            <a:fillRect/>
          </a:stretch>
        </p:blipFill>
        <p:spPr>
          <a:xfrm>
            <a:off x="576263" y="2468615"/>
            <a:ext cx="5421312" cy="3097892"/>
          </a:xfrm>
        </p:spPr>
      </p:pic>
      <p:sp>
        <p:nvSpPr>
          <p:cNvPr id="4" name="Tijdelijke aanduiding voor tekst 3">
            <a:extLst>
              <a:ext uri="{FF2B5EF4-FFF2-40B4-BE49-F238E27FC236}">
                <a16:creationId xmlns:a16="http://schemas.microsoft.com/office/drawing/2014/main" id="{DE64C1DD-205A-4996-90FB-422220823478}"/>
              </a:ext>
            </a:extLst>
          </p:cNvPr>
          <p:cNvSpPr>
            <a:spLocks noGrp="1"/>
          </p:cNvSpPr>
          <p:nvPr>
            <p:ph type="body" sz="quarter" idx="3"/>
          </p:nvPr>
        </p:nvSpPr>
        <p:spPr>
          <a:xfrm>
            <a:off x="6172200" y="1519285"/>
            <a:ext cx="5445000" cy="540000"/>
          </a:xfrm>
        </p:spPr>
        <p:txBody>
          <a:bodyPr/>
          <a:lstStyle/>
          <a:p>
            <a:r>
              <a:rPr lang="en-US" dirty="0"/>
              <a:t>Residuals</a:t>
            </a:r>
          </a:p>
        </p:txBody>
      </p:sp>
      <p:pic>
        <p:nvPicPr>
          <p:cNvPr id="12" name="Tijdelijke aanduiding voor inhoud 11" descr="Afbeelding met tekst, kaart&#10;&#10;Automatisch gegenereerde beschrijving">
            <a:extLst>
              <a:ext uri="{FF2B5EF4-FFF2-40B4-BE49-F238E27FC236}">
                <a16:creationId xmlns:a16="http://schemas.microsoft.com/office/drawing/2014/main" id="{07C84559-FEB2-4377-8AA0-D6E75ABDFC4F}"/>
              </a:ext>
            </a:extLst>
          </p:cNvPr>
          <p:cNvPicPr>
            <a:picLocks noGrp="1" noChangeAspect="1"/>
          </p:cNvPicPr>
          <p:nvPr>
            <p:ph sz="quarter" idx="4"/>
          </p:nvPr>
        </p:nvPicPr>
        <p:blipFill>
          <a:blip r:embed="rId4"/>
          <a:stretch>
            <a:fillRect/>
          </a:stretch>
        </p:blipFill>
        <p:spPr>
          <a:xfrm>
            <a:off x="6194427" y="2468615"/>
            <a:ext cx="5445125" cy="3111499"/>
          </a:xfrm>
        </p:spPr>
      </p:pic>
      <p:sp>
        <p:nvSpPr>
          <p:cNvPr id="6" name="Tijdelijke aanduiding voor voettekst 5">
            <a:extLst>
              <a:ext uri="{FF2B5EF4-FFF2-40B4-BE49-F238E27FC236}">
                <a16:creationId xmlns:a16="http://schemas.microsoft.com/office/drawing/2014/main" id="{8BDE31DC-B812-4757-9015-14B97370FA9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DC01CA3-36F3-4AB9-B7CF-D2264A935854}"/>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8" name="Titel 7">
            <a:extLst>
              <a:ext uri="{FF2B5EF4-FFF2-40B4-BE49-F238E27FC236}">
                <a16:creationId xmlns:a16="http://schemas.microsoft.com/office/drawing/2014/main" id="{A68B5318-DCA8-4608-B67A-02B695F2C063}"/>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3012419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D6DF2F2-DE0A-4E90-B855-7D3ABA082C0E}"/>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5AADB0DA-85CE-4C96-8582-D55037D3DB21}"/>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6" name="Titel 5">
            <a:extLst>
              <a:ext uri="{FF2B5EF4-FFF2-40B4-BE49-F238E27FC236}">
                <a16:creationId xmlns:a16="http://schemas.microsoft.com/office/drawing/2014/main" id="{C0580D69-5B2A-41AB-A1B2-DC29434CC09B}"/>
              </a:ext>
            </a:extLst>
          </p:cNvPr>
          <p:cNvSpPr>
            <a:spLocks noGrp="1"/>
          </p:cNvSpPr>
          <p:nvPr>
            <p:ph type="title"/>
          </p:nvPr>
        </p:nvSpPr>
        <p:spPr/>
        <p:txBody>
          <a:bodyPr/>
          <a:lstStyle/>
          <a:p>
            <a:r>
              <a:rPr lang="en-US" dirty="0"/>
              <a:t>Point forecasting: preliminary results </a:t>
            </a:r>
          </a:p>
        </p:txBody>
      </p:sp>
      <p:pic>
        <p:nvPicPr>
          <p:cNvPr id="16" name="Tijdelijke aanduiding voor inhoud 15" descr="Afbeelding met tekst, kaart&#10;&#10;Automatisch gegenereerde beschrijving">
            <a:extLst>
              <a:ext uri="{FF2B5EF4-FFF2-40B4-BE49-F238E27FC236}">
                <a16:creationId xmlns:a16="http://schemas.microsoft.com/office/drawing/2014/main" id="{C77D9B87-14EF-4A98-954E-CA57323EABF8}"/>
              </a:ext>
            </a:extLst>
          </p:cNvPr>
          <p:cNvPicPr>
            <a:picLocks noGrp="1" noChangeAspect="1"/>
          </p:cNvPicPr>
          <p:nvPr>
            <p:ph sz="quarter" idx="13"/>
          </p:nvPr>
        </p:nvPicPr>
        <p:blipFill>
          <a:blip r:embed="rId3"/>
          <a:stretch>
            <a:fillRect/>
          </a:stretch>
        </p:blipFill>
        <p:spPr>
          <a:xfrm>
            <a:off x="1305018" y="1275191"/>
            <a:ext cx="8593584" cy="4774211"/>
          </a:xfrm>
        </p:spPr>
      </p:pic>
    </p:spTree>
    <p:extLst>
      <p:ext uri="{BB962C8B-B14F-4D97-AF65-F5344CB8AC3E}">
        <p14:creationId xmlns:p14="http://schemas.microsoft.com/office/powerpoint/2010/main" val="2743024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9C5374C-DE0F-4E1D-B574-AE5AA6E22237}"/>
              </a:ext>
            </a:extLst>
          </p:cNvPr>
          <p:cNvSpPr>
            <a:spLocks noGrp="1"/>
          </p:cNvSpPr>
          <p:nvPr>
            <p:ph idx="1"/>
          </p:nvPr>
        </p:nvSpPr>
        <p:spPr>
          <a:xfrm>
            <a:off x="576000" y="1359036"/>
            <a:ext cx="11041200" cy="4464000"/>
          </a:xfrm>
        </p:spPr>
        <p:txBody>
          <a:bodyPr/>
          <a:lstStyle/>
          <a:p>
            <a:r>
              <a:rPr lang="en-US" dirty="0"/>
              <a:t>Finish point forecasting part (deadline: 11/03/2020)</a:t>
            </a:r>
          </a:p>
          <a:p>
            <a:pPr lvl="1"/>
            <a:r>
              <a:rPr lang="en-US" sz="2000" dirty="0"/>
              <a:t>Preprocessing: e.g. remove the trend in the data and work on the remainder</a:t>
            </a:r>
          </a:p>
          <a:p>
            <a:pPr lvl="1"/>
            <a:r>
              <a:rPr lang="en-US" sz="2000" dirty="0"/>
              <a:t>Different forecast horizons</a:t>
            </a:r>
          </a:p>
          <a:p>
            <a:pPr lvl="1"/>
            <a:r>
              <a:rPr lang="en-US" sz="2000" dirty="0"/>
              <a:t>Deep learning (if time permits)</a:t>
            </a:r>
          </a:p>
          <a:p>
            <a:pPr lvl="1"/>
            <a:r>
              <a:rPr lang="en-US" sz="2000" dirty="0"/>
              <a:t>Ensemble model</a:t>
            </a:r>
          </a:p>
          <a:p>
            <a:r>
              <a:rPr lang="en-US" dirty="0"/>
              <a:t>Probabilistic forecasting (deadline: 25/04/2020)</a:t>
            </a:r>
          </a:p>
          <a:p>
            <a:pPr lvl="1"/>
            <a:r>
              <a:rPr lang="en-US" sz="2000" dirty="0"/>
              <a:t>Finish literature review</a:t>
            </a:r>
          </a:p>
          <a:p>
            <a:pPr lvl="1"/>
            <a:r>
              <a:rPr lang="en-US" sz="2000" dirty="0"/>
              <a:t>Build framework to obtain probabilistic forecasts</a:t>
            </a:r>
          </a:p>
          <a:p>
            <a:r>
              <a:rPr lang="en-US" dirty="0"/>
              <a:t>Writing part (deadline: 25/05/2020)</a:t>
            </a:r>
          </a:p>
          <a:p>
            <a:endParaRPr lang="en-US" dirty="0"/>
          </a:p>
          <a:p>
            <a:pPr lvl="1"/>
            <a:endParaRPr lang="en-US" dirty="0"/>
          </a:p>
          <a:p>
            <a:pPr marL="457200" lvl="1" indent="0">
              <a:buNone/>
            </a:pPr>
            <a:endParaRPr lang="en-US" dirty="0"/>
          </a:p>
        </p:txBody>
      </p:sp>
      <p:sp>
        <p:nvSpPr>
          <p:cNvPr id="3" name="Tijdelijke aanduiding voor voettekst 2">
            <a:extLst>
              <a:ext uri="{FF2B5EF4-FFF2-40B4-BE49-F238E27FC236}">
                <a16:creationId xmlns:a16="http://schemas.microsoft.com/office/drawing/2014/main" id="{D05EC669-73BF-4937-9CC8-A82B636635B4}"/>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ABAB32D-B0E2-4F27-A03A-C8177116E189}"/>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el 4">
            <a:extLst>
              <a:ext uri="{FF2B5EF4-FFF2-40B4-BE49-F238E27FC236}">
                <a16:creationId xmlns:a16="http://schemas.microsoft.com/office/drawing/2014/main" id="{DEB46D22-58A1-4E82-9A98-6C4CF3CADD23}"/>
              </a:ext>
            </a:extLst>
          </p:cNvPr>
          <p:cNvSpPr>
            <a:spLocks noGrp="1"/>
          </p:cNvSpPr>
          <p:nvPr>
            <p:ph type="title"/>
          </p:nvPr>
        </p:nvSpPr>
        <p:spPr/>
        <p:txBody>
          <a:bodyPr/>
          <a:lstStyle/>
          <a:p>
            <a:r>
              <a:rPr lang="en-US" dirty="0"/>
              <a:t>What’s next?</a:t>
            </a:r>
          </a:p>
        </p:txBody>
      </p:sp>
    </p:spTree>
    <p:extLst>
      <p:ext uri="{BB962C8B-B14F-4D97-AF65-F5344CB8AC3E}">
        <p14:creationId xmlns:p14="http://schemas.microsoft.com/office/powerpoint/2010/main" val="211273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CB6B415-5896-434E-8DA5-921BA4FF625E}"/>
              </a:ext>
            </a:extLst>
          </p:cNvPr>
          <p:cNvSpPr>
            <a:spLocks noGrp="1"/>
          </p:cNvSpPr>
          <p:nvPr>
            <p:ph type="ctrTitle"/>
          </p:nvPr>
        </p:nvSpPr>
        <p:spPr>
          <a:xfrm>
            <a:off x="575998" y="1080000"/>
            <a:ext cx="9908529" cy="3385468"/>
          </a:xfrm>
        </p:spPr>
        <p:txBody>
          <a:bodyPr>
            <a:normAutofit/>
          </a:bodyPr>
          <a:lstStyle/>
          <a:p>
            <a:pPr algn="ctr"/>
            <a:r>
              <a:rPr lang="en-US" sz="4400" dirty="0"/>
              <a:t>Thank you for your attention! </a:t>
            </a:r>
            <a:br>
              <a:rPr lang="en-US" sz="4400" dirty="0"/>
            </a:br>
            <a:r>
              <a:rPr lang="en-US" sz="4400" dirty="0"/>
              <a:t>Feedback welcome</a:t>
            </a:r>
          </a:p>
        </p:txBody>
      </p:sp>
      <p:sp>
        <p:nvSpPr>
          <p:cNvPr id="7" name="Ondertitel 6">
            <a:extLst>
              <a:ext uri="{FF2B5EF4-FFF2-40B4-BE49-F238E27FC236}">
                <a16:creationId xmlns:a16="http://schemas.microsoft.com/office/drawing/2014/main" id="{3299A7A6-C2B6-433C-84FA-840B34B6EF73}"/>
              </a:ext>
            </a:extLst>
          </p:cNvPr>
          <p:cNvSpPr>
            <a:spLocks noGrp="1"/>
          </p:cNvSpPr>
          <p:nvPr>
            <p:ph type="subTitle" idx="1"/>
          </p:nvPr>
        </p:nvSpPr>
        <p:spPr>
          <a:xfrm>
            <a:off x="575998" y="5202978"/>
            <a:ext cx="6535016" cy="1348742"/>
          </a:xfrm>
        </p:spPr>
        <p:txBody>
          <a:bodyPr>
            <a:normAutofit fontScale="92500" lnSpcReduction="20000"/>
          </a:bodyPr>
          <a:lstStyle/>
          <a:p>
            <a:pPr>
              <a:lnSpc>
                <a:spcPct val="120000"/>
              </a:lnSpc>
              <a:spcBef>
                <a:spcPts val="0"/>
              </a:spcBef>
            </a:pPr>
            <a:r>
              <a:rPr lang="nl-BE" dirty="0"/>
              <a:t>Pieter-Jan Inghelbrecht </a:t>
            </a:r>
          </a:p>
          <a:p>
            <a:pPr>
              <a:lnSpc>
                <a:spcPct val="120000"/>
              </a:lnSpc>
              <a:spcBef>
                <a:spcPts val="0"/>
              </a:spcBef>
            </a:pPr>
            <a:r>
              <a:rPr lang="nl-BE" dirty="0"/>
              <a:t>Master of Artificial Intelligence</a:t>
            </a:r>
          </a:p>
          <a:p>
            <a:pPr>
              <a:lnSpc>
                <a:spcPct val="120000"/>
              </a:lnSpc>
              <a:spcBef>
                <a:spcPts val="0"/>
              </a:spcBef>
            </a:pPr>
            <a:r>
              <a:rPr lang="nl-BE" dirty="0"/>
              <a:t>Daily supervisor: Mahtab Kaffash</a:t>
            </a:r>
          </a:p>
          <a:p>
            <a:pPr>
              <a:lnSpc>
                <a:spcPct val="120000"/>
              </a:lnSpc>
              <a:spcBef>
                <a:spcPts val="0"/>
              </a:spcBef>
            </a:pPr>
            <a:r>
              <a:rPr lang="nl-BE" dirty="0"/>
              <a:t>Promotor: Prof. Geert Deconinck</a:t>
            </a:r>
          </a:p>
          <a:p>
            <a:endParaRPr lang="en-US" dirty="0"/>
          </a:p>
        </p:txBody>
      </p:sp>
      <p:sp>
        <p:nvSpPr>
          <p:cNvPr id="3" name="Tijdelijke aanduiding voor voettekst 2">
            <a:extLst>
              <a:ext uri="{FF2B5EF4-FFF2-40B4-BE49-F238E27FC236}">
                <a16:creationId xmlns:a16="http://schemas.microsoft.com/office/drawing/2014/main" id="{8FD58741-743C-457F-81BF-D15E6AA0B5E5}"/>
              </a:ext>
            </a:extLst>
          </p:cNvPr>
          <p:cNvSpPr>
            <a:spLocks noGrp="1"/>
          </p:cNvSpPr>
          <p:nvPr>
            <p:ph type="ftr" sz="quarter" idx="4294967295"/>
          </p:nvPr>
        </p:nvSpPr>
        <p:spPr>
          <a:xfrm>
            <a:off x="7199313" y="6210300"/>
            <a:ext cx="4992687" cy="647700"/>
          </a:xfrm>
        </p:spPr>
        <p:txBody>
          <a:bodyPr/>
          <a:lstStyle/>
          <a:p>
            <a:endParaRPr lang="nl-NL"/>
          </a:p>
        </p:txBody>
      </p:sp>
      <p:sp>
        <p:nvSpPr>
          <p:cNvPr id="4" name="Tijdelijke aanduiding voor dianummer 3">
            <a:extLst>
              <a:ext uri="{FF2B5EF4-FFF2-40B4-BE49-F238E27FC236}">
                <a16:creationId xmlns:a16="http://schemas.microsoft.com/office/drawing/2014/main" id="{B6A26941-F4CB-4DFF-986D-3EE82CB134D2}"/>
              </a:ext>
            </a:extLst>
          </p:cNvPr>
          <p:cNvSpPr>
            <a:spLocks noGrp="1"/>
          </p:cNvSpPr>
          <p:nvPr>
            <p:ph type="sldNum" sz="quarter" idx="4294967295"/>
          </p:nvPr>
        </p:nvSpPr>
        <p:spPr>
          <a:xfrm>
            <a:off x="0" y="6210300"/>
            <a:ext cx="647700" cy="647700"/>
          </a:xfrm>
        </p:spPr>
        <p:txBody>
          <a:bodyPr/>
          <a:lstStyle/>
          <a:p>
            <a:fld id="{0A297500-7527-634B-90F4-69D0994C32B4}" type="slidenum">
              <a:rPr lang="nl-NL" smtClean="0"/>
              <a:t>25</a:t>
            </a:fld>
            <a:endParaRPr lang="nl-NL"/>
          </a:p>
        </p:txBody>
      </p:sp>
    </p:spTree>
    <p:extLst>
      <p:ext uri="{BB962C8B-B14F-4D97-AF65-F5344CB8AC3E}">
        <p14:creationId xmlns:p14="http://schemas.microsoft.com/office/powerpoint/2010/main" val="1052896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D9D7663D-5288-4EE9-8282-6E91366BA3E0}"/>
              </a:ext>
            </a:extLst>
          </p:cNvPr>
          <p:cNvSpPr>
            <a:spLocks noGrp="1"/>
          </p:cNvSpPr>
          <p:nvPr>
            <p:ph idx="1"/>
          </p:nvPr>
        </p:nvSpPr>
        <p:spPr/>
        <p:txBody>
          <a:bodyPr/>
          <a:lstStyle/>
          <a:p>
            <a:r>
              <a:rPr lang="en-US" dirty="0"/>
              <a:t>Forecast horizon</a:t>
            </a:r>
          </a:p>
          <a:p>
            <a:r>
              <a:rPr lang="en-US" dirty="0"/>
              <a:t>Figure about data cleaning daily resolution or 15 min?</a:t>
            </a:r>
          </a:p>
          <a:p>
            <a:r>
              <a:rPr lang="en-US" dirty="0" err="1"/>
              <a:t>Figuur</a:t>
            </a:r>
            <a:r>
              <a:rPr lang="en-US" dirty="0"/>
              <a:t> profile plots </a:t>
            </a:r>
            <a:r>
              <a:rPr lang="en-US" dirty="0" err="1"/>
              <a:t>eigenlijk</a:t>
            </a:r>
            <a:r>
              <a:rPr lang="en-US" dirty="0"/>
              <a:t> zit </a:t>
            </a:r>
            <a:r>
              <a:rPr lang="en-US" dirty="0" err="1"/>
              <a:t>er</a:t>
            </a:r>
            <a:r>
              <a:rPr lang="en-US" dirty="0"/>
              <a:t> </a:t>
            </a:r>
            <a:r>
              <a:rPr lang="en-US" dirty="0" err="1"/>
              <a:t>een</a:t>
            </a:r>
            <a:r>
              <a:rPr lang="en-US" dirty="0"/>
              <a:t> </a:t>
            </a:r>
            <a:r>
              <a:rPr lang="en-US" dirty="0" err="1"/>
              <a:t>dubbele</a:t>
            </a:r>
            <a:r>
              <a:rPr lang="en-US" dirty="0"/>
              <a:t> plot in </a:t>
            </a:r>
            <a:r>
              <a:rPr lang="en-US" dirty="0">
                <a:sym typeface="Wingdings" panose="05000000000000000000" pitchFamily="2" charset="2"/>
              </a:rPr>
              <a:t> new years and end of the year</a:t>
            </a:r>
            <a:endParaRPr lang="en-US" dirty="0"/>
          </a:p>
          <a:p>
            <a:r>
              <a:rPr lang="en-US" dirty="0"/>
              <a:t>Deep learning: Depends on forecast error</a:t>
            </a:r>
          </a:p>
          <a:p>
            <a:r>
              <a:rPr lang="en-US" dirty="0"/>
              <a:t>1h step to 24h</a:t>
            </a:r>
          </a:p>
          <a:p>
            <a:r>
              <a:rPr lang="en-US" dirty="0"/>
              <a:t>Labels of plots if you use normalized data</a:t>
            </a:r>
          </a:p>
          <a:p>
            <a:r>
              <a:rPr lang="en-US" dirty="0"/>
              <a:t>Relative error, compare performance with other papers</a:t>
            </a:r>
          </a:p>
          <a:p>
            <a:r>
              <a:rPr lang="en-US" dirty="0"/>
              <a:t>Mention the unit of the consumption (like </a:t>
            </a:r>
            <a:r>
              <a:rPr lang="en-US" dirty="0" err="1"/>
              <a:t>Kwh</a:t>
            </a:r>
            <a:r>
              <a:rPr lang="en-US" dirty="0"/>
              <a:t> or so)</a:t>
            </a:r>
          </a:p>
          <a:p>
            <a:endParaRPr lang="en-US" dirty="0"/>
          </a:p>
        </p:txBody>
      </p:sp>
      <p:sp>
        <p:nvSpPr>
          <p:cNvPr id="2" name="Tijdelijke aanduiding voor voettekst 1">
            <a:extLst>
              <a:ext uri="{FF2B5EF4-FFF2-40B4-BE49-F238E27FC236}">
                <a16:creationId xmlns:a16="http://schemas.microsoft.com/office/drawing/2014/main" id="{D01FD70E-6B4F-434A-A694-1499403954FE}"/>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133C83A4-09DF-463C-AD3F-E61E47C4BF59}"/>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7" name="Titel 6">
            <a:extLst>
              <a:ext uri="{FF2B5EF4-FFF2-40B4-BE49-F238E27FC236}">
                <a16:creationId xmlns:a16="http://schemas.microsoft.com/office/drawing/2014/main" id="{45959034-553E-466F-9F31-DF24347588B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849766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D9D7663D-5288-4EE9-8282-6E91366BA3E0}"/>
              </a:ext>
            </a:extLst>
          </p:cNvPr>
          <p:cNvSpPr>
            <a:spLocks noGrp="1"/>
          </p:cNvSpPr>
          <p:nvPr>
            <p:ph idx="1"/>
          </p:nvPr>
        </p:nvSpPr>
        <p:spPr/>
        <p:txBody>
          <a:bodyPr/>
          <a:lstStyle/>
          <a:p>
            <a:r>
              <a:rPr lang="en-US" dirty="0"/>
              <a:t>Time resolution 15 minutes or hourly resolution? If I do the data exploration on 15 minute data it does not make sense to do the rest of the analysis on hourly data </a:t>
            </a:r>
            <a:r>
              <a:rPr lang="en-US" dirty="0">
                <a:sym typeface="Wingdings" panose="05000000000000000000" pitchFamily="2" charset="2"/>
              </a:rPr>
              <a:t> 15 minutes for data cleaning and EDA, the modelling can be in hourly resolution, but clearly specify</a:t>
            </a:r>
            <a:endParaRPr lang="en-US" dirty="0"/>
          </a:p>
          <a:p>
            <a:r>
              <a:rPr lang="en-US" dirty="0"/>
              <a:t>What is the exact unit of the measurement, is it kilowatt-hour (</a:t>
            </a:r>
            <a:r>
              <a:rPr lang="en-US" dirty="0" err="1"/>
              <a:t>Kwh</a:t>
            </a:r>
            <a:r>
              <a:rPr lang="en-US" dirty="0"/>
              <a:t>)? For the </a:t>
            </a:r>
            <a:r>
              <a:rPr lang="en-US" dirty="0" err="1"/>
              <a:t>fluvius</a:t>
            </a:r>
            <a:r>
              <a:rPr lang="en-US" dirty="0"/>
              <a:t> data I had to divide </a:t>
            </a:r>
            <a:r>
              <a:rPr lang="en-US"/>
              <a:t>by 4 </a:t>
            </a:r>
            <a:r>
              <a:rPr lang="en-US">
                <a:sym typeface="Wingdings" panose="05000000000000000000" pitchFamily="2" charset="2"/>
              </a:rPr>
              <a:t> </a:t>
            </a:r>
            <a:r>
              <a:rPr lang="en-US"/>
              <a:t>Kilowatt-hour </a:t>
            </a:r>
            <a:r>
              <a:rPr lang="en-US" dirty="0"/>
              <a:t>per 15 minutes</a:t>
            </a:r>
          </a:p>
        </p:txBody>
      </p:sp>
      <p:sp>
        <p:nvSpPr>
          <p:cNvPr id="2" name="Tijdelijke aanduiding voor voettekst 1">
            <a:extLst>
              <a:ext uri="{FF2B5EF4-FFF2-40B4-BE49-F238E27FC236}">
                <a16:creationId xmlns:a16="http://schemas.microsoft.com/office/drawing/2014/main" id="{D01FD70E-6B4F-434A-A694-1499403954FE}"/>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133C83A4-09DF-463C-AD3F-E61E47C4BF59}"/>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7" name="Titel 6">
            <a:extLst>
              <a:ext uri="{FF2B5EF4-FFF2-40B4-BE49-F238E27FC236}">
                <a16:creationId xmlns:a16="http://schemas.microsoft.com/office/drawing/2014/main" id="{45959034-553E-466F-9F31-DF24347588B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76772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6">
            <a:extLst>
              <a:ext uri="{FF2B5EF4-FFF2-40B4-BE49-F238E27FC236}">
                <a16:creationId xmlns:a16="http://schemas.microsoft.com/office/drawing/2014/main" id="{0571C3A8-5C0E-40D3-8742-A2B51A38C3E4}"/>
              </a:ext>
            </a:extLst>
          </p:cNvPr>
          <p:cNvSpPr>
            <a:spLocks noGrp="1"/>
          </p:cNvSpPr>
          <p:nvPr>
            <p:ph idx="1"/>
          </p:nvPr>
        </p:nvSpPr>
        <p:spPr/>
        <p:txBody>
          <a:bodyPr>
            <a:normAutofit/>
          </a:bodyPr>
          <a:lstStyle/>
          <a:p>
            <a:r>
              <a:rPr lang="en-US" dirty="0"/>
              <a:t>Load forecasting has been a fundamental issue in the planning and operation of power systems. 	</a:t>
            </a:r>
          </a:p>
          <a:p>
            <a:r>
              <a:rPr lang="en-US" dirty="0"/>
              <a:t>The energy industry has been going through a significant modernization process over the last decade </a:t>
            </a:r>
            <a:r>
              <a:rPr lang="en-US" dirty="0">
                <a:sym typeface="Wingdings" panose="05000000000000000000" pitchFamily="2" charset="2"/>
              </a:rPr>
              <a:t> </a:t>
            </a:r>
            <a:r>
              <a:rPr lang="en-US" dirty="0"/>
              <a:t>infrastructure is being upgraded rapidly</a:t>
            </a:r>
          </a:p>
          <a:p>
            <a:r>
              <a:rPr lang="en-US" dirty="0"/>
              <a:t>In this competitive and dynamic environment decision-making processes rely on probabilistic forecasts to quantify the uncertain future 	</a:t>
            </a:r>
          </a:p>
          <a:p>
            <a:r>
              <a:rPr lang="en-US" dirty="0"/>
              <a:t>Past research was heavily focused on point load forecasting </a:t>
            </a:r>
          </a:p>
          <a:p>
            <a:r>
              <a:rPr lang="en-US" dirty="0"/>
              <a:t>Research interest in probabilistic energy forecasting research has taken off rapidly in recent years</a:t>
            </a:r>
          </a:p>
          <a:p>
            <a:pPr marL="457200" lvl="1" indent="0">
              <a:buNone/>
            </a:pPr>
            <a:endParaRPr lang="en-US" dirty="0"/>
          </a:p>
        </p:txBody>
      </p:sp>
      <p:sp>
        <p:nvSpPr>
          <p:cNvPr id="2" name="Tijdelijke aanduiding voor voettekst 1">
            <a:extLst>
              <a:ext uri="{FF2B5EF4-FFF2-40B4-BE49-F238E27FC236}">
                <a16:creationId xmlns:a16="http://schemas.microsoft.com/office/drawing/2014/main" id="{B5AD23A0-AB2C-4367-8783-0753F3BE6270}"/>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945A52E3-DC01-41F1-A9AA-628813F98E4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6" name="Titel 5">
            <a:extLst>
              <a:ext uri="{FF2B5EF4-FFF2-40B4-BE49-F238E27FC236}">
                <a16:creationId xmlns:a16="http://schemas.microsoft.com/office/drawing/2014/main" id="{B584855C-1E89-4BED-AC6B-76AA74D26976}"/>
              </a:ext>
            </a:extLst>
          </p:cNvPr>
          <p:cNvSpPr>
            <a:spLocks noGrp="1"/>
          </p:cNvSpPr>
          <p:nvPr>
            <p:ph type="title"/>
          </p:nvPr>
        </p:nvSpPr>
        <p:spPr/>
        <p:txBody>
          <a:bodyPr/>
          <a:lstStyle/>
          <a:p>
            <a:r>
              <a:rPr lang="en-US" dirty="0"/>
              <a:t>Problem and motivation</a:t>
            </a:r>
          </a:p>
        </p:txBody>
      </p:sp>
    </p:spTree>
    <p:extLst>
      <p:ext uri="{BB962C8B-B14F-4D97-AF65-F5344CB8AC3E}">
        <p14:creationId xmlns:p14="http://schemas.microsoft.com/office/powerpoint/2010/main" val="177863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E2F8C7C-8DE4-4156-AC30-3250214C3603}"/>
              </a:ext>
            </a:extLst>
          </p:cNvPr>
          <p:cNvSpPr>
            <a:spLocks noGrp="1"/>
          </p:cNvSpPr>
          <p:nvPr>
            <p:ph idx="1"/>
          </p:nvPr>
        </p:nvSpPr>
        <p:spPr>
          <a:xfrm>
            <a:off x="576000" y="1359036"/>
            <a:ext cx="11041200" cy="4464000"/>
          </a:xfrm>
        </p:spPr>
        <p:txBody>
          <a:bodyPr/>
          <a:lstStyle/>
          <a:p>
            <a:r>
              <a:rPr lang="en-US" dirty="0"/>
              <a:t>Data cleaning</a:t>
            </a:r>
          </a:p>
          <a:p>
            <a:pPr lvl="1"/>
            <a:r>
              <a:rPr lang="en-US" dirty="0"/>
              <a:t>Analyze the data in terms of quality and quantity</a:t>
            </a:r>
          </a:p>
          <a:p>
            <a:r>
              <a:rPr lang="en-US" dirty="0"/>
              <a:t>Exploratory data analysis</a:t>
            </a:r>
          </a:p>
          <a:p>
            <a:r>
              <a:rPr lang="en-US" dirty="0"/>
              <a:t>Forecasting:</a:t>
            </a:r>
            <a:endParaRPr lang="en-US" sz="1000" dirty="0"/>
          </a:p>
          <a:p>
            <a:pPr lvl="1"/>
            <a:r>
              <a:rPr lang="en-US" dirty="0"/>
              <a:t>Develop a point forecasting model</a:t>
            </a:r>
          </a:p>
          <a:p>
            <a:pPr lvl="1"/>
            <a:r>
              <a:rPr lang="en-US" dirty="0"/>
              <a:t>Develop a probabilistic forecasting model</a:t>
            </a:r>
          </a:p>
          <a:p>
            <a:pPr lvl="1"/>
            <a:r>
              <a:rPr lang="en-US" dirty="0"/>
              <a:t>Identity important predictors</a:t>
            </a:r>
          </a:p>
          <a:p>
            <a:endParaRPr lang="en-US" dirty="0"/>
          </a:p>
        </p:txBody>
      </p:sp>
      <p:sp>
        <p:nvSpPr>
          <p:cNvPr id="3" name="Tijdelijke aanduiding voor voettekst 2">
            <a:extLst>
              <a:ext uri="{FF2B5EF4-FFF2-40B4-BE49-F238E27FC236}">
                <a16:creationId xmlns:a16="http://schemas.microsoft.com/office/drawing/2014/main" id="{6940B91B-DD65-43FC-A76D-B60684E83C1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B2679B4-E1B9-4BA6-8A79-50259E70BAD3}"/>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el 4">
            <a:extLst>
              <a:ext uri="{FF2B5EF4-FFF2-40B4-BE49-F238E27FC236}">
                <a16:creationId xmlns:a16="http://schemas.microsoft.com/office/drawing/2014/main" id="{2C4BC135-D35C-41F4-8F63-02B38D68064D}"/>
              </a:ext>
            </a:extLst>
          </p:cNvPr>
          <p:cNvSpPr>
            <a:spLocks noGrp="1"/>
          </p:cNvSpPr>
          <p:nvPr>
            <p:ph type="title"/>
          </p:nvPr>
        </p:nvSpPr>
        <p:spPr/>
        <p:txBody>
          <a:bodyPr/>
          <a:lstStyle/>
          <a:p>
            <a:r>
              <a:rPr lang="en-US" dirty="0"/>
              <a:t>Aims of The Thesis</a:t>
            </a:r>
          </a:p>
        </p:txBody>
      </p:sp>
    </p:spTree>
    <p:extLst>
      <p:ext uri="{BB962C8B-B14F-4D97-AF65-F5344CB8AC3E}">
        <p14:creationId xmlns:p14="http://schemas.microsoft.com/office/powerpoint/2010/main" val="384304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187D016-D282-499A-A639-A8EEC433A96B}"/>
              </a:ext>
            </a:extLst>
          </p:cNvPr>
          <p:cNvSpPr>
            <a:spLocks noGrp="1"/>
          </p:cNvSpPr>
          <p:nvPr>
            <p:ph idx="1"/>
          </p:nvPr>
        </p:nvSpPr>
        <p:spPr>
          <a:xfrm>
            <a:off x="513000" y="1471500"/>
            <a:ext cx="11041200" cy="4464000"/>
          </a:xfrm>
        </p:spPr>
        <p:txBody>
          <a:bodyPr>
            <a:normAutofit/>
          </a:bodyPr>
          <a:lstStyle/>
          <a:p>
            <a:pPr>
              <a:lnSpc>
                <a:spcPct val="110000"/>
              </a:lnSpc>
            </a:pPr>
            <a:r>
              <a:rPr lang="en-US" dirty="0"/>
              <a:t>Global Energy Forecasting Competitions (</a:t>
            </a:r>
            <a:r>
              <a:rPr lang="en-US" dirty="0" err="1"/>
              <a:t>GEFComp</a:t>
            </a:r>
            <a:r>
              <a:rPr lang="en-US" dirty="0"/>
              <a:t>) </a:t>
            </a:r>
          </a:p>
          <a:p>
            <a:pPr lvl="1">
              <a:lnSpc>
                <a:spcPct val="110000"/>
              </a:lnSpc>
            </a:pPr>
            <a:r>
              <a:rPr lang="en-US" dirty="0"/>
              <a:t>2012: Point forecasting</a:t>
            </a:r>
          </a:p>
          <a:p>
            <a:pPr lvl="1">
              <a:lnSpc>
                <a:spcPct val="110000"/>
              </a:lnSpc>
            </a:pPr>
            <a:r>
              <a:rPr lang="en-US" dirty="0"/>
              <a:t>2014: Probabilistic forecasting</a:t>
            </a:r>
          </a:p>
          <a:p>
            <a:pPr>
              <a:lnSpc>
                <a:spcPct val="110000"/>
              </a:lnSpc>
            </a:pPr>
            <a:r>
              <a:rPr lang="en-US" dirty="0"/>
              <a:t>Methods of the top 3 performance teams are discussed </a:t>
            </a:r>
          </a:p>
          <a:p>
            <a:pPr lvl="1">
              <a:lnSpc>
                <a:spcPct val="110000"/>
              </a:lnSpc>
            </a:pPr>
            <a:r>
              <a:rPr lang="en-US" dirty="0"/>
              <a:t>Important features </a:t>
            </a:r>
          </a:p>
          <a:p>
            <a:pPr lvl="1">
              <a:lnSpc>
                <a:spcPct val="110000"/>
              </a:lnSpc>
            </a:pPr>
            <a:r>
              <a:rPr lang="en-US" dirty="0"/>
              <a:t>Point forecasting techniques</a:t>
            </a:r>
          </a:p>
          <a:p>
            <a:pPr lvl="1">
              <a:lnSpc>
                <a:spcPct val="110000"/>
              </a:lnSpc>
            </a:pPr>
            <a:r>
              <a:rPr lang="en-US" dirty="0"/>
              <a:t>Probabilistic forecasting techniques</a:t>
            </a:r>
          </a:p>
          <a:p>
            <a:pPr>
              <a:lnSpc>
                <a:spcPct val="110000"/>
              </a:lnSpc>
            </a:pPr>
            <a:r>
              <a:rPr lang="en-US" dirty="0"/>
              <a:t>Summary tables</a:t>
            </a:r>
          </a:p>
          <a:p>
            <a:pPr lvl="1">
              <a:lnSpc>
                <a:spcPct val="150000"/>
              </a:lnSpc>
            </a:pPr>
            <a:endParaRPr lang="en-US" dirty="0"/>
          </a:p>
          <a:p>
            <a:endParaRPr lang="en-US" dirty="0"/>
          </a:p>
        </p:txBody>
      </p:sp>
      <p:sp>
        <p:nvSpPr>
          <p:cNvPr id="3" name="Tijdelijke aanduiding voor voettekst 2">
            <a:extLst>
              <a:ext uri="{FF2B5EF4-FFF2-40B4-BE49-F238E27FC236}">
                <a16:creationId xmlns:a16="http://schemas.microsoft.com/office/drawing/2014/main" id="{0CB30223-8033-4212-94C2-266FF4ECC2B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CC068AE5-591D-41E2-9900-F4DE16B67574}"/>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el 4">
            <a:extLst>
              <a:ext uri="{FF2B5EF4-FFF2-40B4-BE49-F238E27FC236}">
                <a16:creationId xmlns:a16="http://schemas.microsoft.com/office/drawing/2014/main" id="{AB153BD3-623C-4294-BD2A-16C03EE229F2}"/>
              </a:ext>
            </a:extLst>
          </p:cNvPr>
          <p:cNvSpPr>
            <a:spLocks noGrp="1"/>
          </p:cNvSpPr>
          <p:nvPr>
            <p:ph type="title"/>
          </p:nvPr>
        </p:nvSpPr>
        <p:spPr>
          <a:xfrm>
            <a:off x="576000" y="207036"/>
            <a:ext cx="11041200" cy="989964"/>
          </a:xfrm>
        </p:spPr>
        <p:txBody>
          <a:bodyPr/>
          <a:lstStyle/>
          <a:p>
            <a:r>
              <a:rPr lang="en-US" dirty="0"/>
              <a:t>Literature Review</a:t>
            </a:r>
          </a:p>
        </p:txBody>
      </p:sp>
    </p:spTree>
    <p:extLst>
      <p:ext uri="{BB962C8B-B14F-4D97-AF65-F5344CB8AC3E}">
        <p14:creationId xmlns:p14="http://schemas.microsoft.com/office/powerpoint/2010/main" val="228808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27C918B-C7DE-463B-9852-1C5AECC99F11}"/>
              </a:ext>
            </a:extLst>
          </p:cNvPr>
          <p:cNvSpPr>
            <a:spLocks noGrp="1"/>
          </p:cNvSpPr>
          <p:nvPr>
            <p:ph idx="1"/>
          </p:nvPr>
        </p:nvSpPr>
        <p:spPr>
          <a:xfrm>
            <a:off x="576000" y="1372667"/>
            <a:ext cx="11041200" cy="4464000"/>
          </a:xfrm>
        </p:spPr>
        <p:txBody>
          <a:bodyPr/>
          <a:lstStyle/>
          <a:p>
            <a:endParaRPr lang="en-US" dirty="0"/>
          </a:p>
          <a:p>
            <a:endParaRPr lang="en-US" dirty="0"/>
          </a:p>
          <a:p>
            <a:endParaRPr lang="en-US" dirty="0"/>
          </a:p>
          <a:p>
            <a:r>
              <a:rPr lang="en-US" dirty="0"/>
              <a:t>Time specific features </a:t>
            </a:r>
          </a:p>
          <a:p>
            <a:pPr lvl="1"/>
            <a:r>
              <a:rPr lang="en-US" dirty="0"/>
              <a:t>e.g. hour, day, holidays, season …</a:t>
            </a:r>
          </a:p>
          <a:p>
            <a:r>
              <a:rPr lang="en-US" dirty="0"/>
              <a:t>Lagged consumption </a:t>
            </a:r>
          </a:p>
          <a:p>
            <a:pPr lvl="1"/>
            <a:r>
              <a:rPr lang="en-US" dirty="0"/>
              <a:t>Rolling summary statistics such as mean, min, max, std.</a:t>
            </a:r>
          </a:p>
          <a:p>
            <a:r>
              <a:rPr lang="en-US" dirty="0"/>
              <a:t>Temperature data</a:t>
            </a:r>
          </a:p>
          <a:p>
            <a:pPr lvl="1"/>
            <a:r>
              <a:rPr lang="en-US" dirty="0"/>
              <a:t>Not used during this thesis</a:t>
            </a:r>
          </a:p>
          <a:p>
            <a:endParaRPr lang="en-US" dirty="0"/>
          </a:p>
        </p:txBody>
      </p:sp>
      <p:sp>
        <p:nvSpPr>
          <p:cNvPr id="3" name="Tijdelijke aanduiding voor voettekst 2">
            <a:extLst>
              <a:ext uri="{FF2B5EF4-FFF2-40B4-BE49-F238E27FC236}">
                <a16:creationId xmlns:a16="http://schemas.microsoft.com/office/drawing/2014/main" id="{281F4187-3FA4-4686-93B4-9F7457C2555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CB48175-68E4-4A61-A134-E53F99C3DF48}"/>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el 4">
            <a:extLst>
              <a:ext uri="{FF2B5EF4-FFF2-40B4-BE49-F238E27FC236}">
                <a16:creationId xmlns:a16="http://schemas.microsoft.com/office/drawing/2014/main" id="{C2ED446F-24B3-4BAE-BEF3-FED9E88E7BF9}"/>
              </a:ext>
            </a:extLst>
          </p:cNvPr>
          <p:cNvSpPr>
            <a:spLocks noGrp="1"/>
          </p:cNvSpPr>
          <p:nvPr>
            <p:ph type="title"/>
          </p:nvPr>
        </p:nvSpPr>
        <p:spPr/>
        <p:txBody>
          <a:bodyPr/>
          <a:lstStyle/>
          <a:p>
            <a:r>
              <a:rPr lang="en-US" dirty="0"/>
              <a:t>Important features</a:t>
            </a:r>
          </a:p>
        </p:txBody>
      </p:sp>
      <p:sp>
        <p:nvSpPr>
          <p:cNvPr id="7" name="Pijl: rechts 6">
            <a:extLst>
              <a:ext uri="{FF2B5EF4-FFF2-40B4-BE49-F238E27FC236}">
                <a16:creationId xmlns:a16="http://schemas.microsoft.com/office/drawing/2014/main" id="{AADBBDE8-F379-41B2-B76D-48528DC6665E}"/>
              </a:ext>
            </a:extLst>
          </p:cNvPr>
          <p:cNvSpPr/>
          <p:nvPr/>
        </p:nvSpPr>
        <p:spPr>
          <a:xfrm>
            <a:off x="2938769" y="1990196"/>
            <a:ext cx="382776" cy="2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al 9">
            <a:extLst>
              <a:ext uri="{FF2B5EF4-FFF2-40B4-BE49-F238E27FC236}">
                <a16:creationId xmlns:a16="http://schemas.microsoft.com/office/drawing/2014/main" id="{0640392C-B46A-4C09-8330-F5E73AC4CB6C}"/>
              </a:ext>
            </a:extLst>
          </p:cNvPr>
          <p:cNvSpPr/>
          <p:nvPr/>
        </p:nvSpPr>
        <p:spPr>
          <a:xfrm>
            <a:off x="8766366" y="1814946"/>
            <a:ext cx="1887302"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 features</a:t>
            </a:r>
          </a:p>
        </p:txBody>
      </p:sp>
      <p:sp>
        <p:nvSpPr>
          <p:cNvPr id="11" name="Ovaal 10">
            <a:extLst>
              <a:ext uri="{FF2B5EF4-FFF2-40B4-BE49-F238E27FC236}">
                <a16:creationId xmlns:a16="http://schemas.microsoft.com/office/drawing/2014/main" id="{6FA816D5-93C9-4511-9EBA-4B89F0CAC2BA}"/>
              </a:ext>
            </a:extLst>
          </p:cNvPr>
          <p:cNvSpPr/>
          <p:nvPr/>
        </p:nvSpPr>
        <p:spPr>
          <a:xfrm>
            <a:off x="6106156" y="1814946"/>
            <a:ext cx="1801091"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selection </a:t>
            </a:r>
          </a:p>
        </p:txBody>
      </p:sp>
      <p:sp>
        <p:nvSpPr>
          <p:cNvPr id="15" name="Ovaal 14">
            <a:extLst>
              <a:ext uri="{FF2B5EF4-FFF2-40B4-BE49-F238E27FC236}">
                <a16:creationId xmlns:a16="http://schemas.microsoft.com/office/drawing/2014/main" id="{2CF13977-FDDB-4034-A6D1-60743454EB46}"/>
              </a:ext>
            </a:extLst>
          </p:cNvPr>
          <p:cNvSpPr/>
          <p:nvPr/>
        </p:nvSpPr>
        <p:spPr>
          <a:xfrm>
            <a:off x="3513046" y="1844966"/>
            <a:ext cx="1801091"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a:t>
            </a:r>
          </a:p>
        </p:txBody>
      </p:sp>
      <p:sp>
        <p:nvSpPr>
          <p:cNvPr id="17" name="Pijl: rechts 16">
            <a:extLst>
              <a:ext uri="{FF2B5EF4-FFF2-40B4-BE49-F238E27FC236}">
                <a16:creationId xmlns:a16="http://schemas.microsoft.com/office/drawing/2014/main" id="{925CADE0-FF16-4C0D-BE2E-F30E87A151F8}"/>
              </a:ext>
            </a:extLst>
          </p:cNvPr>
          <p:cNvSpPr/>
          <p:nvPr/>
        </p:nvSpPr>
        <p:spPr>
          <a:xfrm>
            <a:off x="5531879" y="1990196"/>
            <a:ext cx="382776" cy="2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jl: rechts 17">
            <a:extLst>
              <a:ext uri="{FF2B5EF4-FFF2-40B4-BE49-F238E27FC236}">
                <a16:creationId xmlns:a16="http://schemas.microsoft.com/office/drawing/2014/main" id="{9912241D-743A-4BF9-8761-640E8A1E30A2}"/>
              </a:ext>
            </a:extLst>
          </p:cNvPr>
          <p:cNvSpPr/>
          <p:nvPr/>
        </p:nvSpPr>
        <p:spPr>
          <a:xfrm>
            <a:off x="8124989" y="1990196"/>
            <a:ext cx="382776" cy="2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al 18">
            <a:extLst>
              <a:ext uri="{FF2B5EF4-FFF2-40B4-BE49-F238E27FC236}">
                <a16:creationId xmlns:a16="http://schemas.microsoft.com/office/drawing/2014/main" id="{4D7A0241-AC7F-42B7-8182-56A13641DBE2}"/>
              </a:ext>
            </a:extLst>
          </p:cNvPr>
          <p:cNvSpPr/>
          <p:nvPr/>
        </p:nvSpPr>
        <p:spPr>
          <a:xfrm>
            <a:off x="900000" y="1814946"/>
            <a:ext cx="1801091"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Raw input</a:t>
            </a:r>
          </a:p>
        </p:txBody>
      </p:sp>
    </p:spTree>
    <p:extLst>
      <p:ext uri="{BB962C8B-B14F-4D97-AF65-F5344CB8AC3E}">
        <p14:creationId xmlns:p14="http://schemas.microsoft.com/office/powerpoint/2010/main" val="339459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46CE53A-9BA1-4AB8-9BF3-072070863DC3}"/>
              </a:ext>
            </a:extLst>
          </p:cNvPr>
          <p:cNvSpPr>
            <a:spLocks noGrp="1"/>
          </p:cNvSpPr>
          <p:nvPr>
            <p:ph idx="1"/>
          </p:nvPr>
        </p:nvSpPr>
        <p:spPr/>
        <p:txBody>
          <a:bodyPr>
            <a:normAutofit/>
          </a:bodyPr>
          <a:lstStyle/>
          <a:p>
            <a:r>
              <a:rPr lang="en-US" dirty="0"/>
              <a:t>Data from </a:t>
            </a:r>
            <a:r>
              <a:rPr lang="en-US" dirty="0" err="1"/>
              <a:t>Fifthplay</a:t>
            </a:r>
            <a:r>
              <a:rPr lang="en-US" dirty="0"/>
              <a:t> and </a:t>
            </a:r>
            <a:r>
              <a:rPr lang="en-US" dirty="0" err="1"/>
              <a:t>Fluvius</a:t>
            </a:r>
            <a:endParaRPr lang="en-US" dirty="0"/>
          </a:p>
          <a:p>
            <a:r>
              <a:rPr lang="en-US" dirty="0"/>
              <a:t>Fluvius data used as a kind of  “control set”</a:t>
            </a:r>
          </a:p>
          <a:p>
            <a:r>
              <a:rPr lang="en-US" dirty="0"/>
              <a:t>Fifthplay:</a:t>
            </a:r>
          </a:p>
          <a:p>
            <a:pPr lvl="1"/>
            <a:r>
              <a:rPr lang="en-US" sz="2000" dirty="0"/>
              <a:t>PV generation</a:t>
            </a:r>
          </a:p>
          <a:p>
            <a:pPr lvl="1"/>
            <a:r>
              <a:rPr lang="en-US" sz="2000" dirty="0"/>
              <a:t>Injection: transformer 1 and transformer 2</a:t>
            </a:r>
          </a:p>
          <a:p>
            <a:pPr lvl="1"/>
            <a:r>
              <a:rPr lang="en-US" sz="2000" dirty="0"/>
              <a:t>Consumption: transformer 1 and transformer 2</a:t>
            </a:r>
          </a:p>
          <a:p>
            <a:r>
              <a:rPr lang="en-US" dirty="0"/>
              <a:t>Fluvius:</a:t>
            </a:r>
          </a:p>
          <a:p>
            <a:pPr lvl="1"/>
            <a:r>
              <a:rPr lang="en-US" sz="2000" dirty="0"/>
              <a:t>PV generation</a:t>
            </a:r>
          </a:p>
          <a:p>
            <a:pPr lvl="1"/>
            <a:r>
              <a:rPr lang="en-US" sz="2000" dirty="0"/>
              <a:t>Injection</a:t>
            </a:r>
          </a:p>
          <a:p>
            <a:pPr lvl="1"/>
            <a:r>
              <a:rPr lang="en-US" sz="2000" dirty="0"/>
              <a:t>Consumption</a:t>
            </a:r>
          </a:p>
          <a:p>
            <a:endParaRPr lang="en-US" dirty="0"/>
          </a:p>
        </p:txBody>
      </p:sp>
      <p:sp>
        <p:nvSpPr>
          <p:cNvPr id="3" name="Tijdelijke aanduiding voor voettekst 2">
            <a:extLst>
              <a:ext uri="{FF2B5EF4-FFF2-40B4-BE49-F238E27FC236}">
                <a16:creationId xmlns:a16="http://schemas.microsoft.com/office/drawing/2014/main" id="{A8E6C4E1-D4B9-4CC3-87F8-6A4C3350FE08}"/>
              </a:ext>
            </a:extLst>
          </p:cNvPr>
          <p:cNvSpPr>
            <a:spLocks noGrp="1"/>
          </p:cNvSpPr>
          <p:nvPr>
            <p:ph type="ftr" sz="quarter" idx="11"/>
          </p:nvPr>
        </p:nvSpPr>
        <p:spPr/>
        <p:txBody>
          <a:bodyPr/>
          <a:lstStyle/>
          <a:p>
            <a:endParaRPr lang="nl-NL" dirty="0"/>
          </a:p>
        </p:txBody>
      </p:sp>
      <p:sp>
        <p:nvSpPr>
          <p:cNvPr id="4" name="Tijdelijke aanduiding voor dianummer 3">
            <a:extLst>
              <a:ext uri="{FF2B5EF4-FFF2-40B4-BE49-F238E27FC236}">
                <a16:creationId xmlns:a16="http://schemas.microsoft.com/office/drawing/2014/main" id="{419277E6-E5BE-416D-AF59-1D539633FD3C}"/>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el 4">
            <a:extLst>
              <a:ext uri="{FF2B5EF4-FFF2-40B4-BE49-F238E27FC236}">
                <a16:creationId xmlns:a16="http://schemas.microsoft.com/office/drawing/2014/main" id="{FF5A5AA1-14EC-4EB5-98D3-ABF6964C7128}"/>
              </a:ext>
            </a:extLst>
          </p:cNvPr>
          <p:cNvSpPr>
            <a:spLocks noGrp="1"/>
          </p:cNvSpPr>
          <p:nvPr>
            <p:ph type="title"/>
          </p:nvPr>
        </p:nvSpPr>
        <p:spPr/>
        <p:txBody>
          <a:bodyPr/>
          <a:lstStyle/>
          <a:p>
            <a:r>
              <a:rPr lang="en-US" dirty="0"/>
              <a:t>Data cleaning</a:t>
            </a:r>
          </a:p>
        </p:txBody>
      </p:sp>
    </p:spTree>
    <p:extLst>
      <p:ext uri="{BB962C8B-B14F-4D97-AF65-F5344CB8AC3E}">
        <p14:creationId xmlns:p14="http://schemas.microsoft.com/office/powerpoint/2010/main" val="39852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1436F2AD-71CA-4BBA-AEF5-7C7414D4DAE0}"/>
              </a:ext>
            </a:extLst>
          </p:cNvPr>
          <p:cNvSpPr>
            <a:spLocks noGrp="1"/>
          </p:cNvSpPr>
          <p:nvPr>
            <p:ph idx="1"/>
          </p:nvPr>
        </p:nvSpPr>
        <p:spPr>
          <a:xfrm>
            <a:off x="576000" y="1656000"/>
            <a:ext cx="11426610" cy="4464000"/>
          </a:xfrm>
        </p:spPr>
        <p:txBody>
          <a:bodyPr>
            <a:normAutofit/>
          </a:bodyPr>
          <a:lstStyle/>
          <a:p>
            <a:r>
              <a:rPr lang="en-US" dirty="0"/>
              <a:t>Total consumption building (t) = PV generation (t) – injection (t) + consumption grid (t)</a:t>
            </a:r>
          </a:p>
          <a:p>
            <a:r>
              <a:rPr lang="en-US" dirty="0"/>
              <a:t>Fifthplay:</a:t>
            </a:r>
          </a:p>
          <a:p>
            <a:pPr lvl="1"/>
            <a:r>
              <a:rPr lang="en-US" sz="2000" dirty="0"/>
              <a:t>Injection = Injection Transformer 1 + Injection Transformer 2</a:t>
            </a:r>
          </a:p>
          <a:p>
            <a:pPr lvl="1"/>
            <a:r>
              <a:rPr lang="en-US" sz="2000" dirty="0"/>
              <a:t>Consumption = Consumption Transformer 1 + Consumption Transformer 2</a:t>
            </a:r>
          </a:p>
          <a:p>
            <a:r>
              <a:rPr lang="en-US" dirty="0"/>
              <a:t>Resolution: 15 minute periods: 1 day = 96 observations</a:t>
            </a:r>
          </a:p>
          <a:p>
            <a:r>
              <a:rPr lang="en-US" dirty="0"/>
              <a:t>Period: from 2017-05-31 till 2020-02-05</a:t>
            </a:r>
          </a:p>
        </p:txBody>
      </p:sp>
      <p:sp>
        <p:nvSpPr>
          <p:cNvPr id="3" name="Tijdelijke aanduiding voor voettekst 2">
            <a:extLst>
              <a:ext uri="{FF2B5EF4-FFF2-40B4-BE49-F238E27FC236}">
                <a16:creationId xmlns:a16="http://schemas.microsoft.com/office/drawing/2014/main" id="{94974B04-9D03-49F9-A20D-0E18D5AB73D5}"/>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40CAA975-E328-4087-813C-DB2346B7E86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el 4">
            <a:extLst>
              <a:ext uri="{FF2B5EF4-FFF2-40B4-BE49-F238E27FC236}">
                <a16:creationId xmlns:a16="http://schemas.microsoft.com/office/drawing/2014/main" id="{340DB0D2-18C7-4BD8-9B90-9B03E57AB474}"/>
              </a:ext>
            </a:extLst>
          </p:cNvPr>
          <p:cNvSpPr>
            <a:spLocks noGrp="1"/>
          </p:cNvSpPr>
          <p:nvPr>
            <p:ph type="title"/>
          </p:nvPr>
        </p:nvSpPr>
        <p:spPr/>
        <p:txBody>
          <a:bodyPr/>
          <a:lstStyle/>
          <a:p>
            <a:r>
              <a:rPr lang="en-US" dirty="0"/>
              <a:t>Data cleaning</a:t>
            </a:r>
          </a:p>
        </p:txBody>
      </p:sp>
    </p:spTree>
    <p:extLst>
      <p:ext uri="{BB962C8B-B14F-4D97-AF65-F5344CB8AC3E}">
        <p14:creationId xmlns:p14="http://schemas.microsoft.com/office/powerpoint/2010/main" val="90257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05702939-82F2-4D5B-9779-54945DCB326D}"/>
              </a:ext>
            </a:extLst>
          </p:cNvPr>
          <p:cNvSpPr>
            <a:spLocks noGrp="1"/>
          </p:cNvSpPr>
          <p:nvPr>
            <p:ph type="ftr" sz="quarter" idx="11"/>
          </p:nvPr>
        </p:nvSpPr>
        <p:spPr>
          <a:xfrm>
            <a:off x="6033600" y="6210000"/>
            <a:ext cx="4993200" cy="648000"/>
          </a:xfrm>
        </p:spPr>
        <p:txBody>
          <a:bodyPr/>
          <a:lstStyle/>
          <a:p>
            <a:endParaRPr lang="nl-NL"/>
          </a:p>
        </p:txBody>
      </p:sp>
      <p:sp>
        <p:nvSpPr>
          <p:cNvPr id="4" name="Tijdelijke aanduiding voor dianummer 3">
            <a:extLst>
              <a:ext uri="{FF2B5EF4-FFF2-40B4-BE49-F238E27FC236}">
                <a16:creationId xmlns:a16="http://schemas.microsoft.com/office/drawing/2014/main" id="{FE416403-CBBC-475C-99E1-9043C5802F95}"/>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pPr/>
              <a:t>9</a:t>
            </a:fld>
            <a:endParaRPr lang="nl-NL"/>
          </a:p>
        </p:txBody>
      </p:sp>
      <p:sp>
        <p:nvSpPr>
          <p:cNvPr id="40" name="Tijdelijke aanduiding voor inhoud 39">
            <a:extLst>
              <a:ext uri="{FF2B5EF4-FFF2-40B4-BE49-F238E27FC236}">
                <a16:creationId xmlns:a16="http://schemas.microsoft.com/office/drawing/2014/main" id="{869E0A76-E6E4-4F13-85B7-05062F24CF56}"/>
              </a:ext>
            </a:extLst>
          </p:cNvPr>
          <p:cNvSpPr>
            <a:spLocks noGrp="1"/>
          </p:cNvSpPr>
          <p:nvPr>
            <p:ph idx="1"/>
          </p:nvPr>
        </p:nvSpPr>
        <p:spPr>
          <a:xfrm>
            <a:off x="290898" y="1270259"/>
            <a:ext cx="5520600" cy="4464000"/>
          </a:xfrm>
        </p:spPr>
        <p:txBody>
          <a:bodyPr>
            <a:normAutofit/>
          </a:bodyPr>
          <a:lstStyle/>
          <a:p>
            <a:pPr>
              <a:lnSpc>
                <a:spcPct val="120000"/>
              </a:lnSpc>
            </a:pPr>
            <a:r>
              <a:rPr lang="en-US" dirty="0"/>
              <a:t>Some minor problems:</a:t>
            </a:r>
          </a:p>
          <a:p>
            <a:pPr lvl="1">
              <a:lnSpc>
                <a:spcPct val="120000"/>
              </a:lnSpc>
            </a:pPr>
            <a:r>
              <a:rPr lang="en-US" sz="2000" dirty="0"/>
              <a:t>E.g. 2018-03-09 13:15:00 is followed by 2018-04-03 09:15:00</a:t>
            </a:r>
          </a:p>
          <a:p>
            <a:pPr lvl="1">
              <a:lnSpc>
                <a:spcPct val="120000"/>
              </a:lnSpc>
            </a:pPr>
            <a:r>
              <a:rPr lang="en-US" sz="2000" dirty="0"/>
              <a:t>Almost 1 month between next data point</a:t>
            </a:r>
          </a:p>
          <a:p>
            <a:pPr lvl="1">
              <a:lnSpc>
                <a:spcPct val="120000"/>
              </a:lnSpc>
            </a:pPr>
            <a:r>
              <a:rPr lang="en-US" sz="2000" dirty="0"/>
              <a:t>Imputation using </a:t>
            </a:r>
            <a:r>
              <a:rPr lang="en-US" sz="2000" dirty="0">
                <a:sym typeface="Wingdings" panose="05000000000000000000" pitchFamily="2" charset="2"/>
              </a:rPr>
              <a:t>data from </a:t>
            </a:r>
            <a:r>
              <a:rPr lang="en-US" sz="2000" dirty="0" err="1">
                <a:sym typeface="Wingdings" panose="05000000000000000000" pitchFamily="2" charset="2"/>
              </a:rPr>
              <a:t>Fluvius</a:t>
            </a:r>
            <a:endParaRPr lang="en-US" sz="2000" dirty="0">
              <a:sym typeface="Wingdings" panose="05000000000000000000" pitchFamily="2" charset="2"/>
            </a:endParaRPr>
          </a:p>
          <a:p>
            <a:pPr lvl="1">
              <a:lnSpc>
                <a:spcPct val="120000"/>
              </a:lnSpc>
            </a:pPr>
            <a:r>
              <a:rPr lang="en-US" sz="2000" dirty="0">
                <a:sym typeface="Wingdings" panose="05000000000000000000" pitchFamily="2" charset="2"/>
              </a:rPr>
              <a:t>Final dataset: </a:t>
            </a:r>
          </a:p>
          <a:p>
            <a:pPr lvl="2">
              <a:lnSpc>
                <a:spcPct val="120000"/>
              </a:lnSpc>
            </a:pPr>
            <a:r>
              <a:rPr lang="en-US" dirty="0">
                <a:sym typeface="Wingdings" panose="05000000000000000000" pitchFamily="2" charset="2"/>
              </a:rPr>
              <a:t>2017-05-31 13:00:00 -- 2019-11-15 00:00:00</a:t>
            </a:r>
            <a:endParaRPr lang="en-US" dirty="0"/>
          </a:p>
          <a:p>
            <a:endParaRPr lang="en-US" sz="3200" dirty="0"/>
          </a:p>
        </p:txBody>
      </p:sp>
      <p:sp>
        <p:nvSpPr>
          <p:cNvPr id="6" name="Titel 5">
            <a:extLst>
              <a:ext uri="{FF2B5EF4-FFF2-40B4-BE49-F238E27FC236}">
                <a16:creationId xmlns:a16="http://schemas.microsoft.com/office/drawing/2014/main" id="{6E10795B-775E-4D13-949B-59BA8A930C47}"/>
              </a:ext>
            </a:extLst>
          </p:cNvPr>
          <p:cNvSpPr>
            <a:spLocks noGrp="1"/>
          </p:cNvSpPr>
          <p:nvPr>
            <p:ph type="title"/>
          </p:nvPr>
        </p:nvSpPr>
        <p:spPr>
          <a:xfrm>
            <a:off x="290898" y="207036"/>
            <a:ext cx="11263302" cy="1152000"/>
          </a:xfrm>
        </p:spPr>
        <p:txBody>
          <a:bodyPr/>
          <a:lstStyle/>
          <a:p>
            <a:r>
              <a:rPr lang="en-US"/>
              <a:t>Data Cleaning</a:t>
            </a:r>
            <a:endParaRPr lang="en-US" dirty="0"/>
          </a:p>
        </p:txBody>
      </p:sp>
      <p:pic>
        <p:nvPicPr>
          <p:cNvPr id="53" name="Tijdelijke aanduiding voor inhoud 52">
            <a:extLst>
              <a:ext uri="{FF2B5EF4-FFF2-40B4-BE49-F238E27FC236}">
                <a16:creationId xmlns:a16="http://schemas.microsoft.com/office/drawing/2014/main" id="{53289797-0FDB-4F6C-96DA-8544ADA68E21}"/>
              </a:ext>
            </a:extLst>
          </p:cNvPr>
          <p:cNvPicPr>
            <a:picLocks noGrp="1" noChangeAspect="1"/>
          </p:cNvPicPr>
          <p:nvPr>
            <p:ph sz="quarter" idx="13"/>
          </p:nvPr>
        </p:nvPicPr>
        <p:blipFill>
          <a:blip r:embed="rId3"/>
          <a:stretch>
            <a:fillRect/>
          </a:stretch>
        </p:blipFill>
        <p:spPr>
          <a:xfrm>
            <a:off x="5811498" y="1047452"/>
            <a:ext cx="6125763" cy="4083841"/>
          </a:xfrm>
        </p:spPr>
      </p:pic>
    </p:spTree>
    <p:extLst>
      <p:ext uri="{BB962C8B-B14F-4D97-AF65-F5344CB8AC3E}">
        <p14:creationId xmlns:p14="http://schemas.microsoft.com/office/powerpoint/2010/main" val="1583869957"/>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2242</Words>
  <Application>Microsoft Office PowerPoint</Application>
  <PresentationFormat>Breedbeeld</PresentationFormat>
  <Paragraphs>249</Paragraphs>
  <Slides>27</Slides>
  <Notes>23</Notes>
  <HiddenSlides>4</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27</vt:i4>
      </vt:variant>
    </vt:vector>
  </HeadingPairs>
  <TitlesOfParts>
    <vt:vector size="32" baseType="lpstr">
      <vt:lpstr>Arial</vt:lpstr>
      <vt:lpstr>Calibri</vt:lpstr>
      <vt:lpstr>Cambria Math</vt:lpstr>
      <vt:lpstr>KU Leuven</vt:lpstr>
      <vt:lpstr>KU Leuven Sedes</vt:lpstr>
      <vt:lpstr>Electrical Load Forecasting  Case study: Energyville</vt:lpstr>
      <vt:lpstr>Table of contents</vt:lpstr>
      <vt:lpstr>Problem and motivation</vt:lpstr>
      <vt:lpstr>Aims of The Thesis</vt:lpstr>
      <vt:lpstr>Literature Review</vt:lpstr>
      <vt:lpstr>Important features</vt:lpstr>
      <vt:lpstr>Data cleaning</vt:lpstr>
      <vt:lpstr>Data cleaning</vt:lpstr>
      <vt:lpstr>Data Cleaning</vt:lpstr>
      <vt:lpstr>Exploratory Data Analysis</vt:lpstr>
      <vt:lpstr>Exploratory Data Analysis</vt:lpstr>
      <vt:lpstr>Exploratory Data Analysis</vt:lpstr>
      <vt:lpstr>Exploratory Data Analysis</vt:lpstr>
      <vt:lpstr>Exploratory Data Analysis</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What’s next?</vt:lpstr>
      <vt:lpstr>Thank you for your attention!  Feedback welcome</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2020-04-02T11:41:07Z</dcterms:modified>
</cp:coreProperties>
</file>