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F2FB73D-DFFB-4095-8138-CC6F25338DE1}">
          <p14:sldIdLst>
            <p14:sldId id="256"/>
            <p14:sldId id="257"/>
          </p14:sldIdLst>
        </p14:section>
        <p14:section name="Untitled Section" id="{C006C8BC-E07B-47B8-B01A-5DBF16171584}">
          <p14:sldIdLst>
            <p14:sldId id="258"/>
            <p14:sldId id="259"/>
            <p14:sldId id="260"/>
            <p14:sldId id="261"/>
            <p14:sldId id="263"/>
            <p14:sldId id="262"/>
          </p14:sldIdLst>
        </p14:section>
      </p14:sectionLst>
    </p:ex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3" autoAdjust="0"/>
    <p:restoredTop sz="96301"/>
  </p:normalViewPr>
  <p:slideViewPr>
    <p:cSldViewPr snapToGrid="0">
      <p:cViewPr varScale="1">
        <p:scale>
          <a:sx n="87" d="100"/>
          <a:sy n="87" d="100"/>
        </p:scale>
        <p:origin x="485" y="7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nandan Mysore Sreeharsha" userId="1c41a7c1-88f6-49b5-bd75-570a6d466f84" providerId="ADAL" clId="{28DC258F-6566-5B28-BF21-7CE4916BB6A2}"/>
    <pc:docChg chg="modSld">
      <pc:chgData name="Raghunandan Mysore Sreeharsha" userId="1c41a7c1-88f6-49b5-bd75-570a6d466f84" providerId="ADAL" clId="{28DC258F-6566-5B28-BF21-7CE4916BB6A2}" dt="2025-09-08T10:57:39.967" v="0" actId="14100"/>
      <pc:docMkLst>
        <pc:docMk/>
      </pc:docMkLst>
      <pc:sldChg chg="modSp mod">
        <pc:chgData name="Raghunandan Mysore Sreeharsha" userId="1c41a7c1-88f6-49b5-bd75-570a6d466f84" providerId="ADAL" clId="{28DC258F-6566-5B28-BF21-7CE4916BB6A2}" dt="2025-09-08T10:57:39.967" v="0" actId="14100"/>
        <pc:sldMkLst>
          <pc:docMk/>
          <pc:sldMk cId="367127615" sldId="256"/>
        </pc:sldMkLst>
        <pc:spChg chg="mod">
          <ac:chgData name="Raghunandan Mysore Sreeharsha" userId="1c41a7c1-88f6-49b5-bd75-570a6d466f84" providerId="ADAL" clId="{28DC258F-6566-5B28-BF21-7CE4916BB6A2}" dt="2025-09-08T10:57:39.967" v="0" actId="14100"/>
          <ac:spMkLst>
            <pc:docMk/>
            <pc:sldMk cId="367127615" sldId="256"/>
            <ac:spMk id="4" creationId="{C1857762-AD52-483C-B3E1-635C5BBC6F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6390752" y="584200"/>
            <a:ext cx="415659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SUSTIANABLE DEVLOPMENT</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EE4EF02D-2C72-D03A-A971-E3D74F5BD9A9}"/>
              </a:ext>
            </a:extLst>
          </p:cNvPr>
          <p:cNvSpPr txBox="1"/>
          <p:nvPr/>
        </p:nvSpPr>
        <p:spPr>
          <a:xfrm>
            <a:off x="304800" y="1533236"/>
            <a:ext cx="704088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solidFill>
              </a:rPr>
              <a:t>Understanding Energy around us</a:t>
            </a:r>
          </a:p>
          <a:p>
            <a:pPr marL="342900" indent="-342900">
              <a:buFont typeface="Arial" panose="020B0604020202020204" pitchFamily="34" charset="0"/>
              <a:buChar char="•"/>
            </a:pPr>
            <a:r>
              <a:rPr lang="en-US" sz="2400" dirty="0">
                <a:solidFill>
                  <a:schemeClr val="tx1"/>
                </a:solidFill>
              </a:rPr>
              <a:t>Datasets about different energy resources (Wind, Solar, Thermal)</a:t>
            </a:r>
          </a:p>
          <a:p>
            <a:pPr marL="342900" indent="-342900">
              <a:buFont typeface="Arial" panose="020B0604020202020204" pitchFamily="34" charset="0"/>
              <a:buChar char="•"/>
            </a:pPr>
            <a:r>
              <a:rPr lang="en-US" sz="2400" dirty="0">
                <a:solidFill>
                  <a:schemeClr val="tx1"/>
                </a:solidFill>
              </a:rPr>
              <a:t>Visualization of data </a:t>
            </a:r>
            <a:r>
              <a:rPr lang="en-US" sz="2400" dirty="0" err="1">
                <a:solidFill>
                  <a:schemeClr val="tx1"/>
                </a:solidFill>
              </a:rPr>
              <a:t>i.e</a:t>
            </a:r>
            <a:r>
              <a:rPr lang="en-US" sz="2400" dirty="0">
                <a:solidFill>
                  <a:schemeClr val="tx1"/>
                </a:solidFill>
              </a:rPr>
              <a:t> diagrammatic representations about energy utilization</a:t>
            </a:r>
          </a:p>
          <a:p>
            <a:pPr marL="342900" indent="-342900">
              <a:buFont typeface="Arial" panose="020B0604020202020204" pitchFamily="34" charset="0"/>
              <a:buChar char="•"/>
            </a:pPr>
            <a:r>
              <a:rPr lang="en-US" sz="2400" dirty="0">
                <a:solidFill>
                  <a:schemeClr val="tx1"/>
                </a:solidFill>
              </a:rPr>
              <a:t>Learning usage about </a:t>
            </a:r>
            <a:r>
              <a:rPr lang="en-US" sz="2400" dirty="0" err="1">
                <a:solidFill>
                  <a:schemeClr val="tx1"/>
                </a:solidFill>
              </a:rPr>
              <a:t>juypter</a:t>
            </a:r>
            <a:r>
              <a:rPr lang="en-US" sz="2400" dirty="0">
                <a:solidFill>
                  <a:schemeClr val="tx1"/>
                </a:solidFill>
              </a:rPr>
              <a:t> notebook using python </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7BF2FB74-2375-019F-6BA6-9509BA57ECAB}"/>
              </a:ext>
            </a:extLst>
          </p:cNvPr>
          <p:cNvSpPr txBox="1"/>
          <p:nvPr/>
        </p:nvSpPr>
        <p:spPr>
          <a:xfrm>
            <a:off x="258618" y="1874982"/>
            <a:ext cx="10538691" cy="1241622"/>
          </a:xfrm>
          <a:prstGeom prst="rect">
            <a:avLst/>
          </a:prstGeom>
          <a:noFill/>
        </p:spPr>
        <p:txBody>
          <a:bodyPr wrap="square" rtlCol="0">
            <a:spAutoFit/>
          </a:bodyPr>
          <a:lstStyle/>
          <a:p>
            <a:pPr marL="342900" indent="-342900">
              <a:buFont typeface="Arial" panose="020B0604020202020204" pitchFamily="34" charset="0"/>
              <a:buChar char="•"/>
            </a:pPr>
            <a:r>
              <a:rPr lang="en-US" dirty="0" err="1"/>
              <a:t>Juypter</a:t>
            </a:r>
            <a:r>
              <a:rPr lang="en-US" dirty="0"/>
              <a:t> Notebook</a:t>
            </a:r>
          </a:p>
          <a:p>
            <a:pPr marL="342900" indent="-342900">
              <a:buFont typeface="Arial" panose="020B0604020202020204" pitchFamily="34" charset="0"/>
              <a:buChar char="•"/>
            </a:pPr>
            <a:r>
              <a:rPr lang="en-US" dirty="0"/>
              <a:t>Python</a:t>
            </a:r>
          </a:p>
          <a:p>
            <a:pPr marL="342900" indent="-342900">
              <a:buFont typeface="Arial" panose="020B0604020202020204" pitchFamily="34" charset="0"/>
              <a:buChar char="•"/>
            </a:pPr>
            <a:r>
              <a:rPr lang="en-US" dirty="0"/>
              <a:t>Python Libraries</a:t>
            </a:r>
          </a:p>
          <a:p>
            <a:pPr marL="342900" indent="-342900">
              <a:buFont typeface="Arial" panose="020B0604020202020204" pitchFamily="34" charset="0"/>
              <a:buChar char="•"/>
            </a:pPr>
            <a:r>
              <a:rPr lang="en-US" dirty="0"/>
              <a:t>Machine learning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64B9A0C4-2AFD-DD20-8EE7-57ADEDA24403}"/>
              </a:ext>
            </a:extLst>
          </p:cNvPr>
          <p:cNvSpPr txBox="1"/>
          <p:nvPr/>
        </p:nvSpPr>
        <p:spPr>
          <a:xfrm>
            <a:off x="341745" y="1662545"/>
            <a:ext cx="8728364" cy="1241622"/>
          </a:xfrm>
          <a:prstGeom prst="rect">
            <a:avLst/>
          </a:prstGeom>
          <a:noFill/>
        </p:spPr>
        <p:txBody>
          <a:bodyPr wrap="square" rtlCol="0">
            <a:spAutoFit/>
          </a:bodyPr>
          <a:lstStyle/>
          <a:p>
            <a:pPr marL="342900" indent="-342900">
              <a:buFont typeface="Arial" panose="020B0604020202020204" pitchFamily="34" charset="0"/>
              <a:buChar char="•"/>
            </a:pPr>
            <a:r>
              <a:rPr lang="en-US" dirty="0"/>
              <a:t>Problem Definition</a:t>
            </a:r>
          </a:p>
          <a:p>
            <a:pPr marL="342900" indent="-342900">
              <a:buFont typeface="Arial" panose="020B0604020202020204" pitchFamily="34" charset="0"/>
              <a:buChar char="•"/>
            </a:pPr>
            <a:r>
              <a:rPr lang="en-US" dirty="0"/>
              <a:t>Data collection</a:t>
            </a:r>
          </a:p>
          <a:p>
            <a:pPr marL="342900" indent="-342900">
              <a:buFont typeface="Arial" panose="020B0604020202020204" pitchFamily="34" charset="0"/>
              <a:buChar char="•"/>
            </a:pPr>
            <a:r>
              <a:rPr lang="en-US" dirty="0"/>
              <a:t>Data preprocessing and cleaning</a:t>
            </a:r>
          </a:p>
          <a:p>
            <a:pPr marL="342900" indent="-342900">
              <a:buFont typeface="Arial" panose="020B0604020202020204" pitchFamily="34" charset="0"/>
              <a:buChar char="•"/>
            </a:pPr>
            <a:r>
              <a:rPr lang="en-US" dirty="0"/>
              <a:t>Exploratory Data analysis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8A029951-A98F-A354-4981-8E4908AFCCB4}"/>
              </a:ext>
            </a:extLst>
          </p:cNvPr>
          <p:cNvSpPr txBox="1"/>
          <p:nvPr/>
        </p:nvSpPr>
        <p:spPr>
          <a:xfrm>
            <a:off x="417095" y="1925053"/>
            <a:ext cx="8085221" cy="666977"/>
          </a:xfrm>
          <a:prstGeom prst="rect">
            <a:avLst/>
          </a:prstGeom>
          <a:noFill/>
        </p:spPr>
        <p:txBody>
          <a:bodyPr wrap="square" rtlCol="0">
            <a:spAutoFit/>
          </a:bodyPr>
          <a:lstStyle/>
          <a:p>
            <a:r>
              <a:rPr lang="en-US" dirty="0"/>
              <a:t>How can AI/ML predict the data of present, so future generation could live longer.</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3D1E7559-63F3-25EC-23DC-A39381017322}"/>
              </a:ext>
            </a:extLst>
          </p:cNvPr>
          <p:cNvSpPr txBox="1"/>
          <p:nvPr/>
        </p:nvSpPr>
        <p:spPr>
          <a:xfrm>
            <a:off x="255104" y="1849254"/>
            <a:ext cx="9755170" cy="707886"/>
          </a:xfrm>
          <a:prstGeom prst="rect">
            <a:avLst/>
          </a:prstGeom>
          <a:noFill/>
        </p:spPr>
        <p:txBody>
          <a:bodyPr wrap="square" rtlCol="0">
            <a:spAutoFit/>
          </a:bodyPr>
          <a:lstStyle/>
          <a:p>
            <a:r>
              <a:rPr lang="en-US" dirty="0"/>
              <a:t>We used AI/ML for analysis of energy data, ongoing situations and CO</a:t>
            </a:r>
            <a:r>
              <a:rPr lang="en-US" sz="2000" baseline="-25000" dirty="0"/>
              <a:t>2</a:t>
            </a:r>
            <a:r>
              <a:rPr lang="en-US" sz="2000" dirty="0"/>
              <a:t> The solution help for future generation live long</a:t>
            </a:r>
            <a:endParaRPr lang="en-US" baseline="-250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3BFC20DE-929A-31D8-CAFA-8FA4DA3828CE}"/>
              </a:ext>
            </a:extLst>
          </p:cNvPr>
          <p:cNvPicPr>
            <a:picLocks noChangeAspect="1"/>
          </p:cNvPicPr>
          <p:nvPr/>
        </p:nvPicPr>
        <p:blipFill>
          <a:blip r:embed="rId2"/>
          <a:stretch>
            <a:fillRect/>
          </a:stretch>
        </p:blipFill>
        <p:spPr>
          <a:xfrm>
            <a:off x="388923" y="1621738"/>
            <a:ext cx="4054740" cy="1807262"/>
          </a:xfrm>
          <a:prstGeom prst="rect">
            <a:avLst/>
          </a:prstGeom>
        </p:spPr>
      </p:pic>
      <p:pic>
        <p:nvPicPr>
          <p:cNvPr id="6" name="Picture 5">
            <a:extLst>
              <a:ext uri="{FF2B5EF4-FFF2-40B4-BE49-F238E27FC236}">
                <a16:creationId xmlns:a16="http://schemas.microsoft.com/office/drawing/2014/main" id="{0C4D823A-6069-2182-CCC6-A90E96B04B71}"/>
              </a:ext>
            </a:extLst>
          </p:cNvPr>
          <p:cNvPicPr>
            <a:picLocks noChangeAspect="1"/>
          </p:cNvPicPr>
          <p:nvPr/>
        </p:nvPicPr>
        <p:blipFill>
          <a:blip r:embed="rId3"/>
          <a:stretch>
            <a:fillRect/>
          </a:stretch>
        </p:blipFill>
        <p:spPr>
          <a:xfrm>
            <a:off x="4732421" y="1621738"/>
            <a:ext cx="3769896" cy="1807262"/>
          </a:xfrm>
          <a:prstGeom prst="rect">
            <a:avLst/>
          </a:prstGeom>
        </p:spPr>
      </p:pic>
      <p:pic>
        <p:nvPicPr>
          <p:cNvPr id="8" name="Picture 7">
            <a:extLst>
              <a:ext uri="{FF2B5EF4-FFF2-40B4-BE49-F238E27FC236}">
                <a16:creationId xmlns:a16="http://schemas.microsoft.com/office/drawing/2014/main" id="{E1C6CD35-C650-01ED-C285-E5FAC9F9B7FB}"/>
              </a:ext>
            </a:extLst>
          </p:cNvPr>
          <p:cNvPicPr>
            <a:picLocks noChangeAspect="1"/>
          </p:cNvPicPr>
          <p:nvPr/>
        </p:nvPicPr>
        <p:blipFill>
          <a:blip r:embed="rId4"/>
          <a:stretch>
            <a:fillRect/>
          </a:stretch>
        </p:blipFill>
        <p:spPr>
          <a:xfrm>
            <a:off x="388924" y="3751585"/>
            <a:ext cx="4054740" cy="2431189"/>
          </a:xfrm>
          <a:prstGeom prst="rect">
            <a:avLst/>
          </a:prstGeom>
        </p:spPr>
      </p:pic>
      <p:pic>
        <p:nvPicPr>
          <p:cNvPr id="10" name="Picture 9">
            <a:extLst>
              <a:ext uri="{FF2B5EF4-FFF2-40B4-BE49-F238E27FC236}">
                <a16:creationId xmlns:a16="http://schemas.microsoft.com/office/drawing/2014/main" id="{E3E6F89C-CCC8-B743-14EE-83D4FB92DB7B}"/>
              </a:ext>
            </a:extLst>
          </p:cNvPr>
          <p:cNvPicPr>
            <a:picLocks noChangeAspect="1"/>
          </p:cNvPicPr>
          <p:nvPr/>
        </p:nvPicPr>
        <p:blipFill>
          <a:blip r:embed="rId5"/>
          <a:stretch>
            <a:fillRect/>
          </a:stretch>
        </p:blipFill>
        <p:spPr>
          <a:xfrm>
            <a:off x="4732421" y="3751584"/>
            <a:ext cx="3769896" cy="243118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FC13D7A6-5767-1C2F-9CFC-5CBCD9CA0817}"/>
              </a:ext>
            </a:extLst>
          </p:cNvPr>
          <p:cNvSpPr txBox="1"/>
          <p:nvPr/>
        </p:nvSpPr>
        <p:spPr>
          <a:xfrm>
            <a:off x="290146" y="1661746"/>
            <a:ext cx="7631723" cy="1241622"/>
          </a:xfrm>
          <a:prstGeom prst="rect">
            <a:avLst/>
          </a:prstGeom>
          <a:noFill/>
        </p:spPr>
        <p:txBody>
          <a:bodyPr wrap="square" rtlCol="0">
            <a:spAutoFit/>
          </a:bodyPr>
          <a:lstStyle/>
          <a:p>
            <a:r>
              <a:rPr lang="en-US" dirty="0"/>
              <a:t>In the end I would like to conclude that AI can not be predictable. Sometimes it makes mistakes and that mistakes could be dangerous to humankind. We should always rely to humans regarding decision making. But AI could provide the data about the environment.</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45</TotalTime>
  <Words>171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Sahil Ji</cp:lastModifiedBy>
  <cp:revision>5</cp:revision>
  <dcterms:created xsi:type="dcterms:W3CDTF">2024-12-31T09:40:01Z</dcterms:created>
  <dcterms:modified xsi:type="dcterms:W3CDTF">2025-09-14T09:03:55Z</dcterms:modified>
</cp:coreProperties>
</file>