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9144000"/>
  <p:notesSz cx="9942500" cy="6761150"/>
  <p:embeddedFontLst>
    <p:embeddedFont>
      <p:font typeface="Tahoma"/>
      <p:regular r:id="rId28"/>
      <p:bold r:id="rId29"/>
    </p:embeddedFont>
    <p:embeddedFont>
      <p:font typeface="Helvetica Neue"/>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521">
          <p15:clr>
            <a:srgbClr val="A4A3A4"/>
          </p15:clr>
        </p15:guide>
      </p15:sldGuideLst>
    </p:ext>
    <p:ext uri="{2D200454-40CA-4A62-9FC3-DE9A4176ACB9}">
      <p15:notesGuideLst>
        <p15:guide id="1" orient="horz" pos="2130">
          <p15:clr>
            <a:srgbClr val="A4A3A4"/>
          </p15:clr>
        </p15:guide>
        <p15:guide id="2" pos="3133">
          <p15:clr>
            <a:srgbClr val="A4A3A4"/>
          </p15:clr>
        </p15:guide>
      </p15:notesGuideLst>
    </p:ext>
    <p:ext uri="GoogleSlidesCustomDataVersion2">
      <go:slidesCustomData xmlns:go="http://customooxmlschemas.google.com/" r:id="rId34" roundtripDataSignature="AMtx7mj6lL5W83fyVgsHzX+JR50oGwwp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660A358-EC5E-4D76-8CA2-D9FF7830A50A}">
  <a:tblStyle styleId="{C660A358-EC5E-4D76-8CA2-D9FF7830A50A}" styleName="Table_0">
    <a:wholeTbl>
      <a:tcTxStyle b="off" i="off">
        <a:font>
          <a:latin typeface="Helvetica"/>
          <a:ea typeface="Helvetica"/>
          <a:cs typeface="Helvetic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6E6"/>
          </a:solidFill>
        </a:fill>
      </a:tcStyle>
    </a:wholeTbl>
    <a:band1H>
      <a:tcTxStyle b="off" i="off"/>
      <a:tcStyle>
        <a:fill>
          <a:solidFill>
            <a:srgbClr val="CACACA"/>
          </a:solidFill>
        </a:fill>
      </a:tcStyle>
    </a:band1H>
    <a:band2H>
      <a:tcTxStyle b="off" i="off"/>
    </a:band2H>
    <a:band1V>
      <a:tcTxStyle b="off" i="off"/>
      <a:tcStyle>
        <a:fill>
          <a:solidFill>
            <a:srgbClr val="CACACA"/>
          </a:solidFill>
        </a:fill>
      </a:tcStyle>
    </a:band1V>
    <a:band2V>
      <a:tcTxStyle b="off" i="off"/>
    </a:band2V>
    <a:lastCol>
      <a:tcTxStyle b="on" i="off">
        <a:font>
          <a:latin typeface="Helvetica"/>
          <a:ea typeface="Helvetica"/>
          <a:cs typeface="Helvetica"/>
        </a:font>
        <a:schemeClr val="lt1"/>
      </a:tcTxStyle>
      <a:tcStyle>
        <a:fill>
          <a:solidFill>
            <a:schemeClr val="accent4"/>
          </a:solidFill>
        </a:fill>
      </a:tcStyle>
    </a:lastCol>
    <a:firstCol>
      <a:tcTxStyle b="on" i="off">
        <a:font>
          <a:latin typeface="Helvetica"/>
          <a:ea typeface="Helvetica"/>
          <a:cs typeface="Helvetica"/>
        </a:font>
        <a:schemeClr val="lt1"/>
      </a:tcTxStyle>
      <a:tcStyle>
        <a:fill>
          <a:solidFill>
            <a:schemeClr val="accent4"/>
          </a:solidFill>
        </a:fill>
      </a:tcStyle>
    </a:firstCol>
    <a:lastRow>
      <a:tcTxStyle b="on" i="off">
        <a:font>
          <a:latin typeface="Helvetica"/>
          <a:ea typeface="Helvetica"/>
          <a:cs typeface="Helvetica"/>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b="off" i="off"/>
    </a:seCell>
    <a:swCell>
      <a:tcTxStyle b="off" i="off"/>
    </a:swCell>
    <a:firstRow>
      <a:tcTxStyle b="on" i="off">
        <a:font>
          <a:latin typeface="Helvetica"/>
          <a:ea typeface="Helvetica"/>
          <a:cs typeface="Helvetica"/>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521"/>
      </p:guideLst>
    </p:cSldViewPr>
  </p:slideViewPr>
  <p:notesViewPr>
    <p:cSldViewPr snapToGrid="0">
      <p:cViewPr varScale="1">
        <p:scale>
          <a:sx n="100" d="100"/>
          <a:sy n="100" d="100"/>
        </p:scale>
        <p:origin x="0" y="0"/>
      </p:cViewPr>
      <p:guideLst>
        <p:guide pos="2130" orient="horz"/>
        <p:guide pos="3133"/>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Tahoma-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Tahoma-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bold.fntdata"/><Relationship Id="rId30" Type="http://schemas.openxmlformats.org/officeDocument/2006/relationships/font" Target="fonts/HelveticaNeue-regular.fntdata"/><Relationship Id="rId11" Type="http://schemas.openxmlformats.org/officeDocument/2006/relationships/slide" Target="slides/slide5.xml"/><Relationship Id="rId33" Type="http://schemas.openxmlformats.org/officeDocument/2006/relationships/font" Target="fonts/HelveticaNeue-boldItalic.fntdata"/><Relationship Id="rId10" Type="http://schemas.openxmlformats.org/officeDocument/2006/relationships/slide" Target="slides/slide4.xml"/><Relationship Id="rId32" Type="http://schemas.openxmlformats.org/officeDocument/2006/relationships/font" Target="fonts/HelveticaNeue-italic.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332288" cy="3333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5635625" y="0"/>
            <a:ext cx="4333875" cy="33337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100000"/>
              </a:lnSpc>
              <a:spcBef>
                <a:spcPts val="300"/>
              </a:spcBef>
              <a:spcAft>
                <a:spcPts val="0"/>
              </a:spcAft>
              <a:buClr>
                <a:srgbClr val="000000"/>
              </a:buClr>
              <a:buSzPts val="1400"/>
              <a:buFont typeface="Arial"/>
              <a:buNone/>
              <a:defRPr b="0" i="0" sz="1000" u="none" cap="none" strike="noStrike">
                <a:solidFill>
                  <a:srgbClr val="E36C0A"/>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438900"/>
            <a:ext cx="4332288" cy="33337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5635625" y="6438900"/>
            <a:ext cx="4333875" cy="333375"/>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Helvetica Neue"/>
                <a:ea typeface="Helvetica Neue"/>
                <a:cs typeface="Helvetica Neue"/>
                <a:sym typeface="Helvetica Neue"/>
              </a:rPr>
              <a:t>‹#›</a:t>
            </a:fld>
            <a:endParaRPr b="0" i="0" sz="1200" u="none" cap="none" strike="noStrike">
              <a:solidFill>
                <a:schemeClr val="dk1"/>
              </a:solidFill>
              <a:latin typeface="Helvetica Neue"/>
              <a:ea typeface="Helvetica Neue"/>
              <a:cs typeface="Helvetica Neue"/>
              <a:sym typeface="Helvetica Neue"/>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p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 name="Google Shape;25;p1: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10: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90" name="Google Shape;90;p10: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1: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96" name="Google Shape;96;p1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2: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03" name="Google Shape;103;p1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14: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09" name="Google Shape;109;p1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5: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17" name="Google Shape;117;p1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6: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23" name="Google Shape;123;p1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7: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29" name="Google Shape;129;p1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8: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36" name="Google Shape;136;p1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9: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43" name="Google Shape;143;p19: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20: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49" name="Google Shape;149;p20: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 name="Shape 35"/>
        <p:cNvGrpSpPr/>
        <p:nvPr/>
      </p:nvGrpSpPr>
      <p:grpSpPr>
        <a:xfrm>
          <a:off x="0" y="0"/>
          <a:ext cx="0" cy="0"/>
          <a:chOff x="0" y="0"/>
          <a:chExt cx="0" cy="0"/>
        </a:xfrm>
      </p:grpSpPr>
      <p:sp>
        <p:nvSpPr>
          <p:cNvPr id="36" name="Google Shape;36;p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7" name="Google Shape;37;p2: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 name="Google Shape;38;p2:notes"/>
          <p:cNvSpPr txBox="1"/>
          <p:nvPr>
            <p:ph idx="12" type="sldNum"/>
          </p:nvPr>
        </p:nvSpPr>
        <p:spPr>
          <a:xfrm>
            <a:off x="5635625" y="6438900"/>
            <a:ext cx="4333875" cy="333375"/>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1: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55" name="Google Shape;155;p21: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22: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161" name="Google Shape;161;p22: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p3: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44" name="Google Shape;44;p3: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4: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50" name="Google Shape;50;p4: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5: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56" name="Google Shape;56;p5: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6: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62" name="Google Shape;62;p6: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7: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68" name="Google Shape;68;p7: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8: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75" name="Google Shape;75;p8: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9:notes"/>
          <p:cNvSpPr txBox="1"/>
          <p:nvPr>
            <p:ph idx="1" type="body"/>
          </p:nvPr>
        </p:nvSpPr>
        <p:spPr>
          <a:xfrm>
            <a:off x="1300163" y="3221038"/>
            <a:ext cx="7369175" cy="305117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300"/>
              </a:spcBef>
              <a:spcAft>
                <a:spcPts val="0"/>
              </a:spcAft>
              <a:buSzPts val="1400"/>
              <a:buNone/>
            </a:pPr>
            <a:r>
              <a:t/>
            </a:r>
            <a:endParaRPr/>
          </a:p>
        </p:txBody>
      </p:sp>
      <p:sp>
        <p:nvSpPr>
          <p:cNvPr id="84" name="Google Shape;84;p9:notes"/>
          <p:cNvSpPr/>
          <p:nvPr>
            <p:ph idx="2" type="sldImg"/>
          </p:nvPr>
        </p:nvSpPr>
        <p:spPr>
          <a:xfrm>
            <a:off x="3230563" y="500063"/>
            <a:ext cx="3400425" cy="255111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4"/>
          <p:cNvSpPr txBox="1"/>
          <p:nvPr>
            <p:ph type="ctrTitle"/>
          </p:nvPr>
        </p:nvSpPr>
        <p:spPr>
          <a:xfrm>
            <a:off x="755373" y="685800"/>
            <a:ext cx="7901609" cy="1615966"/>
          </a:xfrm>
          <a:prstGeom prst="rect">
            <a:avLst/>
          </a:prstGeom>
          <a:solidFill>
            <a:srgbClr val="D2691E"/>
          </a:solidFill>
          <a:ln cap="flat" cmpd="sng" w="9525">
            <a:solidFill>
              <a:srgbClr val="D2691E"/>
            </a:solidFill>
            <a:prstDash val="solid"/>
            <a:round/>
            <a:headEnd len="sm" w="sm" type="none"/>
            <a:tailEnd len="sm" w="sm" type="none"/>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9" name="Shape 19"/>
        <p:cNvGrpSpPr/>
        <p:nvPr/>
      </p:nvGrpSpPr>
      <p:grpSpPr>
        <a:xfrm>
          <a:off x="0" y="0"/>
          <a:ext cx="0" cy="0"/>
          <a:chOff x="0" y="0"/>
          <a:chExt cx="0" cy="0"/>
        </a:xfrm>
      </p:grpSpPr>
      <p:sp>
        <p:nvSpPr>
          <p:cNvPr id="20" name="Google Shape;20;p2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1" name="Google Shape;21;p25"/>
          <p:cNvSpPr txBox="1"/>
          <p:nvPr>
            <p:ph idx="1" type="body"/>
          </p:nvPr>
        </p:nvSpPr>
        <p:spPr>
          <a:xfrm>
            <a:off x="86197" y="782321"/>
            <a:ext cx="8953500" cy="5976288"/>
          </a:xfrm>
          <a:prstGeom prst="rect">
            <a:avLst/>
          </a:prstGeom>
          <a:noFill/>
          <a:ln>
            <a:noFill/>
          </a:ln>
        </p:spPr>
        <p:txBody>
          <a:bodyPr anchorCtr="0" anchor="t" bIns="45700" lIns="91425" spcFirstLastPara="1" rIns="91425" wrap="square" tIns="45700">
            <a:noAutofit/>
          </a:bodyPr>
          <a:lstStyle>
            <a:lvl1pPr indent="-371475" lvl="0" marL="457200" algn="just">
              <a:lnSpc>
                <a:spcPct val="150000"/>
              </a:lnSpc>
              <a:spcBef>
                <a:spcPts val="630"/>
              </a:spcBef>
              <a:spcAft>
                <a:spcPts val="0"/>
              </a:spcAft>
              <a:buSzPts val="2250"/>
              <a:buChar char="•"/>
              <a:defRPr sz="1800">
                <a:latin typeface="Helvetica Neue"/>
                <a:ea typeface="Helvetica Neue"/>
                <a:cs typeface="Helvetica Neue"/>
                <a:sym typeface="Helvetica Neue"/>
              </a:defRPr>
            </a:lvl1pPr>
            <a:lvl2pPr indent="-330200" lvl="1" marL="914400" algn="just">
              <a:lnSpc>
                <a:spcPct val="150000"/>
              </a:lnSpc>
              <a:spcBef>
                <a:spcPts val="560"/>
              </a:spcBef>
              <a:spcAft>
                <a:spcPts val="0"/>
              </a:spcAft>
              <a:buSzPts val="1600"/>
              <a:buChar char="o"/>
              <a:defRPr sz="1600">
                <a:latin typeface="Helvetica Neue"/>
                <a:ea typeface="Helvetica Neue"/>
                <a:cs typeface="Helvetica Neue"/>
                <a:sym typeface="Helvetica Neue"/>
              </a:defRPr>
            </a:lvl2pPr>
            <a:lvl3pPr indent="-304800" lvl="2" marL="1371600" algn="just">
              <a:lnSpc>
                <a:spcPct val="150000"/>
              </a:lnSpc>
              <a:spcBef>
                <a:spcPts val="560"/>
              </a:spcBef>
              <a:spcAft>
                <a:spcPts val="0"/>
              </a:spcAft>
              <a:buSzPts val="1200"/>
              <a:buChar char="4"/>
              <a:defRPr sz="1600">
                <a:latin typeface="Helvetica Neue"/>
                <a:ea typeface="Helvetica Neue"/>
                <a:cs typeface="Helvetica Neue"/>
                <a:sym typeface="Helvetica Neue"/>
              </a:defRPr>
            </a:lvl3pPr>
            <a:lvl4pPr indent="-304800" lvl="3" marL="18288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4pPr>
            <a:lvl5pPr indent="-304800" lvl="4" marL="2286000" algn="just">
              <a:lnSpc>
                <a:spcPct val="150000"/>
              </a:lnSpc>
              <a:spcBef>
                <a:spcPts val="560"/>
              </a:spcBef>
              <a:spcAft>
                <a:spcPts val="0"/>
              </a:spcAft>
              <a:buSzPts val="1200"/>
              <a:buFont typeface="Helvetica Neue"/>
              <a:buChar char="»"/>
              <a:defRPr sz="1600">
                <a:latin typeface="Helvetica Neue"/>
                <a:ea typeface="Helvetica Neue"/>
                <a:cs typeface="Helvetica Neue"/>
                <a:sym typeface="Helvetica Neue"/>
              </a:defRPr>
            </a:lvl5pPr>
            <a:lvl6pPr indent="-314325" lvl="5" marL="2743200" algn="l">
              <a:lnSpc>
                <a:spcPct val="100000"/>
              </a:lnSpc>
              <a:spcBef>
                <a:spcPts val="630"/>
              </a:spcBef>
              <a:spcAft>
                <a:spcPts val="0"/>
              </a:spcAft>
              <a:buSzPts val="1350"/>
              <a:buChar char="»"/>
              <a:defRPr/>
            </a:lvl6pPr>
            <a:lvl7pPr indent="-314325" lvl="6" marL="3200400" algn="l">
              <a:lnSpc>
                <a:spcPct val="100000"/>
              </a:lnSpc>
              <a:spcBef>
                <a:spcPts val="630"/>
              </a:spcBef>
              <a:spcAft>
                <a:spcPts val="0"/>
              </a:spcAft>
              <a:buSzPts val="1350"/>
              <a:buChar char="»"/>
              <a:defRPr/>
            </a:lvl7pPr>
            <a:lvl8pPr indent="-314325" lvl="7" marL="3657600" algn="l">
              <a:lnSpc>
                <a:spcPct val="100000"/>
              </a:lnSpc>
              <a:spcBef>
                <a:spcPts val="630"/>
              </a:spcBef>
              <a:spcAft>
                <a:spcPts val="0"/>
              </a:spcAft>
              <a:buSzPts val="1350"/>
              <a:buChar char="»"/>
              <a:defRPr/>
            </a:lvl8pPr>
            <a:lvl9pPr indent="-314325" lvl="8" marL="4114800" algn="l">
              <a:lnSpc>
                <a:spcPct val="100000"/>
              </a:lnSpc>
              <a:spcBef>
                <a:spcPts val="630"/>
              </a:spcBef>
              <a:spcAft>
                <a:spcPts val="0"/>
              </a:spcAft>
              <a:buSzPts val="1350"/>
              <a:buChar char="»"/>
              <a:defRPr/>
            </a:lvl9pPr>
          </a:lstStyle>
          <a:p/>
        </p:txBody>
      </p:sp>
      <p:cxnSp>
        <p:nvCxnSpPr>
          <p:cNvPr id="22" name="Google Shape;22;p25"/>
          <p:cNvCxnSpPr/>
          <p:nvPr/>
        </p:nvCxnSpPr>
        <p:spPr>
          <a:xfrm>
            <a:off x="579120" y="6635750"/>
            <a:ext cx="7934960" cy="0"/>
          </a:xfrm>
          <a:prstGeom prst="straightConnector1">
            <a:avLst/>
          </a:prstGeom>
          <a:solidFill>
            <a:schemeClr val="accent1"/>
          </a:solidFill>
          <a:ln cap="flat" cmpd="sng" w="9525">
            <a:solidFill>
              <a:srgbClr val="005493"/>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30480" y="27846"/>
            <a:ext cx="8328751"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2400" u="none" cap="none" strike="noStrike">
                <a:solidFill>
                  <a:schemeClr val="lt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2400" u="none" cap="none" strike="noStrike">
                <a:solidFill>
                  <a:schemeClr val="lt1"/>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9pPr>
          </a:lstStyle>
          <a:p/>
        </p:txBody>
      </p:sp>
      <p:sp>
        <p:nvSpPr>
          <p:cNvPr id="11" name="Google Shape;11;p23"/>
          <p:cNvSpPr txBox="1"/>
          <p:nvPr>
            <p:ph idx="1" type="body"/>
          </p:nvPr>
        </p:nvSpPr>
        <p:spPr>
          <a:xfrm>
            <a:off x="86197" y="782321"/>
            <a:ext cx="8953500" cy="5831590"/>
          </a:xfrm>
          <a:prstGeom prst="rect">
            <a:avLst/>
          </a:prstGeom>
          <a:noFill/>
          <a:ln>
            <a:noFill/>
          </a:ln>
        </p:spPr>
        <p:txBody>
          <a:bodyPr anchorCtr="0" anchor="t" bIns="45700" lIns="91425" spcFirstLastPara="1" rIns="91425" wrap="square" tIns="45700">
            <a:noAutofit/>
          </a:bodyPr>
          <a:lstStyle>
            <a:lvl1pPr indent="-371475" lvl="0" marL="457200" marR="0" rtl="0" algn="just">
              <a:lnSpc>
                <a:spcPct val="150000"/>
              </a:lnSpc>
              <a:spcBef>
                <a:spcPts val="630"/>
              </a:spcBef>
              <a:spcAft>
                <a:spcPts val="0"/>
              </a:spcAft>
              <a:buClr>
                <a:schemeClr val="dk1"/>
              </a:buClr>
              <a:buSzPts val="2250"/>
              <a:buFont typeface="Arial"/>
              <a:buChar char="•"/>
              <a:defRPr b="0" i="0" sz="1800" u="none" cap="none" strike="noStrike">
                <a:solidFill>
                  <a:schemeClr val="dk1"/>
                </a:solidFill>
                <a:latin typeface="Helvetica Neue"/>
                <a:ea typeface="Helvetica Neue"/>
                <a:cs typeface="Helvetica Neue"/>
                <a:sym typeface="Helvetica Neue"/>
              </a:defRPr>
            </a:lvl1pPr>
            <a:lvl2pPr indent="-330200" lvl="1" marL="914400" marR="0" rtl="0" algn="just">
              <a:lnSpc>
                <a:spcPct val="150000"/>
              </a:lnSpc>
              <a:spcBef>
                <a:spcPts val="560"/>
              </a:spcBef>
              <a:spcAft>
                <a:spcPts val="0"/>
              </a:spcAft>
              <a:buClr>
                <a:schemeClr val="dk1"/>
              </a:buClr>
              <a:buSzPts val="1600"/>
              <a:buFont typeface="Courier New"/>
              <a:buChar char="o"/>
              <a:defRPr b="0" i="0" sz="1600" u="none" cap="none" strike="noStrike">
                <a:solidFill>
                  <a:schemeClr val="dk1"/>
                </a:solidFill>
                <a:latin typeface="Helvetica Neue"/>
                <a:ea typeface="Helvetica Neue"/>
                <a:cs typeface="Helvetica Neue"/>
                <a:sym typeface="Helvetica Neue"/>
              </a:defRPr>
            </a:lvl2pPr>
            <a:lvl3pPr indent="-304800" lvl="2" marL="1371600" marR="0" rtl="0" algn="just">
              <a:lnSpc>
                <a:spcPct val="150000"/>
              </a:lnSpc>
              <a:spcBef>
                <a:spcPts val="560"/>
              </a:spcBef>
              <a:spcAft>
                <a:spcPts val="0"/>
              </a:spcAft>
              <a:buClr>
                <a:srgbClr val="009900"/>
              </a:buClr>
              <a:buSzPts val="1200"/>
              <a:buFont typeface="Arimo"/>
              <a:buChar char="4"/>
              <a:defRPr b="0" i="0" sz="1600" u="none" cap="none" strike="noStrike">
                <a:solidFill>
                  <a:schemeClr val="dk1"/>
                </a:solidFill>
                <a:latin typeface="Helvetica Neue"/>
                <a:ea typeface="Helvetica Neue"/>
                <a:cs typeface="Helvetica Neue"/>
                <a:sym typeface="Helvetica Neue"/>
              </a:defRPr>
            </a:lvl3pPr>
            <a:lvl4pPr indent="-304800" lvl="3" marL="1828800" marR="0" rtl="0" algn="just">
              <a:lnSpc>
                <a:spcPct val="150000"/>
              </a:lnSpc>
              <a:spcBef>
                <a:spcPts val="560"/>
              </a:spcBef>
              <a:spcAft>
                <a:spcPts val="0"/>
              </a:spcAft>
              <a:buClr>
                <a:schemeClr val="hlink"/>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4pPr>
            <a:lvl5pPr indent="-304800" lvl="4" marL="2286000" marR="0" rtl="0" algn="just">
              <a:lnSpc>
                <a:spcPct val="150000"/>
              </a:lnSpc>
              <a:spcBef>
                <a:spcPts val="560"/>
              </a:spcBef>
              <a:spcAft>
                <a:spcPts val="0"/>
              </a:spcAft>
              <a:buClr>
                <a:srgbClr val="FF0066"/>
              </a:buClr>
              <a:buSzPts val="1200"/>
              <a:buFont typeface="Helvetica Neue"/>
              <a:buChar char="»"/>
              <a:defRPr b="0" i="0" sz="1600" u="none" cap="none" strike="noStrike">
                <a:solidFill>
                  <a:schemeClr val="dk1"/>
                </a:solidFill>
                <a:latin typeface="Helvetica Neue"/>
                <a:ea typeface="Helvetica Neue"/>
                <a:cs typeface="Helvetica Neue"/>
                <a:sym typeface="Helvetica Neue"/>
              </a:defRPr>
            </a:lvl5pPr>
            <a:lvl6pPr indent="-314325" lvl="5" marL="27432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2" name="Google Shape;12;p23"/>
          <p:cNvSpPr txBox="1"/>
          <p:nvPr/>
        </p:nvSpPr>
        <p:spPr>
          <a:xfrm>
            <a:off x="4259263" y="6126163"/>
            <a:ext cx="1928812" cy="2460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chemeClr val="lt1"/>
                </a:solidFill>
                <a:latin typeface="Helvetica Neue"/>
                <a:ea typeface="Helvetica Neue"/>
                <a:cs typeface="Helvetica Neue"/>
                <a:sym typeface="Helvetica Neue"/>
              </a:rPr>
              <a:t>Monday, November 18, 2024</a:t>
            </a:r>
            <a:endParaRPr b="1" i="0" sz="1000" u="none" cap="none" strike="noStrike">
              <a:solidFill>
                <a:schemeClr val="lt1"/>
              </a:solidFill>
              <a:latin typeface="Helvetica Neue"/>
              <a:ea typeface="Helvetica Neue"/>
              <a:cs typeface="Helvetica Neue"/>
              <a:sym typeface="Helvetica Neue"/>
            </a:endParaRPr>
          </a:p>
        </p:txBody>
      </p:sp>
      <p:pic>
        <p:nvPicPr>
          <p:cNvPr descr="JUIT Office Photos | Glassdoor" id="13" name="Google Shape;13;p23"/>
          <p:cNvPicPr preferRelativeResize="0"/>
          <p:nvPr/>
        </p:nvPicPr>
        <p:blipFill rotWithShape="1">
          <a:blip r:embed="rId1">
            <a:alphaModFix/>
          </a:blip>
          <a:srcRect b="0" l="0" r="0" t="0"/>
          <a:stretch/>
        </p:blipFill>
        <p:spPr>
          <a:xfrm>
            <a:off x="8328752" y="15054"/>
            <a:ext cx="815248" cy="679009"/>
          </a:xfrm>
          <a:prstGeom prst="rect">
            <a:avLst/>
          </a:prstGeom>
          <a:noFill/>
          <a:ln>
            <a:noFill/>
          </a:ln>
        </p:spPr>
      </p:pic>
      <p:sp>
        <p:nvSpPr>
          <p:cNvPr id="14" name="Google Shape;14;p23"/>
          <p:cNvSpPr txBox="1"/>
          <p:nvPr/>
        </p:nvSpPr>
        <p:spPr>
          <a:xfrm>
            <a:off x="123673" y="6634232"/>
            <a:ext cx="8694256" cy="2460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50"/>
              <a:buFont typeface="Arial"/>
              <a:buNone/>
            </a:pPr>
            <a:r>
              <a:rPr b="0" i="0" lang="en-US" sz="950" u="none" cap="none" strike="noStrike">
                <a:solidFill>
                  <a:srgbClr val="002060"/>
                </a:solidFill>
                <a:latin typeface="Palatino"/>
                <a:ea typeface="Palatino"/>
                <a:cs typeface="Palatino"/>
                <a:sym typeface="Palatino"/>
              </a:rPr>
              <a:t>       Major Project – I (18B19CI791) End-Term Evaluation | Department of CSE &amp; IT | AY 2024-25. </a:t>
            </a:r>
            <a:endParaRPr b="0" i="0" sz="1400" u="none" cap="none" strike="noStrike">
              <a:solidFill>
                <a:srgbClr val="000000"/>
              </a:solidFill>
              <a:latin typeface="Arial"/>
              <a:ea typeface="Arial"/>
              <a:cs typeface="Arial"/>
              <a:sym typeface="Arial"/>
            </a:endParaRPr>
          </a:p>
        </p:txBody>
      </p:sp>
      <p:sp>
        <p:nvSpPr>
          <p:cNvPr id="15" name="Google Shape;15;p23"/>
          <p:cNvSpPr txBox="1"/>
          <p:nvPr/>
        </p:nvSpPr>
        <p:spPr>
          <a:xfrm>
            <a:off x="8798560" y="6613912"/>
            <a:ext cx="259243" cy="246062"/>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950"/>
              <a:buFont typeface="Arial"/>
              <a:buNone/>
            </a:pPr>
            <a:r>
              <a:t/>
            </a:r>
            <a:endParaRPr b="0" i="0" sz="950" u="none" cap="none" strike="noStrike">
              <a:solidFill>
                <a:srgbClr val="002060"/>
              </a:solidFill>
              <a:latin typeface="Palatino"/>
              <a:ea typeface="Palatino"/>
              <a:cs typeface="Palatino"/>
              <a:sym typeface="Palatino"/>
            </a:endParaRPr>
          </a:p>
        </p:txBody>
      </p:sp>
      <p:sp>
        <p:nvSpPr>
          <p:cNvPr id="16" name="Google Shape;16;p23"/>
          <p:cNvSpPr txBox="1"/>
          <p:nvPr/>
        </p:nvSpPr>
        <p:spPr>
          <a:xfrm>
            <a:off x="8798560" y="6644391"/>
            <a:ext cx="365760" cy="2308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900"/>
              <a:buFont typeface="Arial"/>
              <a:buNone/>
            </a:pPr>
            <a:fld id="{00000000-1234-1234-1234-123412341234}" type="slidenum">
              <a:rPr b="0" i="0" lang="en-US" sz="900" u="none" cap="none" strike="noStrike">
                <a:solidFill>
                  <a:srgbClr val="005493"/>
                </a:solidFill>
                <a:latin typeface="Palatino"/>
                <a:ea typeface="Palatino"/>
                <a:cs typeface="Palatino"/>
                <a:sym typeface="Palatino"/>
              </a:rPr>
              <a:t>‹#›</a:t>
            </a:fld>
            <a:r>
              <a:rPr b="0" i="0" lang="en-US" sz="900" u="none" cap="none" strike="noStrike">
                <a:solidFill>
                  <a:srgbClr val="005493"/>
                </a:solidFill>
                <a:latin typeface="Palatino"/>
                <a:ea typeface="Palatino"/>
                <a:cs typeface="Palatino"/>
                <a:sym typeface="Palatino"/>
              </a:rPr>
              <a:t>.</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7.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sp>
        <p:nvSpPr>
          <p:cNvPr id="27" name="Google Shape;27;p1"/>
          <p:cNvSpPr txBox="1"/>
          <p:nvPr>
            <p:ph type="ctrTitle"/>
          </p:nvPr>
        </p:nvSpPr>
        <p:spPr>
          <a:xfrm>
            <a:off x="0" y="3388385"/>
            <a:ext cx="9144000" cy="759900"/>
          </a:xfrm>
          <a:prstGeom prst="rect">
            <a:avLst/>
          </a:prstGeom>
          <a:solidFill>
            <a:srgbClr val="0037A4"/>
          </a:solidFill>
          <a:ln cap="flat" cmpd="sng" w="1905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rtl="0" algn="ctr">
              <a:lnSpc>
                <a:spcPct val="150000"/>
              </a:lnSpc>
              <a:spcBef>
                <a:spcPts val="0"/>
              </a:spcBef>
              <a:spcAft>
                <a:spcPts val="0"/>
              </a:spcAft>
              <a:buClr>
                <a:schemeClr val="dk1"/>
              </a:buClr>
              <a:buSzPts val="1400"/>
              <a:buFont typeface="Arial"/>
              <a:buNone/>
            </a:pPr>
            <a:r>
              <a:rPr lang="en-US" sz="2800"/>
              <a:t>Identification of Redundant Code Using AI</a:t>
            </a:r>
            <a:endParaRPr sz="1400"/>
          </a:p>
          <a:p>
            <a:pPr indent="0" lvl="0" marL="0" rtl="0" algn="ctr">
              <a:lnSpc>
                <a:spcPct val="150000"/>
              </a:lnSpc>
              <a:spcBef>
                <a:spcPts val="0"/>
              </a:spcBef>
              <a:spcAft>
                <a:spcPts val="0"/>
              </a:spcAft>
              <a:buSzPts val="1400"/>
              <a:buNone/>
            </a:pPr>
            <a:r>
              <a:t/>
            </a:r>
            <a:endParaRPr sz="2800"/>
          </a:p>
        </p:txBody>
      </p:sp>
      <p:sp>
        <p:nvSpPr>
          <p:cNvPr id="28" name="Google Shape;28;p1"/>
          <p:cNvSpPr txBox="1"/>
          <p:nvPr/>
        </p:nvSpPr>
        <p:spPr>
          <a:xfrm>
            <a:off x="959983" y="795531"/>
            <a:ext cx="7429500" cy="980700"/>
          </a:xfrm>
          <a:prstGeom prst="rect">
            <a:avLst/>
          </a:prstGeom>
          <a:noFill/>
          <a:ln>
            <a:noFill/>
          </a:ln>
        </p:spPr>
        <p:txBody>
          <a:bodyPr anchorCtr="0" anchor="b" bIns="45700" lIns="91425" spcFirstLastPara="1" rIns="91425" wrap="square" tIns="45700">
            <a:noAutofit/>
          </a:bodyPr>
          <a:lstStyle/>
          <a:p>
            <a:pPr indent="0" lvl="0" marL="0" marR="0" rtl="0" algn="ctr">
              <a:lnSpc>
                <a:spcPct val="128571"/>
              </a:lnSpc>
              <a:spcBef>
                <a:spcPts val="0"/>
              </a:spcBef>
              <a:spcAft>
                <a:spcPts val="0"/>
              </a:spcAft>
              <a:buClr>
                <a:srgbClr val="000099"/>
              </a:buClr>
              <a:buSzPts val="2800"/>
              <a:buFont typeface="Palatino"/>
              <a:buNone/>
            </a:pPr>
            <a:r>
              <a:rPr b="1" i="0" lang="en-US" sz="2800" u="none" cap="none" strike="noStrike">
                <a:solidFill>
                  <a:srgbClr val="000099"/>
                </a:solidFill>
                <a:latin typeface="Palatino"/>
                <a:ea typeface="Palatino"/>
                <a:cs typeface="Palatino"/>
                <a:sym typeface="Palatino"/>
              </a:rPr>
              <a:t>Jaypee University of Information Technology, Waknaghat - 173234 (India)</a:t>
            </a:r>
            <a:endParaRPr b="0" i="0" sz="1400" u="none" cap="none" strike="noStrike">
              <a:solidFill>
                <a:srgbClr val="000000"/>
              </a:solidFill>
              <a:latin typeface="Arial"/>
              <a:ea typeface="Arial"/>
              <a:cs typeface="Arial"/>
              <a:sym typeface="Arial"/>
            </a:endParaRPr>
          </a:p>
        </p:txBody>
      </p:sp>
      <p:sp>
        <p:nvSpPr>
          <p:cNvPr id="29" name="Google Shape;29;p1"/>
          <p:cNvSpPr/>
          <p:nvPr/>
        </p:nvSpPr>
        <p:spPr>
          <a:xfrm>
            <a:off x="2080688" y="2040336"/>
            <a:ext cx="5188200" cy="10839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Clr>
                <a:srgbClr val="000000"/>
              </a:buClr>
              <a:buSzPts val="2000"/>
              <a:buFont typeface="Arial"/>
              <a:buNone/>
            </a:pPr>
            <a:r>
              <a:rPr b="1" i="0" lang="en-US" sz="2000" u="none" cap="none" strike="noStrike">
                <a:solidFill>
                  <a:schemeClr val="dk1"/>
                </a:solidFill>
                <a:latin typeface="Palatino"/>
                <a:ea typeface="Palatino"/>
                <a:cs typeface="Palatino"/>
                <a:sym typeface="Palatino"/>
              </a:rPr>
              <a:t>Major Project - I (18B19CI791) | AY 2024-25</a:t>
            </a:r>
            <a:endParaRPr b="0" i="0" sz="1400" u="none" cap="none" strike="noStrike">
              <a:solidFill>
                <a:srgbClr val="000000"/>
              </a:solidFill>
              <a:latin typeface="Arial"/>
              <a:ea typeface="Arial"/>
              <a:cs typeface="Arial"/>
              <a:sym typeface="Arial"/>
            </a:endParaRPr>
          </a:p>
          <a:p>
            <a:pPr indent="0" lvl="0" marL="0" marR="0" rtl="0" algn="ctr">
              <a:lnSpc>
                <a:spcPct val="200000"/>
              </a:lnSpc>
              <a:spcBef>
                <a:spcPts val="0"/>
              </a:spcBef>
              <a:spcAft>
                <a:spcPts val="0"/>
              </a:spcAft>
              <a:buClr>
                <a:srgbClr val="000000"/>
              </a:buClr>
              <a:buSzPts val="2000"/>
              <a:buFont typeface="Arial"/>
              <a:buNone/>
            </a:pPr>
            <a:r>
              <a:rPr b="1" i="0" lang="en-US" sz="2000" u="none" cap="none" strike="noStrike">
                <a:solidFill>
                  <a:schemeClr val="dk1"/>
                </a:solidFill>
                <a:latin typeface="Palatino"/>
                <a:ea typeface="Palatino"/>
                <a:cs typeface="Palatino"/>
                <a:sym typeface="Palatino"/>
              </a:rPr>
              <a:t>End-Term Presentation</a:t>
            </a:r>
            <a:endParaRPr b="0" i="0" sz="1400" u="none" cap="none" strike="noStrike">
              <a:solidFill>
                <a:srgbClr val="000000"/>
              </a:solidFill>
              <a:latin typeface="Arial"/>
              <a:ea typeface="Arial"/>
              <a:cs typeface="Arial"/>
              <a:sym typeface="Arial"/>
            </a:endParaRPr>
          </a:p>
        </p:txBody>
      </p:sp>
      <p:sp>
        <p:nvSpPr>
          <p:cNvPr id="30" name="Google Shape;30;p1"/>
          <p:cNvSpPr txBox="1"/>
          <p:nvPr/>
        </p:nvSpPr>
        <p:spPr>
          <a:xfrm>
            <a:off x="517798" y="4465555"/>
            <a:ext cx="3620700" cy="2131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Helvetica Neue"/>
                <a:ea typeface="Helvetica Neue"/>
                <a:cs typeface="Helvetica Neue"/>
                <a:sym typeface="Helvetica Neue"/>
              </a:rPr>
              <a:t>Group No.: 86</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a:p>
            <a:pPr indent="0" lvl="0" marL="0" marR="0" rtl="0" algn="l">
              <a:lnSpc>
                <a:spcPct val="114000"/>
              </a:lnSpc>
              <a:spcBef>
                <a:spcPts val="0"/>
              </a:spcBef>
              <a:spcAft>
                <a:spcPts val="0"/>
              </a:spcAft>
              <a:buClr>
                <a:srgbClr val="000000"/>
              </a:buClr>
              <a:buSzPts val="1600"/>
              <a:buFont typeface="Arial"/>
              <a:buNone/>
            </a:pPr>
            <a:r>
              <a:rPr b="1" i="0" lang="en-US" sz="1600" u="none" cap="none" strike="noStrike">
                <a:solidFill>
                  <a:schemeClr val="dk1"/>
                </a:solidFill>
                <a:latin typeface="Helvetica Neue"/>
                <a:ea typeface="Helvetica Neue"/>
                <a:cs typeface="Helvetica Neue"/>
                <a:sym typeface="Helvetica Neue"/>
              </a:rPr>
              <a:t>Team Member (s)</a:t>
            </a:r>
            <a:endParaRPr b="1" i="0" sz="1600" u="none" cap="none" strike="noStrike">
              <a:solidFill>
                <a:schemeClr val="dk1"/>
              </a:solidFill>
              <a:latin typeface="Helvetica Neue"/>
              <a:ea typeface="Helvetica Neue"/>
              <a:cs typeface="Helvetica Neue"/>
              <a:sym typeface="Helvetica Neue"/>
            </a:endParaRPr>
          </a:p>
          <a:p>
            <a:pPr indent="-285750" lvl="0" marL="285750" marR="0" rtl="0" algn="l">
              <a:lnSpc>
                <a:spcPct val="125000"/>
              </a:lnSpc>
              <a:spcBef>
                <a:spcPts val="1200"/>
              </a:spcBef>
              <a:spcAft>
                <a:spcPts val="0"/>
              </a:spcAft>
              <a:buClr>
                <a:schemeClr val="dk1"/>
              </a:buClr>
              <a:buSzPts val="1500"/>
              <a:buFont typeface="Arial"/>
              <a:buChar char="•"/>
            </a:pPr>
            <a:r>
              <a:rPr b="0" i="0" lang="en-US" sz="1500" u="none" cap="none" strike="noStrike">
                <a:solidFill>
                  <a:schemeClr val="dk1"/>
                </a:solidFill>
                <a:latin typeface="Tahoma"/>
                <a:ea typeface="Tahoma"/>
                <a:cs typeface="Tahoma"/>
                <a:sym typeface="Tahoma"/>
              </a:rPr>
              <a:t>Samriti Thakur (211150)</a:t>
            </a:r>
            <a:endParaRPr b="0" i="0" sz="1400" u="none" cap="none" strike="noStrike">
              <a:solidFill>
                <a:srgbClr val="000000"/>
              </a:solidFill>
              <a:latin typeface="Arial"/>
              <a:ea typeface="Arial"/>
              <a:cs typeface="Arial"/>
              <a:sym typeface="Arial"/>
            </a:endParaRPr>
          </a:p>
          <a:p>
            <a:pPr indent="-285750" lvl="0" marL="285750" marR="0" rtl="0" algn="l">
              <a:lnSpc>
                <a:spcPct val="125000"/>
              </a:lnSpc>
              <a:spcBef>
                <a:spcPts val="0"/>
              </a:spcBef>
              <a:spcAft>
                <a:spcPts val="0"/>
              </a:spcAft>
              <a:buClr>
                <a:schemeClr val="dk1"/>
              </a:buClr>
              <a:buSzPts val="1500"/>
              <a:buFont typeface="Arial"/>
              <a:buChar char="•"/>
            </a:pPr>
            <a:r>
              <a:rPr b="0" i="0" lang="en-US" sz="1500" u="none" cap="none" strike="noStrike">
                <a:solidFill>
                  <a:schemeClr val="dk1"/>
                </a:solidFill>
                <a:latin typeface="Tahoma"/>
                <a:ea typeface="Tahoma"/>
                <a:cs typeface="Tahoma"/>
                <a:sym typeface="Tahoma"/>
              </a:rPr>
              <a:t>Piyush Joshi	(211397)			</a:t>
            </a:r>
            <a:endParaRPr b="0" i="0" sz="1400" u="none" cap="none" strike="noStrike">
              <a:solidFill>
                <a:srgbClr val="000000"/>
              </a:solidFill>
              <a:latin typeface="Arial"/>
              <a:ea typeface="Arial"/>
              <a:cs typeface="Arial"/>
              <a:sym typeface="Arial"/>
            </a:endParaRPr>
          </a:p>
          <a:p>
            <a:pPr indent="-285750" lvl="0" marL="285750" marR="0" rtl="0" algn="l">
              <a:lnSpc>
                <a:spcPct val="125000"/>
              </a:lnSpc>
              <a:spcBef>
                <a:spcPts val="0"/>
              </a:spcBef>
              <a:spcAft>
                <a:spcPts val="0"/>
              </a:spcAft>
              <a:buClr>
                <a:schemeClr val="dk1"/>
              </a:buClr>
              <a:buSzPts val="1500"/>
              <a:buFont typeface="Arial"/>
              <a:buChar char="•"/>
            </a:pPr>
            <a:r>
              <a:rPr b="0" i="0" lang="en-US" sz="1500" u="none" cap="none" strike="noStrike">
                <a:solidFill>
                  <a:schemeClr val="dk1"/>
                </a:solidFill>
                <a:latin typeface="Tahoma"/>
                <a:ea typeface="Tahoma"/>
                <a:cs typeface="Tahoma"/>
                <a:sym typeface="Tahoma"/>
              </a:rPr>
              <a:t>Prakhar Varshney(211327)</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31" name="Google Shape;31;p1"/>
          <p:cNvSpPr txBox="1"/>
          <p:nvPr/>
        </p:nvSpPr>
        <p:spPr>
          <a:xfrm>
            <a:off x="4494633" y="4465544"/>
            <a:ext cx="4332300" cy="245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Tahoma"/>
                <a:ea typeface="Tahoma"/>
                <a:cs typeface="Tahoma"/>
                <a:sym typeface="Tahoma"/>
              </a:rPr>
              <a:t>Supervisor (s)</a:t>
            </a:r>
            <a:endParaRPr b="0" i="0" sz="1400" u="none" cap="none" strike="noStrike">
              <a:solidFill>
                <a:srgbClr val="000000"/>
              </a:solidFill>
              <a:latin typeface="Arial"/>
              <a:ea typeface="Arial"/>
              <a:cs typeface="Arial"/>
              <a:sym typeface="Arial"/>
            </a:endParaRPr>
          </a:p>
          <a:p>
            <a:pPr indent="-342900" lvl="0" marL="342900" marR="0" rtl="0" algn="l">
              <a:lnSpc>
                <a:spcPct val="125000"/>
              </a:lnSpc>
              <a:spcBef>
                <a:spcPts val="1200"/>
              </a:spcBef>
              <a:spcAft>
                <a:spcPts val="0"/>
              </a:spcAft>
              <a:buClr>
                <a:schemeClr val="dk1"/>
              </a:buClr>
              <a:buSzPts val="1500"/>
              <a:buFont typeface="Arial"/>
              <a:buChar char="•"/>
            </a:pPr>
            <a:r>
              <a:rPr b="0" i="0" lang="en-US" sz="1500" u="none" cap="none" strike="noStrike">
                <a:solidFill>
                  <a:schemeClr val="dk1"/>
                </a:solidFill>
                <a:latin typeface="Tahoma"/>
                <a:ea typeface="Tahoma"/>
                <a:cs typeface="Tahoma"/>
                <a:sym typeface="Tahoma"/>
              </a:rPr>
              <a:t>Dr. Ramesh Narwal</a:t>
            </a:r>
            <a:endParaRPr b="0" i="0" sz="1400" u="none" cap="none" strike="noStrike">
              <a:solidFill>
                <a:schemeClr val="dk1"/>
              </a:solidFill>
              <a:latin typeface="Arial"/>
              <a:ea typeface="Arial"/>
              <a:cs typeface="Arial"/>
              <a:sym typeface="Arial"/>
            </a:endParaRPr>
          </a:p>
          <a:p>
            <a:pPr indent="0" lvl="0" marL="357187" marR="0" rtl="0" algn="l">
              <a:lnSpc>
                <a:spcPct val="125000"/>
              </a:lnSpc>
              <a:spcBef>
                <a:spcPts val="0"/>
              </a:spcBef>
              <a:spcAft>
                <a:spcPts val="0"/>
              </a:spcAft>
              <a:buClr>
                <a:schemeClr val="dk1"/>
              </a:buClr>
              <a:buSzPts val="1500"/>
              <a:buFont typeface="Arial"/>
              <a:buNone/>
            </a:pPr>
            <a:r>
              <a:rPr b="0" i="0" lang="en-US" sz="1500" u="none" cap="none" strike="noStrike">
                <a:solidFill>
                  <a:schemeClr val="dk1"/>
                </a:solidFill>
                <a:latin typeface="Tahoma"/>
                <a:ea typeface="Tahoma"/>
                <a:cs typeface="Tahoma"/>
                <a:sym typeface="Tahoma"/>
              </a:rPr>
              <a:t>Assistant Professor</a:t>
            </a:r>
            <a:endParaRPr b="0" i="0" sz="1400" u="none" cap="none" strike="noStrike">
              <a:solidFill>
                <a:schemeClr val="dk1"/>
              </a:solidFill>
              <a:latin typeface="Arial"/>
              <a:ea typeface="Arial"/>
              <a:cs typeface="Arial"/>
              <a:sym typeface="Arial"/>
            </a:endParaRPr>
          </a:p>
          <a:p>
            <a:pPr indent="0" lvl="0" marL="357187" marR="0" rtl="0" algn="l">
              <a:lnSpc>
                <a:spcPct val="125000"/>
              </a:lnSpc>
              <a:spcBef>
                <a:spcPts val="0"/>
              </a:spcBef>
              <a:spcAft>
                <a:spcPts val="0"/>
              </a:spcAft>
              <a:buClr>
                <a:schemeClr val="dk1"/>
              </a:buClr>
              <a:buSzPts val="1500"/>
              <a:buFont typeface="Arial"/>
              <a:buNone/>
            </a:pPr>
            <a:r>
              <a:rPr b="0" i="0" lang="en-US" sz="1500" u="none" cap="none" strike="noStrike">
                <a:solidFill>
                  <a:schemeClr val="dk1"/>
                </a:solidFill>
                <a:latin typeface="Tahoma"/>
                <a:ea typeface="Tahoma"/>
                <a:cs typeface="Tahoma"/>
                <a:sym typeface="Tahoma"/>
              </a:rPr>
              <a:t>CSE&amp;IT</a:t>
            </a:r>
            <a:endParaRPr b="0" i="0" sz="1400" u="none" cap="none" strike="noStrike">
              <a:solidFill>
                <a:schemeClr val="dk1"/>
              </a:solidFill>
              <a:latin typeface="Arial"/>
              <a:ea typeface="Arial"/>
              <a:cs typeface="Arial"/>
              <a:sym typeface="Arial"/>
            </a:endParaRPr>
          </a:p>
          <a:p>
            <a:pPr indent="-342900" lvl="0" marL="342900" marR="0" rtl="0" algn="l">
              <a:lnSpc>
                <a:spcPct val="125000"/>
              </a:lnSpc>
              <a:spcBef>
                <a:spcPts val="0"/>
              </a:spcBef>
              <a:spcAft>
                <a:spcPts val="0"/>
              </a:spcAft>
              <a:buClr>
                <a:schemeClr val="dk1"/>
              </a:buClr>
              <a:buSzPts val="1500"/>
              <a:buFont typeface="Arial"/>
              <a:buChar char="•"/>
            </a:pPr>
            <a:r>
              <a:rPr b="0" i="0" lang="en-US" sz="1500" u="none" cap="none" strike="noStrike">
                <a:solidFill>
                  <a:schemeClr val="dk1"/>
                </a:solidFill>
                <a:latin typeface="Tahoma"/>
                <a:ea typeface="Tahoma"/>
                <a:cs typeface="Tahoma"/>
                <a:sym typeface="Tahoma"/>
              </a:rPr>
              <a:t>Ms. Seema Rani</a:t>
            </a:r>
            <a:endParaRPr b="0" i="0" sz="1400" u="none" cap="none" strike="noStrike">
              <a:solidFill>
                <a:schemeClr val="dk1"/>
              </a:solidFill>
              <a:latin typeface="Arial"/>
              <a:ea typeface="Arial"/>
              <a:cs typeface="Arial"/>
              <a:sym typeface="Arial"/>
            </a:endParaRPr>
          </a:p>
          <a:p>
            <a:pPr indent="0" lvl="0" marL="357187" marR="0" rtl="0" algn="l">
              <a:lnSpc>
                <a:spcPct val="125000"/>
              </a:lnSpc>
              <a:spcBef>
                <a:spcPts val="0"/>
              </a:spcBef>
              <a:spcAft>
                <a:spcPts val="0"/>
              </a:spcAft>
              <a:buClr>
                <a:schemeClr val="dk1"/>
              </a:buClr>
              <a:buSzPts val="1500"/>
              <a:buFont typeface="Arial"/>
              <a:buNone/>
            </a:pPr>
            <a:r>
              <a:rPr b="0" i="0" lang="en-US" sz="1500" u="none" cap="none" strike="noStrike">
                <a:solidFill>
                  <a:schemeClr val="dk1"/>
                </a:solidFill>
                <a:latin typeface="Tahoma"/>
                <a:ea typeface="Tahoma"/>
                <a:cs typeface="Tahoma"/>
                <a:sym typeface="Tahoma"/>
              </a:rPr>
              <a:t>Assistant Professor</a:t>
            </a:r>
            <a:endParaRPr b="0" i="0" sz="1500" u="none" cap="none" strike="noStrike">
              <a:solidFill>
                <a:schemeClr val="dk1"/>
              </a:solidFill>
              <a:latin typeface="Tahoma"/>
              <a:ea typeface="Tahoma"/>
              <a:cs typeface="Tahoma"/>
              <a:sym typeface="Tahoma"/>
            </a:endParaRPr>
          </a:p>
          <a:p>
            <a:pPr indent="0" lvl="0" marL="357187" marR="0" rtl="0" algn="l">
              <a:lnSpc>
                <a:spcPct val="125000"/>
              </a:lnSpc>
              <a:spcBef>
                <a:spcPts val="0"/>
              </a:spcBef>
              <a:spcAft>
                <a:spcPts val="0"/>
              </a:spcAft>
              <a:buClr>
                <a:schemeClr val="dk1"/>
              </a:buClr>
              <a:buSzPts val="1500"/>
              <a:buFont typeface="Arial"/>
              <a:buNone/>
            </a:pPr>
            <a:r>
              <a:rPr b="0" i="0" lang="en-US" sz="1500" u="none" cap="none" strike="noStrike">
                <a:solidFill>
                  <a:schemeClr val="dk1"/>
                </a:solidFill>
                <a:latin typeface="Tahoma"/>
                <a:ea typeface="Tahoma"/>
                <a:cs typeface="Tahoma"/>
                <a:sym typeface="Tahoma"/>
              </a:rPr>
              <a:t>CSE&amp;IT</a:t>
            </a:r>
            <a:endParaRPr b="0" i="0" sz="1400" u="none" cap="none" strike="noStrike">
              <a:solidFill>
                <a:schemeClr val="dk1"/>
              </a:solidFill>
              <a:latin typeface="Arial"/>
              <a:ea typeface="Arial"/>
              <a:cs typeface="Arial"/>
              <a:sym typeface="Arial"/>
            </a:endParaRPr>
          </a:p>
          <a:p>
            <a:pPr indent="0" lvl="0" marL="357188" marR="0" rtl="0" algn="l">
              <a:lnSpc>
                <a:spcPct val="125000"/>
              </a:lnSpc>
              <a:spcBef>
                <a:spcPts val="0"/>
              </a:spcBef>
              <a:spcAft>
                <a:spcPts val="0"/>
              </a:spcAft>
              <a:buClr>
                <a:srgbClr val="000000"/>
              </a:buClr>
              <a:buSzPts val="1500"/>
              <a:buFont typeface="Arial"/>
              <a:buNone/>
            </a:pPr>
            <a:r>
              <a:t/>
            </a:r>
            <a:endParaRPr b="0" i="0" sz="1500" u="none" cap="none" strike="noStrike">
              <a:solidFill>
                <a:schemeClr val="dk1"/>
              </a:solidFill>
              <a:latin typeface="Tahoma"/>
              <a:ea typeface="Tahoma"/>
              <a:cs typeface="Tahoma"/>
              <a:sym typeface="Tahoma"/>
            </a:endParaRPr>
          </a:p>
        </p:txBody>
      </p:sp>
      <p:pic>
        <p:nvPicPr>
          <p:cNvPr id="32" name="Google Shape;32;p1"/>
          <p:cNvPicPr preferRelativeResize="0"/>
          <p:nvPr/>
        </p:nvPicPr>
        <p:blipFill rotWithShape="1">
          <a:blip r:embed="rId3">
            <a:alphaModFix/>
          </a:blip>
          <a:srcRect b="0" l="0" r="0" t="0"/>
          <a:stretch/>
        </p:blipFill>
        <p:spPr>
          <a:xfrm>
            <a:off x="6852492" y="-165253"/>
            <a:ext cx="1178805" cy="895833"/>
          </a:xfrm>
          <a:prstGeom prst="rect">
            <a:avLst/>
          </a:prstGeom>
          <a:noFill/>
          <a:ln>
            <a:noFill/>
          </a:ln>
        </p:spPr>
      </p:pic>
      <p:pic>
        <p:nvPicPr>
          <p:cNvPr id="33" name="Google Shape;33;p1"/>
          <p:cNvPicPr preferRelativeResize="0"/>
          <p:nvPr/>
        </p:nvPicPr>
        <p:blipFill rotWithShape="1">
          <a:blip r:embed="rId4">
            <a:alphaModFix/>
          </a:blip>
          <a:srcRect b="0" l="0" r="0" t="0"/>
          <a:stretch/>
        </p:blipFill>
        <p:spPr>
          <a:xfrm>
            <a:off x="8054901" y="160424"/>
            <a:ext cx="1015707" cy="345492"/>
          </a:xfrm>
          <a:prstGeom prst="rect">
            <a:avLst/>
          </a:prstGeom>
          <a:noFill/>
          <a:ln>
            <a:noFill/>
          </a:ln>
        </p:spPr>
      </p:pic>
      <p:pic>
        <p:nvPicPr>
          <p:cNvPr descr="JUIT Office Photos | Glassdoor" id="34" name="Google Shape;34;p1"/>
          <p:cNvPicPr preferRelativeResize="0"/>
          <p:nvPr/>
        </p:nvPicPr>
        <p:blipFill rotWithShape="1">
          <a:blip r:embed="rId5">
            <a:alphaModFix/>
          </a:blip>
          <a:srcRect b="0" l="0" r="0" t="0"/>
          <a:stretch/>
        </p:blipFill>
        <p:spPr>
          <a:xfrm>
            <a:off x="11017" y="93342"/>
            <a:ext cx="815248" cy="67900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0"/>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Implementation </a:t>
            </a:r>
            <a:r>
              <a:rPr b="0" lang="en-US" sz="2400"/>
              <a:t>(cont…)</a:t>
            </a:r>
            <a:endParaRPr b="0"/>
          </a:p>
        </p:txBody>
      </p:sp>
      <p:sp>
        <p:nvSpPr>
          <p:cNvPr id="93" name="Google Shape;93;p10"/>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355600" lvl="0" marL="457200" marR="0" rtl="0" algn="l">
              <a:lnSpc>
                <a:spcPct val="115000"/>
              </a:lnSpc>
              <a:spcBef>
                <a:spcPts val="1200"/>
              </a:spcBef>
              <a:spcAft>
                <a:spcPts val="0"/>
              </a:spcAft>
              <a:buClr>
                <a:schemeClr val="dk1"/>
              </a:buClr>
              <a:buSzPts val="2000"/>
              <a:buFont typeface="Helvetica Neue"/>
              <a:buChar char="●"/>
            </a:pPr>
            <a:r>
              <a:rPr b="1" i="0" lang="en-US" sz="2000" u="none" cap="none" strike="noStrike">
                <a:solidFill>
                  <a:schemeClr val="dk1"/>
                </a:solidFill>
                <a:latin typeface="Helvetica Neue"/>
                <a:ea typeface="Helvetica Neue"/>
                <a:cs typeface="Helvetica Neue"/>
                <a:sym typeface="Helvetica Neue"/>
              </a:rPr>
              <a:t>Dataset example:</a:t>
            </a:r>
            <a:endParaRPr b="1" i="0" sz="2000" u="none" cap="none" strike="noStrike">
              <a:solidFill>
                <a:schemeClr val="dk1"/>
              </a:solidFill>
              <a:latin typeface="Helvetica Neue"/>
              <a:ea typeface="Helvetica Neue"/>
              <a:cs typeface="Helvetica Neue"/>
              <a:sym typeface="Helvetica Neue"/>
            </a:endParaRPr>
          </a:p>
          <a:p>
            <a:pPr indent="0" lvl="0" marL="0" marR="0" rtl="0" algn="l">
              <a:lnSpc>
                <a:spcPct val="135714"/>
              </a:lnSpc>
              <a:spcBef>
                <a:spcPts val="120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           {   "original_code":</a:t>
            </a:r>
            <a:endParaRPr b="0" i="0" sz="1500" u="none" cap="none" strike="noStrike">
              <a:solidFill>
                <a:schemeClr val="dk1"/>
              </a:solidFill>
              <a:latin typeface="Helvetica Neue"/>
              <a:ea typeface="Helvetica Neue"/>
              <a:cs typeface="Helvetica Neue"/>
              <a:sym typeface="Helvetica Neue"/>
            </a:endParaRPr>
          </a:p>
          <a:p>
            <a:pPr indent="0" lvl="0" marL="0" marR="0" rtl="0" algn="l">
              <a:lnSpc>
                <a:spcPct val="135714"/>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                "comparison_code":</a:t>
            </a:r>
            <a:endParaRPr b="0" i="0" sz="1500" u="none" cap="none" strike="noStrike">
              <a:solidFill>
                <a:schemeClr val="dk1"/>
              </a:solidFill>
              <a:latin typeface="Helvetica Neue"/>
              <a:ea typeface="Helvetica Neue"/>
              <a:cs typeface="Helvetica Neue"/>
              <a:sym typeface="Helvetica Neue"/>
            </a:endParaRPr>
          </a:p>
          <a:p>
            <a:pPr indent="0" lvl="0" marL="0" marR="0" rtl="0" algn="l">
              <a:lnSpc>
                <a:spcPct val="135714"/>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                "is_redundant":</a:t>
            </a:r>
            <a:endParaRPr b="0" i="0" sz="1500" u="none" cap="none" strike="noStrike">
              <a:solidFill>
                <a:schemeClr val="dk1"/>
              </a:solidFill>
              <a:latin typeface="Helvetica Neue"/>
              <a:ea typeface="Helvetica Neue"/>
              <a:cs typeface="Helvetica Neue"/>
              <a:sym typeface="Helvetica Neue"/>
            </a:endParaRPr>
          </a:p>
          <a:p>
            <a:pPr indent="0" lvl="0" marL="0" marR="0" rtl="0" algn="l">
              <a:lnSpc>
                <a:spcPct val="135714"/>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                "language":</a:t>
            </a:r>
            <a:endParaRPr b="0" i="0" sz="1500" u="none" cap="none" strike="noStrike">
              <a:solidFill>
                <a:schemeClr val="dk1"/>
              </a:solidFill>
              <a:latin typeface="Helvetica Neue"/>
              <a:ea typeface="Helvetica Neue"/>
              <a:cs typeface="Helvetica Neue"/>
              <a:sym typeface="Helvetica Neue"/>
            </a:endParaRPr>
          </a:p>
          <a:p>
            <a:pPr indent="0" lvl="0" marL="0" marR="0" rtl="0" algn="l">
              <a:lnSpc>
                <a:spcPct val="135714"/>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                "redundancy_type":</a:t>
            </a:r>
            <a:endParaRPr b="0" i="0" sz="1500" u="none" cap="none" strike="noStrike">
              <a:solidFill>
                <a:schemeClr val="dk1"/>
              </a:solidFill>
              <a:latin typeface="Helvetica Neue"/>
              <a:ea typeface="Helvetica Neue"/>
              <a:cs typeface="Helvetica Neue"/>
              <a:sym typeface="Helvetica Neue"/>
            </a:endParaRPr>
          </a:p>
          <a:p>
            <a:pPr indent="0" lvl="0" marL="0" marR="0" rtl="0" algn="l">
              <a:lnSpc>
                <a:spcPct val="135714"/>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                "complexity_score":</a:t>
            </a:r>
            <a:endParaRPr b="0" i="0" sz="1500" u="none" cap="none" strike="noStrike">
              <a:solidFill>
                <a:schemeClr val="dk1"/>
              </a:solidFill>
              <a:latin typeface="Helvetica Neue"/>
              <a:ea typeface="Helvetica Neue"/>
              <a:cs typeface="Helvetica Neue"/>
              <a:sym typeface="Helvetica Neue"/>
            </a:endParaRPr>
          </a:p>
          <a:p>
            <a:pPr indent="0" lvl="0" marL="0" marR="0" rtl="0" algn="l">
              <a:lnSpc>
                <a:spcPct val="135714"/>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                "metadata":</a:t>
            </a:r>
            <a:endParaRPr b="0" i="0" sz="1500" u="none" cap="none" strike="noStrike">
              <a:solidFill>
                <a:schemeClr val="dk1"/>
              </a:solidFill>
              <a:latin typeface="Helvetica Neue"/>
              <a:ea typeface="Helvetica Neue"/>
              <a:cs typeface="Helvetica Neue"/>
              <a:sym typeface="Helvetica Neue"/>
            </a:endParaRPr>
          </a:p>
          <a:p>
            <a:pPr indent="0" lvl="0" marL="0" marR="0" rtl="0" algn="l">
              <a:lnSpc>
                <a:spcPct val="135714"/>
              </a:lnSpc>
              <a:spcBef>
                <a:spcPts val="0"/>
              </a:spcBef>
              <a:spcAft>
                <a:spcPts val="0"/>
              </a:spcAft>
              <a:buClr>
                <a:srgbClr val="000000"/>
              </a:buClr>
              <a:buSzPts val="1500"/>
              <a:buFont typeface="Arial"/>
              <a:buNone/>
            </a:pPr>
            <a:r>
              <a:rPr b="0" i="0" lang="en-US" sz="1500" u="none" cap="none" strike="noStrike">
                <a:solidFill>
                  <a:schemeClr val="dk1"/>
                </a:solidFill>
                <a:latin typeface="Helvetica Neue"/>
                <a:ea typeface="Helvetica Neue"/>
                <a:cs typeface="Helvetica Neue"/>
                <a:sym typeface="Helvetica Neue"/>
              </a:rPr>
              <a:t>                "id":   }</a:t>
            </a:r>
            <a:endParaRPr b="0" i="0" sz="1500" u="none" cap="none" strike="noStrike">
              <a:solidFill>
                <a:schemeClr val="dk1"/>
              </a:solidFill>
              <a:latin typeface="Helvetica Neue"/>
              <a:ea typeface="Helvetica Neue"/>
              <a:cs typeface="Helvetica Neue"/>
              <a:sym typeface="Helvetica Neue"/>
            </a:endParaRPr>
          </a:p>
          <a:p>
            <a:pPr indent="0" lvl="0" marL="0" marR="0" rtl="0" algn="l">
              <a:lnSpc>
                <a:spcPct val="135714"/>
              </a:lnSpc>
              <a:spcBef>
                <a:spcPts val="0"/>
              </a:spcBef>
              <a:spcAft>
                <a:spcPts val="0"/>
              </a:spcAft>
              <a:buClr>
                <a:srgbClr val="000000"/>
              </a:buClr>
              <a:buSzPts val="1500"/>
              <a:buFont typeface="Arial"/>
              <a:buNone/>
            </a:pPr>
            <a:r>
              <a:t/>
            </a:r>
            <a:endParaRPr b="0" i="0" sz="1500" u="none" cap="none" strike="noStrike">
              <a:solidFill>
                <a:schemeClr val="dk1"/>
              </a:solidFill>
              <a:latin typeface="Helvetica Neue"/>
              <a:ea typeface="Helvetica Neue"/>
              <a:cs typeface="Helvetica Neue"/>
              <a:sym typeface="Helvetica Neue"/>
            </a:endParaRPr>
          </a:p>
          <a:p>
            <a:pPr indent="-355600" lvl="0" marL="457200" marR="0" rtl="0" algn="just">
              <a:lnSpc>
                <a:spcPct val="150000"/>
              </a:lnSpc>
              <a:spcBef>
                <a:spcPts val="630"/>
              </a:spcBef>
              <a:spcAft>
                <a:spcPts val="0"/>
              </a:spcAft>
              <a:buClr>
                <a:schemeClr val="dk1"/>
              </a:buClr>
              <a:buSzPts val="2000"/>
              <a:buFont typeface="Helvetica Neue"/>
              <a:buChar char="●"/>
            </a:pPr>
            <a:r>
              <a:rPr b="1" i="0" lang="en-US" sz="2000" u="none" cap="none" strike="noStrike">
                <a:solidFill>
                  <a:schemeClr val="dk1"/>
                </a:solidFill>
                <a:latin typeface="Helvetica Neue"/>
                <a:ea typeface="Helvetica Neue"/>
                <a:cs typeface="Helvetica Neue"/>
                <a:sym typeface="Helvetica Neue"/>
              </a:rPr>
              <a:t>Core Implementation Details:</a:t>
            </a:r>
            <a:endParaRPr b="1" i="0" sz="2000" u="none" cap="none" strike="noStrike">
              <a:solidFill>
                <a:schemeClr val="dk1"/>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chemeClr val="dk1"/>
              </a:buClr>
              <a:buSzPts val="1400"/>
              <a:buFont typeface="Helvetica Neue"/>
              <a:buAutoNum type="arabicPeriod"/>
            </a:pPr>
            <a:r>
              <a:rPr b="1" i="0" lang="en-US" sz="1400" u="none" cap="none" strike="noStrike">
                <a:solidFill>
                  <a:schemeClr val="dk1"/>
                </a:solidFill>
                <a:latin typeface="Helvetica Neue"/>
                <a:ea typeface="Helvetica Neue"/>
                <a:cs typeface="Helvetica Neue"/>
                <a:sym typeface="Helvetica Neue"/>
              </a:rPr>
              <a:t>Data Preprocessing: </a:t>
            </a:r>
            <a:r>
              <a:rPr b="0" i="0" lang="en-US" sz="1400" u="none" cap="none" strike="noStrike">
                <a:solidFill>
                  <a:schemeClr val="dk1"/>
                </a:solidFill>
                <a:latin typeface="Helvetica Neue"/>
                <a:ea typeface="Helvetica Neue"/>
                <a:cs typeface="Helvetica Neue"/>
                <a:sym typeface="Helvetica Neue"/>
              </a:rPr>
              <a:t>Tokenization of code snippets to convert them into analyzable formats.</a:t>
            </a:r>
            <a:endParaRPr b="0" i="0" sz="1400" u="none" cap="none" strike="noStrike">
              <a:solidFill>
                <a:schemeClr val="dk1"/>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chemeClr val="dk1"/>
              </a:buClr>
              <a:buSzPts val="1400"/>
              <a:buFont typeface="Helvetica Neue"/>
              <a:buAutoNum type="arabicPeriod"/>
            </a:pPr>
            <a:r>
              <a:rPr b="1" i="0" lang="en-US" sz="1400" u="none" cap="none" strike="noStrike">
                <a:solidFill>
                  <a:schemeClr val="dk1"/>
                </a:solidFill>
                <a:latin typeface="Helvetica Neue"/>
                <a:ea typeface="Helvetica Neue"/>
                <a:cs typeface="Helvetica Neue"/>
                <a:sym typeface="Helvetica Neue"/>
              </a:rPr>
              <a:t>Similarity Calculation: </a:t>
            </a:r>
            <a:r>
              <a:rPr b="0" i="0" lang="en-US" sz="1400" u="none" cap="none" strike="noStrike">
                <a:solidFill>
                  <a:schemeClr val="dk1"/>
                </a:solidFill>
                <a:latin typeface="Helvetica Neue"/>
                <a:ea typeface="Helvetica Neue"/>
                <a:cs typeface="Helvetica Neue"/>
                <a:sym typeface="Helvetica Neue"/>
              </a:rPr>
              <a:t>Custom algorithm for identifying lexical and structural patterns.</a:t>
            </a:r>
            <a:endParaRPr b="0" i="0" sz="1400" u="none" cap="none" strike="noStrike">
              <a:solidFill>
                <a:schemeClr val="dk1"/>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chemeClr val="dk1"/>
              </a:buClr>
              <a:buSzPts val="1400"/>
              <a:buFont typeface="Helvetica Neue"/>
              <a:buAutoNum type="arabicPeriod"/>
            </a:pPr>
            <a:r>
              <a:rPr b="1" i="0" lang="en-US" sz="1400" u="none" cap="none" strike="noStrike">
                <a:solidFill>
                  <a:schemeClr val="dk1"/>
                </a:solidFill>
                <a:latin typeface="Helvetica Neue"/>
                <a:ea typeface="Helvetica Neue"/>
                <a:cs typeface="Helvetica Neue"/>
                <a:sym typeface="Helvetica Neue"/>
              </a:rPr>
              <a:t>Redundancy Detection: </a:t>
            </a:r>
            <a:r>
              <a:rPr b="0" i="0" lang="en-US" sz="1400" u="none" cap="none" strike="noStrike">
                <a:solidFill>
                  <a:schemeClr val="dk1"/>
                </a:solidFill>
                <a:latin typeface="Helvetica Neue"/>
                <a:ea typeface="Helvetica Neue"/>
                <a:cs typeface="Helvetica Neue"/>
                <a:sym typeface="Helvetica Neue"/>
              </a:rPr>
              <a:t>Assignment of similarity labels using a scoring function.</a:t>
            </a:r>
            <a:endParaRPr b="0" i="0" sz="1400" u="none" cap="none" strike="noStrike">
              <a:solidFill>
                <a:schemeClr val="dk1"/>
              </a:solidFill>
              <a:latin typeface="Helvetica Neue"/>
              <a:ea typeface="Helvetica Neue"/>
              <a:cs typeface="Helvetica Neue"/>
              <a:sym typeface="Helvetica Neue"/>
            </a:endParaRPr>
          </a:p>
          <a:p>
            <a:pPr indent="0" lvl="0" marL="45720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457200" marR="0" rtl="0" algn="l">
              <a:lnSpc>
                <a:spcPct val="115000"/>
              </a:lnSpc>
              <a:spcBef>
                <a:spcPts val="1200"/>
              </a:spcBef>
              <a:spcAft>
                <a:spcPts val="1200"/>
              </a:spcAft>
              <a:buClr>
                <a:srgbClr val="000000"/>
              </a:buClr>
              <a:buSzPts val="2000"/>
              <a:buFont typeface="Arial"/>
              <a:buNone/>
            </a:pPr>
            <a:r>
              <a:t/>
            </a:r>
            <a:endParaRPr b="1" i="0" sz="20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Implementation </a:t>
            </a:r>
            <a:r>
              <a:rPr b="0" lang="en-US" sz="2400"/>
              <a:t>(cont…)</a:t>
            </a:r>
            <a:endParaRPr b="0"/>
          </a:p>
        </p:txBody>
      </p:sp>
      <p:sp>
        <p:nvSpPr>
          <p:cNvPr id="99" name="Google Shape;99;p11"/>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355600" lvl="0" marL="457200" marR="0" rtl="0" algn="l">
              <a:lnSpc>
                <a:spcPct val="115000"/>
              </a:lnSpc>
              <a:spcBef>
                <a:spcPts val="12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Key Code Snippets:</a:t>
            </a:r>
            <a:endParaRPr b="1" i="0" sz="2000" u="none" cap="none" strike="noStrike">
              <a:solidFill>
                <a:schemeClr val="dk1"/>
              </a:solidFill>
              <a:latin typeface="Arial"/>
              <a:ea typeface="Arial"/>
              <a:cs typeface="Arial"/>
              <a:sym typeface="Arial"/>
            </a:endParaRPr>
          </a:p>
          <a:p>
            <a:pPr indent="0" lvl="0" marL="0" marR="0" rtl="0" algn="l">
              <a:lnSpc>
                <a:spcPct val="50000"/>
              </a:lnSpc>
              <a:spcBef>
                <a:spcPts val="1200"/>
              </a:spcBef>
              <a:spcAft>
                <a:spcPts val="0"/>
              </a:spcAft>
              <a:buClr>
                <a:srgbClr val="000000"/>
              </a:buClr>
              <a:buSzPts val="1200"/>
              <a:buFont typeface="Arial"/>
              <a:buNone/>
            </a:pPr>
            <a:r>
              <a:t/>
            </a:r>
            <a:endParaRPr b="0" i="0" sz="12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355600" lvl="0" marL="457200" marR="0" rtl="0" algn="l">
              <a:lnSpc>
                <a:spcPct val="115000"/>
              </a:lnSpc>
              <a:spcBef>
                <a:spcPts val="180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Tools and Techniques:</a:t>
            </a:r>
            <a:endParaRPr b="1" i="0" sz="20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Programming Languages Used:</a:t>
            </a:r>
            <a:endParaRPr b="1" i="0" sz="1400" u="none" cap="none" strike="noStrike">
              <a:solidFill>
                <a:schemeClr val="dk1"/>
              </a:solidFill>
              <a:latin typeface="Arial"/>
              <a:ea typeface="Arial"/>
              <a:cs typeface="Arial"/>
              <a:sym typeface="Arial"/>
            </a:endParaRPr>
          </a:p>
          <a:p>
            <a:pPr indent="-317500" lvl="1" marL="9144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Python for implementation and analysis.</a:t>
            </a:r>
            <a:endParaRPr b="0" i="0" sz="1400" u="none" cap="none" strike="noStrike">
              <a:solidFill>
                <a:schemeClr val="dk1"/>
              </a:solidFill>
              <a:latin typeface="Arial"/>
              <a:ea typeface="Arial"/>
              <a:cs typeface="Arial"/>
              <a:sym typeface="Arial"/>
            </a:endParaRPr>
          </a:p>
          <a:p>
            <a:pPr indent="-317500" lvl="1" marL="9144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Support for other languages (Java, C++, C, Python) in the dataset.</a:t>
            </a:r>
            <a:endParaRPr b="0" i="0" sz="1400" u="none" cap="none" strike="noStrike">
              <a:solidFill>
                <a:schemeClr val="dk1"/>
              </a:solidFill>
              <a:latin typeface="Arial"/>
              <a:ea typeface="Arial"/>
              <a:cs typeface="Arial"/>
              <a:sym typeface="Arial"/>
            </a:endParaRPr>
          </a:p>
          <a:p>
            <a:pPr indent="-234950" lvl="1" marL="914400" marR="0" rtl="0" algn="l">
              <a:lnSpc>
                <a:spcPct val="115000"/>
              </a:lnSpc>
              <a:spcBef>
                <a:spcPts val="0"/>
              </a:spcBef>
              <a:spcAft>
                <a:spcPts val="0"/>
              </a:spcAft>
              <a:buClr>
                <a:schemeClr val="dk1"/>
              </a:buClr>
              <a:buSzPts val="100"/>
              <a:buFont typeface="Arial"/>
              <a:buChar char="○"/>
            </a:pPr>
            <a:r>
              <a:t/>
            </a:r>
            <a:endParaRPr b="0" i="0" sz="1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Techniques Employed:</a:t>
            </a:r>
            <a:endParaRPr b="1" i="0" sz="1400" u="none" cap="none" strike="noStrike">
              <a:solidFill>
                <a:schemeClr val="dk1"/>
              </a:solidFill>
              <a:latin typeface="Arial"/>
              <a:ea typeface="Arial"/>
              <a:cs typeface="Arial"/>
              <a:sym typeface="Arial"/>
            </a:endParaRPr>
          </a:p>
          <a:p>
            <a:pPr indent="-317500" lvl="1" marL="914400" marR="0" rtl="0" algn="l">
              <a:lnSpc>
                <a:spcPct val="115000"/>
              </a:lnSpc>
              <a:spcBef>
                <a:spcPts val="0"/>
              </a:spcBef>
              <a:spcAft>
                <a:spcPts val="0"/>
              </a:spcAft>
              <a:buClr>
                <a:schemeClr val="dk1"/>
              </a:buClr>
              <a:buSzPts val="1400"/>
              <a:buChar char="○"/>
            </a:pPr>
            <a:r>
              <a:rPr i="0" lang="en-US" sz="1400" u="none" cap="none" strike="noStrike">
                <a:solidFill>
                  <a:schemeClr val="dk1"/>
                </a:solidFill>
              </a:rPr>
              <a:t>Tokenization, Lexical Analysis, Similarity Scoring. </a:t>
            </a:r>
            <a:endParaRPr i="0" sz="1400" u="none" cap="none" strike="noStrike">
              <a:solidFill>
                <a:schemeClr val="dk1"/>
              </a:solidFill>
            </a:endParaRPr>
          </a:p>
          <a:p>
            <a:pPr indent="-234950" lvl="1" marL="914400" marR="0" rtl="0" algn="l">
              <a:lnSpc>
                <a:spcPct val="115000"/>
              </a:lnSpc>
              <a:spcBef>
                <a:spcPts val="0"/>
              </a:spcBef>
              <a:spcAft>
                <a:spcPts val="0"/>
              </a:spcAft>
              <a:buClr>
                <a:schemeClr val="dk1"/>
              </a:buClr>
              <a:buSzPts val="100"/>
              <a:buFont typeface="Arial"/>
              <a:buChar char="○"/>
            </a:pPr>
            <a:r>
              <a:t/>
            </a:r>
            <a:endParaRPr b="0" i="0" sz="100" u="none" cap="none" strike="noStrike">
              <a:solidFill>
                <a:schemeClr val="dk1"/>
              </a:solidFill>
              <a:latin typeface="Arial"/>
              <a:ea typeface="Arial"/>
              <a:cs typeface="Arial"/>
              <a:sym typeface="Arial"/>
            </a:endParaRPr>
          </a:p>
          <a:p>
            <a:pPr indent="-317500" lvl="0" marL="457200" marR="0" rtl="0" algn="l">
              <a:lnSpc>
                <a:spcPct val="115000"/>
              </a:lnSpc>
              <a:spcBef>
                <a:spcPts val="0"/>
              </a:spcBef>
              <a:spcAft>
                <a:spcPts val="0"/>
              </a:spcAft>
              <a:buClr>
                <a:schemeClr val="dk1"/>
              </a:buClr>
              <a:buSzPts val="1400"/>
              <a:buFont typeface="Arial"/>
              <a:buChar char="●"/>
            </a:pPr>
            <a:r>
              <a:rPr b="1" i="0" lang="en-US" sz="1400" u="none" cap="none" strike="noStrike">
                <a:solidFill>
                  <a:schemeClr val="dk1"/>
                </a:solidFill>
                <a:latin typeface="Arial"/>
                <a:ea typeface="Arial"/>
                <a:cs typeface="Arial"/>
                <a:sym typeface="Arial"/>
              </a:rPr>
              <a:t>Tools Utilized:</a:t>
            </a:r>
            <a:endParaRPr b="1" i="0" sz="1400" u="none" cap="none" strike="noStrike">
              <a:solidFill>
                <a:schemeClr val="dk1"/>
              </a:solidFill>
              <a:latin typeface="Arial"/>
              <a:ea typeface="Arial"/>
              <a:cs typeface="Arial"/>
              <a:sym typeface="Arial"/>
            </a:endParaRPr>
          </a:p>
          <a:p>
            <a:pPr indent="-317500" lvl="1" marL="9144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Python libraries for preprocessing and analysis.</a:t>
            </a:r>
            <a:endParaRPr b="0" i="0" sz="1400" u="none" cap="none" strike="noStrike">
              <a:solidFill>
                <a:schemeClr val="dk1"/>
              </a:solidFill>
              <a:latin typeface="Arial"/>
              <a:ea typeface="Arial"/>
              <a:cs typeface="Arial"/>
              <a:sym typeface="Arial"/>
            </a:endParaRPr>
          </a:p>
          <a:p>
            <a:pPr indent="-317500" lvl="1" marL="914400" marR="0" rtl="0" algn="l">
              <a:lnSpc>
                <a:spcPct val="115000"/>
              </a:lnSpc>
              <a:spcBef>
                <a:spcPts val="0"/>
              </a:spcBef>
              <a:spcAft>
                <a:spcPts val="0"/>
              </a:spcAft>
              <a:buClr>
                <a:schemeClr val="dk1"/>
              </a:buClr>
              <a:buSzPts val="1400"/>
              <a:buFont typeface="Arial"/>
              <a:buChar char="○"/>
            </a:pPr>
            <a:r>
              <a:rPr b="0" i="0" lang="en-US" sz="1400" u="none" cap="none" strike="noStrike">
                <a:solidFill>
                  <a:schemeClr val="dk1"/>
                </a:solidFill>
                <a:latin typeface="Arial"/>
                <a:ea typeface="Arial"/>
                <a:cs typeface="Arial"/>
                <a:sym typeface="Arial"/>
              </a:rPr>
              <a:t>VS Code for development and testing.</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1200"/>
              </a:spcAft>
              <a:buClr>
                <a:srgbClr val="000000"/>
              </a:buClr>
              <a:buSzPts val="1400"/>
              <a:buFont typeface="Arial"/>
              <a:buNone/>
            </a:pPr>
            <a:r>
              <a:t/>
            </a:r>
            <a:endParaRPr b="0" i="0" sz="1400" u="none" cap="none" strike="noStrike">
              <a:solidFill>
                <a:schemeClr val="dk1"/>
              </a:solidFill>
              <a:latin typeface="Arial"/>
              <a:ea typeface="Arial"/>
              <a:cs typeface="Arial"/>
              <a:sym typeface="Arial"/>
            </a:endParaRPr>
          </a:p>
        </p:txBody>
      </p:sp>
      <p:pic>
        <p:nvPicPr>
          <p:cNvPr id="100" name="Google Shape;100;p11"/>
          <p:cNvPicPr preferRelativeResize="0"/>
          <p:nvPr/>
        </p:nvPicPr>
        <p:blipFill rotWithShape="1">
          <a:blip r:embed="rId3">
            <a:alphaModFix/>
          </a:blip>
          <a:srcRect b="0" l="0" r="0" t="0"/>
          <a:stretch/>
        </p:blipFill>
        <p:spPr>
          <a:xfrm>
            <a:off x="573528" y="1376075"/>
            <a:ext cx="7795876" cy="2105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Experimental Results and Evaluation</a:t>
            </a:r>
            <a:endParaRPr/>
          </a:p>
        </p:txBody>
      </p:sp>
      <p:sp>
        <p:nvSpPr>
          <p:cNvPr id="106" name="Google Shape;106;p12"/>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120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  </a:t>
            </a:r>
            <a:endParaRPr b="1" i="0" sz="20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US" sz="2000" u="none" cap="none" strike="noStrike">
                <a:solidFill>
                  <a:schemeClr val="dk1"/>
                </a:solidFill>
                <a:latin typeface="Helvetica Neue"/>
                <a:ea typeface="Helvetica Neue"/>
                <a:cs typeface="Helvetica Neue"/>
                <a:sym typeface="Helvetica Neue"/>
              </a:rPr>
              <a:t>  Key Findings</a:t>
            </a:r>
            <a:endParaRPr b="1" i="0" sz="2000" u="none" cap="none" strike="noStrike">
              <a:solidFill>
                <a:schemeClr val="dk1"/>
              </a:solidFill>
              <a:latin typeface="Helvetica Neue"/>
              <a:ea typeface="Helvetica Neue"/>
              <a:cs typeface="Helvetica Neue"/>
              <a:sym typeface="Helvetica Neue"/>
            </a:endParaRPr>
          </a:p>
          <a:p>
            <a:pPr indent="-323850" lvl="0" marL="457200" marR="0" rtl="0" algn="l">
              <a:lnSpc>
                <a:spcPct val="150000"/>
              </a:lnSpc>
              <a:spcBef>
                <a:spcPts val="1200"/>
              </a:spcBef>
              <a:spcAft>
                <a:spcPts val="0"/>
              </a:spcAft>
              <a:buClr>
                <a:schemeClr val="dk1"/>
              </a:buClr>
              <a:buSzPts val="1500"/>
              <a:buFont typeface="Arial"/>
              <a:buChar char="●"/>
            </a:pPr>
            <a:r>
              <a:rPr b="1" i="0" lang="en-US" sz="1500" u="none" cap="none" strike="noStrike">
                <a:solidFill>
                  <a:schemeClr val="dk1"/>
                </a:solidFill>
                <a:latin typeface="Helvetica Neue"/>
                <a:ea typeface="Helvetica Neue"/>
                <a:cs typeface="Helvetica Neue"/>
                <a:sym typeface="Helvetica Neue"/>
              </a:rPr>
              <a:t>Accuracy and Performance</a:t>
            </a:r>
            <a:r>
              <a:rPr b="0" i="0" lang="en-US" sz="1500" u="none" cap="none" strike="noStrike">
                <a:solidFill>
                  <a:schemeClr val="dk1"/>
                </a:solidFill>
                <a:latin typeface="Helvetica Neue"/>
                <a:ea typeface="Helvetica Neue"/>
                <a:cs typeface="Helvetica Neue"/>
                <a:sym typeface="Helvetica Neue"/>
              </a:rPr>
              <a:t>:</a:t>
            </a:r>
            <a:endParaRPr b="0" i="0" sz="1500" u="none" cap="none" strike="noStrike">
              <a:solidFill>
                <a:schemeClr val="dk1"/>
              </a:solidFill>
              <a:latin typeface="Helvetica Neue"/>
              <a:ea typeface="Helvetica Neue"/>
              <a:cs typeface="Helvetica Neue"/>
              <a:sym typeface="Helvetica Neue"/>
            </a:endParaRPr>
          </a:p>
          <a:p>
            <a:pPr indent="-323850" lvl="1" marL="914400" marR="0" rtl="0" algn="l">
              <a:lnSpc>
                <a:spcPct val="150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Current implementation achieves 86% accuracy in detecting redundant code (specific percentage can be filled based on your actual results).</a:t>
            </a:r>
            <a:endParaRPr b="0" i="0" sz="1500" u="none" cap="none" strike="noStrike">
              <a:solidFill>
                <a:schemeClr val="dk1"/>
              </a:solidFill>
              <a:latin typeface="Helvetica Neue"/>
              <a:ea typeface="Helvetica Neue"/>
              <a:cs typeface="Helvetica Neue"/>
              <a:sym typeface="Helvetica Neue"/>
            </a:endParaRPr>
          </a:p>
          <a:p>
            <a:pPr indent="-323850" lvl="1" marL="914400" marR="0" rtl="0" algn="l">
              <a:lnSpc>
                <a:spcPct val="150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Handles small dataset (70 rows) effectively, demonstrating reliability on initial tests.</a:t>
            </a:r>
            <a:endParaRPr b="0" i="0" sz="1500" u="none" cap="none" strike="noStrike">
              <a:solidFill>
                <a:schemeClr val="dk1"/>
              </a:solidFill>
              <a:latin typeface="Helvetica Neue"/>
              <a:ea typeface="Helvetica Neue"/>
              <a:cs typeface="Helvetica Neue"/>
              <a:sym typeface="Helvetica Neue"/>
            </a:endParaRPr>
          </a:p>
          <a:p>
            <a:pPr indent="0" lvl="0" marL="914400" marR="0" rtl="0" algn="l">
              <a:lnSpc>
                <a:spcPct val="150000"/>
              </a:lnSpc>
              <a:spcBef>
                <a:spcPts val="1200"/>
              </a:spcBef>
              <a:spcAft>
                <a:spcPts val="0"/>
              </a:spcAft>
              <a:buClr>
                <a:srgbClr val="000000"/>
              </a:buClr>
              <a:buSzPts val="1500"/>
              <a:buFont typeface="Arial"/>
              <a:buNone/>
            </a:pPr>
            <a:r>
              <a:t/>
            </a:r>
            <a:endParaRPr b="0" i="0" sz="1500" u="none" cap="none" strike="noStrike">
              <a:solidFill>
                <a:schemeClr val="dk1"/>
              </a:solidFill>
              <a:latin typeface="Helvetica Neue"/>
              <a:ea typeface="Helvetica Neue"/>
              <a:cs typeface="Helvetica Neue"/>
              <a:sym typeface="Helvetica Neue"/>
            </a:endParaRPr>
          </a:p>
          <a:p>
            <a:pPr indent="-323850" lvl="0" marL="457200" marR="0" rtl="0" algn="l">
              <a:lnSpc>
                <a:spcPct val="150000"/>
              </a:lnSpc>
              <a:spcBef>
                <a:spcPts val="1200"/>
              </a:spcBef>
              <a:spcAft>
                <a:spcPts val="0"/>
              </a:spcAft>
              <a:buClr>
                <a:schemeClr val="dk1"/>
              </a:buClr>
              <a:buSzPts val="1500"/>
              <a:buFont typeface="Arial"/>
              <a:buChar char="●"/>
            </a:pPr>
            <a:r>
              <a:rPr b="1" i="0" lang="en-US" sz="1500" u="none" cap="none" strike="noStrike">
                <a:solidFill>
                  <a:schemeClr val="dk1"/>
                </a:solidFill>
                <a:latin typeface="Helvetica Neue"/>
                <a:ea typeface="Helvetica Neue"/>
                <a:cs typeface="Helvetica Neue"/>
                <a:sym typeface="Helvetica Neue"/>
              </a:rPr>
              <a:t>Insights from Redundancy Detection</a:t>
            </a:r>
            <a:r>
              <a:rPr b="0" i="0" lang="en-US" sz="1500" u="none" cap="none" strike="noStrike">
                <a:solidFill>
                  <a:schemeClr val="dk1"/>
                </a:solidFill>
                <a:latin typeface="Helvetica Neue"/>
                <a:ea typeface="Helvetica Neue"/>
                <a:cs typeface="Helvetica Neue"/>
                <a:sym typeface="Helvetica Neue"/>
              </a:rPr>
              <a:t>:</a:t>
            </a:r>
            <a:endParaRPr b="0" i="0" sz="1500" u="none" cap="none" strike="noStrike">
              <a:solidFill>
                <a:schemeClr val="dk1"/>
              </a:solidFill>
              <a:latin typeface="Helvetica Neue"/>
              <a:ea typeface="Helvetica Neue"/>
              <a:cs typeface="Helvetica Neue"/>
              <a:sym typeface="Helvetica Neue"/>
            </a:endParaRPr>
          </a:p>
          <a:p>
            <a:pPr indent="-323850" lvl="1" marL="914400" marR="0" rtl="0" algn="l">
              <a:lnSpc>
                <a:spcPct val="150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Effective in identifying identical and near-identical code snippets across Python, C++, C,   and Java.</a:t>
            </a:r>
            <a:endParaRPr b="0" i="0" sz="1500" u="none" cap="none" strike="noStrike">
              <a:solidFill>
                <a:schemeClr val="dk1"/>
              </a:solidFill>
              <a:latin typeface="Helvetica Neue"/>
              <a:ea typeface="Helvetica Neue"/>
              <a:cs typeface="Helvetica Neue"/>
              <a:sym typeface="Helvetica Neue"/>
            </a:endParaRPr>
          </a:p>
          <a:p>
            <a:pPr indent="-323850" lvl="1" marL="914400" marR="0" rtl="0" algn="l">
              <a:lnSpc>
                <a:spcPct val="150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Detected patterns in common programming logic duplication (e.g., loops, conditional   checks).</a:t>
            </a:r>
            <a:endParaRPr b="0" i="0" sz="15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120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4"/>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Experimental Results and Evaluation </a:t>
            </a:r>
            <a:r>
              <a:rPr b="0" lang="en-US" sz="2400"/>
              <a:t>(cont…)</a:t>
            </a:r>
            <a:endParaRPr b="0"/>
          </a:p>
        </p:txBody>
      </p:sp>
      <p:sp>
        <p:nvSpPr>
          <p:cNvPr id="112" name="Google Shape;112;p14"/>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355600" lvl="0" marL="457200" marR="0" rtl="0" algn="l">
              <a:lnSpc>
                <a:spcPct val="115000"/>
              </a:lnSpc>
              <a:spcBef>
                <a:spcPts val="1200"/>
              </a:spcBef>
              <a:spcAft>
                <a:spcPts val="0"/>
              </a:spcAft>
              <a:buClr>
                <a:schemeClr val="dk1"/>
              </a:buClr>
              <a:buSzPts val="2000"/>
              <a:buFont typeface="Helvetica Neue"/>
              <a:buChar char="●"/>
            </a:pPr>
            <a:r>
              <a:rPr b="1" i="0" lang="en-US" sz="2000" u="none" cap="none" strike="noStrike">
                <a:solidFill>
                  <a:schemeClr val="dk1"/>
                </a:solidFill>
                <a:latin typeface="Helvetica Neue"/>
                <a:ea typeface="Helvetica Neue"/>
                <a:cs typeface="Helvetica Neue"/>
                <a:sym typeface="Helvetica Neue"/>
              </a:rPr>
              <a:t>Output of the implemented redundancy detection model</a:t>
            </a:r>
            <a:endParaRPr b="0" i="0" sz="1400" u="none" cap="none" strike="noStrike">
              <a:solidFill>
                <a:srgbClr val="000000"/>
              </a:solidFill>
              <a:latin typeface="Arial"/>
              <a:ea typeface="Arial"/>
              <a:cs typeface="Arial"/>
              <a:sym typeface="Arial"/>
            </a:endParaRPr>
          </a:p>
        </p:txBody>
      </p:sp>
      <p:sp>
        <p:nvSpPr>
          <p:cNvPr id="113" name="Google Shape;113;p14"/>
          <p:cNvSpPr txBox="1"/>
          <p:nvPr/>
        </p:nvSpPr>
        <p:spPr>
          <a:xfrm>
            <a:off x="2957775" y="5922000"/>
            <a:ext cx="3000000" cy="677100"/>
          </a:xfrm>
          <a:prstGeom prst="rect">
            <a:avLst/>
          </a:prstGeom>
          <a:noFill/>
          <a:ln>
            <a:noFill/>
          </a:ln>
        </p:spPr>
        <p:txBody>
          <a:bodyPr anchorCtr="0" anchor="t" bIns="91425" lIns="91425" spcFirstLastPara="1" rIns="91425" wrap="square" tIns="91425">
            <a:spAutoFit/>
          </a:bodyPr>
          <a:lstStyle/>
          <a:p>
            <a:pPr indent="0" lvl="0" marL="45720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Helvetica Neue"/>
                <a:ea typeface="Helvetica Neue"/>
                <a:cs typeface="Helvetica Neue"/>
                <a:sym typeface="Helvetica Neue"/>
              </a:rPr>
              <a:t>Figure 3</a:t>
            </a:r>
            <a:r>
              <a:rPr b="0" i="0" lang="en-US" sz="1800" u="none" cap="none" strike="noStrike">
                <a:solidFill>
                  <a:schemeClr val="dk1"/>
                </a:solidFill>
                <a:latin typeface="Helvetica Neue"/>
                <a:ea typeface="Helvetica Neue"/>
                <a:cs typeface="Helvetica Neue"/>
                <a:sym typeface="Helvetica Neue"/>
              </a:rPr>
              <a:t> </a:t>
            </a:r>
            <a:endParaRPr b="0" i="0" sz="1800" u="none" cap="none" strike="noStrike">
              <a:solidFill>
                <a:schemeClr val="dk1"/>
              </a:solidFill>
              <a:latin typeface="Helvetica Neue"/>
              <a:ea typeface="Helvetica Neue"/>
              <a:cs typeface="Helvetica Neue"/>
              <a:sym typeface="Helvetica Neue"/>
            </a:endParaRPr>
          </a:p>
          <a:p>
            <a:pPr indent="0" lvl="0" marL="45720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Screenshot of output</a:t>
            </a:r>
            <a:endParaRPr b="0" i="0" sz="1400" u="none" cap="none" strike="noStrike">
              <a:solidFill>
                <a:srgbClr val="000000"/>
              </a:solidFill>
              <a:latin typeface="Arial"/>
              <a:ea typeface="Arial"/>
              <a:cs typeface="Arial"/>
              <a:sym typeface="Arial"/>
            </a:endParaRPr>
          </a:p>
        </p:txBody>
      </p:sp>
      <p:pic>
        <p:nvPicPr>
          <p:cNvPr id="114" name="Google Shape;114;p14"/>
          <p:cNvPicPr preferRelativeResize="0"/>
          <p:nvPr/>
        </p:nvPicPr>
        <p:blipFill rotWithShape="1">
          <a:blip r:embed="rId3">
            <a:alphaModFix/>
          </a:blip>
          <a:srcRect b="0" l="0" r="0" t="0"/>
          <a:stretch/>
        </p:blipFill>
        <p:spPr>
          <a:xfrm>
            <a:off x="497925" y="1179475"/>
            <a:ext cx="8088351" cy="48434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Key Learnings</a:t>
            </a:r>
            <a:endParaRPr/>
          </a:p>
        </p:txBody>
      </p:sp>
      <p:sp>
        <p:nvSpPr>
          <p:cNvPr id="120" name="Google Shape;120;p15"/>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chemeClr val="dk1"/>
              </a:buClr>
              <a:buSzPts val="1100"/>
              <a:buFont typeface="Arial"/>
              <a:buNone/>
            </a:pPr>
            <a:r>
              <a:rPr b="1" i="0" lang="en-US" sz="2000" u="none" cap="none" strike="noStrike">
                <a:solidFill>
                  <a:schemeClr val="dk1"/>
                </a:solidFill>
                <a:latin typeface="Helvetica Neue"/>
                <a:ea typeface="Helvetica Neue"/>
                <a:cs typeface="Helvetica Neue"/>
                <a:sym typeface="Helvetica Neue"/>
              </a:rPr>
              <a:t>  Understanding Code Redundancy</a:t>
            </a:r>
            <a:endParaRPr b="1" i="0" sz="2000" u="none" cap="none" strike="noStrike">
              <a:solidFill>
                <a:schemeClr val="dk1"/>
              </a:solidFill>
              <a:latin typeface="Helvetica Neue"/>
              <a:ea typeface="Helvetica Neue"/>
              <a:cs typeface="Helvetica Neue"/>
              <a:sym typeface="Helvetica Neue"/>
            </a:endParaRPr>
          </a:p>
          <a:p>
            <a:pPr indent="-323850" lvl="0" marL="457200" marR="0" rtl="0" algn="l">
              <a:lnSpc>
                <a:spcPct val="150000"/>
              </a:lnSpc>
              <a:spcBef>
                <a:spcPts val="120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Gained insights into the patterns and structures of redundant and non-redundant code.</a:t>
            </a:r>
            <a:endParaRPr b="0" i="0" sz="1500" u="none" cap="none" strike="noStrike">
              <a:solidFill>
                <a:schemeClr val="dk1"/>
              </a:solidFill>
              <a:latin typeface="Helvetica Neue"/>
              <a:ea typeface="Helvetica Neue"/>
              <a:cs typeface="Helvetica Neue"/>
              <a:sym typeface="Helvetica Neue"/>
            </a:endParaRPr>
          </a:p>
          <a:p>
            <a:pPr indent="-323850" lvl="0" marL="457200" marR="0" rtl="0" algn="l">
              <a:lnSpc>
                <a:spcPct val="150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Identified key challenges in detecting subtle variations in redundant code.</a:t>
            </a:r>
            <a:endParaRPr b="0" i="0" sz="15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1200"/>
              </a:spcBef>
              <a:spcAft>
                <a:spcPts val="0"/>
              </a:spcAft>
              <a:buClr>
                <a:schemeClr val="dk1"/>
              </a:buClr>
              <a:buSzPts val="1100"/>
              <a:buFont typeface="Arial"/>
              <a:buNone/>
            </a:pPr>
            <a:r>
              <a:rPr b="1" i="0" lang="en-US" sz="2000" u="none" cap="none" strike="noStrike">
                <a:solidFill>
                  <a:schemeClr val="dk1"/>
                </a:solidFill>
                <a:latin typeface="Helvetica Neue"/>
                <a:ea typeface="Helvetica Neue"/>
                <a:cs typeface="Helvetica Neue"/>
                <a:sym typeface="Helvetica Neue"/>
              </a:rPr>
              <a:t>  Dataset Development</a:t>
            </a:r>
            <a:endParaRPr b="1" i="0" sz="2000" u="none" cap="none" strike="noStrike">
              <a:solidFill>
                <a:schemeClr val="dk1"/>
              </a:solidFill>
              <a:latin typeface="Helvetica Neue"/>
              <a:ea typeface="Helvetica Neue"/>
              <a:cs typeface="Helvetica Neue"/>
              <a:sym typeface="Helvetica Neue"/>
            </a:endParaRPr>
          </a:p>
          <a:p>
            <a:pPr indent="-323850" lvl="0" marL="457200" marR="0" rtl="0" algn="l">
              <a:lnSpc>
                <a:spcPct val="150000"/>
              </a:lnSpc>
              <a:spcBef>
                <a:spcPts val="120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Learned the importance of creating a balanced and diverse dataset for training machine learning models.</a:t>
            </a:r>
            <a:endParaRPr b="0" i="0" sz="1500" u="none" cap="none" strike="noStrike">
              <a:solidFill>
                <a:schemeClr val="dk1"/>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chemeClr val="dk1"/>
              </a:buClr>
              <a:buSzPts val="1400"/>
              <a:buFont typeface="Helvetica Neue"/>
              <a:buChar char="●"/>
            </a:pPr>
            <a:r>
              <a:rPr b="0" i="0" lang="en-US" sz="1500" u="none" cap="none" strike="noStrike">
                <a:solidFill>
                  <a:schemeClr val="dk1"/>
                </a:solidFill>
                <a:latin typeface="Helvetica Neue"/>
                <a:ea typeface="Helvetica Neue"/>
                <a:cs typeface="Helvetica Neue"/>
                <a:sym typeface="Helvetica Neue"/>
              </a:rPr>
              <a:t>Experienced challenges in sourcing and labeling code pairs across multiple programming languages</a:t>
            </a:r>
            <a:r>
              <a:rPr b="0" i="0" lang="en-US" sz="1400" u="none" cap="none" strike="noStrike">
                <a:solidFill>
                  <a:schemeClr val="dk1"/>
                </a:solidFill>
                <a:latin typeface="Helvetica Neue"/>
                <a:ea typeface="Helvetica Neue"/>
                <a:cs typeface="Helvetica Neue"/>
                <a:sym typeface="Helvetica Neue"/>
              </a:rPr>
              <a:t>.</a:t>
            </a:r>
            <a:endParaRPr b="0" i="0" sz="11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1200"/>
              </a:spcBef>
              <a:spcAft>
                <a:spcPts val="0"/>
              </a:spcAft>
              <a:buClr>
                <a:schemeClr val="dk1"/>
              </a:buClr>
              <a:buSzPts val="1100"/>
              <a:buFont typeface="Arial"/>
              <a:buNone/>
            </a:pPr>
            <a:r>
              <a:rPr b="1" i="0" lang="en-US" sz="2000" u="none" cap="none" strike="noStrike">
                <a:solidFill>
                  <a:schemeClr val="dk1"/>
                </a:solidFill>
                <a:latin typeface="Helvetica Neue"/>
                <a:ea typeface="Helvetica Neue"/>
                <a:cs typeface="Helvetica Neue"/>
                <a:sym typeface="Helvetica Neue"/>
              </a:rPr>
              <a:t>  Model Design and Training</a:t>
            </a:r>
            <a:endParaRPr b="1" i="0" sz="2000" u="none" cap="none" strike="noStrike">
              <a:solidFill>
                <a:schemeClr val="dk1"/>
              </a:solidFill>
              <a:latin typeface="Helvetica Neue"/>
              <a:ea typeface="Helvetica Neue"/>
              <a:cs typeface="Helvetica Neue"/>
              <a:sym typeface="Helvetica Neue"/>
            </a:endParaRPr>
          </a:p>
          <a:p>
            <a:pPr indent="-323850" lvl="0" marL="457200" marR="0" rtl="0" algn="l">
              <a:lnSpc>
                <a:spcPct val="150000"/>
              </a:lnSpc>
              <a:spcBef>
                <a:spcPts val="120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Explored deep learning architectures like LSTMs and pretrained models such as CodeBERT.</a:t>
            </a:r>
            <a:endParaRPr b="0" i="0" sz="1500" u="none" cap="none" strike="noStrike">
              <a:solidFill>
                <a:schemeClr val="dk1"/>
              </a:solidFill>
              <a:latin typeface="Helvetica Neue"/>
              <a:ea typeface="Helvetica Neue"/>
              <a:cs typeface="Helvetica Neue"/>
              <a:sym typeface="Helvetica Neue"/>
            </a:endParaRPr>
          </a:p>
          <a:p>
            <a:pPr indent="-323850" lvl="0" marL="457200" marR="0" rtl="0" algn="l">
              <a:lnSpc>
                <a:spcPct val="150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Understood the significance of preprocessing for model accuracy.</a:t>
            </a:r>
            <a:endParaRPr b="0" i="0" sz="15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120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Work Plan for Next Semester</a:t>
            </a:r>
            <a:endParaRPr/>
          </a:p>
        </p:txBody>
      </p:sp>
      <p:sp>
        <p:nvSpPr>
          <p:cNvPr id="126" name="Google Shape;126;p16"/>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800"/>
              <a:buFont typeface="Arial"/>
              <a:buNone/>
            </a:pPr>
            <a:r>
              <a:t/>
            </a:r>
            <a:endParaRPr b="0" i="0" sz="8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1200"/>
              </a:spcBef>
              <a:spcAft>
                <a:spcPts val="0"/>
              </a:spcAft>
              <a:buClr>
                <a:schemeClr val="dk1"/>
              </a:buClr>
              <a:buSzPts val="1100"/>
              <a:buFont typeface="Arial"/>
              <a:buNone/>
            </a:pPr>
            <a:r>
              <a:rPr b="1" i="0" lang="en-US" sz="1100" u="none" cap="none" strike="noStrike">
                <a:solidFill>
                  <a:schemeClr val="dk1"/>
                </a:solidFill>
                <a:latin typeface="Helvetica Neue"/>
                <a:ea typeface="Helvetica Neue"/>
                <a:cs typeface="Helvetica Neue"/>
                <a:sym typeface="Helvetica Neue"/>
              </a:rPr>
              <a:t>  </a:t>
            </a:r>
            <a:r>
              <a:rPr b="1" i="0" lang="en-US" sz="2000" u="none" cap="none" strike="noStrike">
                <a:solidFill>
                  <a:schemeClr val="dk1"/>
                </a:solidFill>
                <a:latin typeface="Helvetica Neue"/>
                <a:ea typeface="Helvetica Neue"/>
                <a:cs typeface="Helvetica Neue"/>
                <a:sym typeface="Helvetica Neue"/>
              </a:rPr>
              <a:t> Dataset Expansion</a:t>
            </a:r>
            <a:endParaRPr b="1" i="0" sz="2000" u="none" cap="none" strike="noStrike">
              <a:solidFill>
                <a:schemeClr val="dk1"/>
              </a:solidFill>
              <a:latin typeface="Helvetica Neue"/>
              <a:ea typeface="Helvetica Neue"/>
              <a:cs typeface="Helvetica Neue"/>
              <a:sym typeface="Helvetica Neue"/>
            </a:endParaRPr>
          </a:p>
          <a:p>
            <a:pPr indent="-317500" lvl="0" marL="457200" marR="0" rtl="0" algn="l">
              <a:lnSpc>
                <a:spcPct val="150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Increase the dataset size and include code pairs across multiple programming languages (Python, C++, Java, etc.) to enhance diversity.</a:t>
            </a:r>
            <a:endParaRPr b="0" i="0" sz="1400" u="none" cap="none" strike="noStrike">
              <a:solidFill>
                <a:schemeClr val="dk1"/>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Ensure balanced labeling of redundant and non-redundant code pairs for effective training.</a:t>
            </a:r>
            <a:endParaRPr b="0" i="0" sz="1400" u="none" cap="none" strike="noStrike">
              <a:solidFill>
                <a:schemeClr val="dk1"/>
              </a:solidFill>
              <a:latin typeface="Helvetica Neue"/>
              <a:ea typeface="Helvetica Neue"/>
              <a:cs typeface="Helvetica Neue"/>
              <a:sym typeface="Helvetica Neue"/>
            </a:endParaRPr>
          </a:p>
          <a:p>
            <a:pPr indent="0" lvl="0" marL="0" marR="0" rtl="0" algn="l">
              <a:lnSpc>
                <a:spcPct val="150000"/>
              </a:lnSpc>
              <a:spcBef>
                <a:spcPts val="120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  </a:t>
            </a:r>
            <a:r>
              <a:rPr b="1" i="0" lang="en-US" sz="2000" u="none" cap="none" strike="noStrike">
                <a:solidFill>
                  <a:schemeClr val="dk1"/>
                </a:solidFill>
                <a:latin typeface="Helvetica Neue"/>
                <a:ea typeface="Helvetica Neue"/>
                <a:cs typeface="Helvetica Neue"/>
                <a:sym typeface="Helvetica Neue"/>
              </a:rPr>
              <a:t>Utilizing Pretrained CodeBERT Model</a:t>
            </a:r>
            <a:endParaRPr b="1" i="0" sz="1100" u="none" cap="none" strike="noStrike">
              <a:solidFill>
                <a:schemeClr val="dk1"/>
              </a:solidFill>
              <a:latin typeface="Helvetica Neue"/>
              <a:ea typeface="Helvetica Neue"/>
              <a:cs typeface="Helvetica Neue"/>
              <a:sym typeface="Helvetica Neue"/>
            </a:endParaRPr>
          </a:p>
          <a:p>
            <a:pPr indent="-317500" lvl="0" marL="457200" marR="0" rtl="0" algn="l">
              <a:lnSpc>
                <a:spcPct val="150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Fine-tune the pretrained CodeBERT model on our expanded dataset for code similarity and redundancy detection.</a:t>
            </a:r>
            <a:endParaRPr b="0" i="0" sz="1400" u="none" cap="none" strike="noStrike">
              <a:solidFill>
                <a:schemeClr val="dk1"/>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Leverage CodeBERT’s contextual understanding of programming languages to improve prediction accuracy.</a:t>
            </a:r>
            <a:endParaRPr b="0" i="0" sz="14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1200"/>
              </a:spcBef>
              <a:spcAft>
                <a:spcPts val="0"/>
              </a:spcAft>
              <a:buClr>
                <a:srgbClr val="000000"/>
              </a:buClr>
              <a:buSzPts val="2000"/>
              <a:buFont typeface="Arial"/>
              <a:buNone/>
            </a:pPr>
            <a:r>
              <a:rPr b="1" i="0" lang="en-US" sz="2000" u="none" cap="none" strike="noStrike">
                <a:solidFill>
                  <a:schemeClr val="dk1"/>
                </a:solidFill>
                <a:latin typeface="Arial"/>
                <a:ea typeface="Arial"/>
                <a:cs typeface="Arial"/>
                <a:sym typeface="Arial"/>
              </a:rPr>
              <a:t> </a:t>
            </a:r>
            <a:r>
              <a:rPr b="1" i="0" lang="en-US" sz="2000" u="none" cap="none" strike="noStrike">
                <a:solidFill>
                  <a:schemeClr val="dk1"/>
                </a:solidFill>
                <a:latin typeface="Helvetica Neue"/>
                <a:ea typeface="Helvetica Neue"/>
                <a:cs typeface="Helvetica Neue"/>
                <a:sym typeface="Helvetica Neue"/>
              </a:rPr>
              <a:t> Performance Evaluation</a:t>
            </a:r>
            <a:endParaRPr b="1" i="0" sz="1100" u="none" cap="none" strike="noStrike">
              <a:solidFill>
                <a:schemeClr val="dk1"/>
              </a:solidFill>
              <a:latin typeface="Helvetica Neue"/>
              <a:ea typeface="Helvetica Neue"/>
              <a:cs typeface="Helvetica Neue"/>
              <a:sym typeface="Helvetica Neue"/>
            </a:endParaRPr>
          </a:p>
          <a:p>
            <a:pPr indent="-298450" lvl="0" marL="457200" marR="0" rtl="0" algn="l">
              <a:lnSpc>
                <a:spcPct val="150000"/>
              </a:lnSpc>
              <a:spcBef>
                <a:spcPts val="1200"/>
              </a:spcBef>
              <a:spcAft>
                <a:spcPts val="0"/>
              </a:spcAft>
              <a:buClr>
                <a:schemeClr val="dk1"/>
              </a:buClr>
              <a:buSzPts val="1100"/>
              <a:buFont typeface="Arial"/>
              <a:buChar char="●"/>
            </a:pPr>
            <a:r>
              <a:rPr b="0" i="0" lang="en-US" sz="1400" u="none" cap="none" strike="noStrike">
                <a:solidFill>
                  <a:schemeClr val="dk1"/>
                </a:solidFill>
                <a:latin typeface="Helvetica Neue"/>
                <a:ea typeface="Helvetica Neue"/>
                <a:cs typeface="Helvetica Neue"/>
                <a:sym typeface="Helvetica Neue"/>
              </a:rPr>
              <a:t>Compare the performance of the current custom-built LSTM-based model with the fine-tuned CodeBERT model.</a:t>
            </a:r>
            <a:endParaRPr b="0" i="0" sz="1100" u="none" cap="none" strike="noStrike">
              <a:solidFill>
                <a:schemeClr val="dk1"/>
              </a:solidFill>
              <a:latin typeface="Arial"/>
              <a:ea typeface="Arial"/>
              <a:cs typeface="Arial"/>
              <a:sym typeface="Arial"/>
            </a:endParaRPr>
          </a:p>
          <a:p>
            <a:pPr indent="0" lvl="0" marL="457200" marR="0" rtl="0" algn="l">
              <a:lnSpc>
                <a:spcPct val="150000"/>
              </a:lnSpc>
              <a:spcBef>
                <a:spcPts val="120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0" marR="0" rtl="0" algn="l">
              <a:lnSpc>
                <a:spcPct val="150000"/>
              </a:lnSpc>
              <a:spcBef>
                <a:spcPts val="120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120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Work Contribution of Each Member</a:t>
            </a:r>
            <a:endParaRPr b="0"/>
          </a:p>
        </p:txBody>
      </p:sp>
      <p:sp>
        <p:nvSpPr>
          <p:cNvPr id="132" name="Google Shape;132;p17"/>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aphicFrame>
        <p:nvGraphicFramePr>
          <p:cNvPr id="133" name="Google Shape;133;p17"/>
          <p:cNvGraphicFramePr/>
          <p:nvPr/>
        </p:nvGraphicFramePr>
        <p:xfrm>
          <a:off x="110168" y="881348"/>
          <a:ext cx="3000000" cy="3000000"/>
        </p:xfrm>
        <a:graphic>
          <a:graphicData uri="http://schemas.openxmlformats.org/drawingml/2006/table">
            <a:tbl>
              <a:tblPr bandRow="1" firstRow="1">
                <a:noFill/>
                <a:tableStyleId>{C660A358-EC5E-4D76-8CA2-D9FF7830A50A}</a:tableStyleId>
              </a:tblPr>
              <a:tblGrid>
                <a:gridCol w="754700"/>
                <a:gridCol w="1415625"/>
                <a:gridCol w="5155900"/>
                <a:gridCol w="1509300"/>
              </a:tblGrid>
              <a:tr h="705075">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S. No.</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Roll No.</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b="0"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Work Done</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Work Contribution (%)</a:t>
                      </a:r>
                      <a:endParaRPr sz="1400" u="none" cap="none" strike="noStrike"/>
                    </a:p>
                  </a:txBody>
                  <a:tcPr marT="45725" marB="45725" marR="91450" marL="91450">
                    <a:solidFill>
                      <a:srgbClr val="606029"/>
                    </a:solidFill>
                  </a:tcPr>
                </a:tc>
              </a:tr>
              <a:tr h="163785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1.</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Helvetica Neue"/>
                          <a:ea typeface="Helvetica Neue"/>
                          <a:cs typeface="Helvetica Neue"/>
                          <a:sym typeface="Helvetica Neue"/>
                        </a:rPr>
                        <a:t>211397</a:t>
                      </a:r>
                      <a:endParaRPr b="0" i="0" sz="14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l">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171450" lvl="0" marL="171450"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Worked on dataset development and integration.</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Worked on implementing and deploying the redundancy detection model.</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Worked on preparing for the end-term evaluation and documentation.</a:t>
                      </a:r>
                      <a:endParaRPr sz="1400" u="none" cap="none" strike="noStrike"/>
                    </a:p>
                    <a:p>
                      <a:pPr indent="-82550" lvl="0" marL="171450" marR="0" rtl="0" algn="l">
                        <a:lnSpc>
                          <a:spcPct val="100000"/>
                        </a:lnSpc>
                        <a:spcBef>
                          <a:spcPts val="0"/>
                        </a:spcBef>
                        <a:spcAft>
                          <a:spcPts val="0"/>
                        </a:spcAft>
                        <a:buClr>
                          <a:schemeClr val="dk1"/>
                        </a:buClr>
                        <a:buSzPts val="1400"/>
                        <a:buFont typeface="Arial"/>
                        <a:buNone/>
                      </a:pPr>
                      <a:r>
                        <a:t/>
                      </a:r>
                      <a:endParaRPr b="0" i="0" sz="14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rPr lang="en-US" sz="1400" u="none" cap="none" strike="noStrike">
                          <a:latin typeface="Helvetica Neue"/>
                          <a:ea typeface="Helvetica Neue"/>
                          <a:cs typeface="Helvetica Neue"/>
                          <a:sym typeface="Helvetica Neue"/>
                        </a:rPr>
                        <a:t>33.3%</a:t>
                      </a:r>
                      <a:endParaRPr sz="1400" u="none" cap="none" strike="noStrike"/>
                    </a:p>
                  </a:txBody>
                  <a:tcPr marT="45725" marB="45725" marR="91450" marL="91450">
                    <a:solidFill>
                      <a:srgbClr val="D5D59B"/>
                    </a:solidFill>
                  </a:tcPr>
                </a:tc>
              </a:tr>
              <a:tr h="163785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2.</a:t>
                      </a:r>
                      <a:endParaRPr sz="1400" u="none" cap="none" strike="noStrike"/>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rPr lang="en-US" sz="1400" u="none" cap="none" strike="noStrike">
                          <a:latin typeface="Helvetica Neue"/>
                          <a:ea typeface="Helvetica Neue"/>
                          <a:cs typeface="Helvetica Neue"/>
                          <a:sym typeface="Helvetica Neue"/>
                        </a:rPr>
                        <a:t>211150</a:t>
                      </a:r>
                      <a:endParaRPr b="0" i="0" sz="14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457200" marR="0" rtl="0" algn="l">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171450" lvl="0" marL="171450"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Analyzing and research on selecting appropriate models.</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Researched and contributed for the dataset development.</a:t>
                      </a:r>
                      <a:endParaRPr sz="1400" u="none" cap="none" strike="noStrike"/>
                    </a:p>
                    <a:p>
                      <a:pPr indent="-185738" lvl="0" marL="185738"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Worked on preparing for the end-term evaluation and presentation.</a:t>
                      </a:r>
                      <a:endParaRPr sz="1400" u="none" cap="none" strike="noStrike"/>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rPr lang="en-US" sz="1400" u="none" cap="none" strike="noStrike">
                          <a:latin typeface="Helvetica Neue"/>
                          <a:ea typeface="Helvetica Neue"/>
                          <a:cs typeface="Helvetica Neue"/>
                          <a:sym typeface="Helvetica Neue"/>
                        </a:rPr>
                        <a:t>33.3%</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latin typeface="Helvetica Neue"/>
                        <a:ea typeface="Helvetica Neue"/>
                        <a:cs typeface="Helvetica Neue"/>
                        <a:sym typeface="Helvetica Neue"/>
                      </a:endParaRPr>
                    </a:p>
                  </a:txBody>
                  <a:tcPr marT="45725" marB="45725" marR="91450" marL="91450">
                    <a:solidFill>
                      <a:srgbClr val="F0F0DD"/>
                    </a:solidFill>
                  </a:tcPr>
                </a:tc>
              </a:tr>
              <a:tr h="163785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3.</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rPr lang="en-US" sz="1400" u="none" cap="none" strike="noStrike">
                          <a:latin typeface="Helvetica Neue"/>
                          <a:ea typeface="Helvetica Neue"/>
                          <a:cs typeface="Helvetica Neue"/>
                          <a:sym typeface="Helvetica Neue"/>
                        </a:rPr>
                        <a:t>211327</a:t>
                      </a:r>
                      <a:endParaRPr b="0" i="0" sz="14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457200" marR="0" rtl="0" algn="l">
                        <a:lnSpc>
                          <a:spcPct val="100000"/>
                        </a:lnSpc>
                        <a:spcBef>
                          <a:spcPts val="0"/>
                        </a:spcBef>
                        <a:spcAft>
                          <a:spcPts val="0"/>
                        </a:spcAft>
                        <a:buClr>
                          <a:srgbClr val="000000"/>
                        </a:buClr>
                        <a:buSzPts val="1400"/>
                        <a:buFont typeface="Arial"/>
                        <a:buNone/>
                      </a:pPr>
                      <a:r>
                        <a:t/>
                      </a:r>
                      <a:endParaRPr sz="1400" u="none" cap="none" strike="noStrike">
                        <a:latin typeface="Helvetica Neue"/>
                        <a:ea typeface="Helvetica Neue"/>
                        <a:cs typeface="Helvetica Neue"/>
                        <a:sym typeface="Helvetica Neue"/>
                      </a:endParaRPr>
                    </a:p>
                    <a:p>
                      <a:pPr indent="-171450" lvl="0" marL="171450"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Researched and contributed for the dataset development.</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lang="en-US" sz="1400" u="none" cap="none" strike="noStrike">
                          <a:latin typeface="Helvetica Neue"/>
                          <a:ea typeface="Helvetica Neue"/>
                          <a:cs typeface="Helvetica Neue"/>
                          <a:sym typeface="Helvetica Neue"/>
                        </a:rPr>
                        <a:t>Worked on documentation and preparing the report for end-term evaluation.</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t/>
                      </a:r>
                      <a:endParaRPr sz="1400" u="none" cap="none" strike="noStrike">
                        <a:latin typeface="Helvetica Neue"/>
                        <a:ea typeface="Helvetica Neue"/>
                        <a:cs typeface="Helvetica Neue"/>
                        <a:sym typeface="Helvetica Neue"/>
                      </a:endParaRPr>
                    </a:p>
                    <a:p>
                      <a:pPr indent="0" lvl="0" marL="0" marR="0" rtl="0" algn="ctr">
                        <a:lnSpc>
                          <a:spcPct val="100000"/>
                        </a:lnSpc>
                        <a:spcBef>
                          <a:spcPts val="0"/>
                        </a:spcBef>
                        <a:spcAft>
                          <a:spcPts val="0"/>
                        </a:spcAft>
                        <a:buClr>
                          <a:schemeClr val="dk1"/>
                        </a:buClr>
                        <a:buSzPts val="1400"/>
                        <a:buFont typeface="Arial"/>
                        <a:buNone/>
                      </a:pPr>
                      <a:r>
                        <a:rPr lang="en-US" sz="1400" u="none" cap="none" strike="noStrike">
                          <a:latin typeface="Helvetica Neue"/>
                          <a:ea typeface="Helvetica Neue"/>
                          <a:cs typeface="Helvetica Neue"/>
                          <a:sym typeface="Helvetica Neue"/>
                        </a:rPr>
                        <a:t>33.3%</a:t>
                      </a:r>
                      <a:endParaRPr sz="1400" u="none" cap="none" strike="noStrike">
                        <a:latin typeface="Helvetica Neue"/>
                        <a:ea typeface="Helvetica Neue"/>
                        <a:cs typeface="Helvetica Neue"/>
                        <a:sym typeface="Helvetica Neue"/>
                      </a:endParaRPr>
                    </a:p>
                  </a:txBody>
                  <a:tcPr marT="45725" marB="45725" marR="91450" marL="91450">
                    <a:solidFill>
                      <a:srgbClr val="D5D59B"/>
                    </a:solidFil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Supervisor Remarks</a:t>
            </a:r>
            <a:endParaRPr b="0"/>
          </a:p>
        </p:txBody>
      </p:sp>
      <p:sp>
        <p:nvSpPr>
          <p:cNvPr id="139" name="Google Shape;139;p18"/>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225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graphicFrame>
        <p:nvGraphicFramePr>
          <p:cNvPr id="140" name="Google Shape;140;p18"/>
          <p:cNvGraphicFramePr/>
          <p:nvPr/>
        </p:nvGraphicFramePr>
        <p:xfrm>
          <a:off x="110168" y="881350"/>
          <a:ext cx="3000000" cy="3000000"/>
        </p:xfrm>
        <a:graphic>
          <a:graphicData uri="http://schemas.openxmlformats.org/drawingml/2006/table">
            <a:tbl>
              <a:tblPr bandRow="1" firstRow="1">
                <a:noFill/>
                <a:tableStyleId>{C660A358-EC5E-4D76-8CA2-D9FF7830A50A}</a:tableStyleId>
              </a:tblPr>
              <a:tblGrid>
                <a:gridCol w="473725"/>
                <a:gridCol w="1542350"/>
                <a:gridCol w="5509600"/>
                <a:gridCol w="1309850"/>
              </a:tblGrid>
              <a:tr h="5074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S. No.</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Week No. &amp;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Date (dd/mm/yy)</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Remarks (as mentioned in the weekly log)</a:t>
                      </a:r>
                      <a:endParaRPr sz="1400" u="none" cap="none" strike="noStrike"/>
                    </a:p>
                  </a:txBody>
                  <a:tcPr marT="45725" marB="45725" marR="91450" marL="91450">
                    <a:solidFill>
                      <a:srgbClr val="606029"/>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Incorporated</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(Yes/No)</a:t>
                      </a:r>
                      <a:endParaRPr sz="1400" u="none" cap="none" strike="noStrike"/>
                    </a:p>
                  </a:txBody>
                  <a:tcPr marT="45725" marB="45725" marR="91450" marL="91450">
                    <a:solidFill>
                      <a:srgbClr val="606029"/>
                    </a:solidFill>
                  </a:tcPr>
                </a:tc>
              </a:tr>
              <a:tr h="8280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1.</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1</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11</a:t>
                      </a: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10</a:t>
                      </a: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24</a:t>
                      </a:r>
                      <a:r>
                        <a:rPr b="0" i="0" lang="en-US" sz="1400" u="none" cap="none" strike="noStrike">
                          <a:latin typeface="Helvetica Neue"/>
                          <a:ea typeface="Helvetica Neue"/>
                          <a:cs typeface="Helvetica Neue"/>
                          <a:sym typeface="Helvetica Neue"/>
                        </a:rPr>
                        <a:t>)</a:t>
                      </a:r>
                      <a:endParaRPr sz="1400" u="none" cap="none" strike="noStrike"/>
                    </a:p>
                  </a:txBody>
                  <a:tcPr marT="45725" marB="45725" marR="91450" marL="91450">
                    <a:solidFill>
                      <a:srgbClr val="D5D59B"/>
                    </a:solidFill>
                  </a:tcPr>
                </a:tc>
                <a:tc>
                  <a:txBody>
                    <a:bodyPr/>
                    <a:lstStyle/>
                    <a:p>
                      <a:pPr indent="0" lvl="0" marL="457200" marR="0" rtl="0" algn="l">
                        <a:lnSpc>
                          <a:spcPct val="100000"/>
                        </a:lnSpc>
                        <a:spcBef>
                          <a:spcPts val="0"/>
                        </a:spcBef>
                        <a:spcAft>
                          <a:spcPts val="0"/>
                        </a:spcAft>
                        <a:buNone/>
                      </a:pPr>
                      <a:r>
                        <a:t/>
                      </a:r>
                      <a:endParaRPr/>
                    </a:p>
                    <a:p>
                      <a:pPr indent="-171450" lvl="0" marL="171450" marR="0" rtl="0" algn="l">
                        <a:lnSpc>
                          <a:spcPct val="100000"/>
                        </a:lnSpc>
                        <a:spcBef>
                          <a:spcPts val="0"/>
                        </a:spcBef>
                        <a:spcAft>
                          <a:spcPts val="0"/>
                        </a:spcAft>
                        <a:buSzPts val="1400"/>
                        <a:buChar char="•"/>
                      </a:pPr>
                      <a:r>
                        <a:rPr lang="en-US"/>
                        <a:t>Satisfactory</a:t>
                      </a:r>
                      <a:endParaRPr/>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Yes</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(Week No. 7)</a:t>
                      </a:r>
                      <a:endParaRPr sz="1400" u="none" cap="none" strike="noStrike"/>
                    </a:p>
                  </a:txBody>
                  <a:tcPr marT="45725" marB="45725" marR="91450" marL="91450">
                    <a:solidFill>
                      <a:srgbClr val="D5D59B"/>
                    </a:solidFill>
                  </a:tcPr>
                </a:tc>
              </a:tr>
              <a:tr h="8280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2.</a:t>
                      </a:r>
                      <a:endParaRPr sz="1400" u="none" cap="none" strike="noStrike"/>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2</a:t>
                      </a:r>
                      <a:endParaRPr sz="1400" u="none" cap="none" strike="noStrike"/>
                    </a:p>
                    <a:p>
                      <a:pPr indent="0" lvl="0" marL="0" marR="0" rtl="0" algn="ctr">
                        <a:lnSpc>
                          <a:spcPct val="100000"/>
                        </a:lnSpc>
                        <a:spcBef>
                          <a:spcPts val="0"/>
                        </a:spcBef>
                        <a:spcAft>
                          <a:spcPts val="0"/>
                        </a:spcAft>
                        <a:buClr>
                          <a:schemeClr val="dk1"/>
                        </a:buClr>
                        <a:buSzPts val="1400"/>
                        <a:buFont typeface="Helvetica Neue"/>
                        <a:buNone/>
                      </a:pP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19</a:t>
                      </a: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10</a:t>
                      </a: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24</a:t>
                      </a:r>
                      <a:r>
                        <a:rPr b="0" i="0" lang="en-US" sz="1400" u="none" cap="none" strike="noStrike">
                          <a:latin typeface="Helvetica Neue"/>
                          <a:ea typeface="Helvetica Neue"/>
                          <a:cs typeface="Helvetica Neue"/>
                          <a:sym typeface="Helvetica Neue"/>
                        </a:rPr>
                        <a:t>)</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457200" marR="0" rtl="0" algn="l">
                        <a:lnSpc>
                          <a:spcPct val="100000"/>
                        </a:lnSpc>
                        <a:spcBef>
                          <a:spcPts val="0"/>
                        </a:spcBef>
                        <a:spcAft>
                          <a:spcPts val="0"/>
                        </a:spcAft>
                        <a:buNone/>
                      </a:pPr>
                      <a:r>
                        <a:t/>
                      </a:r>
                      <a:endParaRPr>
                        <a:latin typeface="Helvetica Neue"/>
                        <a:ea typeface="Helvetica Neue"/>
                        <a:cs typeface="Helvetica Neue"/>
                        <a:sym typeface="Helvetica Neue"/>
                      </a:endParaRPr>
                    </a:p>
                    <a:p>
                      <a:pPr indent="-171450" lvl="0" marL="171450" rtl="0" algn="l">
                        <a:spcBef>
                          <a:spcPts val="0"/>
                        </a:spcBef>
                        <a:spcAft>
                          <a:spcPts val="0"/>
                        </a:spcAft>
                        <a:buClr>
                          <a:schemeClr val="dk1"/>
                        </a:buClr>
                        <a:buSzPts val="1400"/>
                        <a:buChar char="•"/>
                      </a:pPr>
                      <a:r>
                        <a:rPr lang="en-US">
                          <a:latin typeface="Helvetica Neue"/>
                          <a:ea typeface="Helvetica Neue"/>
                          <a:cs typeface="Helvetica Neue"/>
                          <a:sym typeface="Helvetica Neue"/>
                        </a:rPr>
                        <a:t>Students created a sample dataset.</a:t>
                      </a:r>
                      <a:endParaRPr>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Yes</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(Week No. 8)</a:t>
                      </a:r>
                      <a:endParaRPr sz="1400" u="none" cap="none" strike="noStrike"/>
                    </a:p>
                  </a:txBody>
                  <a:tcPr marT="45725" marB="45725" marR="91450" marL="91450">
                    <a:solidFill>
                      <a:srgbClr val="F0F0DD"/>
                    </a:solidFill>
                  </a:tcPr>
                </a:tc>
              </a:tr>
              <a:tr h="8280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3.</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3</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08</a:t>
                      </a: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11</a:t>
                      </a: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24</a:t>
                      </a:r>
                      <a:r>
                        <a:rPr b="0" i="0" lang="en-US" sz="1400" u="none" cap="none" strike="noStrike">
                          <a:latin typeface="Helvetica Neue"/>
                          <a:ea typeface="Helvetica Neue"/>
                          <a:cs typeface="Helvetica Neue"/>
                          <a:sym typeface="Helvetica Neue"/>
                        </a:rPr>
                        <a:t>)</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457200" marR="0" rtl="0" algn="l">
                        <a:lnSpc>
                          <a:spcPct val="100000"/>
                        </a:lnSpc>
                        <a:spcBef>
                          <a:spcPts val="0"/>
                        </a:spcBef>
                        <a:spcAft>
                          <a:spcPts val="0"/>
                        </a:spcAft>
                        <a:buNone/>
                      </a:pPr>
                      <a:r>
                        <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lang="en-US">
                          <a:latin typeface="Helvetica Neue"/>
                          <a:ea typeface="Helvetica Neue"/>
                          <a:cs typeface="Helvetica Neue"/>
                          <a:sym typeface="Helvetica Neue"/>
                        </a:rPr>
                        <a:t>Need to modify dataset and label it accordingly.</a:t>
                      </a:r>
                      <a:endParaRPr sz="1400" u="none" cap="none" strike="noStrike"/>
                    </a:p>
                    <a:p>
                      <a:pPr indent="0" lvl="0" marL="457200" marR="0" rtl="0" algn="l">
                        <a:lnSpc>
                          <a:spcPct val="100000"/>
                        </a:lnSpc>
                        <a:spcBef>
                          <a:spcPts val="0"/>
                        </a:spcBef>
                        <a:spcAft>
                          <a:spcPts val="0"/>
                        </a:spcAft>
                        <a:buNone/>
                      </a:pPr>
                      <a:r>
                        <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Yes</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(Week No. 9)</a:t>
                      </a:r>
                      <a:endParaRPr sz="1400" u="none" cap="none" strike="noStrike"/>
                    </a:p>
                  </a:txBody>
                  <a:tcPr marT="45725" marB="45725" marR="91450" marL="91450">
                    <a:solidFill>
                      <a:srgbClr val="D5D59B"/>
                    </a:solidFill>
                  </a:tcPr>
                </a:tc>
              </a:tr>
              <a:tr h="8280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4.</a:t>
                      </a:r>
                      <a:endParaRPr sz="1400" u="none" cap="none" strike="noStrike"/>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4</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13</a:t>
                      </a: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11</a:t>
                      </a: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24</a:t>
                      </a:r>
                      <a:r>
                        <a:rPr b="0" i="0" lang="en-US" sz="1400" u="none" cap="none" strike="noStrike">
                          <a:latin typeface="Helvetica Neue"/>
                          <a:ea typeface="Helvetica Neue"/>
                          <a:cs typeface="Helvetica Neue"/>
                          <a:sym typeface="Helvetica Neue"/>
                        </a:rPr>
                        <a:t>)</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457200" marR="0" rtl="0" algn="l">
                        <a:lnSpc>
                          <a:spcPct val="100000"/>
                        </a:lnSpc>
                        <a:spcBef>
                          <a:spcPts val="0"/>
                        </a:spcBef>
                        <a:spcAft>
                          <a:spcPts val="0"/>
                        </a:spcAft>
                        <a:buNone/>
                      </a:pPr>
                      <a:r>
                        <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lang="en-US">
                          <a:latin typeface="Helvetica Neue"/>
                          <a:ea typeface="Helvetica Neue"/>
                          <a:cs typeface="Helvetica Neue"/>
                          <a:sym typeface="Helvetica Neue"/>
                        </a:rPr>
                        <a:t>Dataset size needs to be increased by adding more code samples.</a:t>
                      </a:r>
                      <a:endParaRPr sz="1400" u="none" cap="none" strike="noStrike"/>
                    </a:p>
                    <a:p>
                      <a:pPr indent="0" lvl="0" marL="457200" marR="0" rtl="0" algn="l">
                        <a:lnSpc>
                          <a:spcPct val="100000"/>
                        </a:lnSpc>
                        <a:spcBef>
                          <a:spcPts val="0"/>
                        </a:spcBef>
                        <a:spcAft>
                          <a:spcPts val="0"/>
                        </a:spcAft>
                        <a:buNone/>
                      </a:pPr>
                      <a:r>
                        <a:t/>
                      </a:r>
                      <a:endParaRPr sz="1400" u="none" cap="none" strike="noStrike"/>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Yes</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(Week No.10)</a:t>
                      </a:r>
                      <a:endParaRPr sz="1400" u="none" cap="none" strike="noStrike"/>
                    </a:p>
                  </a:txBody>
                  <a:tcPr marT="45725" marB="45725" marR="91450" marL="91450">
                    <a:solidFill>
                      <a:srgbClr val="F0F0DD"/>
                    </a:solidFill>
                  </a:tcPr>
                </a:tc>
              </a:tr>
              <a:tr h="8280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5.</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5</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27</a:t>
                      </a: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11</a:t>
                      </a: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24</a:t>
                      </a:r>
                      <a:r>
                        <a:rPr b="0" i="0" lang="en-US" sz="1400" u="none" cap="none" strike="noStrike">
                          <a:latin typeface="Helvetica Neue"/>
                          <a:ea typeface="Helvetica Neue"/>
                          <a:cs typeface="Helvetica Neue"/>
                          <a:sym typeface="Helvetica Neue"/>
                        </a:rPr>
                        <a:t>)</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latin typeface="Helvetica Neue"/>
                        <a:ea typeface="Helvetica Neue"/>
                        <a:cs typeface="Helvetica Neue"/>
                        <a:sym typeface="Helvetica Neue"/>
                      </a:endParaRPr>
                    </a:p>
                  </a:txBody>
                  <a:tcPr marT="45725" marB="45725" marR="91450" marL="91450">
                    <a:solidFill>
                      <a:srgbClr val="D5D59B"/>
                    </a:solidFill>
                  </a:tcPr>
                </a:tc>
                <a:tc>
                  <a:txBody>
                    <a:bodyPr/>
                    <a:lstStyle/>
                    <a:p>
                      <a:pPr indent="0" lvl="0" marL="457200" marR="0" rtl="0" algn="l">
                        <a:lnSpc>
                          <a:spcPct val="100000"/>
                        </a:lnSpc>
                        <a:spcBef>
                          <a:spcPts val="0"/>
                        </a:spcBef>
                        <a:spcAft>
                          <a:spcPts val="0"/>
                        </a:spcAft>
                        <a:buNone/>
                      </a:pPr>
                      <a:r>
                        <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lang="en-US">
                          <a:latin typeface="Helvetica Neue"/>
                          <a:ea typeface="Helvetica Neue"/>
                          <a:cs typeface="Helvetica Neue"/>
                          <a:sym typeface="Helvetica Neue"/>
                        </a:rPr>
                        <a:t>Build a model </a:t>
                      </a:r>
                      <a:r>
                        <a:rPr lang="en-US">
                          <a:latin typeface="Helvetica Neue"/>
                          <a:ea typeface="Helvetica Neue"/>
                          <a:cs typeface="Helvetica Neue"/>
                          <a:sym typeface="Helvetica Neue"/>
                        </a:rPr>
                        <a:t>accordingly</a:t>
                      </a:r>
                      <a:r>
                        <a:rPr lang="en-US">
                          <a:latin typeface="Helvetica Neue"/>
                          <a:ea typeface="Helvetica Neue"/>
                          <a:cs typeface="Helvetica Neue"/>
                          <a:sym typeface="Helvetica Neue"/>
                        </a:rPr>
                        <a:t> on the created sample dataset.</a:t>
                      </a:r>
                      <a:endParaRPr sz="1400" u="none" cap="none" strike="noStrike"/>
                    </a:p>
                    <a:p>
                      <a:pPr indent="0" lvl="0" marL="457200" marR="0" rtl="0" algn="l">
                        <a:lnSpc>
                          <a:spcPct val="100000"/>
                        </a:lnSpc>
                        <a:spcBef>
                          <a:spcPts val="0"/>
                        </a:spcBef>
                        <a:spcAft>
                          <a:spcPts val="0"/>
                        </a:spcAft>
                        <a:buNone/>
                      </a:pPr>
                      <a:r>
                        <a:t/>
                      </a:r>
                      <a:endParaRPr sz="1400" u="none" cap="none" strike="noStrike"/>
                    </a:p>
                  </a:txBody>
                  <a:tcPr marT="45725" marB="45725" marR="91450" marL="91450">
                    <a:solidFill>
                      <a:srgbClr val="D5D59B"/>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Yes</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(Week No. 11)</a:t>
                      </a:r>
                      <a:endParaRPr sz="1400" u="none" cap="none" strike="noStrike"/>
                    </a:p>
                  </a:txBody>
                  <a:tcPr marT="45725" marB="45725" marR="91450" marL="91450">
                    <a:solidFill>
                      <a:srgbClr val="D5D59B"/>
                    </a:solidFill>
                  </a:tcPr>
                </a:tc>
              </a:tr>
              <a:tr h="828000">
                <a:tc>
                  <a:txBody>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latin typeface="Helvetica Neue"/>
                          <a:ea typeface="Helvetica Neue"/>
                          <a:cs typeface="Helvetica Neue"/>
                          <a:sym typeface="Helvetica Neue"/>
                        </a:rPr>
                        <a:t>6.</a:t>
                      </a:r>
                      <a:endParaRPr sz="1400" u="none" cap="none" strike="noStrike"/>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6</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30</a:t>
                      </a: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11</a:t>
                      </a:r>
                      <a:r>
                        <a:rPr b="0" i="0" lang="en-US" sz="1400" u="none" cap="none" strike="noStrike">
                          <a:latin typeface="Helvetica Neue"/>
                          <a:ea typeface="Helvetica Neue"/>
                          <a:cs typeface="Helvetica Neue"/>
                          <a:sym typeface="Helvetica Neue"/>
                        </a:rPr>
                        <a:t>/</a:t>
                      </a:r>
                      <a:r>
                        <a:rPr lang="en-US" sz="1400" u="none" cap="none" strike="noStrike">
                          <a:latin typeface="Helvetica Neue"/>
                          <a:ea typeface="Helvetica Neue"/>
                          <a:cs typeface="Helvetica Neue"/>
                          <a:sym typeface="Helvetica Neue"/>
                        </a:rPr>
                        <a:t>24</a:t>
                      </a:r>
                      <a:r>
                        <a:rPr b="0" i="0" lang="en-US" sz="1400" u="none" cap="none" strike="noStrike">
                          <a:latin typeface="Helvetica Neue"/>
                          <a:ea typeface="Helvetica Neue"/>
                          <a:cs typeface="Helvetica Neue"/>
                          <a:sym typeface="Helvetica Neue"/>
                        </a:rPr>
                        <a:t>)</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t/>
                      </a:r>
                      <a:endParaRPr b="0" i="0" sz="1400" u="none" cap="none" strike="noStrike">
                        <a:latin typeface="Helvetica Neue"/>
                        <a:ea typeface="Helvetica Neue"/>
                        <a:cs typeface="Helvetica Neue"/>
                        <a:sym typeface="Helvetica Neue"/>
                      </a:endParaRPr>
                    </a:p>
                  </a:txBody>
                  <a:tcPr marT="45725" marB="45725" marR="91450" marL="91450">
                    <a:solidFill>
                      <a:srgbClr val="F0F0DD"/>
                    </a:solidFill>
                  </a:tcPr>
                </a:tc>
                <a:tc>
                  <a:txBody>
                    <a:bodyPr/>
                    <a:lstStyle/>
                    <a:p>
                      <a:pPr indent="0" lvl="0" marL="457200" marR="0" rtl="0" algn="l">
                        <a:lnSpc>
                          <a:spcPct val="100000"/>
                        </a:lnSpc>
                        <a:spcBef>
                          <a:spcPts val="0"/>
                        </a:spcBef>
                        <a:spcAft>
                          <a:spcPts val="0"/>
                        </a:spcAft>
                        <a:buNone/>
                      </a:pPr>
                      <a:r>
                        <a:t/>
                      </a:r>
                      <a:endParaRPr sz="1400" u="none" cap="none" strike="noStrike"/>
                    </a:p>
                    <a:p>
                      <a:pPr indent="-171450" lvl="0" marL="171450" marR="0" rtl="0" algn="l">
                        <a:lnSpc>
                          <a:spcPct val="100000"/>
                        </a:lnSpc>
                        <a:spcBef>
                          <a:spcPts val="0"/>
                        </a:spcBef>
                        <a:spcAft>
                          <a:spcPts val="0"/>
                        </a:spcAft>
                        <a:buClr>
                          <a:schemeClr val="dk1"/>
                        </a:buClr>
                        <a:buSzPts val="1400"/>
                        <a:buFont typeface="Arial"/>
                        <a:buChar char="•"/>
                      </a:pPr>
                      <a:r>
                        <a:rPr lang="en-US">
                          <a:latin typeface="Helvetica Neue"/>
                          <a:ea typeface="Helvetica Neue"/>
                          <a:cs typeface="Helvetica Neue"/>
                          <a:sym typeface="Helvetica Neue"/>
                        </a:rPr>
                        <a:t>Satisfactory.</a:t>
                      </a:r>
                      <a:endParaRPr sz="1400" u="none" cap="none" strike="noStrike"/>
                    </a:p>
                    <a:p>
                      <a:pPr indent="0" lvl="0" marL="457200" marR="0" rtl="0" algn="l">
                        <a:lnSpc>
                          <a:spcPct val="100000"/>
                        </a:lnSpc>
                        <a:spcBef>
                          <a:spcPts val="0"/>
                        </a:spcBef>
                        <a:spcAft>
                          <a:spcPts val="0"/>
                        </a:spcAft>
                        <a:buNone/>
                      </a:pPr>
                      <a:r>
                        <a:t/>
                      </a:r>
                      <a:endParaRPr sz="1400" u="none" cap="none" strike="noStrike"/>
                    </a:p>
                  </a:txBody>
                  <a:tcPr marT="45725" marB="45725" marR="91450" marL="91450">
                    <a:solidFill>
                      <a:srgbClr val="F0F0DD"/>
                    </a:solidFill>
                  </a:tcPr>
                </a:tc>
                <a:tc>
                  <a:txBody>
                    <a:bodyPr/>
                    <a:lstStyle/>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Yes</a:t>
                      </a:r>
                      <a:endParaRPr sz="1400" u="none" cap="none" strike="noStrike"/>
                    </a:p>
                    <a:p>
                      <a:pPr indent="0" lvl="0" marL="0" marR="0" rtl="0" algn="ctr">
                        <a:lnSpc>
                          <a:spcPct val="100000"/>
                        </a:lnSpc>
                        <a:spcBef>
                          <a:spcPts val="0"/>
                        </a:spcBef>
                        <a:spcAft>
                          <a:spcPts val="0"/>
                        </a:spcAft>
                        <a:buClr>
                          <a:schemeClr val="dk1"/>
                        </a:buClr>
                        <a:buSzPts val="1400"/>
                        <a:buFont typeface="Arial"/>
                        <a:buNone/>
                      </a:pPr>
                      <a:r>
                        <a:rPr b="0" i="0" lang="en-US" sz="1400" u="none" cap="none" strike="noStrike">
                          <a:latin typeface="Helvetica Neue"/>
                          <a:ea typeface="Helvetica Neue"/>
                          <a:cs typeface="Helvetica Neue"/>
                          <a:sym typeface="Helvetica Neue"/>
                        </a:rPr>
                        <a:t>(Week No. 12)</a:t>
                      </a:r>
                      <a:endParaRPr sz="1400" u="none" cap="none" strike="noStrike"/>
                    </a:p>
                  </a:txBody>
                  <a:tcPr marT="45725" marB="45725" marR="91450" marL="91450">
                    <a:solidFill>
                      <a:srgbClr val="F0F0DD"/>
                    </a:solidFill>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References</a:t>
            </a:r>
            <a:endParaRPr/>
          </a:p>
        </p:txBody>
      </p:sp>
      <p:sp>
        <p:nvSpPr>
          <p:cNvPr id="146" name="Google Shape;146;p19"/>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342900" lvl="0" marL="400050" marR="0" rtl="0" algn="just">
              <a:lnSpc>
                <a:spcPct val="115000"/>
              </a:lnSpc>
              <a:spcBef>
                <a:spcPts val="0"/>
              </a:spcBef>
              <a:spcAft>
                <a:spcPts val="0"/>
              </a:spcAft>
              <a:buClr>
                <a:srgbClr val="000000"/>
              </a:buClr>
              <a:buSzPts val="1400"/>
              <a:buFont typeface="Arial"/>
              <a:buNone/>
            </a:pPr>
            <a:r>
              <a:t/>
            </a:r>
            <a:endParaRPr b="0" i="0" sz="1400" u="none" cap="none" strike="noStrike">
              <a:solidFill>
                <a:srgbClr val="222222"/>
              </a:solidFill>
              <a:highlight>
                <a:schemeClr val="lt1"/>
              </a:highlight>
              <a:latin typeface="Helvetica Neue"/>
              <a:ea typeface="Helvetica Neue"/>
              <a:cs typeface="Helvetica Neue"/>
              <a:sym typeface="Helvetica Neue"/>
            </a:endParaRPr>
          </a:p>
          <a:p>
            <a:pPr indent="-342900" lvl="0" marL="400050" marR="0" rtl="0" algn="just">
              <a:lnSpc>
                <a:spcPct val="115000"/>
              </a:lnSpc>
              <a:spcBef>
                <a:spcPts val="0"/>
              </a:spcBef>
              <a:spcAft>
                <a:spcPts val="0"/>
              </a:spcAft>
              <a:buClr>
                <a:schemeClr val="dk1"/>
              </a:buClr>
              <a:buSzPts val="1400"/>
              <a:buFont typeface="Arial"/>
              <a:buNone/>
            </a:pPr>
            <a:r>
              <a:rPr b="0" i="0" lang="en-US" sz="1400" u="none" cap="none" strike="noStrike">
                <a:solidFill>
                  <a:srgbClr val="222222"/>
                </a:solidFill>
                <a:highlight>
                  <a:schemeClr val="lt1"/>
                </a:highlight>
                <a:latin typeface="Helvetica Neue"/>
                <a:ea typeface="Helvetica Neue"/>
                <a:cs typeface="Helvetica Neue"/>
                <a:sym typeface="Helvetica Neue"/>
              </a:rPr>
              <a:t>[1]  Feng, Z., Guo, D., Tang, D., Duan, N., Feng, X., Gong, M., Shou, L., Qin, B., Liu, T., Jiang, D. and Zhou,   M., 2020. Codebert: A pre-trained model for programming and natural languages. </a:t>
            </a:r>
            <a:r>
              <a:rPr b="0" i="1" lang="en-US" sz="1400" u="none" cap="none" strike="noStrike">
                <a:solidFill>
                  <a:srgbClr val="222222"/>
                </a:solidFill>
                <a:highlight>
                  <a:schemeClr val="lt1"/>
                </a:highlight>
                <a:latin typeface="Helvetica Neue"/>
                <a:ea typeface="Helvetica Neue"/>
                <a:cs typeface="Helvetica Neue"/>
                <a:sym typeface="Helvetica Neue"/>
              </a:rPr>
              <a:t>arXiv preprint arXiv:2002.08155</a:t>
            </a:r>
            <a:r>
              <a:rPr b="0" i="0" lang="en-US" sz="1400" u="none" cap="none" strike="noStrike">
                <a:solidFill>
                  <a:srgbClr val="222222"/>
                </a:solidFill>
                <a:highlight>
                  <a:schemeClr val="lt1"/>
                </a:highlight>
                <a:latin typeface="Helvetica Neue"/>
                <a:ea typeface="Helvetica Neue"/>
                <a:cs typeface="Helvetica Neue"/>
                <a:sym typeface="Helvetica Neue"/>
              </a:rPr>
              <a:t>.</a:t>
            </a:r>
            <a:endParaRPr b="0" i="0" sz="1400" u="none" cap="none" strike="noStrike">
              <a:solidFill>
                <a:srgbClr val="222222"/>
              </a:solidFill>
              <a:highlight>
                <a:schemeClr val="lt1"/>
              </a:highlight>
              <a:latin typeface="Helvetica Neue"/>
              <a:ea typeface="Helvetica Neue"/>
              <a:cs typeface="Helvetica Neue"/>
              <a:sym typeface="Helvetica Neue"/>
            </a:endParaRPr>
          </a:p>
          <a:p>
            <a:pPr indent="0" lvl="0" marL="457200" marR="0" rtl="0" algn="just">
              <a:lnSpc>
                <a:spcPct val="115000"/>
              </a:lnSpc>
              <a:spcBef>
                <a:spcPts val="0"/>
              </a:spcBef>
              <a:spcAft>
                <a:spcPts val="0"/>
              </a:spcAft>
              <a:buClr>
                <a:schemeClr val="dk1"/>
              </a:buClr>
              <a:buSzPts val="1400"/>
              <a:buFont typeface="Arial"/>
              <a:buNone/>
            </a:pPr>
            <a:r>
              <a:t/>
            </a:r>
            <a:endParaRPr b="0" i="0" sz="1400" u="none" cap="none" strike="noStrike">
              <a:solidFill>
                <a:srgbClr val="222222"/>
              </a:solidFill>
              <a:highlight>
                <a:schemeClr val="lt1"/>
              </a:highlight>
              <a:latin typeface="Helvetica Neue"/>
              <a:ea typeface="Helvetica Neue"/>
              <a:cs typeface="Helvetica Neue"/>
              <a:sym typeface="Helvetica Neue"/>
            </a:endParaRPr>
          </a:p>
          <a:p>
            <a:pPr indent="-400050" lvl="0" marL="457200" marR="0" rtl="0" algn="just">
              <a:lnSpc>
                <a:spcPct val="115000"/>
              </a:lnSpc>
              <a:spcBef>
                <a:spcPts val="0"/>
              </a:spcBef>
              <a:spcAft>
                <a:spcPts val="0"/>
              </a:spcAft>
              <a:buClr>
                <a:schemeClr val="dk1"/>
              </a:buClr>
              <a:buSzPts val="1400"/>
              <a:buFont typeface="Arial"/>
              <a:buNone/>
            </a:pPr>
            <a:r>
              <a:rPr b="0" i="0" lang="en-US" sz="1400" u="none" cap="none" strike="noStrike">
                <a:solidFill>
                  <a:srgbClr val="222222"/>
                </a:solidFill>
                <a:highlight>
                  <a:schemeClr val="lt1"/>
                </a:highlight>
                <a:latin typeface="Helvetica Neue"/>
                <a:ea typeface="Helvetica Neue"/>
                <a:cs typeface="Helvetica Neue"/>
                <a:sym typeface="Helvetica Neue"/>
              </a:rPr>
              <a:t>[2]  Svajlenko, J. and Roy, C.K., 2015, September. Evaluating clone detection tools with bigclonebench. In 2015 IEEE international conference on software maintenance and evolution (ICSME) (pp. 131-140). IEEE.</a:t>
            </a:r>
            <a:endParaRPr b="0" i="0" sz="1400" u="none" cap="none" strike="noStrike">
              <a:solidFill>
                <a:srgbClr val="222222"/>
              </a:solidFill>
              <a:highlight>
                <a:schemeClr val="lt1"/>
              </a:highlight>
              <a:latin typeface="Helvetica Neue"/>
              <a:ea typeface="Helvetica Neue"/>
              <a:cs typeface="Helvetica Neue"/>
              <a:sym typeface="Helvetica Neue"/>
            </a:endParaRPr>
          </a:p>
          <a:p>
            <a:pPr indent="0" lvl="0" marL="457200" marR="0" rtl="0" algn="just">
              <a:lnSpc>
                <a:spcPct val="115000"/>
              </a:lnSpc>
              <a:spcBef>
                <a:spcPts val="0"/>
              </a:spcBef>
              <a:spcAft>
                <a:spcPts val="0"/>
              </a:spcAft>
              <a:buClr>
                <a:schemeClr val="dk1"/>
              </a:buClr>
              <a:buSzPts val="1400"/>
              <a:buFont typeface="Arial"/>
              <a:buNone/>
            </a:pPr>
            <a:r>
              <a:t/>
            </a:r>
            <a:endParaRPr b="0" i="0" sz="1400" u="none" cap="none" strike="noStrike">
              <a:solidFill>
                <a:srgbClr val="222222"/>
              </a:solidFill>
              <a:highlight>
                <a:schemeClr val="lt1"/>
              </a:highlight>
              <a:latin typeface="Helvetica Neue"/>
              <a:ea typeface="Helvetica Neue"/>
              <a:cs typeface="Helvetica Neue"/>
              <a:sym typeface="Helvetica Neue"/>
            </a:endParaRPr>
          </a:p>
          <a:p>
            <a:pPr indent="-400050" lvl="0" marL="457200" marR="0" rtl="0" algn="just">
              <a:lnSpc>
                <a:spcPct val="115000"/>
              </a:lnSpc>
              <a:spcBef>
                <a:spcPts val="0"/>
              </a:spcBef>
              <a:spcAft>
                <a:spcPts val="0"/>
              </a:spcAft>
              <a:buClr>
                <a:schemeClr val="dk1"/>
              </a:buClr>
              <a:buSzPts val="1400"/>
              <a:buFont typeface="Arial"/>
              <a:buNone/>
            </a:pPr>
            <a:r>
              <a:rPr b="0" i="0" lang="en-US" sz="1400" u="none" cap="none" strike="noStrike">
                <a:solidFill>
                  <a:srgbClr val="222222"/>
                </a:solidFill>
                <a:highlight>
                  <a:schemeClr val="lt1"/>
                </a:highlight>
                <a:latin typeface="Helvetica Neue"/>
                <a:ea typeface="Helvetica Neue"/>
                <a:cs typeface="Helvetica Neue"/>
                <a:sym typeface="Helvetica Neue"/>
              </a:rPr>
              <a:t>[3]  Kim, D.K., 2019. Enhancing code clone detection using control flow graphs. International Journal of Electrical &amp; Computer Engineering (2088-8708), 9(5).</a:t>
            </a:r>
            <a:endParaRPr b="0" i="0" sz="1400" u="none" cap="none" strike="noStrike">
              <a:solidFill>
                <a:srgbClr val="222222"/>
              </a:solidFill>
              <a:highlight>
                <a:schemeClr val="lt1"/>
              </a:highlight>
              <a:latin typeface="Helvetica Neue"/>
              <a:ea typeface="Helvetica Neue"/>
              <a:cs typeface="Helvetica Neue"/>
              <a:sym typeface="Helvetica Neue"/>
            </a:endParaRPr>
          </a:p>
          <a:p>
            <a:pPr indent="0" lvl="0" marL="457200" marR="0" rtl="0" algn="just">
              <a:lnSpc>
                <a:spcPct val="115000"/>
              </a:lnSpc>
              <a:spcBef>
                <a:spcPts val="0"/>
              </a:spcBef>
              <a:spcAft>
                <a:spcPts val="0"/>
              </a:spcAft>
              <a:buClr>
                <a:schemeClr val="dk1"/>
              </a:buClr>
              <a:buSzPts val="1400"/>
              <a:buFont typeface="Arial"/>
              <a:buNone/>
            </a:pPr>
            <a:r>
              <a:t/>
            </a:r>
            <a:endParaRPr b="0" i="0" sz="1400" u="none" cap="none" strike="noStrike">
              <a:solidFill>
                <a:srgbClr val="222222"/>
              </a:solidFill>
              <a:highlight>
                <a:schemeClr val="lt1"/>
              </a:highlight>
              <a:latin typeface="Helvetica Neue"/>
              <a:ea typeface="Helvetica Neue"/>
              <a:cs typeface="Helvetica Neue"/>
              <a:sym typeface="Helvetica Neue"/>
            </a:endParaRPr>
          </a:p>
          <a:p>
            <a:pPr indent="-400050" lvl="0" marL="457200" marR="0" rtl="0" algn="just">
              <a:lnSpc>
                <a:spcPct val="115000"/>
              </a:lnSpc>
              <a:spcBef>
                <a:spcPts val="0"/>
              </a:spcBef>
              <a:spcAft>
                <a:spcPts val="0"/>
              </a:spcAft>
              <a:buClr>
                <a:schemeClr val="dk1"/>
              </a:buClr>
              <a:buSzPts val="1400"/>
              <a:buFont typeface="Arial"/>
              <a:buNone/>
            </a:pPr>
            <a:r>
              <a:rPr b="0" i="0" lang="en-US" sz="1400" u="none" cap="none" strike="noStrike">
                <a:solidFill>
                  <a:srgbClr val="222222"/>
                </a:solidFill>
                <a:highlight>
                  <a:schemeClr val="lt1"/>
                </a:highlight>
                <a:latin typeface="Helvetica Neue"/>
                <a:ea typeface="Helvetica Neue"/>
                <a:cs typeface="Helvetica Neue"/>
                <a:sym typeface="Helvetica Neue"/>
              </a:rPr>
              <a:t>[4]  Swaraj, A. and Kumar, S., 2023. Programming Language Identification in Stack Overflow Post Snippets with Regex Based Tf-Idf Vectorization over ANN. In ENASE (pp. 648-655).</a:t>
            </a:r>
            <a:endParaRPr b="0" i="0" sz="1400" u="none" cap="none" strike="noStrike">
              <a:solidFill>
                <a:srgbClr val="222222"/>
              </a:solidFill>
              <a:highlight>
                <a:schemeClr val="lt1"/>
              </a:highlight>
              <a:latin typeface="Helvetica Neue"/>
              <a:ea typeface="Helvetica Neue"/>
              <a:cs typeface="Helvetica Neue"/>
              <a:sym typeface="Helvetica Neue"/>
            </a:endParaRPr>
          </a:p>
          <a:p>
            <a:pPr indent="0" lvl="0" marL="457200" marR="0" rtl="0" algn="just">
              <a:lnSpc>
                <a:spcPct val="115000"/>
              </a:lnSpc>
              <a:spcBef>
                <a:spcPts val="0"/>
              </a:spcBef>
              <a:spcAft>
                <a:spcPts val="0"/>
              </a:spcAft>
              <a:buClr>
                <a:schemeClr val="dk1"/>
              </a:buClr>
              <a:buSzPts val="1400"/>
              <a:buFont typeface="Arial"/>
              <a:buNone/>
            </a:pPr>
            <a:r>
              <a:t/>
            </a:r>
            <a:endParaRPr b="0" i="0" sz="1400" u="none" cap="none" strike="noStrike">
              <a:solidFill>
                <a:srgbClr val="222222"/>
              </a:solidFill>
              <a:highlight>
                <a:schemeClr val="lt1"/>
              </a:highlight>
              <a:latin typeface="Helvetica Neue"/>
              <a:ea typeface="Helvetica Neue"/>
              <a:cs typeface="Helvetica Neue"/>
              <a:sym typeface="Helvetica Neue"/>
            </a:endParaRPr>
          </a:p>
          <a:p>
            <a:pPr indent="-400050" lvl="0" marL="457200" marR="0" rtl="0" algn="just">
              <a:lnSpc>
                <a:spcPct val="115000"/>
              </a:lnSpc>
              <a:spcBef>
                <a:spcPts val="0"/>
              </a:spcBef>
              <a:spcAft>
                <a:spcPts val="0"/>
              </a:spcAft>
              <a:buClr>
                <a:schemeClr val="dk1"/>
              </a:buClr>
              <a:buSzPts val="1400"/>
              <a:buFont typeface="Arial"/>
              <a:buNone/>
            </a:pPr>
            <a:r>
              <a:rPr b="0" i="0" lang="en-US" sz="1400" u="none" cap="none" strike="noStrike">
                <a:solidFill>
                  <a:srgbClr val="222222"/>
                </a:solidFill>
                <a:highlight>
                  <a:schemeClr val="lt1"/>
                </a:highlight>
                <a:latin typeface="Helvetica Neue"/>
                <a:ea typeface="Helvetica Neue"/>
                <a:cs typeface="Helvetica Neue"/>
                <a:sym typeface="Helvetica Neue"/>
              </a:rPr>
              <a:t>[5]  Ragkhitwetsagul, C., Krinke, J. and Clark, D., 2018. A comparison of code similarity analysers. Empirical Software Engineering, 23, pp.2464-2519.</a:t>
            </a:r>
            <a:endParaRPr b="0" i="0" sz="1400" u="none" cap="none" strike="noStrike">
              <a:solidFill>
                <a:srgbClr val="222222"/>
              </a:solidFill>
              <a:highlight>
                <a:schemeClr val="lt1"/>
              </a:highlight>
              <a:latin typeface="Helvetica Neue"/>
              <a:ea typeface="Helvetica Neue"/>
              <a:cs typeface="Helvetica Neue"/>
              <a:sym typeface="Helvetica Neue"/>
            </a:endParaRPr>
          </a:p>
          <a:p>
            <a:pPr indent="0" lvl="0" marL="457200" marR="0" rtl="0" algn="just">
              <a:lnSpc>
                <a:spcPct val="115000"/>
              </a:lnSpc>
              <a:spcBef>
                <a:spcPts val="0"/>
              </a:spcBef>
              <a:spcAft>
                <a:spcPts val="0"/>
              </a:spcAft>
              <a:buClr>
                <a:schemeClr val="dk1"/>
              </a:buClr>
              <a:buSzPts val="1400"/>
              <a:buFont typeface="Arial"/>
              <a:buNone/>
            </a:pPr>
            <a:r>
              <a:t/>
            </a:r>
            <a:endParaRPr b="0" i="0" sz="1400" u="none" cap="none" strike="noStrike">
              <a:solidFill>
                <a:srgbClr val="222222"/>
              </a:solidFill>
              <a:highlight>
                <a:schemeClr val="lt1"/>
              </a:highlight>
              <a:latin typeface="Helvetica Neue"/>
              <a:ea typeface="Helvetica Neue"/>
              <a:cs typeface="Helvetica Neue"/>
              <a:sym typeface="Helvetica Neue"/>
            </a:endParaRPr>
          </a:p>
          <a:p>
            <a:pPr indent="-400050" lvl="0" marL="457200" marR="0" rtl="0" algn="just">
              <a:lnSpc>
                <a:spcPct val="115000"/>
              </a:lnSpc>
              <a:spcBef>
                <a:spcPts val="0"/>
              </a:spcBef>
              <a:spcAft>
                <a:spcPts val="0"/>
              </a:spcAft>
              <a:buClr>
                <a:schemeClr val="dk1"/>
              </a:buClr>
              <a:buSzPts val="1400"/>
              <a:buFont typeface="Arial"/>
              <a:buNone/>
            </a:pPr>
            <a:r>
              <a:rPr b="0" i="0" lang="en-US" sz="1400" u="none" cap="none" strike="noStrike">
                <a:solidFill>
                  <a:srgbClr val="222222"/>
                </a:solidFill>
                <a:highlight>
                  <a:schemeClr val="lt1"/>
                </a:highlight>
                <a:latin typeface="Helvetica Neue"/>
                <a:ea typeface="Helvetica Neue"/>
                <a:cs typeface="Helvetica Neue"/>
                <a:sym typeface="Helvetica Neue"/>
              </a:rPr>
              <a:t>[6]   Ain, Q.U., Butt, W.H., Anwar, M.W., Azam, F. and Maqbool, B., 2019. A systematic review on code clone detection. IEEE access, 7, pp.86121-86144</a:t>
            </a:r>
            <a:r>
              <a:rPr b="0" i="0" lang="en-US" sz="1400" u="none" cap="none" strike="noStrike">
                <a:solidFill>
                  <a:srgbClr val="222222"/>
                </a:solidFill>
                <a:highlight>
                  <a:schemeClr val="lt1"/>
                </a:highlight>
                <a:latin typeface="Arial"/>
                <a:ea typeface="Arial"/>
                <a:cs typeface="Arial"/>
                <a:sym typeface="Arial"/>
              </a:rPr>
              <a:t>.</a:t>
            </a:r>
            <a:endParaRPr b="0" i="0" sz="1400" u="none" cap="none" strike="noStrike">
              <a:solidFill>
                <a:srgbClr val="222222"/>
              </a:solidFill>
              <a:highlight>
                <a:schemeClr val="lt1"/>
              </a:highlight>
              <a:latin typeface="Arial"/>
              <a:ea typeface="Arial"/>
              <a:cs typeface="Arial"/>
              <a:sym typeface="Arial"/>
            </a:endParaRPr>
          </a:p>
          <a:p>
            <a:pPr indent="-400050" lvl="0" marL="457200" marR="0" rtl="0" algn="just">
              <a:lnSpc>
                <a:spcPct val="115000"/>
              </a:lnSpc>
              <a:spcBef>
                <a:spcPts val="0"/>
              </a:spcBef>
              <a:spcAft>
                <a:spcPts val="0"/>
              </a:spcAft>
              <a:buClr>
                <a:schemeClr val="dk1"/>
              </a:buClr>
              <a:buSzPts val="1400"/>
              <a:buFont typeface="Arial"/>
              <a:buNone/>
            </a:pPr>
            <a:r>
              <a:t/>
            </a:r>
            <a:endParaRPr b="0" i="0" sz="1400" u="none" cap="none" strike="noStrike">
              <a:solidFill>
                <a:srgbClr val="222222"/>
              </a:solidFill>
              <a:highlight>
                <a:schemeClr val="lt1"/>
              </a:highlight>
              <a:latin typeface="Arial"/>
              <a:ea typeface="Arial"/>
              <a:cs typeface="Arial"/>
              <a:sym typeface="Arial"/>
            </a:endParaRPr>
          </a:p>
          <a:p>
            <a:pPr indent="-400050" lvl="0" marL="457200" marR="0" rtl="0" algn="just">
              <a:lnSpc>
                <a:spcPct val="115000"/>
              </a:lnSpc>
              <a:spcBef>
                <a:spcPts val="0"/>
              </a:spcBef>
              <a:spcAft>
                <a:spcPts val="0"/>
              </a:spcAft>
              <a:buClr>
                <a:schemeClr val="dk1"/>
              </a:buClr>
              <a:buSzPts val="1400"/>
              <a:buFont typeface="Arial"/>
              <a:buNone/>
            </a:pPr>
            <a:r>
              <a:rPr b="0" i="0" lang="en-US" sz="1400" u="none" cap="none" strike="noStrike">
                <a:solidFill>
                  <a:srgbClr val="222222"/>
                </a:solidFill>
                <a:highlight>
                  <a:schemeClr val="lt1"/>
                </a:highlight>
                <a:latin typeface="Arial"/>
                <a:ea typeface="Arial"/>
                <a:cs typeface="Arial"/>
                <a:sym typeface="Arial"/>
              </a:rPr>
              <a:t>[7]  </a:t>
            </a:r>
            <a:r>
              <a:rPr b="0" i="0" lang="en-US" sz="1400" u="none" cap="none" strike="noStrike">
                <a:solidFill>
                  <a:srgbClr val="222222"/>
                </a:solidFill>
                <a:highlight>
                  <a:schemeClr val="lt1"/>
                </a:highlight>
                <a:latin typeface="Helvetica Neue"/>
                <a:ea typeface="Helvetica Neue"/>
                <a:cs typeface="Helvetica Neue"/>
                <a:sym typeface="Helvetica Neue"/>
              </a:rPr>
              <a:t> Van Rysselberghe, F. and Demeyer, S., 2003, September. Evaluating clone detection techniques. In Proc. Int’l Workshop on Evolution of Large-scale Industrial Software Applications (ELISA) (pp. 25-36).</a:t>
            </a:r>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References </a:t>
            </a:r>
            <a:r>
              <a:rPr b="0" lang="en-US" sz="2400"/>
              <a:t>(cont…)</a:t>
            </a:r>
            <a:endParaRPr/>
          </a:p>
        </p:txBody>
      </p:sp>
      <p:sp>
        <p:nvSpPr>
          <p:cNvPr id="152" name="Google Shape;152;p20"/>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chemeClr val="dk1"/>
              </a:buClr>
              <a:buSzPts val="1200"/>
              <a:buFont typeface="Arial"/>
              <a:buNone/>
            </a:pPr>
            <a:r>
              <a:t/>
            </a:r>
            <a:endParaRPr b="0" i="0" sz="1200" u="none" cap="none" strike="noStrike">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400"/>
              <a:buFont typeface="Arial"/>
              <a:buNone/>
            </a:pPr>
            <a:r>
              <a:rPr b="0" i="0" lang="en-US" sz="1400" u="none" cap="none" strike="noStrike">
                <a:solidFill>
                  <a:schemeClr val="dk1"/>
                </a:solidFill>
                <a:latin typeface="Helvetica Neue"/>
                <a:ea typeface="Helvetica Neue"/>
                <a:cs typeface="Helvetica Neue"/>
                <a:sym typeface="Helvetica Neue"/>
              </a:rPr>
              <a:t>[8]  R. Smith and S. Horwitz, “Detecting and measuring similarity in code clones,” *ResearchGate*, 2009.</a:t>
            </a:r>
            <a:endParaRPr b="0" i="0" sz="1400" u="none" cap="none" strike="noStrike">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400"/>
              <a:buFont typeface="Arial"/>
              <a:buNone/>
            </a:pPr>
            <a:r>
              <a:rPr b="0" i="0" lang="en-US" sz="1400" u="none" cap="none" strike="noStrike">
                <a:solidFill>
                  <a:schemeClr val="dk1"/>
                </a:solidFill>
                <a:latin typeface="Helvetica Neue"/>
                <a:ea typeface="Helvetica Neue"/>
                <a:cs typeface="Helvetica Neue"/>
                <a:sym typeface="Helvetica Neue"/>
              </a:rPr>
              <a:t>[9] Martin White, Michele Tufano, Christopher Vendome, and Denys Poshyvanyk : “Deep Learning Code Fragments for Code Clone Detection”,2015.</a:t>
            </a:r>
            <a:endParaRPr b="0" i="0" sz="1400" u="none" cap="none" strike="noStrike">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400"/>
              <a:buFont typeface="Arial"/>
              <a:buNone/>
            </a:pPr>
            <a:r>
              <a:rPr b="0" i="0" lang="en-US" sz="1400" u="none" cap="none" strike="noStrike">
                <a:solidFill>
                  <a:schemeClr val="dk1"/>
                </a:solidFill>
                <a:latin typeface="Helvetica Neue"/>
                <a:ea typeface="Helvetica Neue"/>
                <a:cs typeface="Helvetica Neue"/>
                <a:sym typeface="Helvetica Neue"/>
              </a:rPr>
              <a:t>[10] Neha Saini, Sukhdip Singh, Suman : Code Clones: Detection and Management . In  International Conference on Computational Intelligence and Data Science (ICCIDS 2018) .</a:t>
            </a:r>
            <a:endParaRPr b="0" i="0" sz="1400" u="none" cap="none" strike="noStrike">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400"/>
              <a:buFont typeface="Arial"/>
              <a:buNone/>
            </a:pPr>
            <a:r>
              <a:rPr b="0" i="0" lang="en-US" sz="1400" u="none" cap="none" strike="noStrike">
                <a:solidFill>
                  <a:schemeClr val="dk1"/>
                </a:solidFill>
                <a:latin typeface="Helvetica Neue"/>
                <a:ea typeface="Helvetica Neue"/>
                <a:cs typeface="Helvetica Neue"/>
                <a:sym typeface="Helvetica Neue"/>
              </a:rPr>
              <a:t>[11] Dong Kwan Kim :Enhancing code clone detection using control flow graphs. In  International Journal of Electrical and Computer Engineering (IJECE) Vol. 9, No. 5, October 2019, pp. 3804~3812 ISSN: 2088-8708, DOI: 10.11591/ijece.v9i5.pp3804-3812 .</a:t>
            </a:r>
            <a:endParaRPr b="0" i="0" sz="1400" u="none" cap="none" strike="noStrike">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400"/>
              <a:buFont typeface="Arial"/>
              <a:buNone/>
            </a:pPr>
            <a:r>
              <a:rPr b="0" i="0" lang="en-US" sz="1400" u="none" cap="none" strike="noStrike">
                <a:solidFill>
                  <a:schemeClr val="dk1"/>
                </a:solidFill>
                <a:latin typeface="Helvetica Neue"/>
                <a:ea typeface="Helvetica Neue"/>
                <a:cs typeface="Helvetica Neue"/>
                <a:sym typeface="Helvetica Neue"/>
              </a:rPr>
              <a:t>[12] Ajad Kumar, Rashmi Yadav and Kuldeep Kumar: A Systematic Review of Semantic Clone Detection Techniques in Software Systems.  IOP Conf. Series: Materials Science and Engineering 1022 (2021) 012074.</a:t>
            </a:r>
            <a:endParaRPr b="0" i="0" sz="1400" u="none" cap="none" strike="noStrike">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114300" marR="153140" rtl="0" algn="just">
              <a:lnSpc>
                <a:spcPct val="150000"/>
              </a:lnSpc>
              <a:spcBef>
                <a:spcPts val="0"/>
              </a:spcBef>
              <a:spcAft>
                <a:spcPts val="0"/>
              </a:spcAft>
              <a:buClr>
                <a:schemeClr val="dk1"/>
              </a:buClr>
              <a:buSzPts val="1400"/>
              <a:buFont typeface="Arial"/>
              <a:buNone/>
            </a:pPr>
            <a:r>
              <a:rPr b="0" i="0" lang="en-US" sz="1400" u="none" cap="none" strike="noStrike">
                <a:solidFill>
                  <a:schemeClr val="dk1"/>
                </a:solidFill>
                <a:latin typeface="Helvetica Neue"/>
                <a:ea typeface="Helvetica Neue"/>
                <a:cs typeface="Helvetica Neue"/>
                <a:sym typeface="Helvetica Neue"/>
              </a:rPr>
              <a:t>[13] Morteza Zakeri-Nasrabadi, Saeed Parsa , Mohammad Ramezani, Chanchal Roy, Masoud Ekhtiarzadeh : A systematic literature review on source code similarity measurement and clone detection: Techniques , applications ,and challenges.The Journal of Systems &amp; Software 204 (2023) 111796.</a:t>
            </a:r>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2"/>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a:t>Outline</a:t>
            </a:r>
            <a:endParaRPr/>
          </a:p>
        </p:txBody>
      </p:sp>
      <p:sp>
        <p:nvSpPr>
          <p:cNvPr id="41" name="Google Shape;41;p2"/>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239711" lvl="0" marL="357187" marR="0" rtl="0" algn="just">
              <a:lnSpc>
                <a:spcPct val="140000"/>
              </a:lnSpc>
              <a:spcBef>
                <a:spcPts val="0"/>
              </a:spcBef>
              <a:spcAft>
                <a:spcPts val="0"/>
              </a:spcAft>
              <a:buClr>
                <a:schemeClr val="dk1"/>
              </a:buClr>
              <a:buSzPts val="1900"/>
              <a:buFont typeface="Arial"/>
              <a:buChar char="•"/>
            </a:pPr>
            <a:r>
              <a:rPr b="0" i="0" lang="en-US" sz="1900" u="none" cap="none" strike="noStrike">
                <a:solidFill>
                  <a:schemeClr val="dk1"/>
                </a:solidFill>
                <a:latin typeface="Helvetica Neue"/>
                <a:ea typeface="Helvetica Neue"/>
                <a:cs typeface="Helvetica Neue"/>
                <a:sym typeface="Helvetica Neue"/>
              </a:rPr>
              <a:t>Introduction</a:t>
            </a:r>
            <a:endParaRPr b="0" i="0" sz="1900" u="none" cap="none" strike="noStrike">
              <a:solidFill>
                <a:srgbClr val="000000"/>
              </a:solidFill>
              <a:latin typeface="Arial"/>
              <a:ea typeface="Arial"/>
              <a:cs typeface="Arial"/>
              <a:sym typeface="Arial"/>
            </a:endParaRPr>
          </a:p>
          <a:p>
            <a:pPr indent="-239711" lvl="0" marL="357187" marR="0" rtl="0" algn="just">
              <a:lnSpc>
                <a:spcPct val="140000"/>
              </a:lnSpc>
              <a:spcBef>
                <a:spcPts val="630"/>
              </a:spcBef>
              <a:spcAft>
                <a:spcPts val="0"/>
              </a:spcAft>
              <a:buClr>
                <a:schemeClr val="dk1"/>
              </a:buClr>
              <a:buSzPts val="1900"/>
              <a:buFont typeface="Arial"/>
              <a:buChar char="•"/>
            </a:pPr>
            <a:r>
              <a:rPr b="0" i="0" lang="en-US" sz="1900" u="none" cap="none" strike="noStrike">
                <a:solidFill>
                  <a:schemeClr val="dk1"/>
                </a:solidFill>
                <a:latin typeface="Helvetica Neue"/>
                <a:ea typeface="Helvetica Neue"/>
                <a:cs typeface="Helvetica Neue"/>
                <a:sym typeface="Helvetica Neue"/>
              </a:rPr>
              <a:t>Problem Statement</a:t>
            </a:r>
            <a:endParaRPr b="0" i="0" sz="1900" u="none" cap="none" strike="noStrike">
              <a:solidFill>
                <a:srgbClr val="000000"/>
              </a:solidFill>
              <a:latin typeface="Arial"/>
              <a:ea typeface="Arial"/>
              <a:cs typeface="Arial"/>
              <a:sym typeface="Arial"/>
            </a:endParaRPr>
          </a:p>
          <a:p>
            <a:pPr indent="-239711" lvl="0" marL="357187" marR="0" rtl="0" algn="just">
              <a:lnSpc>
                <a:spcPct val="140000"/>
              </a:lnSpc>
              <a:spcBef>
                <a:spcPts val="630"/>
              </a:spcBef>
              <a:spcAft>
                <a:spcPts val="0"/>
              </a:spcAft>
              <a:buClr>
                <a:schemeClr val="dk1"/>
              </a:buClr>
              <a:buSzPts val="1900"/>
              <a:buFont typeface="Arial"/>
              <a:buChar char="•"/>
            </a:pPr>
            <a:r>
              <a:rPr b="0" i="0" lang="en-US" sz="1900" u="none" cap="none" strike="noStrike">
                <a:solidFill>
                  <a:schemeClr val="dk1"/>
                </a:solidFill>
                <a:latin typeface="Helvetica Neue"/>
                <a:ea typeface="Helvetica Neue"/>
                <a:cs typeface="Helvetica Neue"/>
                <a:sym typeface="Helvetica Neue"/>
              </a:rPr>
              <a:t>Objectives</a:t>
            </a:r>
            <a:endParaRPr b="0" i="0" sz="1900" u="none" cap="none" strike="noStrike">
              <a:solidFill>
                <a:srgbClr val="000000"/>
              </a:solidFill>
              <a:latin typeface="Arial"/>
              <a:ea typeface="Arial"/>
              <a:cs typeface="Arial"/>
              <a:sym typeface="Arial"/>
            </a:endParaRPr>
          </a:p>
          <a:p>
            <a:pPr indent="-239711" lvl="0" marL="357187" marR="0" rtl="0" algn="just">
              <a:lnSpc>
                <a:spcPct val="140000"/>
              </a:lnSpc>
              <a:spcBef>
                <a:spcPts val="630"/>
              </a:spcBef>
              <a:spcAft>
                <a:spcPts val="0"/>
              </a:spcAft>
              <a:buClr>
                <a:schemeClr val="dk1"/>
              </a:buClr>
              <a:buSzPts val="1900"/>
              <a:buFont typeface="Arial"/>
              <a:buChar char="•"/>
            </a:pPr>
            <a:r>
              <a:rPr b="0" i="0" lang="en-US" sz="1900" u="none" cap="none" strike="noStrike">
                <a:solidFill>
                  <a:schemeClr val="dk1"/>
                </a:solidFill>
                <a:latin typeface="Helvetica Neue"/>
                <a:ea typeface="Helvetica Neue"/>
                <a:cs typeface="Helvetica Neue"/>
                <a:sym typeface="Helvetica Neue"/>
              </a:rPr>
              <a:t>Work Done (after Mid-Term Evaluation)</a:t>
            </a:r>
            <a:endParaRPr b="0" i="0" sz="1900" u="none" cap="none" strike="noStrike">
              <a:solidFill>
                <a:srgbClr val="000000"/>
              </a:solidFill>
              <a:latin typeface="Arial"/>
              <a:ea typeface="Arial"/>
              <a:cs typeface="Arial"/>
              <a:sym typeface="Arial"/>
            </a:endParaRPr>
          </a:p>
          <a:p>
            <a:pPr indent="-239711" lvl="0" marL="357187" marR="0" rtl="0" algn="just">
              <a:lnSpc>
                <a:spcPct val="140000"/>
              </a:lnSpc>
              <a:spcBef>
                <a:spcPts val="630"/>
              </a:spcBef>
              <a:spcAft>
                <a:spcPts val="0"/>
              </a:spcAft>
              <a:buClr>
                <a:schemeClr val="dk1"/>
              </a:buClr>
              <a:buSzPts val="1900"/>
              <a:buFont typeface="Arial"/>
              <a:buChar char="•"/>
            </a:pPr>
            <a:r>
              <a:rPr b="0" i="0" lang="en-US" sz="1900" u="none" cap="none" strike="noStrike">
                <a:solidFill>
                  <a:schemeClr val="dk1"/>
                </a:solidFill>
                <a:latin typeface="Helvetica Neue"/>
                <a:ea typeface="Helvetica Neue"/>
                <a:cs typeface="Helvetica Neue"/>
                <a:sym typeface="Helvetica Neue"/>
              </a:rPr>
              <a:t>Project Design</a:t>
            </a:r>
            <a:endParaRPr b="0" i="0" sz="1900" u="none" cap="none" strike="noStrike">
              <a:solidFill>
                <a:srgbClr val="000000"/>
              </a:solidFill>
              <a:latin typeface="Arial"/>
              <a:ea typeface="Arial"/>
              <a:cs typeface="Arial"/>
              <a:sym typeface="Arial"/>
            </a:endParaRPr>
          </a:p>
          <a:p>
            <a:pPr indent="-239711" lvl="0" marL="357187" marR="0" rtl="0" algn="just">
              <a:lnSpc>
                <a:spcPct val="140000"/>
              </a:lnSpc>
              <a:spcBef>
                <a:spcPts val="630"/>
              </a:spcBef>
              <a:spcAft>
                <a:spcPts val="0"/>
              </a:spcAft>
              <a:buClr>
                <a:schemeClr val="dk1"/>
              </a:buClr>
              <a:buSzPts val="1900"/>
              <a:buFont typeface="Arial"/>
              <a:buChar char="•"/>
            </a:pPr>
            <a:r>
              <a:rPr b="0" i="0" lang="en-US" sz="1900" u="none" cap="none" strike="noStrike">
                <a:solidFill>
                  <a:schemeClr val="dk1"/>
                </a:solidFill>
                <a:latin typeface="Helvetica Neue"/>
                <a:ea typeface="Helvetica Neue"/>
                <a:cs typeface="Helvetica Neue"/>
                <a:sym typeface="Helvetica Neue"/>
              </a:rPr>
              <a:t>Implementation</a:t>
            </a:r>
            <a:endParaRPr b="0" i="0" sz="1900" u="none" cap="none" strike="noStrike">
              <a:solidFill>
                <a:srgbClr val="000000"/>
              </a:solidFill>
              <a:latin typeface="Arial"/>
              <a:ea typeface="Arial"/>
              <a:cs typeface="Arial"/>
              <a:sym typeface="Arial"/>
            </a:endParaRPr>
          </a:p>
          <a:p>
            <a:pPr indent="-239711" lvl="0" marL="357187" marR="0" rtl="0" algn="just">
              <a:lnSpc>
                <a:spcPct val="140000"/>
              </a:lnSpc>
              <a:spcBef>
                <a:spcPts val="630"/>
              </a:spcBef>
              <a:spcAft>
                <a:spcPts val="0"/>
              </a:spcAft>
              <a:buClr>
                <a:schemeClr val="dk1"/>
              </a:buClr>
              <a:buSzPts val="1900"/>
              <a:buFont typeface="Arial"/>
              <a:buChar char="•"/>
            </a:pPr>
            <a:r>
              <a:rPr b="0" i="0" lang="en-US" sz="1900" u="none" cap="none" strike="noStrike">
                <a:solidFill>
                  <a:schemeClr val="dk1"/>
                </a:solidFill>
                <a:latin typeface="Helvetica Neue"/>
                <a:ea typeface="Helvetica Neue"/>
                <a:cs typeface="Helvetica Neue"/>
                <a:sym typeface="Helvetica Neue"/>
              </a:rPr>
              <a:t>Experimental Results and Evaluation</a:t>
            </a:r>
            <a:endParaRPr b="0" i="0" sz="1900" u="none" cap="none" strike="noStrike">
              <a:solidFill>
                <a:srgbClr val="000000"/>
              </a:solidFill>
              <a:latin typeface="Arial"/>
              <a:ea typeface="Arial"/>
              <a:cs typeface="Arial"/>
              <a:sym typeface="Arial"/>
            </a:endParaRPr>
          </a:p>
          <a:p>
            <a:pPr indent="-239711" lvl="0" marL="357187" marR="0" rtl="0" algn="just">
              <a:lnSpc>
                <a:spcPct val="140000"/>
              </a:lnSpc>
              <a:spcBef>
                <a:spcPts val="630"/>
              </a:spcBef>
              <a:spcAft>
                <a:spcPts val="0"/>
              </a:spcAft>
              <a:buClr>
                <a:schemeClr val="dk1"/>
              </a:buClr>
              <a:buSzPts val="1900"/>
              <a:buFont typeface="Arial"/>
              <a:buChar char="•"/>
            </a:pPr>
            <a:r>
              <a:rPr b="0" i="0" lang="en-US" sz="1900" u="none" cap="none" strike="noStrike">
                <a:solidFill>
                  <a:schemeClr val="dk1"/>
                </a:solidFill>
                <a:latin typeface="Helvetica Neue"/>
                <a:ea typeface="Helvetica Neue"/>
                <a:cs typeface="Helvetica Neue"/>
                <a:sym typeface="Helvetica Neue"/>
              </a:rPr>
              <a:t>Key Learnings</a:t>
            </a:r>
            <a:endParaRPr b="0" i="0" sz="1900" u="none" cap="none" strike="noStrike">
              <a:solidFill>
                <a:srgbClr val="000000"/>
              </a:solidFill>
              <a:latin typeface="Arial"/>
              <a:ea typeface="Arial"/>
              <a:cs typeface="Arial"/>
              <a:sym typeface="Arial"/>
            </a:endParaRPr>
          </a:p>
          <a:p>
            <a:pPr indent="-239711" lvl="0" marL="357187" marR="0" rtl="0" algn="just">
              <a:lnSpc>
                <a:spcPct val="140000"/>
              </a:lnSpc>
              <a:spcBef>
                <a:spcPts val="630"/>
              </a:spcBef>
              <a:spcAft>
                <a:spcPts val="0"/>
              </a:spcAft>
              <a:buClr>
                <a:schemeClr val="dk1"/>
              </a:buClr>
              <a:buSzPts val="1900"/>
              <a:buFont typeface="Arial"/>
              <a:buChar char="•"/>
            </a:pPr>
            <a:r>
              <a:rPr b="0" i="0" lang="en-US" sz="1900" u="none" cap="none" strike="noStrike">
                <a:solidFill>
                  <a:schemeClr val="dk1"/>
                </a:solidFill>
                <a:latin typeface="Helvetica Neue"/>
                <a:ea typeface="Helvetica Neue"/>
                <a:cs typeface="Helvetica Neue"/>
                <a:sym typeface="Helvetica Neue"/>
              </a:rPr>
              <a:t>Work Plan for Next Semester</a:t>
            </a:r>
            <a:endParaRPr b="0" i="0" sz="1900" u="none" cap="none" strike="noStrike">
              <a:solidFill>
                <a:srgbClr val="000000"/>
              </a:solidFill>
              <a:latin typeface="Arial"/>
              <a:ea typeface="Arial"/>
              <a:cs typeface="Arial"/>
              <a:sym typeface="Arial"/>
            </a:endParaRPr>
          </a:p>
          <a:p>
            <a:pPr indent="-239711" lvl="0" marL="357187" marR="0" rtl="0" algn="just">
              <a:lnSpc>
                <a:spcPct val="140000"/>
              </a:lnSpc>
              <a:spcBef>
                <a:spcPts val="630"/>
              </a:spcBef>
              <a:spcAft>
                <a:spcPts val="0"/>
              </a:spcAft>
              <a:buClr>
                <a:schemeClr val="dk1"/>
              </a:buClr>
              <a:buSzPts val="1900"/>
              <a:buFont typeface="Arial"/>
              <a:buChar char="•"/>
            </a:pPr>
            <a:r>
              <a:rPr b="0" i="0" lang="en-US" sz="1900" u="none" cap="none" strike="noStrike">
                <a:solidFill>
                  <a:schemeClr val="dk1"/>
                </a:solidFill>
                <a:latin typeface="Helvetica Neue"/>
                <a:ea typeface="Helvetica Neue"/>
                <a:cs typeface="Helvetica Neue"/>
                <a:sym typeface="Helvetica Neue"/>
              </a:rPr>
              <a:t>Work Contribution of Each Member</a:t>
            </a:r>
            <a:endParaRPr b="0" i="0" sz="1900" u="none" cap="none" strike="noStrike">
              <a:solidFill>
                <a:srgbClr val="000000"/>
              </a:solidFill>
              <a:latin typeface="Arial"/>
              <a:ea typeface="Arial"/>
              <a:cs typeface="Arial"/>
              <a:sym typeface="Arial"/>
            </a:endParaRPr>
          </a:p>
          <a:p>
            <a:pPr indent="-239711" lvl="0" marL="357187" marR="0" rtl="0" algn="just">
              <a:lnSpc>
                <a:spcPct val="140000"/>
              </a:lnSpc>
              <a:spcBef>
                <a:spcPts val="630"/>
              </a:spcBef>
              <a:spcAft>
                <a:spcPts val="0"/>
              </a:spcAft>
              <a:buClr>
                <a:schemeClr val="dk1"/>
              </a:buClr>
              <a:buSzPts val="1900"/>
              <a:buFont typeface="Arial"/>
              <a:buChar char="•"/>
            </a:pPr>
            <a:r>
              <a:rPr b="0" i="0" lang="en-US" sz="1900" u="none" cap="none" strike="noStrike">
                <a:solidFill>
                  <a:schemeClr val="dk1"/>
                </a:solidFill>
                <a:latin typeface="Helvetica Neue"/>
                <a:ea typeface="Helvetica Neue"/>
                <a:cs typeface="Helvetica Neue"/>
                <a:sym typeface="Helvetica Neue"/>
              </a:rPr>
              <a:t>Supervisor Remarks</a:t>
            </a:r>
            <a:endParaRPr b="0" i="0" sz="1900" u="none" cap="none" strike="noStrike">
              <a:solidFill>
                <a:srgbClr val="000000"/>
              </a:solidFill>
              <a:latin typeface="Arial"/>
              <a:ea typeface="Arial"/>
              <a:cs typeface="Arial"/>
              <a:sym typeface="Arial"/>
            </a:endParaRPr>
          </a:p>
          <a:p>
            <a:pPr indent="-239711" lvl="0" marL="357187" marR="0" rtl="0" algn="just">
              <a:lnSpc>
                <a:spcPct val="140000"/>
              </a:lnSpc>
              <a:spcBef>
                <a:spcPts val="630"/>
              </a:spcBef>
              <a:spcAft>
                <a:spcPts val="0"/>
              </a:spcAft>
              <a:buClr>
                <a:schemeClr val="dk1"/>
              </a:buClr>
              <a:buSzPts val="1900"/>
              <a:buFont typeface="Arial"/>
              <a:buChar char="•"/>
            </a:pPr>
            <a:r>
              <a:rPr b="0" i="0" lang="en-US" sz="1900" u="none" cap="none" strike="noStrike">
                <a:solidFill>
                  <a:schemeClr val="dk1"/>
                </a:solidFill>
                <a:latin typeface="Helvetica Neue"/>
                <a:ea typeface="Helvetica Neue"/>
                <a:cs typeface="Helvetica Neue"/>
                <a:sym typeface="Helvetica Neue"/>
              </a:rPr>
              <a:t>References</a:t>
            </a:r>
            <a:endParaRPr b="0" i="0" sz="1900" u="none" cap="none" strike="noStrike">
              <a:solidFill>
                <a:srgbClr val="000000"/>
              </a:solidFill>
              <a:latin typeface="Arial"/>
              <a:ea typeface="Arial"/>
              <a:cs typeface="Arial"/>
              <a:sym typeface="Arial"/>
            </a:endParaRPr>
          </a:p>
          <a:p>
            <a:pPr indent="0" lvl="0" marL="0" marR="0" rtl="0" algn="just">
              <a:lnSpc>
                <a:spcPct val="150000"/>
              </a:lnSpc>
              <a:spcBef>
                <a:spcPts val="595"/>
              </a:spcBef>
              <a:spcAft>
                <a:spcPts val="0"/>
              </a:spcAft>
              <a:buClr>
                <a:schemeClr val="dk1"/>
              </a:buClr>
              <a:buSzPts val="2125"/>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References </a:t>
            </a:r>
            <a:r>
              <a:rPr b="0" lang="en-US" sz="2400"/>
              <a:t>(cont…)</a:t>
            </a:r>
            <a:endParaRPr/>
          </a:p>
        </p:txBody>
      </p:sp>
      <p:sp>
        <p:nvSpPr>
          <p:cNvPr id="158" name="Google Shape;158;p21"/>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chemeClr val="dk1"/>
              </a:buClr>
              <a:buSzPts val="1200"/>
              <a:buFont typeface="Arial"/>
              <a:buNone/>
            </a:pPr>
            <a:r>
              <a:rPr b="0" i="0" lang="en-US" sz="1200" u="none" cap="none" strike="noStrike">
                <a:solidFill>
                  <a:schemeClr val="dk1"/>
                </a:solidFill>
                <a:latin typeface="Helvetica Neue"/>
                <a:ea typeface="Helvetica Neue"/>
                <a:cs typeface="Helvetica Neue"/>
                <a:sym typeface="Helvetica Neue"/>
              </a:rPr>
              <a:t>[</a:t>
            </a:r>
            <a:r>
              <a:rPr b="0" i="0" lang="en-US" sz="1400" u="none" cap="none" strike="noStrike">
                <a:solidFill>
                  <a:schemeClr val="dk1"/>
                </a:solidFill>
                <a:latin typeface="Helvetica Neue"/>
                <a:ea typeface="Helvetica Neue"/>
                <a:cs typeface="Helvetica Neue"/>
                <a:sym typeface="Helvetica Neue"/>
              </a:rPr>
              <a:t>14] IEEE Transactions on Power Systems, vol. 32, no. 3, pp. 2142-2151, May 2017.</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chemeClr val="dk1"/>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chemeClr val="dk1"/>
              </a:buClr>
              <a:buSzPts val="1400"/>
              <a:buFont typeface="Arial"/>
              <a:buNone/>
            </a:pPr>
            <a:r>
              <a:rPr b="0" i="0" lang="en-US" sz="1400" u="none" cap="none" strike="noStrike">
                <a:solidFill>
                  <a:schemeClr val="dk1"/>
                </a:solidFill>
                <a:latin typeface="Helvetica Neue"/>
                <a:ea typeface="Helvetica Neue"/>
                <a:cs typeface="Helvetica Neue"/>
                <a:sym typeface="Helvetica Neue"/>
              </a:rPr>
              <a:t>[15] K. A. Kontogiannis, R. De Mori, E. Merlo, M. Galler, and M. Bernstein, "Pattern Matching for Clone and Concept Detection," </a:t>
            </a:r>
            <a:r>
              <a:rPr b="0" i="1" lang="en-US" sz="1400" u="none" cap="none" strike="noStrike">
                <a:solidFill>
                  <a:schemeClr val="dk1"/>
                </a:solidFill>
                <a:latin typeface="Helvetica Neue"/>
                <a:ea typeface="Helvetica Neue"/>
                <a:cs typeface="Helvetica Neue"/>
                <a:sym typeface="Helvetica Neue"/>
              </a:rPr>
              <a:t>Automated Software Engineering</a:t>
            </a:r>
            <a:r>
              <a:rPr b="0" i="0" lang="en-US" sz="1400" u="none" cap="none" strike="noStrike">
                <a:solidFill>
                  <a:schemeClr val="dk1"/>
                </a:solidFill>
                <a:latin typeface="Helvetica Neue"/>
                <a:ea typeface="Helvetica Neue"/>
                <a:cs typeface="Helvetica Neue"/>
                <a:sym typeface="Helvetica Neue"/>
              </a:rPr>
              <a:t>, vol. 3, pp. 77–108, 1996</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chemeClr val="dk1"/>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chemeClr val="dk1"/>
              </a:buClr>
              <a:buSzPts val="1400"/>
              <a:buFont typeface="Arial"/>
              <a:buNone/>
            </a:pPr>
            <a:r>
              <a:rPr b="0" i="0" lang="en-US" sz="1400" u="none" cap="none" strike="noStrike">
                <a:solidFill>
                  <a:schemeClr val="dk1"/>
                </a:solidFill>
                <a:latin typeface="Helvetica Neue"/>
                <a:ea typeface="Helvetica Neue"/>
                <a:cs typeface="Helvetica Neue"/>
                <a:sym typeface="Helvetica Neue"/>
              </a:rPr>
              <a:t>[16] Z. A. Alzamil, "Application of Redundant Computation in Program Debugging," </a:t>
            </a:r>
            <a:r>
              <a:rPr b="0" i="1" lang="en-US" sz="1400" u="none" cap="none" strike="noStrike">
                <a:solidFill>
                  <a:schemeClr val="dk1"/>
                </a:solidFill>
                <a:latin typeface="Helvetica Neue"/>
                <a:ea typeface="Helvetica Neue"/>
                <a:cs typeface="Helvetica Neue"/>
                <a:sym typeface="Helvetica Neue"/>
              </a:rPr>
              <a:t>Journal of Systems and Software</a:t>
            </a:r>
            <a:r>
              <a:rPr b="0" i="0" lang="en-US" sz="1400" u="none" cap="none" strike="noStrike">
                <a:solidFill>
                  <a:schemeClr val="dk1"/>
                </a:solidFill>
                <a:latin typeface="Helvetica Neue"/>
                <a:ea typeface="Helvetica Neue"/>
                <a:cs typeface="Helvetica Neue"/>
                <a:sym typeface="Helvetica Neue"/>
              </a:rPr>
              <a:t>, vol. 81, no. 11, pp. 2024–2033, Nov. 2008.</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chemeClr val="dk1"/>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chemeClr val="dk1"/>
              </a:buClr>
              <a:buSzPts val="1400"/>
              <a:buFont typeface="Arial"/>
              <a:buNone/>
            </a:pPr>
            <a:r>
              <a:rPr b="0" i="0" lang="en-US" sz="1400" u="none" cap="none" strike="noStrike">
                <a:solidFill>
                  <a:schemeClr val="dk1"/>
                </a:solidFill>
                <a:latin typeface="Helvetica Neue"/>
                <a:ea typeface="Helvetica Neue"/>
                <a:cs typeface="Helvetica Neue"/>
                <a:sym typeface="Helvetica Neue"/>
              </a:rPr>
              <a:t>[17] M. Zhang, "Detecting Redundant Operations with LLVM," </a:t>
            </a:r>
            <a:r>
              <a:rPr b="0" i="1" lang="en-US" sz="1400" u="none" cap="none" strike="noStrike">
                <a:solidFill>
                  <a:schemeClr val="dk1"/>
                </a:solidFill>
                <a:latin typeface="Helvetica Neue"/>
                <a:ea typeface="Helvetica Neue"/>
                <a:cs typeface="Helvetica Neue"/>
                <a:sym typeface="Helvetica Neue"/>
              </a:rPr>
              <a:t>GSoC 2015 Proposal</a:t>
            </a:r>
            <a:r>
              <a:rPr b="0" i="0" lang="en-US" sz="1400" u="none" cap="none" strike="noStrike">
                <a:solidFill>
                  <a:schemeClr val="dk1"/>
                </a:solidFill>
                <a:latin typeface="Helvetica Neue"/>
                <a:ea typeface="Helvetica Neue"/>
                <a:cs typeface="Helvetica Neue"/>
                <a:sym typeface="Helvetica Neue"/>
              </a:rPr>
              <a:t>, unpublished, 2015.</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chemeClr val="dk1"/>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chemeClr val="dk1"/>
              </a:buClr>
              <a:buSzPts val="1400"/>
              <a:buFont typeface="Arial"/>
              <a:buNone/>
            </a:pPr>
            <a:r>
              <a:rPr b="0" i="0" lang="en-US" sz="1400" u="none" cap="none" strike="noStrike">
                <a:solidFill>
                  <a:schemeClr val="dk1"/>
                </a:solidFill>
                <a:latin typeface="Helvetica Neue"/>
                <a:ea typeface="Helvetica Neue"/>
                <a:cs typeface="Helvetica Neue"/>
                <a:sym typeface="Helvetica Neue"/>
              </a:rPr>
              <a:t>[18] Marcus, A., &amp; Maletic, J. I. (2001). Identification of High-Level Concept Clones in Source Code. </a:t>
            </a:r>
            <a:r>
              <a:rPr b="0" i="1" lang="en-US" sz="1400" u="none" cap="none" strike="noStrike">
                <a:solidFill>
                  <a:schemeClr val="dk1"/>
                </a:solidFill>
                <a:latin typeface="Helvetica Neue"/>
                <a:ea typeface="Helvetica Neue"/>
                <a:cs typeface="Helvetica Neue"/>
                <a:sym typeface="Helvetica Neue"/>
              </a:rPr>
              <a:t>Proceedings of the International Conference on Automated Software Engineering (ASE '01)</a:t>
            </a:r>
            <a:r>
              <a:rPr b="0" i="0" lang="en-US" sz="1400" u="none" cap="none" strike="noStrike">
                <a:solidFill>
                  <a:schemeClr val="dk1"/>
                </a:solidFill>
                <a:latin typeface="Helvetica Neue"/>
                <a:ea typeface="Helvetica Neue"/>
                <a:cs typeface="Helvetica Neue"/>
                <a:sym typeface="Helvetica Neue"/>
              </a:rPr>
              <a:t>, pp. 46-53.</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chemeClr val="dk1"/>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chemeClr val="dk1"/>
              </a:buClr>
              <a:buSzPts val="1400"/>
              <a:buFont typeface="Arial"/>
              <a:buNone/>
            </a:pPr>
            <a:r>
              <a:rPr b="0" i="0" lang="en-US" sz="1400" u="none" cap="none" strike="noStrike">
                <a:solidFill>
                  <a:schemeClr val="dk1"/>
                </a:solidFill>
                <a:latin typeface="Helvetica Neue"/>
                <a:ea typeface="Helvetica Neue"/>
                <a:cs typeface="Helvetica Neue"/>
                <a:sym typeface="Helvetica Neue"/>
              </a:rPr>
              <a:t>[19] Zhou, T., Tian, R., Ashraf, R. A., Gioiosa, R., Kestor, G., &amp; Sarkar, V. (2022). ReACT: Redundancy-Aware Code Generation for Tensor Expressions. </a:t>
            </a:r>
            <a:r>
              <a:rPr b="0" i="1" lang="en-US" sz="1400" u="none" cap="none" strike="noStrike">
                <a:solidFill>
                  <a:schemeClr val="dk1"/>
                </a:solidFill>
                <a:latin typeface="Helvetica Neue"/>
                <a:ea typeface="Helvetica Neue"/>
                <a:cs typeface="Helvetica Neue"/>
                <a:sym typeface="Helvetica Neue"/>
              </a:rPr>
              <a:t>Proceedings of the International Conference on Parallel Architectures and Compilation Techniques (PACT '22)</a:t>
            </a:r>
            <a:r>
              <a:rPr b="0" i="0" lang="en-US" sz="1400" u="none" cap="none" strike="noStrike">
                <a:solidFill>
                  <a:schemeClr val="dk1"/>
                </a:solidFill>
                <a:latin typeface="Helvetica Neue"/>
                <a:ea typeface="Helvetica Neue"/>
                <a:cs typeface="Helvetica Neue"/>
                <a:sym typeface="Helvetica Neue"/>
              </a:rPr>
              <a:t>.</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chemeClr val="dk1"/>
              </a:buClr>
              <a:buSzPts val="600"/>
              <a:buFont typeface="Arial"/>
              <a:buNone/>
            </a:pPr>
            <a:r>
              <a:t/>
            </a:r>
            <a:endParaRPr b="0" i="0" sz="6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chemeClr val="dk1"/>
              </a:buClr>
              <a:buSzPts val="1400"/>
              <a:buFont typeface="Arial"/>
              <a:buNone/>
            </a:pPr>
            <a:r>
              <a:rPr b="0" i="0" lang="en-US" sz="1400" u="none" cap="none" strike="noStrike">
                <a:solidFill>
                  <a:schemeClr val="dk1"/>
                </a:solidFill>
                <a:latin typeface="Helvetica Neue"/>
                <a:ea typeface="Helvetica Neue"/>
                <a:cs typeface="Helvetica Neue"/>
                <a:sym typeface="Helvetica Neue"/>
              </a:rPr>
              <a:t>[20] Xu, Z., &amp; Sheng, V. S. (2024). Detecting AI-Generated Code Assignments Using Perplexity of Large Language Models. </a:t>
            </a:r>
            <a:r>
              <a:rPr b="0" i="1" lang="en-US" sz="1400" u="none" cap="none" strike="noStrike">
                <a:solidFill>
                  <a:schemeClr val="dk1"/>
                </a:solidFill>
                <a:latin typeface="Helvetica Neue"/>
                <a:ea typeface="Helvetica Neue"/>
                <a:cs typeface="Helvetica Neue"/>
                <a:sym typeface="Helvetica Neue"/>
              </a:rPr>
              <a:t>Proceedings of the AAAI Conference on Artificial Intelligence</a:t>
            </a:r>
            <a:r>
              <a:rPr b="0" i="0" lang="en-US" sz="1400" u="none" cap="none" strike="noStrike">
                <a:solidFill>
                  <a:schemeClr val="dk1"/>
                </a:solidFill>
                <a:latin typeface="Helvetica Neue"/>
                <a:ea typeface="Helvetica Neue"/>
                <a:cs typeface="Helvetica Neue"/>
                <a:sym typeface="Helvetica Neue"/>
              </a:rPr>
              <a:t>, 38(21), 23155-23162.</a:t>
            </a:r>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2"/>
          <p:cNvSpPr txBox="1"/>
          <p:nvPr/>
        </p:nvSpPr>
        <p:spPr>
          <a:xfrm>
            <a:off x="77118" y="804231"/>
            <a:ext cx="8956714" cy="5960125"/>
          </a:xfrm>
          <a:prstGeom prst="rect">
            <a:avLst/>
          </a:prstGeom>
          <a:noFill/>
          <a:ln>
            <a:noFill/>
          </a:ln>
        </p:spPr>
        <p:txBody>
          <a:bodyPr anchorCtr="0" anchor="t" bIns="45700" lIns="91425" spcFirstLastPara="1" rIns="91425" wrap="square" tIns="45700">
            <a:noAutofit/>
          </a:bodyPr>
          <a:lstStyle/>
          <a:p>
            <a:pPr indent="0" lvl="0" marL="95250" marR="0" rtl="0" algn="just">
              <a:lnSpc>
                <a:spcPct val="150000"/>
              </a:lnSpc>
              <a:spcBef>
                <a:spcPts val="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just">
              <a:lnSpc>
                <a:spcPct val="150000"/>
              </a:lnSpc>
              <a:spcBef>
                <a:spcPts val="490"/>
              </a:spcBef>
              <a:spcAft>
                <a:spcPts val="0"/>
              </a:spcAft>
              <a:buClr>
                <a:schemeClr val="dk1"/>
              </a:buClr>
              <a:buSzPts val="175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95250" marR="0" rtl="0" algn="ctr">
              <a:lnSpc>
                <a:spcPct val="150000"/>
              </a:lnSpc>
              <a:spcBef>
                <a:spcPts val="700"/>
              </a:spcBef>
              <a:spcAft>
                <a:spcPts val="0"/>
              </a:spcAft>
              <a:buClr>
                <a:schemeClr val="dk1"/>
              </a:buClr>
              <a:buSzPts val="2500"/>
              <a:buFont typeface="Arial"/>
              <a:buNone/>
            </a:pPr>
            <a:r>
              <a:rPr b="1" i="0" lang="en-US" sz="3000" u="none" cap="none" strike="noStrike">
                <a:solidFill>
                  <a:schemeClr val="dk1"/>
                </a:solidFill>
                <a:latin typeface="Helvetica Neue"/>
                <a:ea typeface="Helvetica Neue"/>
                <a:cs typeface="Helvetica Neue"/>
                <a:sym typeface="Helvetica Neue"/>
              </a:rPr>
              <a:t>Thanks</a:t>
            </a:r>
            <a:r>
              <a:rPr b="0" i="0" lang="en-US" sz="3000" u="none" cap="none" strike="noStrike">
                <a:solidFill>
                  <a:schemeClr val="dk1"/>
                </a:solidFill>
                <a:latin typeface="Helvetica Neue"/>
                <a:ea typeface="Helvetica Neue"/>
                <a:cs typeface="Helvetica Neue"/>
                <a:sym typeface="Helvetica Neue"/>
              </a:rPr>
              <a:t>.</a:t>
            </a:r>
            <a:endParaRPr b="0" i="0" sz="30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3"/>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a:t>Introduction</a:t>
            </a:r>
            <a:endParaRPr/>
          </a:p>
        </p:txBody>
      </p:sp>
      <p:sp>
        <p:nvSpPr>
          <p:cNvPr id="47" name="Google Shape;47;p3"/>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317500" lvl="0" marL="457200" marR="0" rtl="0" algn="just">
              <a:lnSpc>
                <a:spcPct val="115000"/>
              </a:lnSpc>
              <a:spcBef>
                <a:spcPts val="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Code redundancy, or duplicated code (code clones), is a common issue in software development. It occurs when developers replicate code segments to save time or due to a lack of collaboration. While this may seem convenient initially, redundant code increases codebase size, complicates maintenance and can introduce inconsistencies or bugs when updating code.</a:t>
            </a:r>
            <a:endParaRPr b="0" i="0" sz="1400" u="none" cap="none" strike="noStrike">
              <a:solidFill>
                <a:schemeClr val="dk1"/>
              </a:solidFill>
              <a:latin typeface="Helvetica Neue"/>
              <a:ea typeface="Helvetica Neue"/>
              <a:cs typeface="Helvetica Neue"/>
              <a:sym typeface="Helvetica Neue"/>
            </a:endParaRPr>
          </a:p>
          <a:p>
            <a:pPr indent="0" lvl="0" marL="457200" marR="141879" rtl="0" algn="just">
              <a:lnSpc>
                <a:spcPct val="115000"/>
              </a:lnSpc>
              <a:spcBef>
                <a:spcPts val="1200"/>
              </a:spcBef>
              <a:spcAft>
                <a:spcPts val="0"/>
              </a:spcAft>
              <a:buClr>
                <a:schemeClr val="dk1"/>
              </a:buClr>
              <a:buSzPts val="11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317500" lvl="0" marL="457200" marR="141879" rtl="0" algn="just">
              <a:lnSpc>
                <a:spcPct val="115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The </a:t>
            </a:r>
            <a:r>
              <a:rPr b="1" i="0" lang="en-US" sz="1400" u="none" cap="none" strike="noStrike">
                <a:solidFill>
                  <a:schemeClr val="dk1"/>
                </a:solidFill>
                <a:latin typeface="Helvetica Neue"/>
                <a:ea typeface="Helvetica Neue"/>
                <a:cs typeface="Helvetica Neue"/>
                <a:sym typeface="Helvetica Neue"/>
              </a:rPr>
              <a:t>"Identification of Redundant Code Using AI"</a:t>
            </a:r>
            <a:r>
              <a:rPr b="0" i="0" lang="en-US" sz="1400" u="none" cap="none" strike="noStrike">
                <a:solidFill>
                  <a:schemeClr val="dk1"/>
                </a:solidFill>
                <a:latin typeface="Helvetica Neue"/>
                <a:ea typeface="Helvetica Neue"/>
                <a:cs typeface="Helvetica Neue"/>
                <a:sym typeface="Helvetica Neue"/>
              </a:rPr>
              <a:t> project aims to address this challenge by employing machine learning (ML) and natural language processing (NLP) techniques. Using advanced ML models, the project will automatically identify both exact and semantic code clones. By training on a dataset of labeled redundant code patterns, the system will be able to detect clones across large codebases, highlighting areas for refactoring and improving code quality.</a:t>
            </a:r>
            <a:endParaRPr b="0" i="0" sz="1400" u="none" cap="none" strike="noStrike">
              <a:solidFill>
                <a:schemeClr val="dk1"/>
              </a:solidFill>
              <a:latin typeface="Helvetica Neue"/>
              <a:ea typeface="Helvetica Neue"/>
              <a:cs typeface="Helvetica Neue"/>
              <a:sym typeface="Helvetica Neue"/>
            </a:endParaRPr>
          </a:p>
          <a:p>
            <a:pPr indent="0" lvl="0" marL="457200" marR="141879" rtl="0" algn="just">
              <a:lnSpc>
                <a:spcPct val="115000"/>
              </a:lnSpc>
              <a:spcBef>
                <a:spcPts val="1200"/>
              </a:spcBef>
              <a:spcAft>
                <a:spcPts val="0"/>
              </a:spcAft>
              <a:buClr>
                <a:schemeClr val="dk1"/>
              </a:buClr>
              <a:buSzPts val="11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317500" lvl="0" marL="457200" marR="141879" rtl="0" algn="just">
              <a:lnSpc>
                <a:spcPct val="115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This AI-based approach will streamline code maintenance, reduce duplication, and contribute to more efficient software development practices by producing cleaner more maintainable code.</a:t>
            </a:r>
            <a:endParaRPr b="0" i="0" sz="14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1200"/>
              </a:spcBef>
              <a:spcAft>
                <a:spcPts val="0"/>
              </a:spcAft>
              <a:buClr>
                <a:schemeClr val="dk1"/>
              </a:buClr>
              <a:buSzPts val="11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4"/>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a:t>Problem Statement</a:t>
            </a:r>
            <a:endParaRPr/>
          </a:p>
        </p:txBody>
      </p:sp>
      <p:sp>
        <p:nvSpPr>
          <p:cNvPr id="53" name="Google Shape;53;p4"/>
          <p:cNvSpPr txBox="1"/>
          <p:nvPr/>
        </p:nvSpPr>
        <p:spPr>
          <a:xfrm>
            <a:off x="93593" y="724557"/>
            <a:ext cx="8956800" cy="57618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317500" lvl="0" marL="457200" marR="255071" rtl="0" algn="just">
              <a:lnSpc>
                <a:spcPct val="115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Code redundancy, or "code clones," occurs when identical or near-identical code segments are scattered across a codebase due to copy-pasting or unintentional duplication.</a:t>
            </a:r>
            <a:endParaRPr b="0" i="0" sz="1400" u="none" cap="none" strike="noStrike">
              <a:solidFill>
                <a:schemeClr val="dk1"/>
              </a:solidFill>
              <a:latin typeface="Helvetica Neue"/>
              <a:ea typeface="Helvetica Neue"/>
              <a:cs typeface="Helvetica Neue"/>
              <a:sym typeface="Helvetica Neue"/>
            </a:endParaRPr>
          </a:p>
          <a:p>
            <a:pPr indent="0" lvl="0" marL="457200" marR="255071" rtl="0" algn="just">
              <a:lnSpc>
                <a:spcPct val="115000"/>
              </a:lnSpc>
              <a:spcBef>
                <a:spcPts val="1200"/>
              </a:spcBef>
              <a:spcAft>
                <a:spcPts val="0"/>
              </a:spcAft>
              <a:buClr>
                <a:schemeClr val="dk1"/>
              </a:buClr>
              <a:buSzPts val="1100"/>
              <a:buFont typeface="Arial"/>
              <a:buNone/>
            </a:pPr>
            <a:r>
              <a:t/>
            </a:r>
            <a:endParaRPr b="0" i="0" sz="100" u="none" cap="none" strike="noStrike">
              <a:solidFill>
                <a:schemeClr val="dk1"/>
              </a:solidFill>
              <a:latin typeface="Helvetica Neue"/>
              <a:ea typeface="Helvetica Neue"/>
              <a:cs typeface="Helvetica Neue"/>
              <a:sym typeface="Helvetica Neue"/>
            </a:endParaRPr>
          </a:p>
          <a:p>
            <a:pPr indent="-317500" lvl="0" marL="457200" marR="255071" rtl="0" algn="just">
              <a:lnSpc>
                <a:spcPct val="115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This leads to increased codebase size, makes maintenance more difficult, and introduces the risk of inconsistencies when changes are applied to only one instance of a clone.</a:t>
            </a:r>
            <a:endParaRPr b="0" i="0" sz="1400" u="none" cap="none" strike="noStrike">
              <a:solidFill>
                <a:schemeClr val="dk1"/>
              </a:solidFill>
              <a:latin typeface="Helvetica Neue"/>
              <a:ea typeface="Helvetica Neue"/>
              <a:cs typeface="Helvetica Neue"/>
              <a:sym typeface="Helvetica Neue"/>
            </a:endParaRPr>
          </a:p>
          <a:p>
            <a:pPr indent="0" lvl="0" marL="457200" marR="255071" rtl="0" algn="just">
              <a:lnSpc>
                <a:spcPct val="115000"/>
              </a:lnSpc>
              <a:spcBef>
                <a:spcPts val="1200"/>
              </a:spcBef>
              <a:spcAft>
                <a:spcPts val="0"/>
              </a:spcAft>
              <a:buClr>
                <a:schemeClr val="dk1"/>
              </a:buClr>
              <a:buSzPts val="1100"/>
              <a:buFont typeface="Arial"/>
              <a:buNone/>
            </a:pPr>
            <a:r>
              <a:t/>
            </a:r>
            <a:endParaRPr b="0" i="0" sz="100" u="none" cap="none" strike="noStrike">
              <a:solidFill>
                <a:schemeClr val="dk1"/>
              </a:solidFill>
              <a:latin typeface="Helvetica Neue"/>
              <a:ea typeface="Helvetica Neue"/>
              <a:cs typeface="Helvetica Neue"/>
              <a:sym typeface="Helvetica Neue"/>
            </a:endParaRPr>
          </a:p>
          <a:p>
            <a:pPr indent="-317500" lvl="0" marL="457200" marR="255071" rtl="0" algn="just">
              <a:lnSpc>
                <a:spcPct val="115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Traditional methods, like manual reviews or text-based detection, often miss "near-miss" clones, where minor changes exist, or semantic clones, where the code behaves the same but looks different.</a:t>
            </a:r>
            <a:endParaRPr b="0" i="0" sz="1400" u="none" cap="none" strike="noStrike">
              <a:solidFill>
                <a:schemeClr val="dk1"/>
              </a:solidFill>
              <a:latin typeface="Helvetica Neue"/>
              <a:ea typeface="Helvetica Neue"/>
              <a:cs typeface="Helvetica Neue"/>
              <a:sym typeface="Helvetica Neue"/>
            </a:endParaRPr>
          </a:p>
          <a:p>
            <a:pPr indent="0" lvl="0" marL="457200" marR="255071" rtl="0" algn="just">
              <a:lnSpc>
                <a:spcPct val="115000"/>
              </a:lnSpc>
              <a:spcBef>
                <a:spcPts val="1200"/>
              </a:spcBef>
              <a:spcAft>
                <a:spcPts val="0"/>
              </a:spcAft>
              <a:buClr>
                <a:schemeClr val="dk1"/>
              </a:buClr>
              <a:buSzPts val="1100"/>
              <a:buFont typeface="Arial"/>
              <a:buNone/>
            </a:pPr>
            <a:r>
              <a:t/>
            </a:r>
            <a:endParaRPr b="0" i="0" sz="100" u="none" cap="none" strike="noStrike">
              <a:solidFill>
                <a:schemeClr val="dk1"/>
              </a:solidFill>
              <a:latin typeface="Helvetica Neue"/>
              <a:ea typeface="Helvetica Neue"/>
              <a:cs typeface="Helvetica Neue"/>
              <a:sym typeface="Helvetica Neue"/>
            </a:endParaRPr>
          </a:p>
          <a:p>
            <a:pPr indent="-317500" lvl="0" marL="457200" marR="255071" rtl="0" algn="just">
              <a:lnSpc>
                <a:spcPct val="115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As codebases grow, manual identification and refactoring of redundant code becomes impractical, resulting in decreased efficiency and increased technical debt.</a:t>
            </a:r>
            <a:endParaRPr b="0" i="0" sz="1400" u="none" cap="none" strike="noStrike">
              <a:solidFill>
                <a:schemeClr val="dk1"/>
              </a:solidFill>
              <a:latin typeface="Helvetica Neue"/>
              <a:ea typeface="Helvetica Neue"/>
              <a:cs typeface="Helvetica Neue"/>
              <a:sym typeface="Helvetica Neue"/>
            </a:endParaRPr>
          </a:p>
          <a:p>
            <a:pPr indent="0" lvl="0" marL="457200" marR="255071" rtl="0" algn="just">
              <a:lnSpc>
                <a:spcPct val="115000"/>
              </a:lnSpc>
              <a:spcBef>
                <a:spcPts val="1200"/>
              </a:spcBef>
              <a:spcAft>
                <a:spcPts val="0"/>
              </a:spcAft>
              <a:buClr>
                <a:schemeClr val="dk1"/>
              </a:buClr>
              <a:buSzPts val="1100"/>
              <a:buFont typeface="Arial"/>
              <a:buNone/>
            </a:pPr>
            <a:r>
              <a:t/>
            </a:r>
            <a:endParaRPr b="0" i="0" sz="100" u="none" cap="none" strike="noStrike">
              <a:solidFill>
                <a:schemeClr val="dk1"/>
              </a:solidFill>
              <a:latin typeface="Helvetica Neue"/>
              <a:ea typeface="Helvetica Neue"/>
              <a:cs typeface="Helvetica Neue"/>
              <a:sym typeface="Helvetica Neue"/>
            </a:endParaRPr>
          </a:p>
          <a:p>
            <a:pPr indent="-317500" lvl="0" marL="457200" marR="255071" rtl="0" algn="just">
              <a:lnSpc>
                <a:spcPct val="115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The need arises for an automated solution capable of detecting both exact and semantic code clones to help developers maintain cleaner, more efficient codebases.</a:t>
            </a:r>
            <a:endParaRPr b="0" i="0" sz="14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1200"/>
              </a:spcBef>
              <a:spcAft>
                <a:spcPts val="0"/>
              </a:spcAft>
              <a:buClr>
                <a:schemeClr val="dk1"/>
              </a:buClr>
              <a:buSzPts val="1100"/>
              <a:buFont typeface="Arial"/>
              <a:buNone/>
            </a:pPr>
            <a:r>
              <a:t/>
            </a:r>
            <a:endParaRPr b="0" i="0" sz="1400" u="none" cap="none" strike="noStrike">
              <a:solidFill>
                <a:schemeClr val="dk1"/>
              </a:solidFill>
              <a:latin typeface="Arial"/>
              <a:ea typeface="Arial"/>
              <a:cs typeface="Arial"/>
              <a:sym typeface="Arial"/>
            </a:endParaRPr>
          </a:p>
          <a:p>
            <a:pPr indent="0" lvl="0" marL="0" marR="0" rtl="0" algn="just">
              <a:lnSpc>
                <a:spcPct val="150000"/>
              </a:lnSpc>
              <a:spcBef>
                <a:spcPts val="120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5"/>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a:t>Objectives</a:t>
            </a:r>
            <a:endParaRPr/>
          </a:p>
        </p:txBody>
      </p:sp>
      <p:sp>
        <p:nvSpPr>
          <p:cNvPr id="59" name="Google Shape;59;p5"/>
          <p:cNvSpPr txBox="1"/>
          <p:nvPr/>
        </p:nvSpPr>
        <p:spPr>
          <a:xfrm>
            <a:off x="93643" y="724557"/>
            <a:ext cx="8956800" cy="5761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17500" lvl="0" marL="457200" marR="199029" rtl="0" algn="just">
              <a:lnSpc>
                <a:spcPct val="150000"/>
              </a:lnSpc>
              <a:spcBef>
                <a:spcPts val="0"/>
              </a:spcBef>
              <a:spcAft>
                <a:spcPts val="0"/>
              </a:spcAft>
              <a:buClr>
                <a:schemeClr val="dk1"/>
              </a:buClr>
              <a:buSzPts val="1400"/>
              <a:buFont typeface="Helvetica Neue"/>
              <a:buChar char="●"/>
            </a:pPr>
            <a:r>
              <a:rPr b="1" i="0" lang="en-US" sz="1400" u="none" cap="none" strike="noStrike">
                <a:solidFill>
                  <a:schemeClr val="dk1"/>
                </a:solidFill>
                <a:latin typeface="Helvetica Neue"/>
                <a:ea typeface="Helvetica Neue"/>
                <a:cs typeface="Helvetica Neue"/>
                <a:sym typeface="Helvetica Neue"/>
              </a:rPr>
              <a:t>Automate Detection of Code Clones</a:t>
            </a:r>
            <a:r>
              <a:rPr b="0" i="0" lang="en-US" sz="1400" u="none" cap="none" strike="noStrike">
                <a:solidFill>
                  <a:schemeClr val="dk1"/>
                </a:solidFill>
                <a:latin typeface="Helvetica Neue"/>
                <a:ea typeface="Helvetica Neue"/>
                <a:cs typeface="Helvetica Neue"/>
                <a:sym typeface="Helvetica Neue"/>
              </a:rPr>
              <a:t>: Develop an AI-based system that can efficiently detect both exact and semantic code clones across large codebases, reducing the manual effort involved in identifying redundant code.</a:t>
            </a:r>
            <a:endParaRPr b="0" i="0" sz="1400" u="none" cap="none" strike="noStrike">
              <a:solidFill>
                <a:schemeClr val="dk1"/>
              </a:solidFill>
              <a:latin typeface="Helvetica Neue"/>
              <a:ea typeface="Helvetica Neue"/>
              <a:cs typeface="Helvetica Neue"/>
              <a:sym typeface="Helvetica Neue"/>
            </a:endParaRPr>
          </a:p>
          <a:p>
            <a:pPr indent="0" lvl="0" marL="457200" marR="199029" rtl="0" algn="just">
              <a:lnSpc>
                <a:spcPct val="150000"/>
              </a:lnSpc>
              <a:spcBef>
                <a:spcPts val="0"/>
              </a:spcBef>
              <a:spcAft>
                <a:spcPts val="0"/>
              </a:spcAft>
              <a:buClr>
                <a:schemeClr val="dk1"/>
              </a:buClr>
              <a:buSzPts val="11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260350" lvl="0" marL="457200" marR="199029" rtl="0" algn="just">
              <a:lnSpc>
                <a:spcPct val="150000"/>
              </a:lnSpc>
              <a:spcBef>
                <a:spcPts val="0"/>
              </a:spcBef>
              <a:spcAft>
                <a:spcPts val="0"/>
              </a:spcAft>
              <a:buClr>
                <a:schemeClr val="dk1"/>
              </a:buClr>
              <a:buSzPts val="1400"/>
              <a:buFont typeface="Arial"/>
              <a:buChar char="•"/>
            </a:pPr>
            <a:r>
              <a:rPr b="1" i="0" lang="en-US" sz="1400" u="none" cap="none" strike="noStrike">
                <a:solidFill>
                  <a:schemeClr val="dk1"/>
                </a:solidFill>
                <a:latin typeface="Helvetica Neue"/>
                <a:ea typeface="Helvetica Neue"/>
                <a:cs typeface="Helvetica Neue"/>
                <a:sym typeface="Helvetica Neue"/>
              </a:rPr>
              <a:t>Improve Codebase Quality</a:t>
            </a:r>
            <a:r>
              <a:rPr b="0" i="0" lang="en-US" sz="1400" u="none" cap="none" strike="noStrike">
                <a:solidFill>
                  <a:schemeClr val="dk1"/>
                </a:solidFill>
                <a:latin typeface="Helvetica Neue"/>
                <a:ea typeface="Helvetica Neue"/>
                <a:cs typeface="Helvetica Neue"/>
                <a:sym typeface="Helvetica Neue"/>
              </a:rPr>
              <a:t>: Minimize code duplication and technical debt by identifying areas of the code that can be refactored, ensuring cleaner, more maintainable, and scalable software development.</a:t>
            </a:r>
            <a:endParaRPr b="0" i="0" sz="1400" u="none" cap="none" strike="noStrike">
              <a:solidFill>
                <a:schemeClr val="dk1"/>
              </a:solidFill>
              <a:latin typeface="Helvetica Neue"/>
              <a:ea typeface="Helvetica Neue"/>
              <a:cs typeface="Helvetica Neue"/>
              <a:sym typeface="Helvetica Neue"/>
            </a:endParaRPr>
          </a:p>
          <a:p>
            <a:pPr indent="0" lvl="0" marL="457200" marR="199029" rtl="0" algn="just">
              <a:lnSpc>
                <a:spcPct val="150000"/>
              </a:lnSpc>
              <a:spcBef>
                <a:spcPts val="0"/>
              </a:spcBef>
              <a:spcAft>
                <a:spcPts val="0"/>
              </a:spcAft>
              <a:buClr>
                <a:schemeClr val="dk1"/>
              </a:buClr>
              <a:buSzPts val="11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260350" lvl="0" marL="457200" marR="199029" rtl="0" algn="just">
              <a:lnSpc>
                <a:spcPct val="150000"/>
              </a:lnSpc>
              <a:spcBef>
                <a:spcPts val="0"/>
              </a:spcBef>
              <a:spcAft>
                <a:spcPts val="0"/>
              </a:spcAft>
              <a:buClr>
                <a:schemeClr val="dk1"/>
              </a:buClr>
              <a:buSzPts val="1400"/>
              <a:buFont typeface="Arial"/>
              <a:buChar char="•"/>
            </a:pPr>
            <a:r>
              <a:rPr b="1" i="0" lang="en-US" sz="1400" u="none" cap="none" strike="noStrike">
                <a:solidFill>
                  <a:schemeClr val="dk1"/>
                </a:solidFill>
                <a:latin typeface="Helvetica Neue"/>
                <a:ea typeface="Helvetica Neue"/>
                <a:cs typeface="Helvetica Neue"/>
                <a:sym typeface="Helvetica Neue"/>
              </a:rPr>
              <a:t>Enhance Development Efficiency</a:t>
            </a:r>
            <a:r>
              <a:rPr b="0" i="0" lang="en-US" sz="1400" u="none" cap="none" strike="noStrike">
                <a:solidFill>
                  <a:schemeClr val="dk1"/>
                </a:solidFill>
                <a:latin typeface="Helvetica Neue"/>
                <a:ea typeface="Helvetica Neue"/>
                <a:cs typeface="Helvetica Neue"/>
                <a:sym typeface="Helvetica Neue"/>
              </a:rPr>
              <a:t>: Provide developers with actionable insights through automated clone detection reports, enabling quicker identification of redundant code and faster resolution during the development and maintenance processes.</a:t>
            </a:r>
            <a:endParaRPr b="0" i="0" sz="1400" u="none" cap="none" strike="noStrike">
              <a:solidFill>
                <a:schemeClr val="dk1"/>
              </a:solidFill>
              <a:latin typeface="Helvetica Neue"/>
              <a:ea typeface="Helvetica Neue"/>
              <a:cs typeface="Helvetica Neue"/>
              <a:sym typeface="Helvetica Neue"/>
            </a:endParaRPr>
          </a:p>
          <a:p>
            <a:pPr indent="0" lvl="0" marL="457200" marR="199029" rtl="0" algn="just">
              <a:lnSpc>
                <a:spcPct val="150000"/>
              </a:lnSpc>
              <a:spcBef>
                <a:spcPts val="0"/>
              </a:spcBef>
              <a:spcAft>
                <a:spcPts val="0"/>
              </a:spcAft>
              <a:buClr>
                <a:schemeClr val="dk1"/>
              </a:buClr>
              <a:buSzPts val="11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260350" lvl="0" marL="457200" marR="199029" rtl="0" algn="just">
              <a:lnSpc>
                <a:spcPct val="150000"/>
              </a:lnSpc>
              <a:spcBef>
                <a:spcPts val="0"/>
              </a:spcBef>
              <a:spcAft>
                <a:spcPts val="0"/>
              </a:spcAft>
              <a:buClr>
                <a:schemeClr val="dk1"/>
              </a:buClr>
              <a:buSzPts val="1400"/>
              <a:buFont typeface="Helvetica Neue"/>
              <a:buChar char="•"/>
            </a:pPr>
            <a:r>
              <a:rPr b="1" i="0" lang="en-US" sz="1400" u="none" cap="none" strike="noStrike">
                <a:solidFill>
                  <a:schemeClr val="dk1"/>
                </a:solidFill>
                <a:latin typeface="Helvetica Neue"/>
                <a:ea typeface="Helvetica Neue"/>
                <a:cs typeface="Helvetica Neue"/>
                <a:sym typeface="Helvetica Neue"/>
              </a:rPr>
              <a:t>Create a User-Friendly Tool for Code Clone Detection</a:t>
            </a:r>
            <a:r>
              <a:rPr b="1" i="0" lang="en-US" sz="1150" u="none" cap="none" strike="noStrike">
                <a:solidFill>
                  <a:schemeClr val="dk1"/>
                </a:solidFill>
                <a:latin typeface="Times New Roman"/>
                <a:ea typeface="Times New Roman"/>
                <a:cs typeface="Times New Roman"/>
                <a:sym typeface="Times New Roman"/>
              </a:rPr>
              <a:t>:</a:t>
            </a:r>
            <a:r>
              <a:rPr b="0" i="0" lang="en-US" sz="1150" u="none" cap="none" strike="noStrike">
                <a:solidFill>
                  <a:schemeClr val="dk1"/>
                </a:solidFill>
                <a:latin typeface="Times New Roman"/>
                <a:ea typeface="Times New Roman"/>
                <a:cs typeface="Times New Roman"/>
                <a:sym typeface="Times New Roman"/>
              </a:rPr>
              <a:t> </a:t>
            </a:r>
            <a:r>
              <a:rPr b="0" i="0" lang="en-US" sz="1400" u="none" cap="none" strike="noStrike">
                <a:solidFill>
                  <a:schemeClr val="dk1"/>
                </a:solidFill>
                <a:latin typeface="Helvetica Neue"/>
                <a:ea typeface="Helvetica Neue"/>
                <a:cs typeface="Helvetica Neue"/>
                <a:sym typeface="Helvetica Neue"/>
              </a:rPr>
              <a:t>To develop an intuitive and effective tool that integrates the AI model and allows users to easily scan their codebases for redundant code patterns. </a:t>
            </a:r>
            <a:endParaRPr b="0" i="0" sz="14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6"/>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Work Done </a:t>
            </a:r>
            <a:r>
              <a:rPr b="0" lang="en-US" sz="2400"/>
              <a:t>(after </a:t>
            </a:r>
            <a:r>
              <a:rPr b="0" lang="en-US"/>
              <a:t>Mi</a:t>
            </a:r>
            <a:r>
              <a:rPr b="0" lang="en-US" sz="2400"/>
              <a:t>d-Term Evaluation)</a:t>
            </a:r>
            <a:endParaRPr b="0"/>
          </a:p>
        </p:txBody>
      </p:sp>
      <p:sp>
        <p:nvSpPr>
          <p:cNvPr id="65" name="Google Shape;65;p6"/>
          <p:cNvSpPr txBox="1"/>
          <p:nvPr/>
        </p:nvSpPr>
        <p:spPr>
          <a:xfrm>
            <a:off x="77118" y="804231"/>
            <a:ext cx="8956714" cy="5794873"/>
          </a:xfrm>
          <a:prstGeom prst="rect">
            <a:avLst/>
          </a:prstGeom>
          <a:noFill/>
          <a:ln>
            <a:noFill/>
          </a:ln>
        </p:spPr>
        <p:txBody>
          <a:bodyPr anchorCtr="0" anchor="t" bIns="45700" lIns="91425" spcFirstLastPara="1" rIns="91425" wrap="square" tIns="45700">
            <a:noAutofit/>
          </a:bodyPr>
          <a:lstStyle/>
          <a:p>
            <a:pPr indent="0" lvl="0" marL="0" marR="0" rtl="0" algn="l">
              <a:lnSpc>
                <a:spcPct val="115000"/>
              </a:lnSpc>
              <a:spcBef>
                <a:spcPts val="1200"/>
              </a:spcBef>
              <a:spcAft>
                <a:spcPts val="0"/>
              </a:spcAft>
              <a:buClr>
                <a:srgbClr val="000000"/>
              </a:buClr>
              <a:buSzPts val="1400"/>
              <a:buFont typeface="Arial"/>
              <a:buNone/>
            </a:pPr>
            <a:r>
              <a:t/>
            </a:r>
            <a:endParaRPr b="1" i="0" sz="14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1200"/>
              </a:spcBef>
              <a:spcAft>
                <a:spcPts val="0"/>
              </a:spcAft>
              <a:buClr>
                <a:srgbClr val="000000"/>
              </a:buClr>
              <a:buSzPts val="1400"/>
              <a:buFont typeface="Arial"/>
              <a:buNone/>
            </a:pPr>
            <a:r>
              <a:rPr b="1" i="0" lang="en-US" sz="1400" u="none" cap="none" strike="noStrike">
                <a:solidFill>
                  <a:schemeClr val="dk1"/>
                </a:solidFill>
                <a:latin typeface="Helvetica Neue"/>
                <a:ea typeface="Helvetica Neue"/>
                <a:cs typeface="Helvetica Neue"/>
                <a:sym typeface="Helvetica Neue"/>
              </a:rPr>
              <a:t>   </a:t>
            </a:r>
            <a:r>
              <a:rPr b="1" i="0" lang="en-US" sz="2000" u="none" cap="none" strike="noStrike">
                <a:solidFill>
                  <a:schemeClr val="dk1"/>
                </a:solidFill>
                <a:latin typeface="Helvetica Neue"/>
                <a:ea typeface="Helvetica Neue"/>
                <a:cs typeface="Helvetica Neue"/>
                <a:sym typeface="Helvetica Neue"/>
              </a:rPr>
              <a:t>Dataset Preparation</a:t>
            </a:r>
            <a:endParaRPr b="1" i="0" sz="2000" u="none" cap="none" strike="noStrike">
              <a:solidFill>
                <a:schemeClr val="dk1"/>
              </a:solidFill>
              <a:latin typeface="Helvetica Neue"/>
              <a:ea typeface="Helvetica Neue"/>
              <a:cs typeface="Helvetica Neue"/>
              <a:sym typeface="Helvetica Neue"/>
            </a:endParaRPr>
          </a:p>
          <a:p>
            <a:pPr indent="-317500" lvl="0" marL="457200" marR="0" rtl="0" algn="l">
              <a:lnSpc>
                <a:spcPct val="150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Designed and built a custom dataset comprising various different code pairs across multiple programming languages like (python, c, c++, java).</a:t>
            </a:r>
            <a:endParaRPr b="0" i="0" sz="1400" u="none" cap="none" strike="noStrike">
              <a:solidFill>
                <a:schemeClr val="dk1"/>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Annotated dataset with metadata such as redundancy type, complexity score, and line counts.</a:t>
            </a:r>
            <a:endParaRPr b="0" i="0" sz="1400" u="none" cap="none" strike="noStrike">
              <a:solidFill>
                <a:schemeClr val="dk1"/>
              </a:solidFill>
              <a:latin typeface="Helvetica Neue"/>
              <a:ea typeface="Helvetica Neue"/>
              <a:cs typeface="Helvetica Neue"/>
              <a:sym typeface="Helvetica Neue"/>
            </a:endParaRPr>
          </a:p>
          <a:p>
            <a:pPr indent="0" lvl="0" marL="457200" marR="0" rtl="0" algn="l">
              <a:lnSpc>
                <a:spcPct val="150000"/>
              </a:lnSpc>
              <a:spcBef>
                <a:spcPts val="1200"/>
              </a:spcBef>
              <a:spcAft>
                <a:spcPts val="0"/>
              </a:spcAft>
              <a:buClr>
                <a:srgbClr val="000000"/>
              </a:buClr>
              <a:buSzPts val="300"/>
              <a:buFont typeface="Arial"/>
              <a:buNone/>
            </a:pPr>
            <a:r>
              <a:t/>
            </a:r>
            <a:endParaRPr b="0" i="0" sz="300" u="none" cap="none" strike="noStrike">
              <a:solidFill>
                <a:schemeClr val="dk1"/>
              </a:solidFill>
              <a:latin typeface="Helvetica Neue"/>
              <a:ea typeface="Helvetica Neue"/>
              <a:cs typeface="Helvetica Neue"/>
              <a:sym typeface="Helvetica Neue"/>
            </a:endParaRPr>
          </a:p>
          <a:p>
            <a:pPr indent="0" lvl="0" marL="0" marR="0" rtl="0" algn="l">
              <a:lnSpc>
                <a:spcPct val="150000"/>
              </a:lnSpc>
              <a:spcBef>
                <a:spcPts val="1200"/>
              </a:spcBef>
              <a:spcAft>
                <a:spcPts val="0"/>
              </a:spcAft>
              <a:buClr>
                <a:srgbClr val="000000"/>
              </a:buClr>
              <a:buSzPts val="2000"/>
              <a:buFont typeface="Arial"/>
              <a:buNone/>
            </a:pPr>
            <a:r>
              <a:rPr b="1" i="0" lang="en-US" sz="2000" u="none" cap="none" strike="noStrike">
                <a:solidFill>
                  <a:schemeClr val="dk1"/>
                </a:solidFill>
                <a:latin typeface="Helvetica Neue"/>
                <a:ea typeface="Helvetica Neue"/>
                <a:cs typeface="Helvetica Neue"/>
                <a:sym typeface="Helvetica Neue"/>
              </a:rPr>
              <a:t>  Model Development</a:t>
            </a:r>
            <a:endParaRPr b="1" i="0" sz="2000" u="none" cap="none" strike="noStrike">
              <a:solidFill>
                <a:schemeClr val="dk1"/>
              </a:solidFill>
              <a:latin typeface="Arial"/>
              <a:ea typeface="Arial"/>
              <a:cs typeface="Arial"/>
              <a:sym typeface="Arial"/>
            </a:endParaRPr>
          </a:p>
          <a:p>
            <a:pPr indent="-317500" lvl="0" marL="457200" marR="0" rtl="0" algn="l">
              <a:lnSpc>
                <a:spcPct val="150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Implemented a deep learning model leveraging shared LSTM layers for semantic code comparison.</a:t>
            </a:r>
            <a:endParaRPr b="0" i="0" sz="1400" u="none" cap="none" strike="noStrike">
              <a:solidFill>
                <a:schemeClr val="dk1"/>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Designed a dual-input architecture to process and compare tokenized code pairs.</a:t>
            </a:r>
            <a:endParaRPr b="0" i="0" sz="1400" u="none" cap="none" strike="noStrike">
              <a:solidFill>
                <a:schemeClr val="dk1"/>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Utilized tokenization, embedding layers, and sequence padding for effective preprocessing.</a:t>
            </a:r>
            <a:endParaRPr b="0" i="0" sz="1400" u="none" cap="none" strike="noStrike">
              <a:solidFill>
                <a:schemeClr val="dk1"/>
              </a:solidFill>
              <a:latin typeface="Helvetica Neue"/>
              <a:ea typeface="Helvetica Neue"/>
              <a:cs typeface="Helvetica Neue"/>
              <a:sym typeface="Helvetica Neue"/>
            </a:endParaRPr>
          </a:p>
          <a:p>
            <a:pPr indent="0" lvl="0" marL="0" marR="0" rtl="0" algn="l">
              <a:lnSpc>
                <a:spcPct val="115000"/>
              </a:lnSpc>
              <a:spcBef>
                <a:spcPts val="1200"/>
              </a:spcBef>
              <a:spcAft>
                <a:spcPts val="0"/>
              </a:spcAft>
              <a:buClr>
                <a:srgbClr val="000000"/>
              </a:buClr>
              <a:buSzPts val="2000"/>
              <a:buFont typeface="Arial"/>
              <a:buNone/>
            </a:pPr>
            <a:r>
              <a:rPr b="1" i="0" lang="en-US" sz="2000" u="none" cap="none" strike="noStrike">
                <a:solidFill>
                  <a:schemeClr val="dk1"/>
                </a:solidFill>
                <a:latin typeface="Helvetica Neue"/>
                <a:ea typeface="Helvetica Neue"/>
                <a:cs typeface="Helvetica Neue"/>
                <a:sym typeface="Helvetica Neue"/>
              </a:rPr>
              <a:t>  Implementation and Testing</a:t>
            </a:r>
            <a:endParaRPr b="1" i="0" sz="1100" u="none" cap="none" strike="noStrike">
              <a:solidFill>
                <a:schemeClr val="dk1"/>
              </a:solidFill>
              <a:latin typeface="Arial"/>
              <a:ea typeface="Arial"/>
              <a:cs typeface="Arial"/>
              <a:sym typeface="Arial"/>
            </a:endParaRPr>
          </a:p>
          <a:p>
            <a:pPr indent="-317500" lvl="0" marL="457200" marR="0" rtl="0" algn="l">
              <a:lnSpc>
                <a:spcPct val="150000"/>
              </a:lnSpc>
              <a:spcBef>
                <a:spcPts val="120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Trained the model on the dataset using binary cross-entropy loss and Adam optimizer.</a:t>
            </a:r>
            <a:endParaRPr b="0" i="0" sz="1400" u="none" cap="none" strike="noStrike">
              <a:solidFill>
                <a:schemeClr val="dk1"/>
              </a:solidFill>
              <a:latin typeface="Helvetica Neue"/>
              <a:ea typeface="Helvetica Neue"/>
              <a:cs typeface="Helvetica Neue"/>
              <a:sym typeface="Helvetica Neue"/>
            </a:endParaRPr>
          </a:p>
          <a:p>
            <a:pPr indent="-317500" lvl="0" marL="457200" marR="0" rtl="0" algn="l">
              <a:lnSpc>
                <a:spcPct val="150000"/>
              </a:lnSpc>
              <a:spcBef>
                <a:spcPts val="0"/>
              </a:spcBef>
              <a:spcAft>
                <a:spcPts val="0"/>
              </a:spcAft>
              <a:buClr>
                <a:schemeClr val="dk1"/>
              </a:buClr>
              <a:buSzPts val="1400"/>
              <a:buFont typeface="Helvetica Neue"/>
              <a:buChar char="●"/>
            </a:pPr>
            <a:r>
              <a:rPr b="0" i="0" lang="en-US" sz="1400" u="none" cap="none" strike="noStrike">
                <a:solidFill>
                  <a:schemeClr val="dk1"/>
                </a:solidFill>
                <a:latin typeface="Helvetica Neue"/>
                <a:ea typeface="Helvetica Neue"/>
                <a:cs typeface="Helvetica Neue"/>
                <a:sym typeface="Helvetica Neue"/>
              </a:rPr>
              <a:t>Achieved initial validation through metrics like accuracy</a:t>
            </a:r>
            <a:endParaRPr b="0" i="0" sz="1400" u="none" cap="none" strike="noStrike">
              <a:solidFill>
                <a:schemeClr val="dk1"/>
              </a:solidFill>
              <a:latin typeface="Helvetica Neue"/>
              <a:ea typeface="Helvetica Neue"/>
              <a:cs typeface="Helvetica Neue"/>
              <a:sym typeface="Helvetica Neue"/>
            </a:endParaRPr>
          </a:p>
          <a:p>
            <a:pPr indent="0" lvl="0" marL="457200" marR="0" rtl="0" algn="l">
              <a:lnSpc>
                <a:spcPct val="150000"/>
              </a:lnSpc>
              <a:spcBef>
                <a:spcPts val="1200"/>
              </a:spcBef>
              <a:spcAft>
                <a:spcPts val="0"/>
              </a:spcAft>
              <a:buClr>
                <a:srgbClr val="000000"/>
              </a:buClr>
              <a:buSzPts val="1400"/>
              <a:buFont typeface="Arial"/>
              <a:buNone/>
            </a:pPr>
            <a:r>
              <a:t/>
            </a:r>
            <a:endParaRPr b="0" i="0" sz="1400" u="none" cap="none" strike="noStrike">
              <a:solidFill>
                <a:schemeClr val="dk1"/>
              </a:solidFill>
              <a:latin typeface="Helvetica Neue"/>
              <a:ea typeface="Helvetica Neue"/>
              <a:cs typeface="Helvetica Neue"/>
              <a:sym typeface="Helvetica Neue"/>
            </a:endParaRPr>
          </a:p>
          <a:p>
            <a:pPr indent="0" lvl="0" marL="457200" marR="0" rtl="0" algn="l">
              <a:lnSpc>
                <a:spcPct val="115000"/>
              </a:lnSpc>
              <a:spcBef>
                <a:spcPts val="120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457200" marR="0" rtl="0" algn="just">
              <a:lnSpc>
                <a:spcPct val="150000"/>
              </a:lnSpc>
              <a:spcBef>
                <a:spcPts val="120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7"/>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Project Design</a:t>
            </a:r>
            <a:endParaRPr/>
          </a:p>
        </p:txBody>
      </p:sp>
      <p:sp>
        <p:nvSpPr>
          <p:cNvPr id="71" name="Google Shape;71;p7"/>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71475" lvl="0" marL="457200" marR="0" rtl="0" algn="just">
              <a:lnSpc>
                <a:spcPct val="150000"/>
              </a:lnSpc>
              <a:spcBef>
                <a:spcPts val="0"/>
              </a:spcBef>
              <a:spcAft>
                <a:spcPts val="0"/>
              </a:spcAft>
              <a:buClr>
                <a:schemeClr val="dk1"/>
              </a:buClr>
              <a:buSzPts val="2250"/>
              <a:buFont typeface="Arial"/>
              <a:buChar char="•"/>
            </a:pPr>
            <a:r>
              <a:rPr b="0" i="0" lang="en-US" sz="1800" u="none" cap="none" strike="noStrike">
                <a:solidFill>
                  <a:schemeClr val="dk1"/>
                </a:solidFill>
                <a:latin typeface="Helvetica Neue"/>
                <a:ea typeface="Helvetica Neue"/>
                <a:cs typeface="Helvetica Neue"/>
                <a:sym typeface="Helvetica Neue"/>
              </a:rPr>
              <a:t>Data Flow Diagram (DFD) for Redundant Code detection System.</a:t>
            </a:r>
            <a:endParaRPr b="0" i="0" sz="18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457200" marR="0" rtl="0" algn="ctr">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Helvetica Neue"/>
                <a:ea typeface="Helvetica Neue"/>
                <a:cs typeface="Helvetica Neue"/>
                <a:sym typeface="Helvetica Neue"/>
              </a:rPr>
              <a:t>Figure 1</a:t>
            </a:r>
            <a:r>
              <a:rPr b="0" i="0" lang="en-US" sz="1800" u="none" cap="none" strike="noStrike">
                <a:solidFill>
                  <a:srgbClr val="000000"/>
                </a:solidFill>
                <a:latin typeface="Helvetica Neue"/>
                <a:ea typeface="Helvetica Neue"/>
                <a:cs typeface="Helvetica Neue"/>
                <a:sym typeface="Helvetica Neue"/>
              </a:rPr>
              <a:t> </a:t>
            </a:r>
            <a:endParaRPr b="0" i="0" sz="1800" u="none" cap="none" strike="noStrike">
              <a:solidFill>
                <a:srgbClr val="000000"/>
              </a:solidFill>
              <a:latin typeface="Helvetica Neue"/>
              <a:ea typeface="Helvetica Neue"/>
              <a:cs typeface="Helvetica Neue"/>
              <a:sym typeface="Helvetica Neue"/>
            </a:endParaRPr>
          </a:p>
          <a:p>
            <a:pPr indent="0" lvl="0" marL="45720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Helvetica Neue"/>
                <a:ea typeface="Helvetica Neue"/>
                <a:cs typeface="Helvetica Neue"/>
                <a:sym typeface="Helvetica Neue"/>
              </a:rPr>
              <a:t>Redundant Code detection Flow chart</a:t>
            </a:r>
            <a:endParaRPr b="0" i="0" sz="1400" u="none" cap="none" strike="noStrike">
              <a:solidFill>
                <a:srgbClr val="000000"/>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pic>
        <p:nvPicPr>
          <p:cNvPr id="72" name="Google Shape;72;p7"/>
          <p:cNvPicPr preferRelativeResize="0"/>
          <p:nvPr/>
        </p:nvPicPr>
        <p:blipFill rotWithShape="1">
          <a:blip r:embed="rId3">
            <a:alphaModFix/>
          </a:blip>
          <a:srcRect b="14788" l="8913" r="8474" t="17275"/>
          <a:stretch/>
        </p:blipFill>
        <p:spPr>
          <a:xfrm>
            <a:off x="760550" y="2222375"/>
            <a:ext cx="7060973" cy="33986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8"/>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Project Design </a:t>
            </a:r>
            <a:r>
              <a:rPr b="0" lang="en-US" sz="2400"/>
              <a:t>(cont…)</a:t>
            </a:r>
            <a:endParaRPr b="0"/>
          </a:p>
        </p:txBody>
      </p:sp>
      <p:sp>
        <p:nvSpPr>
          <p:cNvPr id="78" name="Google Shape;78;p8"/>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0" lvl="0" marL="457200" marR="0" rtl="0" algn="just">
              <a:lnSpc>
                <a:spcPct val="150000"/>
              </a:lnSpc>
              <a:spcBef>
                <a:spcPts val="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
        <p:nvSpPr>
          <p:cNvPr id="79" name="Google Shape;79;p8"/>
          <p:cNvSpPr txBox="1"/>
          <p:nvPr/>
        </p:nvSpPr>
        <p:spPr>
          <a:xfrm>
            <a:off x="2885275" y="5645900"/>
            <a:ext cx="3000000" cy="892800"/>
          </a:xfrm>
          <a:prstGeom prst="rect">
            <a:avLst/>
          </a:prstGeom>
          <a:noFill/>
          <a:ln>
            <a:noFill/>
          </a:ln>
        </p:spPr>
        <p:txBody>
          <a:bodyPr anchorCtr="0" anchor="t" bIns="91425" lIns="91425" spcFirstLastPara="1" rIns="91425" wrap="square" tIns="91425">
            <a:spAutoFit/>
          </a:bodyPr>
          <a:lstStyle/>
          <a:p>
            <a:pPr indent="0" lvl="0" marL="45720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Helvetica Neue"/>
                <a:ea typeface="Helvetica Neue"/>
                <a:cs typeface="Helvetica Neue"/>
                <a:sym typeface="Helvetica Neue"/>
              </a:rPr>
              <a:t>Figure 2</a:t>
            </a:r>
            <a:r>
              <a:rPr b="0" i="0" lang="en-US" sz="1800" u="none" cap="none" strike="noStrike">
                <a:solidFill>
                  <a:schemeClr val="dk1"/>
                </a:solidFill>
                <a:latin typeface="Helvetica Neue"/>
                <a:ea typeface="Helvetica Neue"/>
                <a:cs typeface="Helvetica Neue"/>
                <a:sym typeface="Helvetica Neue"/>
              </a:rPr>
              <a:t> </a:t>
            </a:r>
            <a:endParaRPr b="0" i="0" sz="1800" u="none" cap="none" strike="noStrike">
              <a:solidFill>
                <a:schemeClr val="dk1"/>
              </a:solidFill>
              <a:latin typeface="Helvetica Neue"/>
              <a:ea typeface="Helvetica Neue"/>
              <a:cs typeface="Helvetica Neue"/>
              <a:sym typeface="Helvetica Neue"/>
            </a:endParaRPr>
          </a:p>
          <a:p>
            <a:pPr indent="0" lvl="0" marL="45720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Helvetica Neue"/>
                <a:ea typeface="Helvetica Neue"/>
                <a:cs typeface="Helvetica Neue"/>
                <a:sym typeface="Helvetica Neue"/>
              </a:rPr>
              <a:t>Redundant detection model data flow diagram</a:t>
            </a:r>
            <a:endParaRPr b="0" i="0" sz="1400" u="none" cap="none" strike="noStrike">
              <a:solidFill>
                <a:srgbClr val="000000"/>
              </a:solidFill>
              <a:latin typeface="Arial"/>
              <a:ea typeface="Arial"/>
              <a:cs typeface="Arial"/>
              <a:sym typeface="Arial"/>
            </a:endParaRPr>
          </a:p>
        </p:txBody>
      </p:sp>
      <p:sp>
        <p:nvSpPr>
          <p:cNvPr id="80" name="Google Shape;80;p8"/>
          <p:cNvSpPr txBox="1"/>
          <p:nvPr/>
        </p:nvSpPr>
        <p:spPr>
          <a:xfrm>
            <a:off x="595800" y="1094200"/>
            <a:ext cx="7773600" cy="531000"/>
          </a:xfrm>
          <a:prstGeom prst="rect">
            <a:avLst/>
          </a:prstGeom>
          <a:noFill/>
          <a:ln>
            <a:noFill/>
          </a:ln>
        </p:spPr>
        <p:txBody>
          <a:bodyPr anchorCtr="0" anchor="t" bIns="91425" lIns="91425" spcFirstLastPara="1" rIns="91425" wrap="square" tIns="91425">
            <a:spAutoFit/>
          </a:bodyPr>
          <a:lstStyle/>
          <a:p>
            <a:pPr indent="-371475" lvl="0" marL="457200" marR="0" rtl="0" algn="just">
              <a:lnSpc>
                <a:spcPct val="150000"/>
              </a:lnSpc>
              <a:spcBef>
                <a:spcPts val="0"/>
              </a:spcBef>
              <a:spcAft>
                <a:spcPts val="0"/>
              </a:spcAft>
              <a:buClr>
                <a:schemeClr val="dk1"/>
              </a:buClr>
              <a:buSzPts val="2250"/>
              <a:buFont typeface="Arial"/>
              <a:buChar char="•"/>
            </a:pPr>
            <a:r>
              <a:rPr b="0" i="0" lang="en-US" sz="1800" u="none" cap="none" strike="noStrike">
                <a:solidFill>
                  <a:schemeClr val="dk1"/>
                </a:solidFill>
                <a:latin typeface="Helvetica Neue"/>
                <a:ea typeface="Helvetica Neue"/>
                <a:cs typeface="Helvetica Neue"/>
                <a:sym typeface="Helvetica Neue"/>
              </a:rPr>
              <a:t>Data Flow Diagram (DFD) for Redundant detection model.</a:t>
            </a:r>
            <a:endParaRPr b="0" i="0" sz="1800" u="none" cap="none" strike="noStrike">
              <a:solidFill>
                <a:schemeClr val="dk1"/>
              </a:solidFill>
              <a:latin typeface="Helvetica Neue"/>
              <a:ea typeface="Helvetica Neue"/>
              <a:cs typeface="Helvetica Neue"/>
              <a:sym typeface="Helvetica Neue"/>
            </a:endParaRPr>
          </a:p>
        </p:txBody>
      </p:sp>
      <p:pic>
        <p:nvPicPr>
          <p:cNvPr id="81" name="Google Shape;81;p8"/>
          <p:cNvPicPr preferRelativeResize="0"/>
          <p:nvPr/>
        </p:nvPicPr>
        <p:blipFill rotWithShape="1">
          <a:blip r:embed="rId3">
            <a:alphaModFix/>
          </a:blip>
          <a:srcRect b="2789" l="0" r="0" t="0"/>
          <a:stretch/>
        </p:blipFill>
        <p:spPr>
          <a:xfrm>
            <a:off x="498475" y="1765860"/>
            <a:ext cx="7773599" cy="37393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9"/>
          <p:cNvSpPr txBox="1"/>
          <p:nvPr>
            <p:ph type="title"/>
          </p:nvPr>
        </p:nvSpPr>
        <p:spPr>
          <a:xfrm>
            <a:off x="40640" y="30480"/>
            <a:ext cx="8328752" cy="694064"/>
          </a:xfrm>
          <a:prstGeom prst="rect">
            <a:avLst/>
          </a:prstGeom>
          <a:solidFill>
            <a:srgbClr val="0037A4"/>
          </a:solidFill>
          <a:ln cap="flat" cmpd="sng" w="3175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90488" rtl="0" algn="l">
              <a:lnSpc>
                <a:spcPct val="100000"/>
              </a:lnSpc>
              <a:spcBef>
                <a:spcPts val="0"/>
              </a:spcBef>
              <a:spcAft>
                <a:spcPts val="0"/>
              </a:spcAft>
              <a:buSzPts val="1400"/>
              <a:buNone/>
            </a:pPr>
            <a:r>
              <a:rPr lang="en-US" sz="2400"/>
              <a:t>Implementation</a:t>
            </a:r>
            <a:endParaRPr/>
          </a:p>
        </p:txBody>
      </p:sp>
      <p:sp>
        <p:nvSpPr>
          <p:cNvPr id="87" name="Google Shape;87;p9"/>
          <p:cNvSpPr txBox="1"/>
          <p:nvPr/>
        </p:nvSpPr>
        <p:spPr>
          <a:xfrm>
            <a:off x="77118" y="804231"/>
            <a:ext cx="8956800" cy="5794800"/>
          </a:xfrm>
          <a:prstGeom prst="rect">
            <a:avLst/>
          </a:prstGeom>
          <a:noFill/>
          <a:ln>
            <a:noFill/>
          </a:ln>
        </p:spPr>
        <p:txBody>
          <a:bodyPr anchorCtr="0" anchor="t" bIns="45700" lIns="91425" spcFirstLastPara="1" rIns="91425" wrap="square" tIns="45700">
            <a:noAutofit/>
          </a:bodyPr>
          <a:lstStyle/>
          <a:p>
            <a:pPr indent="0" lvl="0" marL="457200" marR="0" rtl="0" algn="just">
              <a:lnSpc>
                <a:spcPct val="150000"/>
              </a:lnSpc>
              <a:spcBef>
                <a:spcPts val="63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355600" lvl="0" marL="457200" marR="0" rtl="0" algn="l">
              <a:lnSpc>
                <a:spcPct val="115000"/>
              </a:lnSpc>
              <a:spcBef>
                <a:spcPts val="1200"/>
              </a:spcBef>
              <a:spcAft>
                <a:spcPts val="0"/>
              </a:spcAft>
              <a:buClr>
                <a:schemeClr val="dk1"/>
              </a:buClr>
              <a:buSzPts val="2000"/>
              <a:buFont typeface="Helvetica Neue"/>
              <a:buChar char="●"/>
            </a:pPr>
            <a:r>
              <a:rPr b="1" i="0" lang="en-US" sz="2000" u="none" cap="none" strike="noStrike">
                <a:solidFill>
                  <a:schemeClr val="dk1"/>
                </a:solidFill>
                <a:latin typeface="Helvetica Neue"/>
                <a:ea typeface="Helvetica Neue"/>
                <a:cs typeface="Helvetica Neue"/>
                <a:sym typeface="Helvetica Neue"/>
              </a:rPr>
              <a:t>Dataset Overview:</a:t>
            </a:r>
            <a:endParaRPr b="1" i="0" sz="2000" u="none" cap="none" strike="noStrike">
              <a:solidFill>
                <a:schemeClr val="dk1"/>
              </a:solidFill>
              <a:latin typeface="Helvetica Neue"/>
              <a:ea typeface="Helvetica Neue"/>
              <a:cs typeface="Helvetica Neue"/>
              <a:sym typeface="Helvetica Neue"/>
            </a:endParaRPr>
          </a:p>
          <a:p>
            <a:pPr indent="-323850" lvl="1" marL="914400" marR="0" rtl="0" algn="l">
              <a:lnSpc>
                <a:spcPct val="115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Our dataset currently consists rows of code pairs.</a:t>
            </a:r>
            <a:endParaRPr b="0" i="0" sz="1500" u="none" cap="none" strike="noStrike">
              <a:solidFill>
                <a:schemeClr val="dk1"/>
              </a:solidFill>
              <a:latin typeface="Helvetica Neue"/>
              <a:ea typeface="Helvetica Neue"/>
              <a:cs typeface="Helvetica Neue"/>
              <a:sym typeface="Helvetica Neue"/>
            </a:endParaRPr>
          </a:p>
          <a:p>
            <a:pPr indent="-323850" lvl="1" marL="914400" marR="0" rtl="0" algn="l">
              <a:lnSpc>
                <a:spcPct val="115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Each row contains two code snippets along with their similarity label.</a:t>
            </a:r>
            <a:endParaRPr b="0" i="0" sz="1500" u="none" cap="none" strike="noStrike">
              <a:solidFill>
                <a:schemeClr val="dk1"/>
              </a:solidFill>
              <a:latin typeface="Helvetica Neue"/>
              <a:ea typeface="Helvetica Neue"/>
              <a:cs typeface="Helvetica Neue"/>
              <a:sym typeface="Helvetica Neue"/>
            </a:endParaRPr>
          </a:p>
          <a:p>
            <a:pPr indent="-323850" lvl="1" marL="914400" marR="0" rtl="0" algn="l">
              <a:lnSpc>
                <a:spcPct val="115000"/>
              </a:lnSpc>
              <a:spcBef>
                <a:spcPts val="0"/>
              </a:spcBef>
              <a:spcAft>
                <a:spcPts val="0"/>
              </a:spcAft>
              <a:buClr>
                <a:schemeClr val="dk1"/>
              </a:buClr>
              <a:buSzPts val="1500"/>
              <a:buFont typeface="Helvetica Neue"/>
              <a:buChar char="○"/>
            </a:pPr>
            <a:r>
              <a:rPr b="0" i="0" lang="en-US" sz="1500" u="none" cap="none" strike="noStrike">
                <a:solidFill>
                  <a:schemeClr val="dk1"/>
                </a:solidFill>
                <a:latin typeface="Helvetica Neue"/>
                <a:ea typeface="Helvetica Neue"/>
                <a:cs typeface="Helvetica Neue"/>
                <a:sym typeface="Helvetica Neue"/>
              </a:rPr>
              <a:t>Programming languages included: Python, Java, C++, and C.</a:t>
            </a:r>
            <a:endParaRPr b="0" i="0" sz="1500" u="none" cap="none" strike="noStrike">
              <a:solidFill>
                <a:schemeClr val="dk1"/>
              </a:solidFill>
              <a:latin typeface="Helvetica Neue"/>
              <a:ea typeface="Helvetica Neue"/>
              <a:cs typeface="Helvetica Neue"/>
              <a:sym typeface="Helvetica Neue"/>
            </a:endParaRPr>
          </a:p>
          <a:p>
            <a:pPr indent="0" lvl="0" marL="914400" marR="0" rtl="0" algn="l">
              <a:lnSpc>
                <a:spcPct val="115000"/>
              </a:lnSpc>
              <a:spcBef>
                <a:spcPts val="1200"/>
              </a:spcBef>
              <a:spcAft>
                <a:spcPts val="0"/>
              </a:spcAft>
              <a:buClr>
                <a:srgbClr val="000000"/>
              </a:buClr>
              <a:buSzPts val="1200"/>
              <a:buFont typeface="Arial"/>
              <a:buNone/>
            </a:pPr>
            <a:r>
              <a:t/>
            </a:r>
            <a:endParaRPr b="0" i="0" sz="1200" u="none" cap="none" strike="noStrike">
              <a:solidFill>
                <a:schemeClr val="dk1"/>
              </a:solidFill>
              <a:latin typeface="Helvetica Neue"/>
              <a:ea typeface="Helvetica Neue"/>
              <a:cs typeface="Helvetica Neue"/>
              <a:sym typeface="Helvetica Neue"/>
            </a:endParaRPr>
          </a:p>
          <a:p>
            <a:pPr indent="-355600" lvl="0" marL="457200" marR="0" rtl="0" algn="l">
              <a:lnSpc>
                <a:spcPct val="115000"/>
              </a:lnSpc>
              <a:spcBef>
                <a:spcPts val="1200"/>
              </a:spcBef>
              <a:spcAft>
                <a:spcPts val="0"/>
              </a:spcAft>
              <a:buClr>
                <a:schemeClr val="dk1"/>
              </a:buClr>
              <a:buSzPts val="2000"/>
              <a:buFont typeface="Helvetica Neue"/>
              <a:buChar char="●"/>
            </a:pPr>
            <a:r>
              <a:rPr b="1" i="0" lang="en-US" sz="2000" u="none" cap="none" strike="noStrike">
                <a:solidFill>
                  <a:schemeClr val="dk1"/>
                </a:solidFill>
                <a:latin typeface="Helvetica Neue"/>
                <a:ea typeface="Helvetica Neue"/>
                <a:cs typeface="Helvetica Neue"/>
                <a:sym typeface="Helvetica Neue"/>
              </a:rPr>
              <a:t>Key Features:</a:t>
            </a:r>
            <a:endParaRPr b="1" i="0" sz="2000" u="none" cap="none" strike="noStrike">
              <a:solidFill>
                <a:schemeClr val="dk1"/>
              </a:solidFill>
              <a:latin typeface="Helvetica Neue"/>
              <a:ea typeface="Helvetica Neue"/>
              <a:cs typeface="Helvetica Neue"/>
              <a:sym typeface="Helvetica Neue"/>
            </a:endParaRPr>
          </a:p>
          <a:p>
            <a:pPr indent="-323850" lvl="1" marL="914400" marR="0" rtl="0" algn="l">
              <a:lnSpc>
                <a:spcPct val="115000"/>
              </a:lnSpc>
              <a:spcBef>
                <a:spcPts val="0"/>
              </a:spcBef>
              <a:spcAft>
                <a:spcPts val="0"/>
              </a:spcAft>
              <a:buClr>
                <a:schemeClr val="dk1"/>
              </a:buClr>
              <a:buSzPts val="1500"/>
              <a:buFont typeface="Arial"/>
              <a:buChar char="○"/>
            </a:pPr>
            <a:r>
              <a:rPr b="1" i="0" lang="en-US" sz="1500" u="none" cap="none" strike="noStrike">
                <a:solidFill>
                  <a:schemeClr val="dk1"/>
                </a:solidFill>
                <a:latin typeface="Helvetica Neue"/>
                <a:ea typeface="Helvetica Neue"/>
                <a:cs typeface="Helvetica Neue"/>
                <a:sym typeface="Helvetica Neue"/>
              </a:rPr>
              <a:t>Similarity Labels:</a:t>
            </a:r>
            <a:r>
              <a:rPr b="0" i="0" lang="en-US" sz="1500" u="none" cap="none" strike="noStrike">
                <a:solidFill>
                  <a:schemeClr val="dk1"/>
                </a:solidFill>
                <a:latin typeface="Helvetica Neue"/>
                <a:ea typeface="Helvetica Neue"/>
                <a:cs typeface="Helvetica Neue"/>
                <a:sym typeface="Helvetica Neue"/>
              </a:rPr>
              <a:t> Indicate if the code snippets are similar (1) or dissimilar (0).</a:t>
            </a:r>
            <a:endParaRPr b="0" i="0" sz="1500" u="none" cap="none" strike="noStrike">
              <a:solidFill>
                <a:schemeClr val="dk1"/>
              </a:solidFill>
              <a:latin typeface="Helvetica Neue"/>
              <a:ea typeface="Helvetica Neue"/>
              <a:cs typeface="Helvetica Neue"/>
              <a:sym typeface="Helvetica Neue"/>
            </a:endParaRPr>
          </a:p>
          <a:p>
            <a:pPr indent="-323850" lvl="1" marL="914400" marR="0" rtl="0" algn="l">
              <a:lnSpc>
                <a:spcPct val="115000"/>
              </a:lnSpc>
              <a:spcBef>
                <a:spcPts val="0"/>
              </a:spcBef>
              <a:spcAft>
                <a:spcPts val="0"/>
              </a:spcAft>
              <a:buClr>
                <a:schemeClr val="dk1"/>
              </a:buClr>
              <a:buSzPts val="1500"/>
              <a:buFont typeface="Arial"/>
              <a:buChar char="○"/>
            </a:pPr>
            <a:r>
              <a:rPr b="1" i="0" lang="en-US" sz="1500" u="none" cap="none" strike="noStrike">
                <a:solidFill>
                  <a:schemeClr val="dk1"/>
                </a:solidFill>
                <a:latin typeface="Helvetica Neue"/>
                <a:ea typeface="Helvetica Neue"/>
                <a:cs typeface="Helvetica Neue"/>
                <a:sym typeface="Helvetica Neue"/>
              </a:rPr>
              <a:t>Diversity:</a:t>
            </a:r>
            <a:r>
              <a:rPr b="0" i="0" lang="en-US" sz="1500" u="none" cap="none" strike="noStrike">
                <a:solidFill>
                  <a:schemeClr val="dk1"/>
                </a:solidFill>
                <a:latin typeface="Helvetica Neue"/>
                <a:ea typeface="Helvetica Neue"/>
                <a:cs typeface="Helvetica Neue"/>
                <a:sym typeface="Helvetica Neue"/>
              </a:rPr>
              <a:t> Covers multiple programming languages to ensure robust results.</a:t>
            </a:r>
            <a:endParaRPr b="0" i="0" sz="1500" u="none" cap="none" strike="noStrike">
              <a:solidFill>
                <a:schemeClr val="dk1"/>
              </a:solidFill>
              <a:latin typeface="Helvetica Neue"/>
              <a:ea typeface="Helvetica Neue"/>
              <a:cs typeface="Helvetica Neue"/>
              <a:sym typeface="Helvetica Neue"/>
            </a:endParaRPr>
          </a:p>
          <a:p>
            <a:pPr indent="0" lvl="0" marL="914400" marR="0" rtl="0" algn="l">
              <a:lnSpc>
                <a:spcPct val="115000"/>
              </a:lnSpc>
              <a:spcBef>
                <a:spcPts val="1200"/>
              </a:spcBef>
              <a:spcAft>
                <a:spcPts val="0"/>
              </a:spcAft>
              <a:buClr>
                <a:srgbClr val="000000"/>
              </a:buClr>
              <a:buSzPts val="1100"/>
              <a:buFont typeface="Arial"/>
              <a:buNone/>
            </a:pPr>
            <a:r>
              <a:t/>
            </a:r>
            <a:endParaRPr b="0" i="0" sz="1100" u="none" cap="none" strike="noStrike">
              <a:solidFill>
                <a:schemeClr val="dk1"/>
              </a:solidFill>
              <a:latin typeface="Helvetica Neue"/>
              <a:ea typeface="Helvetica Neue"/>
              <a:cs typeface="Helvetica Neue"/>
              <a:sym typeface="Helvetica Neue"/>
            </a:endParaRPr>
          </a:p>
          <a:p>
            <a:pPr indent="-355600" lvl="0" marL="457200" marR="0" rtl="0" algn="l">
              <a:lnSpc>
                <a:spcPct val="115000"/>
              </a:lnSpc>
              <a:spcBef>
                <a:spcPts val="1200"/>
              </a:spcBef>
              <a:spcAft>
                <a:spcPts val="0"/>
              </a:spcAft>
              <a:buClr>
                <a:schemeClr val="dk1"/>
              </a:buClr>
              <a:buSzPts val="2000"/>
              <a:buFont typeface="Helvetica Neue"/>
              <a:buChar char="●"/>
            </a:pPr>
            <a:r>
              <a:rPr b="1" i="0" lang="en-US" sz="2000" u="none" cap="none" strike="noStrike">
                <a:solidFill>
                  <a:schemeClr val="dk1"/>
                </a:solidFill>
                <a:latin typeface="Helvetica Neue"/>
                <a:ea typeface="Helvetica Neue"/>
                <a:cs typeface="Helvetica Neue"/>
                <a:sym typeface="Helvetica Neue"/>
              </a:rPr>
              <a:t>Sample Dataset Structure:</a:t>
            </a:r>
            <a:endParaRPr b="1" i="0" sz="2000" u="none" cap="none" strike="noStrike">
              <a:solidFill>
                <a:schemeClr val="dk1"/>
              </a:solidFill>
              <a:latin typeface="Helvetica Neue"/>
              <a:ea typeface="Helvetica Neue"/>
              <a:cs typeface="Helvetica Neue"/>
              <a:sym typeface="Helvetica Neue"/>
            </a:endParaRPr>
          </a:p>
          <a:p>
            <a:pPr indent="-323850" lvl="1" marL="914400" marR="0" rtl="0" algn="l">
              <a:lnSpc>
                <a:spcPct val="115000"/>
              </a:lnSpc>
              <a:spcBef>
                <a:spcPts val="0"/>
              </a:spcBef>
              <a:spcAft>
                <a:spcPts val="0"/>
              </a:spcAft>
              <a:buClr>
                <a:schemeClr val="dk1"/>
              </a:buClr>
              <a:buSzPts val="1500"/>
              <a:buFont typeface="Arial"/>
              <a:buChar char="○"/>
            </a:pPr>
            <a:r>
              <a:rPr b="0" i="0" lang="en-US" sz="1500" u="none" cap="none" strike="noStrike">
                <a:solidFill>
                  <a:schemeClr val="dk1"/>
                </a:solidFill>
                <a:latin typeface="Helvetica Neue"/>
                <a:ea typeface="Helvetica Neue"/>
                <a:cs typeface="Helvetica Neue"/>
                <a:sym typeface="Helvetica Neue"/>
              </a:rPr>
              <a:t>Code Snippet 1: </a:t>
            </a:r>
            <a:r>
              <a:rPr b="0" i="0" lang="en-US" sz="1500" u="none" cap="none" strike="noStrike">
                <a:solidFill>
                  <a:srgbClr val="188038"/>
                </a:solidFill>
                <a:latin typeface="Helvetica Neue"/>
                <a:ea typeface="Helvetica Neue"/>
                <a:cs typeface="Helvetica Neue"/>
                <a:sym typeface="Helvetica Neue"/>
              </a:rPr>
              <a:t>def add(a, b): return a + b</a:t>
            </a:r>
            <a:endParaRPr b="0" i="0" sz="1500" u="none" cap="none" strike="noStrike">
              <a:solidFill>
                <a:srgbClr val="188038"/>
              </a:solidFill>
              <a:latin typeface="Helvetica Neue"/>
              <a:ea typeface="Helvetica Neue"/>
              <a:cs typeface="Helvetica Neue"/>
              <a:sym typeface="Helvetica Neue"/>
            </a:endParaRPr>
          </a:p>
          <a:p>
            <a:pPr indent="-323850" lvl="1" marL="914400" marR="0" rtl="0" algn="l">
              <a:lnSpc>
                <a:spcPct val="115000"/>
              </a:lnSpc>
              <a:spcBef>
                <a:spcPts val="0"/>
              </a:spcBef>
              <a:spcAft>
                <a:spcPts val="0"/>
              </a:spcAft>
              <a:buClr>
                <a:schemeClr val="dk1"/>
              </a:buClr>
              <a:buSzPts val="1500"/>
              <a:buFont typeface="Arial"/>
              <a:buChar char="○"/>
            </a:pPr>
            <a:r>
              <a:rPr b="0" i="0" lang="en-US" sz="1500" u="none" cap="none" strike="noStrike">
                <a:solidFill>
                  <a:schemeClr val="dk1"/>
                </a:solidFill>
                <a:latin typeface="Helvetica Neue"/>
                <a:ea typeface="Helvetica Neue"/>
                <a:cs typeface="Helvetica Neue"/>
                <a:sym typeface="Helvetica Neue"/>
              </a:rPr>
              <a:t>Code Snippet 2: </a:t>
            </a:r>
            <a:r>
              <a:rPr b="0" i="0" lang="en-US" sz="1500" u="none" cap="none" strike="noStrike">
                <a:solidFill>
                  <a:srgbClr val="188038"/>
                </a:solidFill>
                <a:latin typeface="Helvetica Neue"/>
                <a:ea typeface="Helvetica Neue"/>
                <a:cs typeface="Helvetica Neue"/>
                <a:sym typeface="Helvetica Neue"/>
              </a:rPr>
              <a:t>int add(int a, int b) { return a + b; }</a:t>
            </a:r>
            <a:endParaRPr b="0" i="0" sz="1500" u="none" cap="none" strike="noStrike">
              <a:solidFill>
                <a:srgbClr val="188038"/>
              </a:solidFill>
              <a:latin typeface="Helvetica Neue"/>
              <a:ea typeface="Helvetica Neue"/>
              <a:cs typeface="Helvetica Neue"/>
              <a:sym typeface="Helvetica Neue"/>
            </a:endParaRPr>
          </a:p>
          <a:p>
            <a:pPr indent="-323850" lvl="1" marL="914400" marR="0" rtl="0" algn="l">
              <a:lnSpc>
                <a:spcPct val="115000"/>
              </a:lnSpc>
              <a:spcBef>
                <a:spcPts val="0"/>
              </a:spcBef>
              <a:spcAft>
                <a:spcPts val="0"/>
              </a:spcAft>
              <a:buClr>
                <a:schemeClr val="dk1"/>
              </a:buClr>
              <a:buSzPts val="1500"/>
              <a:buFont typeface="Arial"/>
              <a:buChar char="○"/>
            </a:pPr>
            <a:r>
              <a:rPr b="0" i="0" lang="en-US" sz="1500" u="none" cap="none" strike="noStrike">
                <a:solidFill>
                  <a:schemeClr val="dk1"/>
                </a:solidFill>
                <a:latin typeface="Helvetica Neue"/>
                <a:ea typeface="Helvetica Neue"/>
                <a:cs typeface="Helvetica Neue"/>
                <a:sym typeface="Helvetica Neue"/>
              </a:rPr>
              <a:t>Similarity Label: </a:t>
            </a:r>
            <a:r>
              <a:rPr b="0" i="0" lang="en-US" sz="1500" u="none" cap="none" strike="noStrike">
                <a:solidFill>
                  <a:srgbClr val="188038"/>
                </a:solidFill>
                <a:latin typeface="Helvetica Neue"/>
                <a:ea typeface="Helvetica Neue"/>
                <a:cs typeface="Helvetica Neue"/>
                <a:sym typeface="Helvetica Neue"/>
              </a:rPr>
              <a:t>1</a:t>
            </a:r>
            <a:endParaRPr b="0" i="0" sz="1500" u="none" cap="none" strike="noStrike">
              <a:solidFill>
                <a:srgbClr val="188038"/>
              </a:solidFill>
              <a:latin typeface="Helvetica Neue"/>
              <a:ea typeface="Helvetica Neue"/>
              <a:cs typeface="Helvetica Neue"/>
              <a:sym typeface="Helvetica Neue"/>
            </a:endParaRPr>
          </a:p>
          <a:p>
            <a:pPr indent="0" lvl="0" marL="457200" marR="0" rtl="0" algn="just">
              <a:lnSpc>
                <a:spcPct val="150000"/>
              </a:lnSpc>
              <a:spcBef>
                <a:spcPts val="1200"/>
              </a:spcBef>
              <a:spcAft>
                <a:spcPts val="0"/>
              </a:spcAft>
              <a:buClr>
                <a:srgbClr val="000000"/>
              </a:buClr>
              <a:buSzPts val="180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s-8">
  <a:themeElements>
    <a:clrScheme name="Custom 1">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002060"/>
      </a:hlink>
      <a:folHlink>
        <a:srgbClr val="0070C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2008-07-20T15:16:37Z</dcterms:created>
  <dc:creator>Marilyn Turnamian</dc:creator>
</cp:coreProperties>
</file>