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firstSlideNum="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y="6858000" cx="9144000"/>
  <p:notesSz cx="9942500" cy="6761150"/>
  <p:embeddedFontLst>
    <p:embeddedFont>
      <p:font typeface="Tahoma"/>
      <p:regular r:id="rId34"/>
      <p:bold r:id="rId35"/>
    </p:embeddedFont>
    <p:embeddedFont>
      <p:font typeface="Helvetica Neue"/>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16">
          <p15:clr>
            <a:srgbClr val="A4A3A4"/>
          </p15:clr>
        </p15:guide>
        <p15:guide id="2" pos="521">
          <p15:clr>
            <a:srgbClr val="A4A3A4"/>
          </p15:clr>
        </p15:guide>
      </p15:sldGuideLst>
    </p:ext>
    <p:ext uri="{2D200454-40CA-4A62-9FC3-DE9A4176ACB9}">
      <p15:notesGuideLst>
        <p15:guide id="1" orient="horz" pos="2130">
          <p15:clr>
            <a:srgbClr val="A4A3A4"/>
          </p15:clr>
        </p15:guide>
        <p15:guide id="2" pos="3133">
          <p15:clr>
            <a:srgbClr val="A4A3A4"/>
          </p15:clr>
        </p15:guide>
      </p15:notesGuideLst>
    </p:ext>
    <p:ext uri="GoogleSlidesCustomDataVersion2">
      <go:slidesCustomData xmlns:go="http://customooxmlschemas.google.com/" r:id="rId40" roundtripDataSignature="AMtx7mga5t7ES5U1Q9S7efvmtGWQhdoa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FD04BAF-D93A-4643-8EA7-272EC845DE5E}">
  <a:tblStyle styleId="{4FD04BAF-D93A-4643-8EA7-272EC845DE5E}" styleName="Table_0">
    <a:wholeTbl>
      <a:tcTxStyle b="off" i="off">
        <a:font>
          <a:latin typeface="Helvetica"/>
          <a:ea typeface="Helvetica"/>
          <a:cs typeface="Helvetic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b="off" i="off"/>
      <a:tcStyle>
        <a:fill>
          <a:solidFill>
            <a:srgbClr val="CACACA"/>
          </a:solidFill>
        </a:fill>
      </a:tcStyle>
    </a:band1H>
    <a:band2H>
      <a:tcTxStyle b="off" i="off"/>
    </a:band2H>
    <a:band1V>
      <a:tcTxStyle b="off" i="off"/>
      <a:tcStyle>
        <a:fill>
          <a:solidFill>
            <a:srgbClr val="CACACA"/>
          </a:solidFill>
        </a:fill>
      </a:tcStyle>
    </a:band1V>
    <a:band2V>
      <a:tcTxStyle b="off" i="off"/>
    </a:band2V>
    <a:lastCol>
      <a:tcTxStyle b="on" i="off">
        <a:font>
          <a:latin typeface="Helvetica"/>
          <a:ea typeface="Helvetica"/>
          <a:cs typeface="Helvetica"/>
        </a:font>
        <a:schemeClr val="lt1"/>
      </a:tcTxStyle>
      <a:tcStyle>
        <a:fill>
          <a:solidFill>
            <a:schemeClr val="accent4"/>
          </a:solidFill>
        </a:fill>
      </a:tcStyle>
    </a:lastCol>
    <a:firstCol>
      <a:tcTxStyle b="on" i="off">
        <a:font>
          <a:latin typeface="Helvetica"/>
          <a:ea typeface="Helvetica"/>
          <a:cs typeface="Helvetica"/>
        </a:font>
        <a:schemeClr val="lt1"/>
      </a:tcTxStyle>
      <a:tcStyle>
        <a:fill>
          <a:solidFill>
            <a:schemeClr val="accent4"/>
          </a:solidFill>
        </a:fill>
      </a:tcStyle>
    </a:firstCol>
    <a:lastRow>
      <a:tcTxStyle b="on" i="off">
        <a:font>
          <a:latin typeface="Helvetica"/>
          <a:ea typeface="Helvetica"/>
          <a:cs typeface="Helvetica"/>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b="off" i="off"/>
    </a:seCell>
    <a:swCell>
      <a:tcTxStyle b="off" i="off"/>
    </a:swCell>
    <a:firstRow>
      <a:tcTxStyle b="on" i="off">
        <a:font>
          <a:latin typeface="Helvetica"/>
          <a:ea typeface="Helvetica"/>
          <a:cs typeface="Helvetica"/>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16" orient="horz"/>
        <p:guide pos="521"/>
      </p:guideLst>
    </p:cSldViewPr>
  </p:slideViewPr>
  <p:notesViewPr>
    <p:cSldViewPr snapToGrid="0">
      <p:cViewPr varScale="1">
        <p:scale>
          <a:sx n="100" d="100"/>
          <a:sy n="100" d="100"/>
        </p:scale>
        <p:origin x="0" y="0"/>
      </p:cViewPr>
      <p:guideLst>
        <p:guide pos="2130" orient="horz"/>
        <p:guide pos="3133"/>
      </p:guideLst>
    </p:cSldViewPr>
  </p:notes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Tahoma-bold.fntdata"/><Relationship Id="rId12" Type="http://schemas.openxmlformats.org/officeDocument/2006/relationships/slide" Target="slides/slide6.xml"/><Relationship Id="rId34" Type="http://schemas.openxmlformats.org/officeDocument/2006/relationships/font" Target="fonts/Tahoma-regular.fntdata"/><Relationship Id="rId15" Type="http://schemas.openxmlformats.org/officeDocument/2006/relationships/slide" Target="slides/slide9.xml"/><Relationship Id="rId37" Type="http://schemas.openxmlformats.org/officeDocument/2006/relationships/font" Target="fonts/HelveticaNeue-bold.fntdata"/><Relationship Id="rId14" Type="http://schemas.openxmlformats.org/officeDocument/2006/relationships/slide" Target="slides/slide8.xml"/><Relationship Id="rId36" Type="http://schemas.openxmlformats.org/officeDocument/2006/relationships/font" Target="fonts/HelveticaNeue-regular.fntdata"/><Relationship Id="rId17" Type="http://schemas.openxmlformats.org/officeDocument/2006/relationships/slide" Target="slides/slide11.xml"/><Relationship Id="rId39" Type="http://schemas.openxmlformats.org/officeDocument/2006/relationships/font" Target="fonts/HelveticaNeue-boldItalic.fntdata"/><Relationship Id="rId16" Type="http://schemas.openxmlformats.org/officeDocument/2006/relationships/slide" Target="slides/slide10.xml"/><Relationship Id="rId38" Type="http://schemas.openxmlformats.org/officeDocument/2006/relationships/font" Target="fonts/HelveticaNeue-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332288" cy="3333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4" name="Google Shape;4;n"/>
          <p:cNvSpPr txBox="1"/>
          <p:nvPr>
            <p:ph idx="10" type="dt"/>
          </p:nvPr>
        </p:nvSpPr>
        <p:spPr>
          <a:xfrm>
            <a:off x="5635625" y="0"/>
            <a:ext cx="4333875" cy="33337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5" name="Google Shape;5;n"/>
          <p:cNvSpPr/>
          <p:nvPr>
            <p:ph idx="3"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300"/>
              </a:spcBef>
              <a:spcAft>
                <a:spcPts val="0"/>
              </a:spcAft>
              <a:buClr>
                <a:srgbClr val="000000"/>
              </a:buClr>
              <a:buSzPts val="1400"/>
              <a:buFont typeface="Arial"/>
              <a:buNone/>
              <a:defRPr b="0" i="0" sz="1000" u="none" cap="none" strike="noStrike">
                <a:solidFill>
                  <a:srgbClr val="E36C0A"/>
                </a:solidFill>
                <a:latin typeface="Times New Roman"/>
                <a:ea typeface="Times New Roman"/>
                <a:cs typeface="Times New Roman"/>
                <a:sym typeface="Times New Roman"/>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438900"/>
            <a:ext cx="4332288" cy="3333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8" name="Google Shape;8;n"/>
          <p:cNvSpPr txBox="1"/>
          <p:nvPr>
            <p:ph idx="12" type="sldNum"/>
          </p:nvPr>
        </p:nvSpPr>
        <p:spPr>
          <a:xfrm>
            <a:off x="5635625" y="6438900"/>
            <a:ext cx="4333875" cy="3333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Helvetica Neue"/>
                <a:ea typeface="Helvetica Neue"/>
                <a:cs typeface="Helvetica Neue"/>
                <a:sym typeface="Helvetica Neue"/>
              </a:rPr>
              <a:t>‹#›</a:t>
            </a:fld>
            <a:endParaRPr b="0" i="0" sz="1200" u="none" cap="none" strike="noStrike">
              <a:solidFill>
                <a:schemeClr val="dk1"/>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1: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 name="Google Shape;25;p1: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0: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90" name="Google Shape;90;p10: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1: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97" name="Google Shape;97;p11: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2: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106" name="Google Shape;106;p12: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3: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112" name="Google Shape;112;p13: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5: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121" name="Google Shape;121;p15: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6: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127" name="Google Shape;127;p16: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7: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133" name="Google Shape;133;p17: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8: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139" name="Google Shape;139;p18: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9: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145" name="Google Shape;145;p19: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0: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152" name="Google Shape;152;p20: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2: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7" name="Google Shape;37;p2: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 name="Google Shape;38;p2:notes"/>
          <p:cNvSpPr txBox="1"/>
          <p:nvPr>
            <p:ph idx="12" type="sldNum"/>
          </p:nvPr>
        </p:nvSpPr>
        <p:spPr>
          <a:xfrm>
            <a:off x="5635625" y="6438900"/>
            <a:ext cx="4333875" cy="33337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21: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158" name="Google Shape;158;p21: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22: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164" name="Google Shape;164;p22: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23: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171" name="Google Shape;171;p23: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4: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178" name="Google Shape;178;p24: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25: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185" name="Google Shape;185;p25: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6: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191" name="Google Shape;191;p26: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7: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197" name="Google Shape;197;p27: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8: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203" name="Google Shape;203;p28: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3: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44" name="Google Shape;44;p3: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4: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50" name="Google Shape;50;p4: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5: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56" name="Google Shape;56;p5: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6: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62" name="Google Shape;62;p6: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7: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69" name="Google Shape;69;p7: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8: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76" name="Google Shape;76;p8: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9: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83" name="Google Shape;83;p9: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30"/>
          <p:cNvSpPr txBox="1"/>
          <p:nvPr>
            <p:ph type="ctrTitle"/>
          </p:nvPr>
        </p:nvSpPr>
        <p:spPr>
          <a:xfrm>
            <a:off x="755373" y="685800"/>
            <a:ext cx="7901609" cy="1615966"/>
          </a:xfrm>
          <a:prstGeom prst="rect">
            <a:avLst/>
          </a:prstGeom>
          <a:solidFill>
            <a:srgbClr val="D2691E"/>
          </a:solidFill>
          <a:ln cap="flat" cmpd="sng" w="9525">
            <a:solidFill>
              <a:srgbClr val="D2691E"/>
            </a:solidFill>
            <a:prstDash val="solid"/>
            <a:round/>
            <a:headEnd len="sm" w="sm" type="none"/>
            <a:tailEnd len="sm" w="sm" type="none"/>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9" name="Shape 19"/>
        <p:cNvGrpSpPr/>
        <p:nvPr/>
      </p:nvGrpSpPr>
      <p:grpSpPr>
        <a:xfrm>
          <a:off x="0" y="0"/>
          <a:ext cx="0" cy="0"/>
          <a:chOff x="0" y="0"/>
          <a:chExt cx="0" cy="0"/>
        </a:xfrm>
      </p:grpSpPr>
      <p:sp>
        <p:nvSpPr>
          <p:cNvPr id="20" name="Google Shape;20;p31"/>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 name="Google Shape;21;p31"/>
          <p:cNvSpPr txBox="1"/>
          <p:nvPr>
            <p:ph idx="1" type="body"/>
          </p:nvPr>
        </p:nvSpPr>
        <p:spPr>
          <a:xfrm>
            <a:off x="86197" y="782321"/>
            <a:ext cx="8953500" cy="5976288"/>
          </a:xfrm>
          <a:prstGeom prst="rect">
            <a:avLst/>
          </a:prstGeom>
          <a:noFill/>
          <a:ln>
            <a:noFill/>
          </a:ln>
        </p:spPr>
        <p:txBody>
          <a:bodyPr anchorCtr="0" anchor="t" bIns="45700" lIns="91425" spcFirstLastPara="1" rIns="91425" wrap="square" tIns="45700">
            <a:noAutofit/>
          </a:bodyPr>
          <a:lstStyle>
            <a:lvl1pPr indent="-371475" lvl="0" marL="457200" algn="just">
              <a:lnSpc>
                <a:spcPct val="150000"/>
              </a:lnSpc>
              <a:spcBef>
                <a:spcPts val="630"/>
              </a:spcBef>
              <a:spcAft>
                <a:spcPts val="0"/>
              </a:spcAft>
              <a:buSzPts val="2250"/>
              <a:buChar char="•"/>
              <a:defRPr sz="1800">
                <a:latin typeface="Helvetica Neue"/>
                <a:ea typeface="Helvetica Neue"/>
                <a:cs typeface="Helvetica Neue"/>
                <a:sym typeface="Helvetica Neue"/>
              </a:defRPr>
            </a:lvl1pPr>
            <a:lvl2pPr indent="-330200" lvl="1" marL="914400" algn="just">
              <a:lnSpc>
                <a:spcPct val="150000"/>
              </a:lnSpc>
              <a:spcBef>
                <a:spcPts val="560"/>
              </a:spcBef>
              <a:spcAft>
                <a:spcPts val="0"/>
              </a:spcAft>
              <a:buSzPts val="1600"/>
              <a:buChar char="o"/>
              <a:defRPr sz="1600">
                <a:latin typeface="Helvetica Neue"/>
                <a:ea typeface="Helvetica Neue"/>
                <a:cs typeface="Helvetica Neue"/>
                <a:sym typeface="Helvetica Neue"/>
              </a:defRPr>
            </a:lvl2pPr>
            <a:lvl3pPr indent="-304800" lvl="2" marL="1371600" algn="just">
              <a:lnSpc>
                <a:spcPct val="150000"/>
              </a:lnSpc>
              <a:spcBef>
                <a:spcPts val="560"/>
              </a:spcBef>
              <a:spcAft>
                <a:spcPts val="0"/>
              </a:spcAft>
              <a:buSzPts val="1200"/>
              <a:buChar char="4"/>
              <a:defRPr sz="1600">
                <a:latin typeface="Helvetica Neue"/>
                <a:ea typeface="Helvetica Neue"/>
                <a:cs typeface="Helvetica Neue"/>
                <a:sym typeface="Helvetica Neue"/>
              </a:defRPr>
            </a:lvl3pPr>
            <a:lvl4pPr indent="-304800" lvl="3" marL="1828800" algn="just">
              <a:lnSpc>
                <a:spcPct val="150000"/>
              </a:lnSpc>
              <a:spcBef>
                <a:spcPts val="560"/>
              </a:spcBef>
              <a:spcAft>
                <a:spcPts val="0"/>
              </a:spcAft>
              <a:buSzPts val="1200"/>
              <a:buFont typeface="Helvetica Neue"/>
              <a:buChar char="–"/>
              <a:defRPr sz="1600">
                <a:latin typeface="Helvetica Neue"/>
                <a:ea typeface="Helvetica Neue"/>
                <a:cs typeface="Helvetica Neue"/>
                <a:sym typeface="Helvetica Neue"/>
              </a:defRPr>
            </a:lvl4pPr>
            <a:lvl5pPr indent="-304800" lvl="4" marL="2286000" algn="just">
              <a:lnSpc>
                <a:spcPct val="150000"/>
              </a:lnSpc>
              <a:spcBef>
                <a:spcPts val="560"/>
              </a:spcBef>
              <a:spcAft>
                <a:spcPts val="0"/>
              </a:spcAft>
              <a:buSzPts val="1200"/>
              <a:buFont typeface="Helvetica Neue"/>
              <a:buChar char="»"/>
              <a:defRPr sz="1600">
                <a:latin typeface="Helvetica Neue"/>
                <a:ea typeface="Helvetica Neue"/>
                <a:cs typeface="Helvetica Neue"/>
                <a:sym typeface="Helvetica Neue"/>
              </a:defRPr>
            </a:lvl5pPr>
            <a:lvl6pPr indent="-314325" lvl="5" marL="2743200" algn="l">
              <a:lnSpc>
                <a:spcPct val="100000"/>
              </a:lnSpc>
              <a:spcBef>
                <a:spcPts val="630"/>
              </a:spcBef>
              <a:spcAft>
                <a:spcPts val="0"/>
              </a:spcAft>
              <a:buSzPts val="1350"/>
              <a:buChar char="»"/>
              <a:defRPr/>
            </a:lvl6pPr>
            <a:lvl7pPr indent="-314325" lvl="6" marL="3200400" algn="l">
              <a:lnSpc>
                <a:spcPct val="100000"/>
              </a:lnSpc>
              <a:spcBef>
                <a:spcPts val="630"/>
              </a:spcBef>
              <a:spcAft>
                <a:spcPts val="0"/>
              </a:spcAft>
              <a:buSzPts val="1350"/>
              <a:buChar char="»"/>
              <a:defRPr/>
            </a:lvl7pPr>
            <a:lvl8pPr indent="-314325" lvl="7" marL="3657600" algn="l">
              <a:lnSpc>
                <a:spcPct val="100000"/>
              </a:lnSpc>
              <a:spcBef>
                <a:spcPts val="630"/>
              </a:spcBef>
              <a:spcAft>
                <a:spcPts val="0"/>
              </a:spcAft>
              <a:buSzPts val="1350"/>
              <a:buChar char="»"/>
              <a:defRPr/>
            </a:lvl8pPr>
            <a:lvl9pPr indent="-314325" lvl="8" marL="4114800" algn="l">
              <a:lnSpc>
                <a:spcPct val="100000"/>
              </a:lnSpc>
              <a:spcBef>
                <a:spcPts val="630"/>
              </a:spcBef>
              <a:spcAft>
                <a:spcPts val="0"/>
              </a:spcAft>
              <a:buSzPts val="1350"/>
              <a:buChar char="»"/>
              <a:defRPr/>
            </a:lvl9pPr>
          </a:lstStyle>
          <a:p/>
        </p:txBody>
      </p:sp>
      <p:cxnSp>
        <p:nvCxnSpPr>
          <p:cNvPr id="22" name="Google Shape;22;p31"/>
          <p:cNvCxnSpPr/>
          <p:nvPr/>
        </p:nvCxnSpPr>
        <p:spPr>
          <a:xfrm>
            <a:off x="579120" y="6654800"/>
            <a:ext cx="7934960" cy="0"/>
          </a:xfrm>
          <a:prstGeom prst="straightConnector1">
            <a:avLst/>
          </a:prstGeom>
          <a:solidFill>
            <a:schemeClr val="accent1"/>
          </a:solidFill>
          <a:ln cap="flat" cmpd="sng" w="9525">
            <a:solidFill>
              <a:srgbClr val="005493"/>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9"/>
          <p:cNvSpPr txBox="1"/>
          <p:nvPr>
            <p:ph type="title"/>
          </p:nvPr>
        </p:nvSpPr>
        <p:spPr>
          <a:xfrm>
            <a:off x="30480" y="27846"/>
            <a:ext cx="8328751"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400" u="none" cap="none" strike="noStrike">
                <a:solidFill>
                  <a:schemeClr val="lt1"/>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1400"/>
              <a:buFont typeface="Arial"/>
              <a:buNone/>
              <a:defRPr b="1" i="0" sz="3200" u="none" cap="none" strike="noStrike">
                <a:solidFill>
                  <a:srgbClr val="006699"/>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0" sz="3200" u="none" cap="none" strike="noStrike">
                <a:solidFill>
                  <a:srgbClr val="006699"/>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0" sz="3200" u="none" cap="none" strike="noStrike">
                <a:solidFill>
                  <a:srgbClr val="006699"/>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0" sz="3200" u="none" cap="none" strike="noStrike">
                <a:solidFill>
                  <a:srgbClr val="006699"/>
                </a:solidFill>
                <a:latin typeface="Arial"/>
                <a:ea typeface="Arial"/>
                <a:cs typeface="Arial"/>
                <a:sym typeface="Arial"/>
              </a:defRPr>
            </a:lvl9pPr>
          </a:lstStyle>
          <a:p/>
        </p:txBody>
      </p:sp>
      <p:sp>
        <p:nvSpPr>
          <p:cNvPr id="11" name="Google Shape;11;p29"/>
          <p:cNvSpPr txBox="1"/>
          <p:nvPr>
            <p:ph idx="1" type="body"/>
          </p:nvPr>
        </p:nvSpPr>
        <p:spPr>
          <a:xfrm>
            <a:off x="86197" y="782321"/>
            <a:ext cx="8953500" cy="5831590"/>
          </a:xfrm>
          <a:prstGeom prst="rect">
            <a:avLst/>
          </a:prstGeom>
          <a:noFill/>
          <a:ln>
            <a:noFill/>
          </a:ln>
        </p:spPr>
        <p:txBody>
          <a:bodyPr anchorCtr="0" anchor="t" bIns="45700" lIns="91425" spcFirstLastPara="1" rIns="91425" wrap="square" tIns="45700">
            <a:noAutofit/>
          </a:bodyPr>
          <a:lstStyle>
            <a:lvl1pPr indent="-371475" lvl="0" marL="457200" marR="0" rtl="0" algn="just">
              <a:lnSpc>
                <a:spcPct val="150000"/>
              </a:lnSpc>
              <a:spcBef>
                <a:spcPts val="630"/>
              </a:spcBef>
              <a:spcAft>
                <a:spcPts val="0"/>
              </a:spcAft>
              <a:buClr>
                <a:schemeClr val="dk1"/>
              </a:buClr>
              <a:buSzPts val="2250"/>
              <a:buFont typeface="Arial"/>
              <a:buChar char="•"/>
              <a:defRPr b="0" i="0" sz="1800" u="none" cap="none" strike="noStrike">
                <a:solidFill>
                  <a:schemeClr val="dk1"/>
                </a:solidFill>
                <a:latin typeface="Helvetica Neue"/>
                <a:ea typeface="Helvetica Neue"/>
                <a:cs typeface="Helvetica Neue"/>
                <a:sym typeface="Helvetica Neue"/>
              </a:defRPr>
            </a:lvl1pPr>
            <a:lvl2pPr indent="-330200" lvl="1" marL="914400" marR="0" rtl="0" algn="just">
              <a:lnSpc>
                <a:spcPct val="150000"/>
              </a:lnSpc>
              <a:spcBef>
                <a:spcPts val="560"/>
              </a:spcBef>
              <a:spcAft>
                <a:spcPts val="0"/>
              </a:spcAft>
              <a:buClr>
                <a:schemeClr val="dk1"/>
              </a:buClr>
              <a:buSzPts val="1600"/>
              <a:buFont typeface="Courier New"/>
              <a:buChar char="o"/>
              <a:defRPr b="0" i="0" sz="1600" u="none" cap="none" strike="noStrike">
                <a:solidFill>
                  <a:schemeClr val="dk1"/>
                </a:solidFill>
                <a:latin typeface="Helvetica Neue"/>
                <a:ea typeface="Helvetica Neue"/>
                <a:cs typeface="Helvetica Neue"/>
                <a:sym typeface="Helvetica Neue"/>
              </a:defRPr>
            </a:lvl2pPr>
            <a:lvl3pPr indent="-304800" lvl="2" marL="1371600" marR="0" rtl="0" algn="just">
              <a:lnSpc>
                <a:spcPct val="150000"/>
              </a:lnSpc>
              <a:spcBef>
                <a:spcPts val="560"/>
              </a:spcBef>
              <a:spcAft>
                <a:spcPts val="0"/>
              </a:spcAft>
              <a:buClr>
                <a:srgbClr val="009900"/>
              </a:buClr>
              <a:buSzPts val="1200"/>
              <a:buFont typeface="Arimo"/>
              <a:buChar char="4"/>
              <a:defRPr b="0" i="0" sz="1600" u="none" cap="none" strike="noStrike">
                <a:solidFill>
                  <a:schemeClr val="dk1"/>
                </a:solidFill>
                <a:latin typeface="Helvetica Neue"/>
                <a:ea typeface="Helvetica Neue"/>
                <a:cs typeface="Helvetica Neue"/>
                <a:sym typeface="Helvetica Neue"/>
              </a:defRPr>
            </a:lvl3pPr>
            <a:lvl4pPr indent="-304800" lvl="3" marL="1828800" marR="0" rtl="0" algn="just">
              <a:lnSpc>
                <a:spcPct val="150000"/>
              </a:lnSpc>
              <a:spcBef>
                <a:spcPts val="560"/>
              </a:spcBef>
              <a:spcAft>
                <a:spcPts val="0"/>
              </a:spcAft>
              <a:buClr>
                <a:schemeClr val="hlink"/>
              </a:buClr>
              <a:buSzPts val="1200"/>
              <a:buFont typeface="Helvetica Neue"/>
              <a:buChar char="–"/>
              <a:defRPr b="0" i="0" sz="1600" u="none" cap="none" strike="noStrike">
                <a:solidFill>
                  <a:schemeClr val="dk1"/>
                </a:solidFill>
                <a:latin typeface="Helvetica Neue"/>
                <a:ea typeface="Helvetica Neue"/>
                <a:cs typeface="Helvetica Neue"/>
                <a:sym typeface="Helvetica Neue"/>
              </a:defRPr>
            </a:lvl4pPr>
            <a:lvl5pPr indent="-304800" lvl="4" marL="2286000" marR="0" rtl="0" algn="just">
              <a:lnSpc>
                <a:spcPct val="150000"/>
              </a:lnSpc>
              <a:spcBef>
                <a:spcPts val="560"/>
              </a:spcBef>
              <a:spcAft>
                <a:spcPts val="0"/>
              </a:spcAft>
              <a:buClr>
                <a:srgbClr val="FF0066"/>
              </a:buClr>
              <a:buSzPts val="1200"/>
              <a:buFont typeface="Helvetica Neue"/>
              <a:buChar char="»"/>
              <a:defRPr b="0" i="0" sz="1600" u="none" cap="none" strike="noStrike">
                <a:solidFill>
                  <a:schemeClr val="dk1"/>
                </a:solidFill>
                <a:latin typeface="Helvetica Neue"/>
                <a:ea typeface="Helvetica Neue"/>
                <a:cs typeface="Helvetica Neue"/>
                <a:sym typeface="Helvetica Neue"/>
              </a:defRPr>
            </a:lvl5pPr>
            <a:lvl6pPr indent="-314325" lvl="5" marL="2743200" marR="0" rtl="0" algn="l">
              <a:lnSpc>
                <a:spcPct val="100000"/>
              </a:lnSpc>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lnSpc>
                <a:spcPct val="100000"/>
              </a:lnSpc>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lnSpc>
                <a:spcPct val="100000"/>
              </a:lnSpc>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lnSpc>
                <a:spcPct val="100000"/>
              </a:lnSpc>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
        <p:nvSpPr>
          <p:cNvPr id="12" name="Google Shape;12;p29"/>
          <p:cNvSpPr txBox="1"/>
          <p:nvPr/>
        </p:nvSpPr>
        <p:spPr>
          <a:xfrm>
            <a:off x="4259263" y="6126163"/>
            <a:ext cx="1928812" cy="2460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chemeClr val="lt1"/>
                </a:solidFill>
                <a:latin typeface="Helvetica Neue"/>
                <a:ea typeface="Helvetica Neue"/>
                <a:cs typeface="Helvetica Neue"/>
                <a:sym typeface="Helvetica Neue"/>
              </a:rPr>
              <a:t>Sunday, September 22, 2024</a:t>
            </a:r>
            <a:endParaRPr b="1" i="0" sz="1000" u="none" cap="none" strike="noStrike">
              <a:solidFill>
                <a:schemeClr val="lt1"/>
              </a:solidFill>
              <a:latin typeface="Helvetica Neue"/>
              <a:ea typeface="Helvetica Neue"/>
              <a:cs typeface="Helvetica Neue"/>
              <a:sym typeface="Helvetica Neue"/>
            </a:endParaRPr>
          </a:p>
        </p:txBody>
      </p:sp>
      <p:pic>
        <p:nvPicPr>
          <p:cNvPr descr="JUIT Office Photos | Glassdoor" id="13" name="Google Shape;13;p29"/>
          <p:cNvPicPr preferRelativeResize="0"/>
          <p:nvPr/>
        </p:nvPicPr>
        <p:blipFill rotWithShape="1">
          <a:blip r:embed="rId1">
            <a:alphaModFix/>
          </a:blip>
          <a:srcRect b="0" l="0" r="0" t="0"/>
          <a:stretch/>
        </p:blipFill>
        <p:spPr>
          <a:xfrm>
            <a:off x="8328752" y="15054"/>
            <a:ext cx="815248" cy="679009"/>
          </a:xfrm>
          <a:prstGeom prst="rect">
            <a:avLst/>
          </a:prstGeom>
          <a:noFill/>
          <a:ln>
            <a:noFill/>
          </a:ln>
        </p:spPr>
      </p:pic>
      <p:sp>
        <p:nvSpPr>
          <p:cNvPr id="14" name="Google Shape;14;p29"/>
          <p:cNvSpPr txBox="1"/>
          <p:nvPr/>
        </p:nvSpPr>
        <p:spPr>
          <a:xfrm>
            <a:off x="123673" y="6634232"/>
            <a:ext cx="8694256" cy="2460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2060"/>
              </a:buClr>
              <a:buSzPts val="950"/>
              <a:buFont typeface="Palatino"/>
              <a:buNone/>
            </a:pPr>
            <a:r>
              <a:rPr b="0" i="0" lang="en-US" sz="950" u="none" cap="none" strike="noStrike">
                <a:solidFill>
                  <a:srgbClr val="002060"/>
                </a:solidFill>
                <a:latin typeface="Palatino"/>
                <a:ea typeface="Palatino"/>
                <a:cs typeface="Palatino"/>
                <a:sym typeface="Palatino"/>
              </a:rPr>
              <a:t>      Major Project – I (18B19CI791) Mid-Term Evaluation | Department of CSE &amp; IT | AY 2024-25. </a:t>
            </a:r>
            <a:endParaRPr b="0" i="0" sz="1400" u="none" cap="none" strike="noStrike">
              <a:solidFill>
                <a:srgbClr val="000000"/>
              </a:solidFill>
              <a:latin typeface="Arial"/>
              <a:ea typeface="Arial"/>
              <a:cs typeface="Arial"/>
              <a:sym typeface="Arial"/>
            </a:endParaRPr>
          </a:p>
        </p:txBody>
      </p:sp>
      <p:sp>
        <p:nvSpPr>
          <p:cNvPr id="15" name="Google Shape;15;p29"/>
          <p:cNvSpPr txBox="1"/>
          <p:nvPr/>
        </p:nvSpPr>
        <p:spPr>
          <a:xfrm>
            <a:off x="8798560" y="6613912"/>
            <a:ext cx="259243" cy="2460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50"/>
              <a:buFont typeface="Arial"/>
              <a:buNone/>
            </a:pPr>
            <a:r>
              <a:t/>
            </a:r>
            <a:endParaRPr b="0" i="0" sz="950" u="none" cap="none" strike="noStrike">
              <a:solidFill>
                <a:srgbClr val="002060"/>
              </a:solidFill>
              <a:latin typeface="Palatino"/>
              <a:ea typeface="Palatino"/>
              <a:cs typeface="Palatino"/>
              <a:sym typeface="Palatino"/>
            </a:endParaRPr>
          </a:p>
        </p:txBody>
      </p:sp>
      <p:sp>
        <p:nvSpPr>
          <p:cNvPr id="16" name="Google Shape;16;p29"/>
          <p:cNvSpPr txBox="1"/>
          <p:nvPr/>
        </p:nvSpPr>
        <p:spPr>
          <a:xfrm>
            <a:off x="8798560" y="6644391"/>
            <a:ext cx="365760"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fld id="{00000000-1234-1234-1234-123412341234}" type="slidenum">
              <a:rPr b="0" i="0" lang="en-US" sz="900" u="none" cap="none" strike="noStrike">
                <a:solidFill>
                  <a:srgbClr val="005493"/>
                </a:solidFill>
                <a:latin typeface="Palatino"/>
                <a:ea typeface="Palatino"/>
                <a:cs typeface="Palatino"/>
                <a:sym typeface="Palatino"/>
              </a:rPr>
              <a:t>‹#›</a:t>
            </a:fld>
            <a:r>
              <a:rPr b="0" i="0" lang="en-US" sz="900" u="none" cap="none" strike="noStrike">
                <a:solidFill>
                  <a:srgbClr val="005493"/>
                </a:solidFill>
                <a:latin typeface="Palatino"/>
                <a:ea typeface="Palatino"/>
                <a:cs typeface="Palatino"/>
                <a:sym typeface="Palatino"/>
              </a:rPr>
              <a:t>.</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sp>
        <p:nvSpPr>
          <p:cNvPr id="27" name="Google Shape;27;p1"/>
          <p:cNvSpPr txBox="1"/>
          <p:nvPr>
            <p:ph type="ctrTitle"/>
          </p:nvPr>
        </p:nvSpPr>
        <p:spPr>
          <a:xfrm>
            <a:off x="0" y="3302528"/>
            <a:ext cx="9144000" cy="553800"/>
          </a:xfrm>
          <a:prstGeom prst="rect">
            <a:avLst/>
          </a:prstGeom>
          <a:solidFill>
            <a:srgbClr val="0037A4"/>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rtl="0" algn="ctr">
              <a:lnSpc>
                <a:spcPct val="150000"/>
              </a:lnSpc>
              <a:spcBef>
                <a:spcPts val="0"/>
              </a:spcBef>
              <a:spcAft>
                <a:spcPts val="0"/>
              </a:spcAft>
              <a:buSzPts val="1400"/>
              <a:buNone/>
            </a:pPr>
            <a:r>
              <a:rPr lang="en-US" sz="2800"/>
              <a:t>Identification of Redundant Code Using AI</a:t>
            </a:r>
            <a:endParaRPr b="1" sz="1400"/>
          </a:p>
        </p:txBody>
      </p:sp>
      <p:sp>
        <p:nvSpPr>
          <p:cNvPr id="28" name="Google Shape;28;p1"/>
          <p:cNvSpPr txBox="1"/>
          <p:nvPr/>
        </p:nvSpPr>
        <p:spPr>
          <a:xfrm>
            <a:off x="959983" y="635844"/>
            <a:ext cx="7429520" cy="980728"/>
          </a:xfrm>
          <a:prstGeom prst="rect">
            <a:avLst/>
          </a:prstGeom>
          <a:noFill/>
          <a:ln>
            <a:noFill/>
          </a:ln>
        </p:spPr>
        <p:txBody>
          <a:bodyPr anchorCtr="0" anchor="b" bIns="45700" lIns="91425" spcFirstLastPara="1" rIns="91425" wrap="square" tIns="45700">
            <a:noAutofit/>
          </a:bodyPr>
          <a:lstStyle/>
          <a:p>
            <a:pPr indent="0" lvl="0" marL="0" marR="0" rtl="0" algn="ctr">
              <a:lnSpc>
                <a:spcPct val="128571"/>
              </a:lnSpc>
              <a:spcBef>
                <a:spcPts val="0"/>
              </a:spcBef>
              <a:spcAft>
                <a:spcPts val="0"/>
              </a:spcAft>
              <a:buClr>
                <a:srgbClr val="000099"/>
              </a:buClr>
              <a:buSzPts val="2800"/>
              <a:buFont typeface="Palatino"/>
              <a:buNone/>
            </a:pPr>
            <a:r>
              <a:rPr b="1" i="0" lang="en-US" sz="2800" u="none" cap="none" strike="noStrike">
                <a:solidFill>
                  <a:srgbClr val="000099"/>
                </a:solidFill>
                <a:latin typeface="Palatino"/>
                <a:ea typeface="Palatino"/>
                <a:cs typeface="Palatino"/>
                <a:sym typeface="Palatino"/>
              </a:rPr>
              <a:t>Jaypee University of Information Technology, Waknaghat - 173234 (India)</a:t>
            </a:r>
            <a:endParaRPr b="0" i="0" sz="1400" u="none" cap="none" strike="noStrike">
              <a:solidFill>
                <a:srgbClr val="000000"/>
              </a:solidFill>
              <a:latin typeface="Arial"/>
              <a:ea typeface="Arial"/>
              <a:cs typeface="Arial"/>
              <a:sym typeface="Arial"/>
            </a:endParaRPr>
          </a:p>
        </p:txBody>
      </p:sp>
      <p:sp>
        <p:nvSpPr>
          <p:cNvPr id="29" name="Google Shape;29;p1"/>
          <p:cNvSpPr/>
          <p:nvPr/>
        </p:nvSpPr>
        <p:spPr>
          <a:xfrm>
            <a:off x="2066235" y="2003749"/>
            <a:ext cx="5217000" cy="10926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2000"/>
              <a:buFont typeface="Arial"/>
              <a:buNone/>
            </a:pPr>
            <a:r>
              <a:rPr b="1" i="0" lang="en-US" sz="2000" u="none" cap="none" strike="noStrike">
                <a:solidFill>
                  <a:schemeClr val="dk1"/>
                </a:solidFill>
                <a:latin typeface="Palatino"/>
                <a:ea typeface="Palatino"/>
                <a:cs typeface="Palatino"/>
                <a:sym typeface="Palatino"/>
              </a:rPr>
              <a:t>Major Project - I (18B19CI791) | AY 2024-25</a:t>
            </a:r>
            <a:endParaRPr b="0" i="0" sz="1400" u="none" cap="none" strike="noStrike">
              <a:solidFill>
                <a:srgbClr val="000000"/>
              </a:solidFill>
              <a:latin typeface="Arial"/>
              <a:ea typeface="Arial"/>
              <a:cs typeface="Arial"/>
              <a:sym typeface="Arial"/>
            </a:endParaRPr>
          </a:p>
          <a:p>
            <a:pPr indent="0" lvl="0" marL="0" marR="0" rtl="0" algn="ctr">
              <a:lnSpc>
                <a:spcPct val="200000"/>
              </a:lnSpc>
              <a:spcBef>
                <a:spcPts val="0"/>
              </a:spcBef>
              <a:spcAft>
                <a:spcPts val="0"/>
              </a:spcAft>
              <a:buClr>
                <a:srgbClr val="000000"/>
              </a:buClr>
              <a:buSzPts val="2000"/>
              <a:buFont typeface="Arial"/>
              <a:buNone/>
            </a:pPr>
            <a:r>
              <a:rPr b="1" i="0" lang="en-US" sz="2000" u="none" cap="none" strike="noStrike">
                <a:solidFill>
                  <a:schemeClr val="dk1"/>
                </a:solidFill>
                <a:latin typeface="Palatino"/>
                <a:ea typeface="Palatino"/>
                <a:cs typeface="Palatino"/>
                <a:sym typeface="Palatino"/>
              </a:rPr>
              <a:t>Mid - Term Presentation</a:t>
            </a:r>
            <a:endParaRPr b="0" i="0" sz="1400" u="none" cap="none" strike="noStrike">
              <a:solidFill>
                <a:srgbClr val="000000"/>
              </a:solidFill>
              <a:latin typeface="Arial"/>
              <a:ea typeface="Arial"/>
              <a:cs typeface="Arial"/>
              <a:sym typeface="Arial"/>
            </a:endParaRPr>
          </a:p>
        </p:txBody>
      </p:sp>
      <p:sp>
        <p:nvSpPr>
          <p:cNvPr id="30" name="Google Shape;30;p1"/>
          <p:cNvSpPr txBox="1"/>
          <p:nvPr/>
        </p:nvSpPr>
        <p:spPr>
          <a:xfrm>
            <a:off x="517798" y="4465555"/>
            <a:ext cx="3620700" cy="2131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Helvetica Neue"/>
                <a:ea typeface="Helvetica Neue"/>
                <a:cs typeface="Helvetica Neue"/>
                <a:sym typeface="Helvetica Neue"/>
              </a:rPr>
              <a:t>Group No.: 86</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Helvetica Neue"/>
              <a:ea typeface="Helvetica Neue"/>
              <a:cs typeface="Helvetica Neue"/>
              <a:sym typeface="Helvetica Neue"/>
            </a:endParaRPr>
          </a:p>
          <a:p>
            <a:pPr indent="0" lvl="0" marL="0" marR="0" rtl="0" algn="l">
              <a:lnSpc>
                <a:spcPct val="114000"/>
              </a:lnSpc>
              <a:spcBef>
                <a:spcPts val="0"/>
              </a:spcBef>
              <a:spcAft>
                <a:spcPts val="0"/>
              </a:spcAft>
              <a:buClr>
                <a:srgbClr val="000000"/>
              </a:buClr>
              <a:buSzPts val="1600"/>
              <a:buFont typeface="Arial"/>
              <a:buNone/>
            </a:pPr>
            <a:r>
              <a:rPr b="1" i="0" lang="en-US" sz="1600" u="none" cap="none" strike="noStrike">
                <a:solidFill>
                  <a:schemeClr val="dk1"/>
                </a:solidFill>
                <a:latin typeface="Helvetica Neue"/>
                <a:ea typeface="Helvetica Neue"/>
                <a:cs typeface="Helvetica Neue"/>
                <a:sym typeface="Helvetica Neue"/>
              </a:rPr>
              <a:t>Team Member (s)</a:t>
            </a:r>
            <a:endParaRPr b="1" i="0" sz="1600" u="none" cap="none" strike="noStrike">
              <a:solidFill>
                <a:schemeClr val="dk1"/>
              </a:solidFill>
              <a:latin typeface="Helvetica Neue"/>
              <a:ea typeface="Helvetica Neue"/>
              <a:cs typeface="Helvetica Neue"/>
              <a:sym typeface="Helvetica Neue"/>
            </a:endParaRPr>
          </a:p>
          <a:p>
            <a:pPr indent="-285750" lvl="0" marL="285750" marR="0" rtl="0" algn="l">
              <a:lnSpc>
                <a:spcPct val="125000"/>
              </a:lnSpc>
              <a:spcBef>
                <a:spcPts val="1200"/>
              </a:spcBef>
              <a:spcAft>
                <a:spcPts val="0"/>
              </a:spcAft>
              <a:buClr>
                <a:schemeClr val="dk1"/>
              </a:buClr>
              <a:buSzPts val="1500"/>
              <a:buFont typeface="Arial"/>
              <a:buChar char="•"/>
            </a:pPr>
            <a:r>
              <a:rPr b="0" i="0" lang="en-US" sz="1500" u="none" cap="none" strike="noStrike">
                <a:solidFill>
                  <a:schemeClr val="dk1"/>
                </a:solidFill>
                <a:latin typeface="Tahoma"/>
                <a:ea typeface="Tahoma"/>
                <a:cs typeface="Tahoma"/>
                <a:sym typeface="Tahoma"/>
              </a:rPr>
              <a:t>Piyush Joshi (211397) </a:t>
            </a:r>
            <a:endParaRPr b="0" i="0" sz="1400" u="none" cap="none" strike="noStrike">
              <a:solidFill>
                <a:srgbClr val="000000"/>
              </a:solidFill>
              <a:latin typeface="Arial"/>
              <a:ea typeface="Arial"/>
              <a:cs typeface="Arial"/>
              <a:sym typeface="Arial"/>
            </a:endParaRPr>
          </a:p>
          <a:p>
            <a:pPr indent="-285750" lvl="0" marL="285750" marR="0" rtl="0" algn="l">
              <a:lnSpc>
                <a:spcPct val="125000"/>
              </a:lnSpc>
              <a:spcBef>
                <a:spcPts val="0"/>
              </a:spcBef>
              <a:spcAft>
                <a:spcPts val="0"/>
              </a:spcAft>
              <a:buClr>
                <a:schemeClr val="dk1"/>
              </a:buClr>
              <a:buSzPts val="1500"/>
              <a:buFont typeface="Arial"/>
              <a:buChar char="•"/>
            </a:pPr>
            <a:r>
              <a:rPr b="0" i="0" lang="en-US" sz="1500" u="none" cap="none" strike="noStrike">
                <a:solidFill>
                  <a:schemeClr val="dk1"/>
                </a:solidFill>
                <a:latin typeface="Tahoma"/>
                <a:ea typeface="Tahoma"/>
                <a:cs typeface="Tahoma"/>
                <a:sym typeface="Tahoma"/>
              </a:rPr>
              <a:t>Samriti Thakur (211150)</a:t>
            </a:r>
            <a:endParaRPr b="0" i="0" sz="1400" u="none" cap="none" strike="noStrike">
              <a:solidFill>
                <a:srgbClr val="000000"/>
              </a:solidFill>
              <a:latin typeface="Arial"/>
              <a:ea typeface="Arial"/>
              <a:cs typeface="Arial"/>
              <a:sym typeface="Arial"/>
            </a:endParaRPr>
          </a:p>
          <a:p>
            <a:pPr indent="-285750" lvl="0" marL="285750" marR="0" rtl="0" algn="l">
              <a:lnSpc>
                <a:spcPct val="125000"/>
              </a:lnSpc>
              <a:spcBef>
                <a:spcPts val="0"/>
              </a:spcBef>
              <a:spcAft>
                <a:spcPts val="0"/>
              </a:spcAft>
              <a:buClr>
                <a:schemeClr val="dk1"/>
              </a:buClr>
              <a:buSzPts val="1500"/>
              <a:buFont typeface="Arial"/>
              <a:buChar char="•"/>
            </a:pPr>
            <a:r>
              <a:rPr b="0" i="0" lang="en-US" sz="1500" u="none" cap="none" strike="noStrike">
                <a:solidFill>
                  <a:schemeClr val="dk1"/>
                </a:solidFill>
                <a:latin typeface="Tahoma"/>
                <a:ea typeface="Tahoma"/>
                <a:cs typeface="Tahoma"/>
                <a:sym typeface="Tahoma"/>
              </a:rPr>
              <a:t>Prakhar Varshney (211327)</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Helvetica Neue"/>
              <a:ea typeface="Helvetica Neue"/>
              <a:cs typeface="Helvetica Neue"/>
              <a:sym typeface="Helvetica Neue"/>
            </a:endParaRPr>
          </a:p>
        </p:txBody>
      </p:sp>
      <p:sp>
        <p:nvSpPr>
          <p:cNvPr id="31" name="Google Shape;31;p1"/>
          <p:cNvSpPr txBox="1"/>
          <p:nvPr/>
        </p:nvSpPr>
        <p:spPr>
          <a:xfrm>
            <a:off x="4674743" y="4369495"/>
            <a:ext cx="4332300" cy="2470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Tahoma"/>
                <a:ea typeface="Tahoma"/>
                <a:cs typeface="Tahoma"/>
                <a:sym typeface="Tahoma"/>
              </a:rPr>
              <a:t>Supervisor (s)</a:t>
            </a:r>
            <a:endParaRPr b="0" i="0" sz="1400" u="none" cap="none" strike="noStrike">
              <a:solidFill>
                <a:srgbClr val="000000"/>
              </a:solidFill>
              <a:latin typeface="Arial"/>
              <a:ea typeface="Arial"/>
              <a:cs typeface="Arial"/>
              <a:sym typeface="Arial"/>
            </a:endParaRPr>
          </a:p>
          <a:p>
            <a:pPr indent="-342900" lvl="0" marL="342900" marR="0" rtl="0" algn="l">
              <a:lnSpc>
                <a:spcPct val="125000"/>
              </a:lnSpc>
              <a:spcBef>
                <a:spcPts val="1200"/>
              </a:spcBef>
              <a:spcAft>
                <a:spcPts val="0"/>
              </a:spcAft>
              <a:buClr>
                <a:schemeClr val="dk1"/>
              </a:buClr>
              <a:buSzPts val="1500"/>
              <a:buFont typeface="Arial"/>
              <a:buChar char="•"/>
            </a:pPr>
            <a:r>
              <a:rPr b="0" i="0" lang="en-US" sz="1500" u="none" cap="none" strike="noStrike">
                <a:solidFill>
                  <a:schemeClr val="dk1"/>
                </a:solidFill>
                <a:latin typeface="Tahoma"/>
                <a:ea typeface="Tahoma"/>
                <a:cs typeface="Tahoma"/>
                <a:sym typeface="Tahoma"/>
              </a:rPr>
              <a:t>Dr. Ramesh Narwal</a:t>
            </a:r>
            <a:endParaRPr b="0" i="0" sz="1400" u="none" cap="none" strike="noStrike">
              <a:solidFill>
                <a:srgbClr val="000000"/>
              </a:solidFill>
              <a:latin typeface="Arial"/>
              <a:ea typeface="Arial"/>
              <a:cs typeface="Arial"/>
              <a:sym typeface="Arial"/>
            </a:endParaRPr>
          </a:p>
          <a:p>
            <a:pPr indent="0" lvl="0" marL="357188" marR="0" rtl="0" algn="l">
              <a:lnSpc>
                <a:spcPct val="125000"/>
              </a:lnSpc>
              <a:spcBef>
                <a:spcPts val="0"/>
              </a:spcBef>
              <a:spcAft>
                <a:spcPts val="0"/>
              </a:spcAft>
              <a:buClr>
                <a:srgbClr val="000000"/>
              </a:buClr>
              <a:buSzPts val="1500"/>
              <a:buFont typeface="Arial"/>
              <a:buNone/>
            </a:pPr>
            <a:r>
              <a:rPr b="0" i="0" lang="en-US" sz="1500" u="none" cap="none" strike="noStrike">
                <a:solidFill>
                  <a:schemeClr val="dk1"/>
                </a:solidFill>
                <a:latin typeface="Tahoma"/>
                <a:ea typeface="Tahoma"/>
                <a:cs typeface="Tahoma"/>
                <a:sym typeface="Tahoma"/>
              </a:rPr>
              <a:t>Assistant Professor</a:t>
            </a:r>
            <a:endParaRPr b="0" i="0" sz="1400" u="none" cap="none" strike="noStrike">
              <a:solidFill>
                <a:srgbClr val="000000"/>
              </a:solidFill>
              <a:latin typeface="Arial"/>
              <a:ea typeface="Arial"/>
              <a:cs typeface="Arial"/>
              <a:sym typeface="Arial"/>
            </a:endParaRPr>
          </a:p>
          <a:p>
            <a:pPr indent="0" lvl="0" marL="357188" marR="0" rtl="0" algn="l">
              <a:lnSpc>
                <a:spcPct val="125000"/>
              </a:lnSpc>
              <a:spcBef>
                <a:spcPts val="0"/>
              </a:spcBef>
              <a:spcAft>
                <a:spcPts val="0"/>
              </a:spcAft>
              <a:buClr>
                <a:srgbClr val="000000"/>
              </a:buClr>
              <a:buSzPts val="1500"/>
              <a:buFont typeface="Arial"/>
              <a:buNone/>
            </a:pPr>
            <a:r>
              <a:rPr b="0" i="0" lang="en-US" sz="1500" u="none" cap="none" strike="noStrike">
                <a:solidFill>
                  <a:schemeClr val="dk1"/>
                </a:solidFill>
                <a:latin typeface="Tahoma"/>
                <a:ea typeface="Tahoma"/>
                <a:cs typeface="Tahoma"/>
                <a:sym typeface="Tahoma"/>
              </a:rPr>
              <a:t>CSE&amp;IT</a:t>
            </a:r>
            <a:endParaRPr b="0" i="0" sz="1400" u="none" cap="none" strike="noStrike">
              <a:solidFill>
                <a:srgbClr val="000000"/>
              </a:solidFill>
              <a:latin typeface="Arial"/>
              <a:ea typeface="Arial"/>
              <a:cs typeface="Arial"/>
              <a:sym typeface="Arial"/>
            </a:endParaRPr>
          </a:p>
          <a:p>
            <a:pPr indent="-342900" lvl="0" marL="342900" marR="0" rtl="0" algn="l">
              <a:lnSpc>
                <a:spcPct val="125000"/>
              </a:lnSpc>
              <a:spcBef>
                <a:spcPts val="0"/>
              </a:spcBef>
              <a:spcAft>
                <a:spcPts val="0"/>
              </a:spcAft>
              <a:buClr>
                <a:schemeClr val="dk1"/>
              </a:buClr>
              <a:buSzPts val="1500"/>
              <a:buFont typeface="Arial"/>
              <a:buChar char="•"/>
            </a:pPr>
            <a:r>
              <a:rPr b="0" i="0" lang="en-US" sz="1500" u="none" cap="none" strike="noStrike">
                <a:solidFill>
                  <a:schemeClr val="dk1"/>
                </a:solidFill>
                <a:latin typeface="Tahoma"/>
                <a:ea typeface="Tahoma"/>
                <a:cs typeface="Tahoma"/>
                <a:sym typeface="Tahoma"/>
              </a:rPr>
              <a:t>Ms. Seema Rani</a:t>
            </a:r>
            <a:endParaRPr b="0" i="0" sz="1400" u="none" cap="none" strike="noStrike">
              <a:solidFill>
                <a:srgbClr val="000000"/>
              </a:solidFill>
              <a:latin typeface="Arial"/>
              <a:ea typeface="Arial"/>
              <a:cs typeface="Arial"/>
              <a:sym typeface="Arial"/>
            </a:endParaRPr>
          </a:p>
          <a:p>
            <a:pPr indent="0" lvl="0" marL="357187" marR="0" rtl="0" algn="l">
              <a:lnSpc>
                <a:spcPct val="125000"/>
              </a:lnSpc>
              <a:spcBef>
                <a:spcPts val="0"/>
              </a:spcBef>
              <a:spcAft>
                <a:spcPts val="0"/>
              </a:spcAft>
              <a:buClr>
                <a:srgbClr val="000000"/>
              </a:buClr>
              <a:buSzPts val="1500"/>
              <a:buFont typeface="Arial"/>
              <a:buNone/>
            </a:pPr>
            <a:r>
              <a:rPr b="0" i="0" lang="en-US" sz="1500" u="none" cap="none" strike="noStrike">
                <a:solidFill>
                  <a:schemeClr val="dk1"/>
                </a:solidFill>
                <a:latin typeface="Tahoma"/>
                <a:ea typeface="Tahoma"/>
                <a:cs typeface="Tahoma"/>
                <a:sym typeface="Tahoma"/>
              </a:rPr>
              <a:t>Assistant Professor</a:t>
            </a:r>
            <a:endParaRPr b="0" i="0" sz="1500" u="none" cap="none" strike="noStrike">
              <a:solidFill>
                <a:schemeClr val="dk1"/>
              </a:solidFill>
              <a:latin typeface="Tahoma"/>
              <a:ea typeface="Tahoma"/>
              <a:cs typeface="Tahoma"/>
              <a:sym typeface="Tahoma"/>
            </a:endParaRPr>
          </a:p>
          <a:p>
            <a:pPr indent="0" lvl="0" marL="357188" marR="0" rtl="0" algn="l">
              <a:lnSpc>
                <a:spcPct val="125000"/>
              </a:lnSpc>
              <a:spcBef>
                <a:spcPts val="0"/>
              </a:spcBef>
              <a:spcAft>
                <a:spcPts val="0"/>
              </a:spcAft>
              <a:buClr>
                <a:srgbClr val="000000"/>
              </a:buClr>
              <a:buSzPts val="1500"/>
              <a:buFont typeface="Arial"/>
              <a:buNone/>
            </a:pPr>
            <a:r>
              <a:rPr b="0" i="0" lang="en-US" sz="1500" u="none" cap="none" strike="noStrike">
                <a:solidFill>
                  <a:schemeClr val="dk1"/>
                </a:solidFill>
                <a:latin typeface="Tahoma"/>
                <a:ea typeface="Tahoma"/>
                <a:cs typeface="Tahoma"/>
                <a:sym typeface="Tahoma"/>
              </a:rPr>
              <a:t>CSE&amp;IT</a:t>
            </a:r>
            <a:endParaRPr b="0" i="0" sz="1400" u="none" cap="none" strike="noStrike">
              <a:solidFill>
                <a:srgbClr val="000000"/>
              </a:solidFill>
              <a:latin typeface="Arial"/>
              <a:ea typeface="Arial"/>
              <a:cs typeface="Arial"/>
              <a:sym typeface="Arial"/>
            </a:endParaRPr>
          </a:p>
          <a:p>
            <a:pPr indent="0" lvl="0" marL="357188" marR="0" rtl="0" algn="l">
              <a:lnSpc>
                <a:spcPct val="114000"/>
              </a:lnSpc>
              <a:spcBef>
                <a:spcPts val="0"/>
              </a:spcBef>
              <a:spcAft>
                <a:spcPts val="0"/>
              </a:spcAft>
              <a:buClr>
                <a:srgbClr val="000000"/>
              </a:buClr>
              <a:buSzPts val="1600"/>
              <a:buFont typeface="Arial"/>
              <a:buNone/>
            </a:pPr>
            <a:r>
              <a:t/>
            </a:r>
            <a:endParaRPr b="0" i="0" sz="1600" u="none" cap="none" strike="noStrike">
              <a:solidFill>
                <a:schemeClr val="dk1"/>
              </a:solidFill>
              <a:latin typeface="Tahoma"/>
              <a:ea typeface="Tahoma"/>
              <a:cs typeface="Tahoma"/>
              <a:sym typeface="Tahoma"/>
            </a:endParaRPr>
          </a:p>
        </p:txBody>
      </p:sp>
      <p:pic>
        <p:nvPicPr>
          <p:cNvPr id="32" name="Google Shape;32;p1"/>
          <p:cNvPicPr preferRelativeResize="0"/>
          <p:nvPr/>
        </p:nvPicPr>
        <p:blipFill rotWithShape="1">
          <a:blip r:embed="rId3">
            <a:alphaModFix/>
          </a:blip>
          <a:srcRect b="0" l="0" r="0" t="0"/>
          <a:stretch/>
        </p:blipFill>
        <p:spPr>
          <a:xfrm>
            <a:off x="6852492" y="-165253"/>
            <a:ext cx="1178805" cy="895833"/>
          </a:xfrm>
          <a:prstGeom prst="rect">
            <a:avLst/>
          </a:prstGeom>
          <a:noFill/>
          <a:ln>
            <a:noFill/>
          </a:ln>
        </p:spPr>
      </p:pic>
      <p:pic>
        <p:nvPicPr>
          <p:cNvPr id="33" name="Google Shape;33;p1"/>
          <p:cNvPicPr preferRelativeResize="0"/>
          <p:nvPr/>
        </p:nvPicPr>
        <p:blipFill rotWithShape="1">
          <a:blip r:embed="rId4">
            <a:alphaModFix/>
          </a:blip>
          <a:srcRect b="0" l="0" r="0" t="0"/>
          <a:stretch/>
        </p:blipFill>
        <p:spPr>
          <a:xfrm>
            <a:off x="8054901" y="160424"/>
            <a:ext cx="1015707" cy="345492"/>
          </a:xfrm>
          <a:prstGeom prst="rect">
            <a:avLst/>
          </a:prstGeom>
          <a:noFill/>
          <a:ln>
            <a:noFill/>
          </a:ln>
        </p:spPr>
      </p:pic>
      <p:pic>
        <p:nvPicPr>
          <p:cNvPr descr="JUIT Office Photos | Glassdoor" id="34" name="Google Shape;34;p1"/>
          <p:cNvPicPr preferRelativeResize="0"/>
          <p:nvPr/>
        </p:nvPicPr>
        <p:blipFill rotWithShape="1">
          <a:blip r:embed="rId5">
            <a:alphaModFix/>
          </a:blip>
          <a:srcRect b="0" l="0" r="0" t="0"/>
          <a:stretch/>
        </p:blipFill>
        <p:spPr>
          <a:xfrm>
            <a:off x="11017" y="93342"/>
            <a:ext cx="815248" cy="67900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0"/>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US" sz="2400"/>
              <a:t>Literature Review (cont…)</a:t>
            </a:r>
            <a:endParaRPr b="0"/>
          </a:p>
        </p:txBody>
      </p:sp>
      <p:sp>
        <p:nvSpPr>
          <p:cNvPr id="93" name="Google Shape;93;p10"/>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95250" marR="0" rtl="0" algn="just">
              <a:lnSpc>
                <a:spcPct val="150000"/>
              </a:lnSpc>
              <a:spcBef>
                <a:spcPts val="0"/>
              </a:spcBef>
              <a:spcAft>
                <a:spcPts val="0"/>
              </a:spcAft>
              <a:buClr>
                <a:schemeClr val="dk1"/>
              </a:buClr>
              <a:buSzPts val="225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graphicFrame>
        <p:nvGraphicFramePr>
          <p:cNvPr id="94" name="Google Shape;94;p10"/>
          <p:cNvGraphicFramePr/>
          <p:nvPr/>
        </p:nvGraphicFramePr>
        <p:xfrm>
          <a:off x="110168" y="881348"/>
          <a:ext cx="3000000" cy="3000000"/>
        </p:xfrm>
        <a:graphic>
          <a:graphicData uri="http://schemas.openxmlformats.org/drawingml/2006/table">
            <a:tbl>
              <a:tblPr bandRow="1" firstRow="1">
                <a:noFill/>
                <a:tableStyleId>{4FD04BAF-D93A-4643-8EA7-272EC845DE5E}</a:tableStyleId>
              </a:tblPr>
              <a:tblGrid>
                <a:gridCol w="542250"/>
                <a:gridCol w="1908700"/>
                <a:gridCol w="1016750"/>
                <a:gridCol w="1647050"/>
                <a:gridCol w="1903000"/>
                <a:gridCol w="1905925"/>
              </a:tblGrid>
              <a:tr h="760175">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S. No.</a:t>
                      </a:r>
                      <a:endParaRPr sz="1400" u="none" cap="none" strike="noStrike"/>
                    </a:p>
                  </a:txBody>
                  <a:tcPr marT="45725" marB="45725" marR="91450" marL="91450">
                    <a:solidFill>
                      <a:srgbClr val="60602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Author &amp; </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Paper Title </a:t>
                      </a:r>
                      <a:br>
                        <a:rPr b="0" i="0" lang="en-US" sz="1400" u="none" cap="none" strike="noStrike">
                          <a:latin typeface="Helvetica Neue"/>
                          <a:ea typeface="Helvetica Neue"/>
                          <a:cs typeface="Helvetica Neue"/>
                          <a:sym typeface="Helvetica Neue"/>
                        </a:rPr>
                      </a:br>
                      <a:r>
                        <a:rPr b="0" i="0" lang="en-US" sz="1400" u="none" cap="none" strike="noStrike">
                          <a:latin typeface="Helvetica Neue"/>
                          <a:ea typeface="Helvetica Neue"/>
                          <a:cs typeface="Helvetica Neue"/>
                          <a:sym typeface="Helvetica Neue"/>
                        </a:rPr>
                        <a:t>[Citation]</a:t>
                      </a:r>
                      <a:endParaRPr sz="1400" u="none" cap="none" strike="noStrike"/>
                    </a:p>
                  </a:txBody>
                  <a:tcPr marT="45725" marB="45725" marR="91450" marL="91450">
                    <a:solidFill>
                      <a:srgbClr val="60602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Journal/</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Conference</a:t>
                      </a:r>
                      <a:br>
                        <a:rPr b="0" i="0" lang="en-US" sz="1400" u="none" cap="none" strike="noStrike">
                          <a:latin typeface="Helvetica Neue"/>
                          <a:ea typeface="Helvetica Neue"/>
                          <a:cs typeface="Helvetica Neue"/>
                          <a:sym typeface="Helvetica Neue"/>
                        </a:rPr>
                      </a:br>
                      <a:r>
                        <a:rPr b="0" i="0" lang="en-US" sz="1400" u="none" cap="none" strike="noStrike">
                          <a:latin typeface="Helvetica Neue"/>
                          <a:ea typeface="Helvetica Neue"/>
                          <a:cs typeface="Helvetica Neue"/>
                          <a:sym typeface="Helvetica Neue"/>
                        </a:rPr>
                        <a:t>(Year)</a:t>
                      </a:r>
                      <a:endParaRPr sz="1400" u="none" cap="none" strike="noStrike"/>
                    </a:p>
                  </a:txBody>
                  <a:tcPr marT="45725" marB="45725" marR="91450" marL="91450">
                    <a:solidFill>
                      <a:srgbClr val="60602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Tools/</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Techniques/</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Dataset</a:t>
                      </a:r>
                      <a:endParaRPr sz="1400" u="none" cap="none" strike="noStrike"/>
                    </a:p>
                  </a:txBody>
                  <a:tcPr marT="45725" marB="45725" marR="91450" marL="91450">
                    <a:solidFill>
                      <a:srgbClr val="60602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Key Findings/</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Results</a:t>
                      </a:r>
                      <a:endParaRPr sz="1400" u="none" cap="none" strike="noStrike"/>
                    </a:p>
                  </a:txBody>
                  <a:tcPr marT="45725" marB="45725" marR="91450" marL="91450">
                    <a:solidFill>
                      <a:srgbClr val="60602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Limitations/</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Gaps Identified</a:t>
                      </a:r>
                      <a:endParaRPr sz="1400" u="none" cap="none" strike="noStrike"/>
                    </a:p>
                  </a:txBody>
                  <a:tcPr marT="45725" marB="45725" marR="91450" marL="91450">
                    <a:solidFill>
                      <a:srgbClr val="606029"/>
                    </a:solidFill>
                  </a:tcPr>
                </a:tc>
              </a:tr>
              <a:tr h="98545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latin typeface="Helvetica Neue"/>
                          <a:ea typeface="Helvetica Neue"/>
                          <a:cs typeface="Helvetica Neue"/>
                          <a:sym typeface="Helvetica Neue"/>
                        </a:rPr>
                        <a:t>17.</a:t>
                      </a:r>
                      <a:endParaRPr sz="1400" u="none" cap="none" strike="noStrike"/>
                    </a:p>
                  </a:txBody>
                  <a:tcPr marT="45725" marB="45725" marR="91450" marL="91450">
                    <a:solidFill>
                      <a:srgbClr val="D5D59B"/>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Z. A. Alzamil, "Application of Redundant Computation in Program Debugging"[16</a:t>
                      </a:r>
                      <a:r>
                        <a:rPr lang="en-US" sz="1200">
                          <a:latin typeface="Helvetica Neue"/>
                          <a:ea typeface="Helvetica Neue"/>
                          <a:cs typeface="Helvetica Neue"/>
                          <a:sym typeface="Helvetica Neue"/>
                        </a:rPr>
                        <a:t>]</a:t>
                      </a:r>
                      <a:endParaRPr sz="1200" u="none" cap="none" strike="noStrike">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2008</a:t>
                      </a:r>
                      <a:endParaRPr sz="1400" u="none" cap="none" strike="noStrike"/>
                    </a:p>
                  </a:txBody>
                  <a:tcPr marT="45725" marB="45725" marR="91450" marL="91450">
                    <a:solidFill>
                      <a:srgbClr val="D5D59B"/>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Execution traces of sample programs for analysis</a:t>
                      </a:r>
                      <a:endParaRPr sz="1500" u="none" cap="none" strike="noStrike">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Helvetica Neue"/>
                          <a:ea typeface="Helvetica Neue"/>
                          <a:cs typeface="Helvetica Neue"/>
                          <a:sym typeface="Helvetica Neue"/>
                        </a:rPr>
                        <a:t>The detection of redundant computations aids in narrowing down the space of potential program defects and improves debugging efficiency.</a:t>
                      </a:r>
                      <a:endParaRPr sz="1100" u="none" cap="none" strike="noStrike">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Helvetica Neue"/>
                          <a:ea typeface="Helvetica Neue"/>
                          <a:cs typeface="Helvetica Neue"/>
                          <a:sym typeface="Helvetica Neue"/>
                        </a:rPr>
                        <a:t>Further optimization needed for detecting more types of memory leaks by refining dynamic memory dependency analysis.</a:t>
                      </a:r>
                      <a:endParaRPr sz="1100" u="none" cap="none" strike="noStrike">
                        <a:latin typeface="Helvetica Neue"/>
                        <a:ea typeface="Helvetica Neue"/>
                        <a:cs typeface="Helvetica Neue"/>
                        <a:sym typeface="Helvetica Neue"/>
                      </a:endParaRPr>
                    </a:p>
                  </a:txBody>
                  <a:tcPr marT="45725" marB="45725" marR="91450" marL="91450">
                    <a:solidFill>
                      <a:srgbClr val="D5D59B"/>
                    </a:solidFill>
                  </a:tcPr>
                </a:tc>
              </a:tr>
              <a:tr h="1171775">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latin typeface="Helvetica Neue"/>
                          <a:ea typeface="Helvetica Neue"/>
                          <a:cs typeface="Helvetica Neue"/>
                          <a:sym typeface="Helvetica Neue"/>
                        </a:rPr>
                        <a:t>18.</a:t>
                      </a:r>
                      <a:endParaRPr sz="1400" u="none" cap="none" strike="noStrike"/>
                    </a:p>
                  </a:txBody>
                  <a:tcPr marT="45725" marB="45725" marR="91450" marL="91450">
                    <a:solidFill>
                      <a:srgbClr val="F0F0DD"/>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Van Rysselberghe, F. and Demeyer, S., 2003, September. Evaluating clone detection techniques.[7]</a:t>
                      </a:r>
                      <a:endParaRPr sz="1500" u="none" cap="none" strike="noStrike">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2003</a:t>
                      </a:r>
                      <a:endParaRPr sz="1400" u="none" cap="none" strike="noStrike"/>
                    </a:p>
                  </a:txBody>
                  <a:tcPr marT="45725" marB="45725" marR="91450" marL="91450">
                    <a:solidFill>
                      <a:srgbClr val="F0F0DD"/>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The detection of code clones is a two phase process which consists of a transformation and a comparison phase.</a:t>
                      </a:r>
                      <a:endParaRPr sz="1500" u="none" cap="none" strike="noStrike">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No false matches are reported by both simple line matching and parameterized matching using suffix trees.</a:t>
                      </a:r>
                      <a:endParaRPr sz="1200" u="none" cap="none" strike="noStrike">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Future experiments should incorporate large and very-large programs into the set of cases.</a:t>
                      </a:r>
                      <a:endParaRPr sz="1200" u="none" cap="none" strike="noStrike">
                        <a:latin typeface="Helvetica Neue"/>
                        <a:ea typeface="Helvetica Neue"/>
                        <a:cs typeface="Helvetica Neue"/>
                        <a:sym typeface="Helvetica Neue"/>
                      </a:endParaRPr>
                    </a:p>
                  </a:txBody>
                  <a:tcPr marT="45725" marB="45725" marR="91450" marL="91450">
                    <a:solidFill>
                      <a:srgbClr val="F0F0DD"/>
                    </a:solidFill>
                  </a:tcPr>
                </a:tc>
              </a:tr>
              <a:tr h="1225025">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latin typeface="Helvetica Neue"/>
                          <a:ea typeface="Helvetica Neue"/>
                          <a:cs typeface="Helvetica Neue"/>
                          <a:sym typeface="Helvetica Neue"/>
                        </a:rPr>
                        <a:t>19.</a:t>
                      </a:r>
                      <a:endParaRPr sz="1400" u="none" cap="none" strike="noStrike"/>
                    </a:p>
                  </a:txBody>
                  <a:tcPr marT="45725" marB="45725" marR="91450" marL="91450">
                    <a:solidFill>
                      <a:srgbClr val="D5D59B"/>
                    </a:solidFill>
                  </a:tcPr>
                </a:tc>
                <a:tc>
                  <a:txBody>
                    <a:bodyPr/>
                    <a:lstStyle/>
                    <a:p>
                      <a:pPr indent="0" lvl="0" marL="0" marR="0" rtl="0" algn="l">
                        <a:lnSpc>
                          <a:spcPct val="115000"/>
                        </a:lnSpc>
                        <a:spcBef>
                          <a:spcPts val="0"/>
                        </a:spcBef>
                        <a:spcAft>
                          <a:spcPts val="0"/>
                        </a:spcAft>
                        <a:buClr>
                          <a:schemeClr val="dk1"/>
                        </a:buClr>
                        <a:buSzPts val="1100"/>
                        <a:buFont typeface="Arial"/>
                        <a:buNone/>
                      </a:pPr>
                      <a:r>
                        <a:rPr lang="en-US" sz="1200" u="none" cap="none" strike="noStrike">
                          <a:latin typeface="Helvetica Neue"/>
                          <a:ea typeface="Helvetica Neue"/>
                          <a:cs typeface="Helvetica Neue"/>
                          <a:sym typeface="Helvetica Neue"/>
                        </a:rPr>
                        <a:t>Andrian Marcus, Jonathan I. Maletic. "Identification of High-Level Concept Clones in Source Code"[18]</a:t>
                      </a:r>
                      <a:endParaRPr sz="1400" u="none" cap="none" strike="noStrike"/>
                    </a:p>
                  </a:txBody>
                  <a:tcPr marT="45725" marB="45725" marR="91450" marL="91450">
                    <a:solidFill>
                      <a:srgbClr val="D5D59B"/>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2001</a:t>
                      </a:r>
                      <a:endParaRPr sz="1400" u="none" cap="none" strike="noStrike"/>
                    </a:p>
                  </a:txBody>
                  <a:tcPr marT="45725" marB="45725" marR="91450" marL="91450">
                    <a:solidFill>
                      <a:srgbClr val="D5D59B"/>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Helvetica Neue"/>
                          <a:ea typeface="Helvetica Neue"/>
                          <a:cs typeface="Helvetica Neue"/>
                          <a:sym typeface="Helvetica Neue"/>
                        </a:rPr>
                        <a:t>Latent Semantic Indexing (LSI) for semantic similarity analysis, combined with clustering algorithms for clone detection.</a:t>
                      </a:r>
                      <a:endParaRPr sz="1100" u="none" cap="none" strike="noStrike">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The proposed method identifies high-level concept clones based on semantic similarities in source code documents.</a:t>
                      </a:r>
                      <a:endParaRPr sz="1200" u="none" cap="none" strike="noStrike">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Integration with structural-based clone detection methods could improve precision</a:t>
                      </a:r>
                      <a:endParaRPr sz="1200" u="none" cap="none" strike="noStrike">
                        <a:latin typeface="Helvetica Neue"/>
                        <a:ea typeface="Helvetica Neue"/>
                        <a:cs typeface="Helvetica Neue"/>
                        <a:sym typeface="Helvetica Neue"/>
                      </a:endParaRPr>
                    </a:p>
                  </a:txBody>
                  <a:tcPr marT="45725" marB="45725" marR="91450" marL="91450">
                    <a:solidFill>
                      <a:srgbClr val="D5D59B"/>
                    </a:solidFill>
                  </a:tcPr>
                </a:tc>
              </a:tr>
              <a:tr h="118955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latin typeface="Helvetica Neue"/>
                          <a:ea typeface="Helvetica Neue"/>
                          <a:cs typeface="Helvetica Neue"/>
                          <a:sym typeface="Helvetica Neue"/>
                        </a:rPr>
                        <a:t>20.</a:t>
                      </a:r>
                      <a:endParaRPr sz="1400" u="none" cap="none" strike="noStrike"/>
                    </a:p>
                  </a:txBody>
                  <a:tcPr marT="45725" marB="45725" marR="91450" marL="91450">
                    <a:solidFill>
                      <a:srgbClr val="F0F0DD"/>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K. A. Kontogiannis, R. De Mori, E. Merlo, M. Galler, and M. Bernstein, "Pattern Matching for Clone and Concept Detection"[15]</a:t>
                      </a:r>
                      <a:endParaRPr sz="1200" u="none" cap="none" strike="noStrike">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1996</a:t>
                      </a:r>
                      <a:endParaRPr sz="1400" u="none" cap="none" strike="noStrike"/>
                    </a:p>
                  </a:txBody>
                  <a:tcPr marT="45725" marB="45725" marR="91450" marL="91450">
                    <a:solidFill>
                      <a:srgbClr val="F0F0DD"/>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Dynamic programming algorithms</a:t>
                      </a:r>
                      <a:endParaRPr sz="1500" u="none" cap="none" strike="noStrike">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The dynamic programming method provided higher accuracy compared to direct metric comparison.</a:t>
                      </a:r>
                      <a:endParaRPr sz="1200" u="none" cap="none" strike="noStrike">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Limited ability to handle inexact matches and scale to very large systems.</a:t>
                      </a:r>
                      <a:endParaRPr sz="1200" u="none" cap="none" strike="noStrike">
                        <a:latin typeface="Helvetica Neue"/>
                        <a:ea typeface="Helvetica Neue"/>
                        <a:cs typeface="Helvetica Neue"/>
                        <a:sym typeface="Helvetica Neue"/>
                      </a:endParaRPr>
                    </a:p>
                  </a:txBody>
                  <a:tcPr marT="45725" marB="45725" marR="91450" marL="91450">
                    <a:solidFill>
                      <a:srgbClr val="F0F0DD"/>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1"/>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US" sz="2400"/>
              <a:t>Project Design and Architecture</a:t>
            </a:r>
            <a:endParaRPr b="0"/>
          </a:p>
        </p:txBody>
      </p:sp>
      <p:sp>
        <p:nvSpPr>
          <p:cNvPr id="100" name="Google Shape;100;p11"/>
          <p:cNvSpPr txBox="1"/>
          <p:nvPr/>
        </p:nvSpPr>
        <p:spPr>
          <a:xfrm>
            <a:off x="77118" y="804231"/>
            <a:ext cx="8956800" cy="5794800"/>
          </a:xfrm>
          <a:prstGeom prst="rect">
            <a:avLst/>
          </a:prstGeom>
          <a:noFill/>
          <a:ln>
            <a:noFill/>
          </a:ln>
        </p:spPr>
        <p:txBody>
          <a:bodyPr anchorCtr="0" anchor="t" bIns="45700" lIns="91425" spcFirstLastPara="1" rIns="91425" wrap="square" tIns="45700">
            <a:noAutofit/>
          </a:bodyPr>
          <a:lstStyle/>
          <a:p>
            <a:pPr indent="0" lvl="0" marL="457200" marR="0" rtl="0" algn="just">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261938" lvl="0" marL="357188" marR="0" rtl="0" algn="just">
              <a:lnSpc>
                <a:spcPct val="150000"/>
              </a:lnSpc>
              <a:spcBef>
                <a:spcPts val="0"/>
              </a:spcBef>
              <a:spcAft>
                <a:spcPts val="0"/>
              </a:spcAft>
              <a:buClr>
                <a:schemeClr val="dk1"/>
              </a:buClr>
              <a:buSzPts val="2250"/>
              <a:buFont typeface="Arial"/>
              <a:buChar char="•"/>
            </a:pPr>
            <a:r>
              <a:rPr b="0" i="0" lang="en-US" sz="1800" u="none" cap="none" strike="noStrike">
                <a:solidFill>
                  <a:schemeClr val="dk1"/>
                </a:solidFill>
                <a:latin typeface="Helvetica Neue"/>
                <a:ea typeface="Helvetica Neue"/>
                <a:cs typeface="Helvetica Neue"/>
                <a:sym typeface="Helvetica Neue"/>
              </a:rPr>
              <a:t>Data Flow Diagram (DFD) for Redundant Code detection System.</a:t>
            </a:r>
            <a:endParaRPr b="0" i="0" sz="1400" u="none" cap="none" strike="noStrike">
              <a:solidFill>
                <a:srgbClr val="000000"/>
              </a:solidFill>
              <a:latin typeface="Arial"/>
              <a:ea typeface="Arial"/>
              <a:cs typeface="Arial"/>
              <a:sym typeface="Arial"/>
            </a:endParaRPr>
          </a:p>
        </p:txBody>
      </p:sp>
      <p:pic>
        <p:nvPicPr>
          <p:cNvPr id="101" name="Google Shape;101;p11"/>
          <p:cNvPicPr preferRelativeResize="0"/>
          <p:nvPr/>
        </p:nvPicPr>
        <p:blipFill rotWithShape="1">
          <a:blip r:embed="rId3">
            <a:alphaModFix/>
          </a:blip>
          <a:srcRect b="26398" l="25944" r="24074" t="29494"/>
          <a:stretch/>
        </p:blipFill>
        <p:spPr>
          <a:xfrm>
            <a:off x="367700" y="2117336"/>
            <a:ext cx="8001701" cy="3667440"/>
          </a:xfrm>
          <a:prstGeom prst="rect">
            <a:avLst/>
          </a:prstGeom>
          <a:noFill/>
          <a:ln>
            <a:noFill/>
          </a:ln>
        </p:spPr>
      </p:pic>
      <p:sp>
        <p:nvSpPr>
          <p:cNvPr id="102" name="Google Shape;102;p11"/>
          <p:cNvSpPr txBox="1"/>
          <p:nvPr/>
        </p:nvSpPr>
        <p:spPr>
          <a:xfrm>
            <a:off x="3342675" y="6089625"/>
            <a:ext cx="58227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
        <p:nvSpPr>
          <p:cNvPr id="103" name="Google Shape;103;p11"/>
          <p:cNvSpPr txBox="1"/>
          <p:nvPr/>
        </p:nvSpPr>
        <p:spPr>
          <a:xfrm>
            <a:off x="0" y="6051175"/>
            <a:ext cx="9165600" cy="615600"/>
          </a:xfrm>
          <a:prstGeom prst="rect">
            <a:avLst/>
          </a:prstGeom>
          <a:noFill/>
          <a:ln>
            <a:noFill/>
          </a:ln>
        </p:spPr>
        <p:txBody>
          <a:bodyPr anchorCtr="0" anchor="t" bIns="91425" lIns="0"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Helvetica Neue"/>
                <a:ea typeface="Helvetica Neue"/>
                <a:cs typeface="Helvetica Neue"/>
                <a:sym typeface="Helvetica Neue"/>
              </a:rPr>
              <a:t>Figure 1 </a:t>
            </a:r>
            <a:endParaRPr b="0" i="0" sz="1800" u="none" cap="none" strike="noStrike">
              <a:solidFill>
                <a:schemeClr val="dk1"/>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800"/>
              <a:buFont typeface="Arial"/>
              <a:buNone/>
            </a:pPr>
            <a:r>
              <a:rPr lang="en-US" sz="1000">
                <a:solidFill>
                  <a:schemeClr val="dk1"/>
                </a:solidFill>
                <a:latin typeface="Helvetica Neue"/>
                <a:ea typeface="Helvetica Neue"/>
                <a:cs typeface="Helvetica Neue"/>
                <a:sym typeface="Helvetica Neue"/>
              </a:rPr>
              <a:t>Redundant Code detection Flow chart</a:t>
            </a:r>
            <a:endParaRPr b="0" i="0" sz="1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2"/>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US" sz="2400"/>
              <a:t>Project Design and Architecture (cont…)</a:t>
            </a:r>
            <a:endParaRPr b="0"/>
          </a:p>
        </p:txBody>
      </p:sp>
      <p:sp>
        <p:nvSpPr>
          <p:cNvPr id="109" name="Google Shape;109;p12"/>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457200" marR="0" rtl="0" algn="just">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317500" lvl="0" marL="457200" marR="0" rtl="0" algn="just">
              <a:lnSpc>
                <a:spcPct val="115000"/>
              </a:lnSpc>
              <a:spcBef>
                <a:spcPts val="0"/>
              </a:spcBef>
              <a:spcAft>
                <a:spcPts val="0"/>
              </a:spcAft>
              <a:buClr>
                <a:schemeClr val="dk1"/>
              </a:buClr>
              <a:buSzPts val="1400"/>
              <a:buFont typeface="Helvetica Neue"/>
              <a:buChar char="●"/>
            </a:pPr>
            <a:r>
              <a:rPr b="1" i="0" lang="en-US" sz="1400" u="none" cap="none" strike="noStrike">
                <a:solidFill>
                  <a:schemeClr val="dk1"/>
                </a:solidFill>
                <a:latin typeface="Helvetica Neue"/>
                <a:ea typeface="Helvetica Neue"/>
                <a:cs typeface="Helvetica Neue"/>
                <a:sym typeface="Helvetica Neue"/>
              </a:rPr>
              <a:t>User:</a:t>
            </a:r>
            <a:r>
              <a:rPr b="0" i="0" lang="en-US" sz="1400" u="none" cap="none" strike="noStrike">
                <a:solidFill>
                  <a:schemeClr val="dk1"/>
                </a:solidFill>
                <a:latin typeface="Helvetica Neue"/>
                <a:ea typeface="Helvetica Neue"/>
                <a:cs typeface="Helvetica Neue"/>
                <a:sym typeface="Helvetica Neue"/>
              </a:rPr>
              <a:t> The starting point, where the code or project is input into the system.</a:t>
            </a:r>
            <a:endParaRPr b="0" i="0" sz="1400" u="none" cap="none" strike="noStrike">
              <a:solidFill>
                <a:schemeClr val="dk1"/>
              </a:solidFill>
              <a:latin typeface="Helvetica Neue"/>
              <a:ea typeface="Helvetica Neue"/>
              <a:cs typeface="Helvetica Neue"/>
              <a:sym typeface="Helvetica Neue"/>
            </a:endParaRPr>
          </a:p>
          <a:p>
            <a:pPr indent="0" lvl="0" marL="914400" marR="0" rtl="0" algn="just">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Helvetica Neue"/>
              <a:ea typeface="Helvetica Neue"/>
              <a:cs typeface="Helvetica Neue"/>
              <a:sym typeface="Helvetica Neue"/>
            </a:endParaRPr>
          </a:p>
          <a:p>
            <a:pPr indent="-317500" lvl="0" marL="457200" marR="0" rtl="0" algn="just">
              <a:lnSpc>
                <a:spcPct val="115000"/>
              </a:lnSpc>
              <a:spcBef>
                <a:spcPts val="0"/>
              </a:spcBef>
              <a:spcAft>
                <a:spcPts val="0"/>
              </a:spcAft>
              <a:buClr>
                <a:schemeClr val="dk1"/>
              </a:buClr>
              <a:buSzPts val="1400"/>
              <a:buFont typeface="Helvetica Neue"/>
              <a:buChar char="●"/>
            </a:pPr>
            <a:r>
              <a:rPr b="1" i="0" lang="en-US" sz="1400" u="none" cap="none" strike="noStrike">
                <a:solidFill>
                  <a:schemeClr val="dk1"/>
                </a:solidFill>
                <a:latin typeface="Helvetica Neue"/>
                <a:ea typeface="Helvetica Neue"/>
                <a:cs typeface="Helvetica Neue"/>
                <a:sym typeface="Helvetica Neue"/>
              </a:rPr>
              <a:t>Data Preprocessing:</a:t>
            </a:r>
            <a:r>
              <a:rPr b="0" i="0" lang="en-US" sz="1400" u="none" cap="none" strike="noStrike">
                <a:solidFill>
                  <a:schemeClr val="dk1"/>
                </a:solidFill>
                <a:latin typeface="Helvetica Neue"/>
                <a:ea typeface="Helvetica Neue"/>
                <a:cs typeface="Helvetica Neue"/>
                <a:sym typeface="Helvetica Neue"/>
              </a:rPr>
              <a:t> This is the first step after user input. It's crucial for preparing the code for analysis, potentially involving tasks like tokenization, removing comments, or standardizing formatting.</a:t>
            </a:r>
            <a:endParaRPr b="0" i="0" sz="1400" u="none" cap="none" strike="noStrike">
              <a:solidFill>
                <a:schemeClr val="dk1"/>
              </a:solidFill>
              <a:latin typeface="Helvetica Neue"/>
              <a:ea typeface="Helvetica Neue"/>
              <a:cs typeface="Helvetica Neue"/>
              <a:sym typeface="Helvetica Neue"/>
            </a:endParaRPr>
          </a:p>
          <a:p>
            <a:pPr indent="0" lvl="0" marL="914400" marR="0" rtl="0" algn="just">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Helvetica Neue"/>
              <a:ea typeface="Helvetica Neue"/>
              <a:cs typeface="Helvetica Neue"/>
              <a:sym typeface="Helvetica Neue"/>
            </a:endParaRPr>
          </a:p>
          <a:p>
            <a:pPr indent="-317500" lvl="0" marL="457200" marR="0" rtl="0" algn="just">
              <a:lnSpc>
                <a:spcPct val="115000"/>
              </a:lnSpc>
              <a:spcBef>
                <a:spcPts val="0"/>
              </a:spcBef>
              <a:spcAft>
                <a:spcPts val="0"/>
              </a:spcAft>
              <a:buClr>
                <a:schemeClr val="dk1"/>
              </a:buClr>
              <a:buSzPts val="1400"/>
              <a:buFont typeface="Helvetica Neue"/>
              <a:buChar char="●"/>
            </a:pPr>
            <a:r>
              <a:rPr b="1" i="0" lang="en-US" sz="1400" u="none" cap="none" strike="noStrike">
                <a:solidFill>
                  <a:schemeClr val="dk1"/>
                </a:solidFill>
                <a:latin typeface="Helvetica Neue"/>
                <a:ea typeface="Helvetica Neue"/>
                <a:cs typeface="Helvetica Neue"/>
                <a:sym typeface="Helvetica Neue"/>
              </a:rPr>
              <a:t>Code Database:</a:t>
            </a:r>
            <a:r>
              <a:rPr b="0" i="0" lang="en-US" sz="1400" u="none" cap="none" strike="noStrike">
                <a:solidFill>
                  <a:schemeClr val="dk1"/>
                </a:solidFill>
                <a:latin typeface="Helvetica Neue"/>
                <a:ea typeface="Helvetica Neue"/>
                <a:cs typeface="Helvetica Neue"/>
                <a:sym typeface="Helvetica Neue"/>
              </a:rPr>
              <a:t> Connected to the Data Preprocessing step, this serves as a repository of code snippets or patterns to compare against.</a:t>
            </a:r>
            <a:endParaRPr b="0" i="0" sz="1400" u="none" cap="none" strike="noStrike">
              <a:solidFill>
                <a:schemeClr val="dk1"/>
              </a:solidFill>
              <a:latin typeface="Helvetica Neue"/>
              <a:ea typeface="Helvetica Neue"/>
              <a:cs typeface="Helvetica Neue"/>
              <a:sym typeface="Helvetica Neue"/>
            </a:endParaRPr>
          </a:p>
          <a:p>
            <a:pPr indent="0" lvl="0" marL="914400" marR="0" rtl="0" algn="just">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Helvetica Neue"/>
              <a:ea typeface="Helvetica Neue"/>
              <a:cs typeface="Helvetica Neue"/>
              <a:sym typeface="Helvetica Neue"/>
            </a:endParaRPr>
          </a:p>
          <a:p>
            <a:pPr indent="-317500" lvl="0" marL="457200" marR="0" rtl="0" algn="just">
              <a:lnSpc>
                <a:spcPct val="115000"/>
              </a:lnSpc>
              <a:spcBef>
                <a:spcPts val="0"/>
              </a:spcBef>
              <a:spcAft>
                <a:spcPts val="0"/>
              </a:spcAft>
              <a:buClr>
                <a:schemeClr val="dk1"/>
              </a:buClr>
              <a:buSzPts val="1400"/>
              <a:buFont typeface="Helvetica Neue"/>
              <a:buChar char="●"/>
            </a:pPr>
            <a:r>
              <a:rPr b="1" i="0" lang="en-US" sz="1400" u="none" cap="none" strike="noStrike">
                <a:solidFill>
                  <a:schemeClr val="dk1"/>
                </a:solidFill>
                <a:latin typeface="Helvetica Neue"/>
                <a:ea typeface="Helvetica Neue"/>
                <a:cs typeface="Helvetica Neue"/>
                <a:sym typeface="Helvetica Neue"/>
              </a:rPr>
              <a:t>Similarity Analysis:</a:t>
            </a:r>
            <a:r>
              <a:rPr b="0" i="0" lang="en-US" sz="1400" u="none" cap="none" strike="noStrike">
                <a:solidFill>
                  <a:schemeClr val="dk1"/>
                </a:solidFill>
                <a:latin typeface="Helvetica Neue"/>
                <a:ea typeface="Helvetica Neue"/>
                <a:cs typeface="Helvetica Neue"/>
                <a:sym typeface="Helvetica Neue"/>
              </a:rPr>
              <a:t> This step comes after preprocessing and uses the prepared data to analyze similarities between code segments. This is where AI techniques for code comparison would be applied.</a:t>
            </a:r>
            <a:endParaRPr b="0" i="0" sz="1400" u="none" cap="none" strike="noStrike">
              <a:solidFill>
                <a:schemeClr val="dk1"/>
              </a:solidFill>
              <a:latin typeface="Helvetica Neue"/>
              <a:ea typeface="Helvetica Neue"/>
              <a:cs typeface="Helvetica Neue"/>
              <a:sym typeface="Helvetica Neue"/>
            </a:endParaRPr>
          </a:p>
          <a:p>
            <a:pPr indent="0" lvl="0" marL="914400" marR="0" rtl="0" algn="just">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Helvetica Neue"/>
              <a:ea typeface="Helvetica Neue"/>
              <a:cs typeface="Helvetica Neue"/>
              <a:sym typeface="Helvetica Neue"/>
            </a:endParaRPr>
          </a:p>
          <a:p>
            <a:pPr indent="-317500" lvl="0" marL="457200" marR="0" rtl="0" algn="just">
              <a:lnSpc>
                <a:spcPct val="115000"/>
              </a:lnSpc>
              <a:spcBef>
                <a:spcPts val="0"/>
              </a:spcBef>
              <a:spcAft>
                <a:spcPts val="0"/>
              </a:spcAft>
              <a:buClr>
                <a:schemeClr val="dk1"/>
              </a:buClr>
              <a:buSzPts val="1400"/>
              <a:buFont typeface="Helvetica Neue"/>
              <a:buChar char="●"/>
            </a:pPr>
            <a:r>
              <a:rPr b="1" i="0" lang="en-US" sz="1400" u="none" cap="none" strike="noStrike">
                <a:solidFill>
                  <a:schemeClr val="dk1"/>
                </a:solidFill>
                <a:latin typeface="Helvetica Neue"/>
                <a:ea typeface="Helvetica Neue"/>
                <a:cs typeface="Helvetica Neue"/>
                <a:sym typeface="Helvetica Neue"/>
              </a:rPr>
              <a:t>Redundancy Detection:</a:t>
            </a:r>
            <a:r>
              <a:rPr b="0" i="0" lang="en-US" sz="1400" u="none" cap="none" strike="noStrike">
                <a:solidFill>
                  <a:schemeClr val="dk1"/>
                </a:solidFill>
                <a:latin typeface="Helvetica Neue"/>
                <a:ea typeface="Helvetica Neue"/>
                <a:cs typeface="Helvetica Neue"/>
                <a:sym typeface="Helvetica Neue"/>
              </a:rPr>
              <a:t> Based on the similarity analysis, this step identifies which code segments are likely redundant.</a:t>
            </a:r>
            <a:endParaRPr b="0" i="0" sz="1400" u="none" cap="none" strike="noStrike">
              <a:solidFill>
                <a:schemeClr val="dk1"/>
              </a:solidFill>
              <a:latin typeface="Helvetica Neue"/>
              <a:ea typeface="Helvetica Neue"/>
              <a:cs typeface="Helvetica Neue"/>
              <a:sym typeface="Helvetica Neue"/>
            </a:endParaRPr>
          </a:p>
          <a:p>
            <a:pPr indent="0" lvl="0" marL="914400" marR="0" rtl="0" algn="just">
              <a:lnSpc>
                <a:spcPct val="115000"/>
              </a:lnSpc>
              <a:spcBef>
                <a:spcPts val="0"/>
              </a:spcBef>
              <a:spcAft>
                <a:spcPts val="0"/>
              </a:spcAft>
              <a:buClr>
                <a:srgbClr val="000000"/>
              </a:buClr>
              <a:buSzPts val="1400"/>
              <a:buFont typeface="Arial"/>
              <a:buNone/>
            </a:pPr>
            <a:r>
              <a:t/>
            </a:r>
            <a:endParaRPr b="0" i="0" sz="1400" u="none" cap="none" strike="noStrike">
              <a:solidFill>
                <a:schemeClr val="dk1"/>
              </a:solidFill>
              <a:latin typeface="Helvetica Neue"/>
              <a:ea typeface="Helvetica Neue"/>
              <a:cs typeface="Helvetica Neue"/>
              <a:sym typeface="Helvetica Neue"/>
            </a:endParaRPr>
          </a:p>
          <a:p>
            <a:pPr indent="-317500" lvl="0" marL="457200" marR="0" rtl="0" algn="just">
              <a:lnSpc>
                <a:spcPct val="115000"/>
              </a:lnSpc>
              <a:spcBef>
                <a:spcPts val="0"/>
              </a:spcBef>
              <a:spcAft>
                <a:spcPts val="0"/>
              </a:spcAft>
              <a:buClr>
                <a:schemeClr val="dk1"/>
              </a:buClr>
              <a:buSzPts val="1400"/>
              <a:buFont typeface="Helvetica Neue"/>
              <a:buChar char="●"/>
            </a:pPr>
            <a:r>
              <a:rPr b="1" i="0" lang="en-US" sz="1400" u="none" cap="none" strike="noStrike">
                <a:solidFill>
                  <a:schemeClr val="dk1"/>
                </a:solidFill>
                <a:latin typeface="Helvetica Neue"/>
                <a:ea typeface="Helvetica Neue"/>
                <a:cs typeface="Helvetica Neue"/>
                <a:sym typeface="Helvetica Neue"/>
              </a:rPr>
              <a:t>Output Results: </a:t>
            </a:r>
            <a:r>
              <a:rPr b="0" i="0" lang="en-US" sz="1400" u="none" cap="none" strike="noStrike">
                <a:solidFill>
                  <a:schemeClr val="dk1"/>
                </a:solidFill>
                <a:latin typeface="Helvetica Neue"/>
                <a:ea typeface="Helvetica Neue"/>
                <a:cs typeface="Helvetica Neue"/>
                <a:sym typeface="Helvetica Neue"/>
              </a:rPr>
              <a:t>The final step where the findings of redundant code are presented to the user.</a:t>
            </a:r>
            <a:endParaRPr b="0" i="0" sz="14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3"/>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US" sz="2400"/>
              <a:t>Project Design and Architecture (cont…)</a:t>
            </a:r>
            <a:endParaRPr b="0"/>
          </a:p>
        </p:txBody>
      </p:sp>
      <p:sp>
        <p:nvSpPr>
          <p:cNvPr id="115" name="Google Shape;115;p13"/>
          <p:cNvSpPr txBox="1"/>
          <p:nvPr/>
        </p:nvSpPr>
        <p:spPr>
          <a:xfrm>
            <a:off x="77118" y="804231"/>
            <a:ext cx="8956800" cy="5794800"/>
          </a:xfrm>
          <a:prstGeom prst="rect">
            <a:avLst/>
          </a:prstGeom>
          <a:noFill/>
          <a:ln>
            <a:noFill/>
          </a:ln>
        </p:spPr>
        <p:txBody>
          <a:bodyPr anchorCtr="0" anchor="t" bIns="45700" lIns="91425" spcFirstLastPara="1" rIns="91425" wrap="square" tIns="45700">
            <a:noAutofit/>
          </a:bodyPr>
          <a:lstStyle/>
          <a:p>
            <a:pPr indent="0" lvl="0" marL="457200" marR="0" rtl="0" algn="just">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342900" lvl="0" marL="457200" marR="0" rtl="0" algn="just">
              <a:lnSpc>
                <a:spcPct val="150000"/>
              </a:lnSpc>
              <a:spcBef>
                <a:spcPts val="0"/>
              </a:spcBef>
              <a:spcAft>
                <a:spcPts val="0"/>
              </a:spcAft>
              <a:buClr>
                <a:schemeClr val="dk1"/>
              </a:buClr>
              <a:buSzPts val="1800"/>
              <a:buFont typeface="Helvetica Neue"/>
              <a:buChar char="●"/>
            </a:pPr>
            <a:r>
              <a:rPr b="0" i="0" lang="en-US" sz="1800" u="none" cap="none" strike="noStrike">
                <a:solidFill>
                  <a:schemeClr val="dk1"/>
                </a:solidFill>
                <a:latin typeface="Helvetica Neue"/>
                <a:ea typeface="Helvetica Neue"/>
                <a:cs typeface="Helvetica Neue"/>
                <a:sym typeface="Helvetica Neue"/>
              </a:rPr>
              <a:t>Structural representation of the proposed dataset.</a:t>
            </a:r>
            <a:endParaRPr b="0" i="0" sz="1800" u="none" cap="none" strike="noStrike">
              <a:solidFill>
                <a:schemeClr val="dk1"/>
              </a:solidFill>
              <a:latin typeface="Helvetica Neue"/>
              <a:ea typeface="Helvetica Neue"/>
              <a:cs typeface="Helvetica Neue"/>
              <a:sym typeface="Helvetica Neue"/>
            </a:endParaRPr>
          </a:p>
          <a:p>
            <a:pPr indent="0" lvl="0" marL="0" marR="0" rtl="0" algn="just">
              <a:lnSpc>
                <a:spcPct val="150000"/>
              </a:lnSpc>
              <a:spcBef>
                <a:spcPts val="0"/>
              </a:spcBef>
              <a:spcAft>
                <a:spcPts val="0"/>
              </a:spcAft>
              <a:buClr>
                <a:srgbClr val="000000"/>
              </a:buClr>
              <a:buSzPts val="1800"/>
              <a:buFont typeface="Arial"/>
              <a:buNone/>
            </a:pPr>
            <a:r>
              <a:rPr b="0" i="0" lang="en-US" sz="1800" u="none" cap="none" strike="noStrike">
                <a:solidFill>
                  <a:schemeClr val="dk1"/>
                </a:solidFill>
                <a:latin typeface="Helvetica Neue"/>
                <a:ea typeface="Helvetica Neue"/>
                <a:cs typeface="Helvetica Neue"/>
                <a:sym typeface="Helvetica Neue"/>
              </a:rPr>
              <a:t>    </a:t>
            </a:r>
            <a:endParaRPr b="0" i="0" sz="1800" u="none" cap="none" strike="noStrike">
              <a:solidFill>
                <a:schemeClr val="dk1"/>
              </a:solidFill>
              <a:latin typeface="Helvetica Neue"/>
              <a:ea typeface="Helvetica Neue"/>
              <a:cs typeface="Helvetica Neue"/>
              <a:sym typeface="Helvetica Neue"/>
            </a:endParaRPr>
          </a:p>
        </p:txBody>
      </p:sp>
      <p:pic>
        <p:nvPicPr>
          <p:cNvPr id="116" name="Google Shape;116;p13"/>
          <p:cNvPicPr preferRelativeResize="0"/>
          <p:nvPr/>
        </p:nvPicPr>
        <p:blipFill rotWithShape="1">
          <a:blip r:embed="rId3">
            <a:alphaModFix/>
          </a:blip>
          <a:srcRect b="28405" l="21340" r="20982" t="28316"/>
          <a:stretch/>
        </p:blipFill>
        <p:spPr>
          <a:xfrm>
            <a:off x="652000" y="1858950"/>
            <a:ext cx="7959898" cy="3895924"/>
          </a:xfrm>
          <a:prstGeom prst="rect">
            <a:avLst/>
          </a:prstGeom>
          <a:noFill/>
          <a:ln>
            <a:noFill/>
          </a:ln>
        </p:spPr>
      </p:pic>
      <p:sp>
        <p:nvSpPr>
          <p:cNvPr id="117" name="Google Shape;117;p13"/>
          <p:cNvSpPr txBox="1"/>
          <p:nvPr/>
        </p:nvSpPr>
        <p:spPr>
          <a:xfrm>
            <a:off x="1701400" y="6064000"/>
            <a:ext cx="5861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
        <p:nvSpPr>
          <p:cNvPr id="118" name="Google Shape;118;p13"/>
          <p:cNvSpPr txBox="1"/>
          <p:nvPr/>
        </p:nvSpPr>
        <p:spPr>
          <a:xfrm>
            <a:off x="21250" y="5897350"/>
            <a:ext cx="9144000" cy="661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Helvetica Neue"/>
                <a:ea typeface="Helvetica Neue"/>
                <a:cs typeface="Helvetica Neue"/>
                <a:sym typeface="Helvetica Neue"/>
              </a:rPr>
              <a:t>Figure 2</a:t>
            </a:r>
            <a:r>
              <a:rPr lang="en-US" sz="1800">
                <a:solidFill>
                  <a:schemeClr val="dk1"/>
                </a:solidFill>
                <a:latin typeface="Helvetica Neue"/>
                <a:ea typeface="Helvetica Neue"/>
                <a:cs typeface="Helvetica Neue"/>
                <a:sym typeface="Helvetica Neue"/>
              </a:rPr>
              <a:t> </a:t>
            </a:r>
            <a:endParaRPr sz="1800">
              <a:solidFill>
                <a:schemeClr val="dk1"/>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800"/>
              <a:buFont typeface="Arial"/>
              <a:buNone/>
            </a:pPr>
            <a:r>
              <a:rPr lang="en-US" sz="1300">
                <a:solidFill>
                  <a:schemeClr val="dk1"/>
                </a:solidFill>
                <a:latin typeface="Helvetica Neue"/>
                <a:ea typeface="Helvetica Neue"/>
                <a:cs typeface="Helvetica Neue"/>
                <a:sym typeface="Helvetica Neue"/>
              </a:rPr>
              <a:t>P</a:t>
            </a:r>
            <a:r>
              <a:rPr lang="en-US" sz="1300">
                <a:solidFill>
                  <a:schemeClr val="dk1"/>
                </a:solidFill>
                <a:latin typeface="Helvetica Neue"/>
                <a:ea typeface="Helvetica Neue"/>
                <a:cs typeface="Helvetica Neue"/>
                <a:sym typeface="Helvetica Neue"/>
              </a:rPr>
              <a:t>roposed dataset.</a:t>
            </a:r>
            <a:endParaRPr sz="1300">
              <a:solidFill>
                <a:schemeClr val="dk1"/>
              </a:solidFill>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US" sz="2400"/>
              <a:t>Tools, Technologies and Languages</a:t>
            </a:r>
            <a:endParaRPr b="0"/>
          </a:p>
        </p:txBody>
      </p:sp>
      <p:sp>
        <p:nvSpPr>
          <p:cNvPr id="124" name="Google Shape;124;p15"/>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0" marR="19936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0" lvl="0" marL="0" marR="19936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0" lvl="0" marL="342900" marR="199360" rtl="0" algn="l">
              <a:lnSpc>
                <a:spcPct val="150000"/>
              </a:lnSpc>
              <a:spcBef>
                <a:spcPts val="0"/>
              </a:spcBef>
              <a:spcAft>
                <a:spcPts val="0"/>
              </a:spcAft>
              <a:buClr>
                <a:srgbClr val="000000"/>
              </a:buClr>
              <a:buSzPts val="2000"/>
              <a:buFont typeface="Arial"/>
              <a:buNone/>
            </a:pPr>
            <a:r>
              <a:rPr b="1" i="0" lang="en-US" sz="2000" u="none" cap="none" strike="noStrike">
                <a:solidFill>
                  <a:schemeClr val="dk1"/>
                </a:solidFill>
                <a:latin typeface="Helvetica Neue"/>
                <a:ea typeface="Helvetica Neue"/>
                <a:cs typeface="Helvetica Neue"/>
                <a:sym typeface="Helvetica Neue"/>
              </a:rPr>
              <a:t>Languages and Technologies:</a:t>
            </a:r>
            <a:endParaRPr b="1" i="0" sz="2000" u="none" cap="none" strike="noStrike">
              <a:solidFill>
                <a:schemeClr val="dk1"/>
              </a:solidFill>
              <a:latin typeface="Helvetica Neue"/>
              <a:ea typeface="Helvetica Neue"/>
              <a:cs typeface="Helvetica Neue"/>
              <a:sym typeface="Helvetica Neue"/>
            </a:endParaRPr>
          </a:p>
          <a:p>
            <a:pPr indent="0" lvl="0" marL="0" marR="199360" rtl="0" algn="l">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276225" lvl="0" marL="971550" marR="0" rtl="0" algn="l">
              <a:lnSpc>
                <a:spcPct val="200000"/>
              </a:lnSpc>
              <a:spcBef>
                <a:spcPts val="0"/>
              </a:spcBef>
              <a:spcAft>
                <a:spcPts val="0"/>
              </a:spcAft>
              <a:buClr>
                <a:schemeClr val="dk1"/>
              </a:buClr>
              <a:buSzPts val="1500"/>
              <a:buFont typeface="Helvetica Neue"/>
              <a:buChar char="●"/>
            </a:pPr>
            <a:r>
              <a:rPr b="0" i="0" lang="en-US" sz="1500" u="none" cap="none" strike="noStrike">
                <a:solidFill>
                  <a:schemeClr val="dk1"/>
                </a:solidFill>
                <a:latin typeface="Helvetica Neue"/>
                <a:ea typeface="Helvetica Neue"/>
                <a:cs typeface="Helvetica Neue"/>
                <a:sym typeface="Helvetica Neue"/>
              </a:rPr>
              <a:t>Python                                                              Version: 3.8 or higher</a:t>
            </a:r>
            <a:endParaRPr b="0" i="0" sz="1500" u="none" cap="none" strike="noStrike">
              <a:solidFill>
                <a:schemeClr val="dk1"/>
              </a:solidFill>
              <a:latin typeface="Helvetica Neue"/>
              <a:ea typeface="Helvetica Neue"/>
              <a:cs typeface="Helvetica Neue"/>
              <a:sym typeface="Helvetica Neue"/>
            </a:endParaRPr>
          </a:p>
          <a:p>
            <a:pPr indent="-276225" lvl="0" marL="971550" marR="0" rtl="0" algn="l">
              <a:lnSpc>
                <a:spcPct val="200000"/>
              </a:lnSpc>
              <a:spcBef>
                <a:spcPts val="0"/>
              </a:spcBef>
              <a:spcAft>
                <a:spcPts val="0"/>
              </a:spcAft>
              <a:buClr>
                <a:schemeClr val="dk1"/>
              </a:buClr>
              <a:buSzPts val="1500"/>
              <a:buFont typeface="Helvetica Neue"/>
              <a:buChar char="●"/>
            </a:pPr>
            <a:r>
              <a:rPr b="0" i="0" lang="en-US" sz="1500" u="none" cap="none" strike="noStrike">
                <a:solidFill>
                  <a:schemeClr val="dk1"/>
                </a:solidFill>
                <a:latin typeface="Helvetica Neue"/>
                <a:ea typeface="Helvetica Neue"/>
                <a:cs typeface="Helvetica Neue"/>
                <a:sym typeface="Helvetica Neue"/>
              </a:rPr>
              <a:t>TensorFlow, PyTorch, Scikit-learn                    Version: 0.24, 3.5, 2.4 or higher</a:t>
            </a:r>
            <a:endParaRPr b="0" i="0" sz="1500" u="none" cap="none" strike="noStrike">
              <a:solidFill>
                <a:schemeClr val="dk1"/>
              </a:solidFill>
              <a:latin typeface="Helvetica Neue"/>
              <a:ea typeface="Helvetica Neue"/>
              <a:cs typeface="Helvetica Neue"/>
              <a:sym typeface="Helvetica Neue"/>
            </a:endParaRPr>
          </a:p>
          <a:p>
            <a:pPr indent="-276225" lvl="0" marL="971550" marR="0" rtl="0" algn="l">
              <a:lnSpc>
                <a:spcPct val="200000"/>
              </a:lnSpc>
              <a:spcBef>
                <a:spcPts val="0"/>
              </a:spcBef>
              <a:spcAft>
                <a:spcPts val="0"/>
              </a:spcAft>
              <a:buClr>
                <a:schemeClr val="dk1"/>
              </a:buClr>
              <a:buSzPts val="1500"/>
              <a:buFont typeface="Helvetica Neue"/>
              <a:buChar char="●"/>
            </a:pPr>
            <a:r>
              <a:rPr b="0" i="0" lang="en-US" sz="1500" u="none" cap="none" strike="noStrike">
                <a:solidFill>
                  <a:schemeClr val="dk1"/>
                </a:solidFill>
                <a:latin typeface="Helvetica Neue"/>
                <a:ea typeface="Helvetica Neue"/>
                <a:cs typeface="Helvetica Neue"/>
                <a:sym typeface="Helvetica Neue"/>
              </a:rPr>
              <a:t>NLTK, SpaCy                                                    Version: 3.0, 4.0 or higher </a:t>
            </a:r>
            <a:endParaRPr b="0" i="0" sz="1500" u="none" cap="none" strike="noStrike">
              <a:solidFill>
                <a:schemeClr val="dk1"/>
              </a:solidFill>
              <a:latin typeface="Helvetica Neue"/>
              <a:ea typeface="Helvetica Neue"/>
              <a:cs typeface="Helvetica Neue"/>
              <a:sym typeface="Helvetica Neue"/>
            </a:endParaRPr>
          </a:p>
          <a:p>
            <a:pPr indent="-276225" lvl="0" marL="971550" marR="0" rtl="0" algn="l">
              <a:lnSpc>
                <a:spcPct val="200000"/>
              </a:lnSpc>
              <a:spcBef>
                <a:spcPts val="0"/>
              </a:spcBef>
              <a:spcAft>
                <a:spcPts val="0"/>
              </a:spcAft>
              <a:buClr>
                <a:schemeClr val="dk1"/>
              </a:buClr>
              <a:buSzPts val="1500"/>
              <a:buFont typeface="Helvetica Neue"/>
              <a:buChar char="●"/>
            </a:pPr>
            <a:r>
              <a:rPr b="0" i="0" lang="en-US" sz="1500" u="none" cap="none" strike="noStrike">
                <a:solidFill>
                  <a:schemeClr val="dk1"/>
                </a:solidFill>
                <a:latin typeface="Helvetica Neue"/>
                <a:ea typeface="Helvetica Neue"/>
                <a:cs typeface="Helvetica Neue"/>
                <a:sym typeface="Helvetica Neue"/>
              </a:rPr>
              <a:t>Jupyter Notebook, Google Collab                    Version: Python 3.8</a:t>
            </a:r>
            <a:endParaRPr b="0" i="0" sz="1500" u="none" cap="none" strike="noStrike">
              <a:solidFill>
                <a:schemeClr val="dk1"/>
              </a:solidFill>
              <a:latin typeface="Helvetica Neue"/>
              <a:ea typeface="Helvetica Neue"/>
              <a:cs typeface="Helvetica Neue"/>
              <a:sym typeface="Helvetica Neue"/>
            </a:endParaRPr>
          </a:p>
          <a:p>
            <a:pPr indent="-323850" lvl="0" marL="1028700" marR="0" rtl="0" algn="l">
              <a:lnSpc>
                <a:spcPct val="130000"/>
              </a:lnSpc>
              <a:spcBef>
                <a:spcPts val="0"/>
              </a:spcBef>
              <a:spcAft>
                <a:spcPts val="0"/>
              </a:spcAft>
              <a:buClr>
                <a:schemeClr val="dk1"/>
              </a:buClr>
              <a:buSzPts val="1500"/>
              <a:buFont typeface="Helvetica Neue"/>
              <a:buChar char="●"/>
            </a:pPr>
            <a:r>
              <a:rPr b="0" i="0" lang="en-US" sz="1500" u="none" cap="none" strike="noStrike">
                <a:solidFill>
                  <a:schemeClr val="dk1"/>
                </a:solidFill>
                <a:latin typeface="Helvetica Neue"/>
                <a:ea typeface="Helvetica Neue"/>
                <a:cs typeface="Helvetica Neue"/>
                <a:sym typeface="Helvetica Neue"/>
              </a:rPr>
              <a:t>Integrated Development Environment, IDE (Visual Studio Code).</a:t>
            </a:r>
            <a:endParaRPr b="0" i="0" sz="1500" u="none" cap="none" strike="noStrike">
              <a:solidFill>
                <a:schemeClr val="dk1"/>
              </a:solidFill>
              <a:latin typeface="Helvetica Neue"/>
              <a:ea typeface="Helvetica Neue"/>
              <a:cs typeface="Helvetica Neue"/>
              <a:sym typeface="Helvetica Neue"/>
            </a:endParaRPr>
          </a:p>
          <a:p>
            <a:pPr indent="0" lvl="0" marL="457200" marR="0" rtl="0" algn="just">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6"/>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US" sz="2400"/>
              <a:t>Tools, Technologies and Languages (cont…)</a:t>
            </a:r>
            <a:endParaRPr b="0"/>
          </a:p>
        </p:txBody>
      </p:sp>
      <p:sp>
        <p:nvSpPr>
          <p:cNvPr id="130" name="Google Shape;130;p16"/>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457200" marR="0" rtl="0" algn="just">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0" lvl="0" marL="457200" marR="0" rtl="0" algn="just">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0" lvl="0" marL="285750" marR="0" rtl="0" algn="just">
              <a:lnSpc>
                <a:spcPct val="150000"/>
              </a:lnSpc>
              <a:spcBef>
                <a:spcPts val="0"/>
              </a:spcBef>
              <a:spcAft>
                <a:spcPts val="0"/>
              </a:spcAft>
              <a:buClr>
                <a:srgbClr val="000000"/>
              </a:buClr>
              <a:buSzPts val="1800"/>
              <a:buFont typeface="Arial"/>
              <a:buNone/>
            </a:pPr>
            <a:r>
              <a:rPr b="1" i="0" lang="en-US" sz="1800" u="none" cap="none" strike="noStrike">
                <a:solidFill>
                  <a:schemeClr val="dk1"/>
                </a:solidFill>
                <a:latin typeface="Helvetica Neue"/>
                <a:ea typeface="Helvetica Neue"/>
                <a:cs typeface="Helvetica Neue"/>
                <a:sym typeface="Helvetica Neue"/>
              </a:rPr>
              <a:t>Hardware Resources:</a:t>
            </a:r>
            <a:endParaRPr b="1" i="0" sz="1800" u="none" cap="none" strike="noStrike">
              <a:solidFill>
                <a:schemeClr val="dk1"/>
              </a:solidFill>
              <a:latin typeface="Helvetica Neue"/>
              <a:ea typeface="Helvetica Neue"/>
              <a:cs typeface="Helvetica Neue"/>
              <a:sym typeface="Helvetica Neue"/>
            </a:endParaRPr>
          </a:p>
          <a:p>
            <a:pPr indent="-276225" lvl="0" marL="971550" marR="0" rtl="0" algn="l">
              <a:lnSpc>
                <a:spcPct val="150000"/>
              </a:lnSpc>
              <a:spcBef>
                <a:spcPts val="0"/>
              </a:spcBef>
              <a:spcAft>
                <a:spcPts val="0"/>
              </a:spcAft>
              <a:buClr>
                <a:schemeClr val="dk1"/>
              </a:buClr>
              <a:buSzPts val="1500"/>
              <a:buFont typeface="Helvetica Neue"/>
              <a:buChar char="●"/>
            </a:pPr>
            <a:r>
              <a:rPr b="0" i="0" lang="en-US" sz="1500" u="none" cap="none" strike="noStrike">
                <a:solidFill>
                  <a:schemeClr val="dk1"/>
                </a:solidFill>
                <a:latin typeface="Helvetica Neue"/>
                <a:ea typeface="Helvetica Neue"/>
                <a:cs typeface="Helvetica Neue"/>
                <a:sym typeface="Helvetica Neue"/>
              </a:rPr>
              <a:t>Processor: intel i5 or higher</a:t>
            </a:r>
            <a:endParaRPr b="0" i="0" sz="1500" u="none" cap="none" strike="noStrike">
              <a:solidFill>
                <a:schemeClr val="dk1"/>
              </a:solidFill>
              <a:latin typeface="Helvetica Neue"/>
              <a:ea typeface="Helvetica Neue"/>
              <a:cs typeface="Helvetica Neue"/>
              <a:sym typeface="Helvetica Neue"/>
            </a:endParaRPr>
          </a:p>
          <a:p>
            <a:pPr indent="-276225" lvl="0" marL="971550" marR="0" rtl="0" algn="l">
              <a:lnSpc>
                <a:spcPct val="150000"/>
              </a:lnSpc>
              <a:spcBef>
                <a:spcPts val="0"/>
              </a:spcBef>
              <a:spcAft>
                <a:spcPts val="0"/>
              </a:spcAft>
              <a:buClr>
                <a:schemeClr val="dk1"/>
              </a:buClr>
              <a:buSzPts val="1500"/>
              <a:buFont typeface="Helvetica Neue"/>
              <a:buChar char="●"/>
            </a:pPr>
            <a:r>
              <a:rPr b="0" i="0" lang="en-US" sz="1500" u="none" cap="none" strike="noStrike">
                <a:solidFill>
                  <a:schemeClr val="dk1"/>
                </a:solidFill>
                <a:latin typeface="Helvetica Neue"/>
                <a:ea typeface="Helvetica Neue"/>
                <a:cs typeface="Helvetica Neue"/>
                <a:sym typeface="Helvetica Neue"/>
              </a:rPr>
              <a:t>RAM: 16GB or Higher</a:t>
            </a:r>
            <a:endParaRPr b="0" i="0" sz="1500" u="none" cap="none" strike="noStrike">
              <a:solidFill>
                <a:schemeClr val="dk1"/>
              </a:solidFill>
              <a:latin typeface="Helvetica Neue"/>
              <a:ea typeface="Helvetica Neue"/>
              <a:cs typeface="Helvetica Neue"/>
              <a:sym typeface="Helvetica Neue"/>
            </a:endParaRPr>
          </a:p>
          <a:p>
            <a:pPr indent="-276225" lvl="0" marL="971550" marR="0" rtl="0" algn="l">
              <a:lnSpc>
                <a:spcPct val="130000"/>
              </a:lnSpc>
              <a:spcBef>
                <a:spcPts val="0"/>
              </a:spcBef>
              <a:spcAft>
                <a:spcPts val="0"/>
              </a:spcAft>
              <a:buClr>
                <a:schemeClr val="dk1"/>
              </a:buClr>
              <a:buSzPts val="1500"/>
              <a:buFont typeface="Helvetica Neue"/>
              <a:buChar char="●"/>
            </a:pPr>
            <a:r>
              <a:rPr b="0" i="0" lang="en-US" sz="1500" u="none" cap="none" strike="noStrike">
                <a:solidFill>
                  <a:schemeClr val="dk1"/>
                </a:solidFill>
                <a:latin typeface="Helvetica Neue"/>
                <a:ea typeface="Helvetica Neue"/>
                <a:cs typeface="Helvetica Neue"/>
                <a:sym typeface="Helvetica Neue"/>
              </a:rPr>
              <a:t>256 GB SSD or Higher</a:t>
            </a:r>
            <a:endParaRPr b="0" i="0" sz="1500" u="none" cap="none" strike="noStrike">
              <a:solidFill>
                <a:schemeClr val="dk1"/>
              </a:solidFill>
              <a:latin typeface="Helvetica Neue"/>
              <a:ea typeface="Helvetica Neue"/>
              <a:cs typeface="Helvetica Neue"/>
              <a:sym typeface="Helvetica Neue"/>
            </a:endParaRPr>
          </a:p>
          <a:p>
            <a:pPr indent="0" lvl="0" marL="0" marR="0" rtl="0" algn="l">
              <a:lnSpc>
                <a:spcPct val="130000"/>
              </a:lnSpc>
              <a:spcBef>
                <a:spcPts val="0"/>
              </a:spcBef>
              <a:spcAft>
                <a:spcPts val="0"/>
              </a:spcAft>
              <a:buClr>
                <a:srgbClr val="000000"/>
              </a:buClr>
              <a:buSzPts val="1500"/>
              <a:buFont typeface="Arial"/>
              <a:buNone/>
            </a:pPr>
            <a:r>
              <a:t/>
            </a:r>
            <a:endParaRPr b="0" i="0" sz="1500" u="none" cap="none" strike="noStrike">
              <a:solidFill>
                <a:schemeClr val="dk1"/>
              </a:solidFill>
              <a:latin typeface="Helvetica Neue"/>
              <a:ea typeface="Helvetica Neue"/>
              <a:cs typeface="Helvetica Neue"/>
              <a:sym typeface="Helvetica Neue"/>
            </a:endParaRPr>
          </a:p>
          <a:p>
            <a:pPr indent="0" lvl="0" marL="285750" marR="0" rtl="0" algn="l">
              <a:lnSpc>
                <a:spcPct val="130000"/>
              </a:lnSpc>
              <a:spcBef>
                <a:spcPts val="0"/>
              </a:spcBef>
              <a:spcAft>
                <a:spcPts val="0"/>
              </a:spcAft>
              <a:buClr>
                <a:srgbClr val="000000"/>
              </a:buClr>
              <a:buSzPts val="2000"/>
              <a:buFont typeface="Arial"/>
              <a:buNone/>
            </a:pPr>
            <a:r>
              <a:rPr b="1" i="0" lang="en-US" sz="2000" u="none" cap="none" strike="noStrike">
                <a:solidFill>
                  <a:schemeClr val="dk1"/>
                </a:solidFill>
                <a:latin typeface="Helvetica Neue"/>
                <a:ea typeface="Helvetica Neue"/>
                <a:cs typeface="Helvetica Neue"/>
                <a:sym typeface="Helvetica Neue"/>
              </a:rPr>
              <a:t>Dataset:</a:t>
            </a:r>
            <a:endParaRPr b="1" i="0" sz="2000" u="none" cap="none" strike="noStrike">
              <a:solidFill>
                <a:schemeClr val="dk1"/>
              </a:solidFill>
              <a:latin typeface="Helvetica Neue"/>
              <a:ea typeface="Helvetica Neue"/>
              <a:cs typeface="Helvetica Neue"/>
              <a:sym typeface="Helvetica Neue"/>
            </a:endParaRPr>
          </a:p>
          <a:p>
            <a:pPr indent="0" lvl="0" marL="628650" marR="426521" rtl="0" algn="just">
              <a:lnSpc>
                <a:spcPct val="115000"/>
              </a:lnSpc>
              <a:spcBef>
                <a:spcPts val="1200"/>
              </a:spcBef>
              <a:spcAft>
                <a:spcPts val="1200"/>
              </a:spcAft>
              <a:buClr>
                <a:schemeClr val="dk1"/>
              </a:buClr>
              <a:buSzPts val="1100"/>
              <a:buFont typeface="Arial"/>
              <a:buNone/>
            </a:pPr>
            <a:r>
              <a:rPr b="0" i="0" lang="en-US" sz="1400" u="none" cap="none" strike="noStrike">
                <a:solidFill>
                  <a:schemeClr val="dk1"/>
                </a:solidFill>
                <a:latin typeface="Helvetica Neue"/>
                <a:ea typeface="Helvetica Neue"/>
                <a:cs typeface="Helvetica Neue"/>
                <a:sym typeface="Helvetica Neue"/>
              </a:rPr>
              <a:t>The labelled dataset we will create will be designed to aid the machine learning model in detecting redundant code patterns, also known as code clones.</a:t>
            </a:r>
            <a:endParaRPr b="0" i="0" sz="15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US" sz="2400"/>
              <a:t>Dataset</a:t>
            </a:r>
            <a:endParaRPr/>
          </a:p>
        </p:txBody>
      </p:sp>
      <p:sp>
        <p:nvSpPr>
          <p:cNvPr id="136" name="Google Shape;136;p17"/>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1200"/>
              </a:spcBef>
              <a:spcAft>
                <a:spcPts val="0"/>
              </a:spcAft>
              <a:buClr>
                <a:srgbClr val="000000"/>
              </a:buClr>
              <a:buSzPts val="700"/>
              <a:buFont typeface="Arial"/>
              <a:buNone/>
            </a:pPr>
            <a:r>
              <a:t/>
            </a:r>
            <a:endParaRPr b="0" i="0" sz="700" u="none" cap="none" strike="noStrike">
              <a:solidFill>
                <a:schemeClr val="dk1"/>
              </a:solidFill>
              <a:latin typeface="Helvetica Neue"/>
              <a:ea typeface="Helvetica Neue"/>
              <a:cs typeface="Helvetica Neue"/>
              <a:sym typeface="Helvetica Neue"/>
            </a:endParaRPr>
          </a:p>
          <a:p>
            <a:pPr indent="0" lvl="0" marL="114300" marR="140771" rtl="0" algn="just">
              <a:lnSpc>
                <a:spcPct val="115000"/>
              </a:lnSpc>
              <a:spcBef>
                <a:spcPts val="1200"/>
              </a:spcBef>
              <a:spcAft>
                <a:spcPts val="0"/>
              </a:spcAft>
              <a:buClr>
                <a:srgbClr val="000000"/>
              </a:buClr>
              <a:buSzPts val="1400"/>
              <a:buFont typeface="Arial"/>
              <a:buNone/>
            </a:pPr>
            <a:r>
              <a:rPr b="1" i="0" lang="en-US" sz="1400" u="none" cap="none" strike="noStrike">
                <a:solidFill>
                  <a:schemeClr val="dk1"/>
                </a:solidFill>
                <a:latin typeface="Helvetica Neue"/>
                <a:ea typeface="Helvetica Neue"/>
                <a:cs typeface="Helvetica Neue"/>
                <a:sym typeface="Helvetica Neue"/>
              </a:rPr>
              <a:t>1. Overview of the Dataset</a:t>
            </a:r>
            <a:endParaRPr b="1" i="0" sz="1400" u="none" cap="none" strike="noStrike">
              <a:solidFill>
                <a:schemeClr val="dk1"/>
              </a:solidFill>
              <a:latin typeface="Helvetica Neue"/>
              <a:ea typeface="Helvetica Neue"/>
              <a:cs typeface="Helvetica Neue"/>
              <a:sym typeface="Helvetica Neue"/>
            </a:endParaRPr>
          </a:p>
          <a:p>
            <a:pPr indent="0" lvl="0" marL="114300" marR="140771" rtl="0" algn="just">
              <a:lnSpc>
                <a:spcPct val="115000"/>
              </a:lnSpc>
              <a:spcBef>
                <a:spcPts val="1200"/>
              </a:spcBef>
              <a:spcAft>
                <a:spcPts val="0"/>
              </a:spcAft>
              <a:buClr>
                <a:srgbClr val="000000"/>
              </a:buClr>
              <a:buSzPts val="1400"/>
              <a:buFont typeface="Arial"/>
              <a:buNone/>
            </a:pPr>
            <a:r>
              <a:rPr b="0" i="0" lang="en-US" sz="1400" u="none" cap="none" strike="noStrike">
                <a:solidFill>
                  <a:schemeClr val="dk1"/>
                </a:solidFill>
                <a:latin typeface="Helvetica Neue"/>
                <a:ea typeface="Helvetica Neue"/>
                <a:cs typeface="Helvetica Neue"/>
                <a:sym typeface="Helvetica Neue"/>
              </a:rPr>
              <a:t>The dataset we will create is designed to aid the machine learning model in detecting redundant code patterns, also known as code clones. The dataset will consist of a variety of source code snippets that exhibit both exact and near-duplicate code structures, as well as semantically similar code that may differ syntactically. </a:t>
            </a:r>
            <a:endParaRPr b="0" i="0" sz="1400" u="none" cap="none" strike="noStrike">
              <a:solidFill>
                <a:schemeClr val="dk1"/>
              </a:solidFill>
              <a:latin typeface="Helvetica Neue"/>
              <a:ea typeface="Helvetica Neue"/>
              <a:cs typeface="Helvetica Neue"/>
              <a:sym typeface="Helvetica Neue"/>
            </a:endParaRPr>
          </a:p>
          <a:p>
            <a:pPr indent="0" lvl="0" marL="114300" marR="0" rtl="0" algn="l">
              <a:lnSpc>
                <a:spcPct val="115000"/>
              </a:lnSpc>
              <a:spcBef>
                <a:spcPts val="1200"/>
              </a:spcBef>
              <a:spcAft>
                <a:spcPts val="0"/>
              </a:spcAft>
              <a:buClr>
                <a:srgbClr val="000000"/>
              </a:buClr>
              <a:buSzPts val="1400"/>
              <a:buFont typeface="Arial"/>
              <a:buNone/>
            </a:pPr>
            <a:r>
              <a:rPr b="1" i="0" lang="en-US" sz="1400" u="none" cap="none" strike="noStrike">
                <a:solidFill>
                  <a:schemeClr val="dk1"/>
                </a:solidFill>
                <a:latin typeface="Helvetica Neue"/>
                <a:ea typeface="Helvetica Neue"/>
                <a:cs typeface="Helvetica Neue"/>
                <a:sym typeface="Helvetica Neue"/>
              </a:rPr>
              <a:t>2. Types of Code Clones Included</a:t>
            </a:r>
            <a:endParaRPr b="1" i="0" sz="1400" u="none" cap="none" strike="noStrike">
              <a:solidFill>
                <a:schemeClr val="dk1"/>
              </a:solidFill>
              <a:latin typeface="Helvetica Neue"/>
              <a:ea typeface="Helvetica Neue"/>
              <a:cs typeface="Helvetica Neue"/>
              <a:sym typeface="Helvetica Neue"/>
            </a:endParaRPr>
          </a:p>
          <a:p>
            <a:pPr indent="0" lvl="0" marL="114300" marR="140771" rtl="0" algn="just">
              <a:lnSpc>
                <a:spcPct val="115000"/>
              </a:lnSpc>
              <a:spcBef>
                <a:spcPts val="1200"/>
              </a:spcBef>
              <a:spcAft>
                <a:spcPts val="0"/>
              </a:spcAft>
              <a:buClr>
                <a:srgbClr val="000000"/>
              </a:buClr>
              <a:buSzPts val="1400"/>
              <a:buFont typeface="Arial"/>
              <a:buNone/>
            </a:pPr>
            <a:r>
              <a:rPr b="0" i="0" lang="en-US" sz="1400" u="none" cap="none" strike="noStrike">
                <a:solidFill>
                  <a:schemeClr val="dk1"/>
                </a:solidFill>
                <a:latin typeface="Helvetica Neue"/>
                <a:ea typeface="Helvetica Neue"/>
                <a:cs typeface="Helvetica Neue"/>
                <a:sym typeface="Helvetica Neue"/>
              </a:rPr>
              <a:t>The dataset will include the following types of code clones; Type-1 Clones (Exact Duplicates), Type-2 Clones (Syntactically Similar), Type-3 Clones (Semantically Similar).</a:t>
            </a:r>
            <a:endParaRPr b="0" i="0" sz="1400" u="none" cap="none" strike="noStrike">
              <a:solidFill>
                <a:schemeClr val="dk1"/>
              </a:solidFill>
              <a:latin typeface="Helvetica Neue"/>
              <a:ea typeface="Helvetica Neue"/>
              <a:cs typeface="Helvetica Neue"/>
              <a:sym typeface="Helvetica Neue"/>
            </a:endParaRPr>
          </a:p>
          <a:p>
            <a:pPr indent="0" lvl="0" marL="114300" marR="0" rtl="0" algn="l">
              <a:lnSpc>
                <a:spcPct val="115000"/>
              </a:lnSpc>
              <a:spcBef>
                <a:spcPts val="1200"/>
              </a:spcBef>
              <a:spcAft>
                <a:spcPts val="0"/>
              </a:spcAft>
              <a:buClr>
                <a:srgbClr val="000000"/>
              </a:buClr>
              <a:buSzPts val="1400"/>
              <a:buFont typeface="Arial"/>
              <a:buNone/>
            </a:pPr>
            <a:r>
              <a:rPr b="1" i="0" lang="en-US" sz="1400" u="none" cap="none" strike="noStrike">
                <a:solidFill>
                  <a:schemeClr val="dk1"/>
                </a:solidFill>
                <a:latin typeface="Helvetica Neue"/>
                <a:ea typeface="Helvetica Neue"/>
                <a:cs typeface="Helvetica Neue"/>
                <a:sym typeface="Helvetica Neue"/>
              </a:rPr>
              <a:t>3. Structure of the Dataset</a:t>
            </a:r>
            <a:endParaRPr b="1" i="0" sz="1400" u="none" cap="none" strike="noStrike">
              <a:solidFill>
                <a:schemeClr val="dk1"/>
              </a:solidFill>
              <a:latin typeface="Helvetica Neue"/>
              <a:ea typeface="Helvetica Neue"/>
              <a:cs typeface="Helvetica Neue"/>
              <a:sym typeface="Helvetica Neue"/>
            </a:endParaRPr>
          </a:p>
          <a:p>
            <a:pPr indent="0" lvl="0" marL="114300" marR="0" rtl="0" algn="l">
              <a:lnSpc>
                <a:spcPct val="115000"/>
              </a:lnSpc>
              <a:spcBef>
                <a:spcPts val="1200"/>
              </a:spcBef>
              <a:spcAft>
                <a:spcPts val="0"/>
              </a:spcAft>
              <a:buClr>
                <a:srgbClr val="000000"/>
              </a:buClr>
              <a:buSzPts val="1400"/>
              <a:buFont typeface="Arial"/>
              <a:buNone/>
            </a:pPr>
            <a:r>
              <a:rPr b="0" i="0" lang="en-US" sz="1400" u="none" cap="none" strike="noStrike">
                <a:solidFill>
                  <a:schemeClr val="dk1"/>
                </a:solidFill>
                <a:latin typeface="Helvetica Neue"/>
                <a:ea typeface="Helvetica Neue"/>
                <a:cs typeface="Helvetica Neue"/>
                <a:sym typeface="Helvetica Neue"/>
              </a:rPr>
              <a:t>Each record in the dataset will represent a </a:t>
            </a:r>
            <a:r>
              <a:rPr b="1" i="0" lang="en-US" sz="1400" u="none" cap="none" strike="noStrike">
                <a:solidFill>
                  <a:schemeClr val="dk1"/>
                </a:solidFill>
                <a:latin typeface="Helvetica Neue"/>
                <a:ea typeface="Helvetica Neue"/>
                <a:cs typeface="Helvetica Neue"/>
                <a:sym typeface="Helvetica Neue"/>
              </a:rPr>
              <a:t>code snippet</a:t>
            </a:r>
            <a:r>
              <a:rPr b="0" i="0" lang="en-US" sz="1400" u="none" cap="none" strike="noStrike">
                <a:solidFill>
                  <a:schemeClr val="dk1"/>
                </a:solidFill>
                <a:latin typeface="Helvetica Neue"/>
                <a:ea typeface="Helvetica Neue"/>
                <a:cs typeface="Helvetica Neue"/>
                <a:sym typeface="Helvetica Neue"/>
              </a:rPr>
              <a:t> and will be labeled to indicate whether it is a redundant code or an actual piece of code.</a:t>
            </a:r>
            <a:endParaRPr b="0" i="0" sz="1400" u="none" cap="none" strike="noStrike">
              <a:solidFill>
                <a:schemeClr val="dk1"/>
              </a:solidFill>
              <a:latin typeface="Helvetica Neue"/>
              <a:ea typeface="Helvetica Neue"/>
              <a:cs typeface="Helvetica Neue"/>
              <a:sym typeface="Helvetica Neue"/>
            </a:endParaRPr>
          </a:p>
          <a:p>
            <a:pPr indent="0" lvl="0" marL="114300" marR="0" rtl="0" algn="l">
              <a:lnSpc>
                <a:spcPct val="115000"/>
              </a:lnSpc>
              <a:spcBef>
                <a:spcPts val="1200"/>
              </a:spcBef>
              <a:spcAft>
                <a:spcPts val="0"/>
              </a:spcAft>
              <a:buClr>
                <a:srgbClr val="000000"/>
              </a:buClr>
              <a:buSzPts val="1400"/>
              <a:buFont typeface="Arial"/>
              <a:buNone/>
            </a:pPr>
            <a:r>
              <a:rPr b="1" i="0" lang="en-US" sz="1400" u="none" cap="none" strike="noStrike">
                <a:solidFill>
                  <a:schemeClr val="dk1"/>
                </a:solidFill>
                <a:latin typeface="Helvetica Neue"/>
                <a:ea typeface="Helvetica Neue"/>
                <a:cs typeface="Helvetica Neue"/>
                <a:sym typeface="Helvetica Neue"/>
              </a:rPr>
              <a:t>4. Programming Languages Covered</a:t>
            </a:r>
            <a:endParaRPr b="1" i="0" sz="1400" u="none" cap="none" strike="noStrike">
              <a:solidFill>
                <a:schemeClr val="dk1"/>
              </a:solidFill>
              <a:latin typeface="Helvetica Neue"/>
              <a:ea typeface="Helvetica Neue"/>
              <a:cs typeface="Helvetica Neue"/>
              <a:sym typeface="Helvetica Neue"/>
            </a:endParaRPr>
          </a:p>
          <a:p>
            <a:pPr indent="0" lvl="0" marL="114300" marR="0" rtl="0" algn="l">
              <a:lnSpc>
                <a:spcPct val="115000"/>
              </a:lnSpc>
              <a:spcBef>
                <a:spcPts val="1200"/>
              </a:spcBef>
              <a:spcAft>
                <a:spcPts val="0"/>
              </a:spcAft>
              <a:buClr>
                <a:srgbClr val="000000"/>
              </a:buClr>
              <a:buSzPts val="1400"/>
              <a:buFont typeface="Arial"/>
              <a:buNone/>
            </a:pPr>
            <a:r>
              <a:rPr b="0" i="0" lang="en-US" sz="1400" u="none" cap="none" strike="noStrike">
                <a:solidFill>
                  <a:schemeClr val="dk1"/>
                </a:solidFill>
                <a:latin typeface="Helvetica Neue"/>
                <a:ea typeface="Helvetica Neue"/>
                <a:cs typeface="Helvetica Neue"/>
                <a:sym typeface="Helvetica Neue"/>
              </a:rPr>
              <a:t>To ensure robustness, the dataset will cover a diverse set of programming languages commonly used in software development, such as:</a:t>
            </a:r>
            <a:endParaRPr b="0" i="0" sz="1400" u="none" cap="none" strike="noStrike">
              <a:solidFill>
                <a:schemeClr val="dk1"/>
              </a:solidFill>
              <a:latin typeface="Helvetica Neue"/>
              <a:ea typeface="Helvetica Neue"/>
              <a:cs typeface="Helvetica Neue"/>
              <a:sym typeface="Helvetica Neue"/>
            </a:endParaRPr>
          </a:p>
          <a:p>
            <a:pPr indent="0" lvl="0" marL="114300" marR="140771" rtl="0" algn="just">
              <a:lnSpc>
                <a:spcPct val="115000"/>
              </a:lnSpc>
              <a:spcBef>
                <a:spcPts val="1200"/>
              </a:spcBef>
              <a:spcAft>
                <a:spcPts val="0"/>
              </a:spcAft>
              <a:buClr>
                <a:schemeClr val="dk1"/>
              </a:buClr>
              <a:buSzPts val="1100"/>
              <a:buFont typeface="Arial"/>
              <a:buNone/>
            </a:pPr>
            <a:r>
              <a:rPr b="0" i="0" lang="en-US" sz="1400" u="none" cap="none" strike="noStrike">
                <a:solidFill>
                  <a:schemeClr val="dk1"/>
                </a:solidFill>
                <a:latin typeface="Arial"/>
                <a:ea typeface="Arial"/>
                <a:cs typeface="Arial"/>
                <a:sym typeface="Arial"/>
              </a:rPr>
              <a:t>Python, C, C+, Java.</a:t>
            </a:r>
            <a:endParaRPr b="0" i="0" sz="1400" u="none" cap="none" strike="noStrike">
              <a:solidFill>
                <a:schemeClr val="dk1"/>
              </a:solidFill>
              <a:latin typeface="Arial"/>
              <a:ea typeface="Arial"/>
              <a:cs typeface="Arial"/>
              <a:sym typeface="Arial"/>
            </a:endParaRPr>
          </a:p>
          <a:p>
            <a:pPr indent="0" lvl="0" marL="0" marR="0" rtl="0" algn="just">
              <a:lnSpc>
                <a:spcPct val="150000"/>
              </a:lnSpc>
              <a:spcBef>
                <a:spcPts val="120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8"/>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US" sz="2400"/>
              <a:t>Implementation (if any)</a:t>
            </a:r>
            <a:endParaRPr/>
          </a:p>
        </p:txBody>
      </p:sp>
      <p:sp>
        <p:nvSpPr>
          <p:cNvPr id="142" name="Google Shape;142;p18"/>
          <p:cNvSpPr txBox="1"/>
          <p:nvPr/>
        </p:nvSpPr>
        <p:spPr>
          <a:xfrm>
            <a:off x="77118" y="804231"/>
            <a:ext cx="8956714" cy="5794873"/>
          </a:xfrm>
          <a:prstGeom prst="rect">
            <a:avLst/>
          </a:prstGeom>
          <a:noFill/>
          <a:ln>
            <a:noFill/>
          </a:ln>
        </p:spPr>
        <p:txBody>
          <a:bodyPr anchorCtr="0" anchor="t" bIns="45700" lIns="91425" spcFirstLastPara="1" rIns="231000" wrap="square" tIns="45700">
            <a:noAutofit/>
          </a:bodyPr>
          <a:lstStyle/>
          <a:p>
            <a:pPr indent="0" lvl="0" marL="0" marR="0" rtl="0" algn="just">
              <a:lnSpc>
                <a:spcPct val="150000"/>
              </a:lnSpc>
              <a:spcBef>
                <a:spcPts val="63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1200"/>
              </a:spcBef>
              <a:spcAft>
                <a:spcPts val="0"/>
              </a:spcAft>
              <a:buClr>
                <a:schemeClr val="dk1"/>
              </a:buClr>
              <a:buSzPts val="1100"/>
              <a:buFont typeface="Arial"/>
              <a:buNone/>
            </a:pPr>
            <a:r>
              <a:rPr b="1" i="0" lang="en-US" sz="1400" u="none" cap="none" strike="noStrike">
                <a:solidFill>
                  <a:schemeClr val="dk1"/>
                </a:solidFill>
                <a:latin typeface="Helvetica Neue"/>
                <a:ea typeface="Helvetica Neue"/>
                <a:cs typeface="Helvetica Neue"/>
                <a:sym typeface="Helvetica Neue"/>
              </a:rPr>
              <a:t>Implementation of Demo Code:</a:t>
            </a:r>
            <a:endParaRPr b="1" i="0" sz="1400" u="none" cap="none" strike="noStrike">
              <a:solidFill>
                <a:schemeClr val="dk1"/>
              </a:solidFill>
              <a:latin typeface="Helvetica Neue"/>
              <a:ea typeface="Helvetica Neue"/>
              <a:cs typeface="Helvetica Neue"/>
              <a:sym typeface="Helvetica Neue"/>
            </a:endParaRPr>
          </a:p>
          <a:p>
            <a:pPr indent="0" lvl="0" marL="0" marR="0" rtl="0" algn="just">
              <a:lnSpc>
                <a:spcPct val="115000"/>
              </a:lnSpc>
              <a:spcBef>
                <a:spcPts val="1200"/>
              </a:spcBef>
              <a:spcAft>
                <a:spcPts val="0"/>
              </a:spcAft>
              <a:buClr>
                <a:schemeClr val="dk1"/>
              </a:buClr>
              <a:buSzPts val="1100"/>
              <a:buFont typeface="Arial"/>
              <a:buNone/>
            </a:pPr>
            <a:r>
              <a:rPr b="0" i="0" lang="en-US" sz="1400" u="none" cap="none" strike="noStrike">
                <a:solidFill>
                  <a:schemeClr val="dk1"/>
                </a:solidFill>
                <a:latin typeface="Helvetica Neue"/>
                <a:ea typeface="Helvetica Neue"/>
                <a:cs typeface="Helvetica Neue"/>
                <a:sym typeface="Helvetica Neue"/>
              </a:rPr>
              <a:t>We built an initial prototype, implemented a simple demo using </a:t>
            </a:r>
            <a:r>
              <a:rPr b="1" i="0" lang="en-US" sz="1400" u="none" cap="none" strike="noStrike">
                <a:solidFill>
                  <a:schemeClr val="dk1"/>
                </a:solidFill>
                <a:latin typeface="Helvetica Neue"/>
                <a:ea typeface="Helvetica Neue"/>
                <a:cs typeface="Helvetica Neue"/>
                <a:sym typeface="Helvetica Neue"/>
              </a:rPr>
              <a:t>TF-IDF Vectorization</a:t>
            </a:r>
            <a:r>
              <a:rPr b="0" i="0" lang="en-US" sz="1400" u="none" cap="none" strike="noStrike">
                <a:solidFill>
                  <a:schemeClr val="dk1"/>
                </a:solidFill>
                <a:latin typeface="Helvetica Neue"/>
                <a:ea typeface="Helvetica Neue"/>
                <a:cs typeface="Helvetica Neue"/>
                <a:sym typeface="Helvetica Neue"/>
              </a:rPr>
              <a:t> and </a:t>
            </a:r>
            <a:r>
              <a:rPr b="1" i="0" lang="en-US" sz="1400" u="none" cap="none" strike="noStrike">
                <a:solidFill>
                  <a:schemeClr val="dk1"/>
                </a:solidFill>
                <a:latin typeface="Helvetica Neue"/>
                <a:ea typeface="Helvetica Neue"/>
                <a:cs typeface="Helvetica Neue"/>
                <a:sym typeface="Helvetica Neue"/>
              </a:rPr>
              <a:t>Cosine Similarity</a:t>
            </a:r>
            <a:r>
              <a:rPr b="0" i="0" lang="en-US" sz="1400" u="none" cap="none" strike="noStrike">
                <a:solidFill>
                  <a:schemeClr val="dk1"/>
                </a:solidFill>
                <a:latin typeface="Helvetica Neue"/>
                <a:ea typeface="Helvetica Neue"/>
                <a:cs typeface="Helvetica Neue"/>
                <a:sym typeface="Helvetica Neue"/>
              </a:rPr>
              <a:t> to detect redundant code. The key steps involved:</a:t>
            </a:r>
            <a:endParaRPr b="0" i="0" sz="1400" u="none" cap="none" strike="noStrike">
              <a:solidFill>
                <a:schemeClr val="dk1"/>
              </a:solidFill>
              <a:latin typeface="Helvetica Neue"/>
              <a:ea typeface="Helvetica Neue"/>
              <a:cs typeface="Helvetica Neue"/>
              <a:sym typeface="Helvetica Neue"/>
            </a:endParaRPr>
          </a:p>
          <a:p>
            <a:pPr indent="-317500" lvl="0" marL="457200" marR="0" rtl="0" algn="just">
              <a:lnSpc>
                <a:spcPct val="115000"/>
              </a:lnSpc>
              <a:spcBef>
                <a:spcPts val="1200"/>
              </a:spcBef>
              <a:spcAft>
                <a:spcPts val="0"/>
              </a:spcAft>
              <a:buClr>
                <a:schemeClr val="dk1"/>
              </a:buClr>
              <a:buSzPts val="1400"/>
              <a:buFont typeface="Arial"/>
              <a:buAutoNum type="arabicPeriod"/>
            </a:pPr>
            <a:r>
              <a:rPr b="1" i="0" lang="en-US" sz="1400" u="none" cap="none" strike="noStrike">
                <a:solidFill>
                  <a:schemeClr val="dk1"/>
                </a:solidFill>
                <a:latin typeface="Helvetica Neue"/>
                <a:ea typeface="Helvetica Neue"/>
                <a:cs typeface="Helvetica Neue"/>
                <a:sym typeface="Helvetica Neue"/>
              </a:rPr>
              <a:t>Dataset Creation</a:t>
            </a:r>
            <a:r>
              <a:rPr b="0" i="0" lang="en-US" sz="1400" u="none" cap="none" strike="noStrike">
                <a:solidFill>
                  <a:schemeClr val="dk1"/>
                </a:solidFill>
                <a:latin typeface="Helvetica Neue"/>
                <a:ea typeface="Helvetica Neue"/>
                <a:cs typeface="Helvetica Neue"/>
                <a:sym typeface="Helvetica Neue"/>
              </a:rPr>
              <a:t>: We created a small dataset of code snippet, including exact duplicates and similar code patterns.</a:t>
            </a:r>
            <a:endParaRPr b="0" i="0" sz="1400" u="none" cap="none" strike="noStrike">
              <a:solidFill>
                <a:schemeClr val="dk1"/>
              </a:solidFill>
              <a:latin typeface="Helvetica Neue"/>
              <a:ea typeface="Helvetica Neue"/>
              <a:cs typeface="Helvetica Neue"/>
              <a:sym typeface="Helvetica Neue"/>
            </a:endParaRPr>
          </a:p>
          <a:p>
            <a:pPr indent="-317500" lvl="0" marL="457200" marR="0" rtl="0" algn="just">
              <a:lnSpc>
                <a:spcPct val="115000"/>
              </a:lnSpc>
              <a:spcBef>
                <a:spcPts val="0"/>
              </a:spcBef>
              <a:spcAft>
                <a:spcPts val="0"/>
              </a:spcAft>
              <a:buClr>
                <a:schemeClr val="dk1"/>
              </a:buClr>
              <a:buSzPts val="1400"/>
              <a:buFont typeface="Arial"/>
              <a:buAutoNum type="arabicPeriod"/>
            </a:pPr>
            <a:r>
              <a:rPr b="1" i="0" lang="en-US" sz="1400" u="none" cap="none" strike="noStrike">
                <a:solidFill>
                  <a:schemeClr val="dk1"/>
                </a:solidFill>
                <a:latin typeface="Helvetica Neue"/>
                <a:ea typeface="Helvetica Neue"/>
                <a:cs typeface="Helvetica Neue"/>
                <a:sym typeface="Helvetica Neue"/>
              </a:rPr>
              <a:t>Text Preprocessing</a:t>
            </a:r>
            <a:r>
              <a:rPr b="0" i="0" lang="en-US" sz="1400" u="none" cap="none" strike="noStrike">
                <a:solidFill>
                  <a:schemeClr val="dk1"/>
                </a:solidFill>
                <a:latin typeface="Helvetica Neue"/>
                <a:ea typeface="Helvetica Neue"/>
                <a:cs typeface="Helvetica Neue"/>
                <a:sym typeface="Helvetica Neue"/>
              </a:rPr>
              <a:t>: We applied tokenization techniques to preprocess the code snippets, which allowed us to convert the code into numerical form.</a:t>
            </a:r>
            <a:endParaRPr b="0" i="0" sz="1400" u="none" cap="none" strike="noStrike">
              <a:solidFill>
                <a:schemeClr val="dk1"/>
              </a:solidFill>
              <a:latin typeface="Helvetica Neue"/>
              <a:ea typeface="Helvetica Neue"/>
              <a:cs typeface="Helvetica Neue"/>
              <a:sym typeface="Helvetica Neue"/>
            </a:endParaRPr>
          </a:p>
          <a:p>
            <a:pPr indent="-317500" lvl="0" marL="457200" marR="0" rtl="0" algn="just">
              <a:lnSpc>
                <a:spcPct val="115000"/>
              </a:lnSpc>
              <a:spcBef>
                <a:spcPts val="0"/>
              </a:spcBef>
              <a:spcAft>
                <a:spcPts val="0"/>
              </a:spcAft>
              <a:buClr>
                <a:schemeClr val="dk1"/>
              </a:buClr>
              <a:buSzPts val="1400"/>
              <a:buFont typeface="Arial"/>
              <a:buAutoNum type="arabicPeriod"/>
            </a:pPr>
            <a:r>
              <a:rPr b="1" i="0" lang="en-US" sz="1400" u="none" cap="none" strike="noStrike">
                <a:solidFill>
                  <a:schemeClr val="dk1"/>
                </a:solidFill>
                <a:latin typeface="Helvetica Neue"/>
                <a:ea typeface="Helvetica Neue"/>
                <a:cs typeface="Helvetica Neue"/>
                <a:sym typeface="Helvetica Neue"/>
              </a:rPr>
              <a:t>TF-IDF Vectorization</a:t>
            </a:r>
            <a:r>
              <a:rPr b="0" i="0" lang="en-US" sz="1400" u="none" cap="none" strike="noStrike">
                <a:solidFill>
                  <a:schemeClr val="dk1"/>
                </a:solidFill>
                <a:latin typeface="Helvetica Neue"/>
                <a:ea typeface="Helvetica Neue"/>
                <a:cs typeface="Helvetica Neue"/>
                <a:sym typeface="Helvetica Neue"/>
              </a:rPr>
              <a:t>: By applying TF-IDF, we converted the tokenized code into vectors, capturing the importance of each term in the code snippets.</a:t>
            </a:r>
            <a:endParaRPr b="0" i="0" sz="1400" u="none" cap="none" strike="noStrike">
              <a:solidFill>
                <a:schemeClr val="dk1"/>
              </a:solidFill>
              <a:latin typeface="Helvetica Neue"/>
              <a:ea typeface="Helvetica Neue"/>
              <a:cs typeface="Helvetica Neue"/>
              <a:sym typeface="Helvetica Neue"/>
            </a:endParaRPr>
          </a:p>
          <a:p>
            <a:pPr indent="-317500" lvl="0" marL="457200" marR="0" rtl="0" algn="just">
              <a:lnSpc>
                <a:spcPct val="115000"/>
              </a:lnSpc>
              <a:spcBef>
                <a:spcPts val="0"/>
              </a:spcBef>
              <a:spcAft>
                <a:spcPts val="0"/>
              </a:spcAft>
              <a:buClr>
                <a:schemeClr val="dk1"/>
              </a:buClr>
              <a:buSzPts val="1400"/>
              <a:buFont typeface="Arial"/>
              <a:buAutoNum type="arabicPeriod"/>
            </a:pPr>
            <a:r>
              <a:rPr b="1" i="0" lang="en-US" sz="1400" u="none" cap="none" strike="noStrike">
                <a:solidFill>
                  <a:schemeClr val="dk1"/>
                </a:solidFill>
                <a:latin typeface="Helvetica Neue"/>
                <a:ea typeface="Helvetica Neue"/>
                <a:cs typeface="Helvetica Neue"/>
                <a:sym typeface="Helvetica Neue"/>
              </a:rPr>
              <a:t>Cosine Similarity Calculation</a:t>
            </a:r>
            <a:r>
              <a:rPr b="0" i="0" lang="en-US" sz="1400" u="none" cap="none" strike="noStrike">
                <a:solidFill>
                  <a:schemeClr val="dk1"/>
                </a:solidFill>
                <a:latin typeface="Helvetica Neue"/>
                <a:ea typeface="Helvetica Neue"/>
                <a:cs typeface="Helvetica Neue"/>
                <a:sym typeface="Helvetica Neue"/>
              </a:rPr>
              <a:t>: We then computed cosine similarity between code vectors to identify redundant code. A similarity threshold (0.9) was set to detect potential clones.</a:t>
            </a:r>
            <a:endParaRPr b="0" i="0" sz="1400" u="none" cap="none" strike="noStrike">
              <a:solidFill>
                <a:schemeClr val="dk1"/>
              </a:solidFill>
              <a:latin typeface="Helvetica Neue"/>
              <a:ea typeface="Helvetica Neue"/>
              <a:cs typeface="Helvetica Neue"/>
              <a:sym typeface="Helvetica Neue"/>
            </a:endParaRPr>
          </a:p>
          <a:p>
            <a:pPr indent="0" lvl="0" marL="0" marR="0" rtl="0" algn="just">
              <a:lnSpc>
                <a:spcPct val="115000"/>
              </a:lnSpc>
              <a:spcBef>
                <a:spcPts val="1200"/>
              </a:spcBef>
              <a:spcAft>
                <a:spcPts val="0"/>
              </a:spcAft>
              <a:buClr>
                <a:schemeClr val="dk1"/>
              </a:buClr>
              <a:buSzPts val="1100"/>
              <a:buFont typeface="Arial"/>
              <a:buNone/>
            </a:pPr>
            <a:r>
              <a:rPr b="0" i="0" lang="en-US" sz="1400" u="none" cap="none" strike="noStrike">
                <a:solidFill>
                  <a:schemeClr val="dk1"/>
                </a:solidFill>
                <a:latin typeface="Helvetica Neue"/>
                <a:ea typeface="Helvetica Neue"/>
                <a:cs typeface="Helvetica Neue"/>
                <a:sym typeface="Helvetica Neue"/>
              </a:rPr>
              <a:t>We also identified areas for improvement, such as using more advanced tokenization methods or incorporating semantic analysis for better detection of near-miss and semantic clones, which we will be working upon in upcoming days.</a:t>
            </a:r>
            <a:endParaRPr b="0" i="0" sz="1400" u="none" cap="none" strike="noStrike">
              <a:solidFill>
                <a:schemeClr val="dk1"/>
              </a:solidFill>
              <a:latin typeface="Helvetica Neue"/>
              <a:ea typeface="Helvetica Neue"/>
              <a:cs typeface="Helvetica Neue"/>
              <a:sym typeface="Helvetica Neue"/>
            </a:endParaRPr>
          </a:p>
          <a:p>
            <a:pPr indent="0" lvl="0" marL="0" marR="0" rtl="0" algn="just">
              <a:lnSpc>
                <a:spcPct val="150000"/>
              </a:lnSpc>
              <a:spcBef>
                <a:spcPts val="120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US" sz="2400"/>
              <a:t>Results (if any)</a:t>
            </a:r>
            <a:endParaRPr/>
          </a:p>
        </p:txBody>
      </p:sp>
      <p:sp>
        <p:nvSpPr>
          <p:cNvPr id="148" name="Google Shape;148;p19"/>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457200" marR="0" rtl="0" algn="just">
              <a:lnSpc>
                <a:spcPct val="150000"/>
              </a:lnSpc>
              <a:spcBef>
                <a:spcPts val="630"/>
              </a:spcBef>
              <a:spcAft>
                <a:spcPts val="0"/>
              </a:spcAft>
              <a:buClr>
                <a:srgbClr val="000000"/>
              </a:buClr>
              <a:buSzPts val="500"/>
              <a:buFont typeface="Arial"/>
              <a:buNone/>
            </a:pPr>
            <a:r>
              <a:t/>
            </a:r>
            <a:endParaRPr b="0" i="0" sz="500" u="none" cap="none" strike="noStrike">
              <a:solidFill>
                <a:schemeClr val="dk1"/>
              </a:solidFill>
              <a:latin typeface="Helvetica Neue"/>
              <a:ea typeface="Helvetica Neue"/>
              <a:cs typeface="Helvetica Neue"/>
              <a:sym typeface="Helvetica Neue"/>
            </a:endParaRPr>
          </a:p>
          <a:p>
            <a:pPr indent="-236536" lvl="0" marL="357187" marR="0" rtl="0" algn="just">
              <a:lnSpc>
                <a:spcPct val="150000"/>
              </a:lnSpc>
              <a:spcBef>
                <a:spcPts val="630"/>
              </a:spcBef>
              <a:spcAft>
                <a:spcPts val="0"/>
              </a:spcAft>
              <a:buClr>
                <a:schemeClr val="dk1"/>
              </a:buClr>
              <a:buSzPts val="1850"/>
              <a:buFont typeface="Arial"/>
              <a:buChar char="•"/>
            </a:pPr>
            <a:r>
              <a:rPr b="0" i="0" lang="en-US" sz="1400" u="none" cap="none" strike="noStrike">
                <a:solidFill>
                  <a:schemeClr val="dk1"/>
                </a:solidFill>
                <a:latin typeface="Helvetica Neue"/>
                <a:ea typeface="Helvetica Neue"/>
                <a:cs typeface="Helvetica Neue"/>
                <a:sym typeface="Helvetica Neue"/>
              </a:rPr>
              <a:t>Outputs of our initial project demo looked like this:</a:t>
            </a:r>
            <a:endParaRPr b="0" i="0" sz="1400" u="none" cap="none" strike="noStrike">
              <a:solidFill>
                <a:schemeClr val="dk1"/>
              </a:solidFill>
              <a:latin typeface="Helvetica Neue"/>
              <a:ea typeface="Helvetica Neue"/>
              <a:cs typeface="Helvetica Neue"/>
              <a:sym typeface="Helvetica Neue"/>
            </a:endParaRPr>
          </a:p>
        </p:txBody>
      </p:sp>
      <p:pic>
        <p:nvPicPr>
          <p:cNvPr id="149" name="Google Shape;149;p19"/>
          <p:cNvPicPr preferRelativeResize="0"/>
          <p:nvPr/>
        </p:nvPicPr>
        <p:blipFill rotWithShape="1">
          <a:blip r:embed="rId3">
            <a:alphaModFix/>
          </a:blip>
          <a:srcRect b="0" l="0" r="0" t="0"/>
          <a:stretch/>
        </p:blipFill>
        <p:spPr>
          <a:xfrm>
            <a:off x="1262050" y="1697800"/>
            <a:ext cx="6619875" cy="4476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US" sz="2400"/>
              <a:t>Key Learnings</a:t>
            </a:r>
            <a:endParaRPr/>
          </a:p>
        </p:txBody>
      </p:sp>
      <p:sp>
        <p:nvSpPr>
          <p:cNvPr id="155" name="Google Shape;155;p20"/>
          <p:cNvSpPr txBox="1"/>
          <p:nvPr/>
        </p:nvSpPr>
        <p:spPr>
          <a:xfrm>
            <a:off x="77118" y="804231"/>
            <a:ext cx="8956800" cy="5794800"/>
          </a:xfrm>
          <a:prstGeom prst="rect">
            <a:avLst/>
          </a:prstGeom>
          <a:noFill/>
          <a:ln>
            <a:noFill/>
          </a:ln>
        </p:spPr>
        <p:txBody>
          <a:bodyPr anchorCtr="0" anchor="t" bIns="45700" lIns="91425" spcFirstLastPara="1" rIns="91425" wrap="square" tIns="45700">
            <a:noAutofit/>
          </a:bodyPr>
          <a:lstStyle/>
          <a:p>
            <a:pPr indent="0" lvl="0" marL="914400" marR="0" rtl="0" algn="just">
              <a:lnSpc>
                <a:spcPct val="200000"/>
              </a:lnSpc>
              <a:spcBef>
                <a:spcPts val="0"/>
              </a:spcBef>
              <a:spcAft>
                <a:spcPts val="0"/>
              </a:spcAft>
              <a:buClr>
                <a:srgbClr val="000000"/>
              </a:buClr>
              <a:buSzPts val="1400"/>
              <a:buFont typeface="Arial"/>
              <a:buNone/>
            </a:pPr>
            <a:r>
              <a:t/>
            </a:r>
            <a:endParaRPr b="1" i="0" sz="1400" u="none" cap="none" strike="noStrike">
              <a:solidFill>
                <a:schemeClr val="dk1"/>
              </a:solidFill>
              <a:latin typeface="Helvetica Neue"/>
              <a:ea typeface="Helvetica Neue"/>
              <a:cs typeface="Helvetica Neue"/>
              <a:sym typeface="Helvetica Neue"/>
            </a:endParaRPr>
          </a:p>
          <a:p>
            <a:pPr indent="0" lvl="0" marL="457200" marR="0" rtl="0" algn="just">
              <a:lnSpc>
                <a:spcPct val="150000"/>
              </a:lnSpc>
              <a:spcBef>
                <a:spcPts val="0"/>
              </a:spcBef>
              <a:spcAft>
                <a:spcPts val="0"/>
              </a:spcAft>
              <a:buClr>
                <a:srgbClr val="000000"/>
              </a:buClr>
              <a:buSzPts val="1400"/>
              <a:buFont typeface="Arial"/>
              <a:buNone/>
            </a:pPr>
            <a:r>
              <a:t/>
            </a:r>
            <a:endParaRPr b="1" i="0" sz="1400" u="none" cap="none" strike="noStrike">
              <a:solidFill>
                <a:schemeClr val="dk1"/>
              </a:solidFill>
              <a:latin typeface="Helvetica Neue"/>
              <a:ea typeface="Helvetica Neue"/>
              <a:cs typeface="Helvetica Neue"/>
              <a:sym typeface="Helvetica Neue"/>
            </a:endParaRPr>
          </a:p>
          <a:p>
            <a:pPr indent="-317500" lvl="0" marL="457200" marR="0" rtl="0" algn="just">
              <a:lnSpc>
                <a:spcPct val="150000"/>
              </a:lnSpc>
              <a:spcBef>
                <a:spcPts val="0"/>
              </a:spcBef>
              <a:spcAft>
                <a:spcPts val="0"/>
              </a:spcAft>
              <a:buClr>
                <a:schemeClr val="dk1"/>
              </a:buClr>
              <a:buSzPts val="1400"/>
              <a:buFont typeface="Helvetica Neue"/>
              <a:buChar char="●"/>
            </a:pPr>
            <a:r>
              <a:rPr b="1" i="0" lang="en-US" sz="1400" u="none" cap="none" strike="noStrike">
                <a:solidFill>
                  <a:schemeClr val="dk1"/>
                </a:solidFill>
                <a:latin typeface="Helvetica Neue"/>
                <a:ea typeface="Helvetica Neue"/>
                <a:cs typeface="Helvetica Neue"/>
                <a:sym typeface="Helvetica Neue"/>
              </a:rPr>
              <a:t>Understanding Code Clones</a:t>
            </a:r>
            <a:r>
              <a:rPr b="0" i="0" lang="en-US" sz="1400" u="none" cap="none" strike="noStrike">
                <a:solidFill>
                  <a:schemeClr val="dk1"/>
                </a:solidFill>
                <a:latin typeface="Helvetica Neue"/>
                <a:ea typeface="Helvetica Neue"/>
                <a:cs typeface="Helvetica Neue"/>
                <a:sym typeface="Helvetica Neue"/>
              </a:rPr>
              <a:t>: Gained insights into exact and semantic code clones and their effects on software maintenance.</a:t>
            </a:r>
            <a:endParaRPr b="0" i="0" sz="1400" u="none" cap="none" strike="noStrike">
              <a:solidFill>
                <a:schemeClr val="dk1"/>
              </a:solidFill>
              <a:latin typeface="Helvetica Neue"/>
              <a:ea typeface="Helvetica Neue"/>
              <a:cs typeface="Helvetica Neue"/>
              <a:sym typeface="Helvetica Neue"/>
            </a:endParaRPr>
          </a:p>
          <a:p>
            <a:pPr indent="0" lvl="0" marL="457200" marR="0" rtl="0" algn="just">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Helvetica Neue"/>
              <a:ea typeface="Helvetica Neue"/>
              <a:cs typeface="Helvetica Neue"/>
              <a:sym typeface="Helvetica Neue"/>
            </a:endParaRPr>
          </a:p>
          <a:p>
            <a:pPr indent="-317500" lvl="0" marL="457200" marR="0" rtl="0" algn="just">
              <a:lnSpc>
                <a:spcPct val="150000"/>
              </a:lnSpc>
              <a:spcBef>
                <a:spcPts val="0"/>
              </a:spcBef>
              <a:spcAft>
                <a:spcPts val="0"/>
              </a:spcAft>
              <a:buClr>
                <a:schemeClr val="dk1"/>
              </a:buClr>
              <a:buSzPts val="1400"/>
              <a:buFont typeface="Arial"/>
              <a:buChar char="●"/>
            </a:pPr>
            <a:r>
              <a:rPr b="1" i="0" lang="en-US" sz="1400" u="none" cap="none" strike="noStrike">
                <a:solidFill>
                  <a:schemeClr val="dk1"/>
                </a:solidFill>
                <a:latin typeface="Helvetica Neue"/>
                <a:ea typeface="Helvetica Neue"/>
                <a:cs typeface="Helvetica Neue"/>
                <a:sym typeface="Helvetica Neue"/>
              </a:rPr>
              <a:t>Machine Learning Application:</a:t>
            </a:r>
            <a:r>
              <a:rPr b="0" i="0" lang="en-US" sz="1400" u="none" cap="none" strike="noStrike">
                <a:solidFill>
                  <a:schemeClr val="dk1"/>
                </a:solidFill>
                <a:latin typeface="Helvetica Neue"/>
                <a:ea typeface="Helvetica Neue"/>
                <a:cs typeface="Helvetica Neue"/>
                <a:sym typeface="Helvetica Neue"/>
              </a:rPr>
              <a:t> Learned how deep learning and NLP techniques can be applied for detecting code redundancy</a:t>
            </a:r>
            <a:r>
              <a:rPr b="0" i="0" lang="en-US" sz="1100" u="none" cap="none" strike="noStrike">
                <a:solidFill>
                  <a:schemeClr val="dk1"/>
                </a:solidFill>
                <a:latin typeface="Arial"/>
                <a:ea typeface="Arial"/>
                <a:cs typeface="Arial"/>
                <a:sym typeface="Arial"/>
              </a:rPr>
              <a:t>.</a:t>
            </a:r>
            <a:endParaRPr b="0" i="0" sz="1100" u="none" cap="none" strike="noStrike">
              <a:solidFill>
                <a:schemeClr val="dk1"/>
              </a:solidFill>
              <a:latin typeface="Arial"/>
              <a:ea typeface="Arial"/>
              <a:cs typeface="Arial"/>
              <a:sym typeface="Arial"/>
            </a:endParaRPr>
          </a:p>
          <a:p>
            <a:pPr indent="0" lvl="0" marL="457200" marR="0" rtl="0" algn="just">
              <a:lnSpc>
                <a:spcPct val="15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317500" lvl="0" marL="457200" marR="0" rtl="0" algn="just">
              <a:lnSpc>
                <a:spcPct val="150000"/>
              </a:lnSpc>
              <a:spcBef>
                <a:spcPts val="0"/>
              </a:spcBef>
              <a:spcAft>
                <a:spcPts val="0"/>
              </a:spcAft>
              <a:buClr>
                <a:schemeClr val="dk1"/>
              </a:buClr>
              <a:buSzPts val="1400"/>
              <a:buFont typeface="Helvetica Neue"/>
              <a:buChar char="●"/>
            </a:pPr>
            <a:r>
              <a:rPr b="1" i="0" lang="en-US" sz="1400" u="none" cap="none" strike="noStrike">
                <a:solidFill>
                  <a:schemeClr val="dk1"/>
                </a:solidFill>
                <a:latin typeface="Helvetica Neue"/>
                <a:ea typeface="Helvetica Neue"/>
                <a:cs typeface="Helvetica Neue"/>
                <a:sym typeface="Helvetica Neue"/>
              </a:rPr>
              <a:t>Importance of Data Preprocessing: </a:t>
            </a:r>
            <a:r>
              <a:rPr b="0" i="0" lang="en-US" sz="1400" u="none" cap="none" strike="noStrike">
                <a:solidFill>
                  <a:schemeClr val="dk1"/>
                </a:solidFill>
                <a:latin typeface="Helvetica Neue"/>
                <a:ea typeface="Helvetica Neue"/>
                <a:cs typeface="Helvetica Neue"/>
                <a:sym typeface="Helvetica Neue"/>
              </a:rPr>
              <a:t>Recognized the crucial role of preprocessing steps like normalization and AST generation in enhancing detection accuracy.</a:t>
            </a:r>
            <a:endParaRPr b="0" i="0" sz="1400" u="none" cap="none" strike="noStrike">
              <a:solidFill>
                <a:schemeClr val="dk1"/>
              </a:solidFill>
              <a:latin typeface="Helvetica Neue"/>
              <a:ea typeface="Helvetica Neue"/>
              <a:cs typeface="Helvetica Neue"/>
              <a:sym typeface="Helvetica Neue"/>
            </a:endParaRPr>
          </a:p>
          <a:p>
            <a:pPr indent="0" lvl="0" marL="457200" marR="0" rtl="0" algn="just">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Helvetica Neue"/>
              <a:ea typeface="Helvetica Neue"/>
              <a:cs typeface="Helvetica Neue"/>
              <a:sym typeface="Helvetica Neue"/>
            </a:endParaRPr>
          </a:p>
          <a:p>
            <a:pPr indent="-317500" lvl="0" marL="457200" marR="0" rtl="0" algn="just">
              <a:lnSpc>
                <a:spcPct val="150000"/>
              </a:lnSpc>
              <a:spcBef>
                <a:spcPts val="0"/>
              </a:spcBef>
              <a:spcAft>
                <a:spcPts val="0"/>
              </a:spcAft>
              <a:buClr>
                <a:schemeClr val="dk1"/>
              </a:buClr>
              <a:buSzPts val="1400"/>
              <a:buFont typeface="Helvetica Neue"/>
              <a:buChar char="●"/>
            </a:pPr>
            <a:r>
              <a:rPr b="1" i="0" lang="en-US" sz="1400" u="none" cap="none" strike="noStrike">
                <a:solidFill>
                  <a:schemeClr val="dk1"/>
                </a:solidFill>
                <a:latin typeface="Helvetica Neue"/>
                <a:ea typeface="Helvetica Neue"/>
                <a:cs typeface="Helvetica Neue"/>
                <a:sym typeface="Helvetica Neue"/>
              </a:rPr>
              <a:t>Impact on Software Quality </a:t>
            </a:r>
            <a:r>
              <a:rPr b="0" i="0" lang="en-US" sz="1400" u="none" cap="none" strike="noStrike">
                <a:solidFill>
                  <a:schemeClr val="dk1"/>
                </a:solidFill>
                <a:latin typeface="Helvetica Neue"/>
                <a:ea typeface="Helvetica Neue"/>
                <a:cs typeface="Helvetica Neue"/>
                <a:sym typeface="Helvetica Neue"/>
              </a:rPr>
              <a:t>:Realized how reducing code redundancy directly contributes to improving overall software quality and maintainability.</a:t>
            </a:r>
            <a:endParaRPr b="0" i="0" sz="17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2"/>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US"/>
              <a:t>Outline</a:t>
            </a:r>
            <a:endParaRPr/>
          </a:p>
        </p:txBody>
      </p:sp>
      <p:sp>
        <p:nvSpPr>
          <p:cNvPr id="41" name="Google Shape;41;p2"/>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261936" lvl="0" marL="357187" marR="0" rtl="0" algn="just">
              <a:lnSpc>
                <a:spcPct val="140000"/>
              </a:lnSpc>
              <a:spcBef>
                <a:spcPts val="0"/>
              </a:spcBef>
              <a:spcAft>
                <a:spcPts val="0"/>
              </a:spcAft>
              <a:buClr>
                <a:schemeClr val="dk1"/>
              </a:buClr>
              <a:buSzPts val="1750"/>
              <a:buFont typeface="Arial"/>
              <a:buChar char="•"/>
            </a:pPr>
            <a:r>
              <a:rPr b="0" i="0" lang="en-US" sz="1400" u="none" cap="none" strike="noStrike">
                <a:solidFill>
                  <a:schemeClr val="dk1"/>
                </a:solidFill>
                <a:latin typeface="Helvetica Neue"/>
                <a:ea typeface="Helvetica Neue"/>
                <a:cs typeface="Helvetica Neue"/>
                <a:sym typeface="Helvetica Neue"/>
              </a:rPr>
              <a:t>Introduction                                                                     </a:t>
            </a:r>
            <a:endParaRPr b="0" i="0" sz="1400" u="none" cap="none" strike="noStrike">
              <a:solidFill>
                <a:srgbClr val="000000"/>
              </a:solidFill>
              <a:latin typeface="Arial"/>
              <a:ea typeface="Arial"/>
              <a:cs typeface="Arial"/>
              <a:sym typeface="Arial"/>
            </a:endParaRPr>
          </a:p>
          <a:p>
            <a:pPr indent="-261938" lvl="0" marL="357188" marR="0" rtl="0" algn="just">
              <a:lnSpc>
                <a:spcPct val="140000"/>
              </a:lnSpc>
              <a:spcBef>
                <a:spcPts val="490"/>
              </a:spcBef>
              <a:spcAft>
                <a:spcPts val="0"/>
              </a:spcAft>
              <a:buClr>
                <a:schemeClr val="dk1"/>
              </a:buClr>
              <a:buSzPts val="1750"/>
              <a:buFont typeface="Arial"/>
              <a:buChar char="•"/>
            </a:pPr>
            <a:r>
              <a:rPr b="0" i="0" lang="en-US" sz="1400" u="none" cap="none" strike="noStrike">
                <a:solidFill>
                  <a:schemeClr val="dk1"/>
                </a:solidFill>
                <a:latin typeface="Helvetica Neue"/>
                <a:ea typeface="Helvetica Neue"/>
                <a:cs typeface="Helvetica Neue"/>
                <a:sym typeface="Helvetica Neue"/>
              </a:rPr>
              <a:t>Problem Statement</a:t>
            </a:r>
            <a:endParaRPr b="0" i="0" sz="1400" u="none" cap="none" strike="noStrike">
              <a:solidFill>
                <a:srgbClr val="000000"/>
              </a:solidFill>
              <a:latin typeface="Arial"/>
              <a:ea typeface="Arial"/>
              <a:cs typeface="Arial"/>
              <a:sym typeface="Arial"/>
            </a:endParaRPr>
          </a:p>
          <a:p>
            <a:pPr indent="-261938" lvl="0" marL="357188" marR="0" rtl="0" algn="just">
              <a:lnSpc>
                <a:spcPct val="140000"/>
              </a:lnSpc>
              <a:spcBef>
                <a:spcPts val="490"/>
              </a:spcBef>
              <a:spcAft>
                <a:spcPts val="0"/>
              </a:spcAft>
              <a:buClr>
                <a:schemeClr val="dk1"/>
              </a:buClr>
              <a:buSzPts val="1750"/>
              <a:buFont typeface="Arial"/>
              <a:buChar char="•"/>
            </a:pPr>
            <a:r>
              <a:rPr b="0" i="0" lang="en-US" sz="1400" u="none" cap="none" strike="noStrike">
                <a:solidFill>
                  <a:schemeClr val="dk1"/>
                </a:solidFill>
                <a:latin typeface="Helvetica Neue"/>
                <a:ea typeface="Helvetica Neue"/>
                <a:cs typeface="Helvetica Neue"/>
                <a:sym typeface="Helvetica Neue"/>
              </a:rPr>
              <a:t>Objectives</a:t>
            </a:r>
            <a:endParaRPr b="0" i="0" sz="1400" u="none" cap="none" strike="noStrike">
              <a:solidFill>
                <a:srgbClr val="000000"/>
              </a:solidFill>
              <a:latin typeface="Arial"/>
              <a:ea typeface="Arial"/>
              <a:cs typeface="Arial"/>
              <a:sym typeface="Arial"/>
            </a:endParaRPr>
          </a:p>
          <a:p>
            <a:pPr indent="-261938" lvl="0" marL="357188" marR="0" rtl="0" algn="just">
              <a:lnSpc>
                <a:spcPct val="140000"/>
              </a:lnSpc>
              <a:spcBef>
                <a:spcPts val="490"/>
              </a:spcBef>
              <a:spcAft>
                <a:spcPts val="0"/>
              </a:spcAft>
              <a:buClr>
                <a:schemeClr val="dk1"/>
              </a:buClr>
              <a:buSzPts val="1750"/>
              <a:buFont typeface="Arial"/>
              <a:buChar char="•"/>
            </a:pPr>
            <a:r>
              <a:rPr b="0" i="0" lang="en-US" sz="1400" u="none" cap="none" strike="noStrike">
                <a:solidFill>
                  <a:schemeClr val="dk1"/>
                </a:solidFill>
                <a:latin typeface="Helvetica Neue"/>
                <a:ea typeface="Helvetica Neue"/>
                <a:cs typeface="Helvetica Neue"/>
                <a:sym typeface="Helvetica Neue"/>
              </a:rPr>
              <a:t>Literature Review</a:t>
            </a:r>
            <a:endParaRPr b="0" i="0" sz="1400" u="none" cap="none" strike="noStrike">
              <a:solidFill>
                <a:srgbClr val="000000"/>
              </a:solidFill>
              <a:latin typeface="Arial"/>
              <a:ea typeface="Arial"/>
              <a:cs typeface="Arial"/>
              <a:sym typeface="Arial"/>
            </a:endParaRPr>
          </a:p>
          <a:p>
            <a:pPr indent="-261938" lvl="0" marL="357188" marR="0" rtl="0" algn="just">
              <a:lnSpc>
                <a:spcPct val="140000"/>
              </a:lnSpc>
              <a:spcBef>
                <a:spcPts val="490"/>
              </a:spcBef>
              <a:spcAft>
                <a:spcPts val="0"/>
              </a:spcAft>
              <a:buClr>
                <a:schemeClr val="dk1"/>
              </a:buClr>
              <a:buSzPts val="1750"/>
              <a:buFont typeface="Arial"/>
              <a:buChar char="•"/>
            </a:pPr>
            <a:r>
              <a:rPr b="0" i="0" lang="en-US" sz="1400" u="none" cap="none" strike="noStrike">
                <a:solidFill>
                  <a:schemeClr val="dk1"/>
                </a:solidFill>
                <a:latin typeface="Helvetica Neue"/>
                <a:ea typeface="Helvetica Neue"/>
                <a:cs typeface="Helvetica Neue"/>
                <a:sym typeface="Helvetica Neue"/>
              </a:rPr>
              <a:t>Project Design and Architecture</a:t>
            </a:r>
            <a:endParaRPr b="0" i="0" sz="1400" u="none" cap="none" strike="noStrike">
              <a:solidFill>
                <a:srgbClr val="000000"/>
              </a:solidFill>
              <a:latin typeface="Arial"/>
              <a:ea typeface="Arial"/>
              <a:cs typeface="Arial"/>
              <a:sym typeface="Arial"/>
            </a:endParaRPr>
          </a:p>
          <a:p>
            <a:pPr indent="-261938" lvl="0" marL="357188" marR="0" rtl="0" algn="just">
              <a:lnSpc>
                <a:spcPct val="140000"/>
              </a:lnSpc>
              <a:spcBef>
                <a:spcPts val="490"/>
              </a:spcBef>
              <a:spcAft>
                <a:spcPts val="0"/>
              </a:spcAft>
              <a:buClr>
                <a:schemeClr val="dk1"/>
              </a:buClr>
              <a:buSzPts val="1750"/>
              <a:buFont typeface="Arial"/>
              <a:buChar char="•"/>
            </a:pPr>
            <a:r>
              <a:rPr b="0" i="0" lang="en-US" sz="1400" u="none" cap="none" strike="noStrike">
                <a:solidFill>
                  <a:schemeClr val="dk1"/>
                </a:solidFill>
                <a:latin typeface="Helvetica Neue"/>
                <a:ea typeface="Helvetica Neue"/>
                <a:cs typeface="Helvetica Neue"/>
                <a:sym typeface="Helvetica Neue"/>
              </a:rPr>
              <a:t>Tools, Technologies and Languages</a:t>
            </a:r>
            <a:endParaRPr b="0" i="0" sz="1400" u="none" cap="none" strike="noStrike">
              <a:solidFill>
                <a:srgbClr val="000000"/>
              </a:solidFill>
              <a:latin typeface="Arial"/>
              <a:ea typeface="Arial"/>
              <a:cs typeface="Arial"/>
              <a:sym typeface="Arial"/>
            </a:endParaRPr>
          </a:p>
          <a:p>
            <a:pPr indent="-261938" lvl="0" marL="357188" marR="0" rtl="0" algn="just">
              <a:lnSpc>
                <a:spcPct val="140000"/>
              </a:lnSpc>
              <a:spcBef>
                <a:spcPts val="490"/>
              </a:spcBef>
              <a:spcAft>
                <a:spcPts val="0"/>
              </a:spcAft>
              <a:buClr>
                <a:schemeClr val="dk1"/>
              </a:buClr>
              <a:buSzPts val="1750"/>
              <a:buFont typeface="Arial"/>
              <a:buChar char="•"/>
            </a:pPr>
            <a:r>
              <a:rPr b="0" i="0" lang="en-US" sz="1400" u="none" cap="none" strike="noStrike">
                <a:solidFill>
                  <a:schemeClr val="dk1"/>
                </a:solidFill>
                <a:latin typeface="Helvetica Neue"/>
                <a:ea typeface="Helvetica Neue"/>
                <a:cs typeface="Helvetica Neue"/>
                <a:sym typeface="Helvetica Neue"/>
              </a:rPr>
              <a:t>Dataset</a:t>
            </a:r>
            <a:endParaRPr b="0" i="0" sz="1400" u="none" cap="none" strike="noStrike">
              <a:solidFill>
                <a:srgbClr val="000000"/>
              </a:solidFill>
              <a:latin typeface="Arial"/>
              <a:ea typeface="Arial"/>
              <a:cs typeface="Arial"/>
              <a:sym typeface="Arial"/>
            </a:endParaRPr>
          </a:p>
          <a:p>
            <a:pPr indent="-261938" lvl="0" marL="357188" marR="0" rtl="0" algn="just">
              <a:lnSpc>
                <a:spcPct val="140000"/>
              </a:lnSpc>
              <a:spcBef>
                <a:spcPts val="490"/>
              </a:spcBef>
              <a:spcAft>
                <a:spcPts val="0"/>
              </a:spcAft>
              <a:buClr>
                <a:schemeClr val="dk1"/>
              </a:buClr>
              <a:buSzPts val="1750"/>
              <a:buFont typeface="Arial"/>
              <a:buChar char="•"/>
            </a:pPr>
            <a:r>
              <a:rPr b="0" i="0" lang="en-US" sz="1400" u="none" cap="none" strike="noStrike">
                <a:solidFill>
                  <a:schemeClr val="dk1"/>
                </a:solidFill>
                <a:latin typeface="Helvetica Neue"/>
                <a:ea typeface="Helvetica Neue"/>
                <a:cs typeface="Helvetica Neue"/>
                <a:sym typeface="Helvetica Neue"/>
              </a:rPr>
              <a:t>Implementation (if any)</a:t>
            </a:r>
            <a:endParaRPr b="0" i="0" sz="1400" u="none" cap="none" strike="noStrike">
              <a:solidFill>
                <a:srgbClr val="000000"/>
              </a:solidFill>
              <a:latin typeface="Arial"/>
              <a:ea typeface="Arial"/>
              <a:cs typeface="Arial"/>
              <a:sym typeface="Arial"/>
            </a:endParaRPr>
          </a:p>
          <a:p>
            <a:pPr indent="-261938" lvl="0" marL="357188" marR="0" rtl="0" algn="just">
              <a:lnSpc>
                <a:spcPct val="140000"/>
              </a:lnSpc>
              <a:spcBef>
                <a:spcPts val="490"/>
              </a:spcBef>
              <a:spcAft>
                <a:spcPts val="0"/>
              </a:spcAft>
              <a:buClr>
                <a:schemeClr val="dk1"/>
              </a:buClr>
              <a:buSzPts val="1750"/>
              <a:buFont typeface="Arial"/>
              <a:buChar char="•"/>
            </a:pPr>
            <a:r>
              <a:rPr b="0" i="0" lang="en-US" sz="1400" u="none" cap="none" strike="noStrike">
                <a:solidFill>
                  <a:schemeClr val="dk1"/>
                </a:solidFill>
                <a:latin typeface="Helvetica Neue"/>
                <a:ea typeface="Helvetica Neue"/>
                <a:cs typeface="Helvetica Neue"/>
                <a:sym typeface="Helvetica Neue"/>
              </a:rPr>
              <a:t>Results (if any)</a:t>
            </a:r>
            <a:endParaRPr b="0" i="0" sz="1400" u="none" cap="none" strike="noStrike">
              <a:solidFill>
                <a:srgbClr val="000000"/>
              </a:solidFill>
              <a:latin typeface="Arial"/>
              <a:ea typeface="Arial"/>
              <a:cs typeface="Arial"/>
              <a:sym typeface="Arial"/>
            </a:endParaRPr>
          </a:p>
          <a:p>
            <a:pPr indent="-261938" lvl="0" marL="357188" marR="0" rtl="0" algn="just">
              <a:lnSpc>
                <a:spcPct val="140000"/>
              </a:lnSpc>
              <a:spcBef>
                <a:spcPts val="490"/>
              </a:spcBef>
              <a:spcAft>
                <a:spcPts val="0"/>
              </a:spcAft>
              <a:buClr>
                <a:schemeClr val="dk1"/>
              </a:buClr>
              <a:buSzPts val="1750"/>
              <a:buFont typeface="Arial"/>
              <a:buChar char="•"/>
            </a:pPr>
            <a:r>
              <a:rPr b="0" i="0" lang="en-US" sz="1400" u="none" cap="none" strike="noStrike">
                <a:solidFill>
                  <a:schemeClr val="dk1"/>
                </a:solidFill>
                <a:latin typeface="Helvetica Neue"/>
                <a:ea typeface="Helvetica Neue"/>
                <a:cs typeface="Helvetica Neue"/>
                <a:sym typeface="Helvetica Neue"/>
              </a:rPr>
              <a:t>Key Learnings</a:t>
            </a:r>
            <a:endParaRPr b="0" i="0" sz="1400" u="none" cap="none" strike="noStrike">
              <a:solidFill>
                <a:srgbClr val="000000"/>
              </a:solidFill>
              <a:latin typeface="Arial"/>
              <a:ea typeface="Arial"/>
              <a:cs typeface="Arial"/>
              <a:sym typeface="Arial"/>
            </a:endParaRPr>
          </a:p>
          <a:p>
            <a:pPr indent="-261938" lvl="0" marL="357188" marR="0" rtl="0" algn="just">
              <a:lnSpc>
                <a:spcPct val="140000"/>
              </a:lnSpc>
              <a:spcBef>
                <a:spcPts val="490"/>
              </a:spcBef>
              <a:spcAft>
                <a:spcPts val="0"/>
              </a:spcAft>
              <a:buClr>
                <a:schemeClr val="dk1"/>
              </a:buClr>
              <a:buSzPts val="1750"/>
              <a:buFont typeface="Arial"/>
              <a:buChar char="•"/>
            </a:pPr>
            <a:r>
              <a:rPr b="0" i="0" lang="en-US" sz="1400" u="none" cap="none" strike="noStrike">
                <a:solidFill>
                  <a:schemeClr val="dk1"/>
                </a:solidFill>
                <a:latin typeface="Helvetica Neue"/>
                <a:ea typeface="Helvetica Neue"/>
                <a:cs typeface="Helvetica Neue"/>
                <a:sym typeface="Helvetica Neue"/>
              </a:rPr>
              <a:t>Work Plan till End-Term Evaluation</a:t>
            </a:r>
            <a:endParaRPr b="0" i="0" sz="1400" u="none" cap="none" strike="noStrike">
              <a:solidFill>
                <a:srgbClr val="000000"/>
              </a:solidFill>
              <a:latin typeface="Arial"/>
              <a:ea typeface="Arial"/>
              <a:cs typeface="Arial"/>
              <a:sym typeface="Arial"/>
            </a:endParaRPr>
          </a:p>
          <a:p>
            <a:pPr indent="-261938" lvl="0" marL="357188" marR="0" rtl="0" algn="just">
              <a:lnSpc>
                <a:spcPct val="140000"/>
              </a:lnSpc>
              <a:spcBef>
                <a:spcPts val="490"/>
              </a:spcBef>
              <a:spcAft>
                <a:spcPts val="0"/>
              </a:spcAft>
              <a:buClr>
                <a:schemeClr val="dk1"/>
              </a:buClr>
              <a:buSzPts val="1750"/>
              <a:buFont typeface="Arial"/>
              <a:buChar char="•"/>
            </a:pPr>
            <a:r>
              <a:rPr b="0" i="0" lang="en-US" sz="1400" u="none" cap="none" strike="noStrike">
                <a:solidFill>
                  <a:schemeClr val="dk1"/>
                </a:solidFill>
                <a:latin typeface="Helvetica Neue"/>
                <a:ea typeface="Helvetica Neue"/>
                <a:cs typeface="Helvetica Neue"/>
                <a:sym typeface="Helvetica Neue"/>
              </a:rPr>
              <a:t>Project Plan</a:t>
            </a:r>
            <a:endParaRPr b="0" i="0" sz="1400" u="none" cap="none" strike="noStrike">
              <a:solidFill>
                <a:srgbClr val="000000"/>
              </a:solidFill>
              <a:latin typeface="Arial"/>
              <a:ea typeface="Arial"/>
              <a:cs typeface="Arial"/>
              <a:sym typeface="Arial"/>
            </a:endParaRPr>
          </a:p>
          <a:p>
            <a:pPr indent="-261938" lvl="0" marL="357188" marR="0" rtl="0" algn="just">
              <a:lnSpc>
                <a:spcPct val="140000"/>
              </a:lnSpc>
              <a:spcBef>
                <a:spcPts val="490"/>
              </a:spcBef>
              <a:spcAft>
                <a:spcPts val="0"/>
              </a:spcAft>
              <a:buClr>
                <a:schemeClr val="dk1"/>
              </a:buClr>
              <a:buSzPts val="1750"/>
              <a:buFont typeface="Arial"/>
              <a:buChar char="•"/>
            </a:pPr>
            <a:r>
              <a:rPr b="0" i="0" lang="en-US" sz="1400" u="none" cap="none" strike="noStrike">
                <a:solidFill>
                  <a:schemeClr val="dk1"/>
                </a:solidFill>
                <a:latin typeface="Helvetica Neue"/>
                <a:ea typeface="Helvetica Neue"/>
                <a:cs typeface="Helvetica Neue"/>
                <a:sym typeface="Helvetica Neue"/>
              </a:rPr>
              <a:t>Work Contribution of Each Member</a:t>
            </a:r>
            <a:endParaRPr b="0" i="0" sz="1400" u="none" cap="none" strike="noStrike">
              <a:solidFill>
                <a:srgbClr val="000000"/>
              </a:solidFill>
              <a:latin typeface="Arial"/>
              <a:ea typeface="Arial"/>
              <a:cs typeface="Arial"/>
              <a:sym typeface="Arial"/>
            </a:endParaRPr>
          </a:p>
          <a:p>
            <a:pPr indent="-261938" lvl="0" marL="357188" marR="0" rtl="0" algn="just">
              <a:lnSpc>
                <a:spcPct val="140000"/>
              </a:lnSpc>
              <a:spcBef>
                <a:spcPts val="490"/>
              </a:spcBef>
              <a:spcAft>
                <a:spcPts val="0"/>
              </a:spcAft>
              <a:buClr>
                <a:schemeClr val="dk1"/>
              </a:buClr>
              <a:buSzPts val="1750"/>
              <a:buFont typeface="Arial"/>
              <a:buChar char="•"/>
            </a:pPr>
            <a:r>
              <a:rPr b="0" i="0" lang="en-US" sz="1400" u="none" cap="none" strike="noStrike">
                <a:solidFill>
                  <a:schemeClr val="dk1"/>
                </a:solidFill>
                <a:latin typeface="Helvetica Neue"/>
                <a:ea typeface="Helvetica Neue"/>
                <a:cs typeface="Helvetica Neue"/>
                <a:sym typeface="Helvetica Neue"/>
              </a:rPr>
              <a:t>Supervisor (s) Remarks</a:t>
            </a:r>
            <a:endParaRPr b="0" i="0" sz="1400" u="none" cap="none" strike="noStrike">
              <a:solidFill>
                <a:srgbClr val="000000"/>
              </a:solidFill>
              <a:latin typeface="Arial"/>
              <a:ea typeface="Arial"/>
              <a:cs typeface="Arial"/>
              <a:sym typeface="Arial"/>
            </a:endParaRPr>
          </a:p>
          <a:p>
            <a:pPr indent="-261938" lvl="0" marL="357188" marR="0" rtl="0" algn="just">
              <a:lnSpc>
                <a:spcPct val="140000"/>
              </a:lnSpc>
              <a:spcBef>
                <a:spcPts val="490"/>
              </a:spcBef>
              <a:spcAft>
                <a:spcPts val="0"/>
              </a:spcAft>
              <a:buClr>
                <a:schemeClr val="dk1"/>
              </a:buClr>
              <a:buSzPts val="1750"/>
              <a:buFont typeface="Arial"/>
              <a:buChar char="•"/>
            </a:pPr>
            <a:r>
              <a:rPr b="0" i="0" lang="en-US" sz="1400" u="none" cap="none" strike="noStrike">
                <a:solidFill>
                  <a:schemeClr val="dk1"/>
                </a:solidFill>
                <a:latin typeface="Helvetica Neue"/>
                <a:ea typeface="Helvetica Neue"/>
                <a:cs typeface="Helvetica Neue"/>
                <a:sym typeface="Helvetica Neue"/>
              </a:rPr>
              <a:t>References</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490"/>
              </a:spcBef>
              <a:spcAft>
                <a:spcPts val="0"/>
              </a:spcAft>
              <a:buClr>
                <a:schemeClr val="dk1"/>
              </a:buClr>
              <a:buSzPts val="1750"/>
              <a:buFont typeface="Arial"/>
              <a:buNone/>
            </a:pPr>
            <a:r>
              <a:t/>
            </a:r>
            <a:endParaRPr b="0" i="0" sz="14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US" sz="2400"/>
              <a:t>Work Plan till End-Term Evaluation</a:t>
            </a:r>
            <a:endParaRPr/>
          </a:p>
        </p:txBody>
      </p:sp>
      <p:sp>
        <p:nvSpPr>
          <p:cNvPr id="161" name="Google Shape;161;p21"/>
          <p:cNvSpPr txBox="1"/>
          <p:nvPr/>
        </p:nvSpPr>
        <p:spPr>
          <a:xfrm>
            <a:off x="77118" y="804231"/>
            <a:ext cx="8956800" cy="5794800"/>
          </a:xfrm>
          <a:prstGeom prst="rect">
            <a:avLst/>
          </a:prstGeom>
          <a:noFill/>
          <a:ln>
            <a:noFill/>
          </a:ln>
        </p:spPr>
        <p:txBody>
          <a:bodyPr anchorCtr="0" anchor="t" bIns="45700" lIns="91425" spcFirstLastPara="1" rIns="91425" wrap="square" tIns="45700">
            <a:noAutofit/>
          </a:bodyPr>
          <a:lstStyle/>
          <a:p>
            <a:pPr indent="0" lvl="0" marL="457200" marR="0" rtl="0" algn="just">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0" lvl="0" marL="457200" marR="0" rtl="0" algn="just">
              <a:lnSpc>
                <a:spcPct val="150000"/>
              </a:lnSpc>
              <a:spcBef>
                <a:spcPts val="0"/>
              </a:spcBef>
              <a:spcAft>
                <a:spcPts val="0"/>
              </a:spcAft>
              <a:buClr>
                <a:srgbClr val="000000"/>
              </a:buClr>
              <a:buSzPts val="1700"/>
              <a:buFont typeface="Arial"/>
              <a:buNone/>
            </a:pPr>
            <a:r>
              <a:t/>
            </a:r>
            <a:endParaRPr b="0" i="0" sz="1700" u="none" cap="none" strike="noStrike">
              <a:solidFill>
                <a:schemeClr val="dk1"/>
              </a:solidFill>
              <a:latin typeface="Helvetica Neue"/>
              <a:ea typeface="Helvetica Neue"/>
              <a:cs typeface="Helvetica Neue"/>
              <a:sym typeface="Helvetica Neue"/>
            </a:endParaRPr>
          </a:p>
          <a:p>
            <a:pPr indent="-317500" lvl="0" marL="457200" marR="0" rtl="0" algn="just">
              <a:lnSpc>
                <a:spcPct val="200000"/>
              </a:lnSpc>
              <a:spcBef>
                <a:spcPts val="0"/>
              </a:spcBef>
              <a:spcAft>
                <a:spcPts val="0"/>
              </a:spcAft>
              <a:buClr>
                <a:schemeClr val="dk1"/>
              </a:buClr>
              <a:buSzPts val="1400"/>
              <a:buFont typeface="Arial"/>
              <a:buChar char="●"/>
            </a:pPr>
            <a:r>
              <a:rPr b="1" i="0" lang="en-US" sz="1400" u="none" cap="none" strike="noStrike">
                <a:solidFill>
                  <a:schemeClr val="dk1"/>
                </a:solidFill>
                <a:latin typeface="Arial"/>
                <a:ea typeface="Arial"/>
                <a:cs typeface="Arial"/>
                <a:sym typeface="Arial"/>
              </a:rPr>
              <a:t>Dataset Preparation: </a:t>
            </a:r>
            <a:r>
              <a:rPr b="0" i="0" lang="en-US" sz="1400" u="none" cap="none" strike="noStrike">
                <a:solidFill>
                  <a:schemeClr val="dk1"/>
                </a:solidFill>
                <a:latin typeface="Helvetica Neue"/>
                <a:ea typeface="Helvetica Neue"/>
                <a:cs typeface="Helvetica Neue"/>
                <a:sym typeface="Helvetica Neue"/>
              </a:rPr>
              <a:t>Collect and preprocess the dataset by cleaning code samples and generating Abstract Syntax Trees (ASTs).</a:t>
            </a:r>
            <a:endParaRPr b="0" i="0" sz="1400" u="none" cap="none" strike="noStrike">
              <a:solidFill>
                <a:schemeClr val="dk1"/>
              </a:solidFill>
              <a:latin typeface="Helvetica Neue"/>
              <a:ea typeface="Helvetica Neue"/>
              <a:cs typeface="Helvetica Neue"/>
              <a:sym typeface="Helvetica Neue"/>
            </a:endParaRPr>
          </a:p>
          <a:p>
            <a:pPr indent="0" lvl="0" marL="457200" marR="0" rtl="0" algn="just">
              <a:lnSpc>
                <a:spcPct val="200000"/>
              </a:lnSpc>
              <a:spcBef>
                <a:spcPts val="0"/>
              </a:spcBef>
              <a:spcAft>
                <a:spcPts val="0"/>
              </a:spcAft>
              <a:buClr>
                <a:srgbClr val="000000"/>
              </a:buClr>
              <a:buSzPts val="1400"/>
              <a:buFont typeface="Arial"/>
              <a:buNone/>
            </a:pPr>
            <a:r>
              <a:t/>
            </a:r>
            <a:endParaRPr b="0" i="0" sz="1400" u="none" cap="none" strike="noStrike">
              <a:solidFill>
                <a:schemeClr val="dk1"/>
              </a:solidFill>
              <a:latin typeface="Helvetica Neue"/>
              <a:ea typeface="Helvetica Neue"/>
              <a:cs typeface="Helvetica Neue"/>
              <a:sym typeface="Helvetica Neue"/>
            </a:endParaRPr>
          </a:p>
          <a:p>
            <a:pPr indent="-336550" lvl="0" marL="457200" marR="0" rtl="0" algn="just">
              <a:lnSpc>
                <a:spcPct val="200000"/>
              </a:lnSpc>
              <a:spcBef>
                <a:spcPts val="0"/>
              </a:spcBef>
              <a:spcAft>
                <a:spcPts val="0"/>
              </a:spcAft>
              <a:buClr>
                <a:schemeClr val="dk1"/>
              </a:buClr>
              <a:buSzPts val="1700"/>
              <a:buFont typeface="Helvetica Neue"/>
              <a:buChar char="●"/>
            </a:pPr>
            <a:r>
              <a:rPr b="1" i="0" lang="en-US" sz="1400" u="none" cap="none" strike="noStrike">
                <a:solidFill>
                  <a:schemeClr val="dk1"/>
                </a:solidFill>
                <a:latin typeface="Helvetica Neue"/>
                <a:ea typeface="Helvetica Neue"/>
                <a:cs typeface="Helvetica Neue"/>
                <a:sym typeface="Helvetica Neue"/>
              </a:rPr>
              <a:t>Model Selection and Experimentation Objective: </a:t>
            </a:r>
            <a:r>
              <a:rPr b="0" i="0" lang="en-US" sz="1400" u="none" cap="none" strike="noStrike">
                <a:solidFill>
                  <a:schemeClr val="dk1"/>
                </a:solidFill>
                <a:latin typeface="Helvetica Neue"/>
                <a:ea typeface="Helvetica Neue"/>
                <a:cs typeface="Helvetica Neue"/>
                <a:sym typeface="Helvetica Neue"/>
              </a:rPr>
              <a:t>Select the appropriate machine learning model for clone detection and start preprocessing the data.</a:t>
            </a:r>
            <a:endParaRPr b="0" i="0" sz="1400" u="none" cap="none" strike="noStrike">
              <a:solidFill>
                <a:schemeClr val="dk1"/>
              </a:solidFill>
              <a:latin typeface="Helvetica Neue"/>
              <a:ea typeface="Helvetica Neue"/>
              <a:cs typeface="Helvetica Neue"/>
              <a:sym typeface="Helvetica Neue"/>
            </a:endParaRPr>
          </a:p>
          <a:p>
            <a:pPr indent="0" lvl="0" marL="457200" marR="0" rtl="0" algn="just">
              <a:lnSpc>
                <a:spcPct val="200000"/>
              </a:lnSpc>
              <a:spcBef>
                <a:spcPts val="0"/>
              </a:spcBef>
              <a:spcAft>
                <a:spcPts val="0"/>
              </a:spcAft>
              <a:buClr>
                <a:srgbClr val="000000"/>
              </a:buClr>
              <a:buSzPts val="1400"/>
              <a:buFont typeface="Arial"/>
              <a:buNone/>
            </a:pPr>
            <a:r>
              <a:t/>
            </a:r>
            <a:endParaRPr b="0" i="0" sz="1400" u="none" cap="none" strike="noStrike">
              <a:solidFill>
                <a:schemeClr val="dk1"/>
              </a:solidFill>
              <a:latin typeface="Helvetica Neue"/>
              <a:ea typeface="Helvetica Neue"/>
              <a:cs typeface="Helvetica Neue"/>
              <a:sym typeface="Helvetica Neue"/>
            </a:endParaRPr>
          </a:p>
          <a:p>
            <a:pPr indent="-317500" lvl="0" marL="457200" marR="0" rtl="0" algn="just">
              <a:lnSpc>
                <a:spcPct val="200000"/>
              </a:lnSpc>
              <a:spcBef>
                <a:spcPts val="0"/>
              </a:spcBef>
              <a:spcAft>
                <a:spcPts val="0"/>
              </a:spcAft>
              <a:buClr>
                <a:srgbClr val="000000"/>
              </a:buClr>
              <a:buSzPts val="1400"/>
              <a:buFont typeface="Helvetica Neue"/>
              <a:buChar char="●"/>
            </a:pPr>
            <a:r>
              <a:rPr b="1" i="0" lang="en-US" sz="1400" u="none" cap="none" strike="noStrike">
                <a:solidFill>
                  <a:srgbClr val="000000"/>
                </a:solidFill>
                <a:latin typeface="Helvetica Neue"/>
                <a:ea typeface="Helvetica Neue"/>
                <a:cs typeface="Helvetica Neue"/>
                <a:sym typeface="Helvetica Neue"/>
              </a:rPr>
              <a:t>Initial Testing:</a:t>
            </a:r>
            <a:r>
              <a:rPr b="0" i="0" lang="en-US" sz="1400" u="none" cap="none" strike="noStrike">
                <a:solidFill>
                  <a:srgbClr val="000000"/>
                </a:solidFill>
                <a:latin typeface="Helvetica Neue"/>
                <a:ea typeface="Helvetica Neue"/>
                <a:cs typeface="Helvetica Neue"/>
                <a:sym typeface="Helvetica Neue"/>
              </a:rPr>
              <a:t> Conduct preliminary tests on a sample dataset to evaluate the model’s performance in identifying code clones.</a:t>
            </a:r>
            <a:endParaRPr b="0" i="0" sz="1400" u="none" cap="none" strike="noStrike">
              <a:solidFill>
                <a:srgbClr val="000000"/>
              </a:solidFill>
              <a:latin typeface="Helvetica Neue"/>
              <a:ea typeface="Helvetica Neue"/>
              <a:cs typeface="Helvetica Neue"/>
              <a:sym typeface="Helvetica Neue"/>
            </a:endParaRPr>
          </a:p>
          <a:p>
            <a:pPr indent="0" lvl="0" marL="457200" marR="0" rtl="0" algn="just">
              <a:lnSpc>
                <a:spcPct val="150000"/>
              </a:lnSpc>
              <a:spcBef>
                <a:spcPts val="0"/>
              </a:spcBef>
              <a:spcAft>
                <a:spcPts val="0"/>
              </a:spcAft>
              <a:buClr>
                <a:srgbClr val="000000"/>
              </a:buClr>
              <a:buSzPts val="1500"/>
              <a:buFont typeface="Arial"/>
              <a:buNone/>
            </a:pPr>
            <a:r>
              <a:t/>
            </a:r>
            <a:endParaRPr b="0" i="0" sz="15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US" sz="2400"/>
              <a:t>Project Plan</a:t>
            </a:r>
            <a:endParaRPr/>
          </a:p>
        </p:txBody>
      </p:sp>
      <p:sp>
        <p:nvSpPr>
          <p:cNvPr id="167" name="Google Shape;167;p22"/>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457200" marR="0" rtl="0" algn="just">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0" lvl="0" marL="457200" marR="0" rtl="0" algn="just">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pic>
        <p:nvPicPr>
          <p:cNvPr id="168" name="Google Shape;168;p22"/>
          <p:cNvPicPr preferRelativeResize="0"/>
          <p:nvPr/>
        </p:nvPicPr>
        <p:blipFill rotWithShape="1">
          <a:blip r:embed="rId3">
            <a:alphaModFix/>
          </a:blip>
          <a:srcRect b="0" l="0" r="0" t="0"/>
          <a:stretch/>
        </p:blipFill>
        <p:spPr>
          <a:xfrm>
            <a:off x="504825" y="1309688"/>
            <a:ext cx="8134350" cy="4238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US" sz="2400"/>
              <a:t>Work Contribution of Each Member</a:t>
            </a:r>
            <a:endParaRPr b="0"/>
          </a:p>
        </p:txBody>
      </p:sp>
      <p:sp>
        <p:nvSpPr>
          <p:cNvPr id="174" name="Google Shape;174;p23"/>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95250" marR="0" rtl="0" algn="just">
              <a:lnSpc>
                <a:spcPct val="150000"/>
              </a:lnSpc>
              <a:spcBef>
                <a:spcPts val="0"/>
              </a:spcBef>
              <a:spcAft>
                <a:spcPts val="0"/>
              </a:spcAft>
              <a:buClr>
                <a:schemeClr val="dk1"/>
              </a:buClr>
              <a:buSzPts val="225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graphicFrame>
        <p:nvGraphicFramePr>
          <p:cNvPr id="175" name="Google Shape;175;p23"/>
          <p:cNvGraphicFramePr/>
          <p:nvPr/>
        </p:nvGraphicFramePr>
        <p:xfrm>
          <a:off x="110168" y="881348"/>
          <a:ext cx="3000000" cy="3000000"/>
        </p:xfrm>
        <a:graphic>
          <a:graphicData uri="http://schemas.openxmlformats.org/drawingml/2006/table">
            <a:tbl>
              <a:tblPr bandRow="1" firstRow="1">
                <a:noFill/>
                <a:tableStyleId>{4FD04BAF-D93A-4643-8EA7-272EC845DE5E}</a:tableStyleId>
              </a:tblPr>
              <a:tblGrid>
                <a:gridCol w="754700"/>
                <a:gridCol w="1415625"/>
                <a:gridCol w="5155900"/>
                <a:gridCol w="1509300"/>
              </a:tblGrid>
              <a:tr h="705075">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S. No.</a:t>
                      </a:r>
                      <a:endParaRPr sz="1400" u="none" cap="none" strike="noStrike"/>
                    </a:p>
                  </a:txBody>
                  <a:tcPr marT="45725" marB="45725" marR="91450" marL="91450">
                    <a:solidFill>
                      <a:srgbClr val="60602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Roll No.</a:t>
                      </a:r>
                      <a:endParaRPr sz="1400" u="none" cap="none" strike="noStrike"/>
                    </a:p>
                  </a:txBody>
                  <a:tcPr marT="45725" marB="45725" marR="91450" marL="91450">
                    <a:solidFill>
                      <a:srgbClr val="60602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Work Done</a:t>
                      </a:r>
                      <a:endParaRPr sz="1400" u="none" cap="none" strike="noStrike"/>
                    </a:p>
                  </a:txBody>
                  <a:tcPr marT="45725" marB="45725" marR="91450" marL="91450">
                    <a:solidFill>
                      <a:srgbClr val="60602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Work Contribution (%)</a:t>
                      </a:r>
                      <a:endParaRPr sz="1400" u="none" cap="none" strike="noStrike"/>
                    </a:p>
                  </a:txBody>
                  <a:tcPr marT="45725" marB="45725" marR="91450" marL="91450">
                    <a:solidFill>
                      <a:srgbClr val="606029"/>
                    </a:solidFill>
                  </a:tcPr>
                </a:tc>
              </a:tr>
              <a:tr h="1637850">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1.</a:t>
                      </a:r>
                      <a:endParaRPr sz="1400" u="none" cap="none" strike="noStrike"/>
                    </a:p>
                  </a:txBody>
                  <a:tcPr marT="45725" marB="45725" marR="91450" marL="91450">
                    <a:solidFill>
                      <a:srgbClr val="D5D59B"/>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Helvetica Neue"/>
                          <a:ea typeface="Helvetica Neue"/>
                          <a:cs typeface="Helvetica Neue"/>
                          <a:sym typeface="Helvetica Neue"/>
                        </a:rPr>
                        <a:t>211397</a:t>
                      </a:r>
                      <a:endParaRPr b="0" i="0" sz="1400" u="none" cap="none" strike="noStrike">
                        <a:latin typeface="Helvetica Neue"/>
                        <a:ea typeface="Helvetica Neue"/>
                        <a:cs typeface="Helvetica Neue"/>
                        <a:sym typeface="Helvetica Neue"/>
                      </a:endParaRPr>
                    </a:p>
                  </a:txBody>
                  <a:tcPr marT="45725" marB="45725" marR="91450" marL="91450">
                    <a:solidFill>
                      <a:srgbClr val="D5D59B"/>
                    </a:solidFill>
                  </a:tcPr>
                </a:tc>
                <a:tc>
                  <a:txBody>
                    <a:bodyPr/>
                    <a:lstStyle/>
                    <a:p>
                      <a:pPr indent="-171450" lvl="0" marL="171450" marR="0" rtl="0" algn="just">
                        <a:lnSpc>
                          <a:spcPct val="100000"/>
                        </a:lnSpc>
                        <a:spcBef>
                          <a:spcPts val="0"/>
                        </a:spcBef>
                        <a:spcAft>
                          <a:spcPts val="0"/>
                        </a:spcAft>
                        <a:buClr>
                          <a:schemeClr val="dk1"/>
                        </a:buClr>
                        <a:buSzPts val="1400"/>
                        <a:buFont typeface="Arial"/>
                        <a:buChar char="•"/>
                      </a:pPr>
                      <a:r>
                        <a:rPr lang="en-US" sz="1400" u="none" cap="none" strike="noStrike">
                          <a:latin typeface="Helvetica Neue"/>
                          <a:ea typeface="Helvetica Neue"/>
                          <a:cs typeface="Helvetica Neue"/>
                          <a:sym typeface="Helvetica Neue"/>
                        </a:rPr>
                        <a:t>Literature research on existing methods for code clone detection.</a:t>
                      </a:r>
                      <a:endParaRPr sz="1400" u="none" cap="none" strike="noStrike"/>
                    </a:p>
                    <a:p>
                      <a:pPr indent="-171450" lvl="0" marL="171450" marR="0" rtl="0" algn="just">
                        <a:lnSpc>
                          <a:spcPct val="100000"/>
                        </a:lnSpc>
                        <a:spcBef>
                          <a:spcPts val="0"/>
                        </a:spcBef>
                        <a:spcAft>
                          <a:spcPts val="0"/>
                        </a:spcAft>
                        <a:buClr>
                          <a:schemeClr val="dk1"/>
                        </a:buClr>
                        <a:buSzPts val="1400"/>
                        <a:buFont typeface="Arial"/>
                        <a:buChar char="•"/>
                      </a:pPr>
                      <a:r>
                        <a:rPr lang="en-US" sz="1400" u="none" cap="none" strike="noStrike">
                          <a:latin typeface="Helvetica Neue"/>
                          <a:ea typeface="Helvetica Neue"/>
                          <a:cs typeface="Helvetica Neue"/>
                          <a:sym typeface="Helvetica Neue"/>
                        </a:rPr>
                        <a:t>Problem statement understanding and research on dataset development.</a:t>
                      </a:r>
                      <a:endParaRPr sz="1400" u="none" cap="none" strike="noStrike"/>
                    </a:p>
                    <a:p>
                      <a:pPr indent="-171450" lvl="0" marL="171450" marR="0" rtl="0" algn="just">
                        <a:lnSpc>
                          <a:spcPct val="100000"/>
                        </a:lnSpc>
                        <a:spcBef>
                          <a:spcPts val="0"/>
                        </a:spcBef>
                        <a:spcAft>
                          <a:spcPts val="0"/>
                        </a:spcAft>
                        <a:buClr>
                          <a:schemeClr val="dk1"/>
                        </a:buClr>
                        <a:buSzPts val="1400"/>
                        <a:buFont typeface="Arial"/>
                        <a:buChar char="•"/>
                      </a:pPr>
                      <a:r>
                        <a:rPr lang="en-US" sz="1400" u="none" cap="none" strike="noStrike">
                          <a:latin typeface="Helvetica Neue"/>
                          <a:ea typeface="Helvetica Neue"/>
                          <a:cs typeface="Helvetica Neue"/>
                          <a:sym typeface="Helvetica Neue"/>
                        </a:rPr>
                        <a:t>Worked on preparing the presentation for mid-term evaluation.</a:t>
                      </a:r>
                      <a:endParaRPr sz="1400" u="none" cap="none" strike="noStrike"/>
                    </a:p>
                    <a:p>
                      <a:pPr indent="-82550" lvl="0" marL="171450" marR="0" rtl="0" algn="l">
                        <a:lnSpc>
                          <a:spcPct val="100000"/>
                        </a:lnSpc>
                        <a:spcBef>
                          <a:spcPts val="0"/>
                        </a:spcBef>
                        <a:spcAft>
                          <a:spcPts val="0"/>
                        </a:spcAft>
                        <a:buClr>
                          <a:schemeClr val="dk1"/>
                        </a:buClr>
                        <a:buSzPts val="1400"/>
                        <a:buFont typeface="Arial"/>
                        <a:buNone/>
                      </a:pPr>
                      <a:r>
                        <a:t/>
                      </a:r>
                      <a:endParaRPr b="0" i="0" sz="1400" u="none" cap="none" strike="noStrike">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ctr">
                        <a:lnSpc>
                          <a:spcPct val="100000"/>
                        </a:lnSpc>
                        <a:spcBef>
                          <a:spcPts val="0"/>
                        </a:spcBef>
                        <a:spcAft>
                          <a:spcPts val="0"/>
                        </a:spcAft>
                        <a:buClr>
                          <a:schemeClr val="dk1"/>
                        </a:buClr>
                        <a:buSzPts val="1400"/>
                        <a:buFont typeface="Arial"/>
                        <a:buNone/>
                      </a:pPr>
                      <a:r>
                        <a:t/>
                      </a:r>
                      <a:endParaRPr sz="1400" u="none" cap="none" strike="noStrike">
                        <a:latin typeface="Helvetica Neue"/>
                        <a:ea typeface="Helvetica Neue"/>
                        <a:cs typeface="Helvetica Neue"/>
                        <a:sym typeface="Helvetica Neue"/>
                      </a:endParaRPr>
                    </a:p>
                    <a:p>
                      <a:pPr indent="0" lvl="0" marL="0" marR="0" rtl="0" algn="ctr">
                        <a:lnSpc>
                          <a:spcPct val="100000"/>
                        </a:lnSpc>
                        <a:spcBef>
                          <a:spcPts val="0"/>
                        </a:spcBef>
                        <a:spcAft>
                          <a:spcPts val="0"/>
                        </a:spcAft>
                        <a:buClr>
                          <a:schemeClr val="dk1"/>
                        </a:buClr>
                        <a:buSzPts val="1400"/>
                        <a:buFont typeface="Arial"/>
                        <a:buNone/>
                      </a:pPr>
                      <a:r>
                        <a:t/>
                      </a:r>
                      <a:endParaRPr sz="1400" u="none" cap="none" strike="noStrike">
                        <a:latin typeface="Helvetica Neue"/>
                        <a:ea typeface="Helvetica Neue"/>
                        <a:cs typeface="Helvetica Neue"/>
                        <a:sym typeface="Helvetica Neue"/>
                      </a:endParaRPr>
                    </a:p>
                    <a:p>
                      <a:pPr indent="0" lvl="0" marL="0" marR="0" rtl="0" algn="ctr">
                        <a:lnSpc>
                          <a:spcPct val="100000"/>
                        </a:lnSpc>
                        <a:spcBef>
                          <a:spcPts val="0"/>
                        </a:spcBef>
                        <a:spcAft>
                          <a:spcPts val="0"/>
                        </a:spcAft>
                        <a:buClr>
                          <a:schemeClr val="dk1"/>
                        </a:buClr>
                        <a:buSzPts val="1400"/>
                        <a:buFont typeface="Arial"/>
                        <a:buNone/>
                      </a:pPr>
                      <a:r>
                        <a:t/>
                      </a:r>
                      <a:endParaRPr sz="1400" u="none" cap="none" strike="noStrike">
                        <a:latin typeface="Helvetica Neue"/>
                        <a:ea typeface="Helvetica Neue"/>
                        <a:cs typeface="Helvetica Neue"/>
                        <a:sym typeface="Helvetica Neue"/>
                      </a:endParaRPr>
                    </a:p>
                    <a:p>
                      <a:pPr indent="0" lvl="0" marL="0" marR="0" rtl="0" algn="ctr">
                        <a:lnSpc>
                          <a:spcPct val="100000"/>
                        </a:lnSpc>
                        <a:spcBef>
                          <a:spcPts val="0"/>
                        </a:spcBef>
                        <a:spcAft>
                          <a:spcPts val="0"/>
                        </a:spcAft>
                        <a:buClr>
                          <a:schemeClr val="dk1"/>
                        </a:buClr>
                        <a:buSzPts val="1400"/>
                        <a:buFont typeface="Arial"/>
                        <a:buNone/>
                      </a:pPr>
                      <a:r>
                        <a:rPr lang="en-US" sz="1400" u="none" cap="none" strike="noStrike">
                          <a:latin typeface="Helvetica Neue"/>
                          <a:ea typeface="Helvetica Neue"/>
                          <a:cs typeface="Helvetica Neue"/>
                          <a:sym typeface="Helvetica Neue"/>
                        </a:rPr>
                        <a:t>35%</a:t>
                      </a:r>
                      <a:endParaRPr sz="1400" u="none" cap="none" strike="noStrike"/>
                    </a:p>
                  </a:txBody>
                  <a:tcPr marT="45725" marB="45725" marR="91450" marL="91450">
                    <a:solidFill>
                      <a:srgbClr val="D5D59B"/>
                    </a:solidFill>
                  </a:tcPr>
                </a:tc>
              </a:tr>
              <a:tr h="1637850">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2.</a:t>
                      </a:r>
                      <a:endParaRPr sz="1400" u="none" cap="none" strike="noStrike"/>
                    </a:p>
                  </a:txBody>
                  <a:tcPr marT="45725" marB="45725" marR="91450" marL="91450">
                    <a:solidFill>
                      <a:srgbClr val="F0F0DD"/>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Helvetica Neue"/>
                          <a:ea typeface="Helvetica Neue"/>
                          <a:cs typeface="Helvetica Neue"/>
                          <a:sym typeface="Helvetica Neue"/>
                        </a:rPr>
                        <a:t>211150</a:t>
                      </a:r>
                      <a:endParaRPr b="0" i="0" sz="1400" u="none" cap="none" strike="noStrike">
                        <a:latin typeface="Helvetica Neue"/>
                        <a:ea typeface="Helvetica Neue"/>
                        <a:cs typeface="Helvetica Neue"/>
                        <a:sym typeface="Helvetica Neue"/>
                      </a:endParaRPr>
                    </a:p>
                  </a:txBody>
                  <a:tcPr marT="45725" marB="45725" marR="91450" marL="91450">
                    <a:solidFill>
                      <a:srgbClr val="F0F0DD"/>
                    </a:solidFill>
                  </a:tcPr>
                </a:tc>
                <a:tc>
                  <a:txBody>
                    <a:bodyPr/>
                    <a:lstStyle/>
                    <a:p>
                      <a:pPr indent="-171450" lvl="0" marL="171450" marR="0" rtl="0" algn="l">
                        <a:lnSpc>
                          <a:spcPct val="100000"/>
                        </a:lnSpc>
                        <a:spcBef>
                          <a:spcPts val="0"/>
                        </a:spcBef>
                        <a:spcAft>
                          <a:spcPts val="0"/>
                        </a:spcAft>
                        <a:buClr>
                          <a:schemeClr val="dk1"/>
                        </a:buClr>
                        <a:buSzPts val="1400"/>
                        <a:buFont typeface="Arial"/>
                        <a:buChar char="•"/>
                      </a:pPr>
                      <a:r>
                        <a:rPr lang="en-US" sz="1400" u="none" cap="none" strike="noStrike">
                          <a:latin typeface="Helvetica Neue"/>
                          <a:ea typeface="Helvetica Neue"/>
                          <a:cs typeface="Helvetica Neue"/>
                          <a:sym typeface="Helvetica Neue"/>
                        </a:rPr>
                        <a:t>Literature Review and analysis.</a:t>
                      </a:r>
                      <a:endParaRPr sz="1400" u="none" cap="none" strike="noStrike"/>
                    </a:p>
                    <a:p>
                      <a:pPr indent="-171450" lvl="0" marL="171450" marR="0" rtl="0" algn="l">
                        <a:lnSpc>
                          <a:spcPct val="100000"/>
                        </a:lnSpc>
                        <a:spcBef>
                          <a:spcPts val="0"/>
                        </a:spcBef>
                        <a:spcAft>
                          <a:spcPts val="0"/>
                        </a:spcAft>
                        <a:buClr>
                          <a:schemeClr val="dk1"/>
                        </a:buClr>
                        <a:buSzPts val="1400"/>
                        <a:buFont typeface="Arial"/>
                        <a:buChar char="•"/>
                      </a:pPr>
                      <a:r>
                        <a:rPr lang="en-US" sz="1400" u="none" cap="none" strike="noStrike">
                          <a:latin typeface="Helvetica Neue"/>
                          <a:ea typeface="Helvetica Neue"/>
                          <a:cs typeface="Helvetica Neue"/>
                          <a:sym typeface="Helvetica Neue"/>
                        </a:rPr>
                        <a:t>Analyzing project statement and research on selecting appropriate models.</a:t>
                      </a:r>
                      <a:endParaRPr sz="1400" u="none" cap="none" strike="noStrike"/>
                    </a:p>
                    <a:p>
                      <a:pPr indent="-171450" lvl="0" marL="171450" marR="0" rtl="0" algn="just">
                        <a:lnSpc>
                          <a:spcPct val="100000"/>
                        </a:lnSpc>
                        <a:spcBef>
                          <a:spcPts val="0"/>
                        </a:spcBef>
                        <a:spcAft>
                          <a:spcPts val="0"/>
                        </a:spcAft>
                        <a:buClr>
                          <a:schemeClr val="dk1"/>
                        </a:buClr>
                        <a:buSzPts val="1400"/>
                        <a:buFont typeface="Arial"/>
                        <a:buChar char="•"/>
                      </a:pPr>
                      <a:r>
                        <a:rPr lang="en-US" sz="1400" u="none" cap="none" strike="noStrike">
                          <a:latin typeface="Helvetica Neue"/>
                          <a:ea typeface="Helvetica Neue"/>
                          <a:cs typeface="Helvetica Neue"/>
                          <a:sym typeface="Helvetica Neue"/>
                        </a:rPr>
                        <a:t>Worked on preparing for the mid-term evaluation and presentation.</a:t>
                      </a:r>
                      <a:endParaRPr sz="1400" u="none" cap="none" strike="noStrike">
                        <a:latin typeface="Helvetica Neue"/>
                        <a:ea typeface="Helvetica Neue"/>
                        <a:cs typeface="Helvetica Neue"/>
                        <a:sym typeface="Helvetica Neue"/>
                      </a:endParaRPr>
                    </a:p>
                    <a:p>
                      <a:pPr indent="0" lvl="0" marL="457200" marR="0" rtl="0" algn="l">
                        <a:lnSpc>
                          <a:spcPct val="100000"/>
                        </a:lnSpc>
                        <a:spcBef>
                          <a:spcPts val="0"/>
                        </a:spcBef>
                        <a:spcAft>
                          <a:spcPts val="0"/>
                        </a:spcAft>
                        <a:buClr>
                          <a:srgbClr val="000000"/>
                        </a:buClr>
                        <a:buSzPts val="1400"/>
                        <a:buFont typeface="Arial"/>
                        <a:buNone/>
                      </a:pPr>
                      <a:r>
                        <a:t/>
                      </a:r>
                      <a:endParaRPr sz="1400" u="none" cap="none" strike="noStrike">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Helvetica Neue"/>
                        <a:ea typeface="Helvetica Neue"/>
                        <a:cs typeface="Helvetica Neue"/>
                        <a:sym typeface="Helvetica Neue"/>
                      </a:endParaRPr>
                    </a:p>
                  </a:txBody>
                  <a:tcPr marT="45725" marB="45725" marR="91450" marL="171450">
                    <a:solidFill>
                      <a:srgbClr val="F0F0DD"/>
                    </a:solidFill>
                  </a:tcPr>
                </a:tc>
                <a:tc>
                  <a:txBody>
                    <a:bodyPr/>
                    <a:lstStyle/>
                    <a:p>
                      <a:pPr indent="0" lvl="0" marL="0" marR="0" rtl="0" algn="ctr">
                        <a:lnSpc>
                          <a:spcPct val="100000"/>
                        </a:lnSpc>
                        <a:spcBef>
                          <a:spcPts val="0"/>
                        </a:spcBef>
                        <a:spcAft>
                          <a:spcPts val="0"/>
                        </a:spcAft>
                        <a:buClr>
                          <a:schemeClr val="dk1"/>
                        </a:buClr>
                        <a:buSzPts val="1400"/>
                        <a:buFont typeface="Arial"/>
                        <a:buNone/>
                      </a:pPr>
                      <a:r>
                        <a:t/>
                      </a:r>
                      <a:endParaRPr sz="1400" u="none" cap="none" strike="noStrike">
                        <a:latin typeface="Helvetica Neue"/>
                        <a:ea typeface="Helvetica Neue"/>
                        <a:cs typeface="Helvetica Neue"/>
                        <a:sym typeface="Helvetica Neue"/>
                      </a:endParaRPr>
                    </a:p>
                    <a:p>
                      <a:pPr indent="0" lvl="0" marL="0" marR="0" rtl="0" algn="ctr">
                        <a:lnSpc>
                          <a:spcPct val="100000"/>
                        </a:lnSpc>
                        <a:spcBef>
                          <a:spcPts val="0"/>
                        </a:spcBef>
                        <a:spcAft>
                          <a:spcPts val="0"/>
                        </a:spcAft>
                        <a:buClr>
                          <a:schemeClr val="dk1"/>
                        </a:buClr>
                        <a:buSzPts val="1400"/>
                        <a:buFont typeface="Arial"/>
                        <a:buNone/>
                      </a:pPr>
                      <a:r>
                        <a:t/>
                      </a:r>
                      <a:endParaRPr sz="1400" u="none" cap="none" strike="noStrike">
                        <a:latin typeface="Helvetica Neue"/>
                        <a:ea typeface="Helvetica Neue"/>
                        <a:cs typeface="Helvetica Neue"/>
                        <a:sym typeface="Helvetica Neue"/>
                      </a:endParaRPr>
                    </a:p>
                    <a:p>
                      <a:pPr indent="0" lvl="0" marL="0" marR="0" rtl="0" algn="ctr">
                        <a:lnSpc>
                          <a:spcPct val="100000"/>
                        </a:lnSpc>
                        <a:spcBef>
                          <a:spcPts val="0"/>
                        </a:spcBef>
                        <a:spcAft>
                          <a:spcPts val="0"/>
                        </a:spcAft>
                        <a:buClr>
                          <a:schemeClr val="dk1"/>
                        </a:buClr>
                        <a:buSzPts val="1400"/>
                        <a:buFont typeface="Arial"/>
                        <a:buNone/>
                      </a:pPr>
                      <a:r>
                        <a:t/>
                      </a:r>
                      <a:endParaRPr sz="1400" u="none" cap="none" strike="noStrike">
                        <a:latin typeface="Helvetica Neue"/>
                        <a:ea typeface="Helvetica Neue"/>
                        <a:cs typeface="Helvetica Neue"/>
                        <a:sym typeface="Helvetica Neue"/>
                      </a:endParaRPr>
                    </a:p>
                    <a:p>
                      <a:pPr indent="0" lvl="0" marL="0" marR="0" rtl="0" algn="ctr">
                        <a:lnSpc>
                          <a:spcPct val="100000"/>
                        </a:lnSpc>
                        <a:spcBef>
                          <a:spcPts val="0"/>
                        </a:spcBef>
                        <a:spcAft>
                          <a:spcPts val="0"/>
                        </a:spcAft>
                        <a:buClr>
                          <a:schemeClr val="dk1"/>
                        </a:buClr>
                        <a:buSzPts val="1400"/>
                        <a:buFont typeface="Arial"/>
                        <a:buNone/>
                      </a:pPr>
                      <a:r>
                        <a:rPr lang="en-US" sz="1400" u="none" cap="none" strike="noStrike">
                          <a:latin typeface="Helvetica Neue"/>
                          <a:ea typeface="Helvetica Neue"/>
                          <a:cs typeface="Helvetica Neue"/>
                          <a:sym typeface="Helvetica Neue"/>
                        </a:rPr>
                        <a:t>35%</a:t>
                      </a:r>
                      <a:endParaRPr sz="1400" u="none" cap="none" strike="noStrike"/>
                    </a:p>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latin typeface="Helvetica Neue"/>
                        <a:ea typeface="Helvetica Neue"/>
                        <a:cs typeface="Helvetica Neue"/>
                        <a:sym typeface="Helvetica Neue"/>
                      </a:endParaRPr>
                    </a:p>
                  </a:txBody>
                  <a:tcPr marT="45725" marB="45725" marR="91450" marL="91450">
                    <a:solidFill>
                      <a:srgbClr val="F0F0DD"/>
                    </a:solidFill>
                  </a:tcPr>
                </a:tc>
              </a:tr>
              <a:tr h="1637850">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3.</a:t>
                      </a:r>
                      <a:endParaRPr sz="1400" u="none" cap="none" strike="noStrike"/>
                    </a:p>
                  </a:txBody>
                  <a:tcPr marT="45725" marB="45725" marR="91450" marL="91450">
                    <a:solidFill>
                      <a:srgbClr val="D5D59B"/>
                    </a:solidFill>
                  </a:tcPr>
                </a:tc>
                <a:tc>
                  <a:txBody>
                    <a:bodyPr/>
                    <a:lstStyle/>
                    <a:p>
                      <a:pPr indent="0" lvl="0" marL="0" marR="0" rtl="0" algn="ctr">
                        <a:lnSpc>
                          <a:spcPct val="100000"/>
                        </a:lnSpc>
                        <a:spcBef>
                          <a:spcPts val="0"/>
                        </a:spcBef>
                        <a:spcAft>
                          <a:spcPts val="0"/>
                        </a:spcAft>
                        <a:buClr>
                          <a:schemeClr val="dk1"/>
                        </a:buClr>
                        <a:buSzPts val="1400"/>
                        <a:buFont typeface="Arial"/>
                        <a:buNone/>
                      </a:pPr>
                      <a:r>
                        <a:rPr lang="en-US" sz="1400" u="none" cap="none" strike="noStrike">
                          <a:latin typeface="Helvetica Neue"/>
                          <a:ea typeface="Helvetica Neue"/>
                          <a:cs typeface="Helvetica Neue"/>
                          <a:sym typeface="Helvetica Neue"/>
                        </a:rPr>
                        <a:t>211327</a:t>
                      </a:r>
                      <a:endParaRPr b="0" i="0" sz="1400" u="none" cap="none" strike="noStrike">
                        <a:latin typeface="Helvetica Neue"/>
                        <a:ea typeface="Helvetica Neue"/>
                        <a:cs typeface="Helvetica Neue"/>
                        <a:sym typeface="Helvetica Neue"/>
                      </a:endParaRPr>
                    </a:p>
                  </a:txBody>
                  <a:tcPr marT="45725" marB="45725" marR="91450" marL="91450">
                    <a:solidFill>
                      <a:srgbClr val="D5D59B"/>
                    </a:solidFill>
                  </a:tcPr>
                </a:tc>
                <a:tc>
                  <a:txBody>
                    <a:bodyPr/>
                    <a:lstStyle/>
                    <a:p>
                      <a:pPr indent="-114300" lvl="0" marL="114300" marR="0" rtl="0" algn="just">
                        <a:lnSpc>
                          <a:spcPct val="100000"/>
                        </a:lnSpc>
                        <a:spcBef>
                          <a:spcPts val="0"/>
                        </a:spcBef>
                        <a:spcAft>
                          <a:spcPts val="0"/>
                        </a:spcAft>
                        <a:buClr>
                          <a:schemeClr val="dk1"/>
                        </a:buClr>
                        <a:buSzPts val="1400"/>
                        <a:buFont typeface="Arial"/>
                        <a:buChar char="•"/>
                      </a:pPr>
                      <a:r>
                        <a:rPr lang="en-US" sz="1400" u="none" cap="none" strike="noStrike">
                          <a:latin typeface="Helvetica Neue"/>
                          <a:ea typeface="Helvetica Neue"/>
                          <a:cs typeface="Helvetica Neue"/>
                          <a:sym typeface="Helvetica Neue"/>
                        </a:rPr>
                        <a:t>Literature Review and analysis.</a:t>
                      </a:r>
                      <a:endParaRPr sz="1400" u="none" cap="none" strike="noStrike"/>
                    </a:p>
                    <a:p>
                      <a:pPr indent="-114300" lvl="0" marL="114300" marR="0" rtl="0" algn="just">
                        <a:lnSpc>
                          <a:spcPct val="100000"/>
                        </a:lnSpc>
                        <a:spcBef>
                          <a:spcPts val="0"/>
                        </a:spcBef>
                        <a:spcAft>
                          <a:spcPts val="0"/>
                        </a:spcAft>
                        <a:buClr>
                          <a:schemeClr val="dk1"/>
                        </a:buClr>
                        <a:buSzPts val="1400"/>
                        <a:buFont typeface="Arial"/>
                        <a:buChar char="•"/>
                      </a:pPr>
                      <a:r>
                        <a:rPr lang="en-US" sz="1400" u="none" cap="none" strike="noStrike">
                          <a:latin typeface="Helvetica Neue"/>
                          <a:ea typeface="Helvetica Neue"/>
                          <a:cs typeface="Helvetica Neue"/>
                          <a:sym typeface="Helvetica Neue"/>
                        </a:rPr>
                        <a:t>Analyzed project statement and research on dataset development.</a:t>
                      </a:r>
                      <a:endParaRPr sz="1400" u="none" cap="none" strike="noStrike"/>
                    </a:p>
                    <a:p>
                      <a:pPr indent="-114300" lvl="0" marL="114300" marR="0" rtl="0" algn="just">
                        <a:lnSpc>
                          <a:spcPct val="100000"/>
                        </a:lnSpc>
                        <a:spcBef>
                          <a:spcPts val="0"/>
                        </a:spcBef>
                        <a:spcAft>
                          <a:spcPts val="0"/>
                        </a:spcAft>
                        <a:buClr>
                          <a:schemeClr val="dk1"/>
                        </a:buClr>
                        <a:buSzPts val="1400"/>
                        <a:buFont typeface="Arial"/>
                        <a:buChar char="•"/>
                      </a:pPr>
                      <a:r>
                        <a:rPr lang="en-US" sz="1400" u="none" cap="none" strike="noStrike">
                          <a:latin typeface="Helvetica Neue"/>
                          <a:ea typeface="Helvetica Neue"/>
                          <a:cs typeface="Helvetica Neue"/>
                          <a:sym typeface="Helvetica Neue"/>
                        </a:rPr>
                        <a:t>Worked on preparing the presentation for mid-term evaluation.</a:t>
                      </a:r>
                      <a:endParaRPr sz="1400" u="none" cap="none" strike="noStrike"/>
                    </a:p>
                    <a:p>
                      <a:pPr indent="0" lvl="0" marL="457200" marR="0" rtl="0" algn="l">
                        <a:lnSpc>
                          <a:spcPct val="100000"/>
                        </a:lnSpc>
                        <a:spcBef>
                          <a:spcPts val="0"/>
                        </a:spcBef>
                        <a:spcAft>
                          <a:spcPts val="0"/>
                        </a:spcAft>
                        <a:buClr>
                          <a:srgbClr val="000000"/>
                        </a:buClr>
                        <a:buSzPts val="1400"/>
                        <a:buFont typeface="Arial"/>
                        <a:buNone/>
                      </a:pPr>
                      <a:r>
                        <a:t/>
                      </a:r>
                      <a:endParaRPr sz="1400" u="none" cap="none" strike="noStrike">
                        <a:latin typeface="Helvetica Neue"/>
                        <a:ea typeface="Helvetica Neue"/>
                        <a:cs typeface="Helvetica Neue"/>
                        <a:sym typeface="Helvetica Neue"/>
                      </a:endParaRPr>
                    </a:p>
                  </a:txBody>
                  <a:tcPr marT="45725" marB="45725" marR="91450" marL="228600">
                    <a:solidFill>
                      <a:srgbClr val="D5D59B"/>
                    </a:solidFill>
                  </a:tcPr>
                </a:tc>
                <a:tc>
                  <a:txBody>
                    <a:bodyPr/>
                    <a:lstStyle/>
                    <a:p>
                      <a:pPr indent="0" lvl="0" marL="0" marR="0" rtl="0" algn="ctr">
                        <a:lnSpc>
                          <a:spcPct val="100000"/>
                        </a:lnSpc>
                        <a:spcBef>
                          <a:spcPts val="0"/>
                        </a:spcBef>
                        <a:spcAft>
                          <a:spcPts val="0"/>
                        </a:spcAft>
                        <a:buClr>
                          <a:schemeClr val="dk1"/>
                        </a:buClr>
                        <a:buSzPts val="1400"/>
                        <a:buFont typeface="Arial"/>
                        <a:buNone/>
                      </a:pPr>
                      <a:r>
                        <a:t/>
                      </a:r>
                      <a:endParaRPr sz="1400" u="none" cap="none" strike="noStrike">
                        <a:latin typeface="Helvetica Neue"/>
                        <a:ea typeface="Helvetica Neue"/>
                        <a:cs typeface="Helvetica Neue"/>
                        <a:sym typeface="Helvetica Neue"/>
                      </a:endParaRPr>
                    </a:p>
                    <a:p>
                      <a:pPr indent="0" lvl="0" marL="0" marR="0" rtl="0" algn="ctr">
                        <a:lnSpc>
                          <a:spcPct val="100000"/>
                        </a:lnSpc>
                        <a:spcBef>
                          <a:spcPts val="0"/>
                        </a:spcBef>
                        <a:spcAft>
                          <a:spcPts val="0"/>
                        </a:spcAft>
                        <a:buClr>
                          <a:schemeClr val="dk1"/>
                        </a:buClr>
                        <a:buSzPts val="1400"/>
                        <a:buFont typeface="Arial"/>
                        <a:buNone/>
                      </a:pPr>
                      <a:r>
                        <a:t/>
                      </a:r>
                      <a:endParaRPr sz="1400" u="none" cap="none" strike="noStrike">
                        <a:latin typeface="Helvetica Neue"/>
                        <a:ea typeface="Helvetica Neue"/>
                        <a:cs typeface="Helvetica Neue"/>
                        <a:sym typeface="Helvetica Neue"/>
                      </a:endParaRPr>
                    </a:p>
                    <a:p>
                      <a:pPr indent="0" lvl="0" marL="0" marR="0" rtl="0" algn="ctr">
                        <a:lnSpc>
                          <a:spcPct val="100000"/>
                        </a:lnSpc>
                        <a:spcBef>
                          <a:spcPts val="0"/>
                        </a:spcBef>
                        <a:spcAft>
                          <a:spcPts val="0"/>
                        </a:spcAft>
                        <a:buClr>
                          <a:schemeClr val="dk1"/>
                        </a:buClr>
                        <a:buSzPts val="1400"/>
                        <a:buFont typeface="Arial"/>
                        <a:buNone/>
                      </a:pPr>
                      <a:r>
                        <a:t/>
                      </a:r>
                      <a:endParaRPr sz="1400" u="none" cap="none" strike="noStrike">
                        <a:latin typeface="Helvetica Neue"/>
                        <a:ea typeface="Helvetica Neue"/>
                        <a:cs typeface="Helvetica Neue"/>
                        <a:sym typeface="Helvetica Neue"/>
                      </a:endParaRPr>
                    </a:p>
                    <a:p>
                      <a:pPr indent="0" lvl="0" marL="0" marR="0" rtl="0" algn="ctr">
                        <a:lnSpc>
                          <a:spcPct val="100000"/>
                        </a:lnSpc>
                        <a:spcBef>
                          <a:spcPts val="0"/>
                        </a:spcBef>
                        <a:spcAft>
                          <a:spcPts val="0"/>
                        </a:spcAft>
                        <a:buClr>
                          <a:schemeClr val="dk1"/>
                        </a:buClr>
                        <a:buSzPts val="1400"/>
                        <a:buFont typeface="Arial"/>
                        <a:buNone/>
                      </a:pPr>
                      <a:r>
                        <a:rPr lang="en-US" sz="1400" u="none" cap="none" strike="noStrike">
                          <a:latin typeface="Helvetica Neue"/>
                          <a:ea typeface="Helvetica Neue"/>
                          <a:cs typeface="Helvetica Neue"/>
                          <a:sym typeface="Helvetica Neue"/>
                        </a:rPr>
                        <a:t>30%</a:t>
                      </a:r>
                      <a:endParaRPr sz="1400" u="none" cap="none" strike="noStrike"/>
                    </a:p>
                  </a:txBody>
                  <a:tcPr marT="45725" marB="45725" marR="91450" marL="91450">
                    <a:solidFill>
                      <a:srgbClr val="D5D59B"/>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4"/>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US" sz="2400"/>
              <a:t>Supervisor Remarks</a:t>
            </a:r>
            <a:endParaRPr b="0"/>
          </a:p>
        </p:txBody>
      </p:sp>
      <p:sp>
        <p:nvSpPr>
          <p:cNvPr id="181" name="Google Shape;181;p24"/>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95250" marR="0" rtl="0" algn="just">
              <a:lnSpc>
                <a:spcPct val="150000"/>
              </a:lnSpc>
              <a:spcBef>
                <a:spcPts val="0"/>
              </a:spcBef>
              <a:spcAft>
                <a:spcPts val="0"/>
              </a:spcAft>
              <a:buClr>
                <a:schemeClr val="dk1"/>
              </a:buClr>
              <a:buSzPts val="225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graphicFrame>
        <p:nvGraphicFramePr>
          <p:cNvPr id="182" name="Google Shape;182;p24"/>
          <p:cNvGraphicFramePr/>
          <p:nvPr/>
        </p:nvGraphicFramePr>
        <p:xfrm>
          <a:off x="110168" y="881350"/>
          <a:ext cx="3000000" cy="3000000"/>
        </p:xfrm>
        <a:graphic>
          <a:graphicData uri="http://schemas.openxmlformats.org/drawingml/2006/table">
            <a:tbl>
              <a:tblPr bandRow="1" firstRow="1">
                <a:noFill/>
                <a:tableStyleId>{4FD04BAF-D93A-4643-8EA7-272EC845DE5E}</a:tableStyleId>
              </a:tblPr>
              <a:tblGrid>
                <a:gridCol w="473725"/>
                <a:gridCol w="1542350"/>
                <a:gridCol w="5596575"/>
                <a:gridCol w="1222875"/>
              </a:tblGrid>
              <a:tr h="507400">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S. No.</a:t>
                      </a:r>
                      <a:endParaRPr sz="1400" u="none" cap="none" strike="noStrike"/>
                    </a:p>
                  </a:txBody>
                  <a:tcPr marT="45725" marB="45725" marR="91450" marL="91450">
                    <a:solidFill>
                      <a:srgbClr val="60602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Week No. &amp; </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Date (dd/mm/yy)</a:t>
                      </a:r>
                      <a:endParaRPr sz="1400" u="none" cap="none" strike="noStrike"/>
                    </a:p>
                  </a:txBody>
                  <a:tcPr marT="45725" marB="45725" marR="91450" marL="91450">
                    <a:solidFill>
                      <a:srgbClr val="60602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Remarks (as mentioned in the weekly log)</a:t>
                      </a:r>
                      <a:endParaRPr sz="1400" u="none" cap="none" strike="noStrike"/>
                    </a:p>
                  </a:txBody>
                  <a:tcPr marT="45725" marB="45725" marR="91450" marL="91450">
                    <a:solidFill>
                      <a:srgbClr val="60602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Incorporated</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(Yes/No)</a:t>
                      </a:r>
                      <a:endParaRPr sz="1400" u="none" cap="none" strike="noStrike"/>
                    </a:p>
                  </a:txBody>
                  <a:tcPr marT="45725" marB="45725" marR="91450" marL="91450">
                    <a:solidFill>
                      <a:srgbClr val="606029"/>
                    </a:solidFill>
                  </a:tcPr>
                </a:tc>
              </a:tr>
              <a:tr h="828000">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1.</a:t>
                      </a:r>
                      <a:endParaRPr sz="1400" u="none" cap="none" strike="noStrike"/>
                    </a:p>
                  </a:txBody>
                  <a:tcPr marT="45725" marB="45725" marR="91450" marL="91450">
                    <a:solidFill>
                      <a:srgbClr val="D5D59B"/>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1</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a:t>
                      </a:r>
                      <a:r>
                        <a:rPr lang="en-US" sz="1400" u="none" cap="none" strike="noStrike">
                          <a:latin typeface="Helvetica Neue"/>
                          <a:ea typeface="Helvetica Neue"/>
                          <a:cs typeface="Helvetica Neue"/>
                          <a:sym typeface="Helvetica Neue"/>
                        </a:rPr>
                        <a:t>31/08/24</a:t>
                      </a:r>
                      <a:r>
                        <a:rPr b="0" i="0" lang="en-US" sz="1400" u="none" cap="none" strike="noStrike">
                          <a:latin typeface="Helvetica Neue"/>
                          <a:ea typeface="Helvetica Neue"/>
                          <a:cs typeface="Helvetica Neue"/>
                          <a:sym typeface="Helvetica Neue"/>
                        </a:rPr>
                        <a:t>)</a:t>
                      </a:r>
                      <a:endParaRPr sz="1400" u="none" cap="none" strike="noStrike"/>
                    </a:p>
                  </a:txBody>
                  <a:tcPr marT="45725" marB="45725" marR="91450" marL="91450">
                    <a:solidFill>
                      <a:srgbClr val="D5D59B"/>
                    </a:solidFill>
                  </a:tcPr>
                </a:tc>
                <a:tc>
                  <a:txBody>
                    <a:bodyPr/>
                    <a:lstStyle/>
                    <a:p>
                      <a:pPr indent="-171450" lvl="0" marL="171450" marR="0" rtl="0" algn="l">
                        <a:lnSpc>
                          <a:spcPct val="100000"/>
                        </a:lnSpc>
                        <a:spcBef>
                          <a:spcPts val="0"/>
                        </a:spcBef>
                        <a:spcAft>
                          <a:spcPts val="0"/>
                        </a:spcAft>
                        <a:buClr>
                          <a:schemeClr val="dk1"/>
                        </a:buClr>
                        <a:buSzPts val="1400"/>
                        <a:buFont typeface="Arial"/>
                        <a:buChar char="•"/>
                      </a:pPr>
                      <a:r>
                        <a:rPr lang="en-US" sz="1400" u="none" cap="none" strike="noStrike">
                          <a:latin typeface="Helvetica Neue"/>
                          <a:ea typeface="Helvetica Neue"/>
                          <a:cs typeface="Helvetica Neue"/>
                          <a:sym typeface="Helvetica Neue"/>
                        </a:rPr>
                        <a:t>Analyse and clarify the problem statement.</a:t>
                      </a:r>
                      <a:endParaRPr sz="1400" u="none" cap="none" strike="noStrike"/>
                    </a:p>
                    <a:p>
                      <a:pPr indent="-171450" lvl="0" marL="171450" marR="0" rtl="0" algn="l">
                        <a:lnSpc>
                          <a:spcPct val="100000"/>
                        </a:lnSpc>
                        <a:spcBef>
                          <a:spcPts val="0"/>
                        </a:spcBef>
                        <a:spcAft>
                          <a:spcPts val="0"/>
                        </a:spcAft>
                        <a:buClr>
                          <a:schemeClr val="dk1"/>
                        </a:buClr>
                        <a:buSzPts val="1400"/>
                        <a:buFont typeface="Arial"/>
                        <a:buChar char="•"/>
                      </a:pPr>
                      <a:r>
                        <a:rPr lang="en-US" sz="1400" u="none" cap="none" strike="noStrike">
                          <a:latin typeface="Helvetica Neue"/>
                          <a:ea typeface="Helvetica Neue"/>
                          <a:cs typeface="Helvetica Neue"/>
                          <a:sym typeface="Helvetica Neue"/>
                        </a:rPr>
                        <a:t>Identify the models to be used.</a:t>
                      </a:r>
                      <a:endParaRPr sz="1400" u="none" cap="none" strike="noStrike"/>
                    </a:p>
                    <a:p>
                      <a:pPr indent="-171450" lvl="0" marL="171450" marR="0" rtl="0" algn="l">
                        <a:lnSpc>
                          <a:spcPct val="100000"/>
                        </a:lnSpc>
                        <a:spcBef>
                          <a:spcPts val="0"/>
                        </a:spcBef>
                        <a:spcAft>
                          <a:spcPts val="0"/>
                        </a:spcAft>
                        <a:buClr>
                          <a:schemeClr val="dk1"/>
                        </a:buClr>
                        <a:buSzPts val="1400"/>
                        <a:buFont typeface="Arial"/>
                        <a:buChar char="•"/>
                      </a:pPr>
                      <a:r>
                        <a:rPr lang="en-US" sz="1400" u="none" cap="none" strike="noStrike">
                          <a:latin typeface="Helvetica Neue"/>
                          <a:ea typeface="Helvetica Neue"/>
                          <a:cs typeface="Helvetica Neue"/>
                          <a:sym typeface="Helvetica Neue"/>
                        </a:rPr>
                        <a:t>Implement a basic prototype or demo.</a:t>
                      </a:r>
                      <a:endParaRPr sz="1400" u="none" cap="none" strike="noStrike"/>
                    </a:p>
                  </a:txBody>
                  <a:tcPr marT="45725" marB="45725" marR="91450" marL="91450">
                    <a:solidFill>
                      <a:srgbClr val="D5D59B"/>
                    </a:solidFill>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latin typeface="Helvetica Neue"/>
                          <a:ea typeface="Helvetica Neue"/>
                          <a:cs typeface="Helvetica Neue"/>
                          <a:sym typeface="Helvetica Neue"/>
                        </a:rPr>
                        <a:t>Yes</a:t>
                      </a:r>
                      <a:endParaRPr sz="1400" u="none" cap="none" strike="noStrike"/>
                    </a:p>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latin typeface="Helvetica Neue"/>
                          <a:ea typeface="Helvetica Neue"/>
                          <a:cs typeface="Helvetica Neue"/>
                          <a:sym typeface="Helvetica Neue"/>
                        </a:rPr>
                        <a:t>(Week No. 1)</a:t>
                      </a:r>
                      <a:endParaRPr sz="1400" u="none" cap="none" strike="noStrike"/>
                    </a:p>
                  </a:txBody>
                  <a:tcPr marT="45725" marB="45725" marR="91450" marL="91450">
                    <a:solidFill>
                      <a:srgbClr val="D5D59B"/>
                    </a:solidFill>
                  </a:tcPr>
                </a:tc>
              </a:tr>
              <a:tr h="828000">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2.</a:t>
                      </a:r>
                      <a:endParaRPr sz="1400" u="none" cap="none" strike="noStrike"/>
                    </a:p>
                  </a:txBody>
                  <a:tcPr marT="45725" marB="45725" marR="91450" marL="91450">
                    <a:solidFill>
                      <a:srgbClr val="F0F0DD"/>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2</a:t>
                      </a:r>
                      <a:endParaRPr sz="1400" u="none" cap="none" strike="noStrike"/>
                    </a:p>
                    <a:p>
                      <a:pPr indent="0" lvl="0" marL="0" marR="0" rtl="0" algn="ctr">
                        <a:lnSpc>
                          <a:spcPct val="100000"/>
                        </a:lnSpc>
                        <a:spcBef>
                          <a:spcPts val="0"/>
                        </a:spcBef>
                        <a:spcAft>
                          <a:spcPts val="0"/>
                        </a:spcAft>
                        <a:buClr>
                          <a:schemeClr val="dk1"/>
                        </a:buClr>
                        <a:buSzPts val="1400"/>
                        <a:buFont typeface="Helvetica Neue"/>
                        <a:buNone/>
                      </a:pPr>
                      <a:r>
                        <a:rPr b="0" i="0" lang="en-US" sz="1400" u="none" cap="none" strike="noStrike">
                          <a:latin typeface="Helvetica Neue"/>
                          <a:ea typeface="Helvetica Neue"/>
                          <a:cs typeface="Helvetica Neue"/>
                          <a:sym typeface="Helvetica Neue"/>
                        </a:rPr>
                        <a:t>(</a:t>
                      </a:r>
                      <a:r>
                        <a:rPr lang="en-US" sz="1400" u="none" cap="none" strike="noStrike">
                          <a:latin typeface="Helvetica Neue"/>
                          <a:ea typeface="Helvetica Neue"/>
                          <a:cs typeface="Helvetica Neue"/>
                          <a:sym typeface="Helvetica Neue"/>
                        </a:rPr>
                        <a:t>13/09/24</a:t>
                      </a:r>
                      <a:r>
                        <a:rPr b="0" i="0" lang="en-US" sz="1400" u="none" cap="none" strike="noStrike">
                          <a:latin typeface="Helvetica Neue"/>
                          <a:ea typeface="Helvetica Neue"/>
                          <a:cs typeface="Helvetica Neue"/>
                          <a:sym typeface="Helvetica Neue"/>
                        </a:rPr>
                        <a:t>)</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457200" marR="0" rtl="0" algn="l">
                        <a:lnSpc>
                          <a:spcPct val="100000"/>
                        </a:lnSpc>
                        <a:spcBef>
                          <a:spcPts val="0"/>
                        </a:spcBef>
                        <a:spcAft>
                          <a:spcPts val="0"/>
                        </a:spcAft>
                        <a:buClr>
                          <a:srgbClr val="000000"/>
                        </a:buClr>
                        <a:buSzPts val="1400"/>
                        <a:buFont typeface="Arial"/>
                        <a:buNone/>
                      </a:pPr>
                      <a:r>
                        <a:t/>
                      </a:r>
                      <a:endParaRPr sz="1400" u="none" cap="none" strike="noStrike"/>
                    </a:p>
                    <a:p>
                      <a:pPr indent="-171450" lvl="0" marL="171450" marR="0" rtl="0" algn="l">
                        <a:lnSpc>
                          <a:spcPct val="100000"/>
                        </a:lnSpc>
                        <a:spcBef>
                          <a:spcPts val="0"/>
                        </a:spcBef>
                        <a:spcAft>
                          <a:spcPts val="0"/>
                        </a:spcAft>
                        <a:buClr>
                          <a:schemeClr val="dk1"/>
                        </a:buClr>
                        <a:buSzPts val="1400"/>
                        <a:buFont typeface="Arial"/>
                        <a:buChar char="•"/>
                      </a:pPr>
                      <a:r>
                        <a:rPr lang="en-US" sz="1400" u="none" cap="none" strike="noStrike">
                          <a:latin typeface="Helvetica Neue"/>
                          <a:ea typeface="Helvetica Neue"/>
                          <a:cs typeface="Helvetica Neue"/>
                          <a:sym typeface="Helvetica Neue"/>
                        </a:rPr>
                        <a:t>Satisfactory.</a:t>
                      </a:r>
                      <a:endParaRPr sz="1400" u="none" cap="none" strike="noStrike"/>
                    </a:p>
                    <a:p>
                      <a:pPr indent="0" lvl="0" marL="45720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solidFill>
                      <a:srgbClr val="F0F0DD"/>
                    </a:solidFill>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latin typeface="Helvetica Neue"/>
                          <a:ea typeface="Helvetica Neue"/>
                          <a:cs typeface="Helvetica Neue"/>
                          <a:sym typeface="Helvetica Neue"/>
                        </a:rPr>
                        <a:t>Yes</a:t>
                      </a:r>
                      <a:endParaRPr sz="1400" u="none" cap="none" strike="noStrike"/>
                    </a:p>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latin typeface="Helvetica Neue"/>
                          <a:ea typeface="Helvetica Neue"/>
                          <a:cs typeface="Helvetica Neue"/>
                          <a:sym typeface="Helvetica Neue"/>
                        </a:rPr>
                        <a:t>(Week No. 2)</a:t>
                      </a:r>
                      <a:endParaRPr sz="1400" u="none" cap="none" strike="noStrike"/>
                    </a:p>
                  </a:txBody>
                  <a:tcPr marT="45725" marB="45725" marR="91450" marL="91450">
                    <a:solidFill>
                      <a:srgbClr val="F0F0DD"/>
                    </a:solidFill>
                  </a:tcPr>
                </a:tc>
              </a:tr>
              <a:tr h="828000">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3.</a:t>
                      </a:r>
                      <a:endParaRPr sz="1400" u="none" cap="none" strike="noStrike"/>
                    </a:p>
                  </a:txBody>
                  <a:tcPr marT="45725" marB="45725" marR="91450" marL="91450">
                    <a:solidFill>
                      <a:srgbClr val="D5D59B"/>
                    </a:solidFill>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latin typeface="Helvetica Neue"/>
                          <a:ea typeface="Helvetica Neue"/>
                          <a:cs typeface="Helvetica Neue"/>
                          <a:sym typeface="Helvetica Neue"/>
                        </a:rPr>
                        <a:t>3</a:t>
                      </a:r>
                      <a:endParaRPr sz="1400" u="none" cap="none" strike="noStrike"/>
                    </a:p>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latin typeface="Helvetica Neue"/>
                          <a:ea typeface="Helvetica Neue"/>
                          <a:cs typeface="Helvetica Neue"/>
                          <a:sym typeface="Helvetica Neue"/>
                        </a:rPr>
                        <a:t>(</a:t>
                      </a:r>
                      <a:r>
                        <a:rPr lang="en-US" sz="1400" u="none" cap="none" strike="noStrike">
                          <a:latin typeface="Helvetica Neue"/>
                          <a:ea typeface="Helvetica Neue"/>
                          <a:cs typeface="Helvetica Neue"/>
                          <a:sym typeface="Helvetica Neue"/>
                        </a:rPr>
                        <a:t>18/09/24</a:t>
                      </a:r>
                      <a:r>
                        <a:rPr b="0" i="0" lang="en-US" sz="1400" u="none" cap="none" strike="noStrike">
                          <a:latin typeface="Helvetica Neue"/>
                          <a:ea typeface="Helvetica Neue"/>
                          <a:cs typeface="Helvetica Neue"/>
                          <a:sym typeface="Helvetica Neue"/>
                        </a:rPr>
                        <a:t>)</a:t>
                      </a:r>
                      <a:endParaRPr sz="1400" u="none" cap="none" strike="noStrike"/>
                    </a:p>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457200" marR="0" rtl="0" algn="l">
                        <a:lnSpc>
                          <a:spcPct val="100000"/>
                        </a:lnSpc>
                        <a:spcBef>
                          <a:spcPts val="0"/>
                        </a:spcBef>
                        <a:spcAft>
                          <a:spcPts val="0"/>
                        </a:spcAft>
                        <a:buClr>
                          <a:srgbClr val="000000"/>
                        </a:buClr>
                        <a:buSzPts val="1400"/>
                        <a:buFont typeface="Arial"/>
                        <a:buNone/>
                      </a:pPr>
                      <a:r>
                        <a:t/>
                      </a:r>
                      <a:endParaRPr sz="1400" u="none" cap="none" strike="noStrike"/>
                    </a:p>
                    <a:p>
                      <a:pPr indent="-171450" lvl="0" marL="171450" marR="0" rtl="0" algn="l">
                        <a:lnSpc>
                          <a:spcPct val="100000"/>
                        </a:lnSpc>
                        <a:spcBef>
                          <a:spcPts val="0"/>
                        </a:spcBef>
                        <a:spcAft>
                          <a:spcPts val="0"/>
                        </a:spcAft>
                        <a:buClr>
                          <a:schemeClr val="dk1"/>
                        </a:buClr>
                        <a:buSzPts val="1400"/>
                        <a:buFont typeface="Arial"/>
                        <a:buChar char="•"/>
                      </a:pPr>
                      <a:r>
                        <a:rPr lang="en-US" sz="1400" u="none" cap="none" strike="noStrike">
                          <a:latin typeface="Helvetica Neue"/>
                          <a:ea typeface="Helvetica Neue"/>
                          <a:cs typeface="Helvetica Neue"/>
                          <a:sym typeface="Helvetica Neue"/>
                        </a:rPr>
                        <a:t>Satisfactory.</a:t>
                      </a:r>
                      <a:endParaRPr sz="1400" u="none" cap="none" strike="noStrike"/>
                    </a:p>
                  </a:txBody>
                  <a:tcPr marT="45725" marB="45725" marR="91450" marL="91450">
                    <a:solidFill>
                      <a:srgbClr val="D5D59B"/>
                    </a:solidFill>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latin typeface="Helvetica Neue"/>
                          <a:ea typeface="Helvetica Neue"/>
                          <a:cs typeface="Helvetica Neue"/>
                          <a:sym typeface="Helvetica Neue"/>
                        </a:rPr>
                        <a:t>Yes</a:t>
                      </a:r>
                      <a:endParaRPr sz="1400" u="none" cap="none" strike="noStrike"/>
                    </a:p>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latin typeface="Helvetica Neue"/>
                          <a:ea typeface="Helvetica Neue"/>
                          <a:cs typeface="Helvetica Neue"/>
                          <a:sym typeface="Helvetica Neue"/>
                        </a:rPr>
                        <a:t>(Week No. 3)</a:t>
                      </a:r>
                      <a:endParaRPr sz="1400" u="none" cap="none" strike="noStrike"/>
                    </a:p>
                  </a:txBody>
                  <a:tcPr marT="45725" marB="45725" marR="91450" marL="91450">
                    <a:solidFill>
                      <a:srgbClr val="D5D59B"/>
                    </a:solidFill>
                  </a:tcPr>
                </a:tc>
              </a:tr>
              <a:tr h="828000">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4.</a:t>
                      </a:r>
                      <a:endParaRPr sz="1400" u="none" cap="none" strike="noStrike"/>
                    </a:p>
                  </a:txBody>
                  <a:tcPr marT="45725" marB="45725" marR="91450" marL="91450">
                    <a:solidFill>
                      <a:srgbClr val="D5D59B"/>
                    </a:solidFill>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latin typeface="Helvetica Neue"/>
                          <a:ea typeface="Helvetica Neue"/>
                          <a:cs typeface="Helvetica Neue"/>
                          <a:sym typeface="Helvetica Neue"/>
                        </a:rPr>
                        <a:t>4</a:t>
                      </a:r>
                      <a:endParaRPr sz="1400" u="none" cap="none" strike="noStrike"/>
                    </a:p>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latin typeface="Helvetica Neue"/>
                          <a:ea typeface="Helvetica Neue"/>
                          <a:cs typeface="Helvetica Neue"/>
                          <a:sym typeface="Helvetica Neue"/>
                        </a:rPr>
                        <a:t>(</a:t>
                      </a:r>
                      <a:r>
                        <a:rPr lang="en-US" sz="1400" u="none" cap="none" strike="noStrike">
                          <a:latin typeface="Helvetica Neue"/>
                          <a:ea typeface="Helvetica Neue"/>
                          <a:cs typeface="Helvetica Neue"/>
                          <a:sym typeface="Helvetica Neue"/>
                        </a:rPr>
                        <a:t>27/09/24</a:t>
                      </a:r>
                      <a:r>
                        <a:rPr b="0" i="0" lang="en-US" sz="1400" u="none" cap="none" strike="noStrike">
                          <a:latin typeface="Helvetica Neue"/>
                          <a:ea typeface="Helvetica Neue"/>
                          <a:cs typeface="Helvetica Neue"/>
                          <a:sym typeface="Helvetica Neue"/>
                        </a:rPr>
                        <a:t>)</a:t>
                      </a:r>
                      <a:endParaRPr sz="1400" u="none" cap="none" strike="noStrike"/>
                    </a:p>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latin typeface="Helvetica Neue"/>
                        <a:ea typeface="Helvetica Neue"/>
                        <a:cs typeface="Helvetica Neue"/>
                        <a:sym typeface="Helvetica Neue"/>
                      </a:endParaRPr>
                    </a:p>
                  </a:txBody>
                  <a:tcPr marT="45725" marB="45725" marR="91450" marL="91450">
                    <a:solidFill>
                      <a:srgbClr val="D5D59B"/>
                    </a:solidFill>
                  </a:tcPr>
                </a:tc>
                <a:tc>
                  <a:txBody>
                    <a:bodyPr/>
                    <a:lstStyle/>
                    <a:p>
                      <a:pPr indent="-171450" lvl="0" marL="171450" marR="0" rtl="0" algn="l">
                        <a:lnSpc>
                          <a:spcPct val="100000"/>
                        </a:lnSpc>
                        <a:spcBef>
                          <a:spcPts val="0"/>
                        </a:spcBef>
                        <a:spcAft>
                          <a:spcPts val="0"/>
                        </a:spcAft>
                        <a:buClr>
                          <a:schemeClr val="dk1"/>
                        </a:buClr>
                        <a:buSzPts val="1400"/>
                        <a:buFont typeface="Arial"/>
                        <a:buChar char="•"/>
                      </a:pPr>
                      <a:r>
                        <a:rPr lang="en-US" sz="1400" u="none" cap="none" strike="noStrike">
                          <a:latin typeface="Helvetica Neue"/>
                          <a:ea typeface="Helvetica Neue"/>
                          <a:cs typeface="Helvetica Neue"/>
                          <a:sym typeface="Helvetica Neue"/>
                        </a:rPr>
                        <a:t>Prepare for the mid-term evaluation.</a:t>
                      </a:r>
                      <a:endParaRPr sz="1400" u="none" cap="none" strike="noStrike"/>
                    </a:p>
                    <a:p>
                      <a:pPr indent="-171450" lvl="0" marL="171450" marR="0" rtl="0" algn="l">
                        <a:lnSpc>
                          <a:spcPct val="100000"/>
                        </a:lnSpc>
                        <a:spcBef>
                          <a:spcPts val="0"/>
                        </a:spcBef>
                        <a:spcAft>
                          <a:spcPts val="0"/>
                        </a:spcAft>
                        <a:buClr>
                          <a:schemeClr val="dk1"/>
                        </a:buClr>
                        <a:buSzPts val="1400"/>
                        <a:buFont typeface="Arial"/>
                        <a:buChar char="•"/>
                      </a:pPr>
                      <a:r>
                        <a:rPr lang="en-US" sz="1400" u="none" cap="none" strike="noStrike">
                          <a:latin typeface="Helvetica Neue"/>
                          <a:ea typeface="Helvetica Neue"/>
                          <a:cs typeface="Helvetica Neue"/>
                          <a:sym typeface="Helvetica Neue"/>
                        </a:rPr>
                        <a:t>Make appropriate changes in the presentation.</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solidFill>
                      <a:srgbClr val="D5D59B"/>
                    </a:solidFill>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latin typeface="Helvetica Neue"/>
                          <a:ea typeface="Helvetica Neue"/>
                          <a:cs typeface="Helvetica Neue"/>
                          <a:sym typeface="Helvetica Neue"/>
                        </a:rPr>
                        <a:t>Yes</a:t>
                      </a:r>
                      <a:endParaRPr sz="1400" u="none" cap="none" strike="noStrike"/>
                    </a:p>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latin typeface="Helvetica Neue"/>
                          <a:ea typeface="Helvetica Neue"/>
                          <a:cs typeface="Helvetica Neue"/>
                          <a:sym typeface="Helvetica Neue"/>
                        </a:rPr>
                        <a:t>(Week No. 4)</a:t>
                      </a:r>
                      <a:endParaRPr sz="1400" u="none" cap="none" strike="noStrike"/>
                    </a:p>
                  </a:txBody>
                  <a:tcPr marT="45725" marB="45725" marR="91450" marL="91450">
                    <a:solidFill>
                      <a:srgbClr val="D5D59B"/>
                    </a:solidFill>
                  </a:tcPr>
                </a:tc>
              </a:tr>
              <a:tr h="828000">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5.</a:t>
                      </a:r>
                      <a:endParaRPr sz="1400" u="none" cap="none" strike="noStrike"/>
                    </a:p>
                  </a:txBody>
                  <a:tcPr marT="45725" marB="45725" marR="91450" marL="91450">
                    <a:solidFill>
                      <a:srgbClr val="D5D59B"/>
                    </a:solidFill>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latin typeface="Helvetica Neue"/>
                          <a:ea typeface="Helvetica Neue"/>
                          <a:cs typeface="Helvetica Neue"/>
                          <a:sym typeface="Helvetica Neue"/>
                        </a:rPr>
                        <a:t>5</a:t>
                      </a:r>
                      <a:endParaRPr sz="1400" u="none" cap="none" strike="noStrike"/>
                    </a:p>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latin typeface="Helvetica Neue"/>
                          <a:ea typeface="Helvetica Neue"/>
                          <a:cs typeface="Helvetica Neue"/>
                          <a:sym typeface="Helvetica Neue"/>
                        </a:rPr>
                        <a:t>(dd/mm/yy)</a:t>
                      </a:r>
                      <a:endParaRPr sz="1400" u="none" cap="none" strike="noStrike"/>
                    </a:p>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latin typeface="Helvetica Neue"/>
                        <a:ea typeface="Helvetica Neue"/>
                        <a:cs typeface="Helvetica Neue"/>
                        <a:sym typeface="Helvetica Neue"/>
                      </a:endParaRPr>
                    </a:p>
                  </a:txBody>
                  <a:tcPr marT="45725" marB="45725" marR="91450" marL="91450">
                    <a:solidFill>
                      <a:srgbClr val="D5D59B"/>
                    </a:solidFill>
                  </a:tcPr>
                </a:tc>
                <a:tc>
                  <a:txBody>
                    <a:bodyPr/>
                    <a:lstStyle/>
                    <a:p>
                      <a:pPr indent="-171450" lvl="0" marL="171450" marR="0" rtl="0" algn="l">
                        <a:lnSpc>
                          <a:spcPct val="100000"/>
                        </a:lnSpc>
                        <a:spcBef>
                          <a:spcPts val="0"/>
                        </a:spcBef>
                        <a:spcAft>
                          <a:spcPts val="0"/>
                        </a:spcAft>
                        <a:buClr>
                          <a:schemeClr val="dk1"/>
                        </a:buClr>
                        <a:buSzPts val="1400"/>
                        <a:buFont typeface="Arial"/>
                        <a:buChar char="•"/>
                      </a:pPr>
                      <a:r>
                        <a:rPr b="0" i="0" lang="en-US" sz="1400" u="none" cap="none" strike="noStrike">
                          <a:latin typeface="Helvetica Neue"/>
                          <a:ea typeface="Helvetica Neue"/>
                          <a:cs typeface="Helvetica Neue"/>
                          <a:sym typeface="Helvetica Neue"/>
                        </a:rPr>
                        <a:t>Remark 1</a:t>
                      </a:r>
                      <a:endParaRPr sz="1400" u="none" cap="none" strike="noStrike"/>
                    </a:p>
                    <a:p>
                      <a:pPr indent="-171450" lvl="0" marL="171450" marR="0" rtl="0" algn="l">
                        <a:lnSpc>
                          <a:spcPct val="100000"/>
                        </a:lnSpc>
                        <a:spcBef>
                          <a:spcPts val="0"/>
                        </a:spcBef>
                        <a:spcAft>
                          <a:spcPts val="0"/>
                        </a:spcAft>
                        <a:buClr>
                          <a:schemeClr val="dk1"/>
                        </a:buClr>
                        <a:buSzPts val="1400"/>
                        <a:buFont typeface="Arial"/>
                        <a:buChar char="•"/>
                      </a:pPr>
                      <a:r>
                        <a:rPr b="0" i="0" lang="en-US" sz="1400" u="none" cap="none" strike="noStrike">
                          <a:latin typeface="Helvetica Neue"/>
                          <a:ea typeface="Helvetica Neue"/>
                          <a:cs typeface="Helvetica Neue"/>
                          <a:sym typeface="Helvetica Neue"/>
                        </a:rPr>
                        <a:t>Remark 2</a:t>
                      </a:r>
                      <a:endParaRPr sz="1400" u="none" cap="none" strike="noStrike"/>
                    </a:p>
                    <a:p>
                      <a:pPr indent="-171450" lvl="0" marL="171450" marR="0" rtl="0" algn="l">
                        <a:lnSpc>
                          <a:spcPct val="100000"/>
                        </a:lnSpc>
                        <a:spcBef>
                          <a:spcPts val="0"/>
                        </a:spcBef>
                        <a:spcAft>
                          <a:spcPts val="0"/>
                        </a:spcAft>
                        <a:buClr>
                          <a:schemeClr val="dk1"/>
                        </a:buClr>
                        <a:buSzPts val="1400"/>
                        <a:buFont typeface="Arial"/>
                        <a:buChar char="•"/>
                      </a:pPr>
                      <a:r>
                        <a:rPr b="0" i="0" lang="en-US" sz="1400" u="none" cap="none" strike="noStrike">
                          <a:latin typeface="Helvetica Neue"/>
                          <a:ea typeface="Helvetica Neue"/>
                          <a:cs typeface="Helvetica Neue"/>
                          <a:sym typeface="Helvetica Neue"/>
                        </a:rPr>
                        <a:t>Remark 3</a:t>
                      </a:r>
                      <a:endParaRPr sz="1400" u="none" cap="none" strike="noStrike"/>
                    </a:p>
                  </a:txBody>
                  <a:tcPr marT="45725" marB="45725" marR="91450" marL="91450">
                    <a:solidFill>
                      <a:srgbClr val="D5D59B"/>
                    </a:solidFill>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latin typeface="Helvetica Neue"/>
                          <a:ea typeface="Helvetica Neue"/>
                          <a:cs typeface="Helvetica Neue"/>
                          <a:sym typeface="Helvetica Neue"/>
                        </a:rPr>
                        <a:t>Yes/No</a:t>
                      </a:r>
                      <a:endParaRPr sz="1400" u="none" cap="none" strike="noStrike"/>
                    </a:p>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latin typeface="Helvetica Neue"/>
                          <a:ea typeface="Helvetica Neue"/>
                          <a:cs typeface="Helvetica Neue"/>
                          <a:sym typeface="Helvetica Neue"/>
                        </a:rPr>
                        <a:t>(Week No.)</a:t>
                      </a:r>
                      <a:endParaRPr sz="1400" u="none" cap="none" strike="noStrike"/>
                    </a:p>
                  </a:txBody>
                  <a:tcPr marT="45725" marB="45725" marR="91450" marL="91450">
                    <a:solidFill>
                      <a:srgbClr val="D5D59B"/>
                    </a:solidFill>
                  </a:tcPr>
                </a:tc>
              </a:tr>
              <a:tr h="828000">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6.</a:t>
                      </a:r>
                      <a:endParaRPr sz="1400" u="none" cap="none" strike="noStrike"/>
                    </a:p>
                  </a:txBody>
                  <a:tcPr marT="45725" marB="45725" marR="91450" marL="91450">
                    <a:solidFill>
                      <a:srgbClr val="D5D59B"/>
                    </a:solidFill>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latin typeface="Helvetica Neue"/>
                          <a:ea typeface="Helvetica Neue"/>
                          <a:cs typeface="Helvetica Neue"/>
                          <a:sym typeface="Helvetica Neue"/>
                        </a:rPr>
                        <a:t>6</a:t>
                      </a:r>
                      <a:endParaRPr sz="1400" u="none" cap="none" strike="noStrike"/>
                    </a:p>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latin typeface="Helvetica Neue"/>
                          <a:ea typeface="Helvetica Neue"/>
                          <a:cs typeface="Helvetica Neue"/>
                          <a:sym typeface="Helvetica Neue"/>
                        </a:rPr>
                        <a:t>(dd/mm/yy)</a:t>
                      </a:r>
                      <a:endParaRPr sz="1400" u="none" cap="none" strike="noStrike"/>
                    </a:p>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latin typeface="Helvetica Neue"/>
                        <a:ea typeface="Helvetica Neue"/>
                        <a:cs typeface="Helvetica Neue"/>
                        <a:sym typeface="Helvetica Neue"/>
                      </a:endParaRPr>
                    </a:p>
                  </a:txBody>
                  <a:tcPr marT="45725" marB="45725" marR="91450" marL="91450">
                    <a:solidFill>
                      <a:srgbClr val="D5D59B"/>
                    </a:solidFill>
                  </a:tcPr>
                </a:tc>
                <a:tc>
                  <a:txBody>
                    <a:bodyPr/>
                    <a:lstStyle/>
                    <a:p>
                      <a:pPr indent="-171450" lvl="0" marL="171450" marR="0" rtl="0" algn="l">
                        <a:lnSpc>
                          <a:spcPct val="100000"/>
                        </a:lnSpc>
                        <a:spcBef>
                          <a:spcPts val="0"/>
                        </a:spcBef>
                        <a:spcAft>
                          <a:spcPts val="0"/>
                        </a:spcAft>
                        <a:buClr>
                          <a:schemeClr val="dk1"/>
                        </a:buClr>
                        <a:buSzPts val="1400"/>
                        <a:buFont typeface="Arial"/>
                        <a:buChar char="•"/>
                      </a:pPr>
                      <a:r>
                        <a:rPr b="0" i="0" lang="en-US" sz="1400" u="none" cap="none" strike="noStrike">
                          <a:latin typeface="Helvetica Neue"/>
                          <a:ea typeface="Helvetica Neue"/>
                          <a:cs typeface="Helvetica Neue"/>
                          <a:sym typeface="Helvetica Neue"/>
                        </a:rPr>
                        <a:t>Remark 1</a:t>
                      </a:r>
                      <a:endParaRPr sz="1400" u="none" cap="none" strike="noStrike"/>
                    </a:p>
                    <a:p>
                      <a:pPr indent="-171450" lvl="0" marL="171450" marR="0" rtl="0" algn="l">
                        <a:lnSpc>
                          <a:spcPct val="100000"/>
                        </a:lnSpc>
                        <a:spcBef>
                          <a:spcPts val="0"/>
                        </a:spcBef>
                        <a:spcAft>
                          <a:spcPts val="0"/>
                        </a:spcAft>
                        <a:buClr>
                          <a:schemeClr val="dk1"/>
                        </a:buClr>
                        <a:buSzPts val="1400"/>
                        <a:buFont typeface="Arial"/>
                        <a:buChar char="•"/>
                      </a:pPr>
                      <a:r>
                        <a:rPr b="0" i="0" lang="en-US" sz="1400" u="none" cap="none" strike="noStrike">
                          <a:latin typeface="Helvetica Neue"/>
                          <a:ea typeface="Helvetica Neue"/>
                          <a:cs typeface="Helvetica Neue"/>
                          <a:sym typeface="Helvetica Neue"/>
                        </a:rPr>
                        <a:t>Remark 2</a:t>
                      </a:r>
                      <a:endParaRPr sz="1400" u="none" cap="none" strike="noStrike"/>
                    </a:p>
                    <a:p>
                      <a:pPr indent="-171450" lvl="0" marL="171450" marR="0" rtl="0" algn="l">
                        <a:lnSpc>
                          <a:spcPct val="100000"/>
                        </a:lnSpc>
                        <a:spcBef>
                          <a:spcPts val="0"/>
                        </a:spcBef>
                        <a:spcAft>
                          <a:spcPts val="0"/>
                        </a:spcAft>
                        <a:buClr>
                          <a:schemeClr val="dk1"/>
                        </a:buClr>
                        <a:buSzPts val="1400"/>
                        <a:buFont typeface="Arial"/>
                        <a:buChar char="•"/>
                      </a:pPr>
                      <a:r>
                        <a:rPr b="0" i="0" lang="en-US" sz="1400" u="none" cap="none" strike="noStrike">
                          <a:latin typeface="Helvetica Neue"/>
                          <a:ea typeface="Helvetica Neue"/>
                          <a:cs typeface="Helvetica Neue"/>
                          <a:sym typeface="Helvetica Neue"/>
                        </a:rPr>
                        <a:t>Remark 3</a:t>
                      </a:r>
                      <a:endParaRPr sz="1400" u="none" cap="none" strike="noStrike"/>
                    </a:p>
                  </a:txBody>
                  <a:tcPr marT="45725" marB="45725" marR="91450" marL="91450">
                    <a:solidFill>
                      <a:srgbClr val="D5D59B"/>
                    </a:solidFill>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latin typeface="Helvetica Neue"/>
                          <a:ea typeface="Helvetica Neue"/>
                          <a:cs typeface="Helvetica Neue"/>
                          <a:sym typeface="Helvetica Neue"/>
                        </a:rPr>
                        <a:t>Yes/No</a:t>
                      </a:r>
                      <a:endParaRPr sz="1400" u="none" cap="none" strike="noStrike"/>
                    </a:p>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latin typeface="Helvetica Neue"/>
                          <a:ea typeface="Helvetica Neue"/>
                          <a:cs typeface="Helvetica Neue"/>
                          <a:sym typeface="Helvetica Neue"/>
                        </a:rPr>
                        <a:t>(Week No.)</a:t>
                      </a:r>
                      <a:endParaRPr sz="1400" u="none" cap="none" strike="noStrike"/>
                    </a:p>
                  </a:txBody>
                  <a:tcPr marT="45725" marB="45725" marR="91450" marL="91450">
                    <a:solidFill>
                      <a:srgbClr val="D5D59B"/>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US" sz="2400"/>
              <a:t>References</a:t>
            </a:r>
            <a:endParaRPr/>
          </a:p>
        </p:txBody>
      </p:sp>
      <p:sp>
        <p:nvSpPr>
          <p:cNvPr id="188" name="Google Shape;188;p25"/>
          <p:cNvSpPr txBox="1"/>
          <p:nvPr/>
        </p:nvSpPr>
        <p:spPr>
          <a:xfrm>
            <a:off x="77118" y="804231"/>
            <a:ext cx="8956800" cy="5794800"/>
          </a:xfrm>
          <a:prstGeom prst="rect">
            <a:avLst/>
          </a:prstGeom>
          <a:noFill/>
          <a:ln>
            <a:noFill/>
          </a:ln>
        </p:spPr>
        <p:txBody>
          <a:bodyPr anchorCtr="0" anchor="t" bIns="45700" lIns="91425" spcFirstLastPara="1" rIns="91425" wrap="square" tIns="45700">
            <a:noAutofit/>
          </a:bodyPr>
          <a:lstStyle/>
          <a:p>
            <a:pPr indent="0" lvl="0" marL="45720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222222"/>
              </a:solidFill>
              <a:highlight>
                <a:srgbClr val="FFFFFF"/>
              </a:highlight>
              <a:latin typeface="Arial"/>
              <a:ea typeface="Arial"/>
              <a:cs typeface="Arial"/>
              <a:sym typeface="Arial"/>
            </a:endParaRPr>
          </a:p>
          <a:p>
            <a:pPr indent="-342900" lvl="0" marL="400050" marR="0" rtl="0" algn="just">
              <a:lnSpc>
                <a:spcPct val="115000"/>
              </a:lnSpc>
              <a:spcBef>
                <a:spcPts val="0"/>
              </a:spcBef>
              <a:spcAft>
                <a:spcPts val="0"/>
              </a:spcAft>
              <a:buClr>
                <a:srgbClr val="000000"/>
              </a:buClr>
              <a:buSzPts val="1400"/>
              <a:buFont typeface="Arial"/>
              <a:buNone/>
            </a:pPr>
            <a:r>
              <a:rPr b="0" i="0" lang="en-US" sz="1400" u="none" cap="none" strike="noStrike">
                <a:solidFill>
                  <a:srgbClr val="222222"/>
                </a:solidFill>
                <a:highlight>
                  <a:srgbClr val="FFFFFF"/>
                </a:highlight>
                <a:latin typeface="Helvetica Neue"/>
                <a:ea typeface="Helvetica Neue"/>
                <a:cs typeface="Helvetica Neue"/>
                <a:sym typeface="Helvetica Neue"/>
              </a:rPr>
              <a:t>[1]  Feng, Z., Guo, D., Tang, D., Duan, N., Feng, X., Gong, M., Shou, L., Qin, B., Liu, T., Jiang, D. and Zhou,   M., 2020. Codebert: A pre-trained model for programming and natural languages. </a:t>
            </a:r>
            <a:r>
              <a:rPr b="0" i="1" lang="en-US" sz="1400" u="none" cap="none" strike="noStrike">
                <a:solidFill>
                  <a:srgbClr val="222222"/>
                </a:solidFill>
                <a:highlight>
                  <a:srgbClr val="FFFFFF"/>
                </a:highlight>
                <a:latin typeface="Helvetica Neue"/>
                <a:ea typeface="Helvetica Neue"/>
                <a:cs typeface="Helvetica Neue"/>
                <a:sym typeface="Helvetica Neue"/>
              </a:rPr>
              <a:t>arXiv preprint arXiv:2002.08155</a:t>
            </a:r>
            <a:r>
              <a:rPr b="0" i="0" lang="en-US" sz="1400" u="none" cap="none" strike="noStrike">
                <a:solidFill>
                  <a:srgbClr val="222222"/>
                </a:solidFill>
                <a:highlight>
                  <a:srgbClr val="FFFFFF"/>
                </a:highlight>
                <a:latin typeface="Helvetica Neue"/>
                <a:ea typeface="Helvetica Neue"/>
                <a:cs typeface="Helvetica Neue"/>
                <a:sym typeface="Helvetica Neue"/>
              </a:rPr>
              <a:t>.</a:t>
            </a:r>
            <a:endParaRPr b="0" i="0" sz="1400" u="none" cap="none" strike="noStrike">
              <a:solidFill>
                <a:srgbClr val="222222"/>
              </a:solidFill>
              <a:highlight>
                <a:srgbClr val="FFFFFF"/>
              </a:highlight>
              <a:latin typeface="Helvetica Neue"/>
              <a:ea typeface="Helvetica Neue"/>
              <a:cs typeface="Helvetica Neue"/>
              <a:sym typeface="Helvetica Neue"/>
            </a:endParaRPr>
          </a:p>
          <a:p>
            <a:pPr indent="0" lvl="0" marL="45720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222222"/>
              </a:solidFill>
              <a:highlight>
                <a:srgbClr val="FFFFFF"/>
              </a:highlight>
              <a:latin typeface="Helvetica Neue"/>
              <a:ea typeface="Helvetica Neue"/>
              <a:cs typeface="Helvetica Neue"/>
              <a:sym typeface="Helvetica Neue"/>
            </a:endParaRPr>
          </a:p>
          <a:p>
            <a:pPr indent="-400050" lvl="0" marL="457200" marR="0" rtl="0" algn="just">
              <a:lnSpc>
                <a:spcPct val="115000"/>
              </a:lnSpc>
              <a:spcBef>
                <a:spcPts val="0"/>
              </a:spcBef>
              <a:spcAft>
                <a:spcPts val="0"/>
              </a:spcAft>
              <a:buClr>
                <a:srgbClr val="000000"/>
              </a:buClr>
              <a:buSzPts val="1400"/>
              <a:buFont typeface="Arial"/>
              <a:buNone/>
            </a:pPr>
            <a:r>
              <a:rPr b="0" i="0" lang="en-US" sz="1400" u="none" cap="none" strike="noStrike">
                <a:solidFill>
                  <a:srgbClr val="222222"/>
                </a:solidFill>
                <a:highlight>
                  <a:srgbClr val="FFFFFF"/>
                </a:highlight>
                <a:latin typeface="Helvetica Neue"/>
                <a:ea typeface="Helvetica Neue"/>
                <a:cs typeface="Helvetica Neue"/>
                <a:sym typeface="Helvetica Neue"/>
              </a:rPr>
              <a:t>[2]  Svajlenko, J. and Roy, C.K., 2015, September. Evaluating clone detection tools with bigclonebench. In 2015 IEEE international conference on software maintenance and evolution (ICSME) (pp. 131-140). IEEE.</a:t>
            </a:r>
            <a:endParaRPr b="0" i="0" sz="1400" u="none" cap="none" strike="noStrike">
              <a:solidFill>
                <a:srgbClr val="222222"/>
              </a:solidFill>
              <a:highlight>
                <a:srgbClr val="FFFFFF"/>
              </a:highlight>
              <a:latin typeface="Helvetica Neue"/>
              <a:ea typeface="Helvetica Neue"/>
              <a:cs typeface="Helvetica Neue"/>
              <a:sym typeface="Helvetica Neue"/>
            </a:endParaRPr>
          </a:p>
          <a:p>
            <a:pPr indent="0" lvl="0" marL="45720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222222"/>
              </a:solidFill>
              <a:highlight>
                <a:srgbClr val="FFFFFF"/>
              </a:highlight>
              <a:latin typeface="Helvetica Neue"/>
              <a:ea typeface="Helvetica Neue"/>
              <a:cs typeface="Helvetica Neue"/>
              <a:sym typeface="Helvetica Neue"/>
            </a:endParaRPr>
          </a:p>
          <a:p>
            <a:pPr indent="-400050" lvl="0" marL="457200" marR="0" rtl="0" algn="just">
              <a:lnSpc>
                <a:spcPct val="115000"/>
              </a:lnSpc>
              <a:spcBef>
                <a:spcPts val="0"/>
              </a:spcBef>
              <a:spcAft>
                <a:spcPts val="0"/>
              </a:spcAft>
              <a:buClr>
                <a:srgbClr val="000000"/>
              </a:buClr>
              <a:buSzPts val="1400"/>
              <a:buFont typeface="Arial"/>
              <a:buNone/>
            </a:pPr>
            <a:r>
              <a:rPr b="0" i="0" lang="en-US" sz="1400" u="none" cap="none" strike="noStrike">
                <a:solidFill>
                  <a:srgbClr val="222222"/>
                </a:solidFill>
                <a:highlight>
                  <a:srgbClr val="FFFFFF"/>
                </a:highlight>
                <a:latin typeface="Helvetica Neue"/>
                <a:ea typeface="Helvetica Neue"/>
                <a:cs typeface="Helvetica Neue"/>
                <a:sym typeface="Helvetica Neue"/>
              </a:rPr>
              <a:t>[3]  Kim, D.K., 2019. Enhancing code clone detection using control flow graphs. International Journal of Electrical &amp; Computer Engineering (2088-8708), 9(5).</a:t>
            </a:r>
            <a:endParaRPr b="0" i="0" sz="1400" u="none" cap="none" strike="noStrike">
              <a:solidFill>
                <a:srgbClr val="222222"/>
              </a:solidFill>
              <a:highlight>
                <a:srgbClr val="FFFFFF"/>
              </a:highlight>
              <a:latin typeface="Helvetica Neue"/>
              <a:ea typeface="Helvetica Neue"/>
              <a:cs typeface="Helvetica Neue"/>
              <a:sym typeface="Helvetica Neue"/>
            </a:endParaRPr>
          </a:p>
          <a:p>
            <a:pPr indent="0" lvl="0" marL="45720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222222"/>
              </a:solidFill>
              <a:highlight>
                <a:srgbClr val="FFFFFF"/>
              </a:highlight>
              <a:latin typeface="Helvetica Neue"/>
              <a:ea typeface="Helvetica Neue"/>
              <a:cs typeface="Helvetica Neue"/>
              <a:sym typeface="Helvetica Neue"/>
            </a:endParaRPr>
          </a:p>
          <a:p>
            <a:pPr indent="-400050" lvl="0" marL="457200" marR="0" rtl="0" algn="just">
              <a:lnSpc>
                <a:spcPct val="115000"/>
              </a:lnSpc>
              <a:spcBef>
                <a:spcPts val="0"/>
              </a:spcBef>
              <a:spcAft>
                <a:spcPts val="0"/>
              </a:spcAft>
              <a:buClr>
                <a:srgbClr val="000000"/>
              </a:buClr>
              <a:buSzPts val="1400"/>
              <a:buFont typeface="Arial"/>
              <a:buNone/>
            </a:pPr>
            <a:r>
              <a:rPr b="0" i="0" lang="en-US" sz="1400" u="none" cap="none" strike="noStrike">
                <a:solidFill>
                  <a:srgbClr val="222222"/>
                </a:solidFill>
                <a:highlight>
                  <a:srgbClr val="FFFFFF"/>
                </a:highlight>
                <a:latin typeface="Helvetica Neue"/>
                <a:ea typeface="Helvetica Neue"/>
                <a:cs typeface="Helvetica Neue"/>
                <a:sym typeface="Helvetica Neue"/>
              </a:rPr>
              <a:t>[4]  Swaraj, A. and Kumar, S., 2023. Programming Language Identification in Stack Overflow Post Snippets with Regex Based Tf-Idf Vectorization over ANN. In ENASE (pp. 648-655).</a:t>
            </a:r>
            <a:endParaRPr b="0" i="0" sz="1400" u="none" cap="none" strike="noStrike">
              <a:solidFill>
                <a:srgbClr val="222222"/>
              </a:solidFill>
              <a:highlight>
                <a:srgbClr val="FFFFFF"/>
              </a:highlight>
              <a:latin typeface="Helvetica Neue"/>
              <a:ea typeface="Helvetica Neue"/>
              <a:cs typeface="Helvetica Neue"/>
              <a:sym typeface="Helvetica Neue"/>
            </a:endParaRPr>
          </a:p>
          <a:p>
            <a:pPr indent="0" lvl="0" marL="45720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222222"/>
              </a:solidFill>
              <a:highlight>
                <a:srgbClr val="FFFFFF"/>
              </a:highlight>
              <a:latin typeface="Helvetica Neue"/>
              <a:ea typeface="Helvetica Neue"/>
              <a:cs typeface="Helvetica Neue"/>
              <a:sym typeface="Helvetica Neue"/>
            </a:endParaRPr>
          </a:p>
          <a:p>
            <a:pPr indent="-400050" lvl="0" marL="457200" marR="0" rtl="0" algn="just">
              <a:lnSpc>
                <a:spcPct val="115000"/>
              </a:lnSpc>
              <a:spcBef>
                <a:spcPts val="0"/>
              </a:spcBef>
              <a:spcAft>
                <a:spcPts val="0"/>
              </a:spcAft>
              <a:buClr>
                <a:srgbClr val="000000"/>
              </a:buClr>
              <a:buSzPts val="1400"/>
              <a:buFont typeface="Arial"/>
              <a:buNone/>
            </a:pPr>
            <a:r>
              <a:rPr b="0" i="0" lang="en-US" sz="1400" u="none" cap="none" strike="noStrike">
                <a:solidFill>
                  <a:srgbClr val="222222"/>
                </a:solidFill>
                <a:highlight>
                  <a:srgbClr val="FFFFFF"/>
                </a:highlight>
                <a:latin typeface="Helvetica Neue"/>
                <a:ea typeface="Helvetica Neue"/>
                <a:cs typeface="Helvetica Neue"/>
                <a:sym typeface="Helvetica Neue"/>
              </a:rPr>
              <a:t>[5]  Ragkhitwetsagul, C., Krinke, J. and Clark, D., 2018. A comparison of code similarity analysers. Empirical Software Engineering, 23, pp.2464-2519.</a:t>
            </a:r>
            <a:endParaRPr b="0" i="0" sz="1400" u="none" cap="none" strike="noStrike">
              <a:solidFill>
                <a:srgbClr val="222222"/>
              </a:solidFill>
              <a:highlight>
                <a:srgbClr val="FFFFFF"/>
              </a:highlight>
              <a:latin typeface="Helvetica Neue"/>
              <a:ea typeface="Helvetica Neue"/>
              <a:cs typeface="Helvetica Neue"/>
              <a:sym typeface="Helvetica Neue"/>
            </a:endParaRPr>
          </a:p>
          <a:p>
            <a:pPr indent="0" lvl="0" marL="45720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222222"/>
              </a:solidFill>
              <a:highlight>
                <a:srgbClr val="FFFFFF"/>
              </a:highlight>
              <a:latin typeface="Helvetica Neue"/>
              <a:ea typeface="Helvetica Neue"/>
              <a:cs typeface="Helvetica Neue"/>
              <a:sym typeface="Helvetica Neue"/>
            </a:endParaRPr>
          </a:p>
          <a:p>
            <a:pPr indent="-400050" lvl="0" marL="457200" marR="0" rtl="0" algn="just">
              <a:lnSpc>
                <a:spcPct val="115000"/>
              </a:lnSpc>
              <a:spcBef>
                <a:spcPts val="0"/>
              </a:spcBef>
              <a:spcAft>
                <a:spcPts val="0"/>
              </a:spcAft>
              <a:buClr>
                <a:srgbClr val="000000"/>
              </a:buClr>
              <a:buSzPts val="1400"/>
              <a:buFont typeface="Arial"/>
              <a:buNone/>
            </a:pPr>
            <a:r>
              <a:rPr b="0" i="0" lang="en-US" sz="1400" u="none" cap="none" strike="noStrike">
                <a:solidFill>
                  <a:srgbClr val="222222"/>
                </a:solidFill>
                <a:highlight>
                  <a:srgbClr val="FFFFFF"/>
                </a:highlight>
                <a:latin typeface="Helvetica Neue"/>
                <a:ea typeface="Helvetica Neue"/>
                <a:cs typeface="Helvetica Neue"/>
                <a:sym typeface="Helvetica Neue"/>
              </a:rPr>
              <a:t>[6]   Ain, Q.U., Butt, W.H., Anwar, M.W., Azam, F. and Maqbool, B., 2019. A systematic review on code clone detection. IEEE access, 7, pp.86121-86144</a:t>
            </a:r>
            <a:r>
              <a:rPr b="0" i="0" lang="en-US" sz="1400" u="none" cap="none" strike="noStrike">
                <a:solidFill>
                  <a:srgbClr val="222222"/>
                </a:solidFill>
                <a:highlight>
                  <a:srgbClr val="FFFFFF"/>
                </a:highlight>
                <a:latin typeface="Arial"/>
                <a:ea typeface="Arial"/>
                <a:cs typeface="Arial"/>
                <a:sym typeface="Arial"/>
              </a:rPr>
              <a:t>.</a:t>
            </a:r>
            <a:endParaRPr b="0" i="0" sz="1400" u="none" cap="none" strike="noStrike">
              <a:solidFill>
                <a:srgbClr val="222222"/>
              </a:solidFill>
              <a:highlight>
                <a:srgbClr val="FFFFFF"/>
              </a:highlight>
              <a:latin typeface="Arial"/>
              <a:ea typeface="Arial"/>
              <a:cs typeface="Arial"/>
              <a:sym typeface="Arial"/>
            </a:endParaRPr>
          </a:p>
          <a:p>
            <a:pPr indent="-400050" lvl="0" marL="45720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222222"/>
              </a:solidFill>
              <a:highlight>
                <a:srgbClr val="FFFFFF"/>
              </a:highlight>
              <a:latin typeface="Arial"/>
              <a:ea typeface="Arial"/>
              <a:cs typeface="Arial"/>
              <a:sym typeface="Arial"/>
            </a:endParaRPr>
          </a:p>
          <a:p>
            <a:pPr indent="-400050" lvl="0" marL="457200" marR="0" rtl="0" algn="just">
              <a:lnSpc>
                <a:spcPct val="115000"/>
              </a:lnSpc>
              <a:spcBef>
                <a:spcPts val="0"/>
              </a:spcBef>
              <a:spcAft>
                <a:spcPts val="0"/>
              </a:spcAft>
              <a:buClr>
                <a:srgbClr val="000000"/>
              </a:buClr>
              <a:buSzPts val="1400"/>
              <a:buFont typeface="Arial"/>
              <a:buNone/>
            </a:pPr>
            <a:r>
              <a:rPr b="0" i="0" lang="en-US" sz="1400" u="none" cap="none" strike="noStrike">
                <a:solidFill>
                  <a:srgbClr val="222222"/>
                </a:solidFill>
                <a:highlight>
                  <a:srgbClr val="FFFFFF"/>
                </a:highlight>
                <a:latin typeface="Arial"/>
                <a:ea typeface="Arial"/>
                <a:cs typeface="Arial"/>
                <a:sym typeface="Arial"/>
              </a:rPr>
              <a:t>[7]  </a:t>
            </a:r>
            <a:r>
              <a:rPr b="0" i="0" lang="en-US" sz="1400" u="none" cap="none" strike="noStrike">
                <a:solidFill>
                  <a:srgbClr val="222222"/>
                </a:solidFill>
                <a:highlight>
                  <a:srgbClr val="FFFFFF"/>
                </a:highlight>
                <a:latin typeface="Helvetica Neue"/>
                <a:ea typeface="Helvetica Neue"/>
                <a:cs typeface="Helvetica Neue"/>
                <a:sym typeface="Helvetica Neue"/>
              </a:rPr>
              <a:t> Van Rysselberghe, F. and Demeyer, S., 2003, September. Evaluating clone detection techniques. In Proc. Int’l Workshop on Evolution of Large-scale Industrial Software Applications (ELISA) (pp. 25-36).</a:t>
            </a:r>
            <a:endParaRPr b="0" i="0" sz="1400" u="none" cap="none" strike="noStrike">
              <a:solidFill>
                <a:srgbClr val="222222"/>
              </a:solidFill>
              <a:highlight>
                <a:srgbClr val="FFFFFF"/>
              </a:highlight>
              <a:latin typeface="Helvetica Neue"/>
              <a:ea typeface="Helvetica Neue"/>
              <a:cs typeface="Helvetica Neue"/>
              <a:sym typeface="Helvetica Neue"/>
            </a:endParaRPr>
          </a:p>
          <a:p>
            <a:pPr indent="0" lvl="0" marL="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222222"/>
              </a:solidFill>
              <a:highlight>
                <a:srgbClr val="FFFFFF"/>
              </a:highlight>
              <a:latin typeface="Helvetica Neue"/>
              <a:ea typeface="Helvetica Neue"/>
              <a:cs typeface="Helvetica Neue"/>
              <a:sym typeface="Helvetica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US" sz="2400"/>
              <a:t>References </a:t>
            </a:r>
            <a:r>
              <a:rPr b="0" lang="en-US" sz="2400"/>
              <a:t>(cont…)</a:t>
            </a:r>
            <a:endParaRPr/>
          </a:p>
        </p:txBody>
      </p:sp>
      <p:sp>
        <p:nvSpPr>
          <p:cNvPr id="194" name="Google Shape;194;p26"/>
          <p:cNvSpPr txBox="1"/>
          <p:nvPr/>
        </p:nvSpPr>
        <p:spPr>
          <a:xfrm>
            <a:off x="-7" y="724556"/>
            <a:ext cx="8956800" cy="5794800"/>
          </a:xfrm>
          <a:prstGeom prst="rect">
            <a:avLst/>
          </a:prstGeom>
          <a:noFill/>
          <a:ln>
            <a:noFill/>
          </a:ln>
        </p:spPr>
        <p:txBody>
          <a:bodyPr anchorCtr="0" anchor="t" bIns="45700" lIns="91425" spcFirstLastPara="1" rIns="91425" wrap="square" tIns="45700">
            <a:noAutofit/>
          </a:bodyPr>
          <a:lstStyle/>
          <a:p>
            <a:pPr indent="0" lvl="0" marL="457200" marR="0" rtl="0" algn="just">
              <a:lnSpc>
                <a:spcPct val="150000"/>
              </a:lnSpc>
              <a:spcBef>
                <a:spcPts val="0"/>
              </a:spcBef>
              <a:spcAft>
                <a:spcPts val="0"/>
              </a:spcAft>
              <a:buClr>
                <a:srgbClr val="000000"/>
              </a:buClr>
              <a:buSzPts val="1200"/>
              <a:buFont typeface="Arial"/>
              <a:buNone/>
            </a:pPr>
            <a:r>
              <a:t/>
            </a:r>
            <a:endParaRPr b="0" i="0" sz="1200" u="none" cap="none" strike="noStrike">
              <a:solidFill>
                <a:schemeClr val="dk1"/>
              </a:solidFill>
              <a:latin typeface="Helvetica Neue"/>
              <a:ea typeface="Helvetica Neue"/>
              <a:cs typeface="Helvetica Neue"/>
              <a:sym typeface="Helvetica Neue"/>
            </a:endParaRPr>
          </a:p>
          <a:p>
            <a:pPr indent="0" lvl="0" marL="114300" marR="153141" rtl="0" algn="just">
              <a:lnSpc>
                <a:spcPct val="150000"/>
              </a:lnSpc>
              <a:spcBef>
                <a:spcPts val="0"/>
              </a:spcBef>
              <a:spcAft>
                <a:spcPts val="0"/>
              </a:spcAft>
              <a:buClr>
                <a:srgbClr val="000000"/>
              </a:buClr>
              <a:buSzPts val="1400"/>
              <a:buFont typeface="Arial"/>
              <a:buNone/>
            </a:pPr>
            <a:r>
              <a:rPr b="0" i="0" lang="en-US" sz="1400" u="none" cap="none" strike="noStrike">
                <a:solidFill>
                  <a:schemeClr val="dk1"/>
                </a:solidFill>
                <a:latin typeface="Helvetica Neue"/>
                <a:ea typeface="Helvetica Neue"/>
                <a:cs typeface="Helvetica Neue"/>
                <a:sym typeface="Helvetica Neue"/>
              </a:rPr>
              <a:t>[8]  R. Smith and S. Horwitz, “Detecting and measuring similarity in code clones,” *ResearchGate*, 2009.</a:t>
            </a:r>
            <a:endParaRPr b="0" i="0" sz="1400" u="none" cap="none" strike="noStrike">
              <a:solidFill>
                <a:schemeClr val="dk1"/>
              </a:solidFill>
              <a:latin typeface="Helvetica Neue"/>
              <a:ea typeface="Helvetica Neue"/>
              <a:cs typeface="Helvetica Neue"/>
              <a:sym typeface="Helvetica Neue"/>
            </a:endParaRPr>
          </a:p>
          <a:p>
            <a:pPr indent="0" lvl="0" marL="114300" marR="153141" rtl="0" algn="just">
              <a:lnSpc>
                <a:spcPct val="150000"/>
              </a:lnSpc>
              <a:spcBef>
                <a:spcPts val="0"/>
              </a:spcBef>
              <a:spcAft>
                <a:spcPts val="0"/>
              </a:spcAft>
              <a:buClr>
                <a:srgbClr val="000000"/>
              </a:buClr>
              <a:buSzPts val="600"/>
              <a:buFont typeface="Arial"/>
              <a:buNone/>
            </a:pPr>
            <a:r>
              <a:t/>
            </a:r>
            <a:endParaRPr b="0" i="0" sz="600" u="none" cap="none" strike="noStrike">
              <a:solidFill>
                <a:schemeClr val="dk1"/>
              </a:solidFill>
              <a:latin typeface="Helvetica Neue"/>
              <a:ea typeface="Helvetica Neue"/>
              <a:cs typeface="Helvetica Neue"/>
              <a:sym typeface="Helvetica Neue"/>
            </a:endParaRPr>
          </a:p>
          <a:p>
            <a:pPr indent="0" lvl="0" marL="114300" marR="153141" rtl="0" algn="just">
              <a:lnSpc>
                <a:spcPct val="150000"/>
              </a:lnSpc>
              <a:spcBef>
                <a:spcPts val="0"/>
              </a:spcBef>
              <a:spcAft>
                <a:spcPts val="0"/>
              </a:spcAft>
              <a:buClr>
                <a:srgbClr val="000000"/>
              </a:buClr>
              <a:buSzPts val="1400"/>
              <a:buFont typeface="Arial"/>
              <a:buNone/>
            </a:pPr>
            <a:r>
              <a:rPr b="0" i="0" lang="en-US" sz="1400" u="none" cap="none" strike="noStrike">
                <a:solidFill>
                  <a:schemeClr val="dk1"/>
                </a:solidFill>
                <a:latin typeface="Helvetica Neue"/>
                <a:ea typeface="Helvetica Neue"/>
                <a:cs typeface="Helvetica Neue"/>
                <a:sym typeface="Helvetica Neue"/>
              </a:rPr>
              <a:t>[9] Martin White, Michele Tufano, Christopher Vendome, and Denys Poshyvanyk : “Deep Learning Code Fragments for Code Clone Detection”,2015.</a:t>
            </a:r>
            <a:endParaRPr b="0" i="0" sz="1400" u="none" cap="none" strike="noStrike">
              <a:solidFill>
                <a:schemeClr val="dk1"/>
              </a:solidFill>
              <a:latin typeface="Helvetica Neue"/>
              <a:ea typeface="Helvetica Neue"/>
              <a:cs typeface="Helvetica Neue"/>
              <a:sym typeface="Helvetica Neue"/>
            </a:endParaRPr>
          </a:p>
          <a:p>
            <a:pPr indent="0" lvl="0" marL="114300" marR="153141" rtl="0" algn="just">
              <a:lnSpc>
                <a:spcPct val="150000"/>
              </a:lnSpc>
              <a:spcBef>
                <a:spcPts val="0"/>
              </a:spcBef>
              <a:spcAft>
                <a:spcPts val="0"/>
              </a:spcAft>
              <a:buClr>
                <a:srgbClr val="000000"/>
              </a:buClr>
              <a:buSzPts val="600"/>
              <a:buFont typeface="Arial"/>
              <a:buNone/>
            </a:pPr>
            <a:r>
              <a:t/>
            </a:r>
            <a:endParaRPr b="0" i="0" sz="600" u="none" cap="none" strike="noStrike">
              <a:solidFill>
                <a:schemeClr val="dk1"/>
              </a:solidFill>
              <a:latin typeface="Helvetica Neue"/>
              <a:ea typeface="Helvetica Neue"/>
              <a:cs typeface="Helvetica Neue"/>
              <a:sym typeface="Helvetica Neue"/>
            </a:endParaRPr>
          </a:p>
          <a:p>
            <a:pPr indent="0" lvl="0" marL="114300" marR="153141" rtl="0" algn="just">
              <a:lnSpc>
                <a:spcPct val="150000"/>
              </a:lnSpc>
              <a:spcBef>
                <a:spcPts val="0"/>
              </a:spcBef>
              <a:spcAft>
                <a:spcPts val="0"/>
              </a:spcAft>
              <a:buClr>
                <a:srgbClr val="000000"/>
              </a:buClr>
              <a:buSzPts val="1400"/>
              <a:buFont typeface="Arial"/>
              <a:buNone/>
            </a:pPr>
            <a:r>
              <a:rPr b="0" i="0" lang="en-US" sz="1400" u="none" cap="none" strike="noStrike">
                <a:solidFill>
                  <a:schemeClr val="dk1"/>
                </a:solidFill>
                <a:latin typeface="Helvetica Neue"/>
                <a:ea typeface="Helvetica Neue"/>
                <a:cs typeface="Helvetica Neue"/>
                <a:sym typeface="Helvetica Neue"/>
              </a:rPr>
              <a:t>[10] Neha Saini, Sukhdip Singh, Suman : Code Clones: Detection and Management . In  International Conference on Computational Intelligence and Data Science (ICCIDS 2018) .</a:t>
            </a:r>
            <a:endParaRPr b="0" i="0" sz="1400" u="none" cap="none" strike="noStrike">
              <a:solidFill>
                <a:schemeClr val="dk1"/>
              </a:solidFill>
              <a:latin typeface="Helvetica Neue"/>
              <a:ea typeface="Helvetica Neue"/>
              <a:cs typeface="Helvetica Neue"/>
              <a:sym typeface="Helvetica Neue"/>
            </a:endParaRPr>
          </a:p>
          <a:p>
            <a:pPr indent="0" lvl="0" marL="114300" marR="153141" rtl="0" algn="just">
              <a:lnSpc>
                <a:spcPct val="150000"/>
              </a:lnSpc>
              <a:spcBef>
                <a:spcPts val="0"/>
              </a:spcBef>
              <a:spcAft>
                <a:spcPts val="0"/>
              </a:spcAft>
              <a:buClr>
                <a:srgbClr val="000000"/>
              </a:buClr>
              <a:buSzPts val="600"/>
              <a:buFont typeface="Arial"/>
              <a:buNone/>
            </a:pPr>
            <a:r>
              <a:t/>
            </a:r>
            <a:endParaRPr b="0" i="0" sz="600" u="none" cap="none" strike="noStrike">
              <a:solidFill>
                <a:schemeClr val="dk1"/>
              </a:solidFill>
              <a:latin typeface="Helvetica Neue"/>
              <a:ea typeface="Helvetica Neue"/>
              <a:cs typeface="Helvetica Neue"/>
              <a:sym typeface="Helvetica Neue"/>
            </a:endParaRPr>
          </a:p>
          <a:p>
            <a:pPr indent="0" lvl="0" marL="114300" marR="153141" rtl="0" algn="just">
              <a:lnSpc>
                <a:spcPct val="150000"/>
              </a:lnSpc>
              <a:spcBef>
                <a:spcPts val="0"/>
              </a:spcBef>
              <a:spcAft>
                <a:spcPts val="0"/>
              </a:spcAft>
              <a:buClr>
                <a:srgbClr val="000000"/>
              </a:buClr>
              <a:buSzPts val="1400"/>
              <a:buFont typeface="Arial"/>
              <a:buNone/>
            </a:pPr>
            <a:r>
              <a:rPr b="0" i="0" lang="en-US" sz="1400" u="none" cap="none" strike="noStrike">
                <a:solidFill>
                  <a:schemeClr val="dk1"/>
                </a:solidFill>
                <a:latin typeface="Helvetica Neue"/>
                <a:ea typeface="Helvetica Neue"/>
                <a:cs typeface="Helvetica Neue"/>
                <a:sym typeface="Helvetica Neue"/>
              </a:rPr>
              <a:t>[11] Dong Kwan Kim :Enhancing code clone detection using control flow graphs. In  International Journal of Electrical and Computer Engineering (IJECE) Vol. 9, No. 5, October 2019, pp. 3804~3812 ISSN: 2088-8708, DOI: 10.11591/ijece.v9i5.pp3804-3812 .</a:t>
            </a:r>
            <a:endParaRPr b="0" i="0" sz="1400" u="none" cap="none" strike="noStrike">
              <a:solidFill>
                <a:schemeClr val="dk1"/>
              </a:solidFill>
              <a:latin typeface="Helvetica Neue"/>
              <a:ea typeface="Helvetica Neue"/>
              <a:cs typeface="Helvetica Neue"/>
              <a:sym typeface="Helvetica Neue"/>
            </a:endParaRPr>
          </a:p>
          <a:p>
            <a:pPr indent="0" lvl="0" marL="114300" marR="153141" rtl="0" algn="just">
              <a:lnSpc>
                <a:spcPct val="150000"/>
              </a:lnSpc>
              <a:spcBef>
                <a:spcPts val="0"/>
              </a:spcBef>
              <a:spcAft>
                <a:spcPts val="0"/>
              </a:spcAft>
              <a:buClr>
                <a:srgbClr val="000000"/>
              </a:buClr>
              <a:buSzPts val="600"/>
              <a:buFont typeface="Arial"/>
              <a:buNone/>
            </a:pPr>
            <a:r>
              <a:t/>
            </a:r>
            <a:endParaRPr b="0" i="0" sz="600" u="none" cap="none" strike="noStrike">
              <a:solidFill>
                <a:schemeClr val="dk1"/>
              </a:solidFill>
              <a:latin typeface="Helvetica Neue"/>
              <a:ea typeface="Helvetica Neue"/>
              <a:cs typeface="Helvetica Neue"/>
              <a:sym typeface="Helvetica Neue"/>
            </a:endParaRPr>
          </a:p>
          <a:p>
            <a:pPr indent="0" lvl="0" marL="114300" marR="153141" rtl="0" algn="just">
              <a:lnSpc>
                <a:spcPct val="150000"/>
              </a:lnSpc>
              <a:spcBef>
                <a:spcPts val="0"/>
              </a:spcBef>
              <a:spcAft>
                <a:spcPts val="0"/>
              </a:spcAft>
              <a:buClr>
                <a:srgbClr val="000000"/>
              </a:buClr>
              <a:buSzPts val="1400"/>
              <a:buFont typeface="Arial"/>
              <a:buNone/>
            </a:pPr>
            <a:r>
              <a:rPr b="0" i="0" lang="en-US" sz="1400" u="none" cap="none" strike="noStrike">
                <a:solidFill>
                  <a:schemeClr val="dk1"/>
                </a:solidFill>
                <a:latin typeface="Helvetica Neue"/>
                <a:ea typeface="Helvetica Neue"/>
                <a:cs typeface="Helvetica Neue"/>
                <a:sym typeface="Helvetica Neue"/>
              </a:rPr>
              <a:t>[12] Ajad Kumar, Rashmi Yadav and Kuldeep Kumar: A Systematic Review of Semantic Clone Detection Techniques in Software Systems.  IOP Conf. Series: Materials Science and Engineering 1022 (2021) 012074.</a:t>
            </a:r>
            <a:endParaRPr b="0" i="0" sz="1400" u="none" cap="none" strike="noStrike">
              <a:solidFill>
                <a:schemeClr val="dk1"/>
              </a:solidFill>
              <a:latin typeface="Helvetica Neue"/>
              <a:ea typeface="Helvetica Neue"/>
              <a:cs typeface="Helvetica Neue"/>
              <a:sym typeface="Helvetica Neue"/>
            </a:endParaRPr>
          </a:p>
          <a:p>
            <a:pPr indent="0" lvl="0" marL="114300" marR="153141" rtl="0" algn="just">
              <a:lnSpc>
                <a:spcPct val="150000"/>
              </a:lnSpc>
              <a:spcBef>
                <a:spcPts val="0"/>
              </a:spcBef>
              <a:spcAft>
                <a:spcPts val="0"/>
              </a:spcAft>
              <a:buClr>
                <a:srgbClr val="000000"/>
              </a:buClr>
              <a:buSzPts val="600"/>
              <a:buFont typeface="Arial"/>
              <a:buNone/>
            </a:pPr>
            <a:r>
              <a:t/>
            </a:r>
            <a:endParaRPr b="0" i="0" sz="600" u="none" cap="none" strike="noStrike">
              <a:solidFill>
                <a:schemeClr val="dk1"/>
              </a:solidFill>
              <a:latin typeface="Helvetica Neue"/>
              <a:ea typeface="Helvetica Neue"/>
              <a:cs typeface="Helvetica Neue"/>
              <a:sym typeface="Helvetica Neue"/>
            </a:endParaRPr>
          </a:p>
          <a:p>
            <a:pPr indent="0" lvl="0" marL="114300" marR="153141" rtl="0" algn="just">
              <a:lnSpc>
                <a:spcPct val="150000"/>
              </a:lnSpc>
              <a:spcBef>
                <a:spcPts val="0"/>
              </a:spcBef>
              <a:spcAft>
                <a:spcPts val="0"/>
              </a:spcAft>
              <a:buClr>
                <a:srgbClr val="000000"/>
              </a:buClr>
              <a:buSzPts val="1400"/>
              <a:buFont typeface="Arial"/>
              <a:buNone/>
            </a:pPr>
            <a:r>
              <a:rPr b="0" i="0" lang="en-US" sz="1400" u="none" cap="none" strike="noStrike">
                <a:solidFill>
                  <a:schemeClr val="dk1"/>
                </a:solidFill>
                <a:latin typeface="Helvetica Neue"/>
                <a:ea typeface="Helvetica Neue"/>
                <a:cs typeface="Helvetica Neue"/>
                <a:sym typeface="Helvetica Neue"/>
              </a:rPr>
              <a:t>[13] Morteza Zakeri-Nasrabadi, Saeed Parsa , Mohammad Ramezani, Chanchal Roy, Masoud Ekhtiarzadeh :A systematic literature review on source code similarity measurement and clone detection: Techniques ,applications ,and challenges.The Journal of Systems &amp; Software 204 (2023) 111796.</a:t>
            </a:r>
            <a:endParaRPr b="0" i="0" sz="1400" u="none" cap="none" strike="noStrike">
              <a:solidFill>
                <a:schemeClr val="dk1"/>
              </a:solidFill>
              <a:latin typeface="Helvetica Neue"/>
              <a:ea typeface="Helvetica Neue"/>
              <a:cs typeface="Helvetica Neue"/>
              <a:sym typeface="Helvetica Neue"/>
            </a:endParaRPr>
          </a:p>
          <a:p>
            <a:pPr indent="57150" lvl="0" marL="0" marR="0" rtl="0" algn="just">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7"/>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US" sz="2400"/>
              <a:t>References </a:t>
            </a:r>
            <a:r>
              <a:rPr b="0" lang="en-US" sz="2400"/>
              <a:t>(cont…)</a:t>
            </a:r>
            <a:endParaRPr/>
          </a:p>
        </p:txBody>
      </p:sp>
      <p:sp>
        <p:nvSpPr>
          <p:cNvPr id="200" name="Google Shape;200;p27"/>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000000"/>
              </a:buClr>
              <a:buSzPts val="600"/>
              <a:buFont typeface="Arial"/>
              <a:buNone/>
            </a:pPr>
            <a:r>
              <a:t/>
            </a:r>
            <a:endParaRPr b="0" i="0" sz="600" u="none" cap="none" strike="noStrike">
              <a:solidFill>
                <a:schemeClr val="dk1"/>
              </a:solidFill>
              <a:latin typeface="Helvetica Neue"/>
              <a:ea typeface="Helvetica Neue"/>
              <a:cs typeface="Helvetica Neue"/>
              <a:sym typeface="Helvetica Neue"/>
            </a:endParaRPr>
          </a:p>
          <a:p>
            <a:pPr indent="0" lvl="0" marL="0" marR="0" rtl="0" algn="just">
              <a:lnSpc>
                <a:spcPct val="150000"/>
              </a:lnSpc>
              <a:spcBef>
                <a:spcPts val="0"/>
              </a:spcBef>
              <a:spcAft>
                <a:spcPts val="0"/>
              </a:spcAft>
              <a:buClr>
                <a:srgbClr val="000000"/>
              </a:buClr>
              <a:buSzPts val="1200"/>
              <a:buFont typeface="Arial"/>
              <a:buNone/>
            </a:pPr>
            <a:r>
              <a:rPr b="0" i="0" lang="en-US" sz="1200" u="none" cap="none" strike="noStrike">
                <a:solidFill>
                  <a:schemeClr val="dk1"/>
                </a:solidFill>
                <a:latin typeface="Helvetica Neue"/>
                <a:ea typeface="Helvetica Neue"/>
                <a:cs typeface="Helvetica Neue"/>
                <a:sym typeface="Helvetica Neue"/>
              </a:rPr>
              <a:t>[</a:t>
            </a:r>
            <a:r>
              <a:rPr b="0" i="0" lang="en-US" sz="1400" u="none" cap="none" strike="noStrike">
                <a:solidFill>
                  <a:schemeClr val="dk1"/>
                </a:solidFill>
                <a:latin typeface="Helvetica Neue"/>
                <a:ea typeface="Helvetica Neue"/>
                <a:cs typeface="Helvetica Neue"/>
                <a:sym typeface="Helvetica Neue"/>
              </a:rPr>
              <a:t>14] IEEE Transactions on Power Systems, vol. 32, no. 3, pp. 2142-2151, May 2017.</a:t>
            </a:r>
            <a:endParaRPr b="0" i="0" sz="1400" u="none" cap="none" strike="noStrike">
              <a:solidFill>
                <a:schemeClr val="dk1"/>
              </a:solidFill>
              <a:latin typeface="Helvetica Neue"/>
              <a:ea typeface="Helvetica Neue"/>
              <a:cs typeface="Helvetica Neue"/>
              <a:sym typeface="Helvetica Neue"/>
            </a:endParaRPr>
          </a:p>
          <a:p>
            <a:pPr indent="0" lvl="0" marL="0" marR="0" rtl="0" algn="just">
              <a:lnSpc>
                <a:spcPct val="150000"/>
              </a:lnSpc>
              <a:spcBef>
                <a:spcPts val="0"/>
              </a:spcBef>
              <a:spcAft>
                <a:spcPts val="0"/>
              </a:spcAft>
              <a:buClr>
                <a:srgbClr val="000000"/>
              </a:buClr>
              <a:buSzPts val="600"/>
              <a:buFont typeface="Arial"/>
              <a:buNone/>
            </a:pPr>
            <a:r>
              <a:t/>
            </a:r>
            <a:endParaRPr b="0" i="0" sz="600" u="none" cap="none" strike="noStrike">
              <a:solidFill>
                <a:schemeClr val="dk1"/>
              </a:solidFill>
              <a:latin typeface="Helvetica Neue"/>
              <a:ea typeface="Helvetica Neue"/>
              <a:cs typeface="Helvetica Neue"/>
              <a:sym typeface="Helvetica Neue"/>
            </a:endParaRPr>
          </a:p>
          <a:p>
            <a:pPr indent="0" lvl="0" marL="0" marR="0" rtl="0" algn="just">
              <a:lnSpc>
                <a:spcPct val="150000"/>
              </a:lnSpc>
              <a:spcBef>
                <a:spcPts val="0"/>
              </a:spcBef>
              <a:spcAft>
                <a:spcPts val="0"/>
              </a:spcAft>
              <a:buClr>
                <a:srgbClr val="000000"/>
              </a:buClr>
              <a:buSzPts val="1400"/>
              <a:buFont typeface="Arial"/>
              <a:buNone/>
            </a:pPr>
            <a:r>
              <a:rPr b="0" i="0" lang="en-US" sz="1400" u="none" cap="none" strike="noStrike">
                <a:solidFill>
                  <a:schemeClr val="dk1"/>
                </a:solidFill>
                <a:latin typeface="Helvetica Neue"/>
                <a:ea typeface="Helvetica Neue"/>
                <a:cs typeface="Helvetica Neue"/>
                <a:sym typeface="Helvetica Neue"/>
              </a:rPr>
              <a:t>[15] K. A. Kontogiannis, R. De Mori, E. Merlo, M. Galler, and M. Bernstein, "Pattern Matching for Clone and Concept Detection," </a:t>
            </a:r>
            <a:r>
              <a:rPr b="0" i="1" lang="en-US" sz="1400" u="none" cap="none" strike="noStrike">
                <a:solidFill>
                  <a:schemeClr val="dk1"/>
                </a:solidFill>
                <a:latin typeface="Helvetica Neue"/>
                <a:ea typeface="Helvetica Neue"/>
                <a:cs typeface="Helvetica Neue"/>
                <a:sym typeface="Helvetica Neue"/>
              </a:rPr>
              <a:t>Automated Software Engineering</a:t>
            </a:r>
            <a:r>
              <a:rPr b="0" i="0" lang="en-US" sz="1400" u="none" cap="none" strike="noStrike">
                <a:solidFill>
                  <a:schemeClr val="dk1"/>
                </a:solidFill>
                <a:latin typeface="Helvetica Neue"/>
                <a:ea typeface="Helvetica Neue"/>
                <a:cs typeface="Helvetica Neue"/>
                <a:sym typeface="Helvetica Neue"/>
              </a:rPr>
              <a:t>, vol. 3, pp. 77–108, 1996</a:t>
            </a:r>
            <a:endParaRPr b="0" i="0" sz="1400" u="none" cap="none" strike="noStrike">
              <a:solidFill>
                <a:schemeClr val="dk1"/>
              </a:solidFill>
              <a:latin typeface="Helvetica Neue"/>
              <a:ea typeface="Helvetica Neue"/>
              <a:cs typeface="Helvetica Neue"/>
              <a:sym typeface="Helvetica Neue"/>
            </a:endParaRPr>
          </a:p>
          <a:p>
            <a:pPr indent="0" lvl="0" marL="0" marR="0" rtl="0" algn="just">
              <a:lnSpc>
                <a:spcPct val="150000"/>
              </a:lnSpc>
              <a:spcBef>
                <a:spcPts val="0"/>
              </a:spcBef>
              <a:spcAft>
                <a:spcPts val="0"/>
              </a:spcAft>
              <a:buClr>
                <a:srgbClr val="000000"/>
              </a:buClr>
              <a:buSzPts val="600"/>
              <a:buFont typeface="Arial"/>
              <a:buNone/>
            </a:pPr>
            <a:r>
              <a:t/>
            </a:r>
            <a:endParaRPr b="0" i="0" sz="600" u="none" cap="none" strike="noStrike">
              <a:solidFill>
                <a:schemeClr val="dk1"/>
              </a:solidFill>
              <a:latin typeface="Helvetica Neue"/>
              <a:ea typeface="Helvetica Neue"/>
              <a:cs typeface="Helvetica Neue"/>
              <a:sym typeface="Helvetica Neue"/>
            </a:endParaRPr>
          </a:p>
          <a:p>
            <a:pPr indent="0" lvl="0" marL="0" marR="0" rtl="0" algn="just">
              <a:lnSpc>
                <a:spcPct val="150000"/>
              </a:lnSpc>
              <a:spcBef>
                <a:spcPts val="0"/>
              </a:spcBef>
              <a:spcAft>
                <a:spcPts val="0"/>
              </a:spcAft>
              <a:buClr>
                <a:srgbClr val="000000"/>
              </a:buClr>
              <a:buSzPts val="1400"/>
              <a:buFont typeface="Arial"/>
              <a:buNone/>
            </a:pPr>
            <a:r>
              <a:rPr b="0" i="0" lang="en-US" sz="1400" u="none" cap="none" strike="noStrike">
                <a:solidFill>
                  <a:schemeClr val="dk1"/>
                </a:solidFill>
                <a:latin typeface="Helvetica Neue"/>
                <a:ea typeface="Helvetica Neue"/>
                <a:cs typeface="Helvetica Neue"/>
                <a:sym typeface="Helvetica Neue"/>
              </a:rPr>
              <a:t>[16] Z. A. Alzamil, "Application of Redundant Computation in Program Debugging," </a:t>
            </a:r>
            <a:r>
              <a:rPr b="0" i="1" lang="en-US" sz="1400" u="none" cap="none" strike="noStrike">
                <a:solidFill>
                  <a:schemeClr val="dk1"/>
                </a:solidFill>
                <a:latin typeface="Helvetica Neue"/>
                <a:ea typeface="Helvetica Neue"/>
                <a:cs typeface="Helvetica Neue"/>
                <a:sym typeface="Helvetica Neue"/>
              </a:rPr>
              <a:t>Journal of Systems and Software</a:t>
            </a:r>
            <a:r>
              <a:rPr b="0" i="0" lang="en-US" sz="1400" u="none" cap="none" strike="noStrike">
                <a:solidFill>
                  <a:schemeClr val="dk1"/>
                </a:solidFill>
                <a:latin typeface="Helvetica Neue"/>
                <a:ea typeface="Helvetica Neue"/>
                <a:cs typeface="Helvetica Neue"/>
                <a:sym typeface="Helvetica Neue"/>
              </a:rPr>
              <a:t>, vol. 81, no. 11, pp. 2024–2033, Nov. 2008.</a:t>
            </a:r>
            <a:endParaRPr b="0" i="0" sz="1400" u="none" cap="none" strike="noStrike">
              <a:solidFill>
                <a:schemeClr val="dk1"/>
              </a:solidFill>
              <a:latin typeface="Helvetica Neue"/>
              <a:ea typeface="Helvetica Neue"/>
              <a:cs typeface="Helvetica Neue"/>
              <a:sym typeface="Helvetica Neue"/>
            </a:endParaRPr>
          </a:p>
          <a:p>
            <a:pPr indent="0" lvl="0" marL="0" marR="0" rtl="0" algn="just">
              <a:lnSpc>
                <a:spcPct val="150000"/>
              </a:lnSpc>
              <a:spcBef>
                <a:spcPts val="0"/>
              </a:spcBef>
              <a:spcAft>
                <a:spcPts val="0"/>
              </a:spcAft>
              <a:buClr>
                <a:srgbClr val="000000"/>
              </a:buClr>
              <a:buSzPts val="600"/>
              <a:buFont typeface="Arial"/>
              <a:buNone/>
            </a:pPr>
            <a:r>
              <a:t/>
            </a:r>
            <a:endParaRPr b="0" i="0" sz="600" u="none" cap="none" strike="noStrike">
              <a:solidFill>
                <a:schemeClr val="dk1"/>
              </a:solidFill>
              <a:latin typeface="Helvetica Neue"/>
              <a:ea typeface="Helvetica Neue"/>
              <a:cs typeface="Helvetica Neue"/>
              <a:sym typeface="Helvetica Neue"/>
            </a:endParaRPr>
          </a:p>
          <a:p>
            <a:pPr indent="0" lvl="0" marL="0" marR="0" rtl="0" algn="just">
              <a:lnSpc>
                <a:spcPct val="150000"/>
              </a:lnSpc>
              <a:spcBef>
                <a:spcPts val="0"/>
              </a:spcBef>
              <a:spcAft>
                <a:spcPts val="0"/>
              </a:spcAft>
              <a:buClr>
                <a:srgbClr val="000000"/>
              </a:buClr>
              <a:buSzPts val="1400"/>
              <a:buFont typeface="Arial"/>
              <a:buNone/>
            </a:pPr>
            <a:r>
              <a:rPr b="0" i="0" lang="en-US" sz="1400" u="none" cap="none" strike="noStrike">
                <a:solidFill>
                  <a:schemeClr val="dk1"/>
                </a:solidFill>
                <a:latin typeface="Helvetica Neue"/>
                <a:ea typeface="Helvetica Neue"/>
                <a:cs typeface="Helvetica Neue"/>
                <a:sym typeface="Helvetica Neue"/>
              </a:rPr>
              <a:t>[17] M. Zhang, "Detecting Redundant Operations with LLVM," </a:t>
            </a:r>
            <a:r>
              <a:rPr b="0" i="1" lang="en-US" sz="1400" u="none" cap="none" strike="noStrike">
                <a:solidFill>
                  <a:schemeClr val="dk1"/>
                </a:solidFill>
                <a:latin typeface="Helvetica Neue"/>
                <a:ea typeface="Helvetica Neue"/>
                <a:cs typeface="Helvetica Neue"/>
                <a:sym typeface="Helvetica Neue"/>
              </a:rPr>
              <a:t>GSoC 2015 Proposal</a:t>
            </a:r>
            <a:r>
              <a:rPr b="0" i="0" lang="en-US" sz="1400" u="none" cap="none" strike="noStrike">
                <a:solidFill>
                  <a:schemeClr val="dk1"/>
                </a:solidFill>
                <a:latin typeface="Helvetica Neue"/>
                <a:ea typeface="Helvetica Neue"/>
                <a:cs typeface="Helvetica Neue"/>
                <a:sym typeface="Helvetica Neue"/>
              </a:rPr>
              <a:t>, unpublished, 2015.</a:t>
            </a:r>
            <a:endParaRPr b="0" i="0" sz="1400" u="none" cap="none" strike="noStrike">
              <a:solidFill>
                <a:schemeClr val="dk1"/>
              </a:solidFill>
              <a:latin typeface="Helvetica Neue"/>
              <a:ea typeface="Helvetica Neue"/>
              <a:cs typeface="Helvetica Neue"/>
              <a:sym typeface="Helvetica Neue"/>
            </a:endParaRPr>
          </a:p>
          <a:p>
            <a:pPr indent="0" lvl="0" marL="0" marR="0" rtl="0" algn="just">
              <a:lnSpc>
                <a:spcPct val="150000"/>
              </a:lnSpc>
              <a:spcBef>
                <a:spcPts val="0"/>
              </a:spcBef>
              <a:spcAft>
                <a:spcPts val="0"/>
              </a:spcAft>
              <a:buClr>
                <a:srgbClr val="000000"/>
              </a:buClr>
              <a:buSzPts val="600"/>
              <a:buFont typeface="Arial"/>
              <a:buNone/>
            </a:pPr>
            <a:r>
              <a:t/>
            </a:r>
            <a:endParaRPr b="0" i="0" sz="600" u="none" cap="none" strike="noStrike">
              <a:solidFill>
                <a:schemeClr val="dk1"/>
              </a:solidFill>
              <a:latin typeface="Helvetica Neue"/>
              <a:ea typeface="Helvetica Neue"/>
              <a:cs typeface="Helvetica Neue"/>
              <a:sym typeface="Helvetica Neue"/>
            </a:endParaRPr>
          </a:p>
          <a:p>
            <a:pPr indent="0" lvl="0" marL="0" marR="0" rtl="0" algn="just">
              <a:lnSpc>
                <a:spcPct val="150000"/>
              </a:lnSpc>
              <a:spcBef>
                <a:spcPts val="0"/>
              </a:spcBef>
              <a:spcAft>
                <a:spcPts val="0"/>
              </a:spcAft>
              <a:buClr>
                <a:srgbClr val="000000"/>
              </a:buClr>
              <a:buSzPts val="1400"/>
              <a:buFont typeface="Arial"/>
              <a:buNone/>
            </a:pPr>
            <a:r>
              <a:rPr b="0" i="0" lang="en-US" sz="1400" u="none" cap="none" strike="noStrike">
                <a:solidFill>
                  <a:schemeClr val="dk1"/>
                </a:solidFill>
                <a:latin typeface="Helvetica Neue"/>
                <a:ea typeface="Helvetica Neue"/>
                <a:cs typeface="Helvetica Neue"/>
                <a:sym typeface="Helvetica Neue"/>
              </a:rPr>
              <a:t>[18] Marcus, A., &amp; Maletic, J. I. (2001). Identification of High-Level Concept Clones in Source Code. </a:t>
            </a:r>
            <a:r>
              <a:rPr b="0" i="1" lang="en-US" sz="1400" u="none" cap="none" strike="noStrike">
                <a:solidFill>
                  <a:schemeClr val="dk1"/>
                </a:solidFill>
                <a:latin typeface="Helvetica Neue"/>
                <a:ea typeface="Helvetica Neue"/>
                <a:cs typeface="Helvetica Neue"/>
                <a:sym typeface="Helvetica Neue"/>
              </a:rPr>
              <a:t>Proceedings of the International Conference on Automated Software Engineering (ASE '01)</a:t>
            </a:r>
            <a:r>
              <a:rPr b="0" i="0" lang="en-US" sz="1400" u="none" cap="none" strike="noStrike">
                <a:solidFill>
                  <a:schemeClr val="dk1"/>
                </a:solidFill>
                <a:latin typeface="Helvetica Neue"/>
                <a:ea typeface="Helvetica Neue"/>
                <a:cs typeface="Helvetica Neue"/>
                <a:sym typeface="Helvetica Neue"/>
              </a:rPr>
              <a:t>, pp. 46-53.</a:t>
            </a:r>
            <a:endParaRPr b="0" i="0" sz="1400" u="none" cap="none" strike="noStrike">
              <a:solidFill>
                <a:schemeClr val="dk1"/>
              </a:solidFill>
              <a:latin typeface="Helvetica Neue"/>
              <a:ea typeface="Helvetica Neue"/>
              <a:cs typeface="Helvetica Neue"/>
              <a:sym typeface="Helvetica Neue"/>
            </a:endParaRPr>
          </a:p>
          <a:p>
            <a:pPr indent="0" lvl="0" marL="0" marR="0" rtl="0" algn="just">
              <a:lnSpc>
                <a:spcPct val="150000"/>
              </a:lnSpc>
              <a:spcBef>
                <a:spcPts val="0"/>
              </a:spcBef>
              <a:spcAft>
                <a:spcPts val="0"/>
              </a:spcAft>
              <a:buClr>
                <a:srgbClr val="000000"/>
              </a:buClr>
              <a:buSzPts val="600"/>
              <a:buFont typeface="Arial"/>
              <a:buNone/>
            </a:pPr>
            <a:r>
              <a:t/>
            </a:r>
            <a:endParaRPr b="0" i="0" sz="600" u="none" cap="none" strike="noStrike">
              <a:solidFill>
                <a:schemeClr val="dk1"/>
              </a:solidFill>
              <a:latin typeface="Helvetica Neue"/>
              <a:ea typeface="Helvetica Neue"/>
              <a:cs typeface="Helvetica Neue"/>
              <a:sym typeface="Helvetica Neue"/>
            </a:endParaRPr>
          </a:p>
          <a:p>
            <a:pPr indent="0" lvl="0" marL="0" marR="0" rtl="0" algn="just">
              <a:lnSpc>
                <a:spcPct val="150000"/>
              </a:lnSpc>
              <a:spcBef>
                <a:spcPts val="0"/>
              </a:spcBef>
              <a:spcAft>
                <a:spcPts val="0"/>
              </a:spcAft>
              <a:buClr>
                <a:srgbClr val="000000"/>
              </a:buClr>
              <a:buSzPts val="1400"/>
              <a:buFont typeface="Arial"/>
              <a:buNone/>
            </a:pPr>
            <a:r>
              <a:rPr b="0" i="0" lang="en-US" sz="1400" u="none" cap="none" strike="noStrike">
                <a:solidFill>
                  <a:schemeClr val="dk1"/>
                </a:solidFill>
                <a:latin typeface="Helvetica Neue"/>
                <a:ea typeface="Helvetica Neue"/>
                <a:cs typeface="Helvetica Neue"/>
                <a:sym typeface="Helvetica Neue"/>
              </a:rPr>
              <a:t>[19] Zhou, T., Tian, R., Ashraf, R. A., Gioiosa, R., Kestor, G., &amp; Sarkar, V. (2022). ReACT: Redundancy-Aware Code Generation for Tensor Expressions. </a:t>
            </a:r>
            <a:r>
              <a:rPr b="0" i="1" lang="en-US" sz="1400" u="none" cap="none" strike="noStrike">
                <a:solidFill>
                  <a:schemeClr val="dk1"/>
                </a:solidFill>
                <a:latin typeface="Helvetica Neue"/>
                <a:ea typeface="Helvetica Neue"/>
                <a:cs typeface="Helvetica Neue"/>
                <a:sym typeface="Helvetica Neue"/>
              </a:rPr>
              <a:t>Proceedings of the International Conference on Parallel Architectures and Compilation Techniques (PACT '22)</a:t>
            </a:r>
            <a:r>
              <a:rPr b="0" i="0" lang="en-US" sz="1400" u="none" cap="none" strike="noStrike">
                <a:solidFill>
                  <a:schemeClr val="dk1"/>
                </a:solidFill>
                <a:latin typeface="Helvetica Neue"/>
                <a:ea typeface="Helvetica Neue"/>
                <a:cs typeface="Helvetica Neue"/>
                <a:sym typeface="Helvetica Neue"/>
              </a:rPr>
              <a:t>.</a:t>
            </a:r>
            <a:endParaRPr b="0" i="0" sz="1400" u="none" cap="none" strike="noStrike">
              <a:solidFill>
                <a:schemeClr val="dk1"/>
              </a:solidFill>
              <a:latin typeface="Helvetica Neue"/>
              <a:ea typeface="Helvetica Neue"/>
              <a:cs typeface="Helvetica Neue"/>
              <a:sym typeface="Helvetica Neue"/>
            </a:endParaRPr>
          </a:p>
          <a:p>
            <a:pPr indent="0" lvl="0" marL="0" marR="0" rtl="0" algn="just">
              <a:lnSpc>
                <a:spcPct val="150000"/>
              </a:lnSpc>
              <a:spcBef>
                <a:spcPts val="0"/>
              </a:spcBef>
              <a:spcAft>
                <a:spcPts val="0"/>
              </a:spcAft>
              <a:buClr>
                <a:srgbClr val="000000"/>
              </a:buClr>
              <a:buSzPts val="600"/>
              <a:buFont typeface="Arial"/>
              <a:buNone/>
            </a:pPr>
            <a:r>
              <a:t/>
            </a:r>
            <a:endParaRPr b="0" i="0" sz="600" u="none" cap="none" strike="noStrike">
              <a:solidFill>
                <a:schemeClr val="dk1"/>
              </a:solidFill>
              <a:latin typeface="Helvetica Neue"/>
              <a:ea typeface="Helvetica Neue"/>
              <a:cs typeface="Helvetica Neue"/>
              <a:sym typeface="Helvetica Neue"/>
            </a:endParaRPr>
          </a:p>
          <a:p>
            <a:pPr indent="0" lvl="0" marL="0" marR="0" rtl="0" algn="just">
              <a:lnSpc>
                <a:spcPct val="150000"/>
              </a:lnSpc>
              <a:spcBef>
                <a:spcPts val="0"/>
              </a:spcBef>
              <a:spcAft>
                <a:spcPts val="0"/>
              </a:spcAft>
              <a:buClr>
                <a:srgbClr val="000000"/>
              </a:buClr>
              <a:buSzPts val="1400"/>
              <a:buFont typeface="Arial"/>
              <a:buNone/>
            </a:pPr>
            <a:r>
              <a:rPr b="0" i="0" lang="en-US" sz="1400" u="none" cap="none" strike="noStrike">
                <a:solidFill>
                  <a:schemeClr val="dk1"/>
                </a:solidFill>
                <a:latin typeface="Helvetica Neue"/>
                <a:ea typeface="Helvetica Neue"/>
                <a:cs typeface="Helvetica Neue"/>
                <a:sym typeface="Helvetica Neue"/>
              </a:rPr>
              <a:t>[20] Xu, Z., &amp; Sheng, V. S. (2024). Detecting AI-Generated Code Assignments Using Perplexity of Large Language Models. </a:t>
            </a:r>
            <a:r>
              <a:rPr b="0" i="1" lang="en-US" sz="1400" u="none" cap="none" strike="noStrike">
                <a:solidFill>
                  <a:schemeClr val="dk1"/>
                </a:solidFill>
                <a:latin typeface="Helvetica Neue"/>
                <a:ea typeface="Helvetica Neue"/>
                <a:cs typeface="Helvetica Neue"/>
                <a:sym typeface="Helvetica Neue"/>
              </a:rPr>
              <a:t>Proceedings of the AAAI Conference on Artificial Intelligence</a:t>
            </a:r>
            <a:r>
              <a:rPr b="0" i="0" lang="en-US" sz="1400" u="none" cap="none" strike="noStrike">
                <a:solidFill>
                  <a:schemeClr val="dk1"/>
                </a:solidFill>
                <a:latin typeface="Helvetica Neue"/>
                <a:ea typeface="Helvetica Neue"/>
                <a:cs typeface="Helvetica Neue"/>
                <a:sym typeface="Helvetica Neue"/>
              </a:rPr>
              <a:t>, 38(21), 23155-23162.</a:t>
            </a:r>
            <a:endParaRPr b="0" i="0" sz="14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8"/>
          <p:cNvSpPr txBox="1"/>
          <p:nvPr/>
        </p:nvSpPr>
        <p:spPr>
          <a:xfrm>
            <a:off x="77118" y="804231"/>
            <a:ext cx="8956714" cy="5960125"/>
          </a:xfrm>
          <a:prstGeom prst="rect">
            <a:avLst/>
          </a:prstGeom>
          <a:noFill/>
          <a:ln>
            <a:noFill/>
          </a:ln>
        </p:spPr>
        <p:txBody>
          <a:bodyPr anchorCtr="0" anchor="t" bIns="45700" lIns="91425" spcFirstLastPara="1" rIns="91425" wrap="square" tIns="45700">
            <a:noAutofit/>
          </a:bodyPr>
          <a:lstStyle/>
          <a:p>
            <a:pPr indent="0" lvl="0" marL="95250" marR="0" rtl="0" algn="just">
              <a:lnSpc>
                <a:spcPct val="150000"/>
              </a:lnSpc>
              <a:spcBef>
                <a:spcPts val="0"/>
              </a:spcBef>
              <a:spcAft>
                <a:spcPts val="0"/>
              </a:spcAft>
              <a:buClr>
                <a:schemeClr val="dk1"/>
              </a:buClr>
              <a:buSzPts val="1750"/>
              <a:buFont typeface="Arial"/>
              <a:buNone/>
            </a:pPr>
            <a:r>
              <a:t/>
            </a:r>
            <a:endParaRPr b="0" i="0" sz="1400" u="none" cap="none" strike="noStrike">
              <a:solidFill>
                <a:schemeClr val="dk1"/>
              </a:solidFill>
              <a:latin typeface="Helvetica Neue"/>
              <a:ea typeface="Helvetica Neue"/>
              <a:cs typeface="Helvetica Neue"/>
              <a:sym typeface="Helvetica Neue"/>
            </a:endParaRPr>
          </a:p>
          <a:p>
            <a:pPr indent="0" lvl="0" marL="95250" marR="0" rtl="0" algn="just">
              <a:lnSpc>
                <a:spcPct val="150000"/>
              </a:lnSpc>
              <a:spcBef>
                <a:spcPts val="490"/>
              </a:spcBef>
              <a:spcAft>
                <a:spcPts val="0"/>
              </a:spcAft>
              <a:buClr>
                <a:schemeClr val="dk1"/>
              </a:buClr>
              <a:buSzPts val="1750"/>
              <a:buFont typeface="Arial"/>
              <a:buNone/>
            </a:pPr>
            <a:r>
              <a:t/>
            </a:r>
            <a:endParaRPr b="0" i="0" sz="1400" u="none" cap="none" strike="noStrike">
              <a:solidFill>
                <a:schemeClr val="dk1"/>
              </a:solidFill>
              <a:latin typeface="Helvetica Neue"/>
              <a:ea typeface="Helvetica Neue"/>
              <a:cs typeface="Helvetica Neue"/>
              <a:sym typeface="Helvetica Neue"/>
            </a:endParaRPr>
          </a:p>
          <a:p>
            <a:pPr indent="0" lvl="0" marL="95250" marR="0" rtl="0" algn="just">
              <a:lnSpc>
                <a:spcPct val="150000"/>
              </a:lnSpc>
              <a:spcBef>
                <a:spcPts val="490"/>
              </a:spcBef>
              <a:spcAft>
                <a:spcPts val="0"/>
              </a:spcAft>
              <a:buClr>
                <a:schemeClr val="dk1"/>
              </a:buClr>
              <a:buSzPts val="1750"/>
              <a:buFont typeface="Arial"/>
              <a:buNone/>
            </a:pPr>
            <a:r>
              <a:t/>
            </a:r>
            <a:endParaRPr b="0" i="0" sz="1400" u="none" cap="none" strike="noStrike">
              <a:solidFill>
                <a:schemeClr val="dk1"/>
              </a:solidFill>
              <a:latin typeface="Helvetica Neue"/>
              <a:ea typeface="Helvetica Neue"/>
              <a:cs typeface="Helvetica Neue"/>
              <a:sym typeface="Helvetica Neue"/>
            </a:endParaRPr>
          </a:p>
          <a:p>
            <a:pPr indent="0" lvl="0" marL="95250" marR="0" rtl="0" algn="just">
              <a:lnSpc>
                <a:spcPct val="150000"/>
              </a:lnSpc>
              <a:spcBef>
                <a:spcPts val="490"/>
              </a:spcBef>
              <a:spcAft>
                <a:spcPts val="0"/>
              </a:spcAft>
              <a:buClr>
                <a:schemeClr val="dk1"/>
              </a:buClr>
              <a:buSzPts val="1750"/>
              <a:buFont typeface="Arial"/>
              <a:buNone/>
            </a:pPr>
            <a:r>
              <a:t/>
            </a:r>
            <a:endParaRPr b="0" i="0" sz="1400" u="none" cap="none" strike="noStrike">
              <a:solidFill>
                <a:schemeClr val="dk1"/>
              </a:solidFill>
              <a:latin typeface="Helvetica Neue"/>
              <a:ea typeface="Helvetica Neue"/>
              <a:cs typeface="Helvetica Neue"/>
              <a:sym typeface="Helvetica Neue"/>
            </a:endParaRPr>
          </a:p>
          <a:p>
            <a:pPr indent="0" lvl="0" marL="95250" marR="0" rtl="0" algn="just">
              <a:lnSpc>
                <a:spcPct val="150000"/>
              </a:lnSpc>
              <a:spcBef>
                <a:spcPts val="490"/>
              </a:spcBef>
              <a:spcAft>
                <a:spcPts val="0"/>
              </a:spcAft>
              <a:buClr>
                <a:schemeClr val="dk1"/>
              </a:buClr>
              <a:buSzPts val="1750"/>
              <a:buFont typeface="Arial"/>
              <a:buNone/>
            </a:pPr>
            <a:r>
              <a:t/>
            </a:r>
            <a:endParaRPr b="0" i="0" sz="1400" u="none" cap="none" strike="noStrike">
              <a:solidFill>
                <a:schemeClr val="dk1"/>
              </a:solidFill>
              <a:latin typeface="Helvetica Neue"/>
              <a:ea typeface="Helvetica Neue"/>
              <a:cs typeface="Helvetica Neue"/>
              <a:sym typeface="Helvetica Neue"/>
            </a:endParaRPr>
          </a:p>
          <a:p>
            <a:pPr indent="0" lvl="0" marL="95250" marR="0" rtl="0" algn="just">
              <a:lnSpc>
                <a:spcPct val="150000"/>
              </a:lnSpc>
              <a:spcBef>
                <a:spcPts val="490"/>
              </a:spcBef>
              <a:spcAft>
                <a:spcPts val="0"/>
              </a:spcAft>
              <a:buClr>
                <a:schemeClr val="dk1"/>
              </a:buClr>
              <a:buSzPts val="1750"/>
              <a:buFont typeface="Arial"/>
              <a:buNone/>
            </a:pPr>
            <a:r>
              <a:t/>
            </a:r>
            <a:endParaRPr b="0" i="0" sz="1400" u="none" cap="none" strike="noStrike">
              <a:solidFill>
                <a:schemeClr val="dk1"/>
              </a:solidFill>
              <a:latin typeface="Helvetica Neue"/>
              <a:ea typeface="Helvetica Neue"/>
              <a:cs typeface="Helvetica Neue"/>
              <a:sym typeface="Helvetica Neue"/>
            </a:endParaRPr>
          </a:p>
          <a:p>
            <a:pPr indent="0" lvl="0" marL="95250" marR="0" rtl="0" algn="ctr">
              <a:lnSpc>
                <a:spcPct val="150000"/>
              </a:lnSpc>
              <a:spcBef>
                <a:spcPts val="700"/>
              </a:spcBef>
              <a:spcAft>
                <a:spcPts val="0"/>
              </a:spcAft>
              <a:buClr>
                <a:schemeClr val="dk1"/>
              </a:buClr>
              <a:buSzPts val="2500"/>
              <a:buFont typeface="Arial"/>
              <a:buNone/>
            </a:pPr>
            <a:r>
              <a:rPr b="1" i="0" lang="en-US" sz="3000" u="none" cap="none" strike="noStrike">
                <a:solidFill>
                  <a:schemeClr val="dk1"/>
                </a:solidFill>
                <a:latin typeface="Helvetica Neue"/>
                <a:ea typeface="Helvetica Neue"/>
                <a:cs typeface="Helvetica Neue"/>
                <a:sym typeface="Helvetica Neue"/>
              </a:rPr>
              <a:t>Thanks</a:t>
            </a:r>
            <a:r>
              <a:rPr b="0" i="0" lang="en-US" sz="3000" u="none" cap="none" strike="noStrike">
                <a:solidFill>
                  <a:schemeClr val="dk1"/>
                </a:solidFill>
                <a:latin typeface="Helvetica Neue"/>
                <a:ea typeface="Helvetica Neue"/>
                <a:cs typeface="Helvetica Neue"/>
                <a:sym typeface="Helvetica Neue"/>
              </a:rPr>
              <a:t>.</a:t>
            </a:r>
            <a:endParaRPr b="0" i="0" sz="3000" u="none" cap="none" strike="noStrike">
              <a:solidFill>
                <a:srgbClr val="000000"/>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3"/>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US"/>
              <a:t>Introduction</a:t>
            </a:r>
            <a:endParaRPr/>
          </a:p>
        </p:txBody>
      </p:sp>
      <p:sp>
        <p:nvSpPr>
          <p:cNvPr id="47" name="Google Shape;47;p3"/>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317500" lvl="0" marL="457200" marR="0" rtl="0" algn="just">
              <a:lnSpc>
                <a:spcPct val="115000"/>
              </a:lnSpc>
              <a:spcBef>
                <a:spcPts val="0"/>
              </a:spcBef>
              <a:spcAft>
                <a:spcPts val="0"/>
              </a:spcAft>
              <a:buClr>
                <a:schemeClr val="dk1"/>
              </a:buClr>
              <a:buSzPts val="1400"/>
              <a:buFont typeface="Helvetica Neue"/>
              <a:buChar char="●"/>
            </a:pPr>
            <a:r>
              <a:rPr b="0" i="0" lang="en-US" sz="1400" u="none" cap="none" strike="noStrike">
                <a:solidFill>
                  <a:schemeClr val="dk1"/>
                </a:solidFill>
                <a:latin typeface="Helvetica Neue"/>
                <a:ea typeface="Helvetica Neue"/>
                <a:cs typeface="Helvetica Neue"/>
                <a:sym typeface="Helvetica Neue"/>
              </a:rPr>
              <a:t>Code redundancy, or duplicated code (code clones), is a common issue in software development. It occurs when developers replicate code segments to save time or due to a lack of collaboration. While this may seem convenient initially, redundant code increases codebase size, complicates maintenance and can introduce inconsistencies or bugs when updating code.</a:t>
            </a:r>
            <a:endParaRPr b="0" i="0" sz="1400" u="none" cap="none" strike="noStrike">
              <a:solidFill>
                <a:schemeClr val="dk1"/>
              </a:solidFill>
              <a:latin typeface="Helvetica Neue"/>
              <a:ea typeface="Helvetica Neue"/>
              <a:cs typeface="Helvetica Neue"/>
              <a:sym typeface="Helvetica Neue"/>
            </a:endParaRPr>
          </a:p>
          <a:p>
            <a:pPr indent="0" lvl="0" marL="457200" marR="141879" rtl="0" algn="just">
              <a:lnSpc>
                <a:spcPct val="115000"/>
              </a:lnSpc>
              <a:spcBef>
                <a:spcPts val="1200"/>
              </a:spcBef>
              <a:spcAft>
                <a:spcPts val="0"/>
              </a:spcAft>
              <a:buClr>
                <a:srgbClr val="000000"/>
              </a:buClr>
              <a:buSzPts val="1400"/>
              <a:buFont typeface="Arial"/>
              <a:buNone/>
            </a:pPr>
            <a:r>
              <a:t/>
            </a:r>
            <a:endParaRPr b="0" i="0" sz="1400" u="none" cap="none" strike="noStrike">
              <a:solidFill>
                <a:schemeClr val="dk1"/>
              </a:solidFill>
              <a:latin typeface="Helvetica Neue"/>
              <a:ea typeface="Helvetica Neue"/>
              <a:cs typeface="Helvetica Neue"/>
              <a:sym typeface="Helvetica Neue"/>
            </a:endParaRPr>
          </a:p>
          <a:p>
            <a:pPr indent="-317500" lvl="0" marL="457200" marR="141879" rtl="0" algn="just">
              <a:lnSpc>
                <a:spcPct val="115000"/>
              </a:lnSpc>
              <a:spcBef>
                <a:spcPts val="1200"/>
              </a:spcBef>
              <a:spcAft>
                <a:spcPts val="0"/>
              </a:spcAft>
              <a:buClr>
                <a:schemeClr val="dk1"/>
              </a:buClr>
              <a:buSzPts val="1400"/>
              <a:buFont typeface="Helvetica Neue"/>
              <a:buChar char="●"/>
            </a:pPr>
            <a:r>
              <a:rPr b="0" i="0" lang="en-US" sz="1400" u="none" cap="none" strike="noStrike">
                <a:solidFill>
                  <a:schemeClr val="dk1"/>
                </a:solidFill>
                <a:latin typeface="Helvetica Neue"/>
                <a:ea typeface="Helvetica Neue"/>
                <a:cs typeface="Helvetica Neue"/>
                <a:sym typeface="Helvetica Neue"/>
              </a:rPr>
              <a:t>The </a:t>
            </a:r>
            <a:r>
              <a:rPr b="1" i="0" lang="en-US" sz="1400" u="none" cap="none" strike="noStrike">
                <a:solidFill>
                  <a:schemeClr val="dk1"/>
                </a:solidFill>
                <a:latin typeface="Helvetica Neue"/>
                <a:ea typeface="Helvetica Neue"/>
                <a:cs typeface="Helvetica Neue"/>
                <a:sym typeface="Helvetica Neue"/>
              </a:rPr>
              <a:t>"Identification of Redundant Code Using AI"</a:t>
            </a:r>
            <a:r>
              <a:rPr b="0" i="0" lang="en-US" sz="1400" u="none" cap="none" strike="noStrike">
                <a:solidFill>
                  <a:schemeClr val="dk1"/>
                </a:solidFill>
                <a:latin typeface="Helvetica Neue"/>
                <a:ea typeface="Helvetica Neue"/>
                <a:cs typeface="Helvetica Neue"/>
                <a:sym typeface="Helvetica Neue"/>
              </a:rPr>
              <a:t> project aims to address this challenge by employing machine learning (ML) and natural language processing (NLP) techniques. Using advanced ML models, the project will automatically identify both exact and semantic code clones. By training on a dataset of labeled redundant code patterns, the system will be able to detect clones across large codebases, highlighting areas for refactoring and improving code quality.</a:t>
            </a:r>
            <a:endParaRPr b="0" i="0" sz="1400" u="none" cap="none" strike="noStrike">
              <a:solidFill>
                <a:schemeClr val="dk1"/>
              </a:solidFill>
              <a:latin typeface="Helvetica Neue"/>
              <a:ea typeface="Helvetica Neue"/>
              <a:cs typeface="Helvetica Neue"/>
              <a:sym typeface="Helvetica Neue"/>
            </a:endParaRPr>
          </a:p>
          <a:p>
            <a:pPr indent="0" lvl="0" marL="457200" marR="141879" rtl="0" algn="just">
              <a:lnSpc>
                <a:spcPct val="115000"/>
              </a:lnSpc>
              <a:spcBef>
                <a:spcPts val="1200"/>
              </a:spcBef>
              <a:spcAft>
                <a:spcPts val="0"/>
              </a:spcAft>
              <a:buClr>
                <a:srgbClr val="000000"/>
              </a:buClr>
              <a:buSzPts val="1400"/>
              <a:buFont typeface="Arial"/>
              <a:buNone/>
            </a:pPr>
            <a:r>
              <a:t/>
            </a:r>
            <a:endParaRPr b="0" i="0" sz="1400" u="none" cap="none" strike="noStrike">
              <a:solidFill>
                <a:schemeClr val="dk1"/>
              </a:solidFill>
              <a:latin typeface="Helvetica Neue"/>
              <a:ea typeface="Helvetica Neue"/>
              <a:cs typeface="Helvetica Neue"/>
              <a:sym typeface="Helvetica Neue"/>
            </a:endParaRPr>
          </a:p>
          <a:p>
            <a:pPr indent="-317500" lvl="0" marL="457200" marR="141879" rtl="0" algn="just">
              <a:lnSpc>
                <a:spcPct val="115000"/>
              </a:lnSpc>
              <a:spcBef>
                <a:spcPts val="1200"/>
              </a:spcBef>
              <a:spcAft>
                <a:spcPts val="0"/>
              </a:spcAft>
              <a:buClr>
                <a:schemeClr val="dk1"/>
              </a:buClr>
              <a:buSzPts val="1400"/>
              <a:buFont typeface="Helvetica Neue"/>
              <a:buChar char="●"/>
            </a:pPr>
            <a:r>
              <a:rPr b="0" i="0" lang="en-US" sz="1400" u="none" cap="none" strike="noStrike">
                <a:solidFill>
                  <a:schemeClr val="dk1"/>
                </a:solidFill>
                <a:latin typeface="Helvetica Neue"/>
                <a:ea typeface="Helvetica Neue"/>
                <a:cs typeface="Helvetica Neue"/>
                <a:sym typeface="Helvetica Neue"/>
              </a:rPr>
              <a:t>This AI-based approach will streamline code maintenance, reduce duplication, and contribute to more efficient software development practices by producing cleaner more maintainable code.</a:t>
            </a:r>
            <a:endParaRPr b="0" i="0" sz="1400" u="none" cap="none" strike="noStrike">
              <a:solidFill>
                <a:schemeClr val="dk1"/>
              </a:solidFill>
              <a:latin typeface="Helvetica Neue"/>
              <a:ea typeface="Helvetica Neue"/>
              <a:cs typeface="Helvetica Neue"/>
              <a:sym typeface="Helvetica Neue"/>
            </a:endParaRPr>
          </a:p>
          <a:p>
            <a:pPr indent="0" lvl="0" marL="0" marR="0" rtl="0" algn="just">
              <a:lnSpc>
                <a:spcPct val="150000"/>
              </a:lnSpc>
              <a:spcBef>
                <a:spcPts val="120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4"/>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US"/>
              <a:t>Problem Statement</a:t>
            </a:r>
            <a:endParaRPr/>
          </a:p>
        </p:txBody>
      </p:sp>
      <p:sp>
        <p:nvSpPr>
          <p:cNvPr id="53" name="Google Shape;53;p4"/>
          <p:cNvSpPr txBox="1"/>
          <p:nvPr/>
        </p:nvSpPr>
        <p:spPr>
          <a:xfrm>
            <a:off x="77118" y="804232"/>
            <a:ext cx="8956714" cy="5761822"/>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120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317500" lvl="0" marL="457200" marR="255071" rtl="0" algn="just">
              <a:lnSpc>
                <a:spcPct val="115000"/>
              </a:lnSpc>
              <a:spcBef>
                <a:spcPts val="1200"/>
              </a:spcBef>
              <a:spcAft>
                <a:spcPts val="0"/>
              </a:spcAft>
              <a:buClr>
                <a:schemeClr val="dk1"/>
              </a:buClr>
              <a:buSzPts val="1400"/>
              <a:buFont typeface="Helvetica Neue"/>
              <a:buChar char="●"/>
            </a:pPr>
            <a:r>
              <a:rPr b="0" i="0" lang="en-US" sz="1400" u="none" cap="none" strike="noStrike">
                <a:solidFill>
                  <a:schemeClr val="dk1"/>
                </a:solidFill>
                <a:latin typeface="Helvetica Neue"/>
                <a:ea typeface="Helvetica Neue"/>
                <a:cs typeface="Helvetica Neue"/>
                <a:sym typeface="Helvetica Neue"/>
              </a:rPr>
              <a:t>Code redundancy, or "code clones," occurs when identical or near-identical code segments are scattered across a codebase due to copy-pasting or unintentional duplication.</a:t>
            </a:r>
            <a:endParaRPr b="0" i="0" sz="1400" u="none" cap="none" strike="noStrike">
              <a:solidFill>
                <a:schemeClr val="dk1"/>
              </a:solidFill>
              <a:latin typeface="Helvetica Neue"/>
              <a:ea typeface="Helvetica Neue"/>
              <a:cs typeface="Helvetica Neue"/>
              <a:sym typeface="Helvetica Neue"/>
            </a:endParaRPr>
          </a:p>
          <a:p>
            <a:pPr indent="0" lvl="0" marL="457200" marR="255071" rtl="0" algn="just">
              <a:lnSpc>
                <a:spcPct val="115000"/>
              </a:lnSpc>
              <a:spcBef>
                <a:spcPts val="1200"/>
              </a:spcBef>
              <a:spcAft>
                <a:spcPts val="0"/>
              </a:spcAft>
              <a:buClr>
                <a:srgbClr val="000000"/>
              </a:buClr>
              <a:buSzPts val="100"/>
              <a:buFont typeface="Arial"/>
              <a:buNone/>
            </a:pPr>
            <a:r>
              <a:t/>
            </a:r>
            <a:endParaRPr b="0" i="0" sz="100" u="none" cap="none" strike="noStrike">
              <a:solidFill>
                <a:schemeClr val="dk1"/>
              </a:solidFill>
              <a:latin typeface="Helvetica Neue"/>
              <a:ea typeface="Helvetica Neue"/>
              <a:cs typeface="Helvetica Neue"/>
              <a:sym typeface="Helvetica Neue"/>
            </a:endParaRPr>
          </a:p>
          <a:p>
            <a:pPr indent="-317500" lvl="0" marL="457200" marR="255071" rtl="0" algn="just">
              <a:lnSpc>
                <a:spcPct val="115000"/>
              </a:lnSpc>
              <a:spcBef>
                <a:spcPts val="1200"/>
              </a:spcBef>
              <a:spcAft>
                <a:spcPts val="0"/>
              </a:spcAft>
              <a:buClr>
                <a:schemeClr val="dk1"/>
              </a:buClr>
              <a:buSzPts val="1400"/>
              <a:buFont typeface="Helvetica Neue"/>
              <a:buChar char="●"/>
            </a:pPr>
            <a:r>
              <a:rPr b="0" i="0" lang="en-US" sz="1400" u="none" cap="none" strike="noStrike">
                <a:solidFill>
                  <a:schemeClr val="dk1"/>
                </a:solidFill>
                <a:latin typeface="Helvetica Neue"/>
                <a:ea typeface="Helvetica Neue"/>
                <a:cs typeface="Helvetica Neue"/>
                <a:sym typeface="Helvetica Neue"/>
              </a:rPr>
              <a:t>This leads to increased codebase size, makes maintenance more difficult, and introduces the risk of inconsistencies when changes are applied to only one instance of a clone.</a:t>
            </a:r>
            <a:endParaRPr b="0" i="0" sz="1400" u="none" cap="none" strike="noStrike">
              <a:solidFill>
                <a:schemeClr val="dk1"/>
              </a:solidFill>
              <a:latin typeface="Helvetica Neue"/>
              <a:ea typeface="Helvetica Neue"/>
              <a:cs typeface="Helvetica Neue"/>
              <a:sym typeface="Helvetica Neue"/>
            </a:endParaRPr>
          </a:p>
          <a:p>
            <a:pPr indent="0" lvl="0" marL="457200" marR="255071" rtl="0" algn="just">
              <a:lnSpc>
                <a:spcPct val="115000"/>
              </a:lnSpc>
              <a:spcBef>
                <a:spcPts val="1200"/>
              </a:spcBef>
              <a:spcAft>
                <a:spcPts val="0"/>
              </a:spcAft>
              <a:buClr>
                <a:srgbClr val="000000"/>
              </a:buClr>
              <a:buSzPts val="100"/>
              <a:buFont typeface="Arial"/>
              <a:buNone/>
            </a:pPr>
            <a:r>
              <a:t/>
            </a:r>
            <a:endParaRPr b="0" i="0" sz="100" u="none" cap="none" strike="noStrike">
              <a:solidFill>
                <a:schemeClr val="dk1"/>
              </a:solidFill>
              <a:latin typeface="Helvetica Neue"/>
              <a:ea typeface="Helvetica Neue"/>
              <a:cs typeface="Helvetica Neue"/>
              <a:sym typeface="Helvetica Neue"/>
            </a:endParaRPr>
          </a:p>
          <a:p>
            <a:pPr indent="-317500" lvl="0" marL="457200" marR="255071" rtl="0" algn="just">
              <a:lnSpc>
                <a:spcPct val="115000"/>
              </a:lnSpc>
              <a:spcBef>
                <a:spcPts val="1200"/>
              </a:spcBef>
              <a:spcAft>
                <a:spcPts val="0"/>
              </a:spcAft>
              <a:buClr>
                <a:schemeClr val="dk1"/>
              </a:buClr>
              <a:buSzPts val="1400"/>
              <a:buFont typeface="Helvetica Neue"/>
              <a:buChar char="●"/>
            </a:pPr>
            <a:r>
              <a:rPr b="0" i="0" lang="en-US" sz="1400" u="none" cap="none" strike="noStrike">
                <a:solidFill>
                  <a:schemeClr val="dk1"/>
                </a:solidFill>
                <a:latin typeface="Helvetica Neue"/>
                <a:ea typeface="Helvetica Neue"/>
                <a:cs typeface="Helvetica Neue"/>
                <a:sym typeface="Helvetica Neue"/>
              </a:rPr>
              <a:t>Traditional methods, like manual reviews or text-based detection, often miss "near-miss" clones, where minor changes exist, or semantic clones, where the code behaves the same but looks different.</a:t>
            </a:r>
            <a:endParaRPr b="0" i="0" sz="1400" u="none" cap="none" strike="noStrike">
              <a:solidFill>
                <a:schemeClr val="dk1"/>
              </a:solidFill>
              <a:latin typeface="Helvetica Neue"/>
              <a:ea typeface="Helvetica Neue"/>
              <a:cs typeface="Helvetica Neue"/>
              <a:sym typeface="Helvetica Neue"/>
            </a:endParaRPr>
          </a:p>
          <a:p>
            <a:pPr indent="0" lvl="0" marL="457200" marR="255071" rtl="0" algn="just">
              <a:lnSpc>
                <a:spcPct val="115000"/>
              </a:lnSpc>
              <a:spcBef>
                <a:spcPts val="1200"/>
              </a:spcBef>
              <a:spcAft>
                <a:spcPts val="0"/>
              </a:spcAft>
              <a:buClr>
                <a:srgbClr val="000000"/>
              </a:buClr>
              <a:buSzPts val="100"/>
              <a:buFont typeface="Arial"/>
              <a:buNone/>
            </a:pPr>
            <a:r>
              <a:t/>
            </a:r>
            <a:endParaRPr b="0" i="0" sz="100" u="none" cap="none" strike="noStrike">
              <a:solidFill>
                <a:schemeClr val="dk1"/>
              </a:solidFill>
              <a:latin typeface="Helvetica Neue"/>
              <a:ea typeface="Helvetica Neue"/>
              <a:cs typeface="Helvetica Neue"/>
              <a:sym typeface="Helvetica Neue"/>
            </a:endParaRPr>
          </a:p>
          <a:p>
            <a:pPr indent="-317500" lvl="0" marL="457200" marR="255071" rtl="0" algn="just">
              <a:lnSpc>
                <a:spcPct val="115000"/>
              </a:lnSpc>
              <a:spcBef>
                <a:spcPts val="1200"/>
              </a:spcBef>
              <a:spcAft>
                <a:spcPts val="0"/>
              </a:spcAft>
              <a:buClr>
                <a:schemeClr val="dk1"/>
              </a:buClr>
              <a:buSzPts val="1400"/>
              <a:buFont typeface="Helvetica Neue"/>
              <a:buChar char="●"/>
            </a:pPr>
            <a:r>
              <a:rPr b="0" i="0" lang="en-US" sz="1400" u="none" cap="none" strike="noStrike">
                <a:solidFill>
                  <a:schemeClr val="dk1"/>
                </a:solidFill>
                <a:latin typeface="Helvetica Neue"/>
                <a:ea typeface="Helvetica Neue"/>
                <a:cs typeface="Helvetica Neue"/>
                <a:sym typeface="Helvetica Neue"/>
              </a:rPr>
              <a:t>As codebases grow, manual identification and refactoring of redundant code becomes impractical, resulting in decreased efficiency and increased technical debt.</a:t>
            </a:r>
            <a:endParaRPr b="0" i="0" sz="1400" u="none" cap="none" strike="noStrike">
              <a:solidFill>
                <a:schemeClr val="dk1"/>
              </a:solidFill>
              <a:latin typeface="Helvetica Neue"/>
              <a:ea typeface="Helvetica Neue"/>
              <a:cs typeface="Helvetica Neue"/>
              <a:sym typeface="Helvetica Neue"/>
            </a:endParaRPr>
          </a:p>
          <a:p>
            <a:pPr indent="0" lvl="0" marL="457200" marR="255071" rtl="0" algn="just">
              <a:lnSpc>
                <a:spcPct val="115000"/>
              </a:lnSpc>
              <a:spcBef>
                <a:spcPts val="1200"/>
              </a:spcBef>
              <a:spcAft>
                <a:spcPts val="0"/>
              </a:spcAft>
              <a:buClr>
                <a:srgbClr val="000000"/>
              </a:buClr>
              <a:buSzPts val="100"/>
              <a:buFont typeface="Arial"/>
              <a:buNone/>
            </a:pPr>
            <a:r>
              <a:t/>
            </a:r>
            <a:endParaRPr b="0" i="0" sz="100" u="none" cap="none" strike="noStrike">
              <a:solidFill>
                <a:schemeClr val="dk1"/>
              </a:solidFill>
              <a:latin typeface="Helvetica Neue"/>
              <a:ea typeface="Helvetica Neue"/>
              <a:cs typeface="Helvetica Neue"/>
              <a:sym typeface="Helvetica Neue"/>
            </a:endParaRPr>
          </a:p>
          <a:p>
            <a:pPr indent="-317500" lvl="0" marL="457200" marR="255071" rtl="0" algn="just">
              <a:lnSpc>
                <a:spcPct val="115000"/>
              </a:lnSpc>
              <a:spcBef>
                <a:spcPts val="1200"/>
              </a:spcBef>
              <a:spcAft>
                <a:spcPts val="0"/>
              </a:spcAft>
              <a:buClr>
                <a:schemeClr val="dk1"/>
              </a:buClr>
              <a:buSzPts val="1400"/>
              <a:buFont typeface="Helvetica Neue"/>
              <a:buChar char="●"/>
            </a:pPr>
            <a:r>
              <a:rPr b="0" i="0" lang="en-US" sz="1400" u="none" cap="none" strike="noStrike">
                <a:solidFill>
                  <a:schemeClr val="dk1"/>
                </a:solidFill>
                <a:latin typeface="Helvetica Neue"/>
                <a:ea typeface="Helvetica Neue"/>
                <a:cs typeface="Helvetica Neue"/>
                <a:sym typeface="Helvetica Neue"/>
              </a:rPr>
              <a:t>The need arises for an automated solution capable of detecting both exact and semantic code clones to help developers maintain cleaner, more efficient codebases.</a:t>
            </a:r>
            <a:endParaRPr b="0" i="0" sz="1400" u="none" cap="none" strike="noStrike">
              <a:solidFill>
                <a:schemeClr val="dk1"/>
              </a:solidFill>
              <a:latin typeface="Helvetica Neue"/>
              <a:ea typeface="Helvetica Neue"/>
              <a:cs typeface="Helvetica Neue"/>
              <a:sym typeface="Helvetica Neue"/>
            </a:endParaRPr>
          </a:p>
          <a:p>
            <a:pPr indent="0" lvl="0" marL="0" marR="0" rtl="0" algn="just">
              <a:lnSpc>
                <a:spcPct val="150000"/>
              </a:lnSpc>
              <a:spcBef>
                <a:spcPts val="1200"/>
              </a:spcBef>
              <a:spcAft>
                <a:spcPts val="120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5"/>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US"/>
              <a:t>Objectives</a:t>
            </a:r>
            <a:endParaRPr/>
          </a:p>
        </p:txBody>
      </p:sp>
      <p:sp>
        <p:nvSpPr>
          <p:cNvPr id="59" name="Google Shape;59;p5"/>
          <p:cNvSpPr txBox="1"/>
          <p:nvPr/>
        </p:nvSpPr>
        <p:spPr>
          <a:xfrm>
            <a:off x="77118" y="804232"/>
            <a:ext cx="8956800" cy="5761800"/>
          </a:xfrm>
          <a:prstGeom prst="rect">
            <a:avLst/>
          </a:prstGeom>
          <a:noFill/>
          <a:ln>
            <a:noFill/>
          </a:ln>
        </p:spPr>
        <p:txBody>
          <a:bodyPr anchorCtr="0" anchor="t" bIns="45700" lIns="91425" spcFirstLastPara="1" rIns="91425" wrap="square" tIns="45700">
            <a:noAutofit/>
          </a:bodyPr>
          <a:lstStyle/>
          <a:p>
            <a:pPr indent="0" lvl="0" marL="457200" marR="0" rtl="0" algn="just">
              <a:lnSpc>
                <a:spcPct val="150000"/>
              </a:lnSpc>
              <a:spcBef>
                <a:spcPts val="0"/>
              </a:spcBef>
              <a:spcAft>
                <a:spcPts val="0"/>
              </a:spcAft>
              <a:buClr>
                <a:srgbClr val="000000"/>
              </a:buClr>
              <a:buSzPts val="1400"/>
              <a:buFont typeface="Arial"/>
              <a:buNone/>
            </a:pPr>
            <a:r>
              <a:t/>
            </a:r>
            <a:endParaRPr b="1" i="0" sz="1400" u="none" cap="none" strike="noStrike">
              <a:solidFill>
                <a:schemeClr val="dk1"/>
              </a:solidFill>
              <a:latin typeface="Helvetica Neue"/>
              <a:ea typeface="Helvetica Neue"/>
              <a:cs typeface="Helvetica Neue"/>
              <a:sym typeface="Helvetica Neue"/>
            </a:endParaRPr>
          </a:p>
          <a:p>
            <a:pPr indent="-260350" lvl="0" marL="457200" marR="199029" rtl="0" algn="just">
              <a:lnSpc>
                <a:spcPct val="150000"/>
              </a:lnSpc>
              <a:spcBef>
                <a:spcPts val="0"/>
              </a:spcBef>
              <a:spcAft>
                <a:spcPts val="0"/>
              </a:spcAft>
              <a:buClr>
                <a:schemeClr val="dk1"/>
              </a:buClr>
              <a:buSzPts val="1400"/>
              <a:buFont typeface="Arial"/>
              <a:buChar char="•"/>
            </a:pPr>
            <a:r>
              <a:rPr b="1" i="0" lang="en-US" sz="1400" u="none" cap="none" strike="noStrike">
                <a:solidFill>
                  <a:schemeClr val="dk1"/>
                </a:solidFill>
                <a:latin typeface="Helvetica Neue"/>
                <a:ea typeface="Helvetica Neue"/>
                <a:cs typeface="Helvetica Neue"/>
                <a:sym typeface="Helvetica Neue"/>
              </a:rPr>
              <a:t>Automate Detection of Code Clones</a:t>
            </a:r>
            <a:r>
              <a:rPr b="0" i="0" lang="en-US" sz="1400" u="none" cap="none" strike="noStrike">
                <a:solidFill>
                  <a:schemeClr val="dk1"/>
                </a:solidFill>
                <a:latin typeface="Helvetica Neue"/>
                <a:ea typeface="Helvetica Neue"/>
                <a:cs typeface="Helvetica Neue"/>
                <a:sym typeface="Helvetica Neue"/>
              </a:rPr>
              <a:t>: Develop an AI-based system that can efficiently detect both exact and semantic code clones across large codebases, reducing the manual effort involved in identifying redundant code.</a:t>
            </a:r>
            <a:endParaRPr b="0" i="0" sz="1400" u="none" cap="none" strike="noStrike">
              <a:solidFill>
                <a:schemeClr val="dk1"/>
              </a:solidFill>
              <a:latin typeface="Helvetica Neue"/>
              <a:ea typeface="Helvetica Neue"/>
              <a:cs typeface="Helvetica Neue"/>
              <a:sym typeface="Helvetica Neue"/>
            </a:endParaRPr>
          </a:p>
          <a:p>
            <a:pPr indent="0" lvl="0" marL="457200" marR="199029" rtl="0" algn="just">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Helvetica Neue"/>
              <a:ea typeface="Helvetica Neue"/>
              <a:cs typeface="Helvetica Neue"/>
              <a:sym typeface="Helvetica Neue"/>
            </a:endParaRPr>
          </a:p>
          <a:p>
            <a:pPr indent="-260350" lvl="0" marL="457200" marR="199029" rtl="0" algn="just">
              <a:lnSpc>
                <a:spcPct val="150000"/>
              </a:lnSpc>
              <a:spcBef>
                <a:spcPts val="0"/>
              </a:spcBef>
              <a:spcAft>
                <a:spcPts val="0"/>
              </a:spcAft>
              <a:buClr>
                <a:schemeClr val="dk1"/>
              </a:buClr>
              <a:buSzPts val="1400"/>
              <a:buFont typeface="Arial"/>
              <a:buChar char="•"/>
            </a:pPr>
            <a:r>
              <a:rPr b="1" i="0" lang="en-US" sz="1400" u="none" cap="none" strike="noStrike">
                <a:solidFill>
                  <a:schemeClr val="dk1"/>
                </a:solidFill>
                <a:latin typeface="Helvetica Neue"/>
                <a:ea typeface="Helvetica Neue"/>
                <a:cs typeface="Helvetica Neue"/>
                <a:sym typeface="Helvetica Neue"/>
              </a:rPr>
              <a:t>Improve Codebase Quality</a:t>
            </a:r>
            <a:r>
              <a:rPr b="0" i="0" lang="en-US" sz="1400" u="none" cap="none" strike="noStrike">
                <a:solidFill>
                  <a:schemeClr val="dk1"/>
                </a:solidFill>
                <a:latin typeface="Helvetica Neue"/>
                <a:ea typeface="Helvetica Neue"/>
                <a:cs typeface="Helvetica Neue"/>
                <a:sym typeface="Helvetica Neue"/>
              </a:rPr>
              <a:t>: Minimize code duplication and technical debt by identifying areas of the code that can be refactored, ensuring cleaner, more maintainable, and scalable software development.</a:t>
            </a:r>
            <a:endParaRPr b="0" i="0" sz="1400" u="none" cap="none" strike="noStrike">
              <a:solidFill>
                <a:schemeClr val="dk1"/>
              </a:solidFill>
              <a:latin typeface="Helvetica Neue"/>
              <a:ea typeface="Helvetica Neue"/>
              <a:cs typeface="Helvetica Neue"/>
              <a:sym typeface="Helvetica Neue"/>
            </a:endParaRPr>
          </a:p>
          <a:p>
            <a:pPr indent="0" lvl="0" marL="457200" marR="199029" rtl="0" algn="just">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Helvetica Neue"/>
              <a:ea typeface="Helvetica Neue"/>
              <a:cs typeface="Helvetica Neue"/>
              <a:sym typeface="Helvetica Neue"/>
            </a:endParaRPr>
          </a:p>
          <a:p>
            <a:pPr indent="-260350" lvl="0" marL="457200" marR="199029" rtl="0" algn="just">
              <a:lnSpc>
                <a:spcPct val="150000"/>
              </a:lnSpc>
              <a:spcBef>
                <a:spcPts val="0"/>
              </a:spcBef>
              <a:spcAft>
                <a:spcPts val="0"/>
              </a:spcAft>
              <a:buClr>
                <a:schemeClr val="dk1"/>
              </a:buClr>
              <a:buSzPts val="1400"/>
              <a:buFont typeface="Arial"/>
              <a:buChar char="•"/>
            </a:pPr>
            <a:r>
              <a:rPr b="1" i="0" lang="en-US" sz="1400" u="none" cap="none" strike="noStrike">
                <a:solidFill>
                  <a:schemeClr val="dk1"/>
                </a:solidFill>
                <a:latin typeface="Helvetica Neue"/>
                <a:ea typeface="Helvetica Neue"/>
                <a:cs typeface="Helvetica Neue"/>
                <a:sym typeface="Helvetica Neue"/>
              </a:rPr>
              <a:t>Enhance Development Efficiency</a:t>
            </a:r>
            <a:r>
              <a:rPr b="0" i="0" lang="en-US" sz="1400" u="none" cap="none" strike="noStrike">
                <a:solidFill>
                  <a:schemeClr val="dk1"/>
                </a:solidFill>
                <a:latin typeface="Helvetica Neue"/>
                <a:ea typeface="Helvetica Neue"/>
                <a:cs typeface="Helvetica Neue"/>
                <a:sym typeface="Helvetica Neue"/>
              </a:rPr>
              <a:t>: Provide developers with actionable insights through automated clone detection reports, enabling quicker identification of redundant code and faster resolution during the development and maintenance processes.</a:t>
            </a:r>
            <a:endParaRPr b="0" i="0" sz="1400" u="none" cap="none" strike="noStrike">
              <a:solidFill>
                <a:schemeClr val="dk1"/>
              </a:solidFill>
              <a:latin typeface="Helvetica Neue"/>
              <a:ea typeface="Helvetica Neue"/>
              <a:cs typeface="Helvetica Neue"/>
              <a:sym typeface="Helvetica Neue"/>
            </a:endParaRPr>
          </a:p>
          <a:p>
            <a:pPr indent="0" lvl="0" marL="457200" marR="199029" rtl="0" algn="just">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Helvetica Neue"/>
              <a:ea typeface="Helvetica Neue"/>
              <a:cs typeface="Helvetica Neue"/>
              <a:sym typeface="Helvetica Neue"/>
            </a:endParaRPr>
          </a:p>
          <a:p>
            <a:pPr indent="-260350" lvl="0" marL="457200" marR="199029" rtl="0" algn="just">
              <a:lnSpc>
                <a:spcPct val="150000"/>
              </a:lnSpc>
              <a:spcBef>
                <a:spcPts val="0"/>
              </a:spcBef>
              <a:spcAft>
                <a:spcPts val="0"/>
              </a:spcAft>
              <a:buClr>
                <a:schemeClr val="dk1"/>
              </a:buClr>
              <a:buSzPts val="1400"/>
              <a:buFont typeface="Helvetica Neue"/>
              <a:buChar char="•"/>
            </a:pPr>
            <a:r>
              <a:rPr b="1" i="0" lang="en-US" sz="1400" u="none" cap="none" strike="noStrike">
                <a:solidFill>
                  <a:schemeClr val="dk1"/>
                </a:solidFill>
                <a:latin typeface="Helvetica Neue"/>
                <a:ea typeface="Helvetica Neue"/>
                <a:cs typeface="Helvetica Neue"/>
                <a:sym typeface="Helvetica Neue"/>
              </a:rPr>
              <a:t>Create a User-Friendly Tool for Code Clone Detection</a:t>
            </a:r>
            <a:r>
              <a:rPr b="1" i="0" lang="en-US" sz="1150" u="none" cap="none" strike="noStrike">
                <a:solidFill>
                  <a:schemeClr val="dk1"/>
                </a:solidFill>
                <a:latin typeface="Times New Roman"/>
                <a:ea typeface="Times New Roman"/>
                <a:cs typeface="Times New Roman"/>
                <a:sym typeface="Times New Roman"/>
              </a:rPr>
              <a:t>:</a:t>
            </a:r>
            <a:r>
              <a:rPr b="0" i="0" lang="en-US" sz="1150" u="none" cap="none" strike="noStrike">
                <a:solidFill>
                  <a:schemeClr val="dk1"/>
                </a:solidFill>
                <a:latin typeface="Times New Roman"/>
                <a:ea typeface="Times New Roman"/>
                <a:cs typeface="Times New Roman"/>
                <a:sym typeface="Times New Roman"/>
              </a:rPr>
              <a:t> </a:t>
            </a:r>
            <a:r>
              <a:rPr b="0" i="0" lang="en-US" sz="1400" u="none" cap="none" strike="noStrike">
                <a:solidFill>
                  <a:schemeClr val="dk1"/>
                </a:solidFill>
                <a:latin typeface="Helvetica Neue"/>
                <a:ea typeface="Helvetica Neue"/>
                <a:cs typeface="Helvetica Neue"/>
                <a:sym typeface="Helvetica Neue"/>
              </a:rPr>
              <a:t>To develop an intuitive and effective tool that integrates the AI model and allows users to easily scan their codebases for redundant code patterns. </a:t>
            </a:r>
            <a:endParaRPr b="0" i="0" sz="14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6"/>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US" sz="2400"/>
              <a:t>Literature Review</a:t>
            </a:r>
            <a:endParaRPr b="0"/>
          </a:p>
        </p:txBody>
      </p:sp>
      <p:sp>
        <p:nvSpPr>
          <p:cNvPr id="65" name="Google Shape;65;p6"/>
          <p:cNvSpPr txBox="1"/>
          <p:nvPr/>
        </p:nvSpPr>
        <p:spPr>
          <a:xfrm>
            <a:off x="77118" y="804231"/>
            <a:ext cx="8956800" cy="5794800"/>
          </a:xfrm>
          <a:prstGeom prst="rect">
            <a:avLst/>
          </a:prstGeom>
          <a:noFill/>
          <a:ln>
            <a:noFill/>
          </a:ln>
        </p:spPr>
        <p:txBody>
          <a:bodyPr anchorCtr="0" anchor="t" bIns="45700" lIns="91425" spcFirstLastPara="1" rIns="91425" wrap="square" tIns="45700">
            <a:noAutofit/>
          </a:bodyPr>
          <a:lstStyle/>
          <a:p>
            <a:pPr indent="0" lvl="0" marL="95250" marR="0" rtl="0" algn="just">
              <a:lnSpc>
                <a:spcPct val="150000"/>
              </a:lnSpc>
              <a:spcBef>
                <a:spcPts val="0"/>
              </a:spcBef>
              <a:spcAft>
                <a:spcPts val="0"/>
              </a:spcAft>
              <a:buClr>
                <a:schemeClr val="dk1"/>
              </a:buClr>
              <a:buSzPts val="225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graphicFrame>
        <p:nvGraphicFramePr>
          <p:cNvPr id="66" name="Google Shape;66;p6"/>
          <p:cNvGraphicFramePr/>
          <p:nvPr/>
        </p:nvGraphicFramePr>
        <p:xfrm>
          <a:off x="110168" y="881348"/>
          <a:ext cx="3000000" cy="3000000"/>
        </p:xfrm>
        <a:graphic>
          <a:graphicData uri="http://schemas.openxmlformats.org/drawingml/2006/table">
            <a:tbl>
              <a:tblPr bandRow="1" firstRow="1">
                <a:noFill/>
                <a:tableStyleId>{4FD04BAF-D93A-4643-8EA7-272EC845DE5E}</a:tableStyleId>
              </a:tblPr>
              <a:tblGrid>
                <a:gridCol w="483875"/>
                <a:gridCol w="2050825"/>
                <a:gridCol w="1131850"/>
                <a:gridCol w="1580750"/>
                <a:gridCol w="1872575"/>
                <a:gridCol w="1913950"/>
              </a:tblGrid>
              <a:tr h="760175">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S. No.</a:t>
                      </a:r>
                      <a:endParaRPr sz="1400" u="none" cap="none" strike="noStrike"/>
                    </a:p>
                  </a:txBody>
                  <a:tcPr marT="45725" marB="45725" marR="91450" marL="91450">
                    <a:solidFill>
                      <a:srgbClr val="60602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Author &amp; </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Paper Title </a:t>
                      </a:r>
                      <a:br>
                        <a:rPr b="0" i="0" lang="en-US" sz="1400" u="none" cap="none" strike="noStrike">
                          <a:latin typeface="Helvetica Neue"/>
                          <a:ea typeface="Helvetica Neue"/>
                          <a:cs typeface="Helvetica Neue"/>
                          <a:sym typeface="Helvetica Neue"/>
                        </a:rPr>
                      </a:br>
                      <a:r>
                        <a:rPr b="0" i="0" lang="en-US" sz="1400" u="none" cap="none" strike="noStrike">
                          <a:latin typeface="Helvetica Neue"/>
                          <a:ea typeface="Helvetica Neue"/>
                          <a:cs typeface="Helvetica Neue"/>
                          <a:sym typeface="Helvetica Neue"/>
                        </a:rPr>
                        <a:t>[Citation]</a:t>
                      </a:r>
                      <a:endParaRPr sz="1400" u="none" cap="none" strike="noStrike"/>
                    </a:p>
                  </a:txBody>
                  <a:tcPr marT="45725" marB="45725" marR="91450" marL="91450">
                    <a:solidFill>
                      <a:srgbClr val="60602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Journal/</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Conference</a:t>
                      </a:r>
                      <a:br>
                        <a:rPr b="0" i="0" lang="en-US" sz="1400" u="none" cap="none" strike="noStrike">
                          <a:latin typeface="Helvetica Neue"/>
                          <a:ea typeface="Helvetica Neue"/>
                          <a:cs typeface="Helvetica Neue"/>
                          <a:sym typeface="Helvetica Neue"/>
                        </a:rPr>
                      </a:br>
                      <a:r>
                        <a:rPr b="0" i="0" lang="en-US" sz="1400" u="none" cap="none" strike="noStrike">
                          <a:latin typeface="Helvetica Neue"/>
                          <a:ea typeface="Helvetica Neue"/>
                          <a:cs typeface="Helvetica Neue"/>
                          <a:sym typeface="Helvetica Neue"/>
                        </a:rPr>
                        <a:t>(Year)</a:t>
                      </a:r>
                      <a:endParaRPr sz="1400" u="none" cap="none" strike="noStrike"/>
                    </a:p>
                  </a:txBody>
                  <a:tcPr marT="45725" marB="45725" marR="91450" marL="91450">
                    <a:solidFill>
                      <a:srgbClr val="60602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Tools/</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Techniques/</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Dataset</a:t>
                      </a:r>
                      <a:endParaRPr sz="1400" u="none" cap="none" strike="noStrike"/>
                    </a:p>
                  </a:txBody>
                  <a:tcPr marT="45725" marB="45725" marR="91450" marL="91450">
                    <a:solidFill>
                      <a:srgbClr val="60602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Key Findings/</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Results</a:t>
                      </a:r>
                      <a:endParaRPr sz="1400" u="none" cap="none" strike="noStrike"/>
                    </a:p>
                  </a:txBody>
                  <a:tcPr marT="45725" marB="45725" marR="91450" marL="91450">
                    <a:solidFill>
                      <a:srgbClr val="60602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Limitations/</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Gaps Identified</a:t>
                      </a:r>
                      <a:endParaRPr sz="1400" u="none" cap="none" strike="noStrike"/>
                    </a:p>
                  </a:txBody>
                  <a:tcPr marT="45725" marB="45725" marR="91450" marL="91450">
                    <a:solidFill>
                      <a:srgbClr val="606029"/>
                    </a:solidFill>
                  </a:tcPr>
                </a:tc>
              </a:tr>
              <a:tr h="115985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latin typeface="Helvetica Neue"/>
                          <a:ea typeface="Helvetica Neue"/>
                          <a:cs typeface="Helvetica Neue"/>
                          <a:sym typeface="Helvetica Neue"/>
                        </a:rPr>
                        <a:t>1.</a:t>
                      </a:r>
                      <a:endParaRPr sz="1400" u="none" cap="none" strike="noStrike"/>
                    </a:p>
                  </a:txBody>
                  <a:tcPr marT="45725" marB="45725" marR="91450" marL="91450">
                    <a:solidFill>
                      <a:srgbClr val="D5D59B"/>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Zhenyu Xu, Victor S. Sheng. "Detecting AI-Generated Code Assignments Using Perplexity of Large Language Models"[20]</a:t>
                      </a:r>
                      <a:endParaRPr sz="1200" u="none" cap="none" strike="noStrike">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2024</a:t>
                      </a:r>
                      <a:endParaRPr sz="1400" u="none" cap="none" strike="noStrike"/>
                    </a:p>
                  </a:txBody>
                  <a:tcPr marT="45725" marB="45725" marR="91450" marL="91450">
                    <a:solidFill>
                      <a:srgbClr val="D5D59B"/>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Calibri"/>
                          <a:ea typeface="Calibri"/>
                          <a:cs typeface="Calibri"/>
                          <a:sym typeface="Calibri"/>
                        </a:rPr>
                        <a:t>Perplexity of Large Language Models, targeted perturbation, CodeBERT for mask- filling, unified scoring scheme.</a:t>
                      </a:r>
                      <a:endParaRPr sz="1500" u="none" cap="none" strike="noStrike"/>
                    </a:p>
                  </a:txBody>
                  <a:tcPr marT="45725" marB="45725" marR="91450" marL="91450">
                    <a:solidFill>
                      <a:srgbClr val="D5D59B"/>
                    </a:solidFill>
                  </a:tcPr>
                </a:tc>
                <a:tc>
                  <a:txBody>
                    <a:bodyPr/>
                    <a:lstStyle/>
                    <a:p>
                      <a:pPr indent="0" lvl="0" marL="0" marR="0" rtl="0" algn="l">
                        <a:lnSpc>
                          <a:spcPct val="115000"/>
                        </a:lnSpc>
                        <a:spcBef>
                          <a:spcPts val="0"/>
                        </a:spcBef>
                        <a:spcAft>
                          <a:spcPts val="0"/>
                        </a:spcAft>
                        <a:buClr>
                          <a:schemeClr val="dk1"/>
                        </a:buClr>
                        <a:buSzPts val="1100"/>
                        <a:buFont typeface="Arial"/>
                        <a:buNone/>
                      </a:pPr>
                      <a:r>
                        <a:rPr lang="en-US" sz="1100" u="none" cap="none" strike="noStrike">
                          <a:latin typeface="Helvetica Neue"/>
                          <a:ea typeface="Helvetica Neue"/>
                          <a:cs typeface="Helvetica Neue"/>
                          <a:sym typeface="Helvetica Neue"/>
                        </a:rPr>
                        <a:t>The approach outperformed current detectors, raising the average AUC from 0.56 (GPTZero) to 0.87.</a:t>
                      </a:r>
                      <a:endParaRPr sz="1300" u="none" cap="none" strike="noStrike"/>
                    </a:p>
                  </a:txBody>
                  <a:tcPr marT="45725" marB="45725" marR="91450" marL="91450">
                    <a:solidFill>
                      <a:srgbClr val="D5D59B"/>
                    </a:solidFill>
                  </a:tcPr>
                </a:tc>
                <a:tc>
                  <a:txBody>
                    <a:bodyPr/>
                    <a:lstStyle/>
                    <a:p>
                      <a:pPr indent="0" lvl="0" marL="0" marR="0" rtl="0" algn="l">
                        <a:lnSpc>
                          <a:spcPct val="115000"/>
                        </a:lnSpc>
                        <a:spcBef>
                          <a:spcPts val="0"/>
                        </a:spcBef>
                        <a:spcAft>
                          <a:spcPts val="0"/>
                        </a:spcAft>
                        <a:buClr>
                          <a:schemeClr val="dk1"/>
                        </a:buClr>
                        <a:buSzPts val="1100"/>
                        <a:buFont typeface="Arial"/>
                        <a:buNone/>
                      </a:pPr>
                      <a:r>
                        <a:rPr lang="en-US" sz="1100" u="none" cap="none" strike="noStrike">
                          <a:latin typeface="Helvetica Neue"/>
                          <a:ea typeface="Helvetica Neue"/>
                          <a:cs typeface="Helvetica Neue"/>
                          <a:sym typeface="Helvetica Neue"/>
                        </a:rPr>
                        <a:t>The method has not been tested across a diverse set of code generation models, which could introduce biases.</a:t>
                      </a:r>
                      <a:endParaRPr sz="1100" u="none" cap="none" strike="noStrike"/>
                    </a:p>
                  </a:txBody>
                  <a:tcPr marT="45725" marB="45725" marR="91450" marL="91450">
                    <a:solidFill>
                      <a:srgbClr val="D5D59B"/>
                    </a:solidFill>
                  </a:tcPr>
                </a:tc>
              </a:tr>
              <a:tr h="10389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latin typeface="Helvetica Neue"/>
                          <a:ea typeface="Helvetica Neue"/>
                          <a:cs typeface="Helvetica Neue"/>
                          <a:sym typeface="Helvetica Neue"/>
                        </a:rPr>
                        <a:t>2.</a:t>
                      </a:r>
                      <a:endParaRPr sz="1400" u="none" cap="none" strike="noStrike"/>
                    </a:p>
                  </a:txBody>
                  <a:tcPr marT="45725" marB="45725" marR="91450" marL="91450">
                    <a:solidFill>
                      <a:srgbClr val="F0F0DD"/>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Helvetica Neue"/>
                          <a:ea typeface="Helvetica Neue"/>
                          <a:cs typeface="Helvetica Neue"/>
                          <a:sym typeface="Helvetica Neue"/>
                        </a:rPr>
                        <a:t>Swaraj, A. and Kumar, S., 2023. Programming Language Identification in Stack Overflow Post Snippets with Regex Based Tf-Idf Vectorization over ANN.[4]</a:t>
                      </a:r>
                      <a:endParaRPr sz="1400" u="none" cap="none" strike="noStrike">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2023</a:t>
                      </a:r>
                      <a:endParaRPr sz="1400" u="none" cap="none" strike="noStrike"/>
                    </a:p>
                  </a:txBody>
                  <a:tcPr marT="45725" marB="45725" marR="91450" marL="91450">
                    <a:solidFill>
                      <a:srgbClr val="F0F0DD"/>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Helvetica Neue"/>
                          <a:ea typeface="Helvetica Neue"/>
                          <a:cs typeface="Helvetica Neue"/>
                          <a:sym typeface="Helvetica Neue"/>
                        </a:rPr>
                        <a:t>The corpus consisted of a total 232,727 posts varying across 21 different programming languages</a:t>
                      </a:r>
                      <a:endParaRPr sz="1100" u="none" cap="none" strike="noStrike">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Random Forest outperformed other ML classifiers in grid search, NN even performed better than RF.</a:t>
                      </a:r>
                      <a:endParaRPr sz="1500" u="none" cap="none" strike="noStrike">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Prediction of programming languages in posts is relatively much challenging task.</a:t>
                      </a:r>
                      <a:endParaRPr sz="1500" u="none" cap="none" strike="noStrike">
                        <a:latin typeface="Helvetica Neue"/>
                        <a:ea typeface="Helvetica Neue"/>
                        <a:cs typeface="Helvetica Neue"/>
                        <a:sym typeface="Helvetica Neue"/>
                      </a:endParaRPr>
                    </a:p>
                  </a:txBody>
                  <a:tcPr marT="45725" marB="45725" marR="91450" marL="91450">
                    <a:solidFill>
                      <a:srgbClr val="F0F0DD"/>
                    </a:solidFill>
                  </a:tcPr>
                </a:tc>
              </a:tr>
              <a:tr h="131365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latin typeface="Helvetica Neue"/>
                          <a:ea typeface="Helvetica Neue"/>
                          <a:cs typeface="Helvetica Neue"/>
                          <a:sym typeface="Helvetica Neue"/>
                        </a:rPr>
                        <a:t>3.</a:t>
                      </a:r>
                      <a:endParaRPr sz="1400" u="none" cap="none" strike="noStrike"/>
                    </a:p>
                  </a:txBody>
                  <a:tcPr marT="45725" marB="45725" marR="91450" marL="91450">
                    <a:solidFill>
                      <a:srgbClr val="D5D59B"/>
                    </a:solidFill>
                  </a:tcPr>
                </a:tc>
                <a:tc>
                  <a:txBody>
                    <a:bodyPr/>
                    <a:lstStyle/>
                    <a:p>
                      <a:pPr indent="0" lvl="0" marL="0" marR="0" rtl="0" algn="l">
                        <a:lnSpc>
                          <a:spcPct val="115000"/>
                        </a:lnSpc>
                        <a:spcBef>
                          <a:spcPts val="0"/>
                        </a:spcBef>
                        <a:spcAft>
                          <a:spcPts val="0"/>
                        </a:spcAft>
                        <a:buClr>
                          <a:schemeClr val="dk1"/>
                        </a:buClr>
                        <a:buSzPts val="1100"/>
                        <a:buFont typeface="Arial"/>
                        <a:buNone/>
                      </a:pPr>
                      <a:r>
                        <a:rPr lang="en-US" sz="1100" u="none" cap="none" strike="noStrike">
                          <a:latin typeface="Helvetica Neue"/>
                          <a:ea typeface="Helvetica Neue"/>
                          <a:cs typeface="Helvetica Neue"/>
                          <a:sym typeface="Helvetica Neue"/>
                        </a:rPr>
                        <a:t>Morteza Zakeri - Nasrabadi, Saeed Parsa , Mohammad Ramezani, Chanchal Roy:”A systematic literature review on source code similarity measurement and clone detection.[13]</a:t>
                      </a:r>
                      <a:endParaRPr sz="1100" u="none" cap="none" strike="noStrike"/>
                    </a:p>
                  </a:txBody>
                  <a:tcPr marT="45725" marB="45725" marR="91450" marL="91450">
                    <a:solidFill>
                      <a:srgbClr val="D5D59B"/>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2023</a:t>
                      </a:r>
                      <a:endParaRPr sz="1400" u="none" cap="none" strike="noStrike"/>
                    </a:p>
                  </a:txBody>
                  <a:tcPr marT="45725" marB="45725" marR="91450" marL="91450">
                    <a:solidFill>
                      <a:srgbClr val="D5D59B"/>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Utilize methods like token-based, text-based, AST, and PDG for clone detection</a:t>
                      </a:r>
                      <a:endParaRPr sz="1500" u="none" cap="none" strike="noStrike">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lnSpc>
                          <a:spcPct val="115000"/>
                        </a:lnSpc>
                        <a:spcBef>
                          <a:spcPts val="0"/>
                        </a:spcBef>
                        <a:spcAft>
                          <a:spcPts val="0"/>
                        </a:spcAft>
                        <a:buClr>
                          <a:schemeClr val="dk1"/>
                        </a:buClr>
                        <a:buSzPts val="1100"/>
                        <a:buFont typeface="Arial"/>
                        <a:buNone/>
                      </a:pPr>
                      <a:r>
                        <a:rPr lang="en-US" sz="1200" u="none" cap="none" strike="noStrike">
                          <a:latin typeface="Helvetica Neue"/>
                          <a:ea typeface="Helvetica Neue"/>
                          <a:cs typeface="Helvetica Neue"/>
                          <a:sym typeface="Helvetica Neue"/>
                        </a:rPr>
                        <a:t>Token-based methods efficiently detect Type-1 and Type-2 clones, but struggle with semantic clones (Type-4).</a:t>
                      </a:r>
                      <a:endParaRPr sz="1400" u="none" cap="none" strike="noStrike"/>
                    </a:p>
                  </a:txBody>
                  <a:tcPr marT="45725" marB="45725" marR="91450" marL="91450">
                    <a:solidFill>
                      <a:srgbClr val="D5D59B"/>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Token-based approaches are less effective for detecting Type-4 (semantic) clones.</a:t>
                      </a:r>
                      <a:endParaRPr sz="1500" u="none" cap="none" strike="noStrike">
                        <a:latin typeface="Helvetica Neue"/>
                        <a:ea typeface="Helvetica Neue"/>
                        <a:cs typeface="Helvetica Neue"/>
                        <a:sym typeface="Helvetica Neue"/>
                      </a:endParaRPr>
                    </a:p>
                  </a:txBody>
                  <a:tcPr marT="45725" marB="45725" marR="91450" marL="91450">
                    <a:solidFill>
                      <a:srgbClr val="D5D59B"/>
                    </a:solidFill>
                  </a:tcPr>
                </a:tc>
              </a:tr>
              <a:tr h="1327175">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latin typeface="Helvetica Neue"/>
                          <a:ea typeface="Helvetica Neue"/>
                          <a:cs typeface="Helvetica Neue"/>
                          <a:sym typeface="Helvetica Neue"/>
                        </a:rPr>
                        <a:t>4.</a:t>
                      </a:r>
                      <a:endParaRPr sz="1400" u="none" cap="none" strike="noStrike"/>
                    </a:p>
                  </a:txBody>
                  <a:tcPr marT="45725" marB="45725" marR="91450" marL="91450">
                    <a:solidFill>
                      <a:srgbClr val="F0F0DD"/>
                    </a:solidFill>
                  </a:tcPr>
                </a:tc>
                <a:tc>
                  <a:txBody>
                    <a:bodyPr/>
                    <a:lstStyle/>
                    <a:p>
                      <a:pPr indent="0" lvl="0" marL="0" marR="0" rtl="0" algn="l">
                        <a:lnSpc>
                          <a:spcPct val="115000"/>
                        </a:lnSpc>
                        <a:spcBef>
                          <a:spcPts val="0"/>
                        </a:spcBef>
                        <a:spcAft>
                          <a:spcPts val="0"/>
                        </a:spcAft>
                        <a:buClr>
                          <a:schemeClr val="dk1"/>
                        </a:buClr>
                        <a:buSzPts val="1100"/>
                        <a:buFont typeface="Arial"/>
                        <a:buNone/>
                      </a:pPr>
                      <a:r>
                        <a:rPr lang="en-US" sz="1200" u="none" cap="none" strike="noStrike">
                          <a:latin typeface="Helvetica Neue"/>
                          <a:ea typeface="Helvetica Neue"/>
                          <a:cs typeface="Helvetica Neue"/>
                          <a:sym typeface="Helvetica Neue"/>
                        </a:rPr>
                        <a:t>Tong Zhou, Ruiqin Tian, Rizwan A. Ashraf, Roberto Gioiosa, Vivek Sarkar. "ReACT: Redundancy- Aware Code Generation for Tensor Expressions[19]</a:t>
                      </a:r>
                      <a:endParaRPr sz="1400" u="none" cap="none" strike="noStrike"/>
                    </a:p>
                  </a:txBody>
                  <a:tcPr marT="45725" marB="45725" marR="91450" marL="91450">
                    <a:solidFill>
                      <a:srgbClr val="F0F0DD"/>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2022</a:t>
                      </a:r>
                      <a:endParaRPr sz="1400" u="none" cap="none" strike="noStrike"/>
                    </a:p>
                  </a:txBody>
                  <a:tcPr marT="45725" marB="45725" marR="91450" marL="91450">
                    <a:solidFill>
                      <a:srgbClr val="F0F0DD"/>
                    </a:solidFill>
                  </a:tcPr>
                </a:tc>
                <a:tc>
                  <a:txBody>
                    <a:bodyPr/>
                    <a:lstStyle/>
                    <a:p>
                      <a:pPr indent="0" lvl="0" marL="0" marR="0" rtl="0" algn="l">
                        <a:lnSpc>
                          <a:spcPct val="115000"/>
                        </a:lnSpc>
                        <a:spcBef>
                          <a:spcPts val="0"/>
                        </a:spcBef>
                        <a:spcAft>
                          <a:spcPts val="0"/>
                        </a:spcAft>
                        <a:buClr>
                          <a:schemeClr val="dk1"/>
                        </a:buClr>
                        <a:buSzPts val="1100"/>
                        <a:buFont typeface="Arial"/>
                        <a:buNone/>
                      </a:pPr>
                      <a:r>
                        <a:rPr lang="en-US" sz="1200" u="none" cap="none" strike="noStrike">
                          <a:latin typeface="Helvetica Neue"/>
                          <a:ea typeface="Helvetica Neue"/>
                          <a:cs typeface="Helvetica Neue"/>
                          <a:sym typeface="Helvetica Neue"/>
                        </a:rPr>
                        <a:t>Redundancy-aware code generation, fusion algorithms, memory optimizations.</a:t>
                      </a:r>
                      <a:endParaRPr sz="1200" u="none" cap="none" strike="noStrike">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solidFill>
                      <a:srgbClr val="F0F0DD"/>
                    </a:solidFill>
                  </a:tcPr>
                </a:tc>
                <a:tc>
                  <a:txBody>
                    <a:bodyPr/>
                    <a:lstStyle/>
                    <a:p>
                      <a:pPr indent="0" lvl="0" marL="0" marR="0" rtl="0" algn="l">
                        <a:lnSpc>
                          <a:spcPct val="115000"/>
                        </a:lnSpc>
                        <a:spcBef>
                          <a:spcPts val="0"/>
                        </a:spcBef>
                        <a:spcAft>
                          <a:spcPts val="0"/>
                        </a:spcAft>
                        <a:buClr>
                          <a:schemeClr val="dk1"/>
                        </a:buClr>
                        <a:buSzPts val="1100"/>
                        <a:buFont typeface="Arial"/>
                        <a:buNone/>
                      </a:pPr>
                      <a:r>
                        <a:rPr lang="en-US" sz="1200" u="none" cap="none" strike="noStrike">
                          <a:latin typeface="Helvetica Neue"/>
                          <a:ea typeface="Helvetica Neue"/>
                          <a:cs typeface="Helvetica Neue"/>
                          <a:sym typeface="Helvetica Neue"/>
                        </a:rPr>
                        <a:t>The ReACT system significantly reduces redundancies in code generation, improving performance</a:t>
                      </a:r>
                      <a:endParaRPr sz="1200" u="none" cap="none" strike="noStrike">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solidFill>
                      <a:srgbClr val="F0F0DD"/>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The approach may introduce more memory accesses under specific input conditions, particularly when loop iterations are very small.</a:t>
                      </a:r>
                      <a:endParaRPr sz="1500" u="none" cap="none" strike="noStrike">
                        <a:latin typeface="Helvetica Neue"/>
                        <a:ea typeface="Helvetica Neue"/>
                        <a:cs typeface="Helvetica Neue"/>
                        <a:sym typeface="Helvetica Neue"/>
                      </a:endParaRPr>
                    </a:p>
                  </a:txBody>
                  <a:tcPr marT="45725" marB="45725" marR="91450" marL="91450">
                    <a:solidFill>
                      <a:srgbClr val="F0F0DD"/>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7"/>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US" sz="2400"/>
              <a:t>Literature Review (cont…)</a:t>
            </a:r>
            <a:endParaRPr b="0"/>
          </a:p>
        </p:txBody>
      </p:sp>
      <p:sp>
        <p:nvSpPr>
          <p:cNvPr id="72" name="Google Shape;72;p7"/>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95250" marR="0" rtl="0" algn="just">
              <a:lnSpc>
                <a:spcPct val="150000"/>
              </a:lnSpc>
              <a:spcBef>
                <a:spcPts val="0"/>
              </a:spcBef>
              <a:spcAft>
                <a:spcPts val="0"/>
              </a:spcAft>
              <a:buClr>
                <a:schemeClr val="dk1"/>
              </a:buClr>
              <a:buSzPts val="225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graphicFrame>
        <p:nvGraphicFramePr>
          <p:cNvPr id="73" name="Google Shape;73;p7"/>
          <p:cNvGraphicFramePr/>
          <p:nvPr/>
        </p:nvGraphicFramePr>
        <p:xfrm>
          <a:off x="110168" y="881348"/>
          <a:ext cx="3000000" cy="3000000"/>
        </p:xfrm>
        <a:graphic>
          <a:graphicData uri="http://schemas.openxmlformats.org/drawingml/2006/table">
            <a:tbl>
              <a:tblPr bandRow="1" firstRow="1">
                <a:noFill/>
                <a:tableStyleId>{4FD04BAF-D93A-4643-8EA7-272EC845DE5E}</a:tableStyleId>
              </a:tblPr>
              <a:tblGrid>
                <a:gridCol w="542250"/>
                <a:gridCol w="2022225"/>
                <a:gridCol w="1060425"/>
                <a:gridCol w="1695000"/>
                <a:gridCol w="1828825"/>
                <a:gridCol w="1774950"/>
              </a:tblGrid>
              <a:tr h="760175">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S. No.</a:t>
                      </a:r>
                      <a:endParaRPr sz="1400" u="none" cap="none" strike="noStrike"/>
                    </a:p>
                  </a:txBody>
                  <a:tcPr marT="45725" marB="45725" marR="91450" marL="91450">
                    <a:solidFill>
                      <a:srgbClr val="60602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Author &amp; </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Paper Title </a:t>
                      </a:r>
                      <a:br>
                        <a:rPr b="0" i="0" lang="en-US" sz="1400" u="none" cap="none" strike="noStrike">
                          <a:latin typeface="Helvetica Neue"/>
                          <a:ea typeface="Helvetica Neue"/>
                          <a:cs typeface="Helvetica Neue"/>
                          <a:sym typeface="Helvetica Neue"/>
                        </a:rPr>
                      </a:br>
                      <a:r>
                        <a:rPr b="0" i="0" lang="en-US" sz="1400" u="none" cap="none" strike="noStrike">
                          <a:latin typeface="Helvetica Neue"/>
                          <a:ea typeface="Helvetica Neue"/>
                          <a:cs typeface="Helvetica Neue"/>
                          <a:sym typeface="Helvetica Neue"/>
                        </a:rPr>
                        <a:t>[Citation]</a:t>
                      </a:r>
                      <a:endParaRPr sz="1400" u="none" cap="none" strike="noStrike"/>
                    </a:p>
                  </a:txBody>
                  <a:tcPr marT="45725" marB="45725" marR="91450" marL="91450">
                    <a:solidFill>
                      <a:srgbClr val="60602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Journal/</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Conference</a:t>
                      </a:r>
                      <a:br>
                        <a:rPr b="0" i="0" lang="en-US" sz="1400" u="none" cap="none" strike="noStrike">
                          <a:latin typeface="Helvetica Neue"/>
                          <a:ea typeface="Helvetica Neue"/>
                          <a:cs typeface="Helvetica Neue"/>
                          <a:sym typeface="Helvetica Neue"/>
                        </a:rPr>
                      </a:br>
                      <a:r>
                        <a:rPr b="0" i="0" lang="en-US" sz="1400" u="none" cap="none" strike="noStrike">
                          <a:latin typeface="Helvetica Neue"/>
                          <a:ea typeface="Helvetica Neue"/>
                          <a:cs typeface="Helvetica Neue"/>
                          <a:sym typeface="Helvetica Neue"/>
                        </a:rPr>
                        <a:t>(Year)</a:t>
                      </a:r>
                      <a:endParaRPr sz="1400" u="none" cap="none" strike="noStrike"/>
                    </a:p>
                  </a:txBody>
                  <a:tcPr marT="45725" marB="45725" marR="91450" marL="91450">
                    <a:solidFill>
                      <a:srgbClr val="60602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Tools/</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Techniques/</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Dataset</a:t>
                      </a:r>
                      <a:endParaRPr sz="1400" u="none" cap="none" strike="noStrike"/>
                    </a:p>
                  </a:txBody>
                  <a:tcPr marT="45725" marB="45725" marR="91450" marL="91450">
                    <a:solidFill>
                      <a:srgbClr val="60602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Key Findings/</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Results</a:t>
                      </a:r>
                      <a:endParaRPr sz="1400" u="none" cap="none" strike="noStrike"/>
                    </a:p>
                  </a:txBody>
                  <a:tcPr marT="45725" marB="45725" marR="91450" marL="91450">
                    <a:solidFill>
                      <a:srgbClr val="60602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Limitations/</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Gaps Identified</a:t>
                      </a:r>
                      <a:endParaRPr sz="1400" u="none" cap="none" strike="noStrike"/>
                    </a:p>
                  </a:txBody>
                  <a:tcPr marT="45725" marB="45725" marR="91450" marL="91450">
                    <a:solidFill>
                      <a:srgbClr val="606029"/>
                    </a:solidFill>
                  </a:tcPr>
                </a:tc>
              </a:tr>
              <a:tr h="1238525">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latin typeface="Helvetica Neue"/>
                          <a:ea typeface="Helvetica Neue"/>
                          <a:cs typeface="Helvetica Neue"/>
                          <a:sym typeface="Helvetica Neue"/>
                        </a:rPr>
                        <a:t>5.</a:t>
                      </a:r>
                      <a:endParaRPr sz="1400" u="none" cap="none" strike="noStrike"/>
                    </a:p>
                  </a:txBody>
                  <a:tcPr marT="45725" marB="45725" marR="91450" marL="91450">
                    <a:solidFill>
                      <a:srgbClr val="D5D59B"/>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Ajad Kumar, Rashmi Yadav and Kuldeep Kumar : “ A Systematic Review of Semantic Clone Detection Techniques in Software Systems “.[12]</a:t>
                      </a:r>
                      <a:endParaRPr sz="1200" u="none" cap="none" strike="noStrike">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2021</a:t>
                      </a:r>
                      <a:endParaRPr sz="1400" u="none" cap="none" strike="noStrike"/>
                    </a:p>
                  </a:txBody>
                  <a:tcPr marT="45725" marB="45725" marR="91450" marL="91450">
                    <a:solidFill>
                      <a:srgbClr val="D5D59B"/>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Program Dependency Graph (PDG): Used for detecting semantic clones by analyzing functional and data flow.</a:t>
                      </a:r>
                      <a:endParaRPr sz="1200" u="none" cap="none" strike="noStrike">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Program Dependency Graphs (PDGs) are highly effective for detecting semantic clones.</a:t>
                      </a:r>
                      <a:endParaRPr sz="1200" u="none" cap="none" strike="noStrike">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PDG-based approaches are time-consuming due to graph generation complexity.</a:t>
                      </a:r>
                      <a:endParaRPr sz="1500" u="none" cap="none" strike="noStrike">
                        <a:latin typeface="Helvetica Neue"/>
                        <a:ea typeface="Helvetica Neue"/>
                        <a:cs typeface="Helvetica Neue"/>
                        <a:sym typeface="Helvetica Neue"/>
                      </a:endParaRPr>
                    </a:p>
                  </a:txBody>
                  <a:tcPr marT="45725" marB="45725" marR="91450" marL="91450">
                    <a:solidFill>
                      <a:srgbClr val="D5D59B"/>
                    </a:solidFill>
                  </a:tcPr>
                </a:tc>
              </a:tr>
              <a:tr h="1043125">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latin typeface="Helvetica Neue"/>
                          <a:ea typeface="Helvetica Neue"/>
                          <a:cs typeface="Helvetica Neue"/>
                          <a:sym typeface="Helvetica Neue"/>
                        </a:rPr>
                        <a:t>6.</a:t>
                      </a:r>
                      <a:endParaRPr sz="1400" u="none" cap="none" strike="noStrike"/>
                    </a:p>
                  </a:txBody>
                  <a:tcPr marT="45725" marB="45725" marR="91450" marL="91450">
                    <a:solidFill>
                      <a:srgbClr val="F0F0DD"/>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Feng, Zhangyin, et al. "Codebert: A pre-trained model for programming and natural languages." [1]</a:t>
                      </a:r>
                      <a:endParaRPr sz="1200" u="none" cap="none" strike="noStrike">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2020</a:t>
                      </a:r>
                      <a:endParaRPr sz="1400" u="none" cap="none" strike="noStrike"/>
                    </a:p>
                  </a:txBody>
                  <a:tcPr marT="45725" marB="45725" marR="91450" marL="91450">
                    <a:solidFill>
                      <a:srgbClr val="F0F0DD"/>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CodeBERT is trained from Github code repositories in 6 programming languages.</a:t>
                      </a:r>
                      <a:endParaRPr sz="1500" u="none" cap="none" strike="noStrike">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CodeBERT performs better than previous pre-trained models on NL-PL probing.</a:t>
                      </a:r>
                      <a:endParaRPr sz="1500" u="none" cap="none" strike="noStrike">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The CodeBERT itself could be further improved by generation-related learning objectives.</a:t>
                      </a:r>
                      <a:endParaRPr sz="1500" u="none" cap="none" strike="noStrike">
                        <a:latin typeface="Helvetica Neue"/>
                        <a:ea typeface="Helvetica Neue"/>
                        <a:cs typeface="Helvetica Neue"/>
                        <a:sym typeface="Helvetica Neue"/>
                      </a:endParaRPr>
                    </a:p>
                  </a:txBody>
                  <a:tcPr marT="45725" marB="45725" marR="91450" marL="91450">
                    <a:solidFill>
                      <a:srgbClr val="F0F0DD"/>
                    </a:solidFill>
                  </a:tcPr>
                </a:tc>
              </a:tr>
              <a:tr h="11454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latin typeface="Helvetica Neue"/>
                          <a:ea typeface="Helvetica Neue"/>
                          <a:cs typeface="Helvetica Neue"/>
                          <a:sym typeface="Helvetica Neue"/>
                        </a:rPr>
                        <a:t>7.</a:t>
                      </a:r>
                      <a:endParaRPr sz="1400" u="none" cap="none" strike="noStrike"/>
                    </a:p>
                  </a:txBody>
                  <a:tcPr marT="45725" marB="45725" marR="91450" marL="91450">
                    <a:solidFill>
                      <a:srgbClr val="D5D59B"/>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Dong Kwan Kim: “Enhancing code clone detection using control flow graphs “[</a:t>
                      </a:r>
                      <a:r>
                        <a:rPr lang="en-US" sz="1200">
                          <a:latin typeface="Helvetica Neue"/>
                          <a:ea typeface="Helvetica Neue"/>
                          <a:cs typeface="Helvetica Neue"/>
                          <a:sym typeface="Helvetica Neue"/>
                        </a:rPr>
                        <a:t>11]</a:t>
                      </a:r>
                      <a:endParaRPr sz="1500" u="none" cap="none" strike="noStrike">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2019</a:t>
                      </a:r>
                      <a:endParaRPr sz="1400" u="none" cap="none" strike="noStrike"/>
                    </a:p>
                  </a:txBody>
                  <a:tcPr marT="45725" marB="45725" marR="91450" marL="91450">
                    <a:solidFill>
                      <a:srgbClr val="D5D59B"/>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Control Flow Graphs (CFGs) and deep learning for clone detection.</a:t>
                      </a:r>
                      <a:endParaRPr sz="1500" u="none" cap="none" strike="noStrike">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CFGs help capture both syntactic and semantic clones, making them more effective for deep learning-based clone detection.</a:t>
                      </a:r>
                      <a:endParaRPr sz="1500" u="none" cap="none" strike="noStrike">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The framework's performance can degrade with larger thresholds, especially for more semantically distant clones</a:t>
                      </a:r>
                      <a:endParaRPr sz="1500" u="none" cap="none" strike="noStrike">
                        <a:latin typeface="Helvetica Neue"/>
                        <a:ea typeface="Helvetica Neue"/>
                        <a:cs typeface="Helvetica Neue"/>
                        <a:sym typeface="Helvetica Neue"/>
                      </a:endParaRPr>
                    </a:p>
                  </a:txBody>
                  <a:tcPr marT="45725" marB="45725" marR="91450" marL="91450">
                    <a:solidFill>
                      <a:srgbClr val="D5D59B"/>
                    </a:solidFill>
                  </a:tcPr>
                </a:tc>
              </a:tr>
              <a:tr h="13025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latin typeface="Helvetica Neue"/>
                          <a:ea typeface="Helvetica Neue"/>
                          <a:cs typeface="Helvetica Neue"/>
                          <a:sym typeface="Helvetica Neue"/>
                        </a:rPr>
                        <a:t>8.</a:t>
                      </a:r>
                      <a:endParaRPr sz="1400" u="none" cap="none" strike="noStrike"/>
                    </a:p>
                  </a:txBody>
                  <a:tcPr marT="45725" marB="45725" marR="91450" marL="91450">
                    <a:solidFill>
                      <a:srgbClr val="F0F0DD"/>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Kim, D.K., 2019. Enhancing code clone detection using control flow graphs. International Journal of Electrical &amp; Computer Engineering</a:t>
                      </a:r>
                      <a:r>
                        <a:rPr lang="en-US" sz="1200">
                          <a:latin typeface="Helvetica Neue"/>
                          <a:ea typeface="Helvetica Neue"/>
                          <a:cs typeface="Helvetica Neue"/>
                          <a:sym typeface="Helvetica Neue"/>
                        </a:rPr>
                        <a:t>.[3]</a:t>
                      </a:r>
                      <a:endParaRPr sz="1500" u="none" cap="none" strike="noStrike">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2019</a:t>
                      </a:r>
                      <a:endParaRPr sz="1400" u="none" cap="none" strike="noStrike"/>
                    </a:p>
                  </a:txBody>
                  <a:tcPr marT="45725" marB="45725" marR="91450" marL="91450">
                    <a:solidFill>
                      <a:srgbClr val="F0F0DD"/>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BigCloneBench is used as the training dataset.</a:t>
                      </a:r>
                      <a:endParaRPr sz="1500" u="none" cap="none" strike="noStrike">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Deep learning algorithms can be considered to improve the weakness of the clone classifier using supervised learning.</a:t>
                      </a:r>
                      <a:endParaRPr sz="1500" u="none" cap="none" strike="noStrike">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In the case of semantic clone types such as MT3 and WT3/4 clones, the detection performance still needs to be improved</a:t>
                      </a:r>
                      <a:endParaRPr sz="1500" u="none" cap="none" strike="noStrike">
                        <a:latin typeface="Helvetica Neue"/>
                        <a:ea typeface="Helvetica Neue"/>
                        <a:cs typeface="Helvetica Neue"/>
                        <a:sym typeface="Helvetica Neue"/>
                      </a:endParaRPr>
                    </a:p>
                  </a:txBody>
                  <a:tcPr marT="45725" marB="45725" marR="91450" marL="91450">
                    <a:solidFill>
                      <a:srgbClr val="F0F0DD"/>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8"/>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US" sz="2400"/>
              <a:t>Literature Review (cont…)</a:t>
            </a:r>
            <a:endParaRPr b="0"/>
          </a:p>
        </p:txBody>
      </p:sp>
      <p:sp>
        <p:nvSpPr>
          <p:cNvPr id="79" name="Google Shape;79;p8"/>
          <p:cNvSpPr txBox="1"/>
          <p:nvPr/>
        </p:nvSpPr>
        <p:spPr>
          <a:xfrm>
            <a:off x="93593" y="817056"/>
            <a:ext cx="8956800" cy="5794800"/>
          </a:xfrm>
          <a:prstGeom prst="rect">
            <a:avLst/>
          </a:prstGeom>
          <a:noFill/>
          <a:ln>
            <a:noFill/>
          </a:ln>
        </p:spPr>
        <p:txBody>
          <a:bodyPr anchorCtr="0" anchor="t" bIns="45700" lIns="91425" spcFirstLastPara="1" rIns="91425" wrap="square" tIns="45700">
            <a:noAutofit/>
          </a:bodyPr>
          <a:lstStyle/>
          <a:p>
            <a:pPr indent="0" lvl="0" marL="95250" marR="0" rtl="0" algn="just">
              <a:lnSpc>
                <a:spcPct val="150000"/>
              </a:lnSpc>
              <a:spcBef>
                <a:spcPts val="0"/>
              </a:spcBef>
              <a:spcAft>
                <a:spcPts val="0"/>
              </a:spcAft>
              <a:buClr>
                <a:schemeClr val="dk1"/>
              </a:buClr>
              <a:buSzPts val="225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graphicFrame>
        <p:nvGraphicFramePr>
          <p:cNvPr id="80" name="Google Shape;80;p8"/>
          <p:cNvGraphicFramePr/>
          <p:nvPr/>
        </p:nvGraphicFramePr>
        <p:xfrm>
          <a:off x="126643" y="894173"/>
          <a:ext cx="3000000" cy="3000000"/>
        </p:xfrm>
        <a:graphic>
          <a:graphicData uri="http://schemas.openxmlformats.org/drawingml/2006/table">
            <a:tbl>
              <a:tblPr bandRow="1" firstRow="1">
                <a:noFill/>
                <a:tableStyleId>{4FD04BAF-D93A-4643-8EA7-272EC845DE5E}</a:tableStyleId>
              </a:tblPr>
              <a:tblGrid>
                <a:gridCol w="542250"/>
                <a:gridCol w="1760275"/>
                <a:gridCol w="1183350"/>
                <a:gridCol w="1582150"/>
                <a:gridCol w="1973525"/>
                <a:gridCol w="1882125"/>
              </a:tblGrid>
              <a:tr h="760175">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S. No.</a:t>
                      </a:r>
                      <a:endParaRPr sz="1400" u="none" cap="none" strike="noStrike"/>
                    </a:p>
                  </a:txBody>
                  <a:tcPr marT="45725" marB="45725" marR="91450" marL="91450">
                    <a:solidFill>
                      <a:srgbClr val="60602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Author &amp; </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Paper Title </a:t>
                      </a:r>
                      <a:br>
                        <a:rPr b="0" i="0" lang="en-US" sz="1400" u="none" cap="none" strike="noStrike">
                          <a:latin typeface="Helvetica Neue"/>
                          <a:ea typeface="Helvetica Neue"/>
                          <a:cs typeface="Helvetica Neue"/>
                          <a:sym typeface="Helvetica Neue"/>
                        </a:rPr>
                      </a:br>
                      <a:r>
                        <a:rPr b="0" i="0" lang="en-US" sz="1400" u="none" cap="none" strike="noStrike">
                          <a:latin typeface="Helvetica Neue"/>
                          <a:ea typeface="Helvetica Neue"/>
                          <a:cs typeface="Helvetica Neue"/>
                          <a:sym typeface="Helvetica Neue"/>
                        </a:rPr>
                        <a:t>[Citation]</a:t>
                      </a:r>
                      <a:endParaRPr sz="1400" u="none" cap="none" strike="noStrike"/>
                    </a:p>
                  </a:txBody>
                  <a:tcPr marT="45725" marB="45725" marR="91450" marL="91450">
                    <a:solidFill>
                      <a:srgbClr val="60602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Journal/</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Conference</a:t>
                      </a:r>
                      <a:br>
                        <a:rPr b="0" i="0" lang="en-US" sz="1400" u="none" cap="none" strike="noStrike">
                          <a:latin typeface="Helvetica Neue"/>
                          <a:ea typeface="Helvetica Neue"/>
                          <a:cs typeface="Helvetica Neue"/>
                          <a:sym typeface="Helvetica Neue"/>
                        </a:rPr>
                      </a:br>
                      <a:r>
                        <a:rPr b="0" i="0" lang="en-US" sz="1400" u="none" cap="none" strike="noStrike">
                          <a:latin typeface="Helvetica Neue"/>
                          <a:ea typeface="Helvetica Neue"/>
                          <a:cs typeface="Helvetica Neue"/>
                          <a:sym typeface="Helvetica Neue"/>
                        </a:rPr>
                        <a:t>(Year)</a:t>
                      </a:r>
                      <a:endParaRPr sz="1400" u="none" cap="none" strike="noStrike"/>
                    </a:p>
                  </a:txBody>
                  <a:tcPr marT="45725" marB="45725" marR="91450" marL="91450">
                    <a:solidFill>
                      <a:srgbClr val="60602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Tools/</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Techniques/</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Dataset</a:t>
                      </a:r>
                      <a:endParaRPr sz="1400" u="none" cap="none" strike="noStrike"/>
                    </a:p>
                  </a:txBody>
                  <a:tcPr marT="45725" marB="45725" marR="91450" marL="91450">
                    <a:solidFill>
                      <a:srgbClr val="60602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Key Findings/</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Results</a:t>
                      </a:r>
                      <a:endParaRPr sz="1400" u="none" cap="none" strike="noStrike"/>
                    </a:p>
                  </a:txBody>
                  <a:tcPr marT="45725" marB="45725" marR="91450" marL="91450">
                    <a:solidFill>
                      <a:srgbClr val="60602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Limitations/</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Gaps Identified</a:t>
                      </a:r>
                      <a:endParaRPr sz="1400" u="none" cap="none" strike="noStrike"/>
                    </a:p>
                  </a:txBody>
                  <a:tcPr marT="45725" marB="45725" marR="91450" marL="91450">
                    <a:solidFill>
                      <a:srgbClr val="606029"/>
                    </a:solidFill>
                  </a:tcPr>
                </a:tc>
              </a:tr>
              <a:tr h="1203625">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latin typeface="Helvetica Neue"/>
                          <a:ea typeface="Helvetica Neue"/>
                          <a:cs typeface="Helvetica Neue"/>
                          <a:sym typeface="Helvetica Neue"/>
                        </a:rPr>
                        <a:t>9.</a:t>
                      </a:r>
                      <a:endParaRPr sz="1400" u="none" cap="none" strike="noStrike"/>
                    </a:p>
                  </a:txBody>
                  <a:tcPr marT="45725" marB="45725" marR="91450" marL="91450">
                    <a:solidFill>
                      <a:srgbClr val="D5D59B"/>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Ain, Q.U., Butt, W.H., Anwar, M.W., Azam, F. and Maqbool, B., 2019. A systematic review on code clone detection [6]</a:t>
                      </a:r>
                      <a:endParaRPr sz="1500" u="none" cap="none" strike="noStrike">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2019</a:t>
                      </a:r>
                      <a:endParaRPr sz="1400" u="none" cap="none" strike="noStrike"/>
                    </a:p>
                  </a:txBody>
                  <a:tcPr marT="45725" marB="45725" marR="91450" marL="91450">
                    <a:solidFill>
                      <a:srgbClr val="D5D59B"/>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Detection techniques are categorized into four classes. The textual, lexical, syntactic and semantic classes are discussed.</a:t>
                      </a:r>
                      <a:endParaRPr sz="1500" u="none" cap="none" strike="noStrike">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Helvetica Neue"/>
                          <a:ea typeface="Helvetica Neue"/>
                          <a:cs typeface="Helvetica Neue"/>
                          <a:sym typeface="Helvetica Neue"/>
                        </a:rPr>
                        <a:t>Detection techniques are categorized into four classes. The textual, lexical, syntactic and semantic classes are discussed. Software clones occur due to reasons such as code reuse by copying pre-existing fragments.</a:t>
                      </a:r>
                      <a:endParaRPr sz="1300" u="none" cap="none" strike="noStrike"/>
                    </a:p>
                  </a:txBody>
                  <a:tcPr marT="45725" marB="45725" marR="91450" marL="91450">
                    <a:solidFill>
                      <a:srgbClr val="D5D59B"/>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There is no clone detection technique which is perfect in terms of precision, recall, scalability, portability and robustness.</a:t>
                      </a:r>
                      <a:endParaRPr sz="1200" u="none" cap="none" strike="noStrike">
                        <a:latin typeface="Helvetica Neue"/>
                        <a:ea typeface="Helvetica Neue"/>
                        <a:cs typeface="Helvetica Neue"/>
                        <a:sym typeface="Helvetica Neue"/>
                      </a:endParaRPr>
                    </a:p>
                  </a:txBody>
                  <a:tcPr marT="45725" marB="45725" marR="91450" marL="91450">
                    <a:solidFill>
                      <a:srgbClr val="D5D59B"/>
                    </a:solidFill>
                  </a:tcPr>
                </a:tc>
              </a:tr>
              <a:tr h="848175">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latin typeface="Helvetica Neue"/>
                          <a:ea typeface="Helvetica Neue"/>
                          <a:cs typeface="Helvetica Neue"/>
                          <a:sym typeface="Helvetica Neue"/>
                        </a:rPr>
                        <a:t>10.</a:t>
                      </a:r>
                      <a:endParaRPr sz="1400" u="none" cap="none" strike="noStrike"/>
                    </a:p>
                  </a:txBody>
                  <a:tcPr marT="45725" marB="45725" marR="91450" marL="91450">
                    <a:solidFill>
                      <a:srgbClr val="F0F0DD"/>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Neha Saini, Sukhdip Singh, Suman: “Code Clones: Detection and Management “[10]</a:t>
                      </a:r>
                      <a:endParaRPr sz="1200" u="none" cap="none" strike="noStrike">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2018</a:t>
                      </a:r>
                      <a:endParaRPr sz="1400" u="none" cap="none" strike="noStrike"/>
                    </a:p>
                  </a:txBody>
                  <a:tcPr marT="45725" marB="45725" marR="91450" marL="91450">
                    <a:solidFill>
                      <a:srgbClr val="F0F0DD"/>
                    </a:solidFill>
                  </a:tcPr>
                </a:tc>
                <a:tc>
                  <a:txBody>
                    <a:bodyPr/>
                    <a:lstStyle/>
                    <a:p>
                      <a:pPr indent="0" lvl="0" marL="0" marR="0" rtl="0" algn="l">
                        <a:lnSpc>
                          <a:spcPct val="115000"/>
                        </a:lnSpc>
                        <a:spcBef>
                          <a:spcPts val="0"/>
                        </a:spcBef>
                        <a:spcAft>
                          <a:spcPts val="0"/>
                        </a:spcAft>
                        <a:buClr>
                          <a:schemeClr val="dk1"/>
                        </a:buClr>
                        <a:buSzPts val="1100"/>
                        <a:buFont typeface="Arial"/>
                        <a:buNone/>
                      </a:pPr>
                      <a:r>
                        <a:rPr lang="en-US" sz="1200" u="none" cap="none" strike="noStrike">
                          <a:latin typeface="Helvetica Neue"/>
                          <a:ea typeface="Helvetica Neue"/>
                          <a:cs typeface="Helvetica Neue"/>
                          <a:sym typeface="Helvetica Neue"/>
                        </a:rPr>
                        <a:t>Tokenization: Converts code to token sequences.</a:t>
                      </a:r>
                      <a:endParaRPr sz="1400" u="none" cap="none" strike="noStrike"/>
                    </a:p>
                  </a:txBody>
                  <a:tcPr marT="45725" marB="45725" marR="91450" marL="91450">
                    <a:solidFill>
                      <a:srgbClr val="F0F0DD"/>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Helvetica Neue"/>
                          <a:ea typeface="Helvetica Neue"/>
                          <a:cs typeface="Helvetica Neue"/>
                          <a:sym typeface="Helvetica Neue"/>
                        </a:rPr>
                        <a:t>Code cloning helps reduce development time and costs. Clones can introduce bugs through propagation.</a:t>
                      </a:r>
                      <a:endParaRPr sz="1100" u="none" cap="none" strike="noStrike">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lnSpc>
                          <a:spcPct val="115000"/>
                        </a:lnSpc>
                        <a:spcBef>
                          <a:spcPts val="0"/>
                        </a:spcBef>
                        <a:spcAft>
                          <a:spcPts val="0"/>
                        </a:spcAft>
                        <a:buClr>
                          <a:schemeClr val="dk1"/>
                        </a:buClr>
                        <a:buSzPts val="1100"/>
                        <a:buFont typeface="Arial"/>
                        <a:buNone/>
                      </a:pPr>
                      <a:r>
                        <a:rPr lang="en-US" sz="1200" u="none" cap="none" strike="noStrike">
                          <a:latin typeface="Helvetica Neue"/>
                          <a:ea typeface="Helvetica Neue"/>
                          <a:cs typeface="Helvetica Neue"/>
                          <a:sym typeface="Helvetica Neue"/>
                        </a:rPr>
                        <a:t>Hard to identify clones with minor modifications.</a:t>
                      </a:r>
                      <a:endParaRPr sz="1400" u="none" cap="none" strike="noStrike"/>
                    </a:p>
                  </a:txBody>
                  <a:tcPr marT="45725" marB="45725" marR="91450" marL="91450">
                    <a:solidFill>
                      <a:srgbClr val="F0F0DD"/>
                    </a:solidFill>
                  </a:tcPr>
                </a:tc>
              </a:tr>
              <a:tr h="4191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latin typeface="Helvetica Neue"/>
                          <a:ea typeface="Helvetica Neue"/>
                          <a:cs typeface="Helvetica Neue"/>
                          <a:sym typeface="Helvetica Neue"/>
                        </a:rPr>
                        <a:t>11.</a:t>
                      </a:r>
                      <a:endParaRPr sz="1400" u="none" cap="none" strike="noStrike"/>
                    </a:p>
                  </a:txBody>
                  <a:tcPr marT="45725" marB="45725" marR="91450" marL="91450">
                    <a:solidFill>
                      <a:srgbClr val="D5D59B"/>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Helvetica Neue"/>
                          <a:ea typeface="Helvetica Neue"/>
                          <a:cs typeface="Helvetica Neue"/>
                          <a:sym typeface="Helvetica Neue"/>
                        </a:rPr>
                        <a:t>Ragkhitwetsagul, C., Krinke, J. and Clark, D., 2018. A comparison of code similarity analysers. Empirical Software Engineering, 23, pp.2464-2519. [5]</a:t>
                      </a:r>
                      <a:endParaRPr sz="1100" u="none" cap="none" strike="noStrike">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2018</a:t>
                      </a:r>
                      <a:endParaRPr sz="1400" u="none" cap="none" strike="noStrike"/>
                    </a:p>
                  </a:txBody>
                  <a:tcPr marT="45725" marB="45725" marR="91450" marL="91450">
                    <a:solidFill>
                      <a:srgbClr val="D5D59B"/>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Helvetica Neue"/>
                          <a:ea typeface="Helvetica Neue"/>
                          <a:cs typeface="Helvetica Neue"/>
                          <a:sym typeface="Helvetica Neue"/>
                        </a:rPr>
                        <a:t>The generated data set with pervasive modifications used in this study has been created to be challenging for code similarity analysers.</a:t>
                      </a:r>
                      <a:endParaRPr sz="1100" u="none" cap="none" strike="noStrike">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Highly specialised source code similarity detection techniques and tools can perform better than more general textual similarity measures.</a:t>
                      </a:r>
                      <a:endParaRPr sz="1200" u="none" cap="none" strike="noStrike">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lnSpc>
                          <a:spcPct val="100000"/>
                        </a:lnSpc>
                        <a:spcBef>
                          <a:spcPts val="0"/>
                        </a:spcBef>
                        <a:spcAft>
                          <a:spcPts val="0"/>
                        </a:spcAft>
                        <a:buClr>
                          <a:srgbClr val="000000"/>
                        </a:buClr>
                        <a:buSzPts val="1100"/>
                        <a:buFont typeface="Arial"/>
                        <a:buNone/>
                      </a:pPr>
                      <a:r>
                        <a:rPr lang="en-US" sz="1100" u="none" cap="none" strike="noStrike">
                          <a:latin typeface="Helvetica Neue"/>
                          <a:ea typeface="Helvetica Neue"/>
                          <a:cs typeface="Helvetica Neue"/>
                          <a:sym typeface="Helvetica Neue"/>
                        </a:rPr>
                        <a:t>Highly specialised source code similarity detection techniques and tools can Similarity detection techniques and tools are very sensitive to their parameter settings.</a:t>
                      </a:r>
                      <a:endParaRPr sz="1100" u="none" cap="none" strike="noStrike">
                        <a:latin typeface="Helvetica Neue"/>
                        <a:ea typeface="Helvetica Neue"/>
                        <a:cs typeface="Helvetica Neue"/>
                        <a:sym typeface="Helvetica Neue"/>
                      </a:endParaRPr>
                    </a:p>
                  </a:txBody>
                  <a:tcPr marT="45725" marB="45725" marR="91450" marL="91450">
                    <a:solidFill>
                      <a:srgbClr val="D5D59B"/>
                    </a:solidFill>
                  </a:tcPr>
                </a:tc>
              </a:tr>
              <a:tr h="1137475">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latin typeface="Helvetica Neue"/>
                          <a:ea typeface="Helvetica Neue"/>
                          <a:cs typeface="Helvetica Neue"/>
                          <a:sym typeface="Helvetica Neue"/>
                        </a:rPr>
                        <a:t>12.</a:t>
                      </a:r>
                      <a:endParaRPr sz="1400" u="none" cap="none" strike="noStrike"/>
                    </a:p>
                  </a:txBody>
                  <a:tcPr marT="45725" marB="45725" marR="91450" marL="91450">
                    <a:solidFill>
                      <a:srgbClr val="F0F0DD"/>
                    </a:solidFill>
                  </a:tcPr>
                </a:tc>
                <a:tc>
                  <a:txBody>
                    <a:bodyPr/>
                    <a:lstStyle/>
                    <a:p>
                      <a:pPr indent="0" lvl="0" marL="0" marR="0" rtl="0" algn="l">
                        <a:lnSpc>
                          <a:spcPct val="115000"/>
                        </a:lnSpc>
                        <a:spcBef>
                          <a:spcPts val="0"/>
                        </a:spcBef>
                        <a:spcAft>
                          <a:spcPts val="0"/>
                        </a:spcAft>
                        <a:buClr>
                          <a:schemeClr val="dk1"/>
                        </a:buClr>
                        <a:buSzPts val="1100"/>
                        <a:buFont typeface="Arial"/>
                        <a:buNone/>
                      </a:pPr>
                      <a:r>
                        <a:rPr lang="en-US" sz="1200" u="none" cap="none" strike="noStrike">
                          <a:latin typeface="Helvetica Neue"/>
                          <a:ea typeface="Helvetica Neue"/>
                          <a:cs typeface="Helvetica Neue"/>
                          <a:sym typeface="Helvetica Neue"/>
                        </a:rPr>
                        <a:t>Yi Wang, Qixin Chen, Chongqing Kang, Qing Xia, and Min Luo. Sparse and Redundant Representation[14]</a:t>
                      </a:r>
                      <a:endParaRPr sz="1400" u="none" cap="none" strike="noStrike"/>
                    </a:p>
                  </a:txBody>
                  <a:tcPr marT="45725" marB="45725" marR="70275" marL="91450">
                    <a:solidFill>
                      <a:srgbClr val="F0F0DD"/>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2017</a:t>
                      </a:r>
                      <a:endParaRPr sz="1400" u="none" cap="none" strike="noStrike"/>
                    </a:p>
                  </a:txBody>
                  <a:tcPr marT="45725" marB="45725" marR="91450" marL="91450">
                    <a:solidFill>
                      <a:srgbClr val="F0F0DD"/>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Comparative analysis with k-means clustering, discrete wavelet transform (DWT).</a:t>
                      </a:r>
                      <a:endParaRPr sz="1500" u="none" cap="none" strike="noStrike">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The method effectively reduces data storage and communication costs while preserving high-resolution load information.</a:t>
                      </a:r>
                      <a:endParaRPr sz="1200" u="none" cap="none" strike="noStrike">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The sparsity constraint is uniform across all load profiles, and better results might be achieved with variable sparsity.</a:t>
                      </a:r>
                      <a:endParaRPr sz="1200" u="none" cap="none" strike="noStrike">
                        <a:latin typeface="Helvetica Neue"/>
                        <a:ea typeface="Helvetica Neue"/>
                        <a:cs typeface="Helvetica Neue"/>
                        <a:sym typeface="Helvetica Neue"/>
                      </a:endParaRPr>
                    </a:p>
                  </a:txBody>
                  <a:tcPr marT="45725" marB="45725" marR="91450" marL="91450">
                    <a:solidFill>
                      <a:srgbClr val="F0F0DD"/>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9"/>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US" sz="2400"/>
              <a:t>Literature Review (cont…)</a:t>
            </a:r>
            <a:endParaRPr b="0"/>
          </a:p>
        </p:txBody>
      </p:sp>
      <p:sp>
        <p:nvSpPr>
          <p:cNvPr id="86" name="Google Shape;86;p9"/>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95250" marR="0" rtl="0" algn="just">
              <a:lnSpc>
                <a:spcPct val="150000"/>
              </a:lnSpc>
              <a:spcBef>
                <a:spcPts val="0"/>
              </a:spcBef>
              <a:spcAft>
                <a:spcPts val="0"/>
              </a:spcAft>
              <a:buClr>
                <a:schemeClr val="dk1"/>
              </a:buClr>
              <a:buSzPts val="225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graphicFrame>
        <p:nvGraphicFramePr>
          <p:cNvPr id="87" name="Google Shape;87;p9"/>
          <p:cNvGraphicFramePr/>
          <p:nvPr/>
        </p:nvGraphicFramePr>
        <p:xfrm>
          <a:off x="186368" y="804223"/>
          <a:ext cx="3000000" cy="3000000"/>
        </p:xfrm>
        <a:graphic>
          <a:graphicData uri="http://schemas.openxmlformats.org/drawingml/2006/table">
            <a:tbl>
              <a:tblPr bandRow="1" firstRow="1">
                <a:noFill/>
                <a:tableStyleId>{4FD04BAF-D93A-4643-8EA7-272EC845DE5E}</a:tableStyleId>
              </a:tblPr>
              <a:tblGrid>
                <a:gridCol w="542250"/>
                <a:gridCol w="1760275"/>
                <a:gridCol w="1292075"/>
                <a:gridCol w="1594350"/>
                <a:gridCol w="1828800"/>
                <a:gridCol w="1905925"/>
              </a:tblGrid>
              <a:tr h="739375">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S. No.</a:t>
                      </a:r>
                      <a:endParaRPr sz="1400" u="none" cap="none" strike="noStrike"/>
                    </a:p>
                  </a:txBody>
                  <a:tcPr marT="45725" marB="45725" marR="91450" marL="91450">
                    <a:solidFill>
                      <a:srgbClr val="60602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Author &amp; </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Paper Title </a:t>
                      </a:r>
                      <a:br>
                        <a:rPr b="0" i="0" lang="en-US" sz="1400" u="none" cap="none" strike="noStrike">
                          <a:latin typeface="Helvetica Neue"/>
                          <a:ea typeface="Helvetica Neue"/>
                          <a:cs typeface="Helvetica Neue"/>
                          <a:sym typeface="Helvetica Neue"/>
                        </a:rPr>
                      </a:br>
                      <a:r>
                        <a:rPr b="0" i="0" lang="en-US" sz="1400" u="none" cap="none" strike="noStrike">
                          <a:latin typeface="Helvetica Neue"/>
                          <a:ea typeface="Helvetica Neue"/>
                          <a:cs typeface="Helvetica Neue"/>
                          <a:sym typeface="Helvetica Neue"/>
                        </a:rPr>
                        <a:t>[Citation]</a:t>
                      </a:r>
                      <a:endParaRPr sz="1400" u="none" cap="none" strike="noStrike"/>
                    </a:p>
                  </a:txBody>
                  <a:tcPr marT="45725" marB="45725" marR="91450" marL="91450">
                    <a:solidFill>
                      <a:srgbClr val="60602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Journal/</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Conference</a:t>
                      </a:r>
                      <a:br>
                        <a:rPr b="0" i="0" lang="en-US" sz="1400" u="none" cap="none" strike="noStrike">
                          <a:latin typeface="Helvetica Neue"/>
                          <a:ea typeface="Helvetica Neue"/>
                          <a:cs typeface="Helvetica Neue"/>
                          <a:sym typeface="Helvetica Neue"/>
                        </a:rPr>
                      </a:br>
                      <a:r>
                        <a:rPr b="0" i="0" lang="en-US" sz="1400" u="none" cap="none" strike="noStrike">
                          <a:latin typeface="Helvetica Neue"/>
                          <a:ea typeface="Helvetica Neue"/>
                          <a:cs typeface="Helvetica Neue"/>
                          <a:sym typeface="Helvetica Neue"/>
                        </a:rPr>
                        <a:t>(Year)</a:t>
                      </a:r>
                      <a:endParaRPr sz="1400" u="none" cap="none" strike="noStrike"/>
                    </a:p>
                  </a:txBody>
                  <a:tcPr marT="45725" marB="45725" marR="91450" marL="91450">
                    <a:solidFill>
                      <a:srgbClr val="60602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Tools/</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Techniques/</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Dataset</a:t>
                      </a:r>
                      <a:endParaRPr sz="1400" u="none" cap="none" strike="noStrike"/>
                    </a:p>
                  </a:txBody>
                  <a:tcPr marT="45725" marB="45725" marR="91450" marL="91450">
                    <a:solidFill>
                      <a:srgbClr val="60602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Key Findings/</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Results</a:t>
                      </a:r>
                      <a:endParaRPr sz="1400" u="none" cap="none" strike="noStrike"/>
                    </a:p>
                  </a:txBody>
                  <a:tcPr marT="45725" marB="45725" marR="91450" marL="91450">
                    <a:solidFill>
                      <a:srgbClr val="60602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Limitations/</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Gaps Identified</a:t>
                      </a:r>
                      <a:endParaRPr sz="1400" u="none" cap="none" strike="noStrike"/>
                    </a:p>
                  </a:txBody>
                  <a:tcPr marT="45725" marB="45725" marR="91450" marL="91450">
                    <a:solidFill>
                      <a:srgbClr val="606029"/>
                    </a:solidFill>
                  </a:tcPr>
                </a:tc>
              </a:tr>
              <a:tr h="144455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latin typeface="Helvetica Neue"/>
                          <a:ea typeface="Helvetica Neue"/>
                          <a:cs typeface="Helvetica Neue"/>
                          <a:sym typeface="Helvetica Neue"/>
                        </a:rPr>
                        <a:t>13.</a:t>
                      </a:r>
                      <a:endParaRPr sz="1400" u="none" cap="none" strike="noStrike"/>
                    </a:p>
                  </a:txBody>
                  <a:tcPr marT="45725" marB="45725" marR="91450" marL="91450">
                    <a:solidFill>
                      <a:srgbClr val="D5D59B"/>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Martin White, Michele Tufano, Christopher Vendome, and Denys Poshyvanyk : “Deep Learning Code Fragments for Code Clone Detection”</a:t>
                      </a:r>
                      <a:r>
                        <a:rPr lang="en-US" sz="1200">
                          <a:latin typeface="Helvetica Neue"/>
                          <a:ea typeface="Helvetica Neue"/>
                          <a:cs typeface="Helvetica Neue"/>
                          <a:sym typeface="Helvetica Neue"/>
                        </a:rPr>
                        <a:t>[</a:t>
                      </a:r>
                      <a:r>
                        <a:rPr lang="en-US" sz="1200" u="none" cap="none" strike="noStrike">
                          <a:latin typeface="Helvetica Neue"/>
                          <a:ea typeface="Helvetica Neue"/>
                          <a:cs typeface="Helvetica Neue"/>
                          <a:sym typeface="Helvetica Neue"/>
                        </a:rPr>
                        <a:t>9]</a:t>
                      </a:r>
                      <a:endParaRPr sz="1200" u="none" cap="none" strike="noStrike">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2015</a:t>
                      </a:r>
                      <a:endParaRPr sz="1400" u="none" cap="none" strike="noStrike"/>
                    </a:p>
                  </a:txBody>
                  <a:tcPr marT="45725" marB="45725" marR="91450" marL="91450">
                    <a:solidFill>
                      <a:srgbClr val="D5D59B"/>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Uses deep learning models: Recurrent Neural Networks (RtNN) and Recursive Neural Networks (RvNN).</a:t>
                      </a:r>
                      <a:endParaRPr sz="1200" u="none" cap="none" strike="noStrike">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Detected all clone types (I-IV). </a:t>
                      </a:r>
                      <a:endParaRPr sz="1200" u="none" cap="none" strike="noStrike">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Achieved 93% precision. </a:t>
                      </a:r>
                      <a:endParaRPr sz="1200" u="none" cap="none" strike="noStrike">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Feasible for real-world Java systems.</a:t>
                      </a:r>
                      <a:endParaRPr sz="1200" u="none" cap="none" strike="noStrike">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High computational costs.</a:t>
                      </a:r>
                      <a:endParaRPr sz="1200" u="none" cap="none" strike="noStrike">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Large files slowed training.</a:t>
                      </a:r>
                      <a:endParaRPr sz="1200" u="none" cap="none" strike="noStrike">
                        <a:latin typeface="Helvetica Neue"/>
                        <a:ea typeface="Helvetica Neue"/>
                        <a:cs typeface="Helvetica Neue"/>
                        <a:sym typeface="Helvetica Neue"/>
                      </a:endParaRPr>
                    </a:p>
                  </a:txBody>
                  <a:tcPr marT="45725" marB="45725" marR="91450" marL="91450">
                    <a:solidFill>
                      <a:srgbClr val="D5D59B"/>
                    </a:solidFill>
                  </a:tcPr>
                </a:tc>
              </a:tr>
              <a:tr h="1261675">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latin typeface="Helvetica Neue"/>
                          <a:ea typeface="Helvetica Neue"/>
                          <a:cs typeface="Helvetica Neue"/>
                          <a:sym typeface="Helvetica Neue"/>
                        </a:rPr>
                        <a:t>14.</a:t>
                      </a:r>
                      <a:endParaRPr sz="1400" u="none" cap="none" strike="noStrike"/>
                    </a:p>
                  </a:txBody>
                  <a:tcPr marT="45725" marB="45725" marR="91450" marL="91450">
                    <a:solidFill>
                      <a:srgbClr val="F0F0DD"/>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Svajlenko, J. and Roy, C.K., 2015, September. Evaluating clone detection tools with bigclonebench.[2]</a:t>
                      </a:r>
                      <a:endParaRPr sz="1200" u="none" cap="none" strike="noStrike">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2015</a:t>
                      </a:r>
                      <a:endParaRPr sz="1400" u="none" cap="none" strike="noStrike"/>
                    </a:p>
                  </a:txBody>
                  <a:tcPr marT="45725" marB="45725" marR="91450" marL="91450">
                    <a:solidFill>
                      <a:srgbClr val="F0F0DD"/>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BigCloneBench contains both intra-project and inter-project clones of the four primary clone types.</a:t>
                      </a:r>
                      <a:endParaRPr sz="1200" u="none" cap="none" strike="noStrike">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The tools have strong recall for Type-1 and Type-2 clones, as well as Type-3 clones with high syntactical similarity.</a:t>
                      </a:r>
                      <a:endParaRPr sz="1500" u="none" cap="none" strike="noStrike">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The tools have weaker detection of clones with lower syntactical similarity.</a:t>
                      </a:r>
                      <a:endParaRPr sz="1500" u="none" cap="none" strike="noStrike">
                        <a:latin typeface="Helvetica Neue"/>
                        <a:ea typeface="Helvetica Neue"/>
                        <a:cs typeface="Helvetica Neue"/>
                        <a:sym typeface="Helvetica Neue"/>
                      </a:endParaRPr>
                    </a:p>
                  </a:txBody>
                  <a:tcPr marT="45725" marB="45725" marR="91450" marL="91450">
                    <a:solidFill>
                      <a:srgbClr val="F0F0DD"/>
                    </a:solidFill>
                  </a:tcPr>
                </a:tc>
              </a:tr>
              <a:tr h="109465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latin typeface="Helvetica Neue"/>
                          <a:ea typeface="Helvetica Neue"/>
                          <a:cs typeface="Helvetica Neue"/>
                          <a:sym typeface="Helvetica Neue"/>
                        </a:rPr>
                        <a:t>15.</a:t>
                      </a:r>
                      <a:endParaRPr sz="1400" u="none" cap="none" strike="noStrike"/>
                    </a:p>
                  </a:txBody>
                  <a:tcPr marT="45725" marB="45725" marR="91450" marL="91450">
                    <a:solidFill>
                      <a:srgbClr val="D5D59B"/>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M. Zhang, "Detecting Redundant Operations with LLVM" GSoC 2015 Proposal[17]</a:t>
                      </a:r>
                      <a:endParaRPr sz="1200" u="none" cap="none" strike="noStrike">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2015</a:t>
                      </a:r>
                      <a:endParaRPr sz="1400" u="none" cap="none" strike="noStrike"/>
                    </a:p>
                  </a:txBody>
                  <a:tcPr marT="45725" marB="45725" marR="91450" marL="91450">
                    <a:solidFill>
                      <a:srgbClr val="D5D59B"/>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LLVM for static and dynamic instrumentation</a:t>
                      </a:r>
                      <a:endParaRPr sz="1500" u="none" cap="none" strike="noStrike">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Prototype implementation successfully detected performance bugs in known applications.</a:t>
                      </a:r>
                      <a:endParaRPr sz="1500" u="none" cap="none" strike="noStrike">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Large trace file sizes generated by the current method, requiring optimization</a:t>
                      </a:r>
                      <a:endParaRPr sz="1500" u="none" cap="none" strike="noStrike">
                        <a:latin typeface="Helvetica Neue"/>
                        <a:ea typeface="Helvetica Neue"/>
                        <a:cs typeface="Helvetica Neue"/>
                        <a:sym typeface="Helvetica Neue"/>
                      </a:endParaRPr>
                    </a:p>
                  </a:txBody>
                  <a:tcPr marT="45725" marB="45725" marR="91450" marL="91450">
                    <a:solidFill>
                      <a:srgbClr val="D5D59B"/>
                    </a:solidFill>
                  </a:tcPr>
                </a:tc>
              </a:tr>
              <a:tr h="1232500">
                <a:tc>
                  <a:txBody>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latin typeface="Helvetica Neue"/>
                          <a:ea typeface="Helvetica Neue"/>
                          <a:cs typeface="Helvetica Neue"/>
                          <a:sym typeface="Helvetica Neue"/>
                        </a:rPr>
                        <a:t>16.</a:t>
                      </a:r>
                      <a:endParaRPr sz="1400" u="none" cap="none" strike="noStrike"/>
                    </a:p>
                  </a:txBody>
                  <a:tcPr marT="45725" marB="45725" marR="91450" marL="91450">
                    <a:solidFill>
                      <a:srgbClr val="F0F0DD"/>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Randy Smith and Susan Horwitz:”Detecting and Measuring Similarity in Code Clones”[8]</a:t>
                      </a:r>
                      <a:endParaRPr sz="1200" u="none" cap="none" strike="noStrike">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2009</a:t>
                      </a:r>
                      <a:endParaRPr sz="1400" u="none" cap="none" strike="noStrike"/>
                    </a:p>
                  </a:txBody>
                  <a:tcPr marT="45725" marB="45725" marR="91450" marL="91450">
                    <a:solidFill>
                      <a:srgbClr val="F0F0DD"/>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Uses fingerprinting algorithms at the statement level.</a:t>
                      </a:r>
                      <a:endParaRPr sz="1500" u="none" cap="none" strike="noStrike">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Detects non-identical but similar code blocks</a:t>
                      </a:r>
                      <a:endParaRPr sz="1200" u="none" cap="none" strike="noStrike">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Helvetica Neue"/>
                          <a:ea typeface="Helvetica Neue"/>
                          <a:cs typeface="Helvetica Neue"/>
                          <a:sym typeface="Helvetica Neue"/>
                        </a:rPr>
                        <a:t>Effective fingerprinting balances efficiency and accuracy for code similarity detection</a:t>
                      </a:r>
                      <a:endParaRPr sz="1200" u="none" cap="none" strike="noStrike">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l">
                        <a:lnSpc>
                          <a:spcPct val="115000"/>
                        </a:lnSpc>
                        <a:spcBef>
                          <a:spcPts val="0"/>
                        </a:spcBef>
                        <a:spcAft>
                          <a:spcPts val="0"/>
                        </a:spcAft>
                        <a:buClr>
                          <a:schemeClr val="dk1"/>
                        </a:buClr>
                        <a:buSzPts val="1100"/>
                        <a:buFont typeface="Arial"/>
                        <a:buNone/>
                      </a:pPr>
                      <a:r>
                        <a:rPr lang="en-US" sz="1200" u="none" cap="none" strike="noStrike">
                          <a:latin typeface="Helvetica Neue"/>
                          <a:ea typeface="Helvetica Neue"/>
                          <a:cs typeface="Helvetica Neue"/>
                          <a:sym typeface="Helvetica Neue"/>
                        </a:rPr>
                        <a:t>O(n²) complexity when computing similarity for large datasets.</a:t>
                      </a:r>
                      <a:endParaRPr sz="1200" u="none" cap="none" strike="noStrike">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solidFill>
                      <a:srgbClr val="F0F0DD"/>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1_os-8">
  <a:themeElements>
    <a:clrScheme name="Custom 1">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002060"/>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2008-07-20T15:16:37Z</dcterms:created>
  <dc:creator>Marilyn Turnamian</dc:creator>
</cp:coreProperties>
</file>