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CBC"/>
    <a:srgbClr val="C2C2C2"/>
    <a:srgbClr val="DEDEDE"/>
    <a:srgbClr val="CFCFCF"/>
    <a:srgbClr val="949494"/>
    <a:srgbClr val="9F9F9F"/>
    <a:srgbClr val="476AFF"/>
    <a:srgbClr val="002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557" y="5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483%20PROJECT%202\P483%20Ecommerce%20Excel\Olist%20Store%20Analysis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483%20PROJECT%202\P483%20Ecommerce%20Excel\Olist%20Store%20Analysis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483%20PROJECT%202\P483%20Ecommerce%20Excel\Olist%20Store%20Analysis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483%20PROJECT%202\P483%20Ecommerce%20Excel\Olist%20Store%20Analysis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483%20PROJECT%202\P483%20Ecommerce%20Excel\Olist%20Store%20Analysis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[Olist Store Analysis Project.xlsx]KPI (1)!PivotTable1</c:name>
    <c:fmtId val="1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8547544409613376"/>
              <c:y val="0.1132897603485838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3.1347962382445138E-2"/>
              <c:y val="-0.1742919389978213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8547544409613376"/>
              <c:y val="0.1132897603485838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3.1347962382445138E-2"/>
              <c:y val="-0.1742919389978213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8547544409613376"/>
              <c:y val="0.1132897603485838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3.1347962382445138E-2"/>
              <c:y val="-0.1742919389978213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'KPI (1)'!$C$7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tint val="77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tint val="77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tint val="77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tint val="77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B6-491F-ADF4-07BADA55235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hade val="76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shade val="76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shade val="76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76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B6-491F-ADF4-07BADA552350}"/>
              </c:ext>
            </c:extLst>
          </c:dPt>
          <c:dLbls>
            <c:dLbl>
              <c:idx val="0"/>
              <c:layout>
                <c:manualLayout>
                  <c:x val="0.19673033494086856"/>
                  <c:y val="0.1276601325517766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74880B8-2342-4E90-A8C6-E555F711E6BB}" type="VALUE">
                      <a:rPr lang="en-US" sz="1400" baseline="0"/>
                      <a:pPr>
                        <a:defRPr sz="1400" baseline="0"/>
                      </a:pPr>
                      <a:t>[VALUE]</a:t>
                    </a:fld>
                    <a:r>
                      <a:rPr lang="en-US" sz="1400" baseline="0" dirty="0"/>
                      <a:t>, </a:t>
                    </a:r>
                    <a:fld id="{8E46C132-FA5F-4936-9DD7-A6E404672BEC}" type="PERCENTAGE">
                      <a:rPr lang="en-US" sz="1400" baseline="0"/>
                      <a:pPr>
                        <a:defRPr sz="1400" baseline="0"/>
                      </a:pPr>
                      <a:t>[PERCENTAGE]</a:t>
                    </a:fld>
                    <a:endParaRPr lang="en-US" sz="1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94221255788226"/>
                      <c:h val="0.195739686509372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AB6-491F-ADF4-07BADA552350}"/>
                </c:ext>
              </c:extLst>
            </c:dLbl>
            <c:dLbl>
              <c:idx val="1"/>
              <c:layout>
                <c:manualLayout>
                  <c:x val="-0.17407910110079736"/>
                  <c:y val="-0.1133908324799144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746D2E5-CCD1-448A-BF3D-BDC3D5F4E672}" type="VALUE">
                      <a:rPr lang="en-US" sz="1400" baseline="0"/>
                      <a:pPr>
                        <a:defRPr sz="1400" baseline="0"/>
                      </a:pPr>
                      <a:t>[VALUE]</a:t>
                    </a:fld>
                    <a:r>
                      <a:rPr lang="en-US" sz="1400" baseline="0" dirty="0"/>
                      <a:t>, </a:t>
                    </a:r>
                    <a:fld id="{35A0D011-C447-4AC3-B751-845D68EB3B69}" type="PERCENTAGE">
                      <a:rPr lang="en-US" sz="1400" baseline="0"/>
                      <a:pPr>
                        <a:defRPr sz="1400" baseline="0"/>
                      </a:pPr>
                      <a:t>[PERCENTAGE]</a:t>
                    </a:fld>
                    <a:endParaRPr lang="en-US" sz="1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4222262013189"/>
                      <c:h val="0.163348820410567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AB6-491F-ADF4-07BADA5523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(1)'!$B$8:$B$10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'KPI (1)'!$C$8:$C$10</c:f>
              <c:numCache>
                <c:formatCode>"₹"\ #,##0.00</c:formatCode>
                <c:ptCount val="2"/>
                <c:pt idx="0">
                  <c:v>16109602.90999924</c:v>
                </c:pt>
                <c:pt idx="1">
                  <c:v>4470061.0999999559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B6-491F-ADF4-07BADA55235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3251470688887166"/>
          <c:y val="0.30435664888277175"/>
          <c:w val="0.16377321521338514"/>
          <c:h val="0.153854059511426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[Olist Store Analysis Project.xlsx]KPI (2)!PivotTable2</c:name>
    <c:fmtId val="1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-2.0111140998679514E-2"/>
              <c:y val="-1.61067704374790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7.8897474772175222E-2"/>
              <c:y val="-4.02534142691622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7.4277400107595242E-5"/>
              <c:y val="-2.2016504693670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layout>
            <c:manualLayout>
              <c:x val="7.6275655760421252E-2"/>
              <c:y val="-5.632708073652955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layout>
            <c:manualLayout>
              <c:x val="4.7218010792129242E-2"/>
              <c:y val="3.63866678827308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5.5440488417208715E-2"/>
              <c:y val="2.43503345865550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7857142857142858"/>
              <c:y val="-0.223080223080223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-3.2313623840498198E-2"/>
              <c:y val="-5.7413431429179443E-2"/>
            </c:manualLayout>
          </c:layout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821946169772256"/>
              <c:y val="-0.1887601887601887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20703933747412009"/>
              <c:y val="-8.1510081510081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9927536231884049"/>
              <c:y val="0.1244101244101243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0093167701863354"/>
              <c:y val="0.205920205920205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821946169772256"/>
              <c:y val="-0.1887601887601887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20703933747412009"/>
              <c:y val="-8.1510081510081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9927536231884049"/>
              <c:y val="0.1244101244101243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0093167701863354"/>
              <c:y val="0.205920205920205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7857142857142858"/>
              <c:y val="-0.223080223080223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821946169772256"/>
              <c:y val="-0.1887601887601887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20703933747412009"/>
              <c:y val="-8.1510081510081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9927536231884049"/>
              <c:y val="0.1244101244101243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0093167701863354"/>
              <c:y val="0.205920205920205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7857142857142858"/>
              <c:y val="-0.223080223080223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'KPI (2)'!$D$7:$D$8</c:f>
              <c:strCache>
                <c:ptCount val="1"/>
                <c:pt idx="0">
                  <c:v>credit_card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tint val="54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tint val="54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tint val="54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tint val="54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97-498E-88A0-231BB624870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77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tint val="77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tint val="77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tint val="77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97-498E-88A0-231BB624870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97-498E-88A0-231BB624870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76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shade val="76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shade val="76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76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97-498E-88A0-231BB624870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shade val="53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shade val="53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shade val="53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53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EC97-498E-88A0-231BB6248707}"/>
              </c:ext>
            </c:extLst>
          </c:dPt>
          <c:dLbls>
            <c:dLbl>
              <c:idx val="0"/>
              <c:layout>
                <c:manualLayout>
                  <c:x val="0.16821946169772256"/>
                  <c:y val="-0.18876018876018877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97-498E-88A0-231BB6248707}"/>
                </c:ext>
              </c:extLst>
            </c:dLbl>
            <c:dLbl>
              <c:idx val="1"/>
              <c:layout>
                <c:manualLayout>
                  <c:x val="0.19491867545674371"/>
                  <c:y val="-8.4614068617627075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97-498E-88A0-231BB6248707}"/>
                </c:ext>
              </c:extLst>
            </c:dLbl>
            <c:dLbl>
              <c:idx val="2"/>
              <c:layout>
                <c:manualLayout>
                  <c:x val="0.15685312017937306"/>
                  <c:y val="8.0955895651153811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97-498E-88A0-231BB6248707}"/>
                </c:ext>
              </c:extLst>
            </c:dLbl>
            <c:dLbl>
              <c:idx val="3"/>
              <c:layout>
                <c:manualLayout>
                  <c:x val="0.14133390256961173"/>
                  <c:y val="9.7284476227252503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97-498E-88A0-231BB6248707}"/>
                </c:ext>
              </c:extLst>
            </c:dLbl>
            <c:dLbl>
              <c:idx val="4"/>
              <c:layout>
                <c:manualLayout>
                  <c:x val="-0.17857142857142858"/>
                  <c:y val="-0.22308022308022316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97-498E-88A0-231BB62487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(2)'!$C$9:$C$14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'KPI (2)'!$D$9:$D$14</c:f>
              <c:numCache>
                <c:formatCode>General</c:formatCode>
                <c:ptCount val="5"/>
                <c:pt idx="0">
                  <c:v>11353</c:v>
                </c:pt>
                <c:pt idx="1">
                  <c:v>3034</c:v>
                </c:pt>
                <c:pt idx="2">
                  <c:v>7219</c:v>
                </c:pt>
                <c:pt idx="3">
                  <c:v>16406</c:v>
                </c:pt>
                <c:pt idx="4">
                  <c:v>49014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97-498E-88A0-231BB624870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[Olist Store Analysis Project.xlsx]KPI (3)!PivotTable3</c:name>
    <c:fmtId val="16"/>
  </c:pivotSource>
  <c:chart>
    <c:autoTitleDeleted val="1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(3)'!$D$7:$D$8</c:f>
              <c:strCache>
                <c:ptCount val="1"/>
                <c:pt idx="0">
                  <c:v>audio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tint val="65000"/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tint val="65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tint val="65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(3)'!$C$9:$C$10</c:f>
              <c:strCache>
                <c:ptCount val="1"/>
                <c:pt idx="0">
                  <c:v>delivered</c:v>
                </c:pt>
              </c:strCache>
            </c:strRef>
          </c:cat>
          <c:val>
            <c:numRef>
              <c:f>'KPI (3)'!$D$9:$D$10</c:f>
              <c:numCache>
                <c:formatCode>0</c:formatCode>
                <c:ptCount val="1"/>
                <c:pt idx="0">
                  <c:v>13.296618324294212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B-4A44-9117-1C950977D157}"/>
            </c:ext>
          </c:extLst>
        </c:ser>
        <c:ser>
          <c:idx val="1"/>
          <c:order val="1"/>
          <c:tx>
            <c:strRef>
              <c:f>'KPI (3)'!$E$7:$E$8</c:f>
              <c:strCache>
                <c:ptCount val="1"/>
                <c:pt idx="0">
                  <c:v>eletronicos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(3)'!$C$9:$C$10</c:f>
              <c:strCache>
                <c:ptCount val="1"/>
                <c:pt idx="0">
                  <c:v>delivered</c:v>
                </c:pt>
              </c:strCache>
            </c:strRef>
          </c:cat>
          <c:val>
            <c:numRef>
              <c:f>'KPI (3)'!$E$9:$E$10</c:f>
              <c:numCache>
                <c:formatCode>0</c:formatCode>
                <c:ptCount val="1"/>
                <c:pt idx="0">
                  <c:v>12.896667367376237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9B-4A44-9117-1C950977D157}"/>
            </c:ext>
          </c:extLst>
        </c:ser>
        <c:ser>
          <c:idx val="2"/>
          <c:order val="2"/>
          <c:tx>
            <c:strRef>
              <c:f>'KPI (3)'!$F$7:$F$8</c:f>
              <c:strCache>
                <c:ptCount val="1"/>
                <c:pt idx="0">
                  <c:v>pet_shop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shade val="65000"/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shade val="65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65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(3)'!$C$9:$C$10</c:f>
              <c:strCache>
                <c:ptCount val="1"/>
                <c:pt idx="0">
                  <c:v>delivered</c:v>
                </c:pt>
              </c:strCache>
            </c:strRef>
          </c:cat>
          <c:val>
            <c:numRef>
              <c:f>'KPI (3)'!$F$9:$F$10</c:f>
              <c:numCache>
                <c:formatCode>0</c:formatCode>
                <c:ptCount val="1"/>
                <c:pt idx="0">
                  <c:v>11.24135305366409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9B-4A44-9117-1C950977D1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5994800"/>
        <c:axId val="511923632"/>
      </c:barChart>
      <c:catAx>
        <c:axId val="545994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23632"/>
        <c:crosses val="autoZero"/>
        <c:auto val="1"/>
        <c:lblAlgn val="ctr"/>
        <c:lblOffset val="100"/>
        <c:noMultiLvlLbl val="0"/>
      </c:catAx>
      <c:valAx>
        <c:axId val="511923632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99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[Olist Store Analysis Project.xlsx]KPI (4)!PivotTable4</c:name>
    <c:fmtId val="18"/>
  </c:pivotSource>
  <c:chart>
    <c:autoTitleDeleted val="1"/>
    <c:pivotFmts>
      <c:pivotFmt>
        <c:idx val="0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5.0925337632079971E-17"/>
              <c:y val="-1.38888888888889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5.0925337632079971E-17"/>
              <c:y val="-1.38888888888889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5.0925337632079971E-17"/>
              <c:y val="-1.38888888888889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(4)'!$D$9</c:f>
              <c:strCache>
                <c:ptCount val="1"/>
                <c:pt idx="0">
                  <c:v>Average order_items_dataset price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77000"/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tint val="77000"/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tint val="77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tint val="77000"/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4">
                      <a:tint val="77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tint val="77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tint val="77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tint val="77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E7-40D5-BBB7-F2D92830F295}"/>
              </c:ext>
            </c:extLst>
          </c:dPt>
          <c:dLbls>
            <c:dLbl>
              <c:idx val="0"/>
              <c:layout>
                <c:manualLayout>
                  <c:x val="5.0925337632079971E-17"/>
                  <c:y val="-1.388888888888897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AE7-40D5-BBB7-F2D92830F2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(4)'!$C$10:$C$11</c:f>
              <c:strCache>
                <c:ptCount val="1"/>
                <c:pt idx="0">
                  <c:v>sao paulo</c:v>
                </c:pt>
              </c:strCache>
            </c:strRef>
          </c:cat>
          <c:val>
            <c:numRef>
              <c:f>'KPI (4)'!$D$10:$D$11</c:f>
              <c:numCache>
                <c:formatCode>"₹"#,##0.00_);\("₹"#,##0.00\)</c:formatCode>
                <c:ptCount val="1"/>
                <c:pt idx="0">
                  <c:v>107.91384578414704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E7-40D5-BBB7-F2D92830F295}"/>
            </c:ext>
          </c:extLst>
        </c:ser>
        <c:ser>
          <c:idx val="1"/>
          <c:order val="1"/>
          <c:tx>
            <c:strRef>
              <c:f>'KPI (4)'!$E$9</c:f>
              <c:strCache>
                <c:ptCount val="1"/>
                <c:pt idx="0">
                  <c:v>Average_payments_dataset.payment_value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76000"/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shade val="76000"/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shade val="76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76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(4)'!$C$10:$C$11</c:f>
              <c:strCache>
                <c:ptCount val="1"/>
                <c:pt idx="0">
                  <c:v>sao paulo</c:v>
                </c:pt>
              </c:strCache>
            </c:strRef>
          </c:cat>
          <c:val>
            <c:numRef>
              <c:f>'KPI (4)'!$E$10:$E$11</c:f>
              <c:numCache>
                <c:formatCode>"₹"#,##0.00_);\("₹"#,##0.00\)</c:formatCode>
                <c:ptCount val="1"/>
                <c:pt idx="0">
                  <c:v>153.7372010596028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E7-40D5-BBB7-F2D92830F29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6009680"/>
        <c:axId val="511904288"/>
      </c:barChart>
      <c:catAx>
        <c:axId val="54600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04288"/>
        <c:crosses val="autoZero"/>
        <c:auto val="1"/>
        <c:lblAlgn val="ctr"/>
        <c:lblOffset val="100"/>
        <c:noMultiLvlLbl val="0"/>
      </c:catAx>
      <c:valAx>
        <c:axId val="511904288"/>
        <c:scaling>
          <c:orientation val="minMax"/>
        </c:scaling>
        <c:delete val="0"/>
        <c:axPos val="l"/>
        <c:numFmt formatCode="&quot;₹&quot;#,##0.00_);\(&quot;₹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0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[Olist Store Analysis Project.xlsx]KPI (5)!PivotTable5</c:name>
    <c:fmtId val="19"/>
  </c:pivotSource>
  <c:chart>
    <c:autoTitleDeleted val="1"/>
    <c:pivotFmts>
      <c:pivotFmt>
        <c:idx val="0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7.82472613458529E-2"/>
              <c:y val="-7.34976221357544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4866979655712051"/>
              <c:y val="4.32338953739731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1215440792905579"/>
              <c:y val="0.1253782965845222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7475221700573812"/>
              <c:y val="8.646779074794639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20865936358894108"/>
              <c:y val="-7.782101167315176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8.0855503390714664E-2"/>
              <c:y val="-9.07911802853437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7.82472613458529E-2"/>
              <c:y val="-7.34976221357544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4866979655712051"/>
              <c:y val="4.32338953739731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1215440792905579"/>
              <c:y val="0.1253782965845222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7475221700573812"/>
              <c:y val="8.646779074794639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20865936358894108"/>
              <c:y val="-7.782101167315176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7.82472613458529E-2"/>
              <c:y val="-7.34976221357544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4866979655712051"/>
              <c:y val="4.32338953739731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1215440792905579"/>
              <c:y val="0.1253782965845222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7475221700573812"/>
              <c:y val="8.646779074794639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20865936358894108"/>
              <c:y val="-7.782101167315176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'KPI (5)'!$D$10:$D$11</c:f>
              <c:strCache>
                <c:ptCount val="1"/>
                <c:pt idx="0">
                  <c:v>delivered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tint val="54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tint val="54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tint val="54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tint val="54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1-4341-9397-29F38BFF719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77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tint val="77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tint val="77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tint val="77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1-4341-9397-29F38BFF719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1-4341-9397-29F38BFF719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76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shade val="76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shade val="76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76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1-4341-9397-29F38BFF719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shade val="53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shade val="53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shade val="53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53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1-4341-9397-29F38BFF719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shade val="53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shade val="53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shade val="53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53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EDB1-4341-9397-29F38BFF7195}"/>
              </c:ext>
            </c:extLst>
          </c:dPt>
          <c:dLbls>
            <c:dLbl>
              <c:idx val="0"/>
              <c:layout>
                <c:manualLayout>
                  <c:x val="7.82472613458529E-2"/>
                  <c:y val="-7.3497622135754434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DB1-4341-9397-29F38BFF7195}"/>
                </c:ext>
              </c:extLst>
            </c:dLbl>
            <c:dLbl>
              <c:idx val="1"/>
              <c:layout>
                <c:manualLayout>
                  <c:x val="0.14866979655712051"/>
                  <c:y val="4.3233895373973194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DB1-4341-9397-29F38BFF7195}"/>
                </c:ext>
              </c:extLst>
            </c:dLbl>
            <c:dLbl>
              <c:idx val="2"/>
              <c:layout>
                <c:manualLayout>
                  <c:x val="-0.11215440792905579"/>
                  <c:y val="0.12537829658452226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DB1-4341-9397-29F38BFF7195}"/>
                </c:ext>
              </c:extLst>
            </c:dLbl>
            <c:dLbl>
              <c:idx val="3"/>
              <c:layout>
                <c:manualLayout>
                  <c:x val="-0.17475221700573812"/>
                  <c:y val="8.6467790747946395E-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DB1-4341-9397-29F38BFF7195}"/>
                </c:ext>
              </c:extLst>
            </c:dLbl>
            <c:dLbl>
              <c:idx val="4"/>
              <c:layout>
                <c:manualLayout>
                  <c:x val="-0.20865936358894108"/>
                  <c:y val="-7.7821011673151766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DB1-4341-9397-29F38BFF71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(5)'!$C$12:$C$17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'KPI (5)'!$D$12:$D$17</c:f>
              <c:numCache>
                <c:formatCode>0</c:formatCode>
                <c:ptCount val="5"/>
                <c:pt idx="0">
                  <c:v>16.261502464453905</c:v>
                </c:pt>
                <c:pt idx="1">
                  <c:v>15.84232076957057</c:v>
                </c:pt>
                <c:pt idx="2">
                  <c:v>14.016600740385714</c:v>
                </c:pt>
                <c:pt idx="3">
                  <c:v>12.239767197036288</c:v>
                </c:pt>
                <c:pt idx="4">
                  <c:v>6.0922905987381677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DB1-4341-9397-29F38BFF71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889806461350362"/>
          <c:y val="0.29756149092214829"/>
          <c:w val="6.065935469905407E-2"/>
          <c:h val="0.344714874071631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666E-0E5C-5CC8-CF0C-93035CAE4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4FA4-70A5-42A7-F012-B6D7C8D83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B6FCE-6A8C-F798-EFC4-90C99504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296-27CC-42A1-90BD-332C7FD3424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59FB6-147B-71B9-0182-618AD9C3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7BFE-1CC2-EEA7-185B-4705C7D1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11C4-29F6-4103-A4D4-F8D7D5ADD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9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FDFC-771C-63B3-FB3B-91916231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87AA4-6976-0DAE-98AE-7931222CC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F7B-0D78-7E89-7171-D2687988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296-27CC-42A1-90BD-332C7FD3424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0830A-9C90-0AE4-0B4C-FC3EF701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DBB0E-843A-2B3B-49D4-0312F28E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11C4-29F6-4103-A4D4-F8D7D5ADD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3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DAE1-B35F-B7CB-DA89-065901006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8B6D4-6584-EEC4-8B96-8C6E0807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C078-4351-691E-B00B-FEBB2EC9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296-27CC-42A1-90BD-332C7FD3424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5127-B830-4A60-136F-6A942E02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C804-B332-05FB-C49C-E39AEA9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11C4-29F6-4103-A4D4-F8D7D5ADD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3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FEF9-6D6E-E196-F16E-F56DE924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282E-155D-8466-DAEF-08D73CEA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E6AB-794F-F8C7-BA5D-30FF8FFB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296-27CC-42A1-90BD-332C7FD3424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28A7-DB17-E795-F1CF-18028C4F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BBAFF-2730-E6E3-297F-A256D70E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11C4-29F6-4103-A4D4-F8D7D5ADD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8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853A-E836-FE3F-749D-518D8857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F9A18-BB4C-11E8-DE67-F6C83C67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A790-ED37-065F-607E-5A73DC4D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296-27CC-42A1-90BD-332C7FD3424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6E99-6781-BD61-9341-56BE3AD2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642-5B5E-412A-0C3C-7BC75939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11C4-29F6-4103-A4D4-F8D7D5ADD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9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3789-B7F0-A010-0F76-5F94F30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86F5-EAB8-3F16-27C3-5E865DA36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0D59E-A9B1-F93D-07BD-783D082FB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ED446-9896-C0C9-9047-3E039CD5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296-27CC-42A1-90BD-332C7FD3424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149E-3F19-CB64-C14F-2914A7AF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592A2-6C90-21B8-2660-11B3407B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11C4-29F6-4103-A4D4-F8D7D5ADD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5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517-D4F5-32EA-89A2-A22BE44E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5AB4-E475-44BE-0218-B8AA472F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A7909-1CE6-4AD5-3F13-7876C7271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8F086-0722-53DD-71B7-73333D66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86A46-C771-B9A5-BE5A-B08A41552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80CB4-E6EF-3BCD-4413-45652F04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296-27CC-42A1-90BD-332C7FD3424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C9280-DF6A-5990-25C7-DDA9FC4B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0953B-F67A-66C7-8265-F2ABE852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11C4-29F6-4103-A4D4-F8D7D5ADD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0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3363-3D74-C6EE-61BD-A82E16E9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9ED8E-BFCA-2D63-EE52-1E0F8923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296-27CC-42A1-90BD-332C7FD3424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30465-A5C7-FFCA-3F5D-7D0181D6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BA10F-E687-5F91-2291-C3F78B2D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11C4-29F6-4103-A4D4-F8D7D5ADD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7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DBCA5-E089-F0DE-171C-E78FECF5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296-27CC-42A1-90BD-332C7FD3424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50135-6DF0-52CC-5FF9-39E1CB4D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5AB9-FF1B-D791-BE02-8494C8D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11C4-29F6-4103-A4D4-F8D7D5ADD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5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E389-AB86-66D0-FD76-6874C632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7FFA-B84A-A9EC-691F-9EE65883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5ABD-3A01-37AA-C84B-923D5ADF0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52811-8C82-861D-CAE7-484A79E2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296-27CC-42A1-90BD-332C7FD3424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B2475-6D6D-E5AF-1FC4-435B5E70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84484-EC4F-6F7D-5F4C-A7CB337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11C4-29F6-4103-A4D4-F8D7D5ADD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8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0238-D14F-5316-2147-CDCC9A1A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11FA7-8641-F729-509E-B6BD4CBA1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437F4-5EC0-CD4B-C9F2-3FC8365E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1ED32-9216-753F-1765-975E78CD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296-27CC-42A1-90BD-332C7FD3424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E3C2-E602-C01C-6C84-27AB4590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43E9F-CFAD-8773-B27A-90425F2B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11C4-29F6-4103-A4D4-F8D7D5ADD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3948D-3663-B6CD-E746-A7EFA768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8223D-9004-2891-46AD-DD39136DE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20F4-EB68-0C20-BF32-9071659F3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83D296-27CC-42A1-90BD-332C7FD3424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0B56-D634-AEA3-FDFA-91A5178CF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4BB9-02F4-C415-E8E1-A5972D73E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D711C4-29F6-4103-A4D4-F8D7D5ADD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4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image" Target="../media/image8.sv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svg"/><Relationship Id="rId7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slide" Target="slide9.xml"/><Relationship Id="rId17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slide" Target="slide7.xml"/><Relationship Id="rId1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.sv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4.sv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8.sv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6.sv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/>
          <p:nvPr/>
        </p:nvSpPr>
        <p:spPr>
          <a:xfrm>
            <a:off x="4255142" y="1569849"/>
            <a:ext cx="3681715" cy="3718302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ABA39-86A5-801E-9AEC-7E00FEA4905A}"/>
              </a:ext>
            </a:extLst>
          </p:cNvPr>
          <p:cNvSpPr txBox="1"/>
          <p:nvPr/>
        </p:nvSpPr>
        <p:spPr>
          <a:xfrm>
            <a:off x="4701250" y="5353576"/>
            <a:ext cx="278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OLIST STORE ANALYSIS</a:t>
            </a:r>
          </a:p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BY PIYUSH PRADHAN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CAF3C-16C7-2624-C14D-25F9E109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70" y="1958440"/>
            <a:ext cx="2914860" cy="29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60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>
            <a:spLocks/>
          </p:cNvSpPr>
          <p:nvPr/>
        </p:nvSpPr>
        <p:spPr>
          <a:xfrm>
            <a:off x="7914052" y="-1965994"/>
            <a:ext cx="5791200" cy="5848750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C7032F3-A177-85CF-C33F-AFF7BC3E3EC8}"/>
              </a:ext>
            </a:extLst>
          </p:cNvPr>
          <p:cNvGrpSpPr/>
          <p:nvPr/>
        </p:nvGrpSpPr>
        <p:grpSpPr>
          <a:xfrm rot="446435">
            <a:off x="8321814" y="2053515"/>
            <a:ext cx="2804160" cy="2804160"/>
            <a:chOff x="7681734" y="4566362"/>
            <a:chExt cx="914400" cy="914400"/>
          </a:xfrm>
        </p:grpSpPr>
        <p:pic>
          <p:nvPicPr>
            <p:cNvPr id="14" name="Graphic 13" descr="Database with solid fill">
              <a:extLst>
                <a:ext uri="{FF2B5EF4-FFF2-40B4-BE49-F238E27FC236}">
                  <a16:creationId xmlns:a16="http://schemas.microsoft.com/office/drawing/2014/main" id="{E15EE8A5-3C2D-6AA1-59ED-0AED65924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681734" y="4566362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222B6B-4EDE-C3AE-1F98-625A3B0EACAE}"/>
                </a:ext>
              </a:extLst>
            </p:cNvPr>
            <p:cNvSpPr txBox="1"/>
            <p:nvPr/>
          </p:nvSpPr>
          <p:spPr>
            <a:xfrm>
              <a:off x="7977469" y="4653108"/>
              <a:ext cx="483187" cy="17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4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934531-11C5-F9B6-5275-EBED02473781}"/>
              </a:ext>
            </a:extLst>
          </p:cNvPr>
          <p:cNvSpPr txBox="1"/>
          <p:nvPr/>
        </p:nvSpPr>
        <p:spPr>
          <a:xfrm>
            <a:off x="1533369" y="1684183"/>
            <a:ext cx="27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OLIST STORE ANALYSIS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3FE9E0-2DC1-264E-3305-191946295124}"/>
              </a:ext>
            </a:extLst>
          </p:cNvPr>
          <p:cNvGrpSpPr/>
          <p:nvPr/>
        </p:nvGrpSpPr>
        <p:grpSpPr>
          <a:xfrm rot="304721">
            <a:off x="14482170" y="176607"/>
            <a:ext cx="2788385" cy="2788385"/>
            <a:chOff x="8333771" y="3566457"/>
            <a:chExt cx="914400" cy="914400"/>
          </a:xfrm>
        </p:grpSpPr>
        <p:pic>
          <p:nvPicPr>
            <p:cNvPr id="12" name="Graphic 11" descr="Database with solid fill">
              <a:extLst>
                <a:ext uri="{FF2B5EF4-FFF2-40B4-BE49-F238E27FC236}">
                  <a16:creationId xmlns:a16="http://schemas.microsoft.com/office/drawing/2014/main" id="{42CE73B3-767A-D009-78A3-5B2D955F1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33771" y="3566457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07BC2E-7B07-73C5-0499-76F4F5705C9B}"/>
                </a:ext>
              </a:extLst>
            </p:cNvPr>
            <p:cNvSpPr txBox="1"/>
            <p:nvPr/>
          </p:nvSpPr>
          <p:spPr>
            <a:xfrm>
              <a:off x="8632078" y="3654639"/>
              <a:ext cx="361856" cy="17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3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901283-5379-A61E-E8C6-58E5423A91C4}"/>
              </a:ext>
            </a:extLst>
          </p:cNvPr>
          <p:cNvSpPr txBox="1"/>
          <p:nvPr/>
        </p:nvSpPr>
        <p:spPr>
          <a:xfrm>
            <a:off x="8624610" y="668520"/>
            <a:ext cx="3567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Average Price and Payment Values in </a:t>
            </a:r>
          </a:p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Sao Paulo City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DB7D95C-8E76-88EB-F3F9-EA5165C35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883577"/>
              </p:ext>
            </p:extLst>
          </p:nvPr>
        </p:nvGraphicFramePr>
        <p:xfrm>
          <a:off x="541657" y="2213868"/>
          <a:ext cx="6369506" cy="4271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6AB8891-1595-F183-C57E-7A656EDA2841}"/>
              </a:ext>
            </a:extLst>
          </p:cNvPr>
          <p:cNvGrpSpPr/>
          <p:nvPr/>
        </p:nvGrpSpPr>
        <p:grpSpPr>
          <a:xfrm rot="20469772">
            <a:off x="14315098" y="3504523"/>
            <a:ext cx="2627517" cy="2627517"/>
            <a:chOff x="7602639" y="5698249"/>
            <a:chExt cx="914400" cy="914400"/>
          </a:xfrm>
        </p:grpSpPr>
        <p:pic>
          <p:nvPicPr>
            <p:cNvPr id="7" name="Graphic 6" descr="Database with solid fill">
              <a:extLst>
                <a:ext uri="{FF2B5EF4-FFF2-40B4-BE49-F238E27FC236}">
                  <a16:creationId xmlns:a16="http://schemas.microsoft.com/office/drawing/2014/main" id="{A4437B31-6A34-8412-A1F6-BBF38B9E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7602639" y="5698249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6DC770-C59E-F38E-667D-35E9E71B3E4D}"/>
                </a:ext>
              </a:extLst>
            </p:cNvPr>
            <p:cNvSpPr txBox="1"/>
            <p:nvPr/>
          </p:nvSpPr>
          <p:spPr>
            <a:xfrm>
              <a:off x="7906357" y="5791499"/>
              <a:ext cx="449762" cy="16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2">
                      <a:lumMod val="25000"/>
                    </a:schemeClr>
                  </a:solidFill>
                  <a:latin typeface="Product Sans" panose="020B0403030502040203" pitchFamily="34" charset="0"/>
                </a:rPr>
                <a:t>KPI 5</a:t>
              </a:r>
            </a:p>
          </p:txBody>
        </p:sp>
      </p:grpSp>
      <p:pic>
        <p:nvPicPr>
          <p:cNvPr id="10" name="Picture 9">
            <a:hlinkClick r:id="rId9" action="ppaction://hlinksldjump"/>
            <a:extLst>
              <a:ext uri="{FF2B5EF4-FFF2-40B4-BE49-F238E27FC236}">
                <a16:creationId xmlns:a16="http://schemas.microsoft.com/office/drawing/2014/main" id="{1165DABE-7157-67A9-AE3D-F92F24297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98" y="232580"/>
            <a:ext cx="1438642" cy="14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92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>
            <a:spLocks/>
          </p:cNvSpPr>
          <p:nvPr/>
        </p:nvSpPr>
        <p:spPr>
          <a:xfrm>
            <a:off x="7976215" y="3241234"/>
            <a:ext cx="5791200" cy="5848750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3D84DF-0273-CFDD-B0E6-637AEC6F12AD}"/>
              </a:ext>
            </a:extLst>
          </p:cNvPr>
          <p:cNvGrpSpPr/>
          <p:nvPr/>
        </p:nvGrpSpPr>
        <p:grpSpPr>
          <a:xfrm rot="20469772">
            <a:off x="8357140" y="1824858"/>
            <a:ext cx="2985230" cy="2985230"/>
            <a:chOff x="7602639" y="5698249"/>
            <a:chExt cx="914400" cy="914400"/>
          </a:xfrm>
        </p:grpSpPr>
        <p:pic>
          <p:nvPicPr>
            <p:cNvPr id="15" name="Graphic 14" descr="Database with solid fill">
              <a:extLst>
                <a:ext uri="{FF2B5EF4-FFF2-40B4-BE49-F238E27FC236}">
                  <a16:creationId xmlns:a16="http://schemas.microsoft.com/office/drawing/2014/main" id="{469DAB37-10F8-0D07-0DD0-BFDD10B9F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602639" y="5698249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5E6C35-3C7C-7114-D072-76B4745533FC}"/>
                </a:ext>
              </a:extLst>
            </p:cNvPr>
            <p:cNvSpPr txBox="1"/>
            <p:nvPr/>
          </p:nvSpPr>
          <p:spPr>
            <a:xfrm>
              <a:off x="7916597" y="5804856"/>
              <a:ext cx="449762" cy="16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2">
                      <a:lumMod val="25000"/>
                    </a:schemeClr>
                  </a:solidFill>
                  <a:latin typeface="Product Sans" panose="020B0403030502040203" pitchFamily="34" charset="0"/>
                </a:rPr>
                <a:t>KPI 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CDD49A-F27F-F900-ABF2-F40BFE0337B7}"/>
              </a:ext>
            </a:extLst>
          </p:cNvPr>
          <p:cNvGrpSpPr/>
          <p:nvPr/>
        </p:nvGrpSpPr>
        <p:grpSpPr>
          <a:xfrm rot="446435">
            <a:off x="13376864" y="1696717"/>
            <a:ext cx="2804160" cy="2804160"/>
            <a:chOff x="7681734" y="4566362"/>
            <a:chExt cx="914400" cy="914400"/>
          </a:xfrm>
        </p:grpSpPr>
        <p:pic>
          <p:nvPicPr>
            <p:cNvPr id="4" name="Graphic 3" descr="Database with solid fill">
              <a:extLst>
                <a:ext uri="{FF2B5EF4-FFF2-40B4-BE49-F238E27FC236}">
                  <a16:creationId xmlns:a16="http://schemas.microsoft.com/office/drawing/2014/main" id="{2EFCF6F7-90B3-2B74-C9FA-9421EA8B1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681734" y="4566362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9846EB-B6A2-7D41-1A22-3F5B5150CCB3}"/>
                </a:ext>
              </a:extLst>
            </p:cNvPr>
            <p:cNvSpPr txBox="1"/>
            <p:nvPr/>
          </p:nvSpPr>
          <p:spPr>
            <a:xfrm>
              <a:off x="7977469" y="4653108"/>
              <a:ext cx="483187" cy="17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E9792E-DA71-51E9-BED8-83DC5E0C327D}"/>
              </a:ext>
            </a:extLst>
          </p:cNvPr>
          <p:cNvSpPr txBox="1"/>
          <p:nvPr/>
        </p:nvSpPr>
        <p:spPr>
          <a:xfrm>
            <a:off x="1533369" y="1684183"/>
            <a:ext cx="27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OLIST STORE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8E081-2C55-BBA3-4FE6-33FD26ADDFCF}"/>
              </a:ext>
            </a:extLst>
          </p:cNvPr>
          <p:cNvSpPr txBox="1"/>
          <p:nvPr/>
        </p:nvSpPr>
        <p:spPr>
          <a:xfrm>
            <a:off x="8583267" y="5100144"/>
            <a:ext cx="3465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Relationship Between Shipping Days And Review Scores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B7F5143-3246-5A4C-DCBA-0A4D8C5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03033"/>
              </p:ext>
            </p:extLst>
          </p:nvPr>
        </p:nvGraphicFramePr>
        <p:xfrm>
          <a:off x="447639" y="2357116"/>
          <a:ext cx="5484456" cy="219600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742228">
                  <a:extLst>
                    <a:ext uri="{9D8B030D-6E8A-4147-A177-3AD203B41FA5}">
                      <a16:colId xmlns:a16="http://schemas.microsoft.com/office/drawing/2014/main" val="289727492"/>
                    </a:ext>
                  </a:extLst>
                </a:gridCol>
                <a:gridCol w="2742228">
                  <a:extLst>
                    <a:ext uri="{9D8B030D-6E8A-4147-A177-3AD203B41FA5}">
                      <a16:colId xmlns:a16="http://schemas.microsoft.com/office/drawing/2014/main" val="139515724"/>
                    </a:ext>
                  </a:extLst>
                </a:gridCol>
              </a:tblGrid>
              <a:tr h="39027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SHIPPING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REVIEW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05626"/>
                  </a:ext>
                </a:extLst>
              </a:tr>
              <a:tr h="601908">
                <a:tc>
                  <a:txBody>
                    <a:bodyPr/>
                    <a:lstStyle/>
                    <a:p>
                      <a:r>
                        <a:rPr lang="en-IN" sz="1800" dirty="0"/>
                        <a:t>3-6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4.5-5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99093"/>
                  </a:ext>
                </a:extLst>
              </a:tr>
              <a:tr h="601908">
                <a:tc>
                  <a:txBody>
                    <a:bodyPr/>
                    <a:lstStyle/>
                    <a:p>
                      <a:r>
                        <a:rPr lang="en-IN" sz="1800" dirty="0"/>
                        <a:t>7-10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58822"/>
                  </a:ext>
                </a:extLst>
              </a:tr>
              <a:tr h="601908">
                <a:tc>
                  <a:txBody>
                    <a:bodyPr/>
                    <a:lstStyle/>
                    <a:p>
                      <a:r>
                        <a:rPr lang="en-IN" sz="1800" dirty="0"/>
                        <a:t>10+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BELLOW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3721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B6C45B-B448-0539-D1C0-A137D338C501}"/>
              </a:ext>
            </a:extLst>
          </p:cNvPr>
          <p:cNvSpPr txBox="1"/>
          <p:nvPr/>
        </p:nvSpPr>
        <p:spPr>
          <a:xfrm>
            <a:off x="415395" y="4716113"/>
            <a:ext cx="5519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Customers are happier with faster shipping. This table shows that orders with the quickest delivery (3-6 days) get the highest ratings (4.5-5 stars), while slower shipping leads to lower reviews (below 4 stars for 10+ days).</a:t>
            </a:r>
          </a:p>
        </p:txBody>
      </p:sp>
      <p:pic>
        <p:nvPicPr>
          <p:cNvPr id="30" name="Picture 29">
            <a:hlinkClick r:id="rId6" action="ppaction://hlinksldjump"/>
            <a:extLst>
              <a:ext uri="{FF2B5EF4-FFF2-40B4-BE49-F238E27FC236}">
                <a16:creationId xmlns:a16="http://schemas.microsoft.com/office/drawing/2014/main" id="{8C880B09-68A6-207E-EF10-94C1BC4B28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98" y="232580"/>
            <a:ext cx="1438642" cy="14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6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>
            <a:spLocks/>
          </p:cNvSpPr>
          <p:nvPr/>
        </p:nvSpPr>
        <p:spPr>
          <a:xfrm>
            <a:off x="7976215" y="3241234"/>
            <a:ext cx="5791200" cy="5848750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3D84DF-0273-CFDD-B0E6-637AEC6F12AD}"/>
              </a:ext>
            </a:extLst>
          </p:cNvPr>
          <p:cNvGrpSpPr/>
          <p:nvPr/>
        </p:nvGrpSpPr>
        <p:grpSpPr>
          <a:xfrm rot="20469772">
            <a:off x="8357140" y="1824858"/>
            <a:ext cx="2985230" cy="2985230"/>
            <a:chOff x="7602639" y="5698249"/>
            <a:chExt cx="914400" cy="914400"/>
          </a:xfrm>
        </p:grpSpPr>
        <p:pic>
          <p:nvPicPr>
            <p:cNvPr id="15" name="Graphic 14" descr="Database with solid fill">
              <a:extLst>
                <a:ext uri="{FF2B5EF4-FFF2-40B4-BE49-F238E27FC236}">
                  <a16:creationId xmlns:a16="http://schemas.microsoft.com/office/drawing/2014/main" id="{469DAB37-10F8-0D07-0DD0-BFDD10B9F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602639" y="5698249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5E6C35-3C7C-7114-D072-76B4745533FC}"/>
                </a:ext>
              </a:extLst>
            </p:cNvPr>
            <p:cNvSpPr txBox="1"/>
            <p:nvPr/>
          </p:nvSpPr>
          <p:spPr>
            <a:xfrm>
              <a:off x="7916597" y="5804856"/>
              <a:ext cx="449762" cy="16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2">
                      <a:lumMod val="25000"/>
                    </a:schemeClr>
                  </a:solidFill>
                  <a:latin typeface="Product Sans" panose="020B0403030502040203" pitchFamily="34" charset="0"/>
                </a:rPr>
                <a:t>KPI 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CDD49A-F27F-F900-ABF2-F40BFE0337B7}"/>
              </a:ext>
            </a:extLst>
          </p:cNvPr>
          <p:cNvGrpSpPr/>
          <p:nvPr/>
        </p:nvGrpSpPr>
        <p:grpSpPr>
          <a:xfrm rot="446435">
            <a:off x="13376864" y="1696717"/>
            <a:ext cx="2804160" cy="2804160"/>
            <a:chOff x="7681734" y="4566362"/>
            <a:chExt cx="914400" cy="914400"/>
          </a:xfrm>
        </p:grpSpPr>
        <p:pic>
          <p:nvPicPr>
            <p:cNvPr id="4" name="Graphic 3" descr="Database with solid fill">
              <a:extLst>
                <a:ext uri="{FF2B5EF4-FFF2-40B4-BE49-F238E27FC236}">
                  <a16:creationId xmlns:a16="http://schemas.microsoft.com/office/drawing/2014/main" id="{2EFCF6F7-90B3-2B74-C9FA-9421EA8B1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681734" y="4566362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9846EB-B6A2-7D41-1A22-3F5B5150CCB3}"/>
                </a:ext>
              </a:extLst>
            </p:cNvPr>
            <p:cNvSpPr txBox="1"/>
            <p:nvPr/>
          </p:nvSpPr>
          <p:spPr>
            <a:xfrm>
              <a:off x="7977469" y="4653108"/>
              <a:ext cx="483187" cy="17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E9792E-DA71-51E9-BED8-83DC5E0C327D}"/>
              </a:ext>
            </a:extLst>
          </p:cNvPr>
          <p:cNvSpPr txBox="1"/>
          <p:nvPr/>
        </p:nvSpPr>
        <p:spPr>
          <a:xfrm>
            <a:off x="1533369" y="1684183"/>
            <a:ext cx="27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OLIST STORE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8E081-2C55-BBA3-4FE6-33FD26ADDFCF}"/>
              </a:ext>
            </a:extLst>
          </p:cNvPr>
          <p:cNvSpPr txBox="1"/>
          <p:nvPr/>
        </p:nvSpPr>
        <p:spPr>
          <a:xfrm>
            <a:off x="8583267" y="5100144"/>
            <a:ext cx="3465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Relationship Between Shipping Days And Review Scores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FC2090-A375-4278-D9E3-DAE3D86E0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179241"/>
              </p:ext>
            </p:extLst>
          </p:nvPr>
        </p:nvGraphicFramePr>
        <p:xfrm>
          <a:off x="368919" y="2274569"/>
          <a:ext cx="6042514" cy="4221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Picture 4">
            <a:hlinkClick r:id="rId7" action="ppaction://hlinksldjump"/>
            <a:extLst>
              <a:ext uri="{FF2B5EF4-FFF2-40B4-BE49-F238E27FC236}">
                <a16:creationId xmlns:a16="http://schemas.microsoft.com/office/drawing/2014/main" id="{37D60856-27FB-525D-152C-93C85B0C4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98" y="232580"/>
            <a:ext cx="1438642" cy="14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4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>
            <a:spLocks/>
          </p:cNvSpPr>
          <p:nvPr/>
        </p:nvSpPr>
        <p:spPr>
          <a:xfrm>
            <a:off x="5254134" y="108150"/>
            <a:ext cx="1683731" cy="1700463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3D84DF-0273-CFDD-B0E6-637AEC6F12AD}"/>
              </a:ext>
            </a:extLst>
          </p:cNvPr>
          <p:cNvGrpSpPr/>
          <p:nvPr/>
        </p:nvGrpSpPr>
        <p:grpSpPr>
          <a:xfrm rot="20469772">
            <a:off x="13995940" y="2313088"/>
            <a:ext cx="2985230" cy="2985230"/>
            <a:chOff x="7602639" y="5698249"/>
            <a:chExt cx="914400" cy="914400"/>
          </a:xfrm>
        </p:grpSpPr>
        <p:pic>
          <p:nvPicPr>
            <p:cNvPr id="15" name="Graphic 14" descr="Database with solid fill">
              <a:extLst>
                <a:ext uri="{FF2B5EF4-FFF2-40B4-BE49-F238E27FC236}">
                  <a16:creationId xmlns:a16="http://schemas.microsoft.com/office/drawing/2014/main" id="{469DAB37-10F8-0D07-0DD0-BFDD10B9F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602639" y="5698249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5E6C35-3C7C-7114-D072-76B4745533FC}"/>
                </a:ext>
              </a:extLst>
            </p:cNvPr>
            <p:cNvSpPr txBox="1"/>
            <p:nvPr/>
          </p:nvSpPr>
          <p:spPr>
            <a:xfrm>
              <a:off x="7916597" y="5804856"/>
              <a:ext cx="449762" cy="16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2">
                      <a:lumMod val="25000"/>
                    </a:schemeClr>
                  </a:solidFill>
                  <a:latin typeface="Product Sans" panose="020B0403030502040203" pitchFamily="34" charset="0"/>
                </a:rPr>
                <a:t>KPI 5</a:t>
              </a:r>
            </a:p>
          </p:txBody>
        </p:sp>
      </p:grpSp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E3EDC88B-A778-B9DF-4485-2E36561E2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79" y="232580"/>
            <a:ext cx="1438642" cy="14516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9792E-DA71-51E9-BED8-83DC5E0C327D}"/>
              </a:ext>
            </a:extLst>
          </p:cNvPr>
          <p:cNvSpPr txBox="1"/>
          <p:nvPr/>
        </p:nvSpPr>
        <p:spPr>
          <a:xfrm>
            <a:off x="2643963" y="1831636"/>
            <a:ext cx="690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CONCLUSION ON KEY PERFORMANCE INDICATORS (KPIS):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85F37-F0B5-C725-FFAB-8856653ACDBA}"/>
              </a:ext>
            </a:extLst>
          </p:cNvPr>
          <p:cNvSpPr txBox="1"/>
          <p:nvPr/>
        </p:nvSpPr>
        <p:spPr>
          <a:xfrm>
            <a:off x="1529679" y="2415739"/>
            <a:ext cx="91326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INSIGHTS FOR IMPROVEMENT: </a:t>
            </a:r>
            <a:r>
              <a:rPr lang="en-US" dirty="0"/>
              <a:t>Analysis of the KPIs offers valuable insights for optimizing marketing strategies, logistics, and customer engagement to enhance overall performance.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TRENDS AND PATTERNS: </a:t>
            </a:r>
            <a:r>
              <a:rPr lang="en-US" dirty="0"/>
              <a:t>Identifying trends in customer behavior, payment patterns, and regional preferences enables targeted business decisions and resource allocation.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56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>
            <a:spLocks/>
          </p:cNvSpPr>
          <p:nvPr/>
        </p:nvSpPr>
        <p:spPr>
          <a:xfrm>
            <a:off x="4307887" y="1623117"/>
            <a:ext cx="3576226" cy="3611765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3D84DF-0273-CFDD-B0E6-637AEC6F12AD}"/>
              </a:ext>
            </a:extLst>
          </p:cNvPr>
          <p:cNvGrpSpPr/>
          <p:nvPr/>
        </p:nvGrpSpPr>
        <p:grpSpPr>
          <a:xfrm rot="20469772">
            <a:off x="13995940" y="2313088"/>
            <a:ext cx="2985230" cy="2985230"/>
            <a:chOff x="7602639" y="5698249"/>
            <a:chExt cx="914400" cy="914400"/>
          </a:xfrm>
        </p:grpSpPr>
        <p:pic>
          <p:nvPicPr>
            <p:cNvPr id="15" name="Graphic 14" descr="Database with solid fill">
              <a:extLst>
                <a:ext uri="{FF2B5EF4-FFF2-40B4-BE49-F238E27FC236}">
                  <a16:creationId xmlns:a16="http://schemas.microsoft.com/office/drawing/2014/main" id="{469DAB37-10F8-0D07-0DD0-BFDD10B9F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602639" y="5698249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5E6C35-3C7C-7114-D072-76B4745533FC}"/>
                </a:ext>
              </a:extLst>
            </p:cNvPr>
            <p:cNvSpPr txBox="1"/>
            <p:nvPr/>
          </p:nvSpPr>
          <p:spPr>
            <a:xfrm>
              <a:off x="7916597" y="5804856"/>
              <a:ext cx="449762" cy="16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2">
                      <a:lumMod val="25000"/>
                    </a:schemeClr>
                  </a:solidFill>
                  <a:latin typeface="Product Sans" panose="020B0403030502040203" pitchFamily="34" charset="0"/>
                </a:rPr>
                <a:t>KPI 5</a:t>
              </a:r>
            </a:p>
          </p:txBody>
        </p:sp>
      </p:grpSp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E3EDC88B-A778-B9DF-4485-2E36561E2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07" y="1811666"/>
            <a:ext cx="3205785" cy="3234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9792E-DA71-51E9-BED8-83DC5E0C327D}"/>
              </a:ext>
            </a:extLst>
          </p:cNvPr>
          <p:cNvSpPr txBox="1"/>
          <p:nvPr/>
        </p:nvSpPr>
        <p:spPr>
          <a:xfrm>
            <a:off x="2643963" y="5344125"/>
            <a:ext cx="69040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THANK YOU </a:t>
            </a: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OLIST STORE ANALYSIS</a:t>
            </a: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BY PIYUSH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PRADHAN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03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CAF3C-16C7-2624-C14D-25F9E109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122" y="-522008"/>
            <a:ext cx="2914860" cy="2941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EABA39-86A5-801E-9AEC-7E00FEA4905A}"/>
              </a:ext>
            </a:extLst>
          </p:cNvPr>
          <p:cNvSpPr txBox="1"/>
          <p:nvPr/>
        </p:nvSpPr>
        <p:spPr>
          <a:xfrm>
            <a:off x="1620454" y="2633638"/>
            <a:ext cx="278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OLIST STORE ANALYSIS</a:t>
            </a:r>
          </a:p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BY PIYUSH PRADHAN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43C49-B0E9-408B-9123-A5BB828449AC}"/>
              </a:ext>
            </a:extLst>
          </p:cNvPr>
          <p:cNvSpPr txBox="1"/>
          <p:nvPr/>
        </p:nvSpPr>
        <p:spPr>
          <a:xfrm>
            <a:off x="555585" y="3578032"/>
            <a:ext cx="5254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Our data analysis team has collaboratively analyzed key performance indicators.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presentation will showcase important insights and statistics from our Olist store data.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Our findings reflect our collective effort and understanding of business metrics and performance.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80791" y="2748856"/>
            <a:ext cx="5791200" cy="5848750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A7E664-B1CE-DD9E-D4AE-89FD88CFD42D}"/>
              </a:ext>
            </a:extLst>
          </p:cNvPr>
          <p:cNvGrpSpPr/>
          <p:nvPr/>
        </p:nvGrpSpPr>
        <p:grpSpPr>
          <a:xfrm>
            <a:off x="10791465" y="3110700"/>
            <a:ext cx="914400" cy="914400"/>
            <a:chOff x="10791465" y="3110700"/>
            <a:chExt cx="914400" cy="914400"/>
          </a:xfrm>
        </p:grpSpPr>
        <p:pic>
          <p:nvPicPr>
            <p:cNvPr id="3" name="Graphic 2" descr="Database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FBA1D022-C7E9-C653-9E7F-2FEE2673F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791465" y="3110700"/>
              <a:ext cx="914400" cy="914400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AF3453-2965-D0A5-C21D-32E07CBC100D}"/>
                </a:ext>
              </a:extLst>
            </p:cNvPr>
            <p:cNvSpPr txBox="1"/>
            <p:nvPr/>
          </p:nvSpPr>
          <p:spPr>
            <a:xfrm>
              <a:off x="11043103" y="3164553"/>
              <a:ext cx="4497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6F0D3A-CB03-41A6-2CFC-A7932D0B1EFD}"/>
              </a:ext>
            </a:extLst>
          </p:cNvPr>
          <p:cNvGrpSpPr/>
          <p:nvPr/>
        </p:nvGrpSpPr>
        <p:grpSpPr>
          <a:xfrm>
            <a:off x="9477735" y="3006525"/>
            <a:ext cx="914400" cy="914400"/>
            <a:chOff x="9477735" y="3006525"/>
            <a:chExt cx="914400" cy="914400"/>
          </a:xfrm>
        </p:grpSpPr>
        <p:pic>
          <p:nvPicPr>
            <p:cNvPr id="10" name="Graphic 9" descr="Database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8E3E5FEC-1F4B-9B6F-FF27-3282DB446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477735" y="3006525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0FECCA-CED9-2E50-C0B2-78BA3804EDF7}"/>
                </a:ext>
              </a:extLst>
            </p:cNvPr>
            <p:cNvSpPr txBox="1"/>
            <p:nvPr/>
          </p:nvSpPr>
          <p:spPr>
            <a:xfrm>
              <a:off x="9717674" y="3080220"/>
              <a:ext cx="4497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6774ED-DA41-CF8C-303F-5198BC113420}"/>
              </a:ext>
            </a:extLst>
          </p:cNvPr>
          <p:cNvGrpSpPr/>
          <p:nvPr/>
        </p:nvGrpSpPr>
        <p:grpSpPr>
          <a:xfrm>
            <a:off x="8333771" y="3566457"/>
            <a:ext cx="914400" cy="914400"/>
            <a:chOff x="8333771" y="3566457"/>
            <a:chExt cx="914400" cy="914400"/>
          </a:xfrm>
        </p:grpSpPr>
        <p:pic>
          <p:nvPicPr>
            <p:cNvPr id="11" name="Graphic 10" descr="Database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44E189EA-B360-1AC6-8AE8-09CF329EA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8333771" y="3566457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F4D847-EF3F-E14A-3A45-DBD6E0066F8D}"/>
                </a:ext>
              </a:extLst>
            </p:cNvPr>
            <p:cNvSpPr txBox="1"/>
            <p:nvPr/>
          </p:nvSpPr>
          <p:spPr>
            <a:xfrm>
              <a:off x="8566090" y="3630873"/>
              <a:ext cx="4497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C7032F3-A177-85CF-C33F-AFF7BC3E3EC8}"/>
              </a:ext>
            </a:extLst>
          </p:cNvPr>
          <p:cNvGrpSpPr/>
          <p:nvPr/>
        </p:nvGrpSpPr>
        <p:grpSpPr>
          <a:xfrm>
            <a:off x="7681734" y="4566362"/>
            <a:ext cx="914400" cy="914400"/>
            <a:chOff x="7681734" y="4566362"/>
            <a:chExt cx="914400" cy="914400"/>
          </a:xfrm>
        </p:grpSpPr>
        <p:pic>
          <p:nvPicPr>
            <p:cNvPr id="14" name="Graphic 13" descr="Database with solid fill">
              <a:hlinkClick r:id="rId12" action="ppaction://hlinksldjump"/>
              <a:extLst>
                <a:ext uri="{FF2B5EF4-FFF2-40B4-BE49-F238E27FC236}">
                  <a16:creationId xmlns:a16="http://schemas.microsoft.com/office/drawing/2014/main" id="{E15EE8A5-3C2D-6AA1-59ED-0AED65924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7681734" y="4566362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222B6B-4EDE-C3AE-1F98-625A3B0EACAE}"/>
                </a:ext>
              </a:extLst>
            </p:cNvPr>
            <p:cNvSpPr txBox="1"/>
            <p:nvPr/>
          </p:nvSpPr>
          <p:spPr>
            <a:xfrm>
              <a:off x="7914052" y="4636292"/>
              <a:ext cx="483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4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3D84DF-0273-CFDD-B0E6-637AEC6F12AD}"/>
              </a:ext>
            </a:extLst>
          </p:cNvPr>
          <p:cNvGrpSpPr/>
          <p:nvPr/>
        </p:nvGrpSpPr>
        <p:grpSpPr>
          <a:xfrm>
            <a:off x="7602639" y="5708409"/>
            <a:ext cx="914400" cy="914400"/>
            <a:chOff x="7602639" y="5698249"/>
            <a:chExt cx="914400" cy="914400"/>
          </a:xfrm>
        </p:grpSpPr>
        <p:pic>
          <p:nvPicPr>
            <p:cNvPr id="15" name="Graphic 14" descr="Database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469DAB37-10F8-0D07-0DD0-BFDD10B9F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7602639" y="5698249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5E6C35-3C7C-7114-D072-76B4745533FC}"/>
                </a:ext>
              </a:extLst>
            </p:cNvPr>
            <p:cNvSpPr txBox="1"/>
            <p:nvPr/>
          </p:nvSpPr>
          <p:spPr>
            <a:xfrm>
              <a:off x="7834958" y="5759426"/>
              <a:ext cx="4497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solidFill>
                    <a:schemeClr val="bg2">
                      <a:lumMod val="25000"/>
                    </a:schemeClr>
                  </a:solidFill>
                  <a:latin typeface="Product Sans" panose="020B0403030502040203" pitchFamily="34" charset="0"/>
                </a:rPr>
                <a:t>KPI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008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E4CCAF3C-16C7-2624-C14D-25F9E109E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98" y="232580"/>
            <a:ext cx="1438642" cy="1451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EABA39-86A5-801E-9AEC-7E00FEA4905A}"/>
              </a:ext>
            </a:extLst>
          </p:cNvPr>
          <p:cNvSpPr txBox="1"/>
          <p:nvPr/>
        </p:nvSpPr>
        <p:spPr>
          <a:xfrm>
            <a:off x="1533369" y="1684183"/>
            <a:ext cx="27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OLIST STORE ANALYSIS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>
            <a:spLocks/>
          </p:cNvSpPr>
          <p:nvPr/>
        </p:nvSpPr>
        <p:spPr>
          <a:xfrm>
            <a:off x="7644951" y="2616799"/>
            <a:ext cx="5791200" cy="5848750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2F018-6781-7B8B-5D2A-32763B466C90}"/>
              </a:ext>
            </a:extLst>
          </p:cNvPr>
          <p:cNvGrpSpPr/>
          <p:nvPr/>
        </p:nvGrpSpPr>
        <p:grpSpPr>
          <a:xfrm rot="21058513">
            <a:off x="7589243" y="1407244"/>
            <a:ext cx="3265897" cy="3433911"/>
            <a:chOff x="10791465" y="3110700"/>
            <a:chExt cx="914400" cy="914400"/>
          </a:xfrm>
        </p:grpSpPr>
        <p:pic>
          <p:nvPicPr>
            <p:cNvPr id="3" name="Graphic 2" descr="Database with solid fill">
              <a:extLst>
                <a:ext uri="{FF2B5EF4-FFF2-40B4-BE49-F238E27FC236}">
                  <a16:creationId xmlns:a16="http://schemas.microsoft.com/office/drawing/2014/main" id="{FBA1D022-C7E9-C653-9E7F-2FEE2673F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791465" y="3110700"/>
              <a:ext cx="914400" cy="914400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AF3453-2965-D0A5-C21D-32E07CBC100D}"/>
                </a:ext>
              </a:extLst>
            </p:cNvPr>
            <p:cNvSpPr txBox="1"/>
            <p:nvPr/>
          </p:nvSpPr>
          <p:spPr>
            <a:xfrm>
              <a:off x="11098160" y="3206312"/>
              <a:ext cx="352290" cy="177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C145BA-21C8-82B4-9598-A05FCD42E5BC}"/>
              </a:ext>
            </a:extLst>
          </p:cNvPr>
          <p:cNvSpPr txBox="1"/>
          <p:nvPr/>
        </p:nvSpPr>
        <p:spPr>
          <a:xfrm>
            <a:off x="8655406" y="4848676"/>
            <a:ext cx="3465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Weekday Vs Weekend Payment Statistics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575ED-C6D9-733F-BC44-039AF5CF7906}"/>
              </a:ext>
            </a:extLst>
          </p:cNvPr>
          <p:cNvSpPr txBox="1"/>
          <p:nvPr/>
        </p:nvSpPr>
        <p:spPr>
          <a:xfrm>
            <a:off x="415395" y="2238887"/>
            <a:ext cx="551940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WEEKDAY ORDERS: </a:t>
            </a:r>
            <a:r>
              <a:rPr lang="en-US" dirty="0"/>
              <a:t>Weekday orders follow a consistent pattern, peaking during typical daytime hours.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WEEKEND ORDERS: </a:t>
            </a:r>
            <a:r>
              <a:rPr lang="en-US" dirty="0"/>
              <a:t>Weekend orders show a more diverse distribution throughout the day, suggesting varied customer behavior.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PAYMENT TREND: </a:t>
            </a:r>
            <a:r>
              <a:rPr lang="en-US" dirty="0"/>
              <a:t>Credit card payments are more prevalent on weekends, whereas alternative payment methods are preferred during weekdays.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SALES DISTRIBUTION:  </a:t>
            </a:r>
            <a:r>
              <a:rPr lang="en-US" dirty="0"/>
              <a:t>Weekend Sales account for approximately 22% of the total sales &amp; Weekday Sales represent about 78% of the total sales.</a:t>
            </a:r>
          </a:p>
        </p:txBody>
      </p:sp>
    </p:spTree>
    <p:extLst>
      <p:ext uri="{BB962C8B-B14F-4D97-AF65-F5344CB8AC3E}">
        <p14:creationId xmlns:p14="http://schemas.microsoft.com/office/powerpoint/2010/main" val="3129007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EABA39-86A5-801E-9AEC-7E00FEA4905A}"/>
              </a:ext>
            </a:extLst>
          </p:cNvPr>
          <p:cNvSpPr txBox="1"/>
          <p:nvPr/>
        </p:nvSpPr>
        <p:spPr>
          <a:xfrm>
            <a:off x="1533369" y="1684183"/>
            <a:ext cx="27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OLIST STORE ANALYSIS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>
            <a:spLocks/>
          </p:cNvSpPr>
          <p:nvPr/>
        </p:nvSpPr>
        <p:spPr>
          <a:xfrm>
            <a:off x="7644951" y="2616799"/>
            <a:ext cx="5791200" cy="5848750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2F018-6781-7B8B-5D2A-32763B466C90}"/>
              </a:ext>
            </a:extLst>
          </p:cNvPr>
          <p:cNvGrpSpPr/>
          <p:nvPr/>
        </p:nvGrpSpPr>
        <p:grpSpPr>
          <a:xfrm rot="21058513">
            <a:off x="7589243" y="1407244"/>
            <a:ext cx="3265897" cy="3433911"/>
            <a:chOff x="10791465" y="3110700"/>
            <a:chExt cx="914400" cy="914400"/>
          </a:xfrm>
        </p:grpSpPr>
        <p:pic>
          <p:nvPicPr>
            <p:cNvPr id="3" name="Graphic 2" descr="Database with solid fill">
              <a:extLst>
                <a:ext uri="{FF2B5EF4-FFF2-40B4-BE49-F238E27FC236}">
                  <a16:creationId xmlns:a16="http://schemas.microsoft.com/office/drawing/2014/main" id="{FBA1D022-C7E9-C653-9E7F-2FEE2673F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0791465" y="3110700"/>
              <a:ext cx="914400" cy="914400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AF3453-2965-D0A5-C21D-32E07CBC100D}"/>
                </a:ext>
              </a:extLst>
            </p:cNvPr>
            <p:cNvSpPr txBox="1"/>
            <p:nvPr/>
          </p:nvSpPr>
          <p:spPr>
            <a:xfrm>
              <a:off x="11098160" y="3206312"/>
              <a:ext cx="352290" cy="177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C145BA-21C8-82B4-9598-A05FCD42E5BC}"/>
              </a:ext>
            </a:extLst>
          </p:cNvPr>
          <p:cNvSpPr txBox="1"/>
          <p:nvPr/>
        </p:nvSpPr>
        <p:spPr>
          <a:xfrm>
            <a:off x="8655406" y="4848676"/>
            <a:ext cx="3465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Weekday Vs Weekend Payment Statistics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98F3425-62E8-7829-F64E-EFFEE6C81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181262"/>
              </p:ext>
            </p:extLst>
          </p:nvPr>
        </p:nvGraphicFramePr>
        <p:xfrm>
          <a:off x="497337" y="2146158"/>
          <a:ext cx="6238743" cy="4193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C84D409-D625-E678-35DE-BAC762B3461C}"/>
              </a:ext>
            </a:extLst>
          </p:cNvPr>
          <p:cNvGrpSpPr/>
          <p:nvPr/>
        </p:nvGrpSpPr>
        <p:grpSpPr>
          <a:xfrm rot="465277">
            <a:off x="13921527" y="2797356"/>
            <a:ext cx="2870868" cy="2870868"/>
            <a:chOff x="9477735" y="3006525"/>
            <a:chExt cx="914400" cy="914400"/>
          </a:xfrm>
        </p:grpSpPr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912DBF89-676D-E1FF-BF82-7E02CBB08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477735" y="3006525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58EAF2-4609-D0B0-7425-712555C4CC8B}"/>
                </a:ext>
              </a:extLst>
            </p:cNvPr>
            <p:cNvSpPr txBox="1"/>
            <p:nvPr/>
          </p:nvSpPr>
          <p:spPr>
            <a:xfrm>
              <a:off x="9776864" y="3093720"/>
              <a:ext cx="334463" cy="166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2</a:t>
              </a:r>
            </a:p>
          </p:txBody>
        </p:sp>
      </p:grpSp>
      <p:pic>
        <p:nvPicPr>
          <p:cNvPr id="12" name="Picture 11">
            <a:hlinkClick r:id="rId7" action="ppaction://hlinksldjump"/>
            <a:extLst>
              <a:ext uri="{FF2B5EF4-FFF2-40B4-BE49-F238E27FC236}">
                <a16:creationId xmlns:a16="http://schemas.microsoft.com/office/drawing/2014/main" id="{92322024-538A-AED3-2ACE-855A3A8CA4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98" y="232580"/>
            <a:ext cx="1438642" cy="14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78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>
            <a:spLocks/>
          </p:cNvSpPr>
          <p:nvPr/>
        </p:nvSpPr>
        <p:spPr>
          <a:xfrm>
            <a:off x="8020871" y="-1965994"/>
            <a:ext cx="5791200" cy="5848750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6F0D3A-CB03-41A6-2CFC-A7932D0B1EFD}"/>
              </a:ext>
            </a:extLst>
          </p:cNvPr>
          <p:cNvGrpSpPr/>
          <p:nvPr/>
        </p:nvGrpSpPr>
        <p:grpSpPr>
          <a:xfrm rot="465277">
            <a:off x="8547768" y="1864740"/>
            <a:ext cx="2870868" cy="2870868"/>
            <a:chOff x="9477735" y="3006525"/>
            <a:chExt cx="914400" cy="914400"/>
          </a:xfrm>
        </p:grpSpPr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8E3E5FEC-1F4B-9B6F-FF27-3282DB446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477735" y="3006525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0FECCA-CED9-2E50-C0B2-78BA3804EDF7}"/>
                </a:ext>
              </a:extLst>
            </p:cNvPr>
            <p:cNvSpPr txBox="1"/>
            <p:nvPr/>
          </p:nvSpPr>
          <p:spPr>
            <a:xfrm>
              <a:off x="9776864" y="3093720"/>
              <a:ext cx="334463" cy="166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2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E32BCB-9B48-4308-98C5-6B6D5290A69D}"/>
              </a:ext>
            </a:extLst>
          </p:cNvPr>
          <p:cNvSpPr txBox="1"/>
          <p:nvPr/>
        </p:nvSpPr>
        <p:spPr>
          <a:xfrm>
            <a:off x="1533369" y="1684183"/>
            <a:ext cx="27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OLIST STORE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87916-8314-8650-9FB5-0FC14922DF85}"/>
              </a:ext>
            </a:extLst>
          </p:cNvPr>
          <p:cNvSpPr txBox="1"/>
          <p:nvPr/>
        </p:nvSpPr>
        <p:spPr>
          <a:xfrm>
            <a:off x="8561339" y="448583"/>
            <a:ext cx="3465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Orders With A Review Score Of 5 Paid By Credit Card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29E475-4366-BB83-4757-298AD0FD1A14}"/>
              </a:ext>
            </a:extLst>
          </p:cNvPr>
          <p:cNvGrpSpPr/>
          <p:nvPr/>
        </p:nvGrpSpPr>
        <p:grpSpPr>
          <a:xfrm rot="21058513">
            <a:off x="9966246" y="-5371057"/>
            <a:ext cx="3265897" cy="3433911"/>
            <a:chOff x="10791465" y="3110700"/>
            <a:chExt cx="914400" cy="914400"/>
          </a:xfrm>
        </p:grpSpPr>
        <p:pic>
          <p:nvPicPr>
            <p:cNvPr id="16" name="Graphic 15" descr="Database with solid fill">
              <a:extLst>
                <a:ext uri="{FF2B5EF4-FFF2-40B4-BE49-F238E27FC236}">
                  <a16:creationId xmlns:a16="http://schemas.microsoft.com/office/drawing/2014/main" id="{DEC1729E-2F9E-EB38-4064-DC4F4E7C3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791465" y="3110700"/>
              <a:ext cx="914400" cy="914400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B6DA8D-D9AB-9201-727D-EDDC0EE07FED}"/>
                </a:ext>
              </a:extLst>
            </p:cNvPr>
            <p:cNvSpPr txBox="1"/>
            <p:nvPr/>
          </p:nvSpPr>
          <p:spPr>
            <a:xfrm>
              <a:off x="11098160" y="3206312"/>
              <a:ext cx="352290" cy="177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169BE06-A7F7-6593-2CCE-3B563585EE0F}"/>
              </a:ext>
            </a:extLst>
          </p:cNvPr>
          <p:cNvSpPr txBox="1"/>
          <p:nvPr/>
        </p:nvSpPr>
        <p:spPr>
          <a:xfrm>
            <a:off x="415395" y="2238887"/>
            <a:ext cx="5519405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HIGH SATISFACTION: </a:t>
            </a:r>
            <a:r>
              <a:rPr lang="en-US" dirty="0"/>
              <a:t>A significant percentage of orders (49,014) 56% rated with a score of 5 are linked to credit card payments, highlighting customer satisfaction and trust in this payment method.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CUSTOMER LOYALTY: </a:t>
            </a:r>
            <a:r>
              <a:rPr lang="en-US" dirty="0"/>
              <a:t>This finding supports the idea that customers prefer using credit cards for repeat purchases, demonstrating loyalty and confidence in the Olist shopping experience.</a:t>
            </a:r>
          </a:p>
        </p:txBody>
      </p:sp>
      <p:pic>
        <p:nvPicPr>
          <p:cNvPr id="30" name="Picture 29">
            <a:hlinkClick r:id="rId6" action="ppaction://hlinksldjump"/>
            <a:extLst>
              <a:ext uri="{FF2B5EF4-FFF2-40B4-BE49-F238E27FC236}">
                <a16:creationId xmlns:a16="http://schemas.microsoft.com/office/drawing/2014/main" id="{34842383-8F45-DA33-D065-8EC724C8BF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98" y="232580"/>
            <a:ext cx="1438642" cy="14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40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>
            <a:spLocks/>
          </p:cNvSpPr>
          <p:nvPr/>
        </p:nvSpPr>
        <p:spPr>
          <a:xfrm>
            <a:off x="8020871" y="-1965994"/>
            <a:ext cx="5791200" cy="5848750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6F0D3A-CB03-41A6-2CFC-A7932D0B1EFD}"/>
              </a:ext>
            </a:extLst>
          </p:cNvPr>
          <p:cNvGrpSpPr/>
          <p:nvPr/>
        </p:nvGrpSpPr>
        <p:grpSpPr>
          <a:xfrm rot="465277">
            <a:off x="8547768" y="1864740"/>
            <a:ext cx="2870868" cy="2870868"/>
            <a:chOff x="9477735" y="3006525"/>
            <a:chExt cx="914400" cy="914400"/>
          </a:xfrm>
        </p:grpSpPr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8E3E5FEC-1F4B-9B6F-FF27-3282DB446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477735" y="3006525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0FECCA-CED9-2E50-C0B2-78BA3804EDF7}"/>
                </a:ext>
              </a:extLst>
            </p:cNvPr>
            <p:cNvSpPr txBox="1"/>
            <p:nvPr/>
          </p:nvSpPr>
          <p:spPr>
            <a:xfrm>
              <a:off x="9776864" y="3093720"/>
              <a:ext cx="334463" cy="166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2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E32BCB-9B48-4308-98C5-6B6D5290A69D}"/>
              </a:ext>
            </a:extLst>
          </p:cNvPr>
          <p:cNvSpPr txBox="1"/>
          <p:nvPr/>
        </p:nvSpPr>
        <p:spPr>
          <a:xfrm>
            <a:off x="1533369" y="1684183"/>
            <a:ext cx="27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OLIST STORE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87916-8314-8650-9FB5-0FC14922DF85}"/>
              </a:ext>
            </a:extLst>
          </p:cNvPr>
          <p:cNvSpPr txBox="1"/>
          <p:nvPr/>
        </p:nvSpPr>
        <p:spPr>
          <a:xfrm>
            <a:off x="8561339" y="448583"/>
            <a:ext cx="3465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Orders With A Review Score Of 5 Paid By Credit Card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29E475-4366-BB83-4757-298AD0FD1A14}"/>
              </a:ext>
            </a:extLst>
          </p:cNvPr>
          <p:cNvGrpSpPr/>
          <p:nvPr/>
        </p:nvGrpSpPr>
        <p:grpSpPr>
          <a:xfrm rot="21058513">
            <a:off x="9966246" y="-5371057"/>
            <a:ext cx="3265897" cy="3433911"/>
            <a:chOff x="10791465" y="3110700"/>
            <a:chExt cx="914400" cy="914400"/>
          </a:xfrm>
        </p:grpSpPr>
        <p:pic>
          <p:nvPicPr>
            <p:cNvPr id="16" name="Graphic 15" descr="Database with solid fill">
              <a:extLst>
                <a:ext uri="{FF2B5EF4-FFF2-40B4-BE49-F238E27FC236}">
                  <a16:creationId xmlns:a16="http://schemas.microsoft.com/office/drawing/2014/main" id="{DEC1729E-2F9E-EB38-4064-DC4F4E7C3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791465" y="3110700"/>
              <a:ext cx="914400" cy="914400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B6DA8D-D9AB-9201-727D-EDDC0EE07FED}"/>
                </a:ext>
              </a:extLst>
            </p:cNvPr>
            <p:cNvSpPr txBox="1"/>
            <p:nvPr/>
          </p:nvSpPr>
          <p:spPr>
            <a:xfrm>
              <a:off x="11098160" y="3206312"/>
              <a:ext cx="352290" cy="177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1</a:t>
              </a:r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DF3BC81-E8C3-5502-84BE-DAAEEB90D7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989994"/>
              </p:ext>
            </p:extLst>
          </p:nvPr>
        </p:nvGraphicFramePr>
        <p:xfrm>
          <a:off x="401093" y="2213447"/>
          <a:ext cx="6286786" cy="409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F117C06-E9F6-8622-ED11-883DB1652432}"/>
              </a:ext>
            </a:extLst>
          </p:cNvPr>
          <p:cNvGrpSpPr/>
          <p:nvPr/>
        </p:nvGrpSpPr>
        <p:grpSpPr>
          <a:xfrm rot="304721">
            <a:off x="14097209" y="3398776"/>
            <a:ext cx="2788385" cy="2788385"/>
            <a:chOff x="8333771" y="3566457"/>
            <a:chExt cx="914400" cy="914400"/>
          </a:xfrm>
        </p:grpSpPr>
        <p:pic>
          <p:nvPicPr>
            <p:cNvPr id="7" name="Graphic 6" descr="Database with solid fill">
              <a:extLst>
                <a:ext uri="{FF2B5EF4-FFF2-40B4-BE49-F238E27FC236}">
                  <a16:creationId xmlns:a16="http://schemas.microsoft.com/office/drawing/2014/main" id="{F36F98E2-102C-63BA-BE16-7B97EE5CA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333771" y="3566457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F2BE82-5446-5273-14A4-A382CA14B0DF}"/>
                </a:ext>
              </a:extLst>
            </p:cNvPr>
            <p:cNvSpPr txBox="1"/>
            <p:nvPr/>
          </p:nvSpPr>
          <p:spPr>
            <a:xfrm>
              <a:off x="8632078" y="3654639"/>
              <a:ext cx="361856" cy="17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3</a:t>
              </a:r>
            </a:p>
          </p:txBody>
        </p:sp>
      </p:grpSp>
      <p:pic>
        <p:nvPicPr>
          <p:cNvPr id="11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333C5636-85AF-AC03-1DFA-FD8FC4C06F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98" y="232580"/>
            <a:ext cx="1438642" cy="14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01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>
            <a:spLocks/>
          </p:cNvSpPr>
          <p:nvPr/>
        </p:nvSpPr>
        <p:spPr>
          <a:xfrm>
            <a:off x="7953549" y="3080439"/>
            <a:ext cx="5791200" cy="5848750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6774ED-DA41-CF8C-303F-5198BC113420}"/>
              </a:ext>
            </a:extLst>
          </p:cNvPr>
          <p:cNvGrpSpPr/>
          <p:nvPr/>
        </p:nvGrpSpPr>
        <p:grpSpPr>
          <a:xfrm rot="304721">
            <a:off x="7942818" y="2062995"/>
            <a:ext cx="2788385" cy="2788385"/>
            <a:chOff x="8333771" y="3566457"/>
            <a:chExt cx="914400" cy="914400"/>
          </a:xfrm>
        </p:grpSpPr>
        <p:pic>
          <p:nvPicPr>
            <p:cNvPr id="11" name="Graphic 10" descr="Database with solid fill">
              <a:extLst>
                <a:ext uri="{FF2B5EF4-FFF2-40B4-BE49-F238E27FC236}">
                  <a16:creationId xmlns:a16="http://schemas.microsoft.com/office/drawing/2014/main" id="{44E189EA-B360-1AC6-8AE8-09CF329EA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333771" y="3566457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F4D847-EF3F-E14A-3A45-DBD6E0066F8D}"/>
                </a:ext>
              </a:extLst>
            </p:cNvPr>
            <p:cNvSpPr txBox="1"/>
            <p:nvPr/>
          </p:nvSpPr>
          <p:spPr>
            <a:xfrm>
              <a:off x="8632078" y="3654639"/>
              <a:ext cx="361856" cy="17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3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C7EDEA8-0BB5-7DD4-416C-CB9F33429E9D}"/>
              </a:ext>
            </a:extLst>
          </p:cNvPr>
          <p:cNvSpPr txBox="1"/>
          <p:nvPr/>
        </p:nvSpPr>
        <p:spPr>
          <a:xfrm>
            <a:off x="1533369" y="1684183"/>
            <a:ext cx="27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OLIST STORE ANALYSIS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C19584-5145-303A-2875-691A0D35BFEC}"/>
              </a:ext>
            </a:extLst>
          </p:cNvPr>
          <p:cNvGrpSpPr/>
          <p:nvPr/>
        </p:nvGrpSpPr>
        <p:grpSpPr>
          <a:xfrm rot="465277">
            <a:off x="14619185" y="1501525"/>
            <a:ext cx="2870868" cy="2870868"/>
            <a:chOff x="9477735" y="3006525"/>
            <a:chExt cx="914400" cy="914400"/>
          </a:xfrm>
        </p:grpSpPr>
        <p:pic>
          <p:nvPicPr>
            <p:cNvPr id="12" name="Graphic 11" descr="Database with solid fill">
              <a:extLst>
                <a:ext uri="{FF2B5EF4-FFF2-40B4-BE49-F238E27FC236}">
                  <a16:creationId xmlns:a16="http://schemas.microsoft.com/office/drawing/2014/main" id="{F5A0EDF5-AB67-70BC-7475-A66FC1B27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477735" y="3006525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ED45D0-51F7-E8C9-6640-2BAE427AC121}"/>
                </a:ext>
              </a:extLst>
            </p:cNvPr>
            <p:cNvSpPr txBox="1"/>
            <p:nvPr/>
          </p:nvSpPr>
          <p:spPr>
            <a:xfrm>
              <a:off x="9776864" y="3093720"/>
              <a:ext cx="334463" cy="166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2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DE59376-5B8E-B8F5-EE83-981498FB4F89}"/>
              </a:ext>
            </a:extLst>
          </p:cNvPr>
          <p:cNvSpPr txBox="1"/>
          <p:nvPr/>
        </p:nvSpPr>
        <p:spPr>
          <a:xfrm>
            <a:off x="8568027" y="5257420"/>
            <a:ext cx="346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Average Delivery Time for Pet Shop Orders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C75F44-E396-EF6C-E5CA-A0BCAD0732B8}"/>
              </a:ext>
            </a:extLst>
          </p:cNvPr>
          <p:cNvSpPr txBox="1"/>
          <p:nvPr/>
        </p:nvSpPr>
        <p:spPr>
          <a:xfrm>
            <a:off x="415395" y="2238887"/>
            <a:ext cx="55194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STANDARD DELIVERY: </a:t>
            </a:r>
            <a:r>
              <a:rPr lang="en-US" dirty="0"/>
              <a:t>The average delivery time for pet shop items falls within an acceptable range, showcasing efficient logistics and fulfillment processes.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CUSTOMER EXPECTATIONS: </a:t>
            </a:r>
            <a:r>
              <a:rPr lang="en-US" dirty="0"/>
              <a:t>Utilizing this data allows for the establishment of realistic delivery timeframes for pet shop customers, ultimately enhancing overall satisfaction and fostering trust in Olist's service.</a:t>
            </a:r>
          </a:p>
        </p:txBody>
      </p: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A38E805-A4A5-94CA-A709-69AF7FE48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98" y="232580"/>
            <a:ext cx="1438642" cy="14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70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>
            <a:spLocks/>
          </p:cNvSpPr>
          <p:nvPr/>
        </p:nvSpPr>
        <p:spPr>
          <a:xfrm>
            <a:off x="7953549" y="3080439"/>
            <a:ext cx="5791200" cy="5848750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6774ED-DA41-CF8C-303F-5198BC113420}"/>
              </a:ext>
            </a:extLst>
          </p:cNvPr>
          <p:cNvGrpSpPr/>
          <p:nvPr/>
        </p:nvGrpSpPr>
        <p:grpSpPr>
          <a:xfrm rot="304721">
            <a:off x="7942818" y="2062995"/>
            <a:ext cx="2788385" cy="2788385"/>
            <a:chOff x="8333771" y="3566457"/>
            <a:chExt cx="914400" cy="914400"/>
          </a:xfrm>
        </p:grpSpPr>
        <p:pic>
          <p:nvPicPr>
            <p:cNvPr id="11" name="Graphic 10" descr="Database with solid fill">
              <a:extLst>
                <a:ext uri="{FF2B5EF4-FFF2-40B4-BE49-F238E27FC236}">
                  <a16:creationId xmlns:a16="http://schemas.microsoft.com/office/drawing/2014/main" id="{44E189EA-B360-1AC6-8AE8-09CF329EA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333771" y="3566457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F4D847-EF3F-E14A-3A45-DBD6E0066F8D}"/>
                </a:ext>
              </a:extLst>
            </p:cNvPr>
            <p:cNvSpPr txBox="1"/>
            <p:nvPr/>
          </p:nvSpPr>
          <p:spPr>
            <a:xfrm>
              <a:off x="8632078" y="3654639"/>
              <a:ext cx="361856" cy="17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3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C7EDEA8-0BB5-7DD4-416C-CB9F33429E9D}"/>
              </a:ext>
            </a:extLst>
          </p:cNvPr>
          <p:cNvSpPr txBox="1"/>
          <p:nvPr/>
        </p:nvSpPr>
        <p:spPr>
          <a:xfrm>
            <a:off x="1533369" y="1684183"/>
            <a:ext cx="27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OLIST STORE ANALYSIS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C19584-5145-303A-2875-691A0D35BFEC}"/>
              </a:ext>
            </a:extLst>
          </p:cNvPr>
          <p:cNvGrpSpPr/>
          <p:nvPr/>
        </p:nvGrpSpPr>
        <p:grpSpPr>
          <a:xfrm rot="465277">
            <a:off x="14619185" y="1501525"/>
            <a:ext cx="2870868" cy="2870868"/>
            <a:chOff x="9477735" y="3006525"/>
            <a:chExt cx="914400" cy="914400"/>
          </a:xfrm>
        </p:grpSpPr>
        <p:pic>
          <p:nvPicPr>
            <p:cNvPr id="12" name="Graphic 11" descr="Database with solid fill">
              <a:extLst>
                <a:ext uri="{FF2B5EF4-FFF2-40B4-BE49-F238E27FC236}">
                  <a16:creationId xmlns:a16="http://schemas.microsoft.com/office/drawing/2014/main" id="{F5A0EDF5-AB67-70BC-7475-A66FC1B27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477735" y="3006525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ED45D0-51F7-E8C9-6640-2BAE427AC121}"/>
                </a:ext>
              </a:extLst>
            </p:cNvPr>
            <p:cNvSpPr txBox="1"/>
            <p:nvPr/>
          </p:nvSpPr>
          <p:spPr>
            <a:xfrm>
              <a:off x="9776864" y="3093720"/>
              <a:ext cx="334463" cy="166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2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DE59376-5B8E-B8F5-EE83-981498FB4F89}"/>
              </a:ext>
            </a:extLst>
          </p:cNvPr>
          <p:cNvSpPr txBox="1"/>
          <p:nvPr/>
        </p:nvSpPr>
        <p:spPr>
          <a:xfrm>
            <a:off x="8568027" y="5257420"/>
            <a:ext cx="346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Average Delivery Time for Pet Shop Orders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F66953-5200-5A4D-34FE-6B1142F5C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443662"/>
              </p:ext>
            </p:extLst>
          </p:nvPr>
        </p:nvGraphicFramePr>
        <p:xfrm>
          <a:off x="554907" y="2379070"/>
          <a:ext cx="6055443" cy="4021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0A89B7E-D870-8C9D-EADF-43C79375CF71}"/>
              </a:ext>
            </a:extLst>
          </p:cNvPr>
          <p:cNvGrpSpPr/>
          <p:nvPr/>
        </p:nvGrpSpPr>
        <p:grpSpPr>
          <a:xfrm rot="446435">
            <a:off x="6780110" y="-3725354"/>
            <a:ext cx="2804160" cy="2804160"/>
            <a:chOff x="7681734" y="4566362"/>
            <a:chExt cx="914400" cy="914400"/>
          </a:xfrm>
        </p:grpSpPr>
        <p:pic>
          <p:nvPicPr>
            <p:cNvPr id="7" name="Graphic 6" descr="Database with solid fill">
              <a:extLst>
                <a:ext uri="{FF2B5EF4-FFF2-40B4-BE49-F238E27FC236}">
                  <a16:creationId xmlns:a16="http://schemas.microsoft.com/office/drawing/2014/main" id="{38E0A0B6-3178-BB72-AE81-5F5E196B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7681734" y="4566362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7F552A-BB5B-F77C-6682-638C9A84EF39}"/>
                </a:ext>
              </a:extLst>
            </p:cNvPr>
            <p:cNvSpPr txBox="1"/>
            <p:nvPr/>
          </p:nvSpPr>
          <p:spPr>
            <a:xfrm>
              <a:off x="7977469" y="4653108"/>
              <a:ext cx="483187" cy="17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4</a:t>
              </a:r>
            </a:p>
          </p:txBody>
        </p:sp>
      </p:grpSp>
      <p:pic>
        <p:nvPicPr>
          <p:cNvPr id="10" name="Picture 9">
            <a:hlinkClick r:id="rId9" action="ppaction://hlinksldjump"/>
            <a:extLst>
              <a:ext uri="{FF2B5EF4-FFF2-40B4-BE49-F238E27FC236}">
                <a16:creationId xmlns:a16="http://schemas.microsoft.com/office/drawing/2014/main" id="{156D16B9-58DD-CB9C-E43B-C5538D3495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98" y="232580"/>
            <a:ext cx="1438642" cy="14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78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879B5E-617E-51C0-9583-27C0A5924A9C}"/>
              </a:ext>
            </a:extLst>
          </p:cNvPr>
          <p:cNvSpPr>
            <a:spLocks/>
          </p:cNvSpPr>
          <p:nvPr/>
        </p:nvSpPr>
        <p:spPr>
          <a:xfrm>
            <a:off x="7914052" y="-1965994"/>
            <a:ext cx="5791200" cy="5848750"/>
          </a:xfrm>
          <a:prstGeom prst="ellipse">
            <a:avLst/>
          </a:prstGeom>
          <a:solidFill>
            <a:srgbClr val="476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C7032F3-A177-85CF-C33F-AFF7BC3E3EC8}"/>
              </a:ext>
            </a:extLst>
          </p:cNvPr>
          <p:cNvGrpSpPr/>
          <p:nvPr/>
        </p:nvGrpSpPr>
        <p:grpSpPr>
          <a:xfrm rot="446435">
            <a:off x="8321814" y="2053515"/>
            <a:ext cx="2804160" cy="2804160"/>
            <a:chOff x="7681734" y="4566362"/>
            <a:chExt cx="914400" cy="914400"/>
          </a:xfrm>
        </p:grpSpPr>
        <p:pic>
          <p:nvPicPr>
            <p:cNvPr id="14" name="Graphic 13" descr="Database with solid fill">
              <a:extLst>
                <a:ext uri="{FF2B5EF4-FFF2-40B4-BE49-F238E27FC236}">
                  <a16:creationId xmlns:a16="http://schemas.microsoft.com/office/drawing/2014/main" id="{E15EE8A5-3C2D-6AA1-59ED-0AED65924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681734" y="4566362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222B6B-4EDE-C3AE-1F98-625A3B0EACAE}"/>
                </a:ext>
              </a:extLst>
            </p:cNvPr>
            <p:cNvSpPr txBox="1"/>
            <p:nvPr/>
          </p:nvSpPr>
          <p:spPr>
            <a:xfrm>
              <a:off x="7977469" y="4653108"/>
              <a:ext cx="483187" cy="17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4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934531-11C5-F9B6-5275-EBED02473781}"/>
              </a:ext>
            </a:extLst>
          </p:cNvPr>
          <p:cNvSpPr txBox="1"/>
          <p:nvPr/>
        </p:nvSpPr>
        <p:spPr>
          <a:xfrm>
            <a:off x="1533369" y="1684183"/>
            <a:ext cx="27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OLIST STORE ANALYSIS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3FE9E0-2DC1-264E-3305-191946295124}"/>
              </a:ext>
            </a:extLst>
          </p:cNvPr>
          <p:cNvGrpSpPr/>
          <p:nvPr/>
        </p:nvGrpSpPr>
        <p:grpSpPr>
          <a:xfrm rot="304721">
            <a:off x="14482170" y="176607"/>
            <a:ext cx="2788385" cy="2788385"/>
            <a:chOff x="8333771" y="3566457"/>
            <a:chExt cx="914400" cy="914400"/>
          </a:xfrm>
        </p:grpSpPr>
        <p:pic>
          <p:nvPicPr>
            <p:cNvPr id="12" name="Graphic 11" descr="Database with solid fill">
              <a:extLst>
                <a:ext uri="{FF2B5EF4-FFF2-40B4-BE49-F238E27FC236}">
                  <a16:creationId xmlns:a16="http://schemas.microsoft.com/office/drawing/2014/main" id="{42CE73B3-767A-D009-78A3-5B2D955F1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33771" y="3566457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07BC2E-7B07-73C5-0499-76F4F5705C9B}"/>
                </a:ext>
              </a:extLst>
            </p:cNvPr>
            <p:cNvSpPr txBox="1"/>
            <p:nvPr/>
          </p:nvSpPr>
          <p:spPr>
            <a:xfrm>
              <a:off x="8632078" y="3654639"/>
              <a:ext cx="361856" cy="17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duct Sans" panose="020B0403030502040203" pitchFamily="34" charset="0"/>
                </a:rPr>
                <a:t>KPI 3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901283-5379-A61E-E8C6-58E5423A91C4}"/>
              </a:ext>
            </a:extLst>
          </p:cNvPr>
          <p:cNvSpPr txBox="1"/>
          <p:nvPr/>
        </p:nvSpPr>
        <p:spPr>
          <a:xfrm>
            <a:off x="8624610" y="668520"/>
            <a:ext cx="3567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Average Price and Payment Values in </a:t>
            </a:r>
          </a:p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Sao Paulo City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C4F31-3542-050E-1EDC-59146051853D}"/>
              </a:ext>
            </a:extLst>
          </p:cNvPr>
          <p:cNvSpPr txBox="1"/>
          <p:nvPr/>
        </p:nvSpPr>
        <p:spPr>
          <a:xfrm>
            <a:off x="415395" y="2238887"/>
            <a:ext cx="5519405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PRICE ANALYSIS: </a:t>
            </a:r>
            <a:r>
              <a:rPr lang="en-US" dirty="0"/>
              <a:t>Customers in Sao Paulo city exhibit a tendency to make purchases of higher average value compared to other regions, indicating strong purchasing power and specific preferences. Average price in são paulo is ₹107.91 &amp; average payment value in são paulo ₹153.74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PAYMENT TREND: </a:t>
            </a:r>
            <a:r>
              <a:rPr lang="en-US" dirty="0"/>
              <a:t>In Sao Paulo, credit card payments are predominant, with average transaction values notably higher than other payment methods.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48189510-751D-AEA4-959A-0D9EE2C7F0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98" y="232580"/>
            <a:ext cx="1438642" cy="14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41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651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PRADHAN</dc:creator>
  <cp:lastModifiedBy>PIYUSH PRADHAN</cp:lastModifiedBy>
  <cp:revision>5</cp:revision>
  <dcterms:created xsi:type="dcterms:W3CDTF">2024-05-08T18:02:28Z</dcterms:created>
  <dcterms:modified xsi:type="dcterms:W3CDTF">2024-05-08T21:24:14Z</dcterms:modified>
</cp:coreProperties>
</file>