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CBC"/>
    <a:srgbClr val="C2C2C2"/>
    <a:srgbClr val="DEDEDE"/>
    <a:srgbClr val="CFCFCF"/>
    <a:srgbClr val="949494"/>
    <a:srgbClr val="9F9F9F"/>
    <a:srgbClr val="476AFF"/>
    <a:srgbClr val="002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46" d="100"/>
          <a:sy n="46" d="100"/>
        </p:scale>
        <p:origin x="43" y="6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A:\P483%20PROJECT%202\P483%20Ecommerce%20Excel\Olist%20Store%20Analysis%20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(1)!PivotTable1</c:name>
    <c:fmtId val="14"/>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8547544409613376"/>
              <c:y val="0.113289760348583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3.1347962382445138E-2"/>
              <c:y val="-0.174291938997821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(1)'!$C$7</c:f>
              <c:strCache>
                <c:ptCount val="1"/>
                <c:pt idx="0">
                  <c:v>Total</c:v>
                </c:pt>
              </c:strCache>
            </c:strRef>
          </c:tx>
          <c:dPt>
            <c:idx val="0"/>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1-CAB6-491F-ADF4-07BADA552350}"/>
              </c:ext>
            </c:extLst>
          </c:dPt>
          <c:dPt>
            <c:idx val="1"/>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3-CAB6-491F-ADF4-07BADA552350}"/>
              </c:ext>
            </c:extLst>
          </c:dPt>
          <c:dLbls>
            <c:dLbl>
              <c:idx val="0"/>
              <c:layout>
                <c:manualLayout>
                  <c:x val="0.19673033494086856"/>
                  <c:y val="0.12766013255177669"/>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fld id="{074880B8-2342-4E90-A8C6-E555F711E6BB}" type="VALUE">
                      <a:rPr lang="en-US" sz="1400" baseline="0"/>
                      <a:pPr>
                        <a:defRPr sz="1400"/>
                      </a:pPr>
                      <a:t>[VALUE]</a:t>
                    </a:fld>
                    <a:r>
                      <a:rPr lang="en-US" sz="1400" baseline="0" dirty="0"/>
                      <a:t>, </a:t>
                    </a:r>
                    <a:fld id="{8E46C132-FA5F-4936-9DD7-A6E404672BEC}"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4694221255788226"/>
                      <c:h val="0.1957396865093729"/>
                    </c:manualLayout>
                  </c15:layout>
                  <c15:dlblFieldTable/>
                  <c15:showDataLabelsRange val="0"/>
                </c:ext>
                <c:ext xmlns:c16="http://schemas.microsoft.com/office/drawing/2014/chart" uri="{C3380CC4-5D6E-409C-BE32-E72D297353CC}">
                  <c16:uniqueId val="{00000001-CAB6-491F-ADF4-07BADA552350}"/>
                </c:ext>
              </c:extLst>
            </c:dLbl>
            <c:dLbl>
              <c:idx val="1"/>
              <c:layout>
                <c:manualLayout>
                  <c:x val="-0.17407910110079736"/>
                  <c:y val="-0.11339083247991444"/>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fld id="{F746D2E5-CCD1-448A-BF3D-BDC3D5F4E672}" type="VALUE">
                      <a:rPr lang="en-US" sz="1400" baseline="0"/>
                      <a:pPr>
                        <a:defRPr sz="1400"/>
                      </a:pPr>
                      <a:t>[VALUE]</a:t>
                    </a:fld>
                    <a:r>
                      <a:rPr lang="en-US" sz="1400" baseline="0" dirty="0"/>
                      <a:t>, </a:t>
                    </a:r>
                    <a:fld id="{35A0D011-C447-4AC3-B751-845D68EB3B69}"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2104222262013189"/>
                      <c:h val="0.16334882041056736"/>
                    </c:manualLayout>
                  </c15:layout>
                  <c15:dlblFieldTable/>
                  <c15:showDataLabelsRange val="0"/>
                </c:ext>
                <c:ext xmlns:c16="http://schemas.microsoft.com/office/drawing/2014/chart" uri="{C3380CC4-5D6E-409C-BE32-E72D297353CC}">
                  <c16:uniqueId val="{00000003-CAB6-491F-ADF4-07BADA55235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(1)'!$B$8:$B$10</c:f>
              <c:strCache>
                <c:ptCount val="2"/>
                <c:pt idx="0">
                  <c:v>Weekday</c:v>
                </c:pt>
                <c:pt idx="1">
                  <c:v>Weekend</c:v>
                </c:pt>
              </c:strCache>
            </c:strRef>
          </c:cat>
          <c:val>
            <c:numRef>
              <c:f>'KPI (1)'!$C$8:$C$10</c:f>
              <c:numCache>
                <c:formatCode>"₹"\ #,##0.00</c:formatCode>
                <c:ptCount val="2"/>
                <c:pt idx="0">
                  <c:v>16109602.90999924</c:v>
                </c:pt>
                <c:pt idx="1">
                  <c:v>4470061.0999999559</c:v>
                </c:pt>
              </c:numCache>
            </c:numRef>
          </c:val>
          <c:extLst>
            <c:ext xmlns:c16="http://schemas.microsoft.com/office/drawing/2014/chart" uri="{C3380CC4-5D6E-409C-BE32-E72D297353CC}">
              <c16:uniqueId val="{00000004-CAB6-491F-ADF4-07BADA552350}"/>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Entry>
      <c:layout>
        <c:manualLayout>
          <c:xMode val="edge"/>
          <c:yMode val="edge"/>
          <c:x val="0.73251470688887166"/>
          <c:y val="0.30435664888277175"/>
          <c:w val="0.16377321521338514"/>
          <c:h val="0.1538540595114269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(2)!PivotTable2</c:name>
    <c:fmtId val="15"/>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2.0111140998679514E-2"/>
              <c:y val="-1.61067704374790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7.8897474772175222E-2"/>
              <c:y val="-4.0253414269162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7.4277400107595242E-5"/>
              <c:y val="-2.20165046936700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7.6275655760421252E-2"/>
              <c:y val="-5.632708073652955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4.7218010792129242E-2"/>
              <c:y val="3.63866678827308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5.5440488417208715E-2"/>
              <c:y val="2.435033458655505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dLbl>
          <c:idx val="0"/>
          <c:layout>
            <c:manualLayout>
              <c:x val="-3.2313623840498198E-2"/>
              <c:y val="-5.7413431429179443E-2"/>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6821946169772256"/>
              <c:y val="-0.1887601887601887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703933747412009"/>
              <c:y val="-8.1510081510081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9927536231884049"/>
              <c:y val="0.1244101244101243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0093167701863354"/>
              <c:y val="0.20592020592020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857142857142858"/>
              <c:y val="-0.223080223080223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(2)'!$D$7:$D$8</c:f>
              <c:strCache>
                <c:ptCount val="1"/>
                <c:pt idx="0">
                  <c:v>credit_card</c:v>
                </c:pt>
              </c:strCache>
            </c:strRef>
          </c:tx>
          <c:dPt>
            <c:idx val="0"/>
            <c:bubble3D val="0"/>
            <c:spPr>
              <a:gradFill rotWithShape="1">
                <a:gsLst>
                  <a:gs pos="0">
                    <a:schemeClr val="accent4">
                      <a:tint val="54000"/>
                      <a:lumMod val="110000"/>
                      <a:satMod val="105000"/>
                      <a:tint val="67000"/>
                    </a:schemeClr>
                  </a:gs>
                  <a:gs pos="50000">
                    <a:schemeClr val="accent4">
                      <a:tint val="54000"/>
                      <a:lumMod val="105000"/>
                      <a:satMod val="103000"/>
                      <a:tint val="73000"/>
                    </a:schemeClr>
                  </a:gs>
                  <a:gs pos="100000">
                    <a:schemeClr val="accent4">
                      <a:tint val="54000"/>
                      <a:lumMod val="105000"/>
                      <a:satMod val="109000"/>
                      <a:tint val="81000"/>
                    </a:schemeClr>
                  </a:gs>
                </a:gsLst>
                <a:lin ang="5400000" scaled="0"/>
              </a:gradFill>
              <a:ln w="9525" cap="flat" cmpd="sng" algn="ctr">
                <a:solidFill>
                  <a:schemeClr val="accent4">
                    <a:tint val="54000"/>
                    <a:shade val="95000"/>
                  </a:schemeClr>
                </a:solidFill>
                <a:round/>
              </a:ln>
              <a:effectLst/>
            </c:spPr>
            <c:extLst>
              <c:ext xmlns:c16="http://schemas.microsoft.com/office/drawing/2014/chart" uri="{C3380CC4-5D6E-409C-BE32-E72D297353CC}">
                <c16:uniqueId val="{00000001-EC97-498E-88A0-231BB6248707}"/>
              </c:ext>
            </c:extLst>
          </c:dPt>
          <c:dPt>
            <c:idx val="1"/>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3-EC97-498E-88A0-231BB6248707}"/>
              </c:ext>
            </c:extLst>
          </c:dPt>
          <c:dPt>
            <c:idx val="2"/>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5-EC97-498E-88A0-231BB6248707}"/>
              </c:ext>
            </c:extLst>
          </c:dPt>
          <c:dPt>
            <c:idx val="3"/>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7-EC97-498E-88A0-231BB6248707}"/>
              </c:ext>
            </c:extLst>
          </c:dPt>
          <c:dPt>
            <c:idx val="4"/>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9-EC97-498E-88A0-231BB6248707}"/>
              </c:ext>
            </c:extLst>
          </c:dPt>
          <c:dLbls>
            <c:dLbl>
              <c:idx val="0"/>
              <c:layout>
                <c:manualLayout>
                  <c:x val="0.16821946169772256"/>
                  <c:y val="-0.18876018876018877"/>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C97-498E-88A0-231BB6248707}"/>
                </c:ext>
              </c:extLst>
            </c:dLbl>
            <c:dLbl>
              <c:idx val="1"/>
              <c:layout>
                <c:manualLayout>
                  <c:x val="0.19491867545674371"/>
                  <c:y val="-8.4614068617627075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C97-498E-88A0-231BB6248707}"/>
                </c:ext>
              </c:extLst>
            </c:dLbl>
            <c:dLbl>
              <c:idx val="2"/>
              <c:layout>
                <c:manualLayout>
                  <c:x val="0.15685312017937306"/>
                  <c:y val="8.0955895651153811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C97-498E-88A0-231BB6248707}"/>
                </c:ext>
              </c:extLst>
            </c:dLbl>
            <c:dLbl>
              <c:idx val="3"/>
              <c:layout>
                <c:manualLayout>
                  <c:x val="0.14133390256961173"/>
                  <c:y val="9.7284476227252503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C97-498E-88A0-231BB6248707}"/>
                </c:ext>
              </c:extLst>
            </c:dLbl>
            <c:dLbl>
              <c:idx val="4"/>
              <c:layout>
                <c:manualLayout>
                  <c:x val="-0.17857142857142858"/>
                  <c:y val="-0.22308022308022316"/>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C97-498E-88A0-231BB624870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(2)'!$C$9:$C$14</c:f>
              <c:strCache>
                <c:ptCount val="5"/>
                <c:pt idx="0">
                  <c:v>1</c:v>
                </c:pt>
                <c:pt idx="1">
                  <c:v>2</c:v>
                </c:pt>
                <c:pt idx="2">
                  <c:v>3</c:v>
                </c:pt>
                <c:pt idx="3">
                  <c:v>4</c:v>
                </c:pt>
                <c:pt idx="4">
                  <c:v>5</c:v>
                </c:pt>
              </c:strCache>
            </c:strRef>
          </c:cat>
          <c:val>
            <c:numRef>
              <c:f>'KPI (2)'!$D$9:$D$14</c:f>
              <c:numCache>
                <c:formatCode>General</c:formatCode>
                <c:ptCount val="5"/>
                <c:pt idx="0">
                  <c:v>11353</c:v>
                </c:pt>
                <c:pt idx="1">
                  <c:v>3034</c:v>
                </c:pt>
                <c:pt idx="2">
                  <c:v>7219</c:v>
                </c:pt>
                <c:pt idx="3">
                  <c:v>16406</c:v>
                </c:pt>
                <c:pt idx="4">
                  <c:v>49014</c:v>
                </c:pt>
              </c:numCache>
            </c:numRef>
          </c:val>
          <c:extLst>
            <c:ext xmlns:c16="http://schemas.microsoft.com/office/drawing/2014/chart" uri="{C3380CC4-5D6E-409C-BE32-E72D297353CC}">
              <c16:uniqueId val="{0000000A-EC97-498E-88A0-231BB624870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(3)!PivotTable3</c:name>
    <c:fmtId val="16"/>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(3)'!$D$7:$D$8</c:f>
              <c:strCache>
                <c:ptCount val="1"/>
                <c:pt idx="0">
                  <c:v>audio</c:v>
                </c:pt>
              </c:strCache>
            </c:strRef>
          </c:tx>
          <c:spPr>
            <a:gradFill rotWithShape="1">
              <a:gsLst>
                <a:gs pos="0">
                  <a:schemeClr val="accent4">
                    <a:tint val="65000"/>
                    <a:lumMod val="110000"/>
                    <a:satMod val="105000"/>
                    <a:tint val="67000"/>
                  </a:schemeClr>
                </a:gs>
                <a:gs pos="50000">
                  <a:schemeClr val="accent4">
                    <a:tint val="65000"/>
                    <a:lumMod val="105000"/>
                    <a:satMod val="103000"/>
                    <a:tint val="73000"/>
                  </a:schemeClr>
                </a:gs>
                <a:gs pos="100000">
                  <a:schemeClr val="accent4">
                    <a:tint val="65000"/>
                    <a:lumMod val="105000"/>
                    <a:satMod val="109000"/>
                    <a:tint val="81000"/>
                  </a:schemeClr>
                </a:gs>
              </a:gsLst>
              <a:lin ang="5400000" scaled="0"/>
            </a:gradFill>
            <a:ln w="9525" cap="flat" cmpd="sng" algn="ctr">
              <a:solidFill>
                <a:schemeClr val="accent4">
                  <a:tint val="65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(3)'!$D$9:$D$10</c:f>
              <c:numCache>
                <c:formatCode>0</c:formatCode>
                <c:ptCount val="1"/>
                <c:pt idx="0">
                  <c:v>13.296618324294212</c:v>
                </c:pt>
              </c:numCache>
            </c:numRef>
          </c:val>
          <c:extLst>
            <c:ext xmlns:c16="http://schemas.microsoft.com/office/drawing/2014/chart" uri="{C3380CC4-5D6E-409C-BE32-E72D297353CC}">
              <c16:uniqueId val="{00000000-649B-4A44-9117-1C950977D157}"/>
            </c:ext>
          </c:extLst>
        </c:ser>
        <c:ser>
          <c:idx val="1"/>
          <c:order val="1"/>
          <c:tx>
            <c:strRef>
              <c:f>'KPI (3)'!$E$7:$E$8</c:f>
              <c:strCache>
                <c:ptCount val="1"/>
                <c:pt idx="0">
                  <c:v>eletronicos</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(3)'!$E$9:$E$10</c:f>
              <c:numCache>
                <c:formatCode>0</c:formatCode>
                <c:ptCount val="1"/>
                <c:pt idx="0">
                  <c:v>12.896667367376237</c:v>
                </c:pt>
              </c:numCache>
            </c:numRef>
          </c:val>
          <c:extLst>
            <c:ext xmlns:c16="http://schemas.microsoft.com/office/drawing/2014/chart" uri="{C3380CC4-5D6E-409C-BE32-E72D297353CC}">
              <c16:uniqueId val="{00000001-649B-4A44-9117-1C950977D157}"/>
            </c:ext>
          </c:extLst>
        </c:ser>
        <c:ser>
          <c:idx val="2"/>
          <c:order val="2"/>
          <c:tx>
            <c:strRef>
              <c:f>'KPI (3)'!$F$7:$F$8</c:f>
              <c:strCache>
                <c:ptCount val="1"/>
                <c:pt idx="0">
                  <c:v>pet_shop</c:v>
                </c:pt>
              </c:strCache>
            </c:strRef>
          </c:tx>
          <c:spPr>
            <a:gradFill rotWithShape="1">
              <a:gsLst>
                <a:gs pos="0">
                  <a:schemeClr val="accent4">
                    <a:shade val="65000"/>
                    <a:lumMod val="110000"/>
                    <a:satMod val="105000"/>
                    <a:tint val="67000"/>
                  </a:schemeClr>
                </a:gs>
                <a:gs pos="50000">
                  <a:schemeClr val="accent4">
                    <a:shade val="65000"/>
                    <a:lumMod val="105000"/>
                    <a:satMod val="103000"/>
                    <a:tint val="73000"/>
                  </a:schemeClr>
                </a:gs>
                <a:gs pos="100000">
                  <a:schemeClr val="accent4">
                    <a:shade val="65000"/>
                    <a:lumMod val="105000"/>
                    <a:satMod val="109000"/>
                    <a:tint val="81000"/>
                  </a:schemeClr>
                </a:gs>
              </a:gsLst>
              <a:lin ang="5400000" scaled="0"/>
            </a:gradFill>
            <a:ln w="9525" cap="flat" cmpd="sng" algn="ctr">
              <a:solidFill>
                <a:schemeClr val="accent4">
                  <a:shade val="65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(3)'!$C$9:$C$10</c:f>
              <c:strCache>
                <c:ptCount val="1"/>
                <c:pt idx="0">
                  <c:v>delivered</c:v>
                </c:pt>
              </c:strCache>
            </c:strRef>
          </c:cat>
          <c:val>
            <c:numRef>
              <c:f>'KPI (3)'!$F$9:$F$10</c:f>
              <c:numCache>
                <c:formatCode>0</c:formatCode>
                <c:ptCount val="1"/>
                <c:pt idx="0">
                  <c:v>11.24135305366409</c:v>
                </c:pt>
              </c:numCache>
            </c:numRef>
          </c:val>
          <c:extLst>
            <c:ext xmlns:c16="http://schemas.microsoft.com/office/drawing/2014/chart" uri="{C3380CC4-5D6E-409C-BE32-E72D297353CC}">
              <c16:uniqueId val="{00000002-649B-4A44-9117-1C950977D157}"/>
            </c:ext>
          </c:extLst>
        </c:ser>
        <c:dLbls>
          <c:dLblPos val="ctr"/>
          <c:showLegendKey val="0"/>
          <c:showVal val="1"/>
          <c:showCatName val="0"/>
          <c:showSerName val="0"/>
          <c:showPercent val="0"/>
          <c:showBubbleSize val="0"/>
        </c:dLbls>
        <c:gapWidth val="100"/>
        <c:overlap val="-24"/>
        <c:axId val="545994800"/>
        <c:axId val="511923632"/>
      </c:barChart>
      <c:catAx>
        <c:axId val="5459948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11923632"/>
        <c:crosses val="autoZero"/>
        <c:auto val="1"/>
        <c:lblAlgn val="ctr"/>
        <c:lblOffset val="100"/>
        <c:noMultiLvlLbl val="0"/>
      </c:catAx>
      <c:valAx>
        <c:axId val="511923632"/>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45994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(4)!PivotTable4</c:name>
    <c:fmtId val="18"/>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5.0925337632079971E-17"/>
              <c:y val="-1.38888888888889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(4)'!$D$9</c:f>
              <c:strCache>
                <c:ptCount val="1"/>
                <c:pt idx="0">
                  <c:v>Average order_items_dataset price</c:v>
                </c:pt>
              </c:strCache>
            </c:strRef>
          </c:tx>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invertIfNegative val="0"/>
          <c:dPt>
            <c:idx val="0"/>
            <c:invertIfNegative val="0"/>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1-7AE7-40D5-BBB7-F2D92830F295}"/>
              </c:ext>
            </c:extLst>
          </c:dPt>
          <c:dLbls>
            <c:dLbl>
              <c:idx val="0"/>
              <c:layout>
                <c:manualLayout>
                  <c:x val="5.0925337632079971E-17"/>
                  <c:y val="-1.388888888888897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E7-40D5-BBB7-F2D92830F2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(4)'!$C$10:$C$11</c:f>
              <c:strCache>
                <c:ptCount val="1"/>
                <c:pt idx="0">
                  <c:v>sao paulo</c:v>
                </c:pt>
              </c:strCache>
            </c:strRef>
          </c:cat>
          <c:val>
            <c:numRef>
              <c:f>'KPI (4)'!$D$10:$D$11</c:f>
              <c:numCache>
                <c:formatCode>"₹"#,##0.00_);\("₹"#,##0.00\)</c:formatCode>
                <c:ptCount val="1"/>
                <c:pt idx="0">
                  <c:v>107.91384578414704</c:v>
                </c:pt>
              </c:numCache>
            </c:numRef>
          </c:val>
          <c:extLst>
            <c:ext xmlns:c16="http://schemas.microsoft.com/office/drawing/2014/chart" uri="{C3380CC4-5D6E-409C-BE32-E72D297353CC}">
              <c16:uniqueId val="{00000002-7AE7-40D5-BBB7-F2D92830F295}"/>
            </c:ext>
          </c:extLst>
        </c:ser>
        <c:ser>
          <c:idx val="1"/>
          <c:order val="1"/>
          <c:tx>
            <c:strRef>
              <c:f>'KPI (4)'!$E$9</c:f>
              <c:strCache>
                <c:ptCount val="1"/>
                <c:pt idx="0">
                  <c:v>Average_payments_dataset.payment_value</c:v>
                </c:pt>
              </c:strCache>
            </c:strRef>
          </c:tx>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 (4)'!$C$10:$C$11</c:f>
              <c:strCache>
                <c:ptCount val="1"/>
                <c:pt idx="0">
                  <c:v>sao paulo</c:v>
                </c:pt>
              </c:strCache>
            </c:strRef>
          </c:cat>
          <c:val>
            <c:numRef>
              <c:f>'KPI (4)'!$E$10:$E$11</c:f>
              <c:numCache>
                <c:formatCode>"₹"#,##0.00_);\("₹"#,##0.00\)</c:formatCode>
                <c:ptCount val="1"/>
                <c:pt idx="0">
                  <c:v>153.7372010596028</c:v>
                </c:pt>
              </c:numCache>
            </c:numRef>
          </c:val>
          <c:extLst>
            <c:ext xmlns:c16="http://schemas.microsoft.com/office/drawing/2014/chart" uri="{C3380CC4-5D6E-409C-BE32-E72D297353CC}">
              <c16:uniqueId val="{00000003-7AE7-40D5-BBB7-F2D92830F295}"/>
            </c:ext>
          </c:extLst>
        </c:ser>
        <c:dLbls>
          <c:dLblPos val="ctr"/>
          <c:showLegendKey val="0"/>
          <c:showVal val="1"/>
          <c:showCatName val="0"/>
          <c:showSerName val="0"/>
          <c:showPercent val="0"/>
          <c:showBubbleSize val="0"/>
        </c:dLbls>
        <c:gapWidth val="100"/>
        <c:overlap val="-24"/>
        <c:axId val="546009680"/>
        <c:axId val="511904288"/>
      </c:barChart>
      <c:catAx>
        <c:axId val="54600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11904288"/>
        <c:crosses val="autoZero"/>
        <c:auto val="1"/>
        <c:lblAlgn val="ctr"/>
        <c:lblOffset val="100"/>
        <c:noMultiLvlLbl val="0"/>
      </c:catAx>
      <c:valAx>
        <c:axId val="511904288"/>
        <c:scaling>
          <c:orientation val="minMax"/>
        </c:scaling>
        <c:delete val="0"/>
        <c:axPos val="l"/>
        <c:numFmt formatCode="&quot;₹&quot;#,##0.00_);\(&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4600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[Olist Store Analysis Project.xlsx]KPI (5)!PivotTable5</c:name>
    <c:fmtId val="19"/>
  </c:pivotSource>
  <c:chart>
    <c:autoTitleDeleted val="1"/>
    <c:pivotFmts>
      <c:pivotFmt>
        <c:idx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8.0855503390714664E-2"/>
              <c:y val="-9.07911802853437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7.82472613458529E-2"/>
              <c:y val="-7.3497622135754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5"/>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4866979655712051"/>
              <c:y val="4.32338953739731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1215440792905579"/>
              <c:y val="0.125378296584522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17475221700573812"/>
              <c:y val="8.646779074794639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Lbl>
          <c:idx val="0"/>
          <c:layout>
            <c:manualLayout>
              <c:x val="-0.20865936358894108"/>
              <c:y val="-7.78210116731517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doughnutChart>
        <c:varyColors val="1"/>
        <c:ser>
          <c:idx val="0"/>
          <c:order val="0"/>
          <c:tx>
            <c:strRef>
              <c:f>'KPI (5)'!$D$10:$D$11</c:f>
              <c:strCache>
                <c:ptCount val="1"/>
                <c:pt idx="0">
                  <c:v>delivered</c:v>
                </c:pt>
              </c:strCache>
            </c:strRef>
          </c:tx>
          <c:dPt>
            <c:idx val="0"/>
            <c:bubble3D val="0"/>
            <c:spPr>
              <a:gradFill rotWithShape="1">
                <a:gsLst>
                  <a:gs pos="0">
                    <a:schemeClr val="accent4">
                      <a:tint val="54000"/>
                      <a:lumMod val="110000"/>
                      <a:satMod val="105000"/>
                      <a:tint val="67000"/>
                    </a:schemeClr>
                  </a:gs>
                  <a:gs pos="50000">
                    <a:schemeClr val="accent4">
                      <a:tint val="54000"/>
                      <a:lumMod val="105000"/>
                      <a:satMod val="103000"/>
                      <a:tint val="73000"/>
                    </a:schemeClr>
                  </a:gs>
                  <a:gs pos="100000">
                    <a:schemeClr val="accent4">
                      <a:tint val="54000"/>
                      <a:lumMod val="105000"/>
                      <a:satMod val="109000"/>
                      <a:tint val="81000"/>
                    </a:schemeClr>
                  </a:gs>
                </a:gsLst>
                <a:lin ang="5400000" scaled="0"/>
              </a:gradFill>
              <a:ln w="9525" cap="flat" cmpd="sng" algn="ctr">
                <a:solidFill>
                  <a:schemeClr val="accent4">
                    <a:tint val="54000"/>
                    <a:shade val="95000"/>
                  </a:schemeClr>
                </a:solidFill>
                <a:round/>
              </a:ln>
              <a:effectLst/>
            </c:spPr>
            <c:extLst>
              <c:ext xmlns:c16="http://schemas.microsoft.com/office/drawing/2014/chart" uri="{C3380CC4-5D6E-409C-BE32-E72D297353CC}">
                <c16:uniqueId val="{00000001-EDB1-4341-9397-29F38BFF7195}"/>
              </c:ext>
            </c:extLst>
          </c:dPt>
          <c:dPt>
            <c:idx val="1"/>
            <c:bubble3D val="0"/>
            <c:spPr>
              <a:gradFill rotWithShape="1">
                <a:gsLst>
                  <a:gs pos="0">
                    <a:schemeClr val="accent4">
                      <a:tint val="77000"/>
                      <a:lumMod val="110000"/>
                      <a:satMod val="105000"/>
                      <a:tint val="67000"/>
                    </a:schemeClr>
                  </a:gs>
                  <a:gs pos="50000">
                    <a:schemeClr val="accent4">
                      <a:tint val="77000"/>
                      <a:lumMod val="105000"/>
                      <a:satMod val="103000"/>
                      <a:tint val="73000"/>
                    </a:schemeClr>
                  </a:gs>
                  <a:gs pos="100000">
                    <a:schemeClr val="accent4">
                      <a:tint val="77000"/>
                      <a:lumMod val="105000"/>
                      <a:satMod val="109000"/>
                      <a:tint val="81000"/>
                    </a:schemeClr>
                  </a:gs>
                </a:gsLst>
                <a:lin ang="5400000" scaled="0"/>
              </a:gradFill>
              <a:ln w="9525" cap="flat" cmpd="sng" algn="ctr">
                <a:solidFill>
                  <a:schemeClr val="accent4">
                    <a:tint val="77000"/>
                    <a:shade val="95000"/>
                  </a:schemeClr>
                </a:solidFill>
                <a:round/>
              </a:ln>
              <a:effectLst/>
            </c:spPr>
            <c:extLst>
              <c:ext xmlns:c16="http://schemas.microsoft.com/office/drawing/2014/chart" uri="{C3380CC4-5D6E-409C-BE32-E72D297353CC}">
                <c16:uniqueId val="{00000003-EDB1-4341-9397-29F38BFF7195}"/>
              </c:ext>
            </c:extLst>
          </c:dPt>
          <c:dPt>
            <c:idx val="2"/>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5-EDB1-4341-9397-29F38BFF7195}"/>
              </c:ext>
            </c:extLst>
          </c:dPt>
          <c:dPt>
            <c:idx val="3"/>
            <c:bubble3D val="0"/>
            <c:spPr>
              <a:gradFill rotWithShape="1">
                <a:gsLst>
                  <a:gs pos="0">
                    <a:schemeClr val="accent4">
                      <a:shade val="76000"/>
                      <a:lumMod val="110000"/>
                      <a:satMod val="105000"/>
                      <a:tint val="67000"/>
                    </a:schemeClr>
                  </a:gs>
                  <a:gs pos="50000">
                    <a:schemeClr val="accent4">
                      <a:shade val="76000"/>
                      <a:lumMod val="105000"/>
                      <a:satMod val="103000"/>
                      <a:tint val="73000"/>
                    </a:schemeClr>
                  </a:gs>
                  <a:gs pos="100000">
                    <a:schemeClr val="accent4">
                      <a:shade val="76000"/>
                      <a:lumMod val="105000"/>
                      <a:satMod val="109000"/>
                      <a:tint val="81000"/>
                    </a:schemeClr>
                  </a:gs>
                </a:gsLst>
                <a:lin ang="5400000" scaled="0"/>
              </a:gradFill>
              <a:ln w="9525" cap="flat" cmpd="sng" algn="ctr">
                <a:solidFill>
                  <a:schemeClr val="accent4">
                    <a:shade val="76000"/>
                    <a:shade val="95000"/>
                  </a:schemeClr>
                </a:solidFill>
                <a:round/>
              </a:ln>
              <a:effectLst/>
            </c:spPr>
            <c:extLst>
              <c:ext xmlns:c16="http://schemas.microsoft.com/office/drawing/2014/chart" uri="{C3380CC4-5D6E-409C-BE32-E72D297353CC}">
                <c16:uniqueId val="{00000007-EDB1-4341-9397-29F38BFF7195}"/>
              </c:ext>
            </c:extLst>
          </c:dPt>
          <c:dPt>
            <c:idx val="4"/>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9-EDB1-4341-9397-29F38BFF7195}"/>
              </c:ext>
            </c:extLst>
          </c:dPt>
          <c:dPt>
            <c:idx val="5"/>
            <c:bubble3D val="0"/>
            <c:spPr>
              <a:gradFill rotWithShape="1">
                <a:gsLst>
                  <a:gs pos="0">
                    <a:schemeClr val="accent4">
                      <a:shade val="53000"/>
                      <a:lumMod val="110000"/>
                      <a:satMod val="105000"/>
                      <a:tint val="67000"/>
                    </a:schemeClr>
                  </a:gs>
                  <a:gs pos="50000">
                    <a:schemeClr val="accent4">
                      <a:shade val="53000"/>
                      <a:lumMod val="105000"/>
                      <a:satMod val="103000"/>
                      <a:tint val="73000"/>
                    </a:schemeClr>
                  </a:gs>
                  <a:gs pos="100000">
                    <a:schemeClr val="accent4">
                      <a:shade val="53000"/>
                      <a:lumMod val="105000"/>
                      <a:satMod val="109000"/>
                      <a:tint val="81000"/>
                    </a:schemeClr>
                  </a:gs>
                </a:gsLst>
                <a:lin ang="5400000" scaled="0"/>
              </a:gradFill>
              <a:ln w="9525" cap="flat" cmpd="sng" algn="ctr">
                <a:solidFill>
                  <a:schemeClr val="accent4">
                    <a:shade val="53000"/>
                    <a:shade val="95000"/>
                  </a:schemeClr>
                </a:solidFill>
                <a:round/>
              </a:ln>
              <a:effectLst/>
            </c:spPr>
            <c:extLst>
              <c:ext xmlns:c16="http://schemas.microsoft.com/office/drawing/2014/chart" uri="{C3380CC4-5D6E-409C-BE32-E72D297353CC}">
                <c16:uniqueId val="{0000000B-EDB1-4341-9397-29F38BFF7195}"/>
              </c:ext>
            </c:extLst>
          </c:dPt>
          <c:dLbls>
            <c:dLbl>
              <c:idx val="0"/>
              <c:layout>
                <c:manualLayout>
                  <c:x val="7.82472613458529E-2"/>
                  <c:y val="-7.349762213575443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DB1-4341-9397-29F38BFF7195}"/>
                </c:ext>
              </c:extLst>
            </c:dLbl>
            <c:dLbl>
              <c:idx val="1"/>
              <c:layout>
                <c:manualLayout>
                  <c:x val="0.14866979655712051"/>
                  <c:y val="4.323389537397319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DB1-4341-9397-29F38BFF7195}"/>
                </c:ext>
              </c:extLst>
            </c:dLbl>
            <c:dLbl>
              <c:idx val="2"/>
              <c:layout>
                <c:manualLayout>
                  <c:x val="-0.11215440792905579"/>
                  <c:y val="0.12537829658452226"/>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DB1-4341-9397-29F38BFF7195}"/>
                </c:ext>
              </c:extLst>
            </c:dLbl>
            <c:dLbl>
              <c:idx val="3"/>
              <c:layout>
                <c:manualLayout>
                  <c:x val="-0.17475221700573812"/>
                  <c:y val="8.6467790747946395E-3"/>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DB1-4341-9397-29F38BFF7195}"/>
                </c:ext>
              </c:extLst>
            </c:dLbl>
            <c:dLbl>
              <c:idx val="4"/>
              <c:layout>
                <c:manualLayout>
                  <c:x val="-0.20865936358894108"/>
                  <c:y val="-7.7821011673151766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EDB1-4341-9397-29F38BFF71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 (5)'!$C$12:$C$17</c:f>
              <c:strCache>
                <c:ptCount val="5"/>
                <c:pt idx="0">
                  <c:v>1</c:v>
                </c:pt>
                <c:pt idx="1">
                  <c:v>2</c:v>
                </c:pt>
                <c:pt idx="2">
                  <c:v>3</c:v>
                </c:pt>
                <c:pt idx="3">
                  <c:v>4</c:v>
                </c:pt>
                <c:pt idx="4">
                  <c:v>5</c:v>
                </c:pt>
              </c:strCache>
            </c:strRef>
          </c:cat>
          <c:val>
            <c:numRef>
              <c:f>'KPI (5)'!$D$12:$D$17</c:f>
              <c:numCache>
                <c:formatCode>0</c:formatCode>
                <c:ptCount val="5"/>
                <c:pt idx="0">
                  <c:v>16.261502464453905</c:v>
                </c:pt>
                <c:pt idx="1">
                  <c:v>15.84232076957057</c:v>
                </c:pt>
                <c:pt idx="2">
                  <c:v>14.016600740385714</c:v>
                </c:pt>
                <c:pt idx="3">
                  <c:v>12.239767197036288</c:v>
                </c:pt>
                <c:pt idx="4">
                  <c:v>6.0922905987381677</c:v>
                </c:pt>
              </c:numCache>
            </c:numRef>
          </c:val>
          <c:extLst>
            <c:ext xmlns:c16="http://schemas.microsoft.com/office/drawing/2014/chart" uri="{C3380CC4-5D6E-409C-BE32-E72D297353CC}">
              <c16:uniqueId val="{0000000C-EDB1-4341-9397-29F38BFF7195}"/>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8889806461350362"/>
          <c:y val="0.29756149092214829"/>
          <c:w val="6.065935469905407E-2"/>
          <c:h val="0.3447148740716318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no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666E-0E5C-5CC8-CF0C-93035CAE4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F04FA4-70A5-42A7-F012-B6D7C8D83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EB6FCE-6A8C-F798-EFC4-90C9950497B7}"/>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C9859FB6-147B-71B9-0182-618AD9C37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87BFE-1CC2-EEA7-185B-4705C7D1E199}"/>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14019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DFC-771C-63B3-FB3B-9191623106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87AA4-6976-0DAE-98AE-7931222CC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BEF7B-0D78-7E89-7171-D268798807BC}"/>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4960830A-9C90-0AE4-0B4C-FC3EF7014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DBB0E-843A-2B3B-49D4-0312F28EA88F}"/>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94763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BDAE1-B35F-B7CB-DA89-065901006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8B6D4-6584-EEC4-8B96-8C6E0807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0C078-4351-691E-B00B-FEBB2EC97641}"/>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7B985127-B830-4A60-136F-6A942E028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5C804-B332-05FB-C49C-E39AEA9A7331}"/>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273313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FEF9-6D6E-E196-F16E-F56DE924EB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B282E-155D-8466-DAEF-08D73CEAE2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0E6AB-794F-F8C7-BA5D-30FF8FFBE725}"/>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C57F28A7-DB17-E795-F1CF-18028C4F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BBAFF-2730-E6E3-297F-A256D70E127E}"/>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98048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853A-E836-FE3F-749D-518D88577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4F9A18-BB4C-11E8-DE67-F6C83C6726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9A790-ED37-065F-607E-5A73DC4D70AC}"/>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26C66E99-6781-BD61-9341-56BE3AD2C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59642-5B5E-412A-0C3C-7BC759394F23}"/>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148599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3789-B7F0-A010-0F76-5F94F30839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B786F5-EAB8-3F16-27C3-5E865DA36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10D59E-A9B1-F93D-07BD-783D082FB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DED446-9896-C0C9-9047-3E039CD56020}"/>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6" name="Footer Placeholder 5">
            <a:extLst>
              <a:ext uri="{FF2B5EF4-FFF2-40B4-BE49-F238E27FC236}">
                <a16:creationId xmlns:a16="http://schemas.microsoft.com/office/drawing/2014/main" id="{80F5149E-3F19-CB64-C14F-2914A7AF9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592A2-6C90-21B8-2660-11B3407B20E7}"/>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91055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A517-D4F5-32EA-89A2-A22BE44E8D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B5AB4-E475-44BE-0218-B8AA472F6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A7909-1CE6-4AD5-3F13-7876C7271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18F086-0722-53DD-71B7-73333D668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86A46-C771-B9A5-BE5A-B08A41552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0CB4-E6EF-3BCD-4413-45652F046CA3}"/>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8" name="Footer Placeholder 7">
            <a:extLst>
              <a:ext uri="{FF2B5EF4-FFF2-40B4-BE49-F238E27FC236}">
                <a16:creationId xmlns:a16="http://schemas.microsoft.com/office/drawing/2014/main" id="{2EBC9280-DF6A-5990-25C7-DDA9FC4B4E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30953B-F67A-66C7-8265-F2ABE85232CD}"/>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52110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3363-3D74-C6EE-61BD-A82E16E973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9ED8E-BFCA-2D63-EE52-1E0F8923B707}"/>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4" name="Footer Placeholder 3">
            <a:extLst>
              <a:ext uri="{FF2B5EF4-FFF2-40B4-BE49-F238E27FC236}">
                <a16:creationId xmlns:a16="http://schemas.microsoft.com/office/drawing/2014/main" id="{17C30465-A5C7-FFCA-3F5D-7D0181D6B1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EBA10F-E687-5F91-2291-C3F78B2D074F}"/>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95897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DBCA5-E089-F0DE-171C-E78FECF56BC8}"/>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3" name="Footer Placeholder 2">
            <a:extLst>
              <a:ext uri="{FF2B5EF4-FFF2-40B4-BE49-F238E27FC236}">
                <a16:creationId xmlns:a16="http://schemas.microsoft.com/office/drawing/2014/main" id="{CE350135-6DF0-52CC-5FF9-39E1CB4D6C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D45AB9-FF1B-D791-BE02-8494C8D02C0E}"/>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03265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E389-AB86-66D0-FD76-6874C6320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57FFA-B84A-A9EC-691F-9EE65883F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7C5ABD-3A01-37AA-C84B-923D5ADF0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2811-8C82-861D-CAE7-484A79E23471}"/>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6" name="Footer Placeholder 5">
            <a:extLst>
              <a:ext uri="{FF2B5EF4-FFF2-40B4-BE49-F238E27FC236}">
                <a16:creationId xmlns:a16="http://schemas.microsoft.com/office/drawing/2014/main" id="{7EAB2475-6D6D-E5AF-1FC4-435B5E706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84484-EC4F-6F7D-5F4C-A7CB33733376}"/>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346698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0238-D14F-5316-2147-CDCC9A1AE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C11FA7-8641-F729-509E-B6BD4CBA1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437F4-5EC0-CD4B-C9F2-3FC8365EC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1ED32-9216-753F-1765-975E78CDB6FB}"/>
              </a:ext>
            </a:extLst>
          </p:cNvPr>
          <p:cNvSpPr>
            <a:spLocks noGrp="1"/>
          </p:cNvSpPr>
          <p:nvPr>
            <p:ph type="dt" sz="half" idx="10"/>
          </p:nvPr>
        </p:nvSpPr>
        <p:spPr/>
        <p:txBody>
          <a:bodyPr/>
          <a:lstStyle/>
          <a:p>
            <a:fld id="{DB83D296-27CC-42A1-90BD-332C7FD34240}" type="datetimeFigureOut">
              <a:rPr lang="en-IN" smtClean="0"/>
              <a:t>09-05-2024</a:t>
            </a:fld>
            <a:endParaRPr lang="en-IN"/>
          </a:p>
        </p:txBody>
      </p:sp>
      <p:sp>
        <p:nvSpPr>
          <p:cNvPr id="6" name="Footer Placeholder 5">
            <a:extLst>
              <a:ext uri="{FF2B5EF4-FFF2-40B4-BE49-F238E27FC236}">
                <a16:creationId xmlns:a16="http://schemas.microsoft.com/office/drawing/2014/main" id="{2332E3C2-E602-C01C-6C84-27AB4590D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43E9F-CFAD-8773-B27A-90425F2B820A}"/>
              </a:ext>
            </a:extLst>
          </p:cNvPr>
          <p:cNvSpPr>
            <a:spLocks noGrp="1"/>
          </p:cNvSpPr>
          <p:nvPr>
            <p:ph type="sldNum" sz="quarter" idx="12"/>
          </p:nvPr>
        </p:nvSpPr>
        <p:spPr/>
        <p:txBody>
          <a:bodyPr/>
          <a:lstStyle/>
          <a:p>
            <a:fld id="{45D711C4-29F6-4103-A4D4-F8D7D5ADDB5C}" type="slidenum">
              <a:rPr lang="en-IN" smtClean="0"/>
              <a:t>‹#›</a:t>
            </a:fld>
            <a:endParaRPr lang="en-IN"/>
          </a:p>
        </p:txBody>
      </p:sp>
    </p:spTree>
    <p:extLst>
      <p:ext uri="{BB962C8B-B14F-4D97-AF65-F5344CB8AC3E}">
        <p14:creationId xmlns:p14="http://schemas.microsoft.com/office/powerpoint/2010/main" val="289612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3948D-3663-B6CD-E746-A7EFA768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8223D-9004-2891-46AD-DD39136DE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420F4-EB68-0C20-BF32-9071659F3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3D296-27CC-42A1-90BD-332C7FD34240}" type="datetimeFigureOut">
              <a:rPr lang="en-IN" smtClean="0"/>
              <a:t>09-05-2024</a:t>
            </a:fld>
            <a:endParaRPr lang="en-IN"/>
          </a:p>
        </p:txBody>
      </p:sp>
      <p:sp>
        <p:nvSpPr>
          <p:cNvPr id="5" name="Footer Placeholder 4">
            <a:extLst>
              <a:ext uri="{FF2B5EF4-FFF2-40B4-BE49-F238E27FC236}">
                <a16:creationId xmlns:a16="http://schemas.microsoft.com/office/drawing/2014/main" id="{273E0B56-D634-AEA3-FDFA-91A5178CF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6C64BB9-02F4-C415-E8E1-A5972D73E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D711C4-29F6-4103-A4D4-F8D7D5ADDB5C}" type="slidenum">
              <a:rPr lang="en-IN" smtClean="0"/>
              <a:t>‹#›</a:t>
            </a:fld>
            <a:endParaRPr lang="en-IN"/>
          </a:p>
        </p:txBody>
      </p:sp>
    </p:spTree>
    <p:extLst>
      <p:ext uri="{BB962C8B-B14F-4D97-AF65-F5344CB8AC3E}">
        <p14:creationId xmlns:p14="http://schemas.microsoft.com/office/powerpoint/2010/main" val="244114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0.sv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image" Target="../media/image8.sv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svg"/><Relationship Id="rId7"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3" Type="http://schemas.openxmlformats.org/officeDocument/2006/relationships/slide" Target="slide3.xml"/><Relationship Id="rId7" Type="http://schemas.openxmlformats.org/officeDocument/2006/relationships/image" Target="../media/image5.png"/><Relationship Id="rId12" Type="http://schemas.openxmlformats.org/officeDocument/2006/relationships/slide" Target="slide9.xml"/><Relationship Id="rId17" Type="http://schemas.openxmlformats.org/officeDocument/2006/relationships/image" Target="../media/image12.svg"/><Relationship Id="rId2" Type="http://schemas.openxmlformats.org/officeDocument/2006/relationships/image" Target="../media/image2.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8.svg"/><Relationship Id="rId5" Type="http://schemas.openxmlformats.org/officeDocument/2006/relationships/image" Target="../media/image4.svg"/><Relationship Id="rId15" Type="http://schemas.openxmlformats.org/officeDocument/2006/relationships/slide" Target="slide1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slide" Target="slide7.xml"/><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svg"/><Relationship Id="rId7"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6.sv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4.svg"/><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8.sv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p:nvPr/>
        </p:nvSpPr>
        <p:spPr>
          <a:xfrm>
            <a:off x="4255142" y="1569849"/>
            <a:ext cx="3681715" cy="3718302"/>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FEABA39-86A5-801E-9AEC-7E00FEA4905A}"/>
              </a:ext>
            </a:extLst>
          </p:cNvPr>
          <p:cNvSpPr txBox="1"/>
          <p:nvPr/>
        </p:nvSpPr>
        <p:spPr>
          <a:xfrm>
            <a:off x="4701250" y="5353576"/>
            <a:ext cx="2789499" cy="646331"/>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a:p>
            <a:pPr algn="ctr"/>
            <a:r>
              <a:rPr lang="en-IN" b="1" dirty="0">
                <a:solidFill>
                  <a:schemeClr val="tx1">
                    <a:lumMod val="75000"/>
                    <a:lumOff val="25000"/>
                  </a:schemeClr>
                </a:solidFill>
                <a:latin typeface="Product Sans" panose="020B0403030502040203" pitchFamily="34" charset="0"/>
              </a:rPr>
              <a:t>BY PIYUSH PRADHAN </a:t>
            </a:r>
          </a:p>
        </p:txBody>
      </p:sp>
      <p:pic>
        <p:nvPicPr>
          <p:cNvPr id="5" name="Picture 4">
            <a:extLst>
              <a:ext uri="{FF2B5EF4-FFF2-40B4-BE49-F238E27FC236}">
                <a16:creationId xmlns:a16="http://schemas.microsoft.com/office/drawing/2014/main" id="{E4CCAF3C-16C7-2624-C14D-25F9E109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570" y="1958440"/>
            <a:ext cx="2914860" cy="2941120"/>
          </a:xfrm>
          <a:prstGeom prst="rect">
            <a:avLst/>
          </a:prstGeom>
        </p:spPr>
      </p:pic>
    </p:spTree>
    <p:extLst>
      <p:ext uri="{BB962C8B-B14F-4D97-AF65-F5344CB8AC3E}">
        <p14:creationId xmlns:p14="http://schemas.microsoft.com/office/powerpoint/2010/main" val="5797607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14052"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BC7032F3-A177-85CF-C33F-AFF7BC3E3EC8}"/>
              </a:ext>
            </a:extLst>
          </p:cNvPr>
          <p:cNvGrpSpPr/>
          <p:nvPr/>
        </p:nvGrpSpPr>
        <p:grpSpPr>
          <a:xfrm rot="446435">
            <a:off x="8321814" y="2053515"/>
            <a:ext cx="2804160" cy="2804160"/>
            <a:chOff x="7681734" y="4566362"/>
            <a:chExt cx="914400" cy="914400"/>
          </a:xfrm>
        </p:grpSpPr>
        <p:pic>
          <p:nvPicPr>
            <p:cNvPr id="14" name="Graphic 13" descr="Database with solid fill">
              <a:extLst>
                <a:ext uri="{FF2B5EF4-FFF2-40B4-BE49-F238E27FC236}">
                  <a16:creationId xmlns:a16="http://schemas.microsoft.com/office/drawing/2014/main" id="{E15EE8A5-3C2D-6AA1-59ED-0AED65924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4" name="TextBox 3">
            <a:extLst>
              <a:ext uri="{FF2B5EF4-FFF2-40B4-BE49-F238E27FC236}">
                <a16:creationId xmlns:a16="http://schemas.microsoft.com/office/drawing/2014/main" id="{C0934531-11C5-F9B6-5275-EBED02473781}"/>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F53FE9E0-2DC1-264E-3305-191946295124}"/>
              </a:ext>
            </a:extLst>
          </p:cNvPr>
          <p:cNvGrpSpPr/>
          <p:nvPr/>
        </p:nvGrpSpPr>
        <p:grpSpPr>
          <a:xfrm rot="304721">
            <a:off x="14482170" y="176607"/>
            <a:ext cx="2788385" cy="2788385"/>
            <a:chOff x="8333771" y="3566457"/>
            <a:chExt cx="914400" cy="914400"/>
          </a:xfrm>
        </p:grpSpPr>
        <p:pic>
          <p:nvPicPr>
            <p:cNvPr id="12" name="Graphic 11" descr="Database with solid fill">
              <a:extLst>
                <a:ext uri="{FF2B5EF4-FFF2-40B4-BE49-F238E27FC236}">
                  <a16:creationId xmlns:a16="http://schemas.microsoft.com/office/drawing/2014/main" id="{42CE73B3-767A-D009-78A3-5B2D955F1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33771" y="3566457"/>
              <a:ext cx="914400" cy="914400"/>
            </a:xfrm>
            <a:prstGeom prst="rect">
              <a:avLst/>
            </a:prstGeom>
          </p:spPr>
        </p:pic>
        <p:sp>
          <p:nvSpPr>
            <p:cNvPr id="13" name="TextBox 12">
              <a:extLst>
                <a:ext uri="{FF2B5EF4-FFF2-40B4-BE49-F238E27FC236}">
                  <a16:creationId xmlns:a16="http://schemas.microsoft.com/office/drawing/2014/main" id="{2507BC2E-7B07-73C5-0499-76F4F5705C9B}"/>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16" name="TextBox 15">
            <a:extLst>
              <a:ext uri="{FF2B5EF4-FFF2-40B4-BE49-F238E27FC236}">
                <a16:creationId xmlns:a16="http://schemas.microsoft.com/office/drawing/2014/main" id="{EE901283-5379-A61E-E8C6-58E5423A91C4}"/>
              </a:ext>
            </a:extLst>
          </p:cNvPr>
          <p:cNvSpPr txBox="1"/>
          <p:nvPr/>
        </p:nvSpPr>
        <p:spPr>
          <a:xfrm>
            <a:off x="8624610" y="668520"/>
            <a:ext cx="3567390"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Price and Payment Values in </a:t>
            </a:r>
          </a:p>
          <a:p>
            <a:pPr algn="ctr"/>
            <a:r>
              <a:rPr lang="en-US" sz="2400" b="1" dirty="0">
                <a:solidFill>
                  <a:schemeClr val="tx1">
                    <a:lumMod val="75000"/>
                    <a:lumOff val="25000"/>
                  </a:schemeClr>
                </a:solidFill>
                <a:latin typeface="Product Sans" panose="020B0403030502040203" pitchFamily="34" charset="0"/>
              </a:rPr>
              <a:t>Sao Paulo City</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0DB7D95C-8E76-88EB-F3F9-EA5165C351FC}"/>
              </a:ext>
            </a:extLst>
          </p:cNvPr>
          <p:cNvGraphicFramePr>
            <a:graphicFrameLocks/>
          </p:cNvGraphicFramePr>
          <p:nvPr>
            <p:extLst>
              <p:ext uri="{D42A27DB-BD31-4B8C-83A1-F6EECF244321}">
                <p14:modId xmlns:p14="http://schemas.microsoft.com/office/powerpoint/2010/main" val="451883577"/>
              </p:ext>
            </p:extLst>
          </p:nvPr>
        </p:nvGraphicFramePr>
        <p:xfrm>
          <a:off x="541657" y="2213868"/>
          <a:ext cx="6369506" cy="4271992"/>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76AB8891-1595-F183-C57E-7A656EDA2841}"/>
              </a:ext>
            </a:extLst>
          </p:cNvPr>
          <p:cNvGrpSpPr/>
          <p:nvPr/>
        </p:nvGrpSpPr>
        <p:grpSpPr>
          <a:xfrm rot="20469772">
            <a:off x="14315098" y="3504523"/>
            <a:ext cx="2627517" cy="2627517"/>
            <a:chOff x="7602639" y="5698249"/>
            <a:chExt cx="914400" cy="914400"/>
          </a:xfrm>
        </p:grpSpPr>
        <p:pic>
          <p:nvPicPr>
            <p:cNvPr id="7" name="Graphic 6" descr="Database with solid fill">
              <a:extLst>
                <a:ext uri="{FF2B5EF4-FFF2-40B4-BE49-F238E27FC236}">
                  <a16:creationId xmlns:a16="http://schemas.microsoft.com/office/drawing/2014/main" id="{A4437B31-6A34-8412-A1F6-BBF38B9EAD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602639" y="5698249"/>
              <a:ext cx="914400" cy="914400"/>
            </a:xfrm>
            <a:prstGeom prst="rect">
              <a:avLst/>
            </a:prstGeom>
          </p:spPr>
        </p:pic>
        <p:sp>
          <p:nvSpPr>
            <p:cNvPr id="9" name="TextBox 8">
              <a:extLst>
                <a:ext uri="{FF2B5EF4-FFF2-40B4-BE49-F238E27FC236}">
                  <a16:creationId xmlns:a16="http://schemas.microsoft.com/office/drawing/2014/main" id="{AE6DC770-C59E-F38E-667D-35E9E71B3E4D}"/>
                </a:ext>
              </a:extLst>
            </p:cNvPr>
            <p:cNvSpPr txBox="1"/>
            <p:nvPr/>
          </p:nvSpPr>
          <p:spPr>
            <a:xfrm>
              <a:off x="7906357" y="5791499"/>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0" name="Picture 9">
            <a:hlinkClick r:id="rId9" action="ppaction://hlinksldjump"/>
            <a:extLst>
              <a:ext uri="{FF2B5EF4-FFF2-40B4-BE49-F238E27FC236}">
                <a16:creationId xmlns:a16="http://schemas.microsoft.com/office/drawing/2014/main" id="{1165DABE-7157-67A9-AE3D-F92F24297D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2" name="TextBox 1">
            <a:extLst>
              <a:ext uri="{FF2B5EF4-FFF2-40B4-BE49-F238E27FC236}">
                <a16:creationId xmlns:a16="http://schemas.microsoft.com/office/drawing/2014/main" id="{AB2756CD-9CBB-FF81-44C0-516845C34F85}"/>
              </a:ext>
            </a:extLst>
          </p:cNvPr>
          <p:cNvSpPr txBox="1"/>
          <p:nvPr/>
        </p:nvSpPr>
        <p:spPr>
          <a:xfrm>
            <a:off x="9978657" y="1808438"/>
            <a:ext cx="1026042"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23026927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76215" y="324123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8357140" y="182485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grpSp>
        <p:nvGrpSpPr>
          <p:cNvPr id="2" name="Group 1">
            <a:extLst>
              <a:ext uri="{FF2B5EF4-FFF2-40B4-BE49-F238E27FC236}">
                <a16:creationId xmlns:a16="http://schemas.microsoft.com/office/drawing/2014/main" id="{2CCDD49A-F27F-F900-ABF2-F40BFE0337B7}"/>
              </a:ext>
            </a:extLst>
          </p:cNvPr>
          <p:cNvGrpSpPr/>
          <p:nvPr/>
        </p:nvGrpSpPr>
        <p:grpSpPr>
          <a:xfrm rot="446435">
            <a:off x="13376864" y="1696717"/>
            <a:ext cx="2804160" cy="2804160"/>
            <a:chOff x="7681734" y="4566362"/>
            <a:chExt cx="914400" cy="914400"/>
          </a:xfrm>
        </p:grpSpPr>
        <p:pic>
          <p:nvPicPr>
            <p:cNvPr id="4" name="Graphic 3" descr="Database with solid fill">
              <a:extLst>
                <a:ext uri="{FF2B5EF4-FFF2-40B4-BE49-F238E27FC236}">
                  <a16:creationId xmlns:a16="http://schemas.microsoft.com/office/drawing/2014/main" id="{2EFCF6F7-90B3-2B74-C9FA-9421EA8B1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681734" y="4566362"/>
              <a:ext cx="914400" cy="914400"/>
            </a:xfrm>
            <a:prstGeom prst="rect">
              <a:avLst/>
            </a:prstGeom>
          </p:spPr>
        </p:pic>
        <p:sp>
          <p:nvSpPr>
            <p:cNvPr id="8" name="TextBox 7">
              <a:extLst>
                <a:ext uri="{FF2B5EF4-FFF2-40B4-BE49-F238E27FC236}">
                  <a16:creationId xmlns:a16="http://schemas.microsoft.com/office/drawing/2014/main" id="{B49846EB-B6A2-7D41-1A22-3F5B5150CCB3}"/>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13" name="TextBox 12">
            <a:extLst>
              <a:ext uri="{FF2B5EF4-FFF2-40B4-BE49-F238E27FC236}">
                <a16:creationId xmlns:a16="http://schemas.microsoft.com/office/drawing/2014/main" id="{D0E9792E-DA71-51E9-BED8-83DC5E0C327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16" name="TextBox 15">
            <a:extLst>
              <a:ext uri="{FF2B5EF4-FFF2-40B4-BE49-F238E27FC236}">
                <a16:creationId xmlns:a16="http://schemas.microsoft.com/office/drawing/2014/main" id="{56D8E081-2C55-BBA3-4FE6-33FD26ADDFCF}"/>
              </a:ext>
            </a:extLst>
          </p:cNvPr>
          <p:cNvSpPr txBox="1"/>
          <p:nvPr/>
        </p:nvSpPr>
        <p:spPr>
          <a:xfrm>
            <a:off x="8583267" y="5100144"/>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Relationship Between Shipping Days And Review Scores</a:t>
            </a:r>
            <a:endParaRPr lang="en-IN" sz="2400" b="1" dirty="0">
              <a:solidFill>
                <a:schemeClr val="tx1">
                  <a:lumMod val="75000"/>
                  <a:lumOff val="25000"/>
                </a:schemeClr>
              </a:solidFill>
              <a:latin typeface="Product Sans" panose="020B0403030502040203" pitchFamily="34" charset="0"/>
            </a:endParaRPr>
          </a:p>
        </p:txBody>
      </p:sp>
      <p:graphicFrame>
        <p:nvGraphicFramePr>
          <p:cNvPr id="17" name="Table 16">
            <a:extLst>
              <a:ext uri="{FF2B5EF4-FFF2-40B4-BE49-F238E27FC236}">
                <a16:creationId xmlns:a16="http://schemas.microsoft.com/office/drawing/2014/main" id="{BB7F5143-3246-5A4C-DCBA-0A4D8C5B0813}"/>
              </a:ext>
            </a:extLst>
          </p:cNvPr>
          <p:cNvGraphicFramePr>
            <a:graphicFrameLocks noGrp="1"/>
          </p:cNvGraphicFramePr>
          <p:nvPr>
            <p:extLst>
              <p:ext uri="{D42A27DB-BD31-4B8C-83A1-F6EECF244321}">
                <p14:modId xmlns:p14="http://schemas.microsoft.com/office/powerpoint/2010/main" val="4147403033"/>
              </p:ext>
            </p:extLst>
          </p:nvPr>
        </p:nvGraphicFramePr>
        <p:xfrm>
          <a:off x="447639" y="2357116"/>
          <a:ext cx="5484456" cy="2196000"/>
        </p:xfrm>
        <a:graphic>
          <a:graphicData uri="http://schemas.openxmlformats.org/drawingml/2006/table">
            <a:tbl>
              <a:tblPr firstRow="1" bandRow="1" bandCol="1">
                <a:tableStyleId>{69012ECD-51FC-41F1-AA8D-1B2483CD663E}</a:tableStyleId>
              </a:tblPr>
              <a:tblGrid>
                <a:gridCol w="2742228">
                  <a:extLst>
                    <a:ext uri="{9D8B030D-6E8A-4147-A177-3AD203B41FA5}">
                      <a16:colId xmlns:a16="http://schemas.microsoft.com/office/drawing/2014/main" val="289727492"/>
                    </a:ext>
                  </a:extLst>
                </a:gridCol>
                <a:gridCol w="2742228">
                  <a:extLst>
                    <a:ext uri="{9D8B030D-6E8A-4147-A177-3AD203B41FA5}">
                      <a16:colId xmlns:a16="http://schemas.microsoft.com/office/drawing/2014/main" val="139515724"/>
                    </a:ext>
                  </a:extLst>
                </a:gridCol>
              </a:tblGrid>
              <a:tr h="390276">
                <a:tc>
                  <a:txBody>
                    <a:bodyPr/>
                    <a:lstStyle/>
                    <a:p>
                      <a:pPr algn="ctr"/>
                      <a:r>
                        <a:rPr lang="en-IN" sz="1800" dirty="0"/>
                        <a:t>SHIPPING DAYS</a:t>
                      </a:r>
                    </a:p>
                  </a:txBody>
                  <a:tcPr/>
                </a:tc>
                <a:tc>
                  <a:txBody>
                    <a:bodyPr/>
                    <a:lstStyle/>
                    <a:p>
                      <a:pPr algn="ctr"/>
                      <a:r>
                        <a:rPr lang="en-IN" sz="1800" dirty="0"/>
                        <a:t>REVIEW SCORE</a:t>
                      </a:r>
                    </a:p>
                  </a:txBody>
                  <a:tcPr/>
                </a:tc>
                <a:extLst>
                  <a:ext uri="{0D108BD9-81ED-4DB2-BD59-A6C34878D82A}">
                    <a16:rowId xmlns:a16="http://schemas.microsoft.com/office/drawing/2014/main" val="3750705626"/>
                  </a:ext>
                </a:extLst>
              </a:tr>
              <a:tr h="601908">
                <a:tc>
                  <a:txBody>
                    <a:bodyPr/>
                    <a:lstStyle/>
                    <a:p>
                      <a:r>
                        <a:rPr lang="en-IN" sz="1800" dirty="0"/>
                        <a:t>3-6 DAYS</a:t>
                      </a:r>
                    </a:p>
                  </a:txBody>
                  <a:tcPr/>
                </a:tc>
                <a:tc>
                  <a:txBody>
                    <a:bodyPr/>
                    <a:lstStyle/>
                    <a:p>
                      <a:r>
                        <a:rPr lang="en-IN" sz="1800" dirty="0"/>
                        <a:t>4.5-5</a:t>
                      </a:r>
                    </a:p>
                  </a:txBody>
                  <a:tcPr/>
                </a:tc>
                <a:extLst>
                  <a:ext uri="{0D108BD9-81ED-4DB2-BD59-A6C34878D82A}">
                    <a16:rowId xmlns:a16="http://schemas.microsoft.com/office/drawing/2014/main" val="1104499093"/>
                  </a:ext>
                </a:extLst>
              </a:tr>
              <a:tr h="601908">
                <a:tc>
                  <a:txBody>
                    <a:bodyPr/>
                    <a:lstStyle/>
                    <a:p>
                      <a:r>
                        <a:rPr lang="en-IN" sz="1800" dirty="0"/>
                        <a:t>7-10 DAYS</a:t>
                      </a:r>
                    </a:p>
                  </a:txBody>
                  <a:tcPr/>
                </a:tc>
                <a:tc>
                  <a:txBody>
                    <a:bodyPr/>
                    <a:lstStyle/>
                    <a:p>
                      <a:r>
                        <a:rPr lang="en-IN" sz="1800" dirty="0"/>
                        <a:t>4-5</a:t>
                      </a:r>
                    </a:p>
                  </a:txBody>
                  <a:tcPr/>
                </a:tc>
                <a:extLst>
                  <a:ext uri="{0D108BD9-81ED-4DB2-BD59-A6C34878D82A}">
                    <a16:rowId xmlns:a16="http://schemas.microsoft.com/office/drawing/2014/main" val="1676958822"/>
                  </a:ext>
                </a:extLst>
              </a:tr>
              <a:tr h="601908">
                <a:tc>
                  <a:txBody>
                    <a:bodyPr/>
                    <a:lstStyle/>
                    <a:p>
                      <a:r>
                        <a:rPr lang="en-IN" sz="1800" dirty="0"/>
                        <a:t>10+ DAYS</a:t>
                      </a:r>
                    </a:p>
                  </a:txBody>
                  <a:tcPr/>
                </a:tc>
                <a:tc>
                  <a:txBody>
                    <a:bodyPr/>
                    <a:lstStyle/>
                    <a:p>
                      <a:r>
                        <a:rPr lang="en-IN" sz="1800" dirty="0"/>
                        <a:t>BELLOW 4</a:t>
                      </a:r>
                    </a:p>
                  </a:txBody>
                  <a:tcPr/>
                </a:tc>
                <a:extLst>
                  <a:ext uri="{0D108BD9-81ED-4DB2-BD59-A6C34878D82A}">
                    <a16:rowId xmlns:a16="http://schemas.microsoft.com/office/drawing/2014/main" val="1808137212"/>
                  </a:ext>
                </a:extLst>
              </a:tr>
            </a:tbl>
          </a:graphicData>
        </a:graphic>
      </p:graphicFrame>
      <p:sp>
        <p:nvSpPr>
          <p:cNvPr id="18" name="TextBox 17">
            <a:extLst>
              <a:ext uri="{FF2B5EF4-FFF2-40B4-BE49-F238E27FC236}">
                <a16:creationId xmlns:a16="http://schemas.microsoft.com/office/drawing/2014/main" id="{26B6C45B-B448-0539-D1C0-A137D338C501}"/>
              </a:ext>
            </a:extLst>
          </p:cNvPr>
          <p:cNvSpPr txBox="1"/>
          <p:nvPr/>
        </p:nvSpPr>
        <p:spPr>
          <a:xfrm>
            <a:off x="415395" y="4716113"/>
            <a:ext cx="5519405" cy="1477328"/>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dirty="0"/>
              <a:t>Customers are happier with faster shipping. This table shows that orders with the quickest delivery (3-6 days) get the highest ratings (4.5-5 stars), while slower shipping leads to lower reviews (below 4 stars for 10+ days).</a:t>
            </a:r>
          </a:p>
        </p:txBody>
      </p:sp>
      <p:pic>
        <p:nvPicPr>
          <p:cNvPr id="30" name="Picture 29">
            <a:hlinkClick r:id="rId6" action="ppaction://hlinksldjump"/>
            <a:extLst>
              <a:ext uri="{FF2B5EF4-FFF2-40B4-BE49-F238E27FC236}">
                <a16:creationId xmlns:a16="http://schemas.microsoft.com/office/drawing/2014/main" id="{8C880B09-68A6-207E-EF10-94C1BC4B28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3124368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76215" y="324123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8357140" y="182485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grpSp>
        <p:nvGrpSpPr>
          <p:cNvPr id="2" name="Group 1">
            <a:extLst>
              <a:ext uri="{FF2B5EF4-FFF2-40B4-BE49-F238E27FC236}">
                <a16:creationId xmlns:a16="http://schemas.microsoft.com/office/drawing/2014/main" id="{2CCDD49A-F27F-F900-ABF2-F40BFE0337B7}"/>
              </a:ext>
            </a:extLst>
          </p:cNvPr>
          <p:cNvGrpSpPr/>
          <p:nvPr/>
        </p:nvGrpSpPr>
        <p:grpSpPr>
          <a:xfrm rot="446435">
            <a:off x="13376864" y="1696717"/>
            <a:ext cx="2804160" cy="2804160"/>
            <a:chOff x="7681734" y="4566362"/>
            <a:chExt cx="914400" cy="914400"/>
          </a:xfrm>
        </p:grpSpPr>
        <p:pic>
          <p:nvPicPr>
            <p:cNvPr id="4" name="Graphic 3" descr="Database with solid fill">
              <a:extLst>
                <a:ext uri="{FF2B5EF4-FFF2-40B4-BE49-F238E27FC236}">
                  <a16:creationId xmlns:a16="http://schemas.microsoft.com/office/drawing/2014/main" id="{2EFCF6F7-90B3-2B74-C9FA-9421EA8B1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681734" y="4566362"/>
              <a:ext cx="914400" cy="914400"/>
            </a:xfrm>
            <a:prstGeom prst="rect">
              <a:avLst/>
            </a:prstGeom>
          </p:spPr>
        </p:pic>
        <p:sp>
          <p:nvSpPr>
            <p:cNvPr id="8" name="TextBox 7">
              <a:extLst>
                <a:ext uri="{FF2B5EF4-FFF2-40B4-BE49-F238E27FC236}">
                  <a16:creationId xmlns:a16="http://schemas.microsoft.com/office/drawing/2014/main" id="{B49846EB-B6A2-7D41-1A22-3F5B5150CCB3}"/>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13" name="TextBox 12">
            <a:extLst>
              <a:ext uri="{FF2B5EF4-FFF2-40B4-BE49-F238E27FC236}">
                <a16:creationId xmlns:a16="http://schemas.microsoft.com/office/drawing/2014/main" id="{D0E9792E-DA71-51E9-BED8-83DC5E0C327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16" name="TextBox 15">
            <a:extLst>
              <a:ext uri="{FF2B5EF4-FFF2-40B4-BE49-F238E27FC236}">
                <a16:creationId xmlns:a16="http://schemas.microsoft.com/office/drawing/2014/main" id="{56D8E081-2C55-BBA3-4FE6-33FD26ADDFCF}"/>
              </a:ext>
            </a:extLst>
          </p:cNvPr>
          <p:cNvSpPr txBox="1"/>
          <p:nvPr/>
        </p:nvSpPr>
        <p:spPr>
          <a:xfrm>
            <a:off x="8583267" y="5100144"/>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Relationship Between Shipping Days And Review Scores</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36FC2090-A375-4278-D9E3-DAE3D86E0EBA}"/>
              </a:ext>
            </a:extLst>
          </p:cNvPr>
          <p:cNvGraphicFramePr>
            <a:graphicFrameLocks/>
          </p:cNvGraphicFramePr>
          <p:nvPr>
            <p:extLst>
              <p:ext uri="{D42A27DB-BD31-4B8C-83A1-F6EECF244321}">
                <p14:modId xmlns:p14="http://schemas.microsoft.com/office/powerpoint/2010/main" val="2006179241"/>
              </p:ext>
            </p:extLst>
          </p:nvPr>
        </p:nvGraphicFramePr>
        <p:xfrm>
          <a:off x="368919" y="2274569"/>
          <a:ext cx="6042514" cy="4221924"/>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hlinkClick r:id="rId7" action="ppaction://hlinksldjump"/>
            <a:extLst>
              <a:ext uri="{FF2B5EF4-FFF2-40B4-BE49-F238E27FC236}">
                <a16:creationId xmlns:a16="http://schemas.microsoft.com/office/drawing/2014/main" id="{37D60856-27FB-525D-152C-93C85B0C4D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7" name="TextBox 6">
            <a:extLst>
              <a:ext uri="{FF2B5EF4-FFF2-40B4-BE49-F238E27FC236}">
                <a16:creationId xmlns:a16="http://schemas.microsoft.com/office/drawing/2014/main" id="{4CF26BEC-D0D8-8045-9FEC-74D09CFDD225}"/>
              </a:ext>
            </a:extLst>
          </p:cNvPr>
          <p:cNvSpPr txBox="1"/>
          <p:nvPr/>
        </p:nvSpPr>
        <p:spPr>
          <a:xfrm>
            <a:off x="9884836" y="6237502"/>
            <a:ext cx="986979"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8203746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5254134" y="108150"/>
            <a:ext cx="1683731" cy="1700463"/>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679" y="232580"/>
            <a:ext cx="1438642" cy="1451603"/>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1831636"/>
            <a:ext cx="6904074" cy="369332"/>
          </a:xfrm>
          <a:prstGeom prst="rect">
            <a:avLst/>
          </a:prstGeom>
          <a:noFill/>
        </p:spPr>
        <p:txBody>
          <a:bodyPr wrap="square" rtlCol="0">
            <a:spAutoFit/>
          </a:bodyPr>
          <a:lstStyle/>
          <a:p>
            <a:pPr algn="ctr"/>
            <a:r>
              <a:rPr lang="en-US" b="1">
                <a:solidFill>
                  <a:schemeClr val="tx1">
                    <a:lumMod val="75000"/>
                    <a:lumOff val="25000"/>
                  </a:schemeClr>
                </a:solidFill>
                <a:latin typeface="Product Sans" panose="020B0403030502040203" pitchFamily="34" charset="0"/>
              </a:rPr>
              <a:t>RECOMMENDATION BASED ON OVERALL ANALYSIS </a:t>
            </a:r>
            <a:endParaRPr lang="en-IN" b="1" dirty="0">
              <a:solidFill>
                <a:schemeClr val="tx1">
                  <a:lumMod val="75000"/>
                  <a:lumOff val="25000"/>
                </a:schemeClr>
              </a:solidFill>
              <a:latin typeface="Product Sans" panose="020B0403030502040203" pitchFamily="34" charset="0"/>
            </a:endParaRPr>
          </a:p>
        </p:txBody>
      </p:sp>
      <p:sp>
        <p:nvSpPr>
          <p:cNvPr id="2" name="TextBox 1">
            <a:extLst>
              <a:ext uri="{FF2B5EF4-FFF2-40B4-BE49-F238E27FC236}">
                <a16:creationId xmlns:a16="http://schemas.microsoft.com/office/drawing/2014/main" id="{E822A677-B206-CA7B-1B25-B782478D7DE8}"/>
              </a:ext>
            </a:extLst>
          </p:cNvPr>
          <p:cNvSpPr txBox="1"/>
          <p:nvPr/>
        </p:nvSpPr>
        <p:spPr>
          <a:xfrm>
            <a:off x="1529678" y="2316781"/>
            <a:ext cx="9132642" cy="4201150"/>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latin typeface="Product Sans" panose="020B0403030502040203" pitchFamily="34" charset="0"/>
              </a:rPr>
              <a:t>PERSONALIZED MARKETING CAMPAIGNS: </a:t>
            </a:r>
            <a:r>
              <a:rPr lang="en-US" dirty="0">
                <a:latin typeface="Product Sans" panose="020B0403030502040203" pitchFamily="34" charset="0"/>
              </a:rPr>
              <a:t>Utilize customer data for targeted marketing campaigns tailored to individual purchase history, preferences, and location. Implement personalized promotions, discounts, and recommendations to boost customer engagement and retention.</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ENHANCED CUSTOMER SUPPORT: </a:t>
            </a:r>
            <a:r>
              <a:rPr lang="en-US" dirty="0">
                <a:latin typeface="Product Sans" panose="020B0403030502040203" pitchFamily="34" charset="0"/>
              </a:rPr>
              <a:t>Enhance customer support capabilities to address queries promptly and resolve issues effectively. Implement proactive communication strategies to keep customers informed about order status, delivery updates, and product inquiries throughout their purchase journey.</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PRODUCT ASSORTMENT OPTIMIZATION: </a:t>
            </a:r>
            <a:r>
              <a:rPr lang="en-US" dirty="0">
                <a:latin typeface="Product Sans" panose="020B0403030502040203" pitchFamily="34" charset="0"/>
              </a:rPr>
              <a:t>Consistently analyze product metrics to optimize assortment and meet customer needs. Introduce fresh products and collaborations to engage customers, while removing underperforming items.</a:t>
            </a:r>
          </a:p>
          <a:p>
            <a:pPr marL="285750" indent="-285750" algn="l">
              <a:spcBef>
                <a:spcPts val="600"/>
              </a:spcBef>
              <a:buFont typeface="Arial" panose="020B0604020202020204" pitchFamily="34" charset="0"/>
              <a:buChar char="•"/>
            </a:pPr>
            <a:r>
              <a:rPr lang="en-US" b="1" dirty="0">
                <a:latin typeface="Product Sans" panose="020B0403030502040203" pitchFamily="34" charset="0"/>
              </a:rPr>
              <a:t>OPERATIONAL EFFICIENCY IMPROVEMENTS: </a:t>
            </a:r>
            <a:r>
              <a:rPr lang="en-US" dirty="0">
                <a:latin typeface="Product Sans" panose="020B0403030502040203" pitchFamily="34" charset="0"/>
              </a:rPr>
              <a:t>Improve order fulfillment efficiency by optimizing logistics and leveraging technology. Enhance delivery speed, accuracy, and reliability to exceed customer expectations and boost satisfaction.</a:t>
            </a:r>
          </a:p>
        </p:txBody>
      </p:sp>
    </p:spTree>
    <p:extLst>
      <p:ext uri="{BB962C8B-B14F-4D97-AF65-F5344CB8AC3E}">
        <p14:creationId xmlns:p14="http://schemas.microsoft.com/office/powerpoint/2010/main" val="11219991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5254134" y="108150"/>
            <a:ext cx="1683731" cy="1700463"/>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6679" y="232580"/>
            <a:ext cx="1438642" cy="1451603"/>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1831636"/>
            <a:ext cx="6904074" cy="369332"/>
          </a:xfrm>
          <a:prstGeom prst="rect">
            <a:avLst/>
          </a:prstGeom>
          <a:noFill/>
        </p:spPr>
        <p:txBody>
          <a:bodyPr wrap="square" rtlCol="0">
            <a:spAutoFit/>
          </a:bodyPr>
          <a:lstStyle/>
          <a:p>
            <a:pPr algn="ctr"/>
            <a:r>
              <a:rPr lang="en-US" b="1" dirty="0">
                <a:solidFill>
                  <a:schemeClr val="tx1">
                    <a:lumMod val="75000"/>
                    <a:lumOff val="25000"/>
                  </a:schemeClr>
                </a:solidFill>
                <a:latin typeface="Product Sans" panose="020B0403030502040203" pitchFamily="34" charset="0"/>
              </a:rPr>
              <a:t>CONCLUSION ON KEY PERFORMANCE INDICATORS (KPIS):</a:t>
            </a:r>
            <a:endParaRPr lang="en-IN" b="1" dirty="0">
              <a:solidFill>
                <a:schemeClr val="tx1">
                  <a:lumMod val="75000"/>
                  <a:lumOff val="25000"/>
                </a:schemeClr>
              </a:solidFill>
              <a:latin typeface="Product Sans" panose="020B0403030502040203" pitchFamily="34" charset="0"/>
            </a:endParaRPr>
          </a:p>
        </p:txBody>
      </p:sp>
      <p:sp>
        <p:nvSpPr>
          <p:cNvPr id="5" name="TextBox 4">
            <a:extLst>
              <a:ext uri="{FF2B5EF4-FFF2-40B4-BE49-F238E27FC236}">
                <a16:creationId xmlns:a16="http://schemas.microsoft.com/office/drawing/2014/main" id="{3A485F37-F0B5-C725-FFAB-8856653ACDBA}"/>
              </a:ext>
            </a:extLst>
          </p:cNvPr>
          <p:cNvSpPr txBox="1"/>
          <p:nvPr/>
        </p:nvSpPr>
        <p:spPr>
          <a:xfrm>
            <a:off x="1529679" y="2415739"/>
            <a:ext cx="9132642" cy="1908215"/>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INSIGHTS FOR IMPROVEMENT: </a:t>
            </a:r>
            <a:r>
              <a:rPr lang="en-US" dirty="0"/>
              <a:t>Analysis of the KPIs offers valuable insights for optimizing marketing strategies, logistics, and customer engagement to enhance overall performance.</a:t>
            </a:r>
          </a:p>
          <a:p>
            <a:pPr marL="285750" indent="-285750" algn="l">
              <a:spcBef>
                <a:spcPts val="600"/>
              </a:spcBef>
              <a:buFont typeface="Arial" panose="020B0604020202020204" pitchFamily="34" charset="0"/>
              <a:buChar char="•"/>
            </a:pPr>
            <a:r>
              <a:rPr lang="en-US" b="1" dirty="0"/>
              <a:t>TRENDS AND PATTERNS: </a:t>
            </a:r>
            <a:r>
              <a:rPr lang="en-US" dirty="0"/>
              <a:t>Identifying trends in customer behavior, payment patterns, and regional preferences enables targeted business decisions and resource allocation.</a:t>
            </a:r>
          </a:p>
          <a:p>
            <a:pPr marL="285750" indent="-285750" algn="l">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14225565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4307887" y="1623117"/>
            <a:ext cx="3576226" cy="3611765"/>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653D84DF-0273-CFDD-B0E6-637AEC6F12AD}"/>
              </a:ext>
            </a:extLst>
          </p:cNvPr>
          <p:cNvGrpSpPr/>
          <p:nvPr/>
        </p:nvGrpSpPr>
        <p:grpSpPr>
          <a:xfrm rot="20469772">
            <a:off x="13995940" y="2313088"/>
            <a:ext cx="2985230" cy="2985230"/>
            <a:chOff x="7602639" y="5698249"/>
            <a:chExt cx="914400" cy="914400"/>
          </a:xfrm>
        </p:grpSpPr>
        <p:pic>
          <p:nvPicPr>
            <p:cNvPr id="15" name="Graphic 14" descr="Database with solid fill">
              <a:extLst>
                <a:ext uri="{FF2B5EF4-FFF2-40B4-BE49-F238E27FC236}">
                  <a16:creationId xmlns:a16="http://schemas.microsoft.com/office/drawing/2014/main" id="{469DAB37-10F8-0D07-0DD0-BFDD10B9F3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916597" y="5804856"/>
              <a:ext cx="449762" cy="160664"/>
            </a:xfrm>
            <a:prstGeom prst="rect">
              <a:avLst/>
            </a:prstGeom>
            <a:noFill/>
          </p:spPr>
          <p:txBody>
            <a:bodyPr wrap="square" rtlCol="0">
              <a:spAutoFit/>
            </a:bodyPr>
            <a:lstStyle/>
            <a:p>
              <a:r>
                <a:rPr lang="en-IN" sz="2400" b="1" dirty="0">
                  <a:solidFill>
                    <a:schemeClr val="bg2">
                      <a:lumMod val="25000"/>
                    </a:schemeClr>
                  </a:solidFill>
                  <a:latin typeface="Product Sans" panose="020B0403030502040203" pitchFamily="34" charset="0"/>
                </a:rPr>
                <a:t>KPI 5</a:t>
              </a:r>
            </a:p>
          </p:txBody>
        </p:sp>
      </p:grpSp>
      <p:pic>
        <p:nvPicPr>
          <p:cNvPr id="12" name="Picture 11">
            <a:hlinkClick r:id="rId4" action="ppaction://hlinksldjump"/>
            <a:extLst>
              <a:ext uri="{FF2B5EF4-FFF2-40B4-BE49-F238E27FC236}">
                <a16:creationId xmlns:a16="http://schemas.microsoft.com/office/drawing/2014/main" id="{E3EDC88B-A778-B9DF-4485-2E36561E2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107" y="1811666"/>
            <a:ext cx="3205785" cy="3234667"/>
          </a:xfrm>
          <a:prstGeom prst="rect">
            <a:avLst/>
          </a:prstGeom>
        </p:spPr>
      </p:pic>
      <p:sp>
        <p:nvSpPr>
          <p:cNvPr id="13" name="TextBox 12">
            <a:extLst>
              <a:ext uri="{FF2B5EF4-FFF2-40B4-BE49-F238E27FC236}">
                <a16:creationId xmlns:a16="http://schemas.microsoft.com/office/drawing/2014/main" id="{D0E9792E-DA71-51E9-BED8-83DC5E0C327D}"/>
              </a:ext>
            </a:extLst>
          </p:cNvPr>
          <p:cNvSpPr txBox="1"/>
          <p:nvPr/>
        </p:nvSpPr>
        <p:spPr>
          <a:xfrm>
            <a:off x="2643963" y="5344125"/>
            <a:ext cx="6904074" cy="1138773"/>
          </a:xfrm>
          <a:prstGeom prst="rect">
            <a:avLst/>
          </a:prstGeom>
          <a:noFill/>
        </p:spPr>
        <p:txBody>
          <a:bodyPr wrap="square" rtlCol="0">
            <a:spAutoFit/>
          </a:bodyPr>
          <a:lstStyle/>
          <a:p>
            <a:pPr algn="ctr"/>
            <a:r>
              <a:rPr lang="en-US" sz="3200" b="1" dirty="0">
                <a:solidFill>
                  <a:schemeClr val="tx1">
                    <a:lumMod val="75000"/>
                    <a:lumOff val="25000"/>
                  </a:schemeClr>
                </a:solidFill>
                <a:latin typeface="Product Sans" panose="020B0403030502040203" pitchFamily="34" charset="0"/>
              </a:rPr>
              <a:t>THANK YOU </a:t>
            </a:r>
          </a:p>
          <a:p>
            <a:pPr algn="ctr"/>
            <a:r>
              <a:rPr lang="en-US" b="1" dirty="0">
                <a:solidFill>
                  <a:schemeClr val="tx1">
                    <a:lumMod val="75000"/>
                    <a:lumOff val="25000"/>
                  </a:schemeClr>
                </a:solidFill>
                <a:latin typeface="Product Sans" panose="020B0403030502040203" pitchFamily="34" charset="0"/>
              </a:rPr>
              <a:t>OLIST STORE ANALYSIS</a:t>
            </a:r>
          </a:p>
          <a:p>
            <a:pPr algn="ctr"/>
            <a:r>
              <a:rPr lang="en-US" b="1" dirty="0">
                <a:solidFill>
                  <a:schemeClr val="tx1">
                    <a:lumMod val="75000"/>
                    <a:lumOff val="25000"/>
                  </a:schemeClr>
                </a:solidFill>
                <a:latin typeface="Product Sans" panose="020B0403030502040203" pitchFamily="34" charset="0"/>
              </a:rPr>
              <a:t>BY PIYUSH </a:t>
            </a:r>
            <a:r>
              <a:rPr lang="en-IN" b="1" dirty="0">
                <a:solidFill>
                  <a:schemeClr val="tx1">
                    <a:lumMod val="75000"/>
                    <a:lumOff val="25000"/>
                  </a:schemeClr>
                </a:solidFill>
                <a:latin typeface="Product Sans" panose="020B0403030502040203" pitchFamily="34" charset="0"/>
              </a:rPr>
              <a:t>PRADHAN </a:t>
            </a:r>
            <a:endParaRPr lang="en-US" b="1" dirty="0">
              <a:solidFill>
                <a:schemeClr val="tx1">
                  <a:lumMod val="75000"/>
                  <a:lumOff val="25000"/>
                </a:schemeClr>
              </a:solidFill>
              <a:latin typeface="Product Sans" panose="020B0403030502040203" pitchFamily="34" charset="0"/>
            </a:endParaRPr>
          </a:p>
        </p:txBody>
      </p:sp>
    </p:spTree>
    <p:extLst>
      <p:ext uri="{BB962C8B-B14F-4D97-AF65-F5344CB8AC3E}">
        <p14:creationId xmlns:p14="http://schemas.microsoft.com/office/powerpoint/2010/main" val="40397035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CCAF3C-16C7-2624-C14D-25F9E109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22" y="-522008"/>
            <a:ext cx="2914860" cy="2941120"/>
          </a:xfrm>
          <a:prstGeom prst="rect">
            <a:avLst/>
          </a:prstGeom>
        </p:spPr>
      </p:pic>
      <p:sp>
        <p:nvSpPr>
          <p:cNvPr id="7" name="TextBox 6">
            <a:extLst>
              <a:ext uri="{FF2B5EF4-FFF2-40B4-BE49-F238E27FC236}">
                <a16:creationId xmlns:a16="http://schemas.microsoft.com/office/drawing/2014/main" id="{8FEABA39-86A5-801E-9AEC-7E00FEA4905A}"/>
              </a:ext>
            </a:extLst>
          </p:cNvPr>
          <p:cNvSpPr txBox="1"/>
          <p:nvPr/>
        </p:nvSpPr>
        <p:spPr>
          <a:xfrm>
            <a:off x="1620454" y="2633638"/>
            <a:ext cx="2789499" cy="646331"/>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a:p>
            <a:pPr algn="ctr"/>
            <a:r>
              <a:rPr lang="en-IN" b="1" dirty="0">
                <a:solidFill>
                  <a:schemeClr val="tx1">
                    <a:lumMod val="75000"/>
                    <a:lumOff val="25000"/>
                  </a:schemeClr>
                </a:solidFill>
                <a:latin typeface="Product Sans" panose="020B0403030502040203" pitchFamily="34" charset="0"/>
              </a:rPr>
              <a:t>BY PIYUSH PRADHAN </a:t>
            </a:r>
          </a:p>
        </p:txBody>
      </p:sp>
      <p:sp>
        <p:nvSpPr>
          <p:cNvPr id="9" name="TextBox 8">
            <a:extLst>
              <a:ext uri="{FF2B5EF4-FFF2-40B4-BE49-F238E27FC236}">
                <a16:creationId xmlns:a16="http://schemas.microsoft.com/office/drawing/2014/main" id="{88243C49-B0E9-408B-9123-A5BB828449AC}"/>
              </a:ext>
            </a:extLst>
          </p:cNvPr>
          <p:cNvSpPr txBox="1"/>
          <p:nvPr/>
        </p:nvSpPr>
        <p:spPr>
          <a:xfrm>
            <a:off x="555585" y="3578032"/>
            <a:ext cx="5254906" cy="218521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Our data analysis team has collaboratively analyzed key performance indicators.</a:t>
            </a:r>
          </a:p>
          <a:p>
            <a:pPr marL="285750" indent="-285750">
              <a:spcBef>
                <a:spcPts val="600"/>
              </a:spcBef>
              <a:buFont typeface="Arial" panose="020B0604020202020204" pitchFamily="34" charset="0"/>
              <a:buChar char="•"/>
            </a:pPr>
            <a:r>
              <a:rPr lang="en-US" dirty="0"/>
              <a:t>This presentation will showcase important insights and statistics from our Olist store data.</a:t>
            </a:r>
          </a:p>
          <a:p>
            <a:pPr marL="285750" indent="-285750">
              <a:spcBef>
                <a:spcPts val="600"/>
              </a:spcBef>
              <a:buFont typeface="Arial" panose="020B0604020202020204" pitchFamily="34" charset="0"/>
              <a:buChar char="•"/>
            </a:pPr>
            <a:r>
              <a:rPr lang="en-US" dirty="0"/>
              <a:t>Our findings reflect our collective effort and understanding of business metrics and performance.</a:t>
            </a:r>
            <a:endParaRPr lang="en-IN" dirty="0"/>
          </a:p>
        </p:txBody>
      </p:sp>
      <p:sp>
        <p:nvSpPr>
          <p:cNvPr id="6" name="Oval 5">
            <a:extLst>
              <a:ext uri="{FF2B5EF4-FFF2-40B4-BE49-F238E27FC236}">
                <a16:creationId xmlns:a16="http://schemas.microsoft.com/office/drawing/2014/main" id="{72879B5E-617E-51C0-9583-27C0A5924A9C}"/>
              </a:ext>
            </a:extLst>
          </p:cNvPr>
          <p:cNvSpPr>
            <a:spLocks noGrp="1" noRot="1" noMove="1" noResize="1" noEditPoints="1" noAdjustHandles="1" noChangeArrowheads="1" noChangeShapeType="1"/>
          </p:cNvSpPr>
          <p:nvPr/>
        </p:nvSpPr>
        <p:spPr>
          <a:xfrm>
            <a:off x="7380791" y="2748856"/>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1EA7E664-B1CE-DD9E-D4AE-89FD88CFD42D}"/>
              </a:ext>
            </a:extLst>
          </p:cNvPr>
          <p:cNvGrpSpPr/>
          <p:nvPr/>
        </p:nvGrpSpPr>
        <p:grpSpPr>
          <a:xfrm>
            <a:off x="10791465" y="3110700"/>
            <a:ext cx="914400" cy="914400"/>
            <a:chOff x="10791465" y="3110700"/>
            <a:chExt cx="914400" cy="914400"/>
          </a:xfrm>
        </p:grpSpPr>
        <p:pic>
          <p:nvPicPr>
            <p:cNvPr id="3" name="Graphic 2" descr="Database with solid fill">
              <a:hlinkClick r:id="rId3" action="ppaction://hlinksldjump"/>
              <a:extLst>
                <a:ext uri="{FF2B5EF4-FFF2-40B4-BE49-F238E27FC236}">
                  <a16:creationId xmlns:a16="http://schemas.microsoft.com/office/drawing/2014/main" id="{FBA1D022-C7E9-C653-9E7F-2FEE2673F4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43103" y="316455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1</a:t>
              </a:r>
            </a:p>
          </p:txBody>
        </p:sp>
      </p:grpSp>
      <p:grpSp>
        <p:nvGrpSpPr>
          <p:cNvPr id="26" name="Group 25">
            <a:extLst>
              <a:ext uri="{FF2B5EF4-FFF2-40B4-BE49-F238E27FC236}">
                <a16:creationId xmlns:a16="http://schemas.microsoft.com/office/drawing/2014/main" id="{7D6F0D3A-CB03-41A6-2CFC-A7932D0B1EFD}"/>
              </a:ext>
            </a:extLst>
          </p:cNvPr>
          <p:cNvGrpSpPr/>
          <p:nvPr/>
        </p:nvGrpSpPr>
        <p:grpSpPr>
          <a:xfrm>
            <a:off x="9477735" y="3006525"/>
            <a:ext cx="914400" cy="914400"/>
            <a:chOff x="9477735" y="3006525"/>
            <a:chExt cx="914400" cy="914400"/>
          </a:xfrm>
        </p:grpSpPr>
        <p:pic>
          <p:nvPicPr>
            <p:cNvPr id="10" name="Graphic 9" descr="Database with solid fill">
              <a:hlinkClick r:id="rId6" action="ppaction://hlinksldjump"/>
              <a:extLst>
                <a:ext uri="{FF2B5EF4-FFF2-40B4-BE49-F238E27FC236}">
                  <a16:creationId xmlns:a16="http://schemas.microsoft.com/office/drawing/2014/main" id="{8E3E5FEC-1F4B-9B6F-FF27-3282DB446A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17674" y="3080220"/>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2</a:t>
              </a:r>
            </a:p>
          </p:txBody>
        </p:sp>
      </p:grpSp>
      <p:grpSp>
        <p:nvGrpSpPr>
          <p:cNvPr id="27" name="Group 26">
            <a:extLst>
              <a:ext uri="{FF2B5EF4-FFF2-40B4-BE49-F238E27FC236}">
                <a16:creationId xmlns:a16="http://schemas.microsoft.com/office/drawing/2014/main" id="{2E6774ED-DA41-CF8C-303F-5198BC113420}"/>
              </a:ext>
            </a:extLst>
          </p:cNvPr>
          <p:cNvGrpSpPr/>
          <p:nvPr/>
        </p:nvGrpSpPr>
        <p:grpSpPr>
          <a:xfrm>
            <a:off x="8333771" y="3566457"/>
            <a:ext cx="914400" cy="914400"/>
            <a:chOff x="8333771" y="3566457"/>
            <a:chExt cx="914400" cy="914400"/>
          </a:xfrm>
        </p:grpSpPr>
        <p:pic>
          <p:nvPicPr>
            <p:cNvPr id="11" name="Graphic 10" descr="Database with solid fill">
              <a:hlinkClick r:id="rId9" action="ppaction://hlinksldjump"/>
              <a:extLst>
                <a:ext uri="{FF2B5EF4-FFF2-40B4-BE49-F238E27FC236}">
                  <a16:creationId xmlns:a16="http://schemas.microsoft.com/office/drawing/2014/main" id="{44E189EA-B360-1AC6-8AE8-09CF329EAC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566090" y="3630873"/>
              <a:ext cx="449762"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3</a:t>
              </a:r>
            </a:p>
          </p:txBody>
        </p:sp>
      </p:grpSp>
      <p:grpSp>
        <p:nvGrpSpPr>
          <p:cNvPr id="28" name="Group 27">
            <a:extLst>
              <a:ext uri="{FF2B5EF4-FFF2-40B4-BE49-F238E27FC236}">
                <a16:creationId xmlns:a16="http://schemas.microsoft.com/office/drawing/2014/main" id="{BC7032F3-A177-85CF-C33F-AFF7BC3E3EC8}"/>
              </a:ext>
            </a:extLst>
          </p:cNvPr>
          <p:cNvGrpSpPr/>
          <p:nvPr/>
        </p:nvGrpSpPr>
        <p:grpSpPr>
          <a:xfrm>
            <a:off x="7681734" y="4566362"/>
            <a:ext cx="914400" cy="914400"/>
            <a:chOff x="7681734" y="4566362"/>
            <a:chExt cx="914400" cy="914400"/>
          </a:xfrm>
        </p:grpSpPr>
        <p:pic>
          <p:nvPicPr>
            <p:cNvPr id="14" name="Graphic 13" descr="Database with solid fill">
              <a:hlinkClick r:id="rId12" action="ppaction://hlinksldjump"/>
              <a:extLst>
                <a:ext uri="{FF2B5EF4-FFF2-40B4-BE49-F238E27FC236}">
                  <a16:creationId xmlns:a16="http://schemas.microsoft.com/office/drawing/2014/main" id="{E15EE8A5-3C2D-6AA1-59ED-0AED659248F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14052" y="4636292"/>
              <a:ext cx="483187" cy="230832"/>
            </a:xfrm>
            <a:prstGeom prst="rect">
              <a:avLst/>
            </a:prstGeom>
            <a:noFill/>
          </p:spPr>
          <p:txBody>
            <a:bodyPr wrap="square" rtlCol="0">
              <a:spAutoFit/>
            </a:bodyPr>
            <a:lstStyle/>
            <a:p>
              <a:r>
                <a:rPr lang="en-IN" sz="900" b="1" dirty="0">
                  <a:solidFill>
                    <a:schemeClr val="tx1">
                      <a:lumMod val="65000"/>
                      <a:lumOff val="35000"/>
                    </a:schemeClr>
                  </a:solidFill>
                  <a:latin typeface="Product Sans" panose="020B0403030502040203" pitchFamily="34" charset="0"/>
                </a:rPr>
                <a:t>KPI 4</a:t>
              </a:r>
            </a:p>
          </p:txBody>
        </p:sp>
      </p:grpSp>
      <p:grpSp>
        <p:nvGrpSpPr>
          <p:cNvPr id="29" name="Group 28">
            <a:extLst>
              <a:ext uri="{FF2B5EF4-FFF2-40B4-BE49-F238E27FC236}">
                <a16:creationId xmlns:a16="http://schemas.microsoft.com/office/drawing/2014/main" id="{653D84DF-0273-CFDD-B0E6-637AEC6F12AD}"/>
              </a:ext>
            </a:extLst>
          </p:cNvPr>
          <p:cNvGrpSpPr/>
          <p:nvPr/>
        </p:nvGrpSpPr>
        <p:grpSpPr>
          <a:xfrm>
            <a:off x="7602639" y="5708409"/>
            <a:ext cx="914400" cy="914400"/>
            <a:chOff x="7602639" y="5698249"/>
            <a:chExt cx="914400" cy="914400"/>
          </a:xfrm>
        </p:grpSpPr>
        <p:pic>
          <p:nvPicPr>
            <p:cNvPr id="15" name="Graphic 14" descr="Database with solid fill">
              <a:hlinkClick r:id="rId15" action="ppaction://hlinksldjump"/>
              <a:extLst>
                <a:ext uri="{FF2B5EF4-FFF2-40B4-BE49-F238E27FC236}">
                  <a16:creationId xmlns:a16="http://schemas.microsoft.com/office/drawing/2014/main" id="{469DAB37-10F8-0D07-0DD0-BFDD10B9F3C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602639" y="5698249"/>
              <a:ext cx="914400" cy="914400"/>
            </a:xfrm>
            <a:prstGeom prst="rect">
              <a:avLst/>
            </a:prstGeom>
          </p:spPr>
        </p:pic>
        <p:sp>
          <p:nvSpPr>
            <p:cNvPr id="24" name="TextBox 23">
              <a:extLst>
                <a:ext uri="{FF2B5EF4-FFF2-40B4-BE49-F238E27FC236}">
                  <a16:creationId xmlns:a16="http://schemas.microsoft.com/office/drawing/2014/main" id="{DF5E6C35-3C7C-7114-D072-76B4745533FC}"/>
                </a:ext>
              </a:extLst>
            </p:cNvPr>
            <p:cNvSpPr txBox="1"/>
            <p:nvPr/>
          </p:nvSpPr>
          <p:spPr>
            <a:xfrm>
              <a:off x="7834958" y="5759426"/>
              <a:ext cx="449762" cy="230832"/>
            </a:xfrm>
            <a:prstGeom prst="rect">
              <a:avLst/>
            </a:prstGeom>
            <a:noFill/>
          </p:spPr>
          <p:txBody>
            <a:bodyPr wrap="square" rtlCol="0">
              <a:spAutoFit/>
            </a:bodyPr>
            <a:lstStyle/>
            <a:p>
              <a:r>
                <a:rPr lang="en-IN" sz="900" b="1" dirty="0">
                  <a:solidFill>
                    <a:schemeClr val="bg2">
                      <a:lumMod val="25000"/>
                    </a:schemeClr>
                  </a:solidFill>
                  <a:latin typeface="Product Sans" panose="020B0403030502040203" pitchFamily="34" charset="0"/>
                </a:rPr>
                <a:t>KPI 5</a:t>
              </a:r>
            </a:p>
          </p:txBody>
        </p:sp>
      </p:grpSp>
      <p:sp>
        <p:nvSpPr>
          <p:cNvPr id="2" name="TextBox 1">
            <a:extLst>
              <a:ext uri="{FF2B5EF4-FFF2-40B4-BE49-F238E27FC236}">
                <a16:creationId xmlns:a16="http://schemas.microsoft.com/office/drawing/2014/main" id="{3B0D6E1E-409C-FB40-19E7-E58992B9A641}"/>
              </a:ext>
            </a:extLst>
          </p:cNvPr>
          <p:cNvSpPr txBox="1"/>
          <p:nvPr/>
        </p:nvSpPr>
        <p:spPr>
          <a:xfrm>
            <a:off x="8656942" y="494433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KEY PERFORMANCE INDICATORS </a:t>
            </a:r>
          </a:p>
          <a:p>
            <a:pPr algn="ctr"/>
            <a:r>
              <a:rPr lang="en-US" sz="2400" b="1" dirty="0">
                <a:solidFill>
                  <a:schemeClr val="tx1">
                    <a:lumMod val="75000"/>
                    <a:lumOff val="25000"/>
                  </a:schemeClr>
                </a:solidFill>
                <a:latin typeface="Product Sans" panose="020B0403030502040203" pitchFamily="34" charset="0"/>
              </a:rPr>
              <a:t>(KPIS)</a:t>
            </a:r>
            <a:endParaRPr lang="en-IN" sz="2400" b="1" dirty="0">
              <a:solidFill>
                <a:schemeClr val="tx1">
                  <a:lumMod val="75000"/>
                  <a:lumOff val="25000"/>
                </a:schemeClr>
              </a:solidFill>
              <a:latin typeface="Product Sans" panose="020B0403030502040203" pitchFamily="34" charset="0"/>
            </a:endParaRPr>
          </a:p>
        </p:txBody>
      </p:sp>
    </p:spTree>
    <p:extLst>
      <p:ext uri="{BB962C8B-B14F-4D97-AF65-F5344CB8AC3E}">
        <p14:creationId xmlns:p14="http://schemas.microsoft.com/office/powerpoint/2010/main" val="3331008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ction="ppaction://hlinksldjump"/>
            <a:extLst>
              <a:ext uri="{FF2B5EF4-FFF2-40B4-BE49-F238E27FC236}">
                <a16:creationId xmlns:a16="http://schemas.microsoft.com/office/drawing/2014/main" id="{E4CCAF3C-16C7-2624-C14D-25F9E109E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7" name="TextBox 6">
            <a:extLst>
              <a:ext uri="{FF2B5EF4-FFF2-40B4-BE49-F238E27FC236}">
                <a16:creationId xmlns:a16="http://schemas.microsoft.com/office/drawing/2014/main" id="{8FEABA39-86A5-801E-9AEC-7E00FEA4905A}"/>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6" name="Oval 5">
            <a:extLst>
              <a:ext uri="{FF2B5EF4-FFF2-40B4-BE49-F238E27FC236}">
                <a16:creationId xmlns:a16="http://schemas.microsoft.com/office/drawing/2014/main" id="{72879B5E-617E-51C0-9583-27C0A5924A9C}"/>
              </a:ext>
            </a:extLst>
          </p:cNvPr>
          <p:cNvSpPr>
            <a:spLocks/>
          </p:cNvSpPr>
          <p:nvPr/>
        </p:nvSpPr>
        <p:spPr>
          <a:xfrm>
            <a:off x="7644951" y="261679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002F018-6781-7B8B-5D2A-32763B466C90}"/>
              </a:ext>
            </a:extLst>
          </p:cNvPr>
          <p:cNvGrpSpPr/>
          <p:nvPr/>
        </p:nvGrpSpPr>
        <p:grpSpPr>
          <a:xfrm rot="21058513">
            <a:off x="7589243" y="1407244"/>
            <a:ext cx="3265897" cy="3433911"/>
            <a:chOff x="10791465" y="3110700"/>
            <a:chExt cx="914400" cy="914400"/>
          </a:xfrm>
        </p:grpSpPr>
        <p:pic>
          <p:nvPicPr>
            <p:cNvPr id="3" name="Graphic 2" descr="Database with solid fill">
              <a:extLst>
                <a:ext uri="{FF2B5EF4-FFF2-40B4-BE49-F238E27FC236}">
                  <a16:creationId xmlns:a16="http://schemas.microsoft.com/office/drawing/2014/main" id="{FBA1D022-C7E9-C653-9E7F-2FEE2673F4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4" name="TextBox 3">
            <a:extLst>
              <a:ext uri="{FF2B5EF4-FFF2-40B4-BE49-F238E27FC236}">
                <a16:creationId xmlns:a16="http://schemas.microsoft.com/office/drawing/2014/main" id="{E3C145BA-21C8-82B4-9598-A05FCD42E5BC}"/>
              </a:ext>
            </a:extLst>
          </p:cNvPr>
          <p:cNvSpPr txBox="1"/>
          <p:nvPr/>
        </p:nvSpPr>
        <p:spPr>
          <a:xfrm>
            <a:off x="8655406" y="4848676"/>
            <a:ext cx="3465474" cy="1384995"/>
          </a:xfrm>
          <a:prstGeom prst="rect">
            <a:avLst/>
          </a:prstGeom>
          <a:noFill/>
        </p:spPr>
        <p:txBody>
          <a:bodyPr wrap="square" rtlCol="0">
            <a:spAutoFit/>
          </a:bodyPr>
          <a:lstStyle/>
          <a:p>
            <a:pPr algn="ctr"/>
            <a:r>
              <a:rPr lang="en-US" sz="2800" b="1" dirty="0">
                <a:solidFill>
                  <a:schemeClr val="tx1">
                    <a:lumMod val="75000"/>
                    <a:lumOff val="25000"/>
                  </a:schemeClr>
                </a:solidFill>
                <a:latin typeface="Product Sans" panose="020B0403030502040203" pitchFamily="34" charset="0"/>
              </a:rPr>
              <a:t>Weekday Vs Weekend Payment Statistics</a:t>
            </a:r>
            <a:endParaRPr lang="en-IN" sz="2800" b="1" dirty="0">
              <a:solidFill>
                <a:schemeClr val="tx1">
                  <a:lumMod val="75000"/>
                  <a:lumOff val="25000"/>
                </a:schemeClr>
              </a:solidFill>
              <a:latin typeface="Product Sans" panose="020B0403030502040203" pitchFamily="34" charset="0"/>
            </a:endParaRPr>
          </a:p>
        </p:txBody>
      </p:sp>
      <p:sp>
        <p:nvSpPr>
          <p:cNvPr id="13" name="TextBox 12">
            <a:extLst>
              <a:ext uri="{FF2B5EF4-FFF2-40B4-BE49-F238E27FC236}">
                <a16:creationId xmlns:a16="http://schemas.microsoft.com/office/drawing/2014/main" id="{968575ED-C6D9-733F-BC44-039AF5CF7906}"/>
              </a:ext>
            </a:extLst>
          </p:cNvPr>
          <p:cNvSpPr txBox="1"/>
          <p:nvPr/>
        </p:nvSpPr>
        <p:spPr>
          <a:xfrm>
            <a:off x="415395" y="2238887"/>
            <a:ext cx="5519405" cy="3647152"/>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WEEKDAY ORDERS: </a:t>
            </a:r>
            <a:r>
              <a:rPr lang="en-US" dirty="0"/>
              <a:t>Weekday orders follow a consistent pattern, peaking during typical daytime hours.</a:t>
            </a:r>
          </a:p>
          <a:p>
            <a:pPr marL="285750" indent="-285750" algn="l">
              <a:spcBef>
                <a:spcPts val="600"/>
              </a:spcBef>
              <a:buFont typeface="Arial" panose="020B0604020202020204" pitchFamily="34" charset="0"/>
              <a:buChar char="•"/>
            </a:pPr>
            <a:r>
              <a:rPr lang="en-US" b="1" dirty="0"/>
              <a:t>WEEKEND ORDERS: </a:t>
            </a:r>
            <a:r>
              <a:rPr lang="en-US" dirty="0"/>
              <a:t>Weekend orders show a more diverse distribution throughout the day, suggesting varied customer behavior.</a:t>
            </a:r>
          </a:p>
          <a:p>
            <a:pPr marL="285750" indent="-285750" algn="l">
              <a:spcBef>
                <a:spcPts val="600"/>
              </a:spcBef>
              <a:buFont typeface="Arial" panose="020B0604020202020204" pitchFamily="34" charset="0"/>
              <a:buChar char="•"/>
            </a:pPr>
            <a:r>
              <a:rPr lang="en-US" b="1" dirty="0"/>
              <a:t>PAYMENT TREND: </a:t>
            </a:r>
            <a:r>
              <a:rPr lang="en-US" dirty="0"/>
              <a:t>Credit card payments are more prevalent on weekends, whereas alternative payment methods are preferred during weekdays.</a:t>
            </a:r>
          </a:p>
          <a:p>
            <a:pPr marL="285750" indent="-285750" algn="l">
              <a:spcBef>
                <a:spcPts val="600"/>
              </a:spcBef>
              <a:buFont typeface="Arial" panose="020B0604020202020204" pitchFamily="34" charset="0"/>
              <a:buChar char="•"/>
            </a:pPr>
            <a:r>
              <a:rPr lang="en-US" b="1" dirty="0"/>
              <a:t>SALES DISTRIBUTION:  </a:t>
            </a:r>
            <a:r>
              <a:rPr lang="en-US" dirty="0"/>
              <a:t>Weekend Sales account for approximately 22% of the total sales &amp; Weekday Sales represent about 78% of the total sales.</a:t>
            </a:r>
          </a:p>
        </p:txBody>
      </p:sp>
    </p:spTree>
    <p:extLst>
      <p:ext uri="{BB962C8B-B14F-4D97-AF65-F5344CB8AC3E}">
        <p14:creationId xmlns:p14="http://schemas.microsoft.com/office/powerpoint/2010/main" val="31290072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EABA39-86A5-801E-9AEC-7E00FEA4905A}"/>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6" name="Oval 5">
            <a:extLst>
              <a:ext uri="{FF2B5EF4-FFF2-40B4-BE49-F238E27FC236}">
                <a16:creationId xmlns:a16="http://schemas.microsoft.com/office/drawing/2014/main" id="{72879B5E-617E-51C0-9583-27C0A5924A9C}"/>
              </a:ext>
            </a:extLst>
          </p:cNvPr>
          <p:cNvSpPr>
            <a:spLocks/>
          </p:cNvSpPr>
          <p:nvPr/>
        </p:nvSpPr>
        <p:spPr>
          <a:xfrm>
            <a:off x="7644951" y="261679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002F018-6781-7B8B-5D2A-32763B466C90}"/>
              </a:ext>
            </a:extLst>
          </p:cNvPr>
          <p:cNvGrpSpPr/>
          <p:nvPr/>
        </p:nvGrpSpPr>
        <p:grpSpPr>
          <a:xfrm rot="21058513">
            <a:off x="7589243" y="1407244"/>
            <a:ext cx="3265897" cy="3433911"/>
            <a:chOff x="10791465" y="3110700"/>
            <a:chExt cx="914400" cy="914400"/>
          </a:xfrm>
        </p:grpSpPr>
        <p:pic>
          <p:nvPicPr>
            <p:cNvPr id="3" name="Graphic 2" descr="Database with solid fill">
              <a:extLst>
                <a:ext uri="{FF2B5EF4-FFF2-40B4-BE49-F238E27FC236}">
                  <a16:creationId xmlns:a16="http://schemas.microsoft.com/office/drawing/2014/main" id="{FBA1D022-C7E9-C653-9E7F-2FEE2673F4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791465" y="3110700"/>
              <a:ext cx="914400" cy="914400"/>
            </a:xfrm>
            <a:prstGeom prst="rect">
              <a:avLst/>
            </a:prstGeom>
            <a:effectLst>
              <a:softEdge rad="0"/>
            </a:effectLst>
          </p:spPr>
        </p:pic>
        <p:sp>
          <p:nvSpPr>
            <p:cNvPr id="19" name="TextBox 18">
              <a:extLst>
                <a:ext uri="{FF2B5EF4-FFF2-40B4-BE49-F238E27FC236}">
                  <a16:creationId xmlns:a16="http://schemas.microsoft.com/office/drawing/2014/main" id="{D5AF3453-2965-D0A5-C21D-32E07CBC100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4" name="TextBox 3">
            <a:extLst>
              <a:ext uri="{FF2B5EF4-FFF2-40B4-BE49-F238E27FC236}">
                <a16:creationId xmlns:a16="http://schemas.microsoft.com/office/drawing/2014/main" id="{E3C145BA-21C8-82B4-9598-A05FCD42E5BC}"/>
              </a:ext>
            </a:extLst>
          </p:cNvPr>
          <p:cNvSpPr txBox="1"/>
          <p:nvPr/>
        </p:nvSpPr>
        <p:spPr>
          <a:xfrm>
            <a:off x="8655406" y="4848676"/>
            <a:ext cx="3465474" cy="1384995"/>
          </a:xfrm>
          <a:prstGeom prst="rect">
            <a:avLst/>
          </a:prstGeom>
          <a:noFill/>
        </p:spPr>
        <p:txBody>
          <a:bodyPr wrap="square" rtlCol="0">
            <a:spAutoFit/>
          </a:bodyPr>
          <a:lstStyle/>
          <a:p>
            <a:pPr algn="ctr"/>
            <a:r>
              <a:rPr lang="en-US" sz="2800" b="1" dirty="0">
                <a:solidFill>
                  <a:schemeClr val="tx1">
                    <a:lumMod val="75000"/>
                    <a:lumOff val="25000"/>
                  </a:schemeClr>
                </a:solidFill>
                <a:latin typeface="Product Sans" panose="020B0403030502040203" pitchFamily="34" charset="0"/>
              </a:rPr>
              <a:t>Weekday Vs Weekend Payment Statistics</a:t>
            </a:r>
            <a:endParaRPr lang="en-IN" sz="2800" b="1" dirty="0">
              <a:solidFill>
                <a:schemeClr val="tx1">
                  <a:lumMod val="75000"/>
                  <a:lumOff val="25000"/>
                </a:schemeClr>
              </a:solidFill>
              <a:latin typeface="Product Sans" panose="020B0403030502040203" pitchFamily="34" charset="0"/>
            </a:endParaRPr>
          </a:p>
        </p:txBody>
      </p:sp>
      <p:graphicFrame>
        <p:nvGraphicFramePr>
          <p:cNvPr id="8" name="Chart 7">
            <a:extLst>
              <a:ext uri="{FF2B5EF4-FFF2-40B4-BE49-F238E27FC236}">
                <a16:creationId xmlns:a16="http://schemas.microsoft.com/office/drawing/2014/main" id="{E98F3425-62E8-7829-F64E-EFFEE6C81763}"/>
              </a:ext>
            </a:extLst>
          </p:cNvPr>
          <p:cNvGraphicFramePr>
            <a:graphicFrameLocks/>
          </p:cNvGraphicFramePr>
          <p:nvPr>
            <p:extLst>
              <p:ext uri="{D42A27DB-BD31-4B8C-83A1-F6EECF244321}">
                <p14:modId xmlns:p14="http://schemas.microsoft.com/office/powerpoint/2010/main" val="4079181262"/>
              </p:ext>
            </p:extLst>
          </p:nvPr>
        </p:nvGraphicFramePr>
        <p:xfrm>
          <a:off x="497337" y="2146158"/>
          <a:ext cx="6238743" cy="4193682"/>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roup 8">
            <a:extLst>
              <a:ext uri="{FF2B5EF4-FFF2-40B4-BE49-F238E27FC236}">
                <a16:creationId xmlns:a16="http://schemas.microsoft.com/office/drawing/2014/main" id="{EC84D409-D625-E678-35DE-BAC762B3461C}"/>
              </a:ext>
            </a:extLst>
          </p:cNvPr>
          <p:cNvGrpSpPr/>
          <p:nvPr/>
        </p:nvGrpSpPr>
        <p:grpSpPr>
          <a:xfrm rot="465277">
            <a:off x="13921527" y="2797356"/>
            <a:ext cx="2870868" cy="2870868"/>
            <a:chOff x="9477735" y="3006525"/>
            <a:chExt cx="914400" cy="914400"/>
          </a:xfrm>
        </p:grpSpPr>
        <p:pic>
          <p:nvPicPr>
            <p:cNvPr id="10" name="Graphic 9" descr="Database with solid fill">
              <a:extLst>
                <a:ext uri="{FF2B5EF4-FFF2-40B4-BE49-F238E27FC236}">
                  <a16:creationId xmlns:a16="http://schemas.microsoft.com/office/drawing/2014/main" id="{912DBF89-676D-E1FF-BF82-7E02CBB08E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477735" y="3006525"/>
              <a:ext cx="914400" cy="914400"/>
            </a:xfrm>
            <a:prstGeom prst="rect">
              <a:avLst/>
            </a:prstGeom>
          </p:spPr>
        </p:pic>
        <p:sp>
          <p:nvSpPr>
            <p:cNvPr id="11" name="TextBox 10">
              <a:extLst>
                <a:ext uri="{FF2B5EF4-FFF2-40B4-BE49-F238E27FC236}">
                  <a16:creationId xmlns:a16="http://schemas.microsoft.com/office/drawing/2014/main" id="{2458EAF2-4609-D0B0-7425-712555C4CC8B}"/>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pic>
        <p:nvPicPr>
          <p:cNvPr id="12" name="Picture 11">
            <a:hlinkClick r:id="rId7" action="ppaction://hlinksldjump"/>
            <a:extLst>
              <a:ext uri="{FF2B5EF4-FFF2-40B4-BE49-F238E27FC236}">
                <a16:creationId xmlns:a16="http://schemas.microsoft.com/office/drawing/2014/main" id="{92322024-538A-AED3-2ACE-855A3A8CA4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5" name="TextBox 4">
            <a:extLst>
              <a:ext uri="{FF2B5EF4-FFF2-40B4-BE49-F238E27FC236}">
                <a16:creationId xmlns:a16="http://schemas.microsoft.com/office/drawing/2014/main" id="{50D9D761-8D16-6248-CBB2-E0DB9EA827EF}"/>
              </a:ext>
            </a:extLst>
          </p:cNvPr>
          <p:cNvSpPr txBox="1"/>
          <p:nvPr/>
        </p:nvSpPr>
        <p:spPr>
          <a:xfrm>
            <a:off x="10046144" y="6155174"/>
            <a:ext cx="988814" cy="369332"/>
          </a:xfrm>
          <a:prstGeom prst="rect">
            <a:avLst/>
          </a:prstGeom>
          <a:noFill/>
        </p:spPr>
        <p:txBody>
          <a:bodyPr wrap="square" rtlCol="0">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1247786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8020871"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7D6F0D3A-CB03-41A6-2CFC-A7932D0B1EFD}"/>
              </a:ext>
            </a:extLst>
          </p:cNvPr>
          <p:cNvGrpSpPr/>
          <p:nvPr/>
        </p:nvGrpSpPr>
        <p:grpSpPr>
          <a:xfrm rot="465277">
            <a:off x="8547768" y="1864740"/>
            <a:ext cx="2870868" cy="2870868"/>
            <a:chOff x="9477735" y="3006525"/>
            <a:chExt cx="914400" cy="914400"/>
          </a:xfrm>
        </p:grpSpPr>
        <p:pic>
          <p:nvPicPr>
            <p:cNvPr id="10" name="Graphic 9" descr="Database with solid fill">
              <a:extLst>
                <a:ext uri="{FF2B5EF4-FFF2-40B4-BE49-F238E27FC236}">
                  <a16:creationId xmlns:a16="http://schemas.microsoft.com/office/drawing/2014/main" id="{8E3E5FEC-1F4B-9B6F-FF27-3282DB446A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4" name="TextBox 3">
            <a:extLst>
              <a:ext uri="{FF2B5EF4-FFF2-40B4-BE49-F238E27FC236}">
                <a16:creationId xmlns:a16="http://schemas.microsoft.com/office/drawing/2014/main" id="{14E32BCB-9B48-4308-98C5-6B6D5290A6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8" name="TextBox 7">
            <a:extLst>
              <a:ext uri="{FF2B5EF4-FFF2-40B4-BE49-F238E27FC236}">
                <a16:creationId xmlns:a16="http://schemas.microsoft.com/office/drawing/2014/main" id="{BF887916-8314-8650-9FB5-0FC14922DF85}"/>
              </a:ext>
            </a:extLst>
          </p:cNvPr>
          <p:cNvSpPr txBox="1"/>
          <p:nvPr/>
        </p:nvSpPr>
        <p:spPr>
          <a:xfrm>
            <a:off x="8561339" y="44858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Orders With A Review Score Of 5 Paid By Credit Card</a:t>
            </a:r>
            <a:endParaRPr lang="en-IN" sz="2400" b="1" dirty="0">
              <a:solidFill>
                <a:schemeClr val="tx1">
                  <a:lumMod val="75000"/>
                  <a:lumOff val="25000"/>
                </a:schemeClr>
              </a:solidFill>
              <a:latin typeface="Product Sans" panose="020B0403030502040203" pitchFamily="34" charset="0"/>
            </a:endParaRPr>
          </a:p>
        </p:txBody>
      </p:sp>
      <p:grpSp>
        <p:nvGrpSpPr>
          <p:cNvPr id="13" name="Group 12">
            <a:extLst>
              <a:ext uri="{FF2B5EF4-FFF2-40B4-BE49-F238E27FC236}">
                <a16:creationId xmlns:a16="http://schemas.microsoft.com/office/drawing/2014/main" id="{8D29E475-4366-BB83-4757-298AD0FD1A14}"/>
              </a:ext>
            </a:extLst>
          </p:cNvPr>
          <p:cNvGrpSpPr/>
          <p:nvPr/>
        </p:nvGrpSpPr>
        <p:grpSpPr>
          <a:xfrm rot="21058513">
            <a:off x="9966246" y="-5371057"/>
            <a:ext cx="3265897" cy="3433911"/>
            <a:chOff x="10791465" y="3110700"/>
            <a:chExt cx="914400" cy="914400"/>
          </a:xfrm>
        </p:grpSpPr>
        <p:pic>
          <p:nvPicPr>
            <p:cNvPr id="16" name="Graphic 15" descr="Database with solid fill">
              <a:extLst>
                <a:ext uri="{FF2B5EF4-FFF2-40B4-BE49-F238E27FC236}">
                  <a16:creationId xmlns:a16="http://schemas.microsoft.com/office/drawing/2014/main" id="{DEC1729E-2F9E-EB38-4064-DC4F4E7C3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7" name="TextBox 16">
              <a:extLst>
                <a:ext uri="{FF2B5EF4-FFF2-40B4-BE49-F238E27FC236}">
                  <a16:creationId xmlns:a16="http://schemas.microsoft.com/office/drawing/2014/main" id="{B6B6DA8D-D9AB-9201-727D-EDDC0EE07FE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sp>
        <p:nvSpPr>
          <p:cNvPr id="18" name="TextBox 17">
            <a:extLst>
              <a:ext uri="{FF2B5EF4-FFF2-40B4-BE49-F238E27FC236}">
                <a16:creationId xmlns:a16="http://schemas.microsoft.com/office/drawing/2014/main" id="{D169BE06-A7F7-6593-2CCE-3B563585EE0F}"/>
              </a:ext>
            </a:extLst>
          </p:cNvPr>
          <p:cNvSpPr txBox="1"/>
          <p:nvPr/>
        </p:nvSpPr>
        <p:spPr>
          <a:xfrm>
            <a:off x="415395" y="2238887"/>
            <a:ext cx="5519405" cy="2662267"/>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HIGH SATISFACTION: </a:t>
            </a:r>
            <a:r>
              <a:rPr lang="en-US" dirty="0"/>
              <a:t>A significant percentage of orders (49,014) 56% rated with a score of 5 are linked to credit card payments, highlighting customer satisfaction and trust in this payment method.</a:t>
            </a:r>
          </a:p>
          <a:p>
            <a:pPr marL="285750" indent="-285750" algn="l">
              <a:spcBef>
                <a:spcPts val="600"/>
              </a:spcBef>
              <a:buFont typeface="Arial" panose="020B0604020202020204" pitchFamily="34" charset="0"/>
              <a:buChar char="•"/>
            </a:pPr>
            <a:r>
              <a:rPr lang="en-US" b="1" dirty="0"/>
              <a:t>CUSTOMER LOYALTY: </a:t>
            </a:r>
            <a:r>
              <a:rPr lang="en-US" dirty="0"/>
              <a:t>This finding supports the idea that customers prefer using credit cards for repeat purchases, demonstrating loyalty and confidence in the Olist shopping experience.</a:t>
            </a:r>
          </a:p>
        </p:txBody>
      </p:sp>
      <p:pic>
        <p:nvPicPr>
          <p:cNvPr id="30" name="Picture 29">
            <a:hlinkClick r:id="rId6" action="ppaction://hlinksldjump"/>
            <a:extLst>
              <a:ext uri="{FF2B5EF4-FFF2-40B4-BE49-F238E27FC236}">
                <a16:creationId xmlns:a16="http://schemas.microsoft.com/office/drawing/2014/main" id="{34842383-8F45-DA33-D065-8EC724C8BF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16606401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8020871"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a:extLst>
              <a:ext uri="{FF2B5EF4-FFF2-40B4-BE49-F238E27FC236}">
                <a16:creationId xmlns:a16="http://schemas.microsoft.com/office/drawing/2014/main" id="{7D6F0D3A-CB03-41A6-2CFC-A7932D0B1EFD}"/>
              </a:ext>
            </a:extLst>
          </p:cNvPr>
          <p:cNvGrpSpPr/>
          <p:nvPr/>
        </p:nvGrpSpPr>
        <p:grpSpPr>
          <a:xfrm rot="465277">
            <a:off x="8547768" y="1864740"/>
            <a:ext cx="2870868" cy="2870868"/>
            <a:chOff x="9477735" y="3006525"/>
            <a:chExt cx="914400" cy="914400"/>
          </a:xfrm>
        </p:grpSpPr>
        <p:pic>
          <p:nvPicPr>
            <p:cNvPr id="10" name="Graphic 9" descr="Database with solid fill">
              <a:extLst>
                <a:ext uri="{FF2B5EF4-FFF2-40B4-BE49-F238E27FC236}">
                  <a16:creationId xmlns:a16="http://schemas.microsoft.com/office/drawing/2014/main" id="{8E3E5FEC-1F4B-9B6F-FF27-3282DB446A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77735" y="3006525"/>
              <a:ext cx="914400" cy="914400"/>
            </a:xfrm>
            <a:prstGeom prst="rect">
              <a:avLst/>
            </a:prstGeom>
          </p:spPr>
        </p:pic>
        <p:sp>
          <p:nvSpPr>
            <p:cNvPr id="20" name="TextBox 19">
              <a:extLst>
                <a:ext uri="{FF2B5EF4-FFF2-40B4-BE49-F238E27FC236}">
                  <a16:creationId xmlns:a16="http://schemas.microsoft.com/office/drawing/2014/main" id="{8D0FECCA-CED9-2E50-C0B2-78BA3804EDF7}"/>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4" name="TextBox 3">
            <a:extLst>
              <a:ext uri="{FF2B5EF4-FFF2-40B4-BE49-F238E27FC236}">
                <a16:creationId xmlns:a16="http://schemas.microsoft.com/office/drawing/2014/main" id="{14E32BCB-9B48-4308-98C5-6B6D5290A6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sp>
        <p:nvSpPr>
          <p:cNvPr id="8" name="TextBox 7">
            <a:extLst>
              <a:ext uri="{FF2B5EF4-FFF2-40B4-BE49-F238E27FC236}">
                <a16:creationId xmlns:a16="http://schemas.microsoft.com/office/drawing/2014/main" id="{BF887916-8314-8650-9FB5-0FC14922DF85}"/>
              </a:ext>
            </a:extLst>
          </p:cNvPr>
          <p:cNvSpPr txBox="1"/>
          <p:nvPr/>
        </p:nvSpPr>
        <p:spPr>
          <a:xfrm>
            <a:off x="8561339" y="448583"/>
            <a:ext cx="3465474"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Orders With A Review Score Of 5 Paid By Credit Card</a:t>
            </a:r>
            <a:endParaRPr lang="en-IN" sz="2400" b="1" dirty="0">
              <a:solidFill>
                <a:schemeClr val="tx1">
                  <a:lumMod val="75000"/>
                  <a:lumOff val="25000"/>
                </a:schemeClr>
              </a:solidFill>
              <a:latin typeface="Product Sans" panose="020B0403030502040203" pitchFamily="34" charset="0"/>
            </a:endParaRPr>
          </a:p>
        </p:txBody>
      </p:sp>
      <p:grpSp>
        <p:nvGrpSpPr>
          <p:cNvPr id="13" name="Group 12">
            <a:extLst>
              <a:ext uri="{FF2B5EF4-FFF2-40B4-BE49-F238E27FC236}">
                <a16:creationId xmlns:a16="http://schemas.microsoft.com/office/drawing/2014/main" id="{8D29E475-4366-BB83-4757-298AD0FD1A14}"/>
              </a:ext>
            </a:extLst>
          </p:cNvPr>
          <p:cNvGrpSpPr/>
          <p:nvPr/>
        </p:nvGrpSpPr>
        <p:grpSpPr>
          <a:xfrm rot="21058513">
            <a:off x="9966246" y="-5371057"/>
            <a:ext cx="3265897" cy="3433911"/>
            <a:chOff x="10791465" y="3110700"/>
            <a:chExt cx="914400" cy="914400"/>
          </a:xfrm>
        </p:grpSpPr>
        <p:pic>
          <p:nvPicPr>
            <p:cNvPr id="16" name="Graphic 15" descr="Database with solid fill">
              <a:extLst>
                <a:ext uri="{FF2B5EF4-FFF2-40B4-BE49-F238E27FC236}">
                  <a16:creationId xmlns:a16="http://schemas.microsoft.com/office/drawing/2014/main" id="{DEC1729E-2F9E-EB38-4064-DC4F4E7C3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91465" y="3110700"/>
              <a:ext cx="914400" cy="914400"/>
            </a:xfrm>
            <a:prstGeom prst="rect">
              <a:avLst/>
            </a:prstGeom>
            <a:effectLst>
              <a:softEdge rad="0"/>
            </a:effectLst>
          </p:spPr>
        </p:pic>
        <p:sp>
          <p:nvSpPr>
            <p:cNvPr id="17" name="TextBox 16">
              <a:extLst>
                <a:ext uri="{FF2B5EF4-FFF2-40B4-BE49-F238E27FC236}">
                  <a16:creationId xmlns:a16="http://schemas.microsoft.com/office/drawing/2014/main" id="{B6B6DA8D-D9AB-9201-727D-EDDC0EE07FED}"/>
                </a:ext>
              </a:extLst>
            </p:cNvPr>
            <p:cNvSpPr txBox="1"/>
            <p:nvPr/>
          </p:nvSpPr>
          <p:spPr>
            <a:xfrm>
              <a:off x="11098160" y="3206312"/>
              <a:ext cx="352290" cy="177389"/>
            </a:xfrm>
            <a:prstGeom prst="rect">
              <a:avLst/>
            </a:prstGeom>
            <a:noFill/>
          </p:spPr>
          <p:txBody>
            <a:bodyPr wrap="square" rtlCol="0">
              <a:spAutoFit/>
            </a:bodyPr>
            <a:lstStyle/>
            <a:p>
              <a:r>
                <a:rPr lang="en-IN" sz="3200" b="1" dirty="0">
                  <a:solidFill>
                    <a:schemeClr val="tx1">
                      <a:lumMod val="65000"/>
                      <a:lumOff val="35000"/>
                    </a:schemeClr>
                  </a:solidFill>
                  <a:latin typeface="Product Sans" panose="020B0403030502040203" pitchFamily="34" charset="0"/>
                </a:rPr>
                <a:t>KPI 1</a:t>
              </a:r>
            </a:p>
          </p:txBody>
        </p:sp>
      </p:grpSp>
      <p:graphicFrame>
        <p:nvGraphicFramePr>
          <p:cNvPr id="3" name="Chart 2">
            <a:extLst>
              <a:ext uri="{FF2B5EF4-FFF2-40B4-BE49-F238E27FC236}">
                <a16:creationId xmlns:a16="http://schemas.microsoft.com/office/drawing/2014/main" id="{2DF3BC81-E8C3-5502-84BE-DAAEEB90D77E}"/>
              </a:ext>
            </a:extLst>
          </p:cNvPr>
          <p:cNvGraphicFramePr>
            <a:graphicFrameLocks/>
          </p:cNvGraphicFramePr>
          <p:nvPr>
            <p:extLst>
              <p:ext uri="{D42A27DB-BD31-4B8C-83A1-F6EECF244321}">
                <p14:modId xmlns:p14="http://schemas.microsoft.com/office/powerpoint/2010/main" val="969989994"/>
              </p:ext>
            </p:extLst>
          </p:nvPr>
        </p:nvGraphicFramePr>
        <p:xfrm>
          <a:off x="401093" y="2213447"/>
          <a:ext cx="6286786" cy="4091660"/>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0F117C06-E9F6-8622-ED11-883DB1652432}"/>
              </a:ext>
            </a:extLst>
          </p:cNvPr>
          <p:cNvGrpSpPr/>
          <p:nvPr/>
        </p:nvGrpSpPr>
        <p:grpSpPr>
          <a:xfrm rot="304721">
            <a:off x="14097209" y="3398776"/>
            <a:ext cx="2788385" cy="2788385"/>
            <a:chOff x="8333771" y="3566457"/>
            <a:chExt cx="914400" cy="914400"/>
          </a:xfrm>
        </p:grpSpPr>
        <p:pic>
          <p:nvPicPr>
            <p:cNvPr id="7" name="Graphic 6" descr="Database with solid fill">
              <a:extLst>
                <a:ext uri="{FF2B5EF4-FFF2-40B4-BE49-F238E27FC236}">
                  <a16:creationId xmlns:a16="http://schemas.microsoft.com/office/drawing/2014/main" id="{F36F98E2-102C-63BA-BE16-7B97EE5CAC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333771" y="3566457"/>
              <a:ext cx="914400" cy="914400"/>
            </a:xfrm>
            <a:prstGeom prst="rect">
              <a:avLst/>
            </a:prstGeom>
          </p:spPr>
        </p:pic>
        <p:sp>
          <p:nvSpPr>
            <p:cNvPr id="9" name="TextBox 8">
              <a:extLst>
                <a:ext uri="{FF2B5EF4-FFF2-40B4-BE49-F238E27FC236}">
                  <a16:creationId xmlns:a16="http://schemas.microsoft.com/office/drawing/2014/main" id="{C3F2BE82-5446-5273-14A4-A382CA14B0DF}"/>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pic>
        <p:nvPicPr>
          <p:cNvPr id="11" name="Picture 10">
            <a:hlinkClick r:id="rId9" action="ppaction://hlinksldjump"/>
            <a:extLst>
              <a:ext uri="{FF2B5EF4-FFF2-40B4-BE49-F238E27FC236}">
                <a16:creationId xmlns:a16="http://schemas.microsoft.com/office/drawing/2014/main" id="{333C5636-85AF-AC03-1DFA-FD8FC4C06F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2" name="TextBox 1">
            <a:extLst>
              <a:ext uri="{FF2B5EF4-FFF2-40B4-BE49-F238E27FC236}">
                <a16:creationId xmlns:a16="http://schemas.microsoft.com/office/drawing/2014/main" id="{8DFAA593-AF4C-5E90-5938-8D0D021843F9}"/>
              </a:ext>
            </a:extLst>
          </p:cNvPr>
          <p:cNvSpPr txBox="1"/>
          <p:nvPr/>
        </p:nvSpPr>
        <p:spPr>
          <a:xfrm>
            <a:off x="9891845" y="1611619"/>
            <a:ext cx="963454"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42410013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53549" y="308043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2E6774ED-DA41-CF8C-303F-5198BC113420}"/>
              </a:ext>
            </a:extLst>
          </p:cNvPr>
          <p:cNvGrpSpPr/>
          <p:nvPr/>
        </p:nvGrpSpPr>
        <p:grpSpPr>
          <a:xfrm rot="304721">
            <a:off x="7942818" y="2062995"/>
            <a:ext cx="2788385" cy="2788385"/>
            <a:chOff x="8333771" y="3566457"/>
            <a:chExt cx="914400" cy="914400"/>
          </a:xfrm>
        </p:grpSpPr>
        <p:pic>
          <p:nvPicPr>
            <p:cNvPr id="11" name="Graphic 10" descr="Database with solid fill">
              <a:extLst>
                <a:ext uri="{FF2B5EF4-FFF2-40B4-BE49-F238E27FC236}">
                  <a16:creationId xmlns:a16="http://schemas.microsoft.com/office/drawing/2014/main" id="{44E189EA-B360-1AC6-8AE8-09CF329EA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4" name="TextBox 3">
            <a:extLst>
              <a:ext uri="{FF2B5EF4-FFF2-40B4-BE49-F238E27FC236}">
                <a16:creationId xmlns:a16="http://schemas.microsoft.com/office/drawing/2014/main" id="{DC7EDEA8-0BB5-7DD4-416C-CB9F33429E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22C19584-5145-303A-2875-691A0D35BFEC}"/>
              </a:ext>
            </a:extLst>
          </p:cNvPr>
          <p:cNvGrpSpPr/>
          <p:nvPr/>
        </p:nvGrpSpPr>
        <p:grpSpPr>
          <a:xfrm rot="465277">
            <a:off x="14619185" y="1501525"/>
            <a:ext cx="2870868" cy="2870868"/>
            <a:chOff x="9477735" y="3006525"/>
            <a:chExt cx="914400" cy="914400"/>
          </a:xfrm>
        </p:grpSpPr>
        <p:pic>
          <p:nvPicPr>
            <p:cNvPr id="12" name="Graphic 11" descr="Database with solid fill">
              <a:extLst>
                <a:ext uri="{FF2B5EF4-FFF2-40B4-BE49-F238E27FC236}">
                  <a16:creationId xmlns:a16="http://schemas.microsoft.com/office/drawing/2014/main" id="{F5A0EDF5-AB67-70BC-7475-A66FC1B27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77735" y="3006525"/>
              <a:ext cx="914400" cy="914400"/>
            </a:xfrm>
            <a:prstGeom prst="rect">
              <a:avLst/>
            </a:prstGeom>
          </p:spPr>
        </p:pic>
        <p:sp>
          <p:nvSpPr>
            <p:cNvPr id="13" name="TextBox 12">
              <a:extLst>
                <a:ext uri="{FF2B5EF4-FFF2-40B4-BE49-F238E27FC236}">
                  <a16:creationId xmlns:a16="http://schemas.microsoft.com/office/drawing/2014/main" id="{E1ED45D0-51F7-E8C9-6640-2BAE427AC121}"/>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16" name="TextBox 15">
            <a:extLst>
              <a:ext uri="{FF2B5EF4-FFF2-40B4-BE49-F238E27FC236}">
                <a16:creationId xmlns:a16="http://schemas.microsoft.com/office/drawing/2014/main" id="{3DE59376-5B8E-B8F5-EE83-981498FB4F89}"/>
              </a:ext>
            </a:extLst>
          </p:cNvPr>
          <p:cNvSpPr txBox="1"/>
          <p:nvPr/>
        </p:nvSpPr>
        <p:spPr>
          <a:xfrm>
            <a:off x="8568027" y="5257420"/>
            <a:ext cx="3465474"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Delivery Time for Pet Shop Orders</a:t>
            </a:r>
            <a:endParaRPr lang="en-IN" sz="2400" b="1" dirty="0">
              <a:solidFill>
                <a:schemeClr val="tx1">
                  <a:lumMod val="75000"/>
                  <a:lumOff val="25000"/>
                </a:schemeClr>
              </a:solidFill>
              <a:latin typeface="Product Sans" panose="020B0403030502040203" pitchFamily="34" charset="0"/>
            </a:endParaRPr>
          </a:p>
        </p:txBody>
      </p:sp>
      <p:sp>
        <p:nvSpPr>
          <p:cNvPr id="17" name="TextBox 16">
            <a:extLst>
              <a:ext uri="{FF2B5EF4-FFF2-40B4-BE49-F238E27FC236}">
                <a16:creationId xmlns:a16="http://schemas.microsoft.com/office/drawing/2014/main" id="{D7C75F44-E396-EF6C-E5CA-A0BCAD0732B8}"/>
              </a:ext>
            </a:extLst>
          </p:cNvPr>
          <p:cNvSpPr txBox="1"/>
          <p:nvPr/>
        </p:nvSpPr>
        <p:spPr>
          <a:xfrm>
            <a:off x="415395" y="2238887"/>
            <a:ext cx="5519405" cy="2739211"/>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STANDARD DELIVERY: </a:t>
            </a:r>
            <a:r>
              <a:rPr lang="en-US" dirty="0"/>
              <a:t>The average delivery time for pet shop items falls within an acceptable range, showcasing efficient logistics and fulfillment processes.</a:t>
            </a:r>
          </a:p>
          <a:p>
            <a:pPr marL="285750" indent="-285750" algn="l">
              <a:spcBef>
                <a:spcPts val="600"/>
              </a:spcBef>
              <a:buFont typeface="Arial" panose="020B0604020202020204" pitchFamily="34" charset="0"/>
              <a:buChar char="•"/>
            </a:pPr>
            <a:r>
              <a:rPr lang="en-US" b="1" dirty="0"/>
              <a:t>CUSTOMER EXPECTATIONS: </a:t>
            </a:r>
            <a:r>
              <a:rPr lang="en-US" dirty="0"/>
              <a:t>Utilizing this data allows for the establishment of realistic delivery timeframes for pet shop customers, ultimately enhancing overall satisfaction and fostering trust in Olist's service.</a:t>
            </a:r>
          </a:p>
        </p:txBody>
      </p:sp>
      <p:pic>
        <p:nvPicPr>
          <p:cNvPr id="18" name="Picture 17">
            <a:hlinkClick r:id="rId6" action="ppaction://hlinksldjump"/>
            <a:extLst>
              <a:ext uri="{FF2B5EF4-FFF2-40B4-BE49-F238E27FC236}">
                <a16:creationId xmlns:a16="http://schemas.microsoft.com/office/drawing/2014/main" id="{6A38E805-A4A5-94CA-A709-69AF7FE48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17438706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53549" y="3080439"/>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a:extLst>
              <a:ext uri="{FF2B5EF4-FFF2-40B4-BE49-F238E27FC236}">
                <a16:creationId xmlns:a16="http://schemas.microsoft.com/office/drawing/2014/main" id="{2E6774ED-DA41-CF8C-303F-5198BC113420}"/>
              </a:ext>
            </a:extLst>
          </p:cNvPr>
          <p:cNvGrpSpPr/>
          <p:nvPr/>
        </p:nvGrpSpPr>
        <p:grpSpPr>
          <a:xfrm rot="304721">
            <a:off x="7942818" y="2062995"/>
            <a:ext cx="2788385" cy="2788385"/>
            <a:chOff x="8333771" y="3566457"/>
            <a:chExt cx="914400" cy="914400"/>
          </a:xfrm>
        </p:grpSpPr>
        <p:pic>
          <p:nvPicPr>
            <p:cNvPr id="11" name="Graphic 10" descr="Database with solid fill">
              <a:extLst>
                <a:ext uri="{FF2B5EF4-FFF2-40B4-BE49-F238E27FC236}">
                  <a16:creationId xmlns:a16="http://schemas.microsoft.com/office/drawing/2014/main" id="{44E189EA-B360-1AC6-8AE8-09CF329EA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33771" y="3566457"/>
              <a:ext cx="914400" cy="914400"/>
            </a:xfrm>
            <a:prstGeom prst="rect">
              <a:avLst/>
            </a:prstGeom>
          </p:spPr>
        </p:pic>
        <p:sp>
          <p:nvSpPr>
            <p:cNvPr id="21" name="TextBox 20">
              <a:extLst>
                <a:ext uri="{FF2B5EF4-FFF2-40B4-BE49-F238E27FC236}">
                  <a16:creationId xmlns:a16="http://schemas.microsoft.com/office/drawing/2014/main" id="{24F4D847-EF3F-E14A-3A45-DBD6E0066F8D}"/>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4" name="TextBox 3">
            <a:extLst>
              <a:ext uri="{FF2B5EF4-FFF2-40B4-BE49-F238E27FC236}">
                <a16:creationId xmlns:a16="http://schemas.microsoft.com/office/drawing/2014/main" id="{DC7EDEA8-0BB5-7DD4-416C-CB9F33429E9D}"/>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22C19584-5145-303A-2875-691A0D35BFEC}"/>
              </a:ext>
            </a:extLst>
          </p:cNvPr>
          <p:cNvGrpSpPr/>
          <p:nvPr/>
        </p:nvGrpSpPr>
        <p:grpSpPr>
          <a:xfrm rot="465277">
            <a:off x="14619185" y="1501525"/>
            <a:ext cx="2870868" cy="2870868"/>
            <a:chOff x="9477735" y="3006525"/>
            <a:chExt cx="914400" cy="914400"/>
          </a:xfrm>
        </p:grpSpPr>
        <p:pic>
          <p:nvPicPr>
            <p:cNvPr id="12" name="Graphic 11" descr="Database with solid fill">
              <a:extLst>
                <a:ext uri="{FF2B5EF4-FFF2-40B4-BE49-F238E27FC236}">
                  <a16:creationId xmlns:a16="http://schemas.microsoft.com/office/drawing/2014/main" id="{F5A0EDF5-AB67-70BC-7475-A66FC1B27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77735" y="3006525"/>
              <a:ext cx="914400" cy="914400"/>
            </a:xfrm>
            <a:prstGeom prst="rect">
              <a:avLst/>
            </a:prstGeom>
          </p:spPr>
        </p:pic>
        <p:sp>
          <p:nvSpPr>
            <p:cNvPr id="13" name="TextBox 12">
              <a:extLst>
                <a:ext uri="{FF2B5EF4-FFF2-40B4-BE49-F238E27FC236}">
                  <a16:creationId xmlns:a16="http://schemas.microsoft.com/office/drawing/2014/main" id="{E1ED45D0-51F7-E8C9-6640-2BAE427AC121}"/>
                </a:ext>
              </a:extLst>
            </p:cNvPr>
            <p:cNvSpPr txBox="1"/>
            <p:nvPr/>
          </p:nvSpPr>
          <p:spPr>
            <a:xfrm>
              <a:off x="9776864" y="3093720"/>
              <a:ext cx="334463" cy="166651"/>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2</a:t>
              </a:r>
            </a:p>
          </p:txBody>
        </p:sp>
      </p:grpSp>
      <p:sp>
        <p:nvSpPr>
          <p:cNvPr id="16" name="TextBox 15">
            <a:extLst>
              <a:ext uri="{FF2B5EF4-FFF2-40B4-BE49-F238E27FC236}">
                <a16:creationId xmlns:a16="http://schemas.microsoft.com/office/drawing/2014/main" id="{3DE59376-5B8E-B8F5-EE83-981498FB4F89}"/>
              </a:ext>
            </a:extLst>
          </p:cNvPr>
          <p:cNvSpPr txBox="1"/>
          <p:nvPr/>
        </p:nvSpPr>
        <p:spPr>
          <a:xfrm>
            <a:off x="8568027" y="5257420"/>
            <a:ext cx="3465474"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Delivery Time for Pet Shop Orders</a:t>
            </a:r>
            <a:endParaRPr lang="en-IN" sz="2400" b="1" dirty="0">
              <a:solidFill>
                <a:schemeClr val="tx1">
                  <a:lumMod val="75000"/>
                  <a:lumOff val="25000"/>
                </a:schemeClr>
              </a:solidFill>
              <a:latin typeface="Product Sans" panose="020B0403030502040203" pitchFamily="34" charset="0"/>
            </a:endParaRPr>
          </a:p>
        </p:txBody>
      </p:sp>
      <p:graphicFrame>
        <p:nvGraphicFramePr>
          <p:cNvPr id="3" name="Chart 2">
            <a:extLst>
              <a:ext uri="{FF2B5EF4-FFF2-40B4-BE49-F238E27FC236}">
                <a16:creationId xmlns:a16="http://schemas.microsoft.com/office/drawing/2014/main" id="{36F66953-5200-5A4D-34FE-6B1142F5C507}"/>
              </a:ext>
            </a:extLst>
          </p:cNvPr>
          <p:cNvGraphicFramePr>
            <a:graphicFrameLocks/>
          </p:cNvGraphicFramePr>
          <p:nvPr>
            <p:extLst>
              <p:ext uri="{D42A27DB-BD31-4B8C-83A1-F6EECF244321}">
                <p14:modId xmlns:p14="http://schemas.microsoft.com/office/powerpoint/2010/main" val="1537443662"/>
              </p:ext>
            </p:extLst>
          </p:nvPr>
        </p:nvGraphicFramePr>
        <p:xfrm>
          <a:off x="554907" y="2379070"/>
          <a:ext cx="6055443" cy="4021730"/>
        </p:xfrm>
        <a:graphic>
          <a:graphicData uri="http://schemas.openxmlformats.org/drawingml/2006/chart">
            <c:chart xmlns:c="http://schemas.openxmlformats.org/drawingml/2006/chart" xmlns:r="http://schemas.openxmlformats.org/officeDocument/2006/relationships" r:id="rId6"/>
          </a:graphicData>
        </a:graphic>
      </p:graphicFrame>
      <p:grpSp>
        <p:nvGrpSpPr>
          <p:cNvPr id="5" name="Group 4">
            <a:extLst>
              <a:ext uri="{FF2B5EF4-FFF2-40B4-BE49-F238E27FC236}">
                <a16:creationId xmlns:a16="http://schemas.microsoft.com/office/drawing/2014/main" id="{C0A89B7E-D870-8C9D-EADF-43C79375CF71}"/>
              </a:ext>
            </a:extLst>
          </p:cNvPr>
          <p:cNvGrpSpPr/>
          <p:nvPr/>
        </p:nvGrpSpPr>
        <p:grpSpPr>
          <a:xfrm rot="446435">
            <a:off x="6780110" y="-3725354"/>
            <a:ext cx="2804160" cy="2804160"/>
            <a:chOff x="7681734" y="4566362"/>
            <a:chExt cx="914400" cy="914400"/>
          </a:xfrm>
        </p:grpSpPr>
        <p:pic>
          <p:nvPicPr>
            <p:cNvPr id="7" name="Graphic 6" descr="Database with solid fill">
              <a:extLst>
                <a:ext uri="{FF2B5EF4-FFF2-40B4-BE49-F238E27FC236}">
                  <a16:creationId xmlns:a16="http://schemas.microsoft.com/office/drawing/2014/main" id="{38E0A0B6-3178-BB72-AE81-5F5E196B18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681734" y="4566362"/>
              <a:ext cx="914400" cy="914400"/>
            </a:xfrm>
            <a:prstGeom prst="rect">
              <a:avLst/>
            </a:prstGeom>
          </p:spPr>
        </p:pic>
        <p:sp>
          <p:nvSpPr>
            <p:cNvPr id="9" name="TextBox 8">
              <a:extLst>
                <a:ext uri="{FF2B5EF4-FFF2-40B4-BE49-F238E27FC236}">
                  <a16:creationId xmlns:a16="http://schemas.microsoft.com/office/drawing/2014/main" id="{B87F552A-BB5B-F77C-6682-638C9A84EF39}"/>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pic>
        <p:nvPicPr>
          <p:cNvPr id="10" name="Picture 9">
            <a:hlinkClick r:id="rId9" action="ppaction://hlinksldjump"/>
            <a:extLst>
              <a:ext uri="{FF2B5EF4-FFF2-40B4-BE49-F238E27FC236}">
                <a16:creationId xmlns:a16="http://schemas.microsoft.com/office/drawing/2014/main" id="{156D16B9-58DD-CB9C-E43B-C5538D349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
        <p:nvSpPr>
          <p:cNvPr id="2" name="TextBox 1">
            <a:extLst>
              <a:ext uri="{FF2B5EF4-FFF2-40B4-BE49-F238E27FC236}">
                <a16:creationId xmlns:a16="http://schemas.microsoft.com/office/drawing/2014/main" id="{DC79CC13-AA66-2CD5-0790-4D1C8199AC40}"/>
              </a:ext>
            </a:extLst>
          </p:cNvPr>
          <p:cNvSpPr txBox="1"/>
          <p:nvPr/>
        </p:nvSpPr>
        <p:spPr>
          <a:xfrm>
            <a:off x="9871427" y="6088417"/>
            <a:ext cx="977722" cy="369332"/>
          </a:xfrm>
          <a:prstGeom prst="rect">
            <a:avLst/>
          </a:prstGeom>
          <a:noFill/>
        </p:spPr>
        <p:txBody>
          <a:bodyPr wrap="square">
            <a:spAutoFit/>
          </a:bodyPr>
          <a:lstStyle/>
          <a:p>
            <a:r>
              <a:rPr lang="en-US" sz="1800" b="1" kern="1200" dirty="0">
                <a:solidFill>
                  <a:srgbClr val="404040"/>
                </a:solidFill>
                <a:effectLst/>
                <a:latin typeface="Product Sans" panose="020B0403030502040203" pitchFamily="34" charset="0"/>
                <a:ea typeface="+mn-ea"/>
                <a:cs typeface="+mn-cs"/>
              </a:rPr>
              <a:t>(Chart)</a:t>
            </a:r>
            <a:endParaRPr lang="en-IN" dirty="0"/>
          </a:p>
        </p:txBody>
      </p:sp>
    </p:spTree>
    <p:extLst>
      <p:ext uri="{BB962C8B-B14F-4D97-AF65-F5344CB8AC3E}">
        <p14:creationId xmlns:p14="http://schemas.microsoft.com/office/powerpoint/2010/main" val="1739378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2879B5E-617E-51C0-9583-27C0A5924A9C}"/>
              </a:ext>
            </a:extLst>
          </p:cNvPr>
          <p:cNvSpPr>
            <a:spLocks/>
          </p:cNvSpPr>
          <p:nvPr/>
        </p:nvSpPr>
        <p:spPr>
          <a:xfrm>
            <a:off x="7914052" y="-1965994"/>
            <a:ext cx="5791200" cy="5848750"/>
          </a:xfrm>
          <a:prstGeom prst="ellipse">
            <a:avLst/>
          </a:prstGeom>
          <a:solidFill>
            <a:srgbClr val="476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BC7032F3-A177-85CF-C33F-AFF7BC3E3EC8}"/>
              </a:ext>
            </a:extLst>
          </p:cNvPr>
          <p:cNvGrpSpPr/>
          <p:nvPr/>
        </p:nvGrpSpPr>
        <p:grpSpPr>
          <a:xfrm rot="446435">
            <a:off x="8321814" y="2053515"/>
            <a:ext cx="2804160" cy="2804160"/>
            <a:chOff x="7681734" y="4566362"/>
            <a:chExt cx="914400" cy="914400"/>
          </a:xfrm>
        </p:grpSpPr>
        <p:pic>
          <p:nvPicPr>
            <p:cNvPr id="14" name="Graphic 13" descr="Database with solid fill">
              <a:extLst>
                <a:ext uri="{FF2B5EF4-FFF2-40B4-BE49-F238E27FC236}">
                  <a16:creationId xmlns:a16="http://schemas.microsoft.com/office/drawing/2014/main" id="{E15EE8A5-3C2D-6AA1-59ED-0AED65924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81734" y="4566362"/>
              <a:ext cx="914400" cy="914400"/>
            </a:xfrm>
            <a:prstGeom prst="rect">
              <a:avLst/>
            </a:prstGeom>
          </p:spPr>
        </p:pic>
        <p:sp>
          <p:nvSpPr>
            <p:cNvPr id="22" name="TextBox 21">
              <a:extLst>
                <a:ext uri="{FF2B5EF4-FFF2-40B4-BE49-F238E27FC236}">
                  <a16:creationId xmlns:a16="http://schemas.microsoft.com/office/drawing/2014/main" id="{1E222B6B-4EDE-C3AE-1F98-625A3B0EACAE}"/>
                </a:ext>
              </a:extLst>
            </p:cNvPr>
            <p:cNvSpPr txBox="1"/>
            <p:nvPr/>
          </p:nvSpPr>
          <p:spPr>
            <a:xfrm>
              <a:off x="7977469" y="4653108"/>
              <a:ext cx="483187" cy="170615"/>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4</a:t>
              </a:r>
            </a:p>
          </p:txBody>
        </p:sp>
      </p:grpSp>
      <p:sp>
        <p:nvSpPr>
          <p:cNvPr id="4" name="TextBox 3">
            <a:extLst>
              <a:ext uri="{FF2B5EF4-FFF2-40B4-BE49-F238E27FC236}">
                <a16:creationId xmlns:a16="http://schemas.microsoft.com/office/drawing/2014/main" id="{C0934531-11C5-F9B6-5275-EBED02473781}"/>
              </a:ext>
            </a:extLst>
          </p:cNvPr>
          <p:cNvSpPr txBox="1"/>
          <p:nvPr/>
        </p:nvSpPr>
        <p:spPr>
          <a:xfrm>
            <a:off x="1533369" y="1684183"/>
            <a:ext cx="2789499" cy="369332"/>
          </a:xfrm>
          <a:prstGeom prst="rect">
            <a:avLst/>
          </a:prstGeom>
          <a:noFill/>
        </p:spPr>
        <p:txBody>
          <a:bodyPr wrap="square" rtlCol="0">
            <a:spAutoFit/>
          </a:bodyPr>
          <a:lstStyle/>
          <a:p>
            <a:pPr algn="ctr"/>
            <a:r>
              <a:rPr lang="en-IN" b="1" dirty="0">
                <a:solidFill>
                  <a:schemeClr val="tx1">
                    <a:lumMod val="75000"/>
                    <a:lumOff val="25000"/>
                  </a:schemeClr>
                </a:solidFill>
                <a:latin typeface="Product Sans" panose="020B0403030502040203" pitchFamily="34" charset="0"/>
              </a:rPr>
              <a:t>OLIST STORE ANALYSIS</a:t>
            </a:r>
          </a:p>
        </p:txBody>
      </p:sp>
      <p:grpSp>
        <p:nvGrpSpPr>
          <p:cNvPr id="8" name="Group 7">
            <a:extLst>
              <a:ext uri="{FF2B5EF4-FFF2-40B4-BE49-F238E27FC236}">
                <a16:creationId xmlns:a16="http://schemas.microsoft.com/office/drawing/2014/main" id="{F53FE9E0-2DC1-264E-3305-191946295124}"/>
              </a:ext>
            </a:extLst>
          </p:cNvPr>
          <p:cNvGrpSpPr/>
          <p:nvPr/>
        </p:nvGrpSpPr>
        <p:grpSpPr>
          <a:xfrm rot="304721">
            <a:off x="14482170" y="176607"/>
            <a:ext cx="2788385" cy="2788385"/>
            <a:chOff x="8333771" y="3566457"/>
            <a:chExt cx="914400" cy="914400"/>
          </a:xfrm>
        </p:grpSpPr>
        <p:pic>
          <p:nvPicPr>
            <p:cNvPr id="12" name="Graphic 11" descr="Database with solid fill">
              <a:extLst>
                <a:ext uri="{FF2B5EF4-FFF2-40B4-BE49-F238E27FC236}">
                  <a16:creationId xmlns:a16="http://schemas.microsoft.com/office/drawing/2014/main" id="{42CE73B3-767A-D009-78A3-5B2D955F1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33771" y="3566457"/>
              <a:ext cx="914400" cy="914400"/>
            </a:xfrm>
            <a:prstGeom prst="rect">
              <a:avLst/>
            </a:prstGeom>
          </p:spPr>
        </p:pic>
        <p:sp>
          <p:nvSpPr>
            <p:cNvPr id="13" name="TextBox 12">
              <a:extLst>
                <a:ext uri="{FF2B5EF4-FFF2-40B4-BE49-F238E27FC236}">
                  <a16:creationId xmlns:a16="http://schemas.microsoft.com/office/drawing/2014/main" id="{2507BC2E-7B07-73C5-0499-76F4F5705C9B}"/>
                </a:ext>
              </a:extLst>
            </p:cNvPr>
            <p:cNvSpPr txBox="1"/>
            <p:nvPr/>
          </p:nvSpPr>
          <p:spPr>
            <a:xfrm>
              <a:off x="8632078" y="3654639"/>
              <a:ext cx="361856" cy="171580"/>
            </a:xfrm>
            <a:prstGeom prst="rect">
              <a:avLst/>
            </a:prstGeom>
            <a:noFill/>
          </p:spPr>
          <p:txBody>
            <a:bodyPr wrap="square" rtlCol="0">
              <a:spAutoFit/>
            </a:bodyPr>
            <a:lstStyle/>
            <a:p>
              <a:r>
                <a:rPr lang="en-IN" sz="2800" b="1" dirty="0">
                  <a:solidFill>
                    <a:schemeClr val="tx1">
                      <a:lumMod val="65000"/>
                      <a:lumOff val="35000"/>
                    </a:schemeClr>
                  </a:solidFill>
                  <a:latin typeface="Product Sans" panose="020B0403030502040203" pitchFamily="34" charset="0"/>
                </a:rPr>
                <a:t>KPI 3</a:t>
              </a:r>
            </a:p>
          </p:txBody>
        </p:sp>
      </p:grpSp>
      <p:sp>
        <p:nvSpPr>
          <p:cNvPr id="16" name="TextBox 15">
            <a:extLst>
              <a:ext uri="{FF2B5EF4-FFF2-40B4-BE49-F238E27FC236}">
                <a16:creationId xmlns:a16="http://schemas.microsoft.com/office/drawing/2014/main" id="{EE901283-5379-A61E-E8C6-58E5423A91C4}"/>
              </a:ext>
            </a:extLst>
          </p:cNvPr>
          <p:cNvSpPr txBox="1"/>
          <p:nvPr/>
        </p:nvSpPr>
        <p:spPr>
          <a:xfrm>
            <a:off x="8624610" y="668520"/>
            <a:ext cx="3567390" cy="1200329"/>
          </a:xfrm>
          <a:prstGeom prst="rect">
            <a:avLst/>
          </a:prstGeom>
          <a:noFill/>
        </p:spPr>
        <p:txBody>
          <a:bodyPr wrap="square" rtlCol="0">
            <a:spAutoFit/>
          </a:bodyPr>
          <a:lstStyle/>
          <a:p>
            <a:pPr algn="ctr"/>
            <a:r>
              <a:rPr lang="en-US" sz="2400" b="1" dirty="0">
                <a:solidFill>
                  <a:schemeClr val="tx1">
                    <a:lumMod val="75000"/>
                    <a:lumOff val="25000"/>
                  </a:schemeClr>
                </a:solidFill>
                <a:latin typeface="Product Sans" panose="020B0403030502040203" pitchFamily="34" charset="0"/>
              </a:rPr>
              <a:t>Average Price and Payment Values in </a:t>
            </a:r>
          </a:p>
          <a:p>
            <a:pPr algn="ctr"/>
            <a:r>
              <a:rPr lang="en-US" sz="2400" b="1" dirty="0">
                <a:solidFill>
                  <a:schemeClr val="tx1">
                    <a:lumMod val="75000"/>
                    <a:lumOff val="25000"/>
                  </a:schemeClr>
                </a:solidFill>
                <a:latin typeface="Product Sans" panose="020B0403030502040203" pitchFamily="34" charset="0"/>
              </a:rPr>
              <a:t>Sao Paulo City</a:t>
            </a:r>
            <a:endParaRPr lang="en-IN" sz="2400" b="1" dirty="0">
              <a:solidFill>
                <a:schemeClr val="tx1">
                  <a:lumMod val="75000"/>
                  <a:lumOff val="25000"/>
                </a:schemeClr>
              </a:solidFill>
              <a:latin typeface="Product Sans" panose="020B0403030502040203" pitchFamily="34" charset="0"/>
            </a:endParaRPr>
          </a:p>
        </p:txBody>
      </p:sp>
      <p:sp>
        <p:nvSpPr>
          <p:cNvPr id="17" name="TextBox 16">
            <a:extLst>
              <a:ext uri="{FF2B5EF4-FFF2-40B4-BE49-F238E27FC236}">
                <a16:creationId xmlns:a16="http://schemas.microsoft.com/office/drawing/2014/main" id="{313C4F31-3542-050E-1EDC-59146051853D}"/>
              </a:ext>
            </a:extLst>
          </p:cNvPr>
          <p:cNvSpPr txBox="1"/>
          <p:nvPr/>
        </p:nvSpPr>
        <p:spPr>
          <a:xfrm>
            <a:off x="415395" y="2238887"/>
            <a:ext cx="5519405" cy="3370153"/>
          </a:xfrm>
          <a:prstGeom prst="rect">
            <a:avLst/>
          </a:prstGeom>
          <a:noFill/>
        </p:spPr>
        <p:txBody>
          <a:bodyPr wrap="square" rtlCol="0">
            <a:spAutoFit/>
          </a:bodyPr>
          <a:lstStyle/>
          <a:p>
            <a:pPr marL="285750" indent="-285750" algn="l">
              <a:spcBef>
                <a:spcPts val="600"/>
              </a:spcBef>
              <a:buFont typeface="Arial" panose="020B0604020202020204" pitchFamily="34" charset="0"/>
              <a:buChar char="•"/>
            </a:pPr>
            <a:r>
              <a:rPr lang="en-US" b="1" dirty="0"/>
              <a:t>PRICE ANALYSIS: </a:t>
            </a:r>
            <a:r>
              <a:rPr lang="en-US" dirty="0"/>
              <a:t>Customers in Sao Paulo city exhibit a tendency to make purchases of higher average value compared to other regions, indicating strong purchasing power and specific preferences. Average price in são paulo is ₹107.91 &amp; average payment value in são paulo ₹153.74</a:t>
            </a:r>
          </a:p>
          <a:p>
            <a:pPr marL="285750" indent="-285750" algn="l">
              <a:spcBef>
                <a:spcPts val="600"/>
              </a:spcBef>
              <a:buFont typeface="Arial" panose="020B0604020202020204" pitchFamily="34" charset="0"/>
              <a:buChar char="•"/>
            </a:pPr>
            <a:r>
              <a:rPr lang="en-US" b="1" dirty="0"/>
              <a:t>PAYMENT TREND: </a:t>
            </a:r>
            <a:r>
              <a:rPr lang="en-US" dirty="0"/>
              <a:t>In Sao Paulo, credit card payments are predominant, with average transaction values notably higher than other payment methods.</a:t>
            </a:r>
          </a:p>
          <a:p>
            <a:pPr marL="285750" indent="-285750" algn="l">
              <a:spcBef>
                <a:spcPts val="600"/>
              </a:spcBef>
              <a:buFont typeface="Arial" panose="020B0604020202020204" pitchFamily="34" charset="0"/>
              <a:buChar char="•"/>
            </a:pPr>
            <a:endParaRPr lang="en-US" dirty="0"/>
          </a:p>
        </p:txBody>
      </p:sp>
      <p:pic>
        <p:nvPicPr>
          <p:cNvPr id="18" name="Picture 17">
            <a:hlinkClick r:id="rId6" action="ppaction://hlinksldjump"/>
            <a:extLst>
              <a:ext uri="{FF2B5EF4-FFF2-40B4-BE49-F238E27FC236}">
                <a16:creationId xmlns:a16="http://schemas.microsoft.com/office/drawing/2014/main" id="{48189510-751D-AEA4-959A-0D9EE2C7F0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8798" y="232580"/>
            <a:ext cx="1438642" cy="1451603"/>
          </a:xfrm>
          <a:prstGeom prst="rect">
            <a:avLst/>
          </a:prstGeom>
        </p:spPr>
      </p:pic>
    </p:spTree>
    <p:extLst>
      <p:ext uri="{BB962C8B-B14F-4D97-AF65-F5344CB8AC3E}">
        <p14:creationId xmlns:p14="http://schemas.microsoft.com/office/powerpoint/2010/main" val="2726741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TotalTime>
  <Words>817</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PRADHAN</dc:creator>
  <cp:lastModifiedBy>PIYUSH PRADHAN</cp:lastModifiedBy>
  <cp:revision>7</cp:revision>
  <dcterms:created xsi:type="dcterms:W3CDTF">2024-05-08T18:02:28Z</dcterms:created>
  <dcterms:modified xsi:type="dcterms:W3CDTF">2024-05-09T06:07:31Z</dcterms:modified>
</cp:coreProperties>
</file>