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4"/>
  </p:notesMasterIdLst>
  <p:sldIdLst>
    <p:sldId id="257" r:id="rId2"/>
    <p:sldId id="285" r:id="rId3"/>
    <p:sldId id="270" r:id="rId4"/>
    <p:sldId id="272" r:id="rId5"/>
    <p:sldId id="273" r:id="rId6"/>
    <p:sldId id="275" r:id="rId7"/>
    <p:sldId id="280" r:id="rId8"/>
    <p:sldId id="311" r:id="rId9"/>
    <p:sldId id="313" r:id="rId10"/>
    <p:sldId id="326" r:id="rId11"/>
    <p:sldId id="327" r:id="rId12"/>
    <p:sldId id="317" r:id="rId13"/>
    <p:sldId id="316" r:id="rId14"/>
    <p:sldId id="314" r:id="rId15"/>
    <p:sldId id="319" r:id="rId16"/>
    <p:sldId id="315" r:id="rId17"/>
    <p:sldId id="320" r:id="rId18"/>
    <p:sldId id="321" r:id="rId19"/>
    <p:sldId id="323" r:id="rId20"/>
    <p:sldId id="324" r:id="rId21"/>
    <p:sldId id="329" r:id="rId22"/>
    <p:sldId id="330" r:id="rId23"/>
    <p:sldId id="331" r:id="rId24"/>
    <p:sldId id="339" r:id="rId25"/>
    <p:sldId id="340" r:id="rId26"/>
    <p:sldId id="332" r:id="rId27"/>
    <p:sldId id="333" r:id="rId28"/>
    <p:sldId id="334" r:id="rId29"/>
    <p:sldId id="336" r:id="rId30"/>
    <p:sldId id="335" r:id="rId31"/>
    <p:sldId id="337" r:id="rId32"/>
    <p:sldId id="338" r:id="rId33"/>
  </p:sldIdLst>
  <p:sldSz cx="9144000" cy="6858000" type="screen4x3"/>
  <p:notesSz cx="6797675" cy="9872663"/>
  <p:embeddedFontLst>
    <p:embeddedFont>
      <p:font typeface="Imprint MT Shadow" panose="04020605060303030202" pitchFamily="82" charset="0"/>
      <p:regular r:id="rId35"/>
    </p:embeddedFont>
    <p:embeddedFont>
      <p:font typeface="Cambria Math" panose="02040503050406030204" pitchFamily="18" charset="0"/>
      <p:regular r:id="rId36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9999"/>
    <a:srgbClr val="00FF00"/>
    <a:srgbClr val="FF0000"/>
    <a:srgbClr val="666633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4" autoAdjust="0"/>
    <p:restoredTop sz="94671" autoAdjust="0"/>
  </p:normalViewPr>
  <p:slideViewPr>
    <p:cSldViewPr>
      <p:cViewPr varScale="1">
        <p:scale>
          <a:sx n="74" d="100"/>
          <a:sy n="74" d="100"/>
        </p:scale>
        <p:origin x="-714" y="-9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BE991DB-C7CF-4B8D-A43B-FE2AD31ED9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97BD804-B665-4011-A2A7-39DD8C7E1528}" type="slidenum">
              <a:rPr lang="en-US" sz="1200" smtClean="0"/>
              <a:pPr eaLnBrk="1" hangingPunct="1">
                <a:defRPr/>
              </a:pPr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C1495A0-DFE2-4BE7-9FD6-CEC1216E9C3E}" type="slidenum">
              <a:rPr lang="en-US" sz="1200" smtClean="0"/>
              <a:pPr eaLnBrk="1" hangingPunct="1">
                <a:defRPr/>
              </a:pPr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97BD804-B665-4011-A2A7-39DD8C7E1528}" type="slidenum">
              <a:rPr lang="en-US" sz="1200" smtClean="0"/>
              <a:pPr eaLnBrk="1" hangingPunct="1">
                <a:defRPr/>
              </a:pPr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arkGreen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150AE-2EED-4253-BB33-E3D5239C66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D7E0-FAF7-4236-84A8-C5D62701A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DD1FA-F0E6-49C9-927B-ED457B495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45EB-61D1-45B1-ACE1-88E92C5582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84A7-32D6-4080-9408-BB29B8D6D6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CEF7-8EDF-4BB1-9D07-DD7040D47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7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E995D-437B-460B-909D-F8B893F28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70052-357C-4006-AA89-A7D9CA7C6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B03FD-9E65-46B8-823E-A349D76147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477D-B973-4FBC-8E9A-CE619DD8A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7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63BD491-B4B1-425D-BD0F-1CCAFE543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4" descr="DarkGreen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wmf"/><Relationship Id="rId7" Type="http://schemas.openxmlformats.org/officeDocument/2006/relationships/image" Target="../media/image2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3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0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9.png"/><Relationship Id="rId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3.wmf"/><Relationship Id="rId7" Type="http://schemas.openxmlformats.org/officeDocument/2006/relationships/image" Target="../media/image96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4.wmf"/><Relationship Id="rId9" Type="http://schemas.openxmlformats.org/officeDocument/2006/relationships/image" Target="../media/image9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7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7488510" cy="2088703"/>
          </a:xfrm>
        </p:spPr>
        <p:txBody>
          <a:bodyPr/>
          <a:lstStyle/>
          <a:p>
            <a:pPr eaLnBrk="1" hangingPunct="1"/>
            <a:r>
              <a:rPr lang="da-DK" dirty="0" smtClean="0"/>
              <a:t/>
            </a:r>
            <a:br>
              <a:rPr lang="da-DK" dirty="0" smtClean="0"/>
            </a:br>
            <a:r>
              <a:rPr lang="en-GB" sz="3600" dirty="0"/>
              <a:t>Discrete logarithm based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zero-knowledge </a:t>
            </a:r>
            <a:r>
              <a:rPr lang="en-GB" sz="3600" dirty="0"/>
              <a:t>arguments</a:t>
            </a:r>
            <a:endParaRPr lang="en-US" sz="3600" dirty="0" smtClean="0"/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496300" cy="2448818"/>
          </a:xfrm>
        </p:spPr>
        <p:txBody>
          <a:bodyPr/>
          <a:lstStyle/>
          <a:p>
            <a:pPr eaLnBrk="1" hangingPunct="1"/>
            <a:r>
              <a:rPr lang="da-DK" dirty="0" smtClean="0"/>
              <a:t>Jens Groth</a:t>
            </a:r>
          </a:p>
          <a:p>
            <a:pPr eaLnBrk="1" hangingPunct="1"/>
            <a:r>
              <a:rPr lang="da-DK" dirty="0" smtClean="0"/>
              <a:t>University College London</a:t>
            </a:r>
          </a:p>
          <a:p>
            <a:pPr eaLnBrk="1" hangingPunct="1"/>
            <a:endParaRPr lang="da-DK" dirty="0"/>
          </a:p>
          <a:p>
            <a:pPr eaLnBrk="1" hangingPunct="1"/>
            <a:r>
              <a:rPr lang="da-DK" dirty="0" smtClean="0"/>
              <a:t>Based on joint works with 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Stephanie Bayer, Jonathan Bootle, Pyrros Chaidos, </a:t>
            </a:r>
            <a:br>
              <a:rPr lang="da-DK" dirty="0" smtClean="0"/>
            </a:br>
            <a:r>
              <a:rPr lang="da-DK" dirty="0" smtClean="0"/>
              <a:t>Andrea Cerulli and Christophe Petit</a:t>
            </a:r>
          </a:p>
          <a:p>
            <a:pPr eaLnBrk="1" hangingPunct="1"/>
            <a:r>
              <a:rPr lang="da-DK" dirty="0" smtClean="0"/>
              <a:t/>
            </a:r>
            <a:br>
              <a:rPr lang="da-DK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soundness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0200" y="2348881"/>
            <a:ext cx="8489950" cy="10081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If the prover can answer two distinct challenges then possible to efficiently compute witness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E995D-437B-460B-909D-F8B893F289D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042408" y="4007677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4042410" y="471332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042410" y="537647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25" descr="pe0691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4847" y="3837021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pe0692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21" y="4007677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354211" y="3465254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211" y="3465254"/>
                <a:ext cx="52892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354209" y="4161797"/>
                <a:ext cx="11129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r>
                      <a:rPr lang="en-GB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209" y="4161797"/>
                <a:ext cx="11129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343411" y="4858879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11" y="4858879"/>
                <a:ext cx="52892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390895" y="471332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90895" y="537647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5702694" y="4161797"/>
                <a:ext cx="1245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′←</m:t>
                    </m:r>
                    <m:r>
                      <a:rPr lang="en-GB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2694" y="4161797"/>
                <a:ext cx="124557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5691896" y="4858879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896" y="4858879"/>
                <a:ext cx="5289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4042408" y="5791146"/>
                <a:ext cx="456025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Extract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𝑢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  <m:r>
                          <a:rPr lang="en-GB" sz="2800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→</m:t>
                    </m:r>
                    <m:r>
                      <a:rPr lang="en-GB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2408" y="5791146"/>
                <a:ext cx="456025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707904" y="908720"/>
            <a:ext cx="5328592" cy="1333376"/>
          </a:xfrm>
          <a:prstGeom prst="wedgeRectCallout">
            <a:avLst>
              <a:gd name="adj1" fmla="val -31191"/>
              <a:gd name="adj2" fmla="val 3183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r>
              <a:rPr lang="da-DK" dirty="0" smtClean="0"/>
              <a:t>Argument of knowledge:</a:t>
            </a:r>
          </a:p>
          <a:p>
            <a:r>
              <a:rPr lang="da-DK" dirty="0" smtClean="0"/>
              <a:t>Can extract witness from prover that has non-negligible success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3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honest verifier zero-knowledge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96" y="2166351"/>
            <a:ext cx="8489950" cy="63921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Can simulate the honest verifier’s view without the witness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031608" y="374101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4031610" y="44466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031610" y="510982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26" descr="pe0692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00" y="4592221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343411" y="3198596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11" y="3198596"/>
                <a:ext cx="5289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343409" y="3895139"/>
                <a:ext cx="11129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r>
                      <a:rPr lang="en-GB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9" y="3895139"/>
                <a:ext cx="111298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4332611" y="4592221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2611" y="4592221"/>
                <a:ext cx="5289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30624" y="2805564"/>
            <a:ext cx="3625573" cy="3024336"/>
          </a:xfrm>
          <a:prstGeom prst="cloudCallout">
            <a:avLst>
              <a:gd name="adj1" fmla="val 61134"/>
              <a:gd name="adj2" fmla="val 140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86844" y="5795365"/>
                <a:ext cx="456025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Simulate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𝑢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→(</m:t>
                    </m:r>
                    <m:r>
                      <a:rPr lang="en-GB" sz="2800" b="0" i="1" smtClean="0">
                        <a:latin typeface="Cambria Math"/>
                      </a:rPr>
                      <m:t>𝑎</m:t>
                    </m:r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844" y="5795365"/>
                <a:ext cx="456025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Fiat-Shamir heuristic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400755" y="5157192"/>
                <a:ext cx="8489950" cy="14401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Non-interactive zero-knowledge argument in the random oracle model,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Hash</m:t>
                    </m:r>
                  </m:oMath>
                </a14:m>
                <a:r>
                  <a:rPr lang="en-GB" dirty="0" smtClean="0"/>
                  <a:t> is modelled as random function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755" y="5157192"/>
                <a:ext cx="8489950" cy="1440160"/>
              </a:xfrm>
              <a:blipFill rotWithShape="1">
                <a:blip r:embed="rId2"/>
                <a:stretch>
                  <a:fillRect l="-1509" t="-4237" b="-7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811956" y="330976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1811958" y="401540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1811958" y="467856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123759" y="2767341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59" y="2767341"/>
                <a:ext cx="5289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123757" y="3463884"/>
                <a:ext cx="11129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r>
                      <a:rPr lang="en-GB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57" y="3463884"/>
                <a:ext cx="111298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2959" y="4160966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2959" y="4160966"/>
                <a:ext cx="5289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3742891" y="3290262"/>
            <a:ext cx="1512168" cy="124383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928362" y="3304032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28364" y="400967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928364" y="467283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6240163" y="3458152"/>
                <a:ext cx="25922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Hash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𝑢</m:t>
                    </m:r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𝑎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0163" y="3458152"/>
                <a:ext cx="259228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6229365" y="4155234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65" y="4155234"/>
                <a:ext cx="52892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6229364" y="2767042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64" y="2767042"/>
                <a:ext cx="5289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395288" y="1412875"/>
                <a:ext cx="8207375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da-DK" dirty="0" smtClean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da-DK" sz="2800" dirty="0" smtClean="0"/>
                  <a:t>			Statement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𝑢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12875"/>
                <a:ext cx="8207375" cy="1107996"/>
              </a:xfrm>
              <a:prstGeom prst="rect">
                <a:avLst/>
              </a:prstGeom>
              <a:blipFill rotWithShape="1">
                <a:blip r:embed="rId9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3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489950" cy="1296988"/>
          </a:xfrm>
        </p:spPr>
        <p:txBody>
          <a:bodyPr/>
          <a:lstStyle/>
          <a:p>
            <a:r>
              <a:rPr lang="en-GB" dirty="0" smtClean="0"/>
              <a:t>Pedersen commitment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72816"/>
                <a:ext cx="8490272" cy="4968552"/>
              </a:xfrm>
            </p:spPr>
            <p:txBody>
              <a:bodyPr/>
              <a:lstStyle/>
              <a:p>
                <a:r>
                  <a:rPr lang="en-GB" dirty="0" smtClean="0"/>
                  <a:t>Key generation</a:t>
                </a:r>
              </a:p>
              <a:p>
                <a:pPr lvl="1"/>
                <a:r>
                  <a:rPr lang="en-GB" dirty="0" smtClean="0"/>
                  <a:t>Pick a </a:t>
                </a:r>
                <a:r>
                  <a:rPr lang="en-GB" dirty="0"/>
                  <a:t>group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latin typeface="Imprint MT Shadow"/>
                      </a:rPr>
                      <m:t>G</m:t>
                    </m:r>
                  </m:oMath>
                </a14:m>
                <a:r>
                  <a:rPr lang="en-GB" dirty="0"/>
                  <a:t> of prime order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/>
                  <a:t> with </a:t>
                </a:r>
                <a:r>
                  <a:rPr lang="en-GB" dirty="0" smtClean="0"/>
                  <a:t>random generators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𝑔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GB" dirty="0" smtClean="0"/>
                  <a:t>. Commitment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𝑐𝑘</m:t>
                    </m:r>
                    <m:r>
                      <a:rPr lang="en-GB" b="0" i="1" smtClean="0">
                        <a:latin typeface="Cambria Math"/>
                      </a:rPr>
                      <m:t>=(</m:t>
                    </m:r>
                    <m:r>
                      <m:rPr>
                        <m:nor/>
                      </m:rPr>
                      <a:rPr lang="en-GB" dirty="0">
                        <a:latin typeface="Imprint MT Shadow"/>
                      </a:rPr>
                      <m:t>G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𝑝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𝑔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/>
                  <a:t>Commitment</a:t>
                </a:r>
              </a:p>
              <a:p>
                <a:pPr lvl="1"/>
                <a:r>
                  <a:rPr lang="en-GB" dirty="0" smtClean="0"/>
                  <a:t>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dirty="0" smtClean="0">
                            <a:latin typeface="Imprint MT Shadow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 smtClean="0"/>
                  <a:t> pick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>
                            <a:latin typeface="Imprint MT Shadow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compute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𝐶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The opening of the commitment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Properties</a:t>
                </a:r>
              </a:p>
              <a:p>
                <a:pPr lvl="1"/>
                <a:r>
                  <a:rPr lang="en-GB" dirty="0"/>
                  <a:t>P</a:t>
                </a:r>
                <a:r>
                  <a:rPr lang="en-GB" dirty="0" smtClean="0"/>
                  <a:t>erfectly hiding</a:t>
                </a:r>
              </a:p>
              <a:p>
                <a:pPr lvl="1"/>
                <a:r>
                  <a:rPr lang="en-GB" dirty="0" smtClean="0"/>
                  <a:t>Computationally binding under discrete log assumption</a:t>
                </a:r>
              </a:p>
              <a:p>
                <a:pPr lvl="1"/>
                <a:r>
                  <a:rPr lang="en-GB" dirty="0" smtClean="0"/>
                  <a:t>Homomorphic</a:t>
                </a:r>
                <a:br>
                  <a:rPr lang="en-GB" dirty="0" smtClean="0"/>
                </a:br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Argue it is perfectly hiding</a:t>
                </a:r>
              </a:p>
              <a:p>
                <a:pPr lvl="1"/>
                <a:r>
                  <a:rPr lang="en-GB" dirty="0" smtClean="0"/>
                  <a:t>Verify it is homomorphic, i.e.,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72816"/>
                <a:ext cx="8490272" cy="4968552"/>
              </a:xfrm>
              <a:blipFill rotWithShape="1">
                <a:blip r:embed="rId2"/>
                <a:stretch>
                  <a:fillRect l="-1220" t="-1227" r="-1938" b="-44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2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 of knowledge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988841"/>
                <a:ext cx="8489950" cy="41770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Relation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𝑅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,(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com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Sigma-protocol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988841"/>
                <a:ext cx="8489950" cy="4177010"/>
              </a:xfrm>
              <a:blipFill rotWithShape="1">
                <a:blip r:embed="rId2"/>
                <a:stretch>
                  <a:fillRect l="-1436" t="-1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646024" y="4354371"/>
            <a:ext cx="15020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646025" y="5060015"/>
            <a:ext cx="150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646026" y="5712263"/>
            <a:ext cx="1502038" cy="10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3723661"/>
                <a:ext cx="39373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𝐵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𝑏</m:t>
                        </m:r>
                        <m:r>
                          <a:rPr lang="en-GB" sz="2800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23661"/>
                <a:ext cx="39373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3735888" y="4508491"/>
                <a:ext cx="1412176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888" y="4508491"/>
                <a:ext cx="1412176" cy="5564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5189043"/>
                <a:ext cx="163308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5189043"/>
                <a:ext cx="163308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5388496" y="4925506"/>
                <a:ext cx="3589291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 smtClean="0"/>
                  <a:t>Accept if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𝐵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;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496" y="4925506"/>
                <a:ext cx="358929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3565" t="-63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3723661"/>
                <a:ext cx="9550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3723661"/>
                <a:ext cx="95502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19"/>
              <p:cNvSpPr>
                <a:spLocks noChangeArrowheads="1"/>
              </p:cNvSpPr>
              <p:nvPr/>
            </p:nvSpPr>
            <p:spPr bwMode="auto">
              <a:xfrm>
                <a:off x="3357482" y="404664"/>
                <a:ext cx="5652120" cy="2376264"/>
              </a:xfrm>
              <a:prstGeom prst="wedgeRectCallout">
                <a:avLst>
                  <a:gd name="adj1" fmla="val 744"/>
                  <a:gd name="adj2" fmla="val 15575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/>
                <a:r>
                  <a:rPr lang="en-US" b="1" dirty="0" smtClean="0"/>
                  <a:t>Special soundness</a:t>
                </a:r>
                <a:br>
                  <a:rPr lang="en-US" b="1" dirty="0" smtClean="0"/>
                </a:br>
                <a:r>
                  <a:rPr lang="en-US" dirty="0" smtClean="0"/>
                  <a:t>Answers to two distinct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com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com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;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Giving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/>
                      </a:rPr>
                      <m:t>;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AutoShap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482" y="404664"/>
                <a:ext cx="5652120" cy="2376264"/>
              </a:xfrm>
              <a:prstGeom prst="wedgeRectCallout">
                <a:avLst>
                  <a:gd name="adj1" fmla="val 744"/>
                  <a:gd name="adj2" fmla="val 155757"/>
                </a:avLst>
              </a:prstGeom>
              <a:blipFill rotWithShape="1">
                <a:blip r:embed="rId8"/>
                <a:stretch>
                  <a:fillRect l="-1615" t="-7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19"/>
              <p:cNvSpPr>
                <a:spLocks noChangeArrowheads="1"/>
              </p:cNvSpPr>
              <p:nvPr/>
            </p:nvSpPr>
            <p:spPr bwMode="auto">
              <a:xfrm>
                <a:off x="3357482" y="2843454"/>
                <a:ext cx="5652120" cy="1760413"/>
              </a:xfrm>
              <a:prstGeom prst="wedgeRectCallout">
                <a:avLst>
                  <a:gd name="adj1" fmla="val 2111"/>
                  <a:gd name="adj2" fmla="val 7894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 b="1" dirty="0" smtClean="0"/>
                  <a:t>Special honest verifier zero-knowledge</a:t>
                </a:r>
                <a:br>
                  <a:rPr lang="en-US" b="1" dirty="0" smtClean="0"/>
                </a:b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pick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𝑧</m:t>
                    </m:r>
                    <m:r>
                      <a:rPr lang="en-GB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  <a:br>
                  <a:rPr lang="en-US" dirty="0" smtClean="0"/>
                </a:b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AutoShap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482" y="2843454"/>
                <a:ext cx="5652120" cy="1760413"/>
              </a:xfrm>
              <a:prstGeom prst="wedgeRectCallout">
                <a:avLst>
                  <a:gd name="adj1" fmla="val 2111"/>
                  <a:gd name="adj2" fmla="val 78941"/>
                </a:avLst>
              </a:prstGeom>
              <a:blipFill rotWithShape="1">
                <a:blip r:embed="rId9"/>
                <a:stretch>
                  <a:fillRect l="-1615" t="-15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4769065"/>
                <a:ext cx="393734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</a:rPr>
                      <m:t>𝑎𝑥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r>
                      <a:rPr lang="en-GB" sz="2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769065"/>
                <a:ext cx="3937340" cy="95410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l-GR" dirty="0" smtClean="0"/>
                  <a:t>Σ</a:t>
                </a:r>
                <a:r>
                  <a:rPr lang="en-GB" dirty="0" smtClean="0"/>
                  <a:t>-protocol for arithmetic circuit</a:t>
                </a:r>
                <a:r>
                  <a:rPr lang="en-GB" dirty="0"/>
                  <a:t> </a:t>
                </a:r>
                <a:r>
                  <a:rPr lang="en-GB" dirty="0" smtClean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51" t="-6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/>
          <p:nvPr/>
        </p:nvSpPr>
        <p:spPr>
          <a:xfrm>
            <a:off x="1496597" y="4338568"/>
            <a:ext cx="612648" cy="61264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Summing Junction 5"/>
          <p:cNvSpPr/>
          <p:nvPr/>
        </p:nvSpPr>
        <p:spPr>
          <a:xfrm>
            <a:off x="2216677" y="3149559"/>
            <a:ext cx="612648" cy="612648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1136557" y="4861496"/>
            <a:ext cx="449760" cy="539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6" idx="3"/>
          </p:cNvCxnSpPr>
          <p:nvPr/>
        </p:nvCxnSpPr>
        <p:spPr>
          <a:xfrm flipV="1">
            <a:off x="1802921" y="3672487"/>
            <a:ext cx="503476" cy="6660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5"/>
          </p:cNvCxnSpPr>
          <p:nvPr/>
        </p:nvCxnSpPr>
        <p:spPr>
          <a:xfrm flipH="1" flipV="1">
            <a:off x="2019525" y="4861496"/>
            <a:ext cx="503476" cy="539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20733" y="3672487"/>
            <a:ext cx="0" cy="1728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16774" y="2699717"/>
            <a:ext cx="0" cy="4498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71263" y="2272793"/>
                <a:ext cx="558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63" y="2272793"/>
                <a:ext cx="5580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32778" y="5401058"/>
                <a:ext cx="558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78" y="5401058"/>
                <a:ext cx="55806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12264" y="5401058"/>
                <a:ext cx="558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64" y="5401058"/>
                <a:ext cx="55806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64209" y="3657788"/>
                <a:ext cx="558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209" y="3657788"/>
                <a:ext cx="55806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361437" y="3688950"/>
            <a:ext cx="560834" cy="449614"/>
          </a:xfrm>
          <a:prstGeom prst="rect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884222" y="5401057"/>
            <a:ext cx="560834" cy="449614"/>
          </a:xfrm>
          <a:prstGeom prst="rect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421350" y="5401058"/>
            <a:ext cx="560834" cy="449614"/>
          </a:xfrm>
          <a:prstGeom prst="rect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51920" y="2215662"/>
                <a:ext cx="453650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Prove committed values respect the gates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Homomorphic property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Multiplicative relationship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15662"/>
                <a:ext cx="4536504" cy="2308324"/>
              </a:xfrm>
              <a:prstGeom prst="rect">
                <a:avLst/>
              </a:prstGeom>
              <a:blipFill rotWithShape="1">
                <a:blip r:embed="rId7"/>
                <a:stretch>
                  <a:fillRect l="-2151" t="-1847" r="-3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utoShape 20"/>
              <p:cNvSpPr>
                <a:spLocks noChangeArrowheads="1"/>
              </p:cNvSpPr>
              <p:nvPr/>
            </p:nvSpPr>
            <p:spPr bwMode="auto">
              <a:xfrm>
                <a:off x="3851920" y="4951216"/>
                <a:ext cx="4968552" cy="1372233"/>
              </a:xfrm>
              <a:prstGeom prst="wedgeRectCallout">
                <a:avLst>
                  <a:gd name="adj1" fmla="val -20429"/>
                  <a:gd name="adj2" fmla="val -7524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a-DK" sz="2400" dirty="0" smtClean="0"/>
                  <a:t>Communication: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𝑂</m:t>
                    </m:r>
                    <m:r>
                      <a:rPr lang="en-GB" sz="2400" b="0" i="1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𝑁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400" dirty="0" smtClean="0"/>
                  <a:t> elements</a:t>
                </a:r>
              </a:p>
              <a:p>
                <a:r>
                  <a:rPr lang="da-DK" sz="2400" dirty="0" smtClean="0"/>
                  <a:t>Prover computation: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𝑂</m:t>
                    </m:r>
                    <m:r>
                      <a:rPr lang="en-GB" sz="2400" b="0" i="1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𝑁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400" dirty="0" smtClean="0"/>
                  <a:t> expos</a:t>
                </a:r>
              </a:p>
              <a:p>
                <a:r>
                  <a:rPr lang="da-DK" sz="2400" dirty="0" smtClean="0"/>
                  <a:t>Verifier computation: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𝑂</m:t>
                    </m:r>
                    <m:r>
                      <a:rPr lang="en-GB" sz="2400" b="0" i="1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𝑁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400" dirty="0" smtClean="0"/>
                  <a:t> expos</a:t>
                </a:r>
              </a:p>
            </p:txBody>
          </p:sp>
        </mc:Choice>
        <mc:Fallback xmlns="">
          <p:sp>
            <p:nvSpPr>
              <p:cNvPr id="37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4951216"/>
                <a:ext cx="4968552" cy="1372233"/>
              </a:xfrm>
              <a:prstGeom prst="wedgeRectCallout">
                <a:avLst>
                  <a:gd name="adj1" fmla="val -20429"/>
                  <a:gd name="adj2" fmla="val -75249"/>
                </a:avLst>
              </a:prstGeom>
              <a:blipFill rotWithShape="1">
                <a:blip r:embed="rId8"/>
                <a:stretch>
                  <a:fillRect l="-183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837680" y="3992920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37680" y="4304312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822804" y="4145320"/>
            <a:ext cx="512440" cy="106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7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3" grpId="0" animBg="1"/>
      <p:bldP spid="34" grpId="0" animBg="1"/>
      <p:bldP spid="35" grpId="0" animBg="1"/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soundness generalization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4876" y="4509120"/>
                <a:ext cx="8634288" cy="20162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-special soundness</a:t>
                </a:r>
              </a:p>
              <a:p>
                <a:pPr marL="457200" lvl="1" indent="0">
                  <a:buNone/>
                </a:pPr>
                <a:r>
                  <a:rPr lang="en-GB" dirty="0" smtClean="0"/>
                  <a:t>Given answers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 distinct challenges it is possible to extract. I.e., we can run an efficient extractor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Extract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𝑢</m:t>
                        </m:r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GB" dirty="0" smtClean="0"/>
                  <a:t> to get witness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𝑢</m:t>
                    </m:r>
                    <m:r>
                      <a:rPr lang="en-GB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876" y="4509120"/>
                <a:ext cx="8634288" cy="2016224"/>
              </a:xfrm>
              <a:blipFill rotWithShape="1">
                <a:blip r:embed="rId2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87400" y="3537606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35472" y="3105558"/>
            <a:ext cx="648072" cy="4279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5472" y="3570859"/>
            <a:ext cx="648072" cy="445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14484" y="3129092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5932" y="4012847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1412625" y="2867483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625" y="2867483"/>
                <a:ext cx="47751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035472" y="2641366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5472" y="2641366"/>
                <a:ext cx="47751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2035472" y="3445471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5472" y="3445471"/>
                <a:ext cx="47751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2801213" y="2504390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213" y="2504390"/>
                <a:ext cx="47751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2801213" y="3432536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213" y="3432536"/>
                <a:ext cx="47751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427984" y="3551695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76056" y="2881572"/>
            <a:ext cx="648072" cy="6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6056" y="3584948"/>
            <a:ext cx="648072" cy="706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24128" y="2917064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36078" y="4282754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4453209" y="2881572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209" y="2881572"/>
                <a:ext cx="47751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5076056" y="2655455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2655455"/>
                <a:ext cx="4775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5076056" y="3768477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3768477"/>
                <a:ext cx="47751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5840349" y="2358352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0349" y="2358352"/>
                <a:ext cx="4775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5809409" y="3804911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9409" y="3804911"/>
                <a:ext cx="47751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134694" y="3446625"/>
            <a:ext cx="621822" cy="1133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736078" y="3446624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5076056" y="3170991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3170991"/>
                <a:ext cx="47751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/>
              <p:cNvSpPr txBox="1">
                <a:spLocks noChangeArrowheads="1"/>
              </p:cNvSpPr>
              <p:nvPr/>
            </p:nvSpPr>
            <p:spPr bwMode="auto">
              <a:xfrm>
                <a:off x="5821359" y="2909381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1359" y="2909381"/>
                <a:ext cx="477510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5"/>
              <p:cNvSpPr txBox="1">
                <a:spLocks noChangeArrowheads="1"/>
              </p:cNvSpPr>
              <p:nvPr/>
            </p:nvSpPr>
            <p:spPr bwMode="auto">
              <a:xfrm>
                <a:off x="5906640" y="3503110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⋮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6640" y="3503110"/>
                <a:ext cx="477510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5616" y="2039527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B" dirty="0" smtClean="0"/>
                  <a:t>pecial soundness  	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dirty="0" smtClean="0"/>
                  <a:t>-special soundness</a:t>
                </a:r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039527"/>
                <a:ext cx="6624736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1380" t="-9333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argument of knowledge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Given commitments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 how can we prove we know openings of all of them?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36" t="-1764" r="-1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646024" y="4739092"/>
            <a:ext cx="15020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646025" y="5444736"/>
            <a:ext cx="150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646026" y="6096984"/>
            <a:ext cx="1502038" cy="10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381246" y="4059316"/>
                <a:ext cx="3937340" cy="2093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:endParaRPr lang="da-DK" sz="2800" dirty="0" smtClean="0"/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246" y="4059316"/>
                <a:ext cx="3937340" cy="209300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3735888" y="4893212"/>
                <a:ext cx="1412176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888" y="4893212"/>
                <a:ext cx="1412176" cy="5564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5573764"/>
                <a:ext cx="163308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5573764"/>
                <a:ext cx="163308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4108382"/>
                <a:ext cx="9550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4108382"/>
                <a:ext cx="95502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5388496" y="5061512"/>
                <a:ext cx="3589291" cy="10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 smtClean="0"/>
                  <a:t>Accept if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;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496" y="5061512"/>
                <a:ext cx="3589291" cy="1063112"/>
              </a:xfrm>
              <a:prstGeom prst="rect">
                <a:avLst/>
              </a:prstGeom>
              <a:blipFill rotWithShape="1">
                <a:blip r:embed="rId7"/>
                <a:stretch>
                  <a:fillRect l="-3565" t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620688"/>
                <a:ext cx="8489950" cy="12969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𝒎</m:t>
                    </m:r>
                    <m:r>
                      <a:rPr lang="en-GB" b="1" i="1" smtClean="0">
                        <a:latin typeface="Cambria Math"/>
                      </a:rPr>
                      <m:t>+</m:t>
                    </m:r>
                    <m:r>
                      <a:rPr lang="en-GB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GB" dirty="0" smtClean="0"/>
                  <a:t>-special soundness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620688"/>
                <a:ext cx="8489950" cy="1296988"/>
              </a:xfrm>
              <a:blipFill rotWithShape="1">
                <a:blip r:embed="rId2"/>
                <a:stretch>
                  <a:fillRect t="-6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40768"/>
                <a:ext cx="8489950" cy="4825083"/>
              </a:xfrm>
            </p:spPr>
            <p:txBody>
              <a:bodyPr/>
              <a:lstStyle/>
              <a:p>
                <a:r>
                  <a:rPr lang="en-GB" dirty="0" smtClean="0"/>
                  <a:t>Suppose we have accepting answers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bSup>
                          <m:sSub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err="1" smtClean="0"/>
                  <a:t>Vandermonde</a:t>
                </a:r>
                <a:r>
                  <a:rPr lang="en-GB" dirty="0" smtClean="0"/>
                  <a:t> matrices are invertible. So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there exist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 such that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GB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GB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GB" b="0" i="1" dirty="0" smtClean="0">
                        <a:latin typeface="Cambria Math"/>
                      </a:rPr>
                      <m:t>=(0,…,0,1,0,…,0)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This means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GB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err="1" smtClean="0"/>
                  <a:t>Th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40768"/>
                <a:ext cx="8489950" cy="4825083"/>
              </a:xfrm>
              <a:blipFill rotWithShape="1">
                <a:blip r:embed="rId3"/>
                <a:stretch>
                  <a:fillRect l="-1220" t="-1264" b="-45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Pedersen commitment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72816"/>
                <a:ext cx="8490272" cy="4968552"/>
              </a:xfrm>
            </p:spPr>
            <p:txBody>
              <a:bodyPr/>
              <a:lstStyle/>
              <a:p>
                <a:r>
                  <a:rPr lang="en-GB" dirty="0" smtClean="0"/>
                  <a:t>Key generation</a:t>
                </a:r>
              </a:p>
              <a:p>
                <a:pPr lvl="1"/>
                <a:r>
                  <a:rPr lang="en-GB" dirty="0" smtClean="0"/>
                  <a:t>Pick a </a:t>
                </a:r>
                <a:r>
                  <a:rPr lang="en-GB" dirty="0"/>
                  <a:t>group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latin typeface="Imprint MT Shadow"/>
                      </a:rPr>
                      <m:t>G</m:t>
                    </m:r>
                  </m:oMath>
                </a14:m>
                <a:r>
                  <a:rPr lang="en-GB" dirty="0"/>
                  <a:t> of prime order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/>
                  <a:t> with </a:t>
                </a:r>
                <a:r>
                  <a:rPr lang="en-GB" dirty="0" smtClean="0"/>
                  <a:t>random generators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𝑔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. Commitment key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𝑐𝑘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endChr m:val="}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latin typeface="Imprint MT Shadow"/>
                              </a:rPr>
                              <m:t>G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{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/>
                  <a:t>Commitment</a:t>
                </a:r>
              </a:p>
              <a:p>
                <a:pPr lvl="1"/>
                <a:r>
                  <a:rPr lang="en-GB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dirty="0" smtClean="0">
                            <a:latin typeface="Imprint MT Shadow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 smtClean="0"/>
                  <a:t> pick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>
                            <a:latin typeface="Imprint MT Shadow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The opening of the commitment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Properties</a:t>
                </a:r>
              </a:p>
              <a:p>
                <a:pPr lvl="1"/>
                <a:r>
                  <a:rPr lang="en-GB" dirty="0"/>
                  <a:t>P</a:t>
                </a:r>
                <a:r>
                  <a:rPr lang="en-GB" dirty="0" smtClean="0"/>
                  <a:t>erfectly hiding</a:t>
                </a:r>
              </a:p>
              <a:p>
                <a:pPr lvl="1"/>
                <a:r>
                  <a:rPr lang="en-GB" dirty="0" smtClean="0"/>
                  <a:t>Computationally binding under discrete log assumption</a:t>
                </a:r>
              </a:p>
              <a:p>
                <a:pPr lvl="1"/>
                <a:r>
                  <a:rPr lang="en-GB" dirty="0" smtClean="0"/>
                  <a:t>Homomorphic</a:t>
                </a:r>
                <a:br>
                  <a:rPr lang="en-GB" dirty="0" smtClean="0"/>
                </a:br>
                <a:r>
                  <a:rPr lang="en-GB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𝑠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  <a:p>
                <a:pPr lvl="1"/>
                <a:r>
                  <a:rPr lang="en-GB" dirty="0" smtClean="0"/>
                  <a:t>Argue it is perfectly hiding</a:t>
                </a:r>
              </a:p>
              <a:p>
                <a:pPr lvl="1"/>
                <a:r>
                  <a:rPr lang="en-GB" dirty="0" smtClean="0"/>
                  <a:t>Verify it is homomorphic, i.e.,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𝑐𝑜𝑚𝑚𝑖𝑡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𝑟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72816"/>
                <a:ext cx="8490272" cy="4968552"/>
              </a:xfrm>
              <a:blipFill rotWithShape="1">
                <a:blip r:embed="rId2"/>
                <a:stretch>
                  <a:fillRect l="-1220" t="-1227" r="-1938" b="-46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Zero-knowledge argument </a:t>
            </a:r>
            <a:endParaRPr lang="en-US" dirty="0" smtClean="0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82073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a-DK" dirty="0"/>
          </a:p>
          <a:p>
            <a:pPr eaLnBrk="1" hangingPunct="1">
              <a:spcBef>
                <a:spcPct val="50000"/>
              </a:spcBef>
            </a:pPr>
            <a:r>
              <a:rPr lang="da-DK" sz="2800" dirty="0" smtClean="0"/>
              <a:t>Statement:  </a:t>
            </a:r>
            <a:endParaRPr lang="en-US" sz="2800" dirty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14985" y="5791146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/>
              <a:t>		Prover				Verifier</a:t>
            </a:r>
            <a:endParaRPr lang="da-DK">
              <a:sym typeface="Symbol" pitchFamily="18" charset="2"/>
            </a:endParaRP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251449" y="2781573"/>
            <a:ext cx="2381511" cy="1010198"/>
          </a:xfrm>
          <a:prstGeom prst="cloudCallout">
            <a:avLst>
              <a:gd name="adj1" fmla="val 18069"/>
              <a:gd name="adj2" fmla="val 8460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GB" sz="2800" dirty="0"/>
              <a:t>Witness</a:t>
            </a:r>
            <a:endParaRPr lang="en-US" sz="2800" dirty="0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4042410" y="456718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H="1">
            <a:off x="4042410" y="471005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4042410" y="485452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7704138" y="4291474"/>
            <a:ext cx="14398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4800" dirty="0">
                <a:sym typeface="Symbol" pitchFamily="18" charset="2"/>
              </a:rPr>
              <a:t>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89107" name="AutoShape 19"/>
          <p:cNvSpPr>
            <a:spLocks noChangeArrowheads="1"/>
          </p:cNvSpPr>
          <p:nvPr/>
        </p:nvSpPr>
        <p:spPr bwMode="auto">
          <a:xfrm>
            <a:off x="5467197" y="5706758"/>
            <a:ext cx="2633196" cy="902556"/>
          </a:xfrm>
          <a:prstGeom prst="wedgeRectCallout">
            <a:avLst>
              <a:gd name="adj1" fmla="val -67817"/>
              <a:gd name="adj2" fmla="val -11569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r>
              <a:rPr lang="da-DK" dirty="0"/>
              <a:t>Soundness:</a:t>
            </a:r>
            <a:br>
              <a:rPr lang="da-DK" dirty="0"/>
            </a:br>
            <a:r>
              <a:rPr lang="da-DK" dirty="0"/>
              <a:t>Statement </a:t>
            </a:r>
            <a:r>
              <a:rPr lang="da-DK" dirty="0" smtClean="0"/>
              <a:t>is </a:t>
            </a:r>
            <a:r>
              <a:rPr lang="da-DK" dirty="0"/>
              <a:t>true</a:t>
            </a:r>
            <a:endParaRPr lang="en-US" dirty="0"/>
          </a:p>
        </p:txBody>
      </p:sp>
      <p:sp>
        <p:nvSpPr>
          <p:cNvPr id="89108" name="AutoShape 20"/>
          <p:cNvSpPr>
            <a:spLocks noChangeArrowheads="1"/>
          </p:cNvSpPr>
          <p:nvPr/>
        </p:nvSpPr>
        <p:spPr bwMode="auto">
          <a:xfrm>
            <a:off x="231049" y="5677451"/>
            <a:ext cx="3936524" cy="931863"/>
          </a:xfrm>
          <a:prstGeom prst="wedgeRectCallout">
            <a:avLst>
              <a:gd name="adj1" fmla="val 50420"/>
              <a:gd name="adj2" fmla="val -1042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a-DK"/>
              <a:t>Zero-knowledge:</a:t>
            </a:r>
            <a:br>
              <a:rPr lang="da-DK"/>
            </a:br>
            <a:r>
              <a:rPr lang="da-DK"/>
              <a:t>Nothing but truth revealed</a:t>
            </a:r>
            <a:endParaRPr lang="en-US"/>
          </a:p>
        </p:txBody>
      </p:sp>
      <p:pic>
        <p:nvPicPr>
          <p:cNvPr id="5134" name="Picture 25" descr="pe0691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4847" y="3833759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26" descr="pe069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21" y="4004415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586658" y="1747739"/>
            <a:ext cx="2358414" cy="1097593"/>
            <a:chOff x="1885233" y="2608902"/>
            <a:chExt cx="5242553" cy="2050619"/>
          </a:xfrm>
        </p:grpSpPr>
        <p:sp>
          <p:nvSpPr>
            <p:cNvPr id="17" name="Flowchart: Delay 16"/>
            <p:cNvSpPr/>
            <p:nvPr/>
          </p:nvSpPr>
          <p:spPr>
            <a:xfrm>
              <a:off x="2987824" y="2608902"/>
              <a:ext cx="1258903" cy="1110838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owchart: Delay 17"/>
            <p:cNvSpPr/>
            <p:nvPr/>
          </p:nvSpPr>
          <p:spPr>
            <a:xfrm>
              <a:off x="4786785" y="3077490"/>
              <a:ext cx="1225373" cy="107930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83768" y="2968940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483768" y="3508998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83768" y="4021890"/>
              <a:ext cx="2303019" cy="114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462751" y="3236730"/>
              <a:ext cx="324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617142"/>
              <a:ext cx="504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95738" y="3272630"/>
              <a:ext cx="432048" cy="862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246727" y="3128720"/>
              <a:ext cx="216024" cy="216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012158" y="3502530"/>
              <a:ext cx="216024" cy="2160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16941" y="2632254"/>
              <a:ext cx="432048" cy="862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5233" y="3231948"/>
              <a:ext cx="432048" cy="862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233" y="3796998"/>
              <a:ext cx="432048" cy="862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457139" y="1798055"/>
                <a:ext cx="26909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∨(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</m:e>
                        <m:sub>
                          <m:r>
                            <a:rPr lang="en-GB" b="0" i="0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∧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39" y="1798055"/>
                <a:ext cx="2690912" cy="830997"/>
              </a:xfrm>
              <a:prstGeom prst="rect">
                <a:avLst/>
              </a:prstGeom>
              <a:blipFill rotWithShape="1">
                <a:blip r:embed="rId5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5097804" y="1661031"/>
            <a:ext cx="216024" cy="23083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6054720" y="1891863"/>
            <a:ext cx="216024" cy="23083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5251173" y="2462698"/>
            <a:ext cx="216024" cy="23083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6267666" y="2693530"/>
            <a:ext cx="216024" cy="23083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5287277" y="1762093"/>
            <a:ext cx="792088" cy="21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83992" y="1891863"/>
            <a:ext cx="179954" cy="592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67197" y="2578114"/>
            <a:ext cx="792088" cy="213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5" idx="0"/>
          </p:cNvCxnSpPr>
          <p:nvPr/>
        </p:nvCxnSpPr>
        <p:spPr>
          <a:xfrm>
            <a:off x="6187343" y="2100535"/>
            <a:ext cx="188335" cy="592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40322" y="2088890"/>
            <a:ext cx="675406" cy="42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utoShape 19"/>
          <p:cNvSpPr>
            <a:spLocks noChangeArrowheads="1"/>
          </p:cNvSpPr>
          <p:nvPr/>
        </p:nvSpPr>
        <p:spPr bwMode="auto">
          <a:xfrm>
            <a:off x="3382286" y="2754140"/>
            <a:ext cx="4718106" cy="792163"/>
          </a:xfrm>
          <a:prstGeom prst="wedgeRectCallout">
            <a:avLst>
              <a:gd name="adj1" fmla="val 46262"/>
              <a:gd name="adj2" fmla="val 1507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 dirty="0" smtClean="0"/>
              <a:t>Completeness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 smtClean="0"/>
              <a:t>Honest prover convinces verifier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5" grpId="0" animBg="1"/>
      <p:bldP spid="89096" grpId="0" animBg="1"/>
      <p:bldP spid="89099" grpId="0" animBg="1"/>
      <p:bldP spid="89100" grpId="0" animBg="1"/>
      <p:bldP spid="89106" grpId="0"/>
      <p:bldP spid="89107" grpId="0" animBg="1"/>
      <p:bldP spid="89108" grpId="0" animBg="1"/>
      <p:bldP spid="31" grpId="0"/>
      <p:bldP spid="32" grpId="0" animBg="1"/>
      <p:bldP spid="33" grpId="0" animBg="1"/>
      <p:bldP spid="34" grpId="0" animBg="1"/>
      <p:bldP spid="35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argument of knowledge of 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Given vector commitments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/>
                  <a:t> how can we prove we know openings of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𝑚𝑛</m:t>
                    </m:r>
                  </m:oMath>
                </a14:m>
                <a:r>
                  <a:rPr lang="en-GB" dirty="0" smtClean="0"/>
                  <a:t> values?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36" t="-17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646024" y="4739092"/>
            <a:ext cx="15020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646025" y="5444736"/>
            <a:ext cx="150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646026" y="6096984"/>
            <a:ext cx="1502038" cy="10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381246" y="4059316"/>
                <a:ext cx="3937340" cy="2124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sz="2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:endParaRPr lang="da-DK" sz="2800" dirty="0" smtClean="0"/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𝑓</m:t>
                    </m:r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246" y="4059316"/>
                <a:ext cx="3937340" cy="2124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3735888" y="4893212"/>
                <a:ext cx="1412176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888" y="4893212"/>
                <a:ext cx="1412176" cy="5564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5573764"/>
                <a:ext cx="1633085" cy="587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5573764"/>
                <a:ext cx="1633085" cy="5879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4108382"/>
                <a:ext cx="9550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4108382"/>
                <a:ext cx="95502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5388496" y="5061512"/>
                <a:ext cx="3589291" cy="10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 smtClean="0"/>
                  <a:t>Accept if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;</m:t>
                    </m:r>
                    <m:r>
                      <a:rPr lang="en-GB" sz="2800" b="0" i="1" smtClean="0">
                        <a:latin typeface="Cambria Math"/>
                      </a:rPr>
                      <m:t>𝑧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496" y="5061512"/>
                <a:ext cx="3589291" cy="1063112"/>
              </a:xfrm>
              <a:prstGeom prst="rect">
                <a:avLst/>
              </a:prstGeom>
              <a:blipFill rotWithShape="1">
                <a:blip r:embed="rId7"/>
                <a:stretch>
                  <a:fillRect l="-3565" t="-5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AutoShape 20"/>
              <p:cNvSpPr>
                <a:spLocks noChangeArrowheads="1"/>
              </p:cNvSpPr>
              <p:nvPr/>
            </p:nvSpPr>
            <p:spPr bwMode="auto">
              <a:xfrm>
                <a:off x="5367061" y="3718920"/>
                <a:ext cx="3453411" cy="1372233"/>
              </a:xfrm>
              <a:prstGeom prst="wedgeRectCallout">
                <a:avLst>
                  <a:gd name="adj1" fmla="val -36548"/>
                  <a:gd name="adj2" fmla="val -5820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a-DK" sz="2400" dirty="0" smtClean="0"/>
                  <a:t>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𝑚</m:t>
                    </m:r>
                    <m:r>
                      <a:rPr lang="en-GB" sz="2400" b="0" i="1" smtClean="0">
                        <a:latin typeface="Cambria Math"/>
                      </a:rPr>
                      <m:t>≈</m:t>
                    </m:r>
                    <m:r>
                      <a:rPr lang="en-GB" sz="2400" b="0" i="1" smtClean="0">
                        <a:latin typeface="Cambria Math"/>
                      </a:rPr>
                      <m:t>𝑛</m:t>
                    </m:r>
                    <m:r>
                      <a:rPr lang="en-GB" sz="2400" b="0" i="1" smtClean="0">
                        <a:latin typeface="Cambria Math"/>
                      </a:rPr>
                      <m:t>≈√</m:t>
                    </m:r>
                    <m:r>
                      <a:rPr lang="en-GB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da-DK" sz="2400" dirty="0" smtClean="0"/>
                  <a:t> to get minimal communication of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da-DK" sz="2400" dirty="0" smtClean="0"/>
                  <a:t> elements</a:t>
                </a:r>
              </a:p>
            </p:txBody>
          </p:sp>
        </mc:Choice>
        <mc:Fallback xmlns="">
          <p:sp>
            <p:nvSpPr>
              <p:cNvPr id="14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7061" y="3718920"/>
                <a:ext cx="3453411" cy="1372233"/>
              </a:xfrm>
              <a:prstGeom prst="wedgeRectCallout">
                <a:avLst>
                  <a:gd name="adj1" fmla="val -36548"/>
                  <a:gd name="adj2" fmla="val -58201"/>
                </a:avLst>
              </a:prstGeom>
              <a:blipFill rotWithShape="1">
                <a:blip r:embed="rId8"/>
                <a:stretch>
                  <a:fillRect l="-2460" r="-2636" b="-122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inner product argument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348881"/>
                <a:ext cx="8489950" cy="3816970"/>
              </a:xfrm>
            </p:spPr>
            <p:txBody>
              <a:bodyPr/>
              <a:lstStyle/>
              <a:p>
                <a:r>
                  <a:rPr lang="en-GB" dirty="0" smtClean="0"/>
                  <a:t>Given commitments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we want to give an argument of knowledge that their openings satisfy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As part of the argument, the prover will get a challenge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 smtClean="0"/>
                  <a:t> and open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 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Observe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⋅∑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348881"/>
                <a:ext cx="8489950" cy="3816970"/>
              </a:xfrm>
              <a:blipFill rotWithShape="1">
                <a:blip r:embed="rId2"/>
                <a:stretch>
                  <a:fillRect l="-1220" t="-1597" b="-4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Matrix 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416417" y="5373216"/>
                <a:ext cx="8489950" cy="1080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1−</m:t>
                        </m:r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  <m:r>
                          <a:rPr lang="en-GB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/>
                  <a:t> using the Fast Fourier Transform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𝑚𝑛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func>
                      <m:funcPr>
                        <m:ctrlPr>
                          <a:rPr lang="en-GB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operations </a:t>
                </a:r>
                <a:endParaRPr lang="en-GB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417" y="5373216"/>
                <a:ext cx="8489950" cy="1080120"/>
              </a:xfrm>
              <a:blipFill rotWithShape="1">
                <a:blip r:embed="rId2"/>
                <a:stretch>
                  <a:fillRect l="-1436" t="-5618" b="-2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9780" y="3026868"/>
                <a:ext cx="4789516" cy="1284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80" y="3026868"/>
                <a:ext cx="4789516" cy="12844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7412" y="2191095"/>
                <a:ext cx="1048492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12" y="2191095"/>
                <a:ext cx="1048492" cy="51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54" y="2218379"/>
                <a:ext cx="1223604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4" y="2218379"/>
                <a:ext cx="1223604" cy="5162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6460" y="2218379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60" y="2218379"/>
                <a:ext cx="53251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1877" y="3080150"/>
                <a:ext cx="1074653" cy="117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77" y="3080150"/>
                <a:ext cx="1074653" cy="1177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9296" y="3111021"/>
                <a:ext cx="1609671" cy="117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96" y="3111021"/>
                <a:ext cx="1609671" cy="11758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79961" y="4659177"/>
                <a:ext cx="16233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61" y="4659177"/>
                <a:ext cx="1623393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28341" y="4659176"/>
                <a:ext cx="711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41" y="4659176"/>
                <a:ext cx="71147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28875" y="4702135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75" y="4702135"/>
                <a:ext cx="53251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04411" y="4659179"/>
                <a:ext cx="54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11" y="4659179"/>
                <a:ext cx="545790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48021" y="2680044"/>
            <a:ext cx="4464496" cy="1979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inner product argument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060848"/>
                <a:ext cx="8489950" cy="16628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Given commitments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we want to give an argument of knowledge that their openings satisfy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060848"/>
                <a:ext cx="8489950" cy="1662813"/>
              </a:xfrm>
              <a:blipFill rotWithShape="1">
                <a:blip r:embed="rId2"/>
                <a:stretch>
                  <a:fillRect l="-1436" t="-3663" r="-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646024" y="4354371"/>
            <a:ext cx="15020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646025" y="5060015"/>
            <a:ext cx="150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V="1">
            <a:off x="3646026" y="5712263"/>
            <a:ext cx="1502038" cy="10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3723661"/>
                <a:ext cx="39373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23661"/>
                <a:ext cx="39373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3735888" y="4508491"/>
                <a:ext cx="1412176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888" y="4508491"/>
                <a:ext cx="1412176" cy="5564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733976" y="5189043"/>
                <a:ext cx="1633085" cy="586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976" y="5189043"/>
                <a:ext cx="1633085" cy="5868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5389408" y="4218208"/>
                <a:ext cx="3589291" cy="2178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 dirty="0" smtClean="0"/>
                  <a:t>Accept if</a:t>
                </a:r>
                <a:br>
                  <a:rPr 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∏</m:t>
                      </m:r>
                      <m:sSubSup>
                        <m:sSub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sup>
                      </m:sSub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/>
                        </a:rPr>
                        <m:t>com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∏</m:t>
                      </m:r>
                      <m:sSubSup>
                        <m:sSub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sup>
                      </m:sSub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/>
                        </a:rPr>
                        <m:t>com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∏</m:t>
                      </m:r>
                      <m:sSubSup>
                        <m:sSub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b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/>
                        </a:rPr>
                        <m:t>com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GB" sz="28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9408" y="4218208"/>
                <a:ext cx="3589291" cy="2178225"/>
              </a:xfrm>
              <a:prstGeom prst="rect">
                <a:avLst/>
              </a:prstGeom>
              <a:blipFill rotWithShape="1">
                <a:blip r:embed="rId6"/>
                <a:stretch>
                  <a:fillRect l="-3396" t="-28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197722" y="3707220"/>
                <a:ext cx="27055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1−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𝑚</m:t>
                        </m:r>
                        <m:r>
                          <a:rPr lang="en-GB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722" y="3707220"/>
                <a:ext cx="270559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395536" y="4769065"/>
                <a:ext cx="3937340" cy="1076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da-DK" sz="2800" dirty="0" smtClean="0"/>
                  <a:t> </a:t>
                </a:r>
                <a:br>
                  <a:rPr lang="da-DK" sz="28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GB" sz="2800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769065"/>
                <a:ext cx="3937340" cy="10765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rithmetic circuit written as inner products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916832"/>
                <a:ext cx="8489950" cy="4249019"/>
              </a:xfrm>
            </p:spPr>
            <p:txBody>
              <a:bodyPr/>
              <a:lstStyle/>
              <a:p>
                <a:r>
                  <a:rPr lang="en-GB" dirty="0" smtClean="0"/>
                  <a:t>Commit to inputs and outputs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multiplication gates,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Want to show all multiplication gates are respected, which is true if we have a polynomial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⋅</m:t>
                        </m:r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Also want to show all addition gates are respected, or more generally linear constraints are satisfied, i.e.,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Which can also be written as a polynomial equality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∑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+∑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+∑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GB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916832"/>
                <a:ext cx="8489950" cy="4249019"/>
              </a:xfrm>
              <a:blipFill rotWithShape="1">
                <a:blip r:embed="rId2"/>
                <a:stretch>
                  <a:fillRect l="-1220" t="-1435" r="-2369" b="-110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2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product argument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132856"/>
                <a:ext cx="8489950" cy="4392487"/>
              </a:xfrm>
            </p:spPr>
            <p:txBody>
              <a:bodyPr/>
              <a:lstStyle/>
              <a:p>
                <a:r>
                  <a:rPr lang="en-GB" dirty="0" smtClean="0"/>
                  <a:t>Reduction of arithmetic circuit satisfiability to inner product equation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 smtClean="0"/>
                  <a:t>Using homomorphic properties (and something more) we </a:t>
                </a:r>
                <a:r>
                  <a:rPr lang="en-GB" dirty="0" smtClean="0"/>
                  <a:t>get</a:t>
                </a:r>
                <a:r>
                  <a:rPr lang="en-GB" dirty="0" smtClean="0"/>
                  <a:t> </a:t>
                </a:r>
                <a:r>
                  <a:rPr lang="en-GB" dirty="0" smtClean="0"/>
                  <a:t>inner product equations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 smtClean="0"/>
                  <a:t> for multiplication gates and additive constraints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132856"/>
                <a:ext cx="8489950" cy="4392487"/>
              </a:xfrm>
              <a:blipFill rotWithShape="1">
                <a:blip r:embed="rId2"/>
                <a:stretch>
                  <a:fillRect l="-1220" t="-1389" r="-1651" b="-3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387344" y="4187751"/>
            <a:ext cx="24096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387344" y="4757836"/>
            <a:ext cx="24096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25" descr="pe0691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1862" y="3140968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pe069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4" y="3213993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839512" y="3109992"/>
                <a:ext cx="350529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,…,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9512" y="3109992"/>
                <a:ext cx="3505292" cy="9541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807710" y="4208580"/>
                <a:ext cx="1671457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𝑦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7710" y="4208580"/>
                <a:ext cx="1671457" cy="5564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utoShape 20"/>
              <p:cNvSpPr>
                <a:spLocks noChangeArrowheads="1"/>
              </p:cNvSpPr>
              <p:nvPr/>
            </p:nvSpPr>
            <p:spPr bwMode="auto">
              <a:xfrm>
                <a:off x="4788024" y="836712"/>
                <a:ext cx="4002141" cy="2051281"/>
              </a:xfrm>
              <a:prstGeom prst="wedgeRectCallout">
                <a:avLst>
                  <a:gd name="adj1" fmla="val -42142"/>
                  <a:gd name="adj2" fmla="val 69783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a-DK" dirty="0" smtClean="0"/>
                  <a:t>With</a:t>
                </a:r>
                <a:r>
                  <a:rPr lang="da-DK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𝑁</m:t>
                    </m:r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latin typeface="Cambria Math"/>
                      </a:rPr>
                      <m:t>𝑚𝑛</m:t>
                    </m:r>
                  </m:oMath>
                </a14:m>
                <a:r>
                  <a:rPr lang="da-DK" sz="2400" dirty="0" smtClean="0"/>
                  <a:t> multiplication gates we make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3</m:t>
                    </m:r>
                    <m:r>
                      <a:rPr lang="en-GB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da-DK" sz="2400" dirty="0" smtClean="0"/>
                  <a:t> commitments, and then use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𝑂</m:t>
                    </m:r>
                    <m:r>
                      <a:rPr lang="en-GB" sz="2400" b="0" i="1" smtClean="0"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</a:rPr>
                      <m:t>𝑚</m:t>
                    </m:r>
                    <m:r>
                      <a:rPr lang="en-GB" sz="2400" b="0" i="1" smtClean="0">
                        <a:latin typeface="Cambria Math"/>
                      </a:rPr>
                      <m:t>+</m:t>
                    </m:r>
                    <m:r>
                      <a:rPr lang="en-GB" sz="2400" b="0" i="1" smtClean="0">
                        <a:latin typeface="Cambria Math"/>
                      </a:rPr>
                      <m:t>𝑛</m:t>
                    </m:r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400" dirty="0" smtClean="0"/>
                  <a:t> communication for inner product argument</a:t>
                </a:r>
              </a:p>
            </p:txBody>
          </p:sp>
        </mc:Choice>
        <mc:Fallback xmlns="">
          <p:sp>
            <p:nvSpPr>
              <p:cNvPr id="11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836712"/>
                <a:ext cx="4002141" cy="2051281"/>
              </a:xfrm>
              <a:prstGeom prst="wedgeRectCallout">
                <a:avLst>
                  <a:gd name="adj1" fmla="val -42142"/>
                  <a:gd name="adj2" fmla="val 69783"/>
                </a:avLst>
              </a:prstGeom>
              <a:blipFill rotWithShape="1">
                <a:blip r:embed="rId7"/>
                <a:stretch>
                  <a:fillRect l="-2124" t="-1474" r="-242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7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square root communication barrier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204865"/>
                <a:ext cx="8489950" cy="3960986"/>
              </a:xfrm>
            </p:spPr>
            <p:txBody>
              <a:bodyPr/>
              <a:lstStyle/>
              <a:p>
                <a:r>
                  <a:rPr lang="en-GB" dirty="0" smtClean="0"/>
                  <a:t>Given arithmetic circuit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GB" dirty="0" smtClean="0"/>
                  <a:t> gates, what is the minimal communication argument?</a:t>
                </a:r>
              </a:p>
              <a:p>
                <a:r>
                  <a:rPr lang="en-GB" dirty="0" smtClean="0"/>
                  <a:t>Decompose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𝑚𝑛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204865"/>
                <a:ext cx="8489950" cy="3960986"/>
              </a:xfrm>
              <a:blipFill rotWithShape="1">
                <a:blip r:embed="rId2"/>
                <a:stretch>
                  <a:fillRect l="-1220" t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779243" y="467049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754092" y="518138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779243" y="570008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25" descr="pe0691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80" y="4160624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 descr="pe069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54" y="4331280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995936" y="3678061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3678061"/>
                <a:ext cx="528921" cy="523220"/>
              </a:xfrm>
              <a:prstGeom prst="rect">
                <a:avLst/>
              </a:prstGeom>
              <a:blipFill rotWithShape="1">
                <a:blip r:embed="rId5"/>
                <a:stretch>
                  <a:fillRect r="-569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3995936" y="4653641"/>
                <a:ext cx="11129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4653641"/>
                <a:ext cx="111298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923928" y="5176861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176861"/>
                <a:ext cx="528921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51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754092" y="433128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3754091" y="450912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utoShape 20"/>
              <p:cNvSpPr>
                <a:spLocks noChangeArrowheads="1"/>
              </p:cNvSpPr>
              <p:nvPr/>
            </p:nvSpPr>
            <p:spPr bwMode="auto">
              <a:xfrm>
                <a:off x="5336756" y="2798196"/>
                <a:ext cx="3453411" cy="1372233"/>
              </a:xfrm>
              <a:prstGeom prst="wedgeRectCallout">
                <a:avLst>
                  <a:gd name="adj1" fmla="val -62281"/>
                  <a:gd name="adj2" fmla="val 31898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a-DK" sz="2400" dirty="0" smtClean="0"/>
                  <a:t>Commit to wires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da-DK" sz="2400" dirty="0" smtClean="0"/>
                  <a:t> commitments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sz="2400" dirty="0" smtClean="0"/>
                  <a:t> values each</a:t>
                </a:r>
              </a:p>
            </p:txBody>
          </p:sp>
        </mc:Choice>
        <mc:Fallback xmlns="">
          <p:sp>
            <p:nvSpPr>
              <p:cNvPr id="15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6756" y="2798196"/>
                <a:ext cx="3453411" cy="1372233"/>
              </a:xfrm>
              <a:prstGeom prst="wedgeRectCallout">
                <a:avLst>
                  <a:gd name="adj1" fmla="val -62281"/>
                  <a:gd name="adj2" fmla="val 31898"/>
                </a:avLst>
              </a:prstGeom>
              <a:blipFill rotWithShape="1">
                <a:blip r:embed="rId8"/>
                <a:stretch>
                  <a:fillRect t="-264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20"/>
              <p:cNvSpPr>
                <a:spLocks noChangeArrowheads="1"/>
              </p:cNvSpPr>
              <p:nvPr/>
            </p:nvSpPr>
            <p:spPr bwMode="auto">
              <a:xfrm>
                <a:off x="5336756" y="4797153"/>
                <a:ext cx="3453411" cy="1751942"/>
              </a:xfrm>
              <a:prstGeom prst="wedgeRectCallout">
                <a:avLst>
                  <a:gd name="adj1" fmla="val -64145"/>
                  <a:gd name="adj2" fmla="val -1285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a-DK" sz="2400" dirty="0" smtClean="0"/>
                  <a:t>Need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sz="2400" dirty="0" smtClean="0"/>
                  <a:t> values to open a commitment</a:t>
                </a:r>
                <a:br>
                  <a:rPr lang="da-DK" sz="2400" dirty="0" smtClean="0"/>
                </a:br>
                <a:r>
                  <a:rPr lang="da-DK" sz="2400" dirty="0" smtClean="0"/>
                  <a:t>So seems like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Ω</m:t>
                    </m:r>
                    <m:r>
                      <a:rPr lang="en-GB" sz="2400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GB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400" dirty="0" smtClean="0"/>
                  <a:t> lower bound</a:t>
                </a:r>
              </a:p>
            </p:txBody>
          </p:sp>
        </mc:Choice>
        <mc:Fallback xmlns="">
          <p:sp>
            <p:nvSpPr>
              <p:cNvPr id="16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6756" y="4797153"/>
                <a:ext cx="3453411" cy="1751942"/>
              </a:xfrm>
              <a:prstGeom prst="wedgeRectCallout">
                <a:avLst>
                  <a:gd name="adj1" fmla="val -64145"/>
                  <a:gd name="adj2" fmla="val -12856"/>
                </a:avLst>
              </a:prstGeom>
              <a:blipFill rotWithShape="1">
                <a:blip r:embed="rId9"/>
                <a:stretch>
                  <a:fillRect t="-2076" r="-61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25833" y="4797153"/>
            <a:ext cx="3238056" cy="1778899"/>
          </a:xfrm>
          <a:prstGeom prst="wedgeRectCallout">
            <a:avLst>
              <a:gd name="adj1" fmla="val 62335"/>
              <a:gd name="adj2" fmla="val -164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a-DK" dirty="0" smtClean="0"/>
              <a:t>Recursion by arguing that we know how to open commitments</a:t>
            </a:r>
            <a:br>
              <a:rPr lang="da-DK" dirty="0" smtClean="0"/>
            </a:br>
            <a:r>
              <a:rPr lang="da-DK" dirty="0" smtClean="0"/>
              <a:t>Seems expensive...</a:t>
            </a:r>
            <a:endParaRPr lang="da-DK" sz="2400" dirty="0" smtClean="0"/>
          </a:p>
        </p:txBody>
      </p:sp>
    </p:spTree>
    <p:extLst>
      <p:ext uri="{BB962C8B-B14F-4D97-AF65-F5344CB8AC3E}">
        <p14:creationId xmlns:p14="http://schemas.microsoft.com/office/powerpoint/2010/main" val="9881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committed values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204865"/>
                <a:ext cx="8489950" cy="3960986"/>
              </a:xfrm>
            </p:spPr>
            <p:txBody>
              <a:bodyPr/>
              <a:lstStyle/>
              <a:p>
                <a:r>
                  <a:rPr lang="en-GB" dirty="0" smtClean="0"/>
                  <a:t>Recall a Pedersen commitment is of the form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/>
                      </a:rPr>
                      <m:t>=∏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r>
                      <a:rPr lang="en-GB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GB" dirty="0" smtClean="0"/>
                  <a:t> we can write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𝑔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b="0" i="1" dirty="0" smtClean="0">
                        <a:latin typeface="Cambria Math"/>
                      </a:rPr>
                      <m:t>         </m:t>
                    </m:r>
                    <m:acc>
                      <m:accPr>
                        <m:chr m:val="⃗"/>
                        <m:ctrlPr>
                          <a:rPr lang="en-GB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and get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com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sup>
                    </m:sSup>
                    <m:r>
                      <a:rPr lang="en-GB" b="0" i="1" dirty="0" smtClean="0">
                        <a:latin typeface="Cambria Math"/>
                      </a:rPr>
                      <m:t>=∏</m:t>
                    </m:r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 smtClean="0"/>
                  <a:t>Key observation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/>
                      </a:rPr>
                      <m:t>=∏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  <m:sup>
                        <m:sSubSup>
                          <m:sSub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204865"/>
                <a:ext cx="8489950" cy="3960986"/>
              </a:xfrm>
              <a:blipFill rotWithShape="1">
                <a:blip r:embed="rId2"/>
                <a:stretch>
                  <a:fillRect l="-1220" t="-1541" b="-7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5076056" y="908719"/>
            <a:ext cx="3453411" cy="1372233"/>
          </a:xfrm>
          <a:prstGeom prst="wedgeRectCallout">
            <a:avLst>
              <a:gd name="adj1" fmla="val -51466"/>
              <a:gd name="adj2" fmla="val 3115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da-DK" dirty="0" smtClean="0"/>
              <a:t>Modify committed values by changing the commitment key!</a:t>
            </a:r>
            <a:endParaRPr lang="da-DK" sz="2400" dirty="0" smtClean="0"/>
          </a:p>
        </p:txBody>
      </p:sp>
    </p:spTree>
    <p:extLst>
      <p:ext uri="{BB962C8B-B14F-4D97-AF65-F5344CB8AC3E}">
        <p14:creationId xmlns:p14="http://schemas.microsoft.com/office/powerpoint/2010/main" val="38335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Recursive inner product argument step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988841"/>
                <a:ext cx="8489950" cy="21602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Will reduce argument of knowledge of </a:t>
                </a:r>
                <a:r>
                  <a:rPr lang="en-GB" b="0" i="1" dirty="0" smtClean="0">
                    <a:latin typeface="Cambria Math"/>
                  </a:rPr>
                  <a:t/>
                </a:r>
                <a:br>
                  <a:rPr lang="en-GB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=∏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=∏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        ∑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to argument of knowledge of</a:t>
                </a:r>
                <a:br>
                  <a:rPr lang="en-GB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acc>
                            <m:accPr>
                              <m:chr m:val="⃗"/>
                              <m:ctrlPr>
                                <a:rPr lang="en-GB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r>
                        <a:rPr lang="en-GB" b="0" i="1" dirty="0" smtClean="0">
                          <a:latin typeface="Cambria Math"/>
                        </a:rPr>
                        <m:t>         </m:t>
                      </m:r>
                      <m:r>
                        <a:rPr lang="en-GB" b="0" i="1" dirty="0" smtClean="0">
                          <a:latin typeface="Cambria Math"/>
                        </a:rPr>
                        <m:t>𝐵</m:t>
                      </m:r>
                      <m:r>
                        <a:rPr lang="en-GB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acc>
                            <m:accPr>
                              <m:chr m:val="⃗"/>
                              <m:ctrlPr>
                                <a:rPr lang="en-GB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sup>
                      </m:sSup>
                      <m:r>
                        <a:rPr lang="en-GB" b="0" i="1" dirty="0" smtClean="0">
                          <a:latin typeface="Cambria Math"/>
                        </a:rPr>
                        <m:t>         </m:t>
                      </m:r>
                      <m:acc>
                        <m:accPr>
                          <m:chr m:val="⃗"/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GB" b="0" i="1" dirty="0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GB" b="0" i="1" dirty="0" smtClean="0">
                          <a:latin typeface="Cambria Math"/>
                        </a:rPr>
                        <m:t>=</m:t>
                      </m:r>
                      <m:r>
                        <a:rPr lang="en-GB" b="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988841"/>
                <a:ext cx="8489950" cy="2160240"/>
              </a:xfrm>
              <a:blipFill rotWithShape="1">
                <a:blip r:embed="rId2"/>
                <a:stretch>
                  <a:fillRect l="-1436" t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387344" y="5442863"/>
            <a:ext cx="24096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3387344" y="6012948"/>
            <a:ext cx="24096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25" descr="pe0691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1862" y="4396080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 descr="pe0692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4" y="4469105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839512" y="4365104"/>
                <a:ext cx="350529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9512" y="4365104"/>
                <a:ext cx="3505292" cy="9541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3807710" y="5463692"/>
                <a:ext cx="1671457" cy="556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sz="2800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GB" sz="28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7710" y="5463692"/>
                <a:ext cx="1671457" cy="5564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Matrix 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424002" y="4653136"/>
                <a:ext cx="8489950" cy="18722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∏</m:t>
                            </m:r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Similarly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=∏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∏</m:t>
                            </m:r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p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sup>
                    </m:sSup>
                  </m:oMath>
                </a14:m>
                <a:endParaRPr lang="en-GB" i="1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02" y="4653136"/>
                <a:ext cx="8489950" cy="1872208"/>
              </a:xfrm>
              <a:blipFill rotWithShape="1">
                <a:blip r:embed="rId2"/>
                <a:stretch>
                  <a:fillRect l="-1509" b="-2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33493" y="2290897"/>
                <a:ext cx="3718839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  <m:e>
                                <m:r>
                                  <a:rPr lang="en-GB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93" y="2290897"/>
                <a:ext cx="3718839" cy="14719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4997" y="1455124"/>
                <a:ext cx="1048492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97" y="1455124"/>
                <a:ext cx="1048492" cy="51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3039" y="1482408"/>
                <a:ext cx="1223604" cy="5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39" y="1482408"/>
                <a:ext cx="1223604" cy="5162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44045" y="1482408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45" y="1482408"/>
                <a:ext cx="532517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9462" y="2344179"/>
                <a:ext cx="872290" cy="1288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62" y="2344179"/>
                <a:ext cx="872290" cy="12889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6881" y="2375050"/>
                <a:ext cx="1086900" cy="1297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1" y="2375050"/>
                <a:ext cx="1086900" cy="129702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59662" y="3923206"/>
                <a:ext cx="1086901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62" y="3923206"/>
                <a:ext cx="1086901" cy="52078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35926" y="3923205"/>
                <a:ext cx="638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26" y="3923205"/>
                <a:ext cx="63882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36460" y="3966164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60" y="3966164"/>
                <a:ext cx="53251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11996" y="3923208"/>
                <a:ext cx="6006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96" y="3923208"/>
                <a:ext cx="600677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55606" y="1944073"/>
            <a:ext cx="4464496" cy="1979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Internet voting</a:t>
            </a:r>
          </a:p>
        </p:txBody>
      </p:sp>
      <p:pic>
        <p:nvPicPr>
          <p:cNvPr id="6147" name="Picture 3" descr="C:\Users\Jens\AppData\Local\Microsoft\Windows\Temporary Internet Files\Content.IE5\ZK2TMHCI\MC9003013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302000"/>
            <a:ext cx="28257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900113" y="5530850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dirty="0"/>
              <a:t>	</a:t>
            </a:r>
            <a:r>
              <a:rPr lang="da-DK" dirty="0" smtClean="0"/>
              <a:t>Voter</a:t>
            </a:r>
            <a:r>
              <a:rPr lang="da-DK" dirty="0"/>
              <a:t>				Election authorities</a:t>
            </a:r>
            <a:endParaRPr lang="da-DK" dirty="0">
              <a:sym typeface="Symbol" pitchFamily="18" charset="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9475" y="307022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/>
              <a:t> Ciphertext</a:t>
            </a:r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59188" y="3644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661988" y="1879600"/>
            <a:ext cx="1747837" cy="738188"/>
          </a:xfrm>
          <a:prstGeom prst="cloudCallout">
            <a:avLst>
              <a:gd name="adj1" fmla="val 25634"/>
              <a:gd name="adj2" fmla="val 1080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/>
              <a:t>Vote</a:t>
            </a:r>
          </a:p>
        </p:txBody>
      </p:sp>
      <p:pic>
        <p:nvPicPr>
          <p:cNvPr id="6152" name="Picture 2" descr="C:\Users\Jens\AppData\Local\Microsoft\Windows\Temporary Internet Files\Content.IE5\D6WWAYGW\MC9003013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988" y="3301206"/>
            <a:ext cx="24923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2592388" y="1879600"/>
            <a:ext cx="2641600" cy="792163"/>
          </a:xfrm>
          <a:prstGeom prst="wedgeRectCallout">
            <a:avLst>
              <a:gd name="adj1" fmla="val -34588"/>
              <a:gd name="adj2" fmla="val 100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/>
              <a:t>Encrypts vote to keep it private</a:t>
            </a:r>
            <a:endParaRPr lang="en-US"/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508625" y="1870075"/>
            <a:ext cx="3384550" cy="792163"/>
          </a:xfrm>
          <a:prstGeom prst="wedgeRectCallout">
            <a:avLst>
              <a:gd name="adj1" fmla="val -16847"/>
              <a:gd name="adj2" fmla="val 1022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/>
              <a:t>Tally without decrypting individual votes</a:t>
            </a:r>
            <a:endParaRPr lang="en-US"/>
          </a:p>
        </p:txBody>
      </p:sp>
      <p:sp>
        <p:nvSpPr>
          <p:cNvPr id="513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4AEFF55-0CA4-4B7D-A4A2-D4D04EB5CD6B}" type="slidenum">
              <a:rPr lang="en-US" sz="1400" smtClean="0"/>
              <a:pPr eaLnBrk="1" hangingPunct="1">
                <a:defRPr/>
              </a:pPr>
              <a:t>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Soundness of recursive step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44824"/>
                <a:ext cx="8489950" cy="3457575"/>
              </a:xfrm>
            </p:spPr>
            <p:txBody>
              <a:bodyPr/>
              <a:lstStyle/>
              <a:p>
                <a:r>
                  <a:rPr lang="en-GB" dirty="0" smtClean="0"/>
                  <a:t>Like in the previous product argument when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GB" b="0" i="1" dirty="0" smtClean="0">
                        <a:latin typeface="Cambria Math"/>
                      </a:rPr>
                      <m:t>⋅∑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GB" b="0" i="1" dirty="0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then this means with overwhelming probability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What does special soundness look like?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44824"/>
                <a:ext cx="8489950" cy="3457575"/>
              </a:xfrm>
              <a:blipFill rotWithShape="1">
                <a:blip r:embed="rId2"/>
                <a:stretch>
                  <a:fillRect l="-1292" t="-17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85981" y="551537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34053" y="4845254"/>
            <a:ext cx="648072" cy="6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34053" y="5548630"/>
            <a:ext cx="648072" cy="706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82125" y="4880746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94075" y="6246436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1411206" y="4845254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1206" y="4845254"/>
                <a:ext cx="47751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2034053" y="4619137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53" y="4619137"/>
                <a:ext cx="47751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2034053" y="5732159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53" y="5732159"/>
                <a:ext cx="47751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2798346" y="4322034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8346" y="4322034"/>
                <a:ext cx="47751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2767406" y="5768593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7406" y="5768593"/>
                <a:ext cx="47751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092691" y="5410307"/>
            <a:ext cx="621822" cy="1133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94075" y="5410306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2034053" y="5134673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53" y="5134673"/>
                <a:ext cx="47751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2779356" y="4873063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9356" y="4873063"/>
                <a:ext cx="47751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2864637" y="5466792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⋮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637" y="5466792"/>
                <a:ext cx="47751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518329" y="5496213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66401" y="4826090"/>
            <a:ext cx="648072" cy="6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66401" y="5529466"/>
            <a:ext cx="648072" cy="706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814473" y="4861582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26423" y="6227272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4543554" y="4826090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3554" y="4826090"/>
                <a:ext cx="47751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166401" y="4599973"/>
            <a:ext cx="47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2800" dirty="0" smtClean="0"/>
              <a:t>  </a:t>
            </a:r>
            <a:endParaRPr lang="en-US" sz="2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166401" y="5712995"/>
            <a:ext cx="477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2800" dirty="0" smtClean="0"/>
              <a:t>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6845668" y="4139791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5668" y="4139791"/>
                <a:ext cx="47751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132519" y="5924257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2519" y="5924257"/>
                <a:ext cx="47751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7169704" y="4580809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704" y="4580809"/>
                <a:ext cx="477510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5"/>
              <p:cNvSpPr txBox="1">
                <a:spLocks noChangeArrowheads="1"/>
              </p:cNvSpPr>
              <p:nvPr/>
            </p:nvSpPr>
            <p:spPr bwMode="auto">
              <a:xfrm>
                <a:off x="5899754" y="5159118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⋮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9754" y="5159118"/>
                <a:ext cx="477510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6474495" y="4599973"/>
            <a:ext cx="636122" cy="2616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474495" y="4883179"/>
            <a:ext cx="636122" cy="2045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7217800" y="5159118"/>
                <a:ext cx="4775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⋮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800" y="5159118"/>
                <a:ext cx="477510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6483695" y="5961213"/>
            <a:ext cx="636122" cy="2616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62545" y="6232786"/>
            <a:ext cx="636122" cy="2045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122164" y="4610418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132519" y="5085266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132519" y="5974605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132519" y="6437306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71600" y="6396335"/>
                <a:ext cx="730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𝑛</m:t>
                    </m:r>
                    <m:r>
                      <a:rPr lang="en-GB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GB" dirty="0" smtClean="0"/>
                  <a:t>special soundness  </a:t>
                </a:r>
                <a:r>
                  <a:rPr lang="en-GB" dirty="0"/>
                  <a:t> </a:t>
                </a:r>
                <a:r>
                  <a:rPr lang="en-GB" dirty="0" smtClean="0"/>
                  <a:t>     tree-special soundness</a:t>
                </a:r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6396335"/>
                <a:ext cx="7305042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5" grpId="0"/>
      <p:bldP spid="26" grpId="0"/>
      <p:bldP spid="27" grpId="0"/>
      <p:bldP spid="28" grpId="0"/>
      <p:bldP spid="29" grpId="0"/>
      <p:bldP spid="33" grpId="0"/>
      <p:bldP spid="34" grpId="0"/>
      <p:bldP spid="41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Efficiency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5445224"/>
            <a:ext cx="8706296" cy="72062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Implementation in Python using Danezis’ </a:t>
            </a:r>
            <a:r>
              <a:rPr lang="en-GB" dirty="0" err="1" smtClean="0"/>
              <a:t>petlib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94782"/>
              </p:ext>
            </p:extLst>
          </p:nvPr>
        </p:nvGraphicFramePr>
        <p:xfrm>
          <a:off x="323528" y="1988840"/>
          <a:ext cx="8496946" cy="316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576"/>
                <a:gridCol w="1296144"/>
                <a:gridCol w="1728192"/>
                <a:gridCol w="1368152"/>
                <a:gridCol w="1532882"/>
              </a:tblGrid>
              <a:tr h="120396">
                <a:tc>
                  <a:txBody>
                    <a:bodyPr/>
                    <a:lstStyle/>
                    <a:p>
                      <a:r>
                        <a:rPr lang="en-GB" dirty="0" smtClean="0"/>
                        <a:t>Previous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Rounds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Prover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Verifier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Comm.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Cramer-</a:t>
                      </a:r>
                      <a:r>
                        <a:rPr lang="en-GB" dirty="0" err="1" smtClean="0"/>
                        <a:t>Damgård</a:t>
                      </a:r>
                      <a:r>
                        <a:rPr lang="en-GB" dirty="0" smtClean="0"/>
                        <a:t> 1997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</a:t>
                      </a:r>
                      <a:r>
                        <a:rPr lang="en-GB" baseline="0" dirty="0" smtClean="0"/>
                        <a:t>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11N </a:t>
                      </a:r>
                      <a:r>
                        <a:rPr lang="en-GB" dirty="0" err="1" smtClean="0"/>
                        <a:t>elem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Groth</a:t>
                      </a:r>
                      <a:r>
                        <a:rPr lang="en-GB" baseline="0" dirty="0" smtClean="0"/>
                        <a:t> 2009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6N/log</a:t>
                      </a:r>
                      <a:r>
                        <a:rPr lang="en-GB" baseline="0" dirty="0" smtClean="0"/>
                        <a:t> N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aseline="0" dirty="0" smtClean="0"/>
                        <a:t>O(N) </a:t>
                      </a:r>
                      <a:r>
                        <a:rPr lang="en-GB" baseline="0" dirty="0" err="1" smtClean="0"/>
                        <a:t>mult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16√N </a:t>
                      </a:r>
                      <a:r>
                        <a:rPr lang="en-GB" dirty="0" err="1" smtClean="0"/>
                        <a:t>elem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Groth</a:t>
                      </a:r>
                      <a:r>
                        <a:rPr lang="en-GB" baseline="0" dirty="0" smtClean="0"/>
                        <a:t> 2009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 log N + 5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</a:t>
                      </a:r>
                      <a:r>
                        <a:rPr lang="en-GB" baseline="0" dirty="0" smtClean="0"/>
                        <a:t>/log N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aseline="0" dirty="0" smtClean="0"/>
                        <a:t>O(N) </a:t>
                      </a:r>
                      <a:r>
                        <a:rPr lang="en-GB" baseline="0" dirty="0" err="1" smtClean="0"/>
                        <a:t>mult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9√N </a:t>
                      </a:r>
                      <a:r>
                        <a:rPr lang="en-GB" dirty="0" err="1" smtClean="0"/>
                        <a:t>elem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err="1" smtClean="0"/>
                        <a:t>Seo</a:t>
                      </a:r>
                      <a:r>
                        <a:rPr lang="en-GB" baseline="0" dirty="0" smtClean="0"/>
                        <a:t> 2011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6N/log</a:t>
                      </a:r>
                      <a:r>
                        <a:rPr lang="en-GB" baseline="0" dirty="0" smtClean="0"/>
                        <a:t> N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O(N)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mult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37√N </a:t>
                      </a:r>
                      <a:r>
                        <a:rPr lang="en-GB" dirty="0" err="1" smtClean="0"/>
                        <a:t>elem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This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6N/</a:t>
                      </a:r>
                      <a:r>
                        <a:rPr lang="en-GB" baseline="0" dirty="0" smtClean="0"/>
                        <a:t>log N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O(N)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mult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4√N </a:t>
                      </a:r>
                      <a:r>
                        <a:rPr lang="en-GB" dirty="0" err="1" smtClean="0"/>
                        <a:t>elem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This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 log N + 1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12N</a:t>
                      </a:r>
                      <a:r>
                        <a:rPr lang="en-GB" baseline="0" dirty="0" smtClean="0"/>
                        <a:t>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4N</a:t>
                      </a:r>
                      <a:r>
                        <a:rPr lang="en-GB" baseline="0" dirty="0" smtClean="0"/>
                        <a:t> expo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</a:t>
                      </a:r>
                      <a:r>
                        <a:rPr lang="en-GB" baseline="0" dirty="0" smtClean="0"/>
                        <a:t> log N </a:t>
                      </a:r>
                      <a:r>
                        <a:rPr lang="en-GB" baseline="0" dirty="0" err="1" smtClean="0"/>
                        <a:t>elem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844824"/>
                <a:ext cx="8489950" cy="4896543"/>
              </a:xfrm>
            </p:spPr>
            <p:txBody>
              <a:bodyPr/>
              <a:lstStyle/>
              <a:p>
                <a:r>
                  <a:rPr lang="en-GB" dirty="0"/>
                  <a:t>Sigma-protocols</a:t>
                </a:r>
              </a:p>
              <a:p>
                <a:pPr lvl="1"/>
                <a:r>
                  <a:rPr lang="en-GB" dirty="0"/>
                  <a:t>Based on </a:t>
                </a:r>
                <a:r>
                  <a:rPr lang="en-GB" dirty="0" smtClean="0"/>
                  <a:t>Pedersen commitments</a:t>
                </a:r>
              </a:p>
              <a:p>
                <a:pPr lvl="2"/>
                <a:r>
                  <a:rPr lang="en-GB" dirty="0"/>
                  <a:t>H</a:t>
                </a:r>
                <a:r>
                  <a:rPr lang="en-GB" dirty="0" smtClean="0"/>
                  <a:t>ardness </a:t>
                </a:r>
                <a:r>
                  <a:rPr lang="en-GB" dirty="0"/>
                  <a:t>of the discrete logarithm problem</a:t>
                </a:r>
              </a:p>
              <a:p>
                <a:r>
                  <a:rPr lang="en-GB" dirty="0"/>
                  <a:t>Techniques</a:t>
                </a:r>
              </a:p>
              <a:p>
                <a:pPr lvl="1"/>
                <a:r>
                  <a:rPr lang="en-GB" dirty="0"/>
                  <a:t>Batching many arguments into one</a:t>
                </a:r>
              </a:p>
              <a:p>
                <a:pPr lvl="1"/>
                <a:r>
                  <a:rPr lang="en-GB" dirty="0"/>
                  <a:t>Commitments to vectors for parallel verification</a:t>
                </a:r>
              </a:p>
              <a:p>
                <a:pPr lvl="1"/>
                <a:r>
                  <a:rPr lang="en-GB" dirty="0"/>
                  <a:t>Polynomial convolution to get square root complexity</a:t>
                </a:r>
              </a:p>
              <a:p>
                <a:pPr lvl="1"/>
                <a:r>
                  <a:rPr lang="en-GB" dirty="0"/>
                  <a:t>Interaction to reduce to logarithmic complexity</a:t>
                </a:r>
              </a:p>
              <a:p>
                <a:r>
                  <a:rPr lang="en-GB" dirty="0" smtClean="0"/>
                  <a:t>Minimal communication arguments</a:t>
                </a:r>
                <a:endParaRPr lang="en-GB" dirty="0"/>
              </a:p>
              <a:p>
                <a:pPr lvl="1"/>
                <a:r>
                  <a:rPr lang="en-GB" dirty="0"/>
                  <a:t>Arguments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𝑂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/>
                          </a:rPr>
                          <m:t>𝜆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bits communication for NP</a:t>
                </a:r>
              </a:p>
              <a:p>
                <a:pPr lvl="2"/>
                <a:r>
                  <a:rPr lang="en-GB" dirty="0"/>
                  <a:t>Security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𝜆</m:t>
                    </m:r>
                  </m:oMath>
                </a14:m>
                <a:r>
                  <a:rPr lang="en-GB" dirty="0"/>
                  <a:t>, statements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844824"/>
                <a:ext cx="8489950" cy="4896543"/>
              </a:xfrm>
              <a:blipFill rotWithShape="1">
                <a:blip r:embed="rId2"/>
                <a:stretch>
                  <a:fillRect l="-1220" t="-1245" b="-2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Election fraud</a:t>
            </a:r>
          </a:p>
        </p:txBody>
      </p:sp>
      <p:pic>
        <p:nvPicPr>
          <p:cNvPr id="7171" name="Picture 3" descr="C:\Users\Jens\AppData\Local\Microsoft\Windows\Temporary Internet Files\Content.IE5\ZK2TMHCI\MC9003013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302000"/>
            <a:ext cx="28257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900113" y="5530850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dirty="0"/>
              <a:t>	</a:t>
            </a:r>
            <a:r>
              <a:rPr lang="da-DK" dirty="0" smtClean="0"/>
              <a:t>Voter		</a:t>
            </a:r>
            <a:r>
              <a:rPr lang="da-DK" dirty="0"/>
              <a:t>		Election authorities</a:t>
            </a:r>
            <a:endParaRPr lang="da-DK" dirty="0">
              <a:sym typeface="Symbol" pitchFamily="18" charset="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9475" y="307022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/>
              <a:t> Ciphertext</a:t>
            </a:r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59188" y="3644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67544" y="1417375"/>
            <a:ext cx="2376264" cy="1888430"/>
          </a:xfrm>
          <a:prstGeom prst="cloudCallout">
            <a:avLst>
              <a:gd name="adj1" fmla="val 11001"/>
              <a:gd name="adj2" fmla="val 5213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7176" name="Picture 2" descr="C:\Users\Jens\AppData\Local\Microsoft\Windows\Temporary Internet Files\Content.IE5\D6WWAYGW\MC9003013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825" y="3293327"/>
            <a:ext cx="24923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2914650" y="1903104"/>
            <a:ext cx="2809478" cy="792163"/>
          </a:xfrm>
          <a:prstGeom prst="wedgeRectCallout">
            <a:avLst>
              <a:gd name="adj1" fmla="val -40788"/>
              <a:gd name="adj2" fmla="val 1039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 dirty="0"/>
              <a:t>Encrypts </a:t>
            </a:r>
            <a:r>
              <a:rPr lang="da-DK" dirty="0" smtClean="0"/>
              <a:t>100 </a:t>
            </a:r>
            <a:r>
              <a:rPr lang="da-DK" dirty="0"/>
              <a:t>votes for </a:t>
            </a:r>
            <a:r>
              <a:rPr lang="en-GB" dirty="0"/>
              <a:t>Hwang </a:t>
            </a:r>
            <a:r>
              <a:rPr lang="en-GB" dirty="0" err="1"/>
              <a:t>Kyo-ahn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811838" y="1879600"/>
            <a:ext cx="2720975" cy="739775"/>
          </a:xfrm>
          <a:prstGeom prst="wedgeRoundRectCallout">
            <a:avLst>
              <a:gd name="adj1" fmla="val -11294"/>
              <a:gd name="adj2" fmla="val 13191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Is the encrypted vote valid?</a:t>
            </a:r>
          </a:p>
        </p:txBody>
      </p:sp>
      <p:sp>
        <p:nvSpPr>
          <p:cNvPr id="61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05E2EC3-596F-46ED-ABAE-1063EEA07E86}" type="slidenum">
              <a:rPr lang="en-US" sz="1400" smtClean="0"/>
              <a:pPr eaLnBrk="1" hangingPunct="1">
                <a:defRPr/>
              </a:pPr>
              <a:t>4</a:t>
            </a:fld>
            <a:endParaRPr lang="en-US" sz="1400" smtClean="0"/>
          </a:p>
        </p:txBody>
      </p:sp>
      <p:pic>
        <p:nvPicPr>
          <p:cNvPr id="1026" name="Picture 2" descr="Hwang Kyo-ah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1" y="1777711"/>
            <a:ext cx="871364" cy="11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63688" y="2068352"/>
            <a:ext cx="913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번영</a:t>
            </a:r>
            <a:r>
              <a:rPr lang="en-GB" altLang="ko-KR" dirty="0" smtClean="0"/>
              <a:t>!!</a:t>
            </a:r>
            <a:endParaRPr lang="ko-KR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Zero-knowledge proof as solution</a:t>
            </a:r>
          </a:p>
        </p:txBody>
      </p:sp>
      <p:pic>
        <p:nvPicPr>
          <p:cNvPr id="8195" name="Picture 3" descr="C:\Users\Jens\AppData\Local\Microsoft\Windows\Temporary Internet Files\Content.IE5\ZK2TMHCI\MC9003013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302000"/>
            <a:ext cx="28257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00113" y="5530850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dirty="0"/>
              <a:t>	</a:t>
            </a:r>
            <a:r>
              <a:rPr lang="da-DK" dirty="0" smtClean="0"/>
              <a:t>Voter</a:t>
            </a:r>
            <a:r>
              <a:rPr lang="da-DK" dirty="0"/>
              <a:t>				Election authorities</a:t>
            </a:r>
            <a:endParaRPr lang="da-DK" dirty="0">
              <a:sym typeface="Symbol" pitchFamily="18" charset="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419475" y="307022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/>
              <a:t> Ciphertext</a:t>
            </a:r>
            <a:endParaRPr lang="en-US"/>
          </a:p>
        </p:txBody>
      </p: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3659188" y="3644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199" name="Picture 2" descr="C:\Users\Jens\AppData\Local\Microsoft\Windows\Temporary Internet Files\Content.IE5\D6WWAYGW\MC9003013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163" y="3301206"/>
            <a:ext cx="24923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5233988" y="1879600"/>
            <a:ext cx="1858962" cy="792163"/>
          </a:xfrm>
          <a:prstGeom prst="wedgeRectCallout">
            <a:avLst>
              <a:gd name="adj1" fmla="val -55778"/>
              <a:gd name="adj2" fmla="val 183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/>
              <a:t>Soundness:</a:t>
            </a:r>
            <a:br>
              <a:rPr lang="da-DK"/>
            </a:br>
            <a:r>
              <a:rPr lang="da-DK"/>
              <a:t>Vote is valid</a:t>
            </a:r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59113" y="3848100"/>
            <a:ext cx="2449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/>
              <a:t>Zero-knowledge proof for valid vote encrypted</a:t>
            </a:r>
            <a:endParaRPr 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900113" y="1876425"/>
            <a:ext cx="2519362" cy="792163"/>
          </a:xfrm>
          <a:prstGeom prst="wedgeRectCallout">
            <a:avLst>
              <a:gd name="adj1" fmla="val 42093"/>
              <a:gd name="adj2" fmla="val 190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da-DK"/>
              <a:t>Zero-knowledge:</a:t>
            </a:r>
            <a:br>
              <a:rPr lang="da-DK"/>
            </a:br>
            <a:r>
              <a:rPr lang="da-DK"/>
              <a:t>Vote is secret</a:t>
            </a:r>
            <a:endParaRPr lang="en-US"/>
          </a:p>
        </p:txBody>
      </p:sp>
      <p:sp>
        <p:nvSpPr>
          <p:cNvPr id="717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BFADE24-929D-4106-98DC-096D19D77EC2}" type="slidenum">
              <a:rPr lang="en-US" sz="1400" smtClean="0"/>
              <a:pPr eaLnBrk="1" hangingPunct="1">
                <a:defRPr/>
              </a:pPr>
              <a:t>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Cryptography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67E836D-0A5E-41D4-800D-F2D9AFBDEAC8}" type="slidenum">
              <a:rPr lang="en-US" sz="1400" smtClean="0"/>
              <a:pPr eaLnBrk="1" hangingPunct="1">
                <a:defRPr/>
              </a:pPr>
              <a:t>6</a:t>
            </a:fld>
            <a:endParaRPr lang="en-US" sz="1400" smtClean="0"/>
          </a:p>
        </p:txBody>
      </p:sp>
      <p:pic>
        <p:nvPicPr>
          <p:cNvPr id="13316" name="Picture 3" descr="C:\Users\Jens\AppData\Local\Microsoft\Windows\Temporary Internet Files\Content.IE5\K9J7UAKK\MC9002975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1646238"/>
            <a:ext cx="10842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 descr="C:\Users\Jens\AppData\Local\Microsoft\Windows\Temporary Internet Files\Content.IE5\D6WWAYGW\MC9003013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1363" y="2952750"/>
            <a:ext cx="146843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C:\Users\Jens\AppData\Local\Microsoft\Windows\Temporary Internet Files\Content.IE5\6COSHPWO\MC90043163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8145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2"/>
          <p:cNvSpPr/>
          <p:nvPr/>
        </p:nvSpPr>
        <p:spPr>
          <a:xfrm>
            <a:off x="4387850" y="5510213"/>
            <a:ext cx="1573213" cy="1079500"/>
          </a:xfrm>
          <a:prstGeom prst="cloud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3320" name="Picture 7" descr="C:\Users\Jens\AppData\Local\Microsoft\Windows\Temporary Internet Files\Content.IE5\6COSHPWO\MC90043163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5622925"/>
            <a:ext cx="96678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C:\Users\Jens\AppData\Local\Microsoft\Windows\Temporary Internet Files\Content.IE5\K9J7UAKK\MC90043389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46085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C:\Users\Jens\AppData\Local\Microsoft\Windows\Temporary Internet Files\Content.IE5\CKDOMBQG\MC90002429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89188"/>
            <a:ext cx="12954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7" descr="C:\Users\Jens\AppData\Local\Microsoft\Windows\Temporary Internet Files\Content.IE5\6COSHPWO\MC90006507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730375"/>
            <a:ext cx="1503362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3757613" y="5948363"/>
            <a:ext cx="596900" cy="3127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93913" y="3189288"/>
            <a:ext cx="4700587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Problems typically arise when attackers deviate from a</a:t>
            </a:r>
            <a:r>
              <a:rPr lang="en-GB" dirty="0" smtClean="0"/>
              <a:t> </a:t>
            </a:r>
            <a:r>
              <a:rPr lang="en-GB" dirty="0"/>
              <a:t>protocol (active attack)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986088" y="4278313"/>
            <a:ext cx="4854575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Zero-knowledge proofs prevent deviation and give security against active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Parameters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23850" y="2060575"/>
            <a:ext cx="8489950" cy="4608513"/>
          </a:xfrm>
        </p:spPr>
        <p:txBody>
          <a:bodyPr/>
          <a:lstStyle/>
          <a:p>
            <a:pPr eaLnBrk="1" hangingPunct="1"/>
            <a:r>
              <a:rPr lang="en-GB" dirty="0" smtClean="0"/>
              <a:t>Efficiency</a:t>
            </a:r>
          </a:p>
          <a:p>
            <a:pPr lvl="1" eaLnBrk="1" hangingPunct="1"/>
            <a:r>
              <a:rPr lang="en-GB" dirty="0" smtClean="0"/>
              <a:t>Communication (bits)</a:t>
            </a:r>
          </a:p>
          <a:p>
            <a:pPr lvl="1" eaLnBrk="1" hangingPunct="1"/>
            <a:r>
              <a:rPr lang="en-GB" dirty="0" smtClean="0"/>
              <a:t>Prover’s computation (seconds/operations)</a:t>
            </a:r>
          </a:p>
          <a:p>
            <a:pPr lvl="1" eaLnBrk="1" hangingPunct="1"/>
            <a:r>
              <a:rPr lang="en-GB" dirty="0" smtClean="0"/>
              <a:t>Verifier’s computation (seconds/operations)</a:t>
            </a:r>
          </a:p>
          <a:p>
            <a:pPr lvl="1" eaLnBrk="1" hangingPunct="1"/>
            <a:r>
              <a:rPr lang="en-GB" dirty="0" smtClean="0"/>
              <a:t>Round complexity (number of messages)</a:t>
            </a:r>
          </a:p>
          <a:p>
            <a:pPr eaLnBrk="1" hangingPunct="1"/>
            <a:r>
              <a:rPr lang="en-GB" dirty="0" smtClean="0"/>
              <a:t>Security</a:t>
            </a:r>
          </a:p>
          <a:p>
            <a:pPr lvl="1" eaLnBrk="1" hangingPunct="1"/>
            <a:r>
              <a:rPr lang="en-GB" dirty="0" smtClean="0"/>
              <a:t>Setup</a:t>
            </a:r>
          </a:p>
          <a:p>
            <a:pPr lvl="1" eaLnBrk="1" hangingPunct="1"/>
            <a:r>
              <a:rPr lang="en-GB" dirty="0" smtClean="0"/>
              <a:t>Cryptographic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19"/>
              <p:cNvSpPr>
                <a:spLocks noChangeArrowheads="1"/>
              </p:cNvSpPr>
              <p:nvPr/>
            </p:nvSpPr>
            <p:spPr bwMode="auto">
              <a:xfrm>
                <a:off x="4283968" y="908720"/>
                <a:ext cx="4392488" cy="1656184"/>
              </a:xfrm>
              <a:prstGeom prst="wedgeRectCallout">
                <a:avLst>
                  <a:gd name="adj1" fmla="val -48625"/>
                  <a:gd name="adj2" fmla="val 6205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 dirty="0"/>
                  <a:t>G</a:t>
                </a:r>
                <a:r>
                  <a:rPr lang="en-US" dirty="0" smtClean="0"/>
                  <a:t>oal: efficient argument for NP</a:t>
                </a:r>
                <a:br>
                  <a:rPr lang="en-US" dirty="0" smtClean="0"/>
                </a:br>
                <a:r>
                  <a:rPr lang="en-US" dirty="0" smtClean="0"/>
                  <a:t>Security parameter: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Statement </a:t>
                </a:r>
                <a:r>
                  <a:rPr lang="en-US" dirty="0" smtClean="0"/>
                  <a:t>size: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poly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𝜆</m:t>
                    </m:r>
                    <m:r>
                      <a:rPr lang="en-GB" i="1"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Communication: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en-GB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/>
                          </a:rPr>
                          <m:t>𝜆</m:t>
                        </m:r>
                      </m:e>
                    </m:func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bits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AutoShap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908720"/>
                <a:ext cx="4392488" cy="1656184"/>
              </a:xfrm>
              <a:prstGeom prst="wedgeRectCallout">
                <a:avLst>
                  <a:gd name="adj1" fmla="val -48625"/>
                  <a:gd name="adj2" fmla="val 62057"/>
                </a:avLst>
              </a:prstGeom>
              <a:blipFill rotWithShape="1">
                <a:blip r:embed="rId3"/>
                <a:stretch>
                  <a:fillRect l="-2078" t="-1948" r="-12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2132856"/>
                <a:ext cx="8634288" cy="4176464"/>
              </a:xfrm>
            </p:spPr>
            <p:txBody>
              <a:bodyPr/>
              <a:lstStyle/>
              <a:p>
                <a:r>
                  <a:rPr lang="en-GB" dirty="0" smtClean="0"/>
                  <a:t>Sigma-protocols</a:t>
                </a:r>
              </a:p>
              <a:p>
                <a:pPr lvl="1"/>
                <a:r>
                  <a:rPr lang="en-GB" dirty="0" smtClean="0"/>
                  <a:t>Based on the hardness of the discrete logarithm problem</a:t>
                </a:r>
              </a:p>
              <a:p>
                <a:r>
                  <a:rPr lang="en-GB" dirty="0" smtClean="0"/>
                  <a:t>Techniques</a:t>
                </a:r>
              </a:p>
              <a:p>
                <a:pPr lvl="1"/>
                <a:r>
                  <a:rPr lang="en-GB" dirty="0" smtClean="0"/>
                  <a:t>Batching many arguments into one</a:t>
                </a:r>
              </a:p>
              <a:p>
                <a:pPr lvl="1"/>
                <a:r>
                  <a:rPr lang="en-GB" dirty="0" smtClean="0"/>
                  <a:t>Commitments to vectors for parallel verification</a:t>
                </a:r>
              </a:p>
              <a:p>
                <a:pPr lvl="1"/>
                <a:r>
                  <a:rPr lang="en-GB" dirty="0" smtClean="0"/>
                  <a:t>Polynomial convolution to get square root complexity</a:t>
                </a:r>
              </a:p>
              <a:p>
                <a:pPr lvl="1"/>
                <a:r>
                  <a:rPr lang="en-GB" dirty="0" smtClean="0"/>
                  <a:t>Interaction to reduce to logarithmic complexity</a:t>
                </a:r>
              </a:p>
              <a:p>
                <a:r>
                  <a:rPr lang="en-GB" dirty="0" smtClean="0"/>
                  <a:t>Goal</a:t>
                </a:r>
              </a:p>
              <a:p>
                <a:pPr lvl="1"/>
                <a:r>
                  <a:rPr lang="en-GB" dirty="0" smtClean="0"/>
                  <a:t>Arguments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en-GB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/>
                          </a:rPr>
                          <m:t>𝜆</m:t>
                        </m:r>
                        <m:r>
                          <a:rPr lang="en-GB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 smtClean="0"/>
                  <a:t> bits communication for NP</a:t>
                </a:r>
                <a:endParaRPr lang="en-GB" dirty="0"/>
              </a:p>
              <a:p>
                <a:pPr lvl="2"/>
                <a:r>
                  <a:rPr lang="en-GB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GB" dirty="0" smtClean="0"/>
                  <a:t>, statements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2132856"/>
                <a:ext cx="8634288" cy="4176464"/>
              </a:xfrm>
              <a:blipFill rotWithShape="1">
                <a:blip r:embed="rId2"/>
                <a:stretch>
                  <a:fillRect l="-1200" t="-1460" r="-565" b="-1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DD1FA-F0E6-49C9-927B-ED457B495E1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da-DK" dirty="0" smtClean="0"/>
                  <a:t>Sigma-protocol for NP-relation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da-DK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1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651" t="-6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Text Box 5"/>
              <p:cNvSpPr txBox="1">
                <a:spLocks noChangeArrowheads="1"/>
              </p:cNvSpPr>
              <p:nvPr/>
            </p:nvSpPr>
            <p:spPr bwMode="auto">
              <a:xfrm>
                <a:off x="395288" y="1412875"/>
                <a:ext cx="8207375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da-DK" dirty="0" smtClean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da-DK" sz="2800" dirty="0" smtClean="0"/>
                  <a:t>			Statement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𝑢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8909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12875"/>
                <a:ext cx="8207375" cy="1107996"/>
              </a:xfrm>
              <a:prstGeom prst="rect">
                <a:avLst/>
              </a:prstGeom>
              <a:blipFill rotWithShape="1">
                <a:blip r:embed="rId4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5" name="AutoShape 7"/>
              <p:cNvSpPr>
                <a:spLocks noChangeArrowheads="1"/>
              </p:cNvSpPr>
              <p:nvPr/>
            </p:nvSpPr>
            <p:spPr bwMode="auto">
              <a:xfrm>
                <a:off x="251449" y="2520871"/>
                <a:ext cx="3096415" cy="1270900"/>
              </a:xfrm>
              <a:prstGeom prst="cloudCallout">
                <a:avLst>
                  <a:gd name="adj1" fmla="val 18069"/>
                  <a:gd name="adj2" fmla="val 8460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GB" sz="2800" dirty="0" smtClean="0"/>
                  <a:t>Witness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𝑢</m:t>
                    </m:r>
                    <m:r>
                      <a:rPr lang="en-GB" sz="2800" b="0" i="1" smtClean="0">
                        <a:latin typeface="Cambria Math"/>
                      </a:rPr>
                      <m:t>,</m:t>
                    </m:r>
                    <m:r>
                      <a:rPr lang="en-GB" sz="2800" b="0" i="1" smtClean="0">
                        <a:latin typeface="Cambria Math"/>
                      </a:rPr>
                      <m:t>𝑤</m:t>
                    </m:r>
                    <m:r>
                      <a:rPr lang="en-GB" sz="2800" b="0" i="1" smtClean="0">
                        <a:latin typeface="Cambria Math"/>
                      </a:rPr>
                      <m:t>)∈</m:t>
                    </m:r>
                    <m:r>
                      <a:rPr lang="en-GB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9095" name="AutoShap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49" y="2520871"/>
                <a:ext cx="3096415" cy="1270900"/>
              </a:xfrm>
              <a:prstGeom prst="cloudCallout">
                <a:avLst>
                  <a:gd name="adj1" fmla="val 18069"/>
                  <a:gd name="adj2" fmla="val 84606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4042408" y="400441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 flipH="1">
            <a:off x="4042410" y="471005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4042410" y="537321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134" name="Picture 25" descr="pe06911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4847" y="3833759"/>
            <a:ext cx="172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26" descr="pe0692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21" y="4004415"/>
            <a:ext cx="18097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354211" y="3461992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211" y="3461992"/>
                <a:ext cx="52892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5"/>
              <p:cNvSpPr txBox="1">
                <a:spLocks noChangeArrowheads="1"/>
              </p:cNvSpPr>
              <p:nvPr/>
            </p:nvSpPr>
            <p:spPr bwMode="auto">
              <a:xfrm>
                <a:off x="4354209" y="4158535"/>
                <a:ext cx="11129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  <m:r>
                      <a:rPr lang="en-GB" sz="2800" b="0" i="1" smtClean="0">
                        <a:latin typeface="Cambria Math"/>
                      </a:rPr>
                      <m:t>←</m:t>
                    </m:r>
                    <m:r>
                      <a:rPr lang="en-GB" sz="2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209" y="4158535"/>
                <a:ext cx="1112988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5"/>
              <p:cNvSpPr txBox="1">
                <a:spLocks noChangeArrowheads="1"/>
              </p:cNvSpPr>
              <p:nvPr/>
            </p:nvSpPr>
            <p:spPr bwMode="auto">
              <a:xfrm>
                <a:off x="4343411" y="4855617"/>
                <a:ext cx="5289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da-DK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4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11" y="4855617"/>
                <a:ext cx="52892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5"/>
              <p:cNvSpPr txBox="1">
                <a:spLocks noChangeArrowheads="1"/>
              </p:cNvSpPr>
              <p:nvPr/>
            </p:nvSpPr>
            <p:spPr bwMode="auto">
              <a:xfrm>
                <a:off x="5298431" y="5791146"/>
                <a:ext cx="33042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GB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/>
                          </a:rPr>
                          <m:t>𝑢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GB" sz="2800" b="0" i="1" smtClean="0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→1/0</m:t>
                    </m:r>
                  </m:oMath>
                </a14:m>
                <a:r>
                  <a:rPr lang="da-DK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8431" y="5791146"/>
                <a:ext cx="330423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3717177" y="761925"/>
            <a:ext cx="5184824" cy="1204948"/>
          </a:xfrm>
          <a:prstGeom prst="wedgeRectCallout">
            <a:avLst>
              <a:gd name="adj1" fmla="val 26615"/>
              <a:gd name="adj2" fmla="val 36098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r>
              <a:rPr lang="en-US" dirty="0" smtClean="0"/>
              <a:t>Completeness: </a:t>
            </a:r>
            <a:br>
              <a:rPr lang="en-US" dirty="0" smtClean="0"/>
            </a:br>
            <a:r>
              <a:rPr lang="en-US" dirty="0" smtClean="0"/>
              <a:t>Honest prover with witness always makes honest verifier 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8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5" grpId="0" animBg="1"/>
      <p:bldP spid="89096" grpId="0" animBg="1"/>
      <p:bldP spid="89099" grpId="0" animBg="1"/>
      <p:bldP spid="89100" grpId="0" animBg="1"/>
      <p:bldP spid="41" grpId="0"/>
      <p:bldP spid="42" grpId="0"/>
      <p:bldP spid="44" grpId="0"/>
      <p:bldP spid="46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NS20GROTH@EOD4Q7IFUVWXY596" val="2735"/>
  <p:tag name="FIRSTANNA20BANANA@EOD4Q7IFUVWXY596" val="2972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4B4620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A5A28F"/>
      </a:hlink>
      <a:folHlink>
        <a:srgbClr val="CCD158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4B462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A5A28F"/>
        </a:hlink>
        <a:folHlink>
          <a:srgbClr val="CCD1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</TotalTime>
  <Words>2149</Words>
  <Application>Microsoft Office PowerPoint</Application>
  <PresentationFormat>On-screen Show (4:3)</PresentationFormat>
  <Paragraphs>355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Imprint MT Shadow</vt:lpstr>
      <vt:lpstr>Cambria Math</vt:lpstr>
      <vt:lpstr>Symbol</vt:lpstr>
      <vt:lpstr>Custom Design</vt:lpstr>
      <vt:lpstr> Discrete logarithm based  zero-knowledge arguments</vt:lpstr>
      <vt:lpstr>Zero-knowledge argument </vt:lpstr>
      <vt:lpstr>Internet voting</vt:lpstr>
      <vt:lpstr>Election fraud</vt:lpstr>
      <vt:lpstr>Zero-knowledge proof as solution</vt:lpstr>
      <vt:lpstr>Cryptography</vt:lpstr>
      <vt:lpstr>Parameters</vt:lpstr>
      <vt:lpstr>Agenda</vt:lpstr>
      <vt:lpstr>Sigma-protocol for NP-relation R </vt:lpstr>
      <vt:lpstr>Special soundness</vt:lpstr>
      <vt:lpstr>Special honest verifier zero-knowledge</vt:lpstr>
      <vt:lpstr>Fiat-Shamir heuristic</vt:lpstr>
      <vt:lpstr>Pedersen commitment</vt:lpstr>
      <vt:lpstr>Argument of knowledge</vt:lpstr>
      <vt:lpstr>Σ-protocol for arithmetic circuit over Z_p</vt:lpstr>
      <vt:lpstr>Special soundness generalization</vt:lpstr>
      <vt:lpstr>Batch argument of knowledge</vt:lpstr>
      <vt:lpstr>m+1-special soundness</vt:lpstr>
      <vt:lpstr>Generalized Pedersen commitment</vt:lpstr>
      <vt:lpstr>Batch argument of knowledge of vectors</vt:lpstr>
      <vt:lpstr>Batch inner product argument</vt:lpstr>
      <vt:lpstr>Matrix view</vt:lpstr>
      <vt:lpstr>Batch inner product argument</vt:lpstr>
      <vt:lpstr>Arithmetic circuit written as inner products</vt:lpstr>
      <vt:lpstr>Arithmetic product argument</vt:lpstr>
      <vt:lpstr>The square root communication barrier</vt:lpstr>
      <vt:lpstr>Changing committed values</vt:lpstr>
      <vt:lpstr>Recursive inner product argument step</vt:lpstr>
      <vt:lpstr>Matrix view</vt:lpstr>
      <vt:lpstr>Soundness of recursive step</vt:lpstr>
      <vt:lpstr>Efficiency</vt:lpstr>
      <vt:lpstr>Summary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Jens Groth</cp:lastModifiedBy>
  <cp:revision>736</cp:revision>
  <cp:lastPrinted>2012-04-16T20:43:27Z</cp:lastPrinted>
  <dcterms:created xsi:type="dcterms:W3CDTF">2005-07-13T12:26:50Z</dcterms:created>
  <dcterms:modified xsi:type="dcterms:W3CDTF">2015-11-24T09:53:39Z</dcterms:modified>
</cp:coreProperties>
</file>