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323" r:id="rId4"/>
    <p:sldId id="312" r:id="rId5"/>
    <p:sldId id="258" r:id="rId6"/>
    <p:sldId id="313" r:id="rId7"/>
    <p:sldId id="314" r:id="rId8"/>
    <p:sldId id="291" r:id="rId9"/>
    <p:sldId id="292" r:id="rId10"/>
    <p:sldId id="331" r:id="rId11"/>
    <p:sldId id="315" r:id="rId12"/>
    <p:sldId id="298" r:id="rId13"/>
    <p:sldId id="306" r:id="rId14"/>
    <p:sldId id="316" r:id="rId15"/>
    <p:sldId id="317" r:id="rId16"/>
    <p:sldId id="318" r:id="rId17"/>
    <p:sldId id="336" r:id="rId18"/>
    <p:sldId id="337" r:id="rId19"/>
    <p:sldId id="338" r:id="rId20"/>
    <p:sldId id="339" r:id="rId21"/>
    <p:sldId id="319" r:id="rId22"/>
    <p:sldId id="320" r:id="rId23"/>
    <p:sldId id="321" r:id="rId24"/>
    <p:sldId id="322" r:id="rId25"/>
    <p:sldId id="324" r:id="rId26"/>
    <p:sldId id="325" r:id="rId27"/>
    <p:sldId id="326" r:id="rId28"/>
    <p:sldId id="327" r:id="rId29"/>
    <p:sldId id="328" r:id="rId30"/>
    <p:sldId id="330" r:id="rId31"/>
    <p:sldId id="340" r:id="rId32"/>
    <p:sldId id="341" r:id="rId33"/>
    <p:sldId id="343" r:id="rId34"/>
    <p:sldId id="344" r:id="rId35"/>
    <p:sldId id="345" r:id="rId36"/>
    <p:sldId id="352" r:id="rId37"/>
    <p:sldId id="353" r:id="rId38"/>
    <p:sldId id="354" r:id="rId39"/>
    <p:sldId id="351" r:id="rId40"/>
    <p:sldId id="355" r:id="rId41"/>
    <p:sldId id="356" r:id="rId42"/>
    <p:sldId id="357" r:id="rId43"/>
    <p:sldId id="307" r:id="rId44"/>
    <p:sldId id="332" r:id="rId45"/>
    <p:sldId id="333" r:id="rId46"/>
    <p:sldId id="334" r:id="rId47"/>
    <p:sldId id="335" r:id="rId48"/>
    <p:sldId id="31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5A6EACF-BDEE-4D54-8A4A-AC4C75F2E14F}">
          <p14:sldIdLst>
            <p14:sldId id="256"/>
            <p14:sldId id="257"/>
            <p14:sldId id="323"/>
            <p14:sldId id="312"/>
            <p14:sldId id="258"/>
            <p14:sldId id="313"/>
            <p14:sldId id="314"/>
            <p14:sldId id="291"/>
            <p14:sldId id="292"/>
            <p14:sldId id="331"/>
            <p14:sldId id="315"/>
            <p14:sldId id="298"/>
            <p14:sldId id="306"/>
            <p14:sldId id="316"/>
            <p14:sldId id="317"/>
            <p14:sldId id="318"/>
            <p14:sldId id="336"/>
            <p14:sldId id="337"/>
            <p14:sldId id="338"/>
            <p14:sldId id="339"/>
            <p14:sldId id="319"/>
            <p14:sldId id="320"/>
            <p14:sldId id="321"/>
            <p14:sldId id="322"/>
            <p14:sldId id="324"/>
            <p14:sldId id="325"/>
            <p14:sldId id="326"/>
            <p14:sldId id="327"/>
            <p14:sldId id="328"/>
            <p14:sldId id="330"/>
            <p14:sldId id="340"/>
            <p14:sldId id="341"/>
            <p14:sldId id="343"/>
            <p14:sldId id="344"/>
            <p14:sldId id="345"/>
            <p14:sldId id="352"/>
            <p14:sldId id="353"/>
            <p14:sldId id="354"/>
            <p14:sldId id="351"/>
            <p14:sldId id="355"/>
            <p14:sldId id="356"/>
            <p14:sldId id="357"/>
            <p14:sldId id="307"/>
            <p14:sldId id="332"/>
            <p14:sldId id="333"/>
            <p14:sldId id="334"/>
            <p14:sldId id="335"/>
            <p14:sldId id="310"/>
          </p14:sldIdLst>
        </p14:section>
        <p14:section name="Figure 1" id="{3428A1E2-C7F9-490E-B1FB-8884349185B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83E"/>
    <a:srgbClr val="D68031"/>
    <a:srgbClr val="C28041"/>
    <a:srgbClr val="9BA34A"/>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6247" autoAdjust="0"/>
  </p:normalViewPr>
  <p:slideViewPr>
    <p:cSldViewPr snapToGrid="0">
      <p:cViewPr varScale="1">
        <p:scale>
          <a:sx n="85" d="100"/>
          <a:sy n="85" d="100"/>
        </p:scale>
        <p:origin x="59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rdip2\OneDrive\Desktop\model%20comparison.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rdip2\OneDrive\Desktop\model%20comparison.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rdip2\OneDrive\Desktop\model%20comparison.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rdip2\OneDrive\Desktop\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CNN</a:t>
            </a:r>
            <a:r>
              <a:rPr lang="en-IN" baseline="0"/>
              <a:t> + LSTM</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Sheet1!$B$6:$B$10</c:f>
              <c:strCache>
                <c:ptCount val="5"/>
                <c:pt idx="0">
                  <c:v>Combined(196)</c:v>
                </c:pt>
                <c:pt idx="1">
                  <c:v>MFCC (40)</c:v>
                </c:pt>
                <c:pt idx="2">
                  <c:v>LPC (13)</c:v>
                </c:pt>
                <c:pt idx="3">
                  <c:v>Mel Spectogram (128)</c:v>
                </c:pt>
                <c:pt idx="4">
                  <c:v>Chroma (12) + RMSE (1)+
ZCR(1) + Pitch Frequency(1)</c:v>
                </c:pt>
              </c:strCache>
            </c:strRef>
          </c:cat>
          <c:val>
            <c:numRef>
              <c:f>Sheet1!$C$6:$C$10</c:f>
              <c:numCache>
                <c:formatCode>General</c:formatCode>
                <c:ptCount val="5"/>
                <c:pt idx="0">
                  <c:v>99.64</c:v>
                </c:pt>
                <c:pt idx="1">
                  <c:v>99.57</c:v>
                </c:pt>
                <c:pt idx="2">
                  <c:v>91.78</c:v>
                </c:pt>
                <c:pt idx="3">
                  <c:v>98.93</c:v>
                </c:pt>
                <c:pt idx="4">
                  <c:v>81.64</c:v>
                </c:pt>
              </c:numCache>
            </c:numRef>
          </c:val>
          <c:extLst>
            <c:ext xmlns:c16="http://schemas.microsoft.com/office/drawing/2014/chart" uri="{C3380CC4-5D6E-409C-BE32-E72D297353CC}">
              <c16:uniqueId val="{00000000-982C-4AB4-9362-7D1695F2F0D4}"/>
            </c:ext>
          </c:extLst>
        </c:ser>
        <c:dLbls>
          <c:dLblPos val="outEnd"/>
          <c:showLegendKey val="0"/>
          <c:showVal val="1"/>
          <c:showCatName val="0"/>
          <c:showSerName val="0"/>
          <c:showPercent val="0"/>
          <c:showBubbleSize val="0"/>
        </c:dLbls>
        <c:gapWidth val="219"/>
        <c:overlap val="-27"/>
        <c:axId val="2019607216"/>
        <c:axId val="2019603856"/>
      </c:barChart>
      <c:catAx>
        <c:axId val="201960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9603856"/>
        <c:crosses val="autoZero"/>
        <c:auto val="1"/>
        <c:lblAlgn val="ctr"/>
        <c:lblOffset val="100"/>
        <c:noMultiLvlLbl val="0"/>
      </c:catAx>
      <c:valAx>
        <c:axId val="2019603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196072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Sheet1!$AJ$15:$AJ$19</c:f>
              <c:strCache>
                <c:ptCount val="5"/>
                <c:pt idx="0">
                  <c:v>Combined(196)</c:v>
                </c:pt>
                <c:pt idx="1">
                  <c:v>MFCC (40)</c:v>
                </c:pt>
                <c:pt idx="2">
                  <c:v>LPC (13)</c:v>
                </c:pt>
                <c:pt idx="3">
                  <c:v>Mel Spectogram (128)</c:v>
                </c:pt>
                <c:pt idx="4">
                  <c:v>Chroma (12) + RMSE (1)+
ZCR(1) + Pitch Frequency(1)</c:v>
                </c:pt>
              </c:strCache>
            </c:strRef>
          </c:cat>
          <c:val>
            <c:numRef>
              <c:f>Sheet1!$AK$15:$AK$19</c:f>
              <c:numCache>
                <c:formatCode>General</c:formatCode>
                <c:ptCount val="5"/>
                <c:pt idx="0">
                  <c:v>87.38</c:v>
                </c:pt>
                <c:pt idx="1">
                  <c:v>88.57</c:v>
                </c:pt>
                <c:pt idx="2">
                  <c:v>30.84</c:v>
                </c:pt>
                <c:pt idx="3">
                  <c:v>92.86</c:v>
                </c:pt>
                <c:pt idx="4">
                  <c:v>54.76</c:v>
                </c:pt>
              </c:numCache>
            </c:numRef>
          </c:val>
          <c:extLst>
            <c:ext xmlns:c16="http://schemas.microsoft.com/office/drawing/2014/chart" uri="{C3380CC4-5D6E-409C-BE32-E72D297353CC}">
              <c16:uniqueId val="{00000000-8DD9-4211-94ED-3EA9DB8E0B7C}"/>
            </c:ext>
          </c:extLst>
        </c:ser>
        <c:dLbls>
          <c:dLblPos val="outEnd"/>
          <c:showLegendKey val="0"/>
          <c:showVal val="1"/>
          <c:showCatName val="0"/>
          <c:showSerName val="0"/>
          <c:showPercent val="0"/>
          <c:showBubbleSize val="0"/>
        </c:dLbls>
        <c:gapWidth val="219"/>
        <c:overlap val="-27"/>
        <c:axId val="165623216"/>
        <c:axId val="165624656"/>
      </c:barChart>
      <c:catAx>
        <c:axId val="165623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624656"/>
        <c:crosses val="autoZero"/>
        <c:auto val="1"/>
        <c:lblAlgn val="ctr"/>
        <c:lblOffset val="100"/>
        <c:noMultiLvlLbl val="0"/>
      </c:catAx>
      <c:valAx>
        <c:axId val="1656246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6232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LSTM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Sheet1!$AJ$24:$AJ$28</c:f>
              <c:strCache>
                <c:ptCount val="5"/>
                <c:pt idx="0">
                  <c:v>Combined(196)</c:v>
                </c:pt>
                <c:pt idx="1">
                  <c:v>MFCC (40)</c:v>
                </c:pt>
                <c:pt idx="2">
                  <c:v>LPC (13)</c:v>
                </c:pt>
                <c:pt idx="3">
                  <c:v>Mel Spectogram (128)</c:v>
                </c:pt>
                <c:pt idx="4">
                  <c:v>Chroma (12) + RMSE (1)+
ZCR(1) + Pitch Frequency(1)</c:v>
                </c:pt>
              </c:strCache>
            </c:strRef>
          </c:cat>
          <c:val>
            <c:numRef>
              <c:f>Sheet1!$AK$24:$AK$28</c:f>
              <c:numCache>
                <c:formatCode>General</c:formatCode>
                <c:ptCount val="5"/>
                <c:pt idx="0">
                  <c:v>90.95</c:v>
                </c:pt>
                <c:pt idx="1">
                  <c:v>90</c:v>
                </c:pt>
                <c:pt idx="2">
                  <c:v>21.43</c:v>
                </c:pt>
                <c:pt idx="3">
                  <c:v>86.19</c:v>
                </c:pt>
                <c:pt idx="4">
                  <c:v>46.43</c:v>
                </c:pt>
              </c:numCache>
            </c:numRef>
          </c:val>
          <c:extLst>
            <c:ext xmlns:c16="http://schemas.microsoft.com/office/drawing/2014/chart" uri="{C3380CC4-5D6E-409C-BE32-E72D297353CC}">
              <c16:uniqueId val="{00000000-92BC-4C84-8ACC-4BB7FED18975}"/>
            </c:ext>
          </c:extLst>
        </c:ser>
        <c:dLbls>
          <c:dLblPos val="outEnd"/>
          <c:showLegendKey val="0"/>
          <c:showVal val="1"/>
          <c:showCatName val="0"/>
          <c:showSerName val="0"/>
          <c:showPercent val="0"/>
          <c:showBubbleSize val="0"/>
        </c:dLbls>
        <c:gapWidth val="219"/>
        <c:overlap val="-27"/>
        <c:axId val="401544640"/>
        <c:axId val="401545600"/>
      </c:barChart>
      <c:catAx>
        <c:axId val="401544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545600"/>
        <c:crosses val="autoZero"/>
        <c:auto val="1"/>
        <c:lblAlgn val="ctr"/>
        <c:lblOffset val="100"/>
        <c:noMultiLvlLbl val="0"/>
      </c:catAx>
      <c:valAx>
        <c:axId val="401545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15446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RNN + LSTM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Sheet1!$AJ$33:$AJ$37</c:f>
              <c:strCache>
                <c:ptCount val="5"/>
                <c:pt idx="0">
                  <c:v>Combined(196)</c:v>
                </c:pt>
                <c:pt idx="1">
                  <c:v>MFCC (40)</c:v>
                </c:pt>
                <c:pt idx="2">
                  <c:v>LPC (13)</c:v>
                </c:pt>
                <c:pt idx="3">
                  <c:v>Mel Spectogram (128)</c:v>
                </c:pt>
                <c:pt idx="4">
                  <c:v>Chroma (12) + RMSE (1)+
ZCR(1) + Pitch Frequency(1)</c:v>
                </c:pt>
              </c:strCache>
            </c:strRef>
          </c:cat>
          <c:val>
            <c:numRef>
              <c:f>Sheet1!$AK$33:$AK$37</c:f>
              <c:numCache>
                <c:formatCode>General</c:formatCode>
                <c:ptCount val="5"/>
                <c:pt idx="0">
                  <c:v>90.48</c:v>
                </c:pt>
                <c:pt idx="1">
                  <c:v>91.43</c:v>
                </c:pt>
                <c:pt idx="2">
                  <c:v>24.76</c:v>
                </c:pt>
                <c:pt idx="3">
                  <c:v>89.76</c:v>
                </c:pt>
                <c:pt idx="4">
                  <c:v>48.57</c:v>
                </c:pt>
              </c:numCache>
            </c:numRef>
          </c:val>
          <c:extLst>
            <c:ext xmlns:c16="http://schemas.microsoft.com/office/drawing/2014/chart" uri="{C3380CC4-5D6E-409C-BE32-E72D297353CC}">
              <c16:uniqueId val="{00000000-3D42-4F48-9B80-09157042EA68}"/>
            </c:ext>
          </c:extLst>
        </c:ser>
        <c:dLbls>
          <c:dLblPos val="outEnd"/>
          <c:showLegendKey val="0"/>
          <c:showVal val="1"/>
          <c:showCatName val="0"/>
          <c:showSerName val="0"/>
          <c:showPercent val="0"/>
          <c:showBubbleSize val="0"/>
        </c:dLbls>
        <c:gapWidth val="219"/>
        <c:overlap val="-27"/>
        <c:axId val="114450592"/>
        <c:axId val="114451552"/>
      </c:barChart>
      <c:catAx>
        <c:axId val="1144505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51552"/>
        <c:crosses val="autoZero"/>
        <c:auto val="1"/>
        <c:lblAlgn val="ctr"/>
        <c:lblOffset val="100"/>
        <c:noMultiLvlLbl val="0"/>
      </c:catAx>
      <c:valAx>
        <c:axId val="1144515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4505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Mel Spectrogram </c:v>
                </c:pt>
                <c:pt idx="1">
                  <c:v>MFCC</c:v>
                </c:pt>
                <c:pt idx="2">
                  <c:v>Combined</c:v>
                </c:pt>
              </c:strCache>
            </c:strRef>
          </c:cat>
          <c:val>
            <c:numRef>
              <c:f>Sheet1!$B$2:$B$4</c:f>
              <c:numCache>
                <c:formatCode>General</c:formatCode>
                <c:ptCount val="3"/>
                <c:pt idx="0">
                  <c:v>91</c:v>
                </c:pt>
                <c:pt idx="1">
                  <c:v>92</c:v>
                </c:pt>
                <c:pt idx="2">
                  <c:v>93</c:v>
                </c:pt>
              </c:numCache>
            </c:numRef>
          </c:val>
          <c:extLst>
            <c:ext xmlns:c16="http://schemas.microsoft.com/office/drawing/2014/chart" uri="{C3380CC4-5D6E-409C-BE32-E72D297353CC}">
              <c16:uniqueId val="{00000000-50E4-428A-8D0C-A8458790D0EE}"/>
            </c:ext>
          </c:extLst>
        </c:ser>
        <c:dLbls>
          <c:dLblPos val="outEnd"/>
          <c:showLegendKey val="0"/>
          <c:showVal val="1"/>
          <c:showCatName val="0"/>
          <c:showSerName val="0"/>
          <c:showPercent val="0"/>
          <c:showBubbleSize val="0"/>
        </c:dLbls>
        <c:gapWidth val="219"/>
        <c:overlap val="-27"/>
        <c:axId val="1312278208"/>
        <c:axId val="1312279168"/>
      </c:barChart>
      <c:catAx>
        <c:axId val="13122782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12279168"/>
        <c:crosses val="autoZero"/>
        <c:auto val="1"/>
        <c:lblAlgn val="ctr"/>
        <c:lblOffset val="100"/>
        <c:noMultiLvlLbl val="0"/>
      </c:catAx>
      <c:valAx>
        <c:axId val="13122791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312278208"/>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Sheet1!$E$1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Sheet1!$D$2:$D$4</c:f>
              <c:strCache>
                <c:ptCount val="3"/>
                <c:pt idx="0">
                  <c:v>Mel Spectrogram </c:v>
                </c:pt>
                <c:pt idx="1">
                  <c:v>MFCC</c:v>
                </c:pt>
                <c:pt idx="2">
                  <c:v>Combined</c:v>
                </c:pt>
              </c:strCache>
            </c:strRef>
          </c:cat>
          <c:val>
            <c:numRef>
              <c:f>Sheet1!$E$2:$E$4</c:f>
              <c:numCache>
                <c:formatCode>General</c:formatCode>
                <c:ptCount val="3"/>
                <c:pt idx="0">
                  <c:v>95</c:v>
                </c:pt>
                <c:pt idx="1">
                  <c:v>92</c:v>
                </c:pt>
                <c:pt idx="2">
                  <c:v>94</c:v>
                </c:pt>
              </c:numCache>
            </c:numRef>
          </c:val>
          <c:extLst>
            <c:ext xmlns:c16="http://schemas.microsoft.com/office/drawing/2014/chart" uri="{C3380CC4-5D6E-409C-BE32-E72D297353CC}">
              <c16:uniqueId val="{00000000-A764-4E3D-B0AA-60BE2B418331}"/>
            </c:ext>
          </c:extLst>
        </c:ser>
        <c:dLbls>
          <c:dLblPos val="outEnd"/>
          <c:showLegendKey val="0"/>
          <c:showVal val="1"/>
          <c:showCatName val="0"/>
          <c:showSerName val="0"/>
          <c:showPercent val="0"/>
          <c:showBubbleSize val="0"/>
        </c:dLbls>
        <c:gapWidth val="219"/>
        <c:overlap val="-27"/>
        <c:axId val="58933600"/>
        <c:axId val="56142240"/>
      </c:barChart>
      <c:catAx>
        <c:axId val="589336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6142240"/>
        <c:crosses val="autoZero"/>
        <c:auto val="1"/>
        <c:lblAlgn val="ctr"/>
        <c:lblOffset val="100"/>
        <c:noMultiLvlLbl val="0"/>
      </c:catAx>
      <c:valAx>
        <c:axId val="561422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8933600"/>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Sheet1!$H$1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4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Sheet1!$G$2:$G$4</c:f>
              <c:strCache>
                <c:ptCount val="3"/>
                <c:pt idx="0">
                  <c:v>Mel Spectrogram </c:v>
                </c:pt>
                <c:pt idx="1">
                  <c:v>MFCC</c:v>
                </c:pt>
                <c:pt idx="2">
                  <c:v>Combined</c:v>
                </c:pt>
              </c:strCache>
            </c:strRef>
          </c:cat>
          <c:val>
            <c:numRef>
              <c:f>Sheet1!$H$2:$H$4</c:f>
              <c:numCache>
                <c:formatCode>General</c:formatCode>
                <c:ptCount val="3"/>
                <c:pt idx="0">
                  <c:v>95</c:v>
                </c:pt>
                <c:pt idx="1">
                  <c:v>91</c:v>
                </c:pt>
                <c:pt idx="2">
                  <c:v>95</c:v>
                </c:pt>
              </c:numCache>
            </c:numRef>
          </c:val>
          <c:extLst>
            <c:ext xmlns:c16="http://schemas.microsoft.com/office/drawing/2014/chart" uri="{C3380CC4-5D6E-409C-BE32-E72D297353CC}">
              <c16:uniqueId val="{00000000-95C9-4D8A-A61D-0F63DC1F457E}"/>
            </c:ext>
          </c:extLst>
        </c:ser>
        <c:dLbls>
          <c:showLegendKey val="0"/>
          <c:showVal val="0"/>
          <c:showCatName val="0"/>
          <c:showSerName val="0"/>
          <c:showPercent val="0"/>
          <c:showBubbleSize val="0"/>
        </c:dLbls>
        <c:gapWidth val="219"/>
        <c:overlap val="-27"/>
        <c:axId val="45047216"/>
        <c:axId val="45049616"/>
      </c:barChart>
      <c:catAx>
        <c:axId val="45047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049616"/>
        <c:crosses val="autoZero"/>
        <c:auto val="1"/>
        <c:lblAlgn val="ctr"/>
        <c:lblOffset val="100"/>
        <c:noMultiLvlLbl val="0"/>
      </c:catAx>
      <c:valAx>
        <c:axId val="450496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5047216"/>
        <c:crosses val="autoZero"/>
        <c:crossBetween val="between"/>
      </c:valAx>
      <c:spPr>
        <a:noFill/>
        <a:ln>
          <a:noFill/>
        </a:ln>
        <a:effectLst/>
      </c:spPr>
    </c:plotArea>
    <c:plotVisOnly val="1"/>
    <c:dispBlanksAs val="gap"/>
    <c:showDLblsOverMax val="0"/>
  </c:chart>
  <c:spPr>
    <a:noFill/>
    <a:ln>
      <a:noFill/>
    </a:ln>
    <a:effectLst/>
  </c:spPr>
  <c:txPr>
    <a:bodyPr/>
    <a:lstStyle/>
    <a:p>
      <a:pPr>
        <a:defRPr sz="1400"/>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Sheet1!$K$1</c:f>
              <c:strCache>
                <c:ptCount val="1"/>
                <c:pt idx="0">
                  <c:v>Accuracy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Sheet1!$J$2:$J$4</c:f>
              <c:strCache>
                <c:ptCount val="3"/>
                <c:pt idx="0">
                  <c:v>Mel Spectrogram </c:v>
                </c:pt>
                <c:pt idx="1">
                  <c:v>MFCC</c:v>
                </c:pt>
                <c:pt idx="2">
                  <c:v>Combined</c:v>
                </c:pt>
              </c:strCache>
            </c:strRef>
          </c:cat>
          <c:val>
            <c:numRef>
              <c:f>Sheet1!$K$2:$K$4</c:f>
              <c:numCache>
                <c:formatCode>General</c:formatCode>
                <c:ptCount val="3"/>
                <c:pt idx="0">
                  <c:v>100</c:v>
                </c:pt>
                <c:pt idx="1">
                  <c:v>100</c:v>
                </c:pt>
                <c:pt idx="2">
                  <c:v>100</c:v>
                </c:pt>
              </c:numCache>
            </c:numRef>
          </c:val>
          <c:extLst>
            <c:ext xmlns:c16="http://schemas.microsoft.com/office/drawing/2014/chart" uri="{C3380CC4-5D6E-409C-BE32-E72D297353CC}">
              <c16:uniqueId val="{00000000-6BE9-4BB2-8031-97B0E8EC1258}"/>
            </c:ext>
          </c:extLst>
        </c:ser>
        <c:dLbls>
          <c:dLblPos val="outEnd"/>
          <c:showLegendKey val="0"/>
          <c:showVal val="1"/>
          <c:showCatName val="0"/>
          <c:showSerName val="0"/>
          <c:showPercent val="0"/>
          <c:showBubbleSize val="0"/>
        </c:dLbls>
        <c:gapWidth val="219"/>
        <c:overlap val="-27"/>
        <c:axId val="1318157296"/>
        <c:axId val="1318155856"/>
      </c:barChart>
      <c:catAx>
        <c:axId val="131815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318155856"/>
        <c:crosses val="autoZero"/>
        <c:auto val="1"/>
        <c:lblAlgn val="ctr"/>
        <c:lblOffset val="100"/>
        <c:noMultiLvlLbl val="0"/>
      </c:catAx>
      <c:valAx>
        <c:axId val="13181558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318157296"/>
        <c:crosses val="autoZero"/>
        <c:crossBetween val="between"/>
      </c:valAx>
      <c:spPr>
        <a:noFill/>
        <a:ln>
          <a:noFill/>
        </a:ln>
        <a:effectLst/>
      </c:spPr>
    </c:plotArea>
    <c:plotVisOnly val="1"/>
    <c:dispBlanksAs val="gap"/>
    <c:showDLblsOverMax val="0"/>
  </c:chart>
  <c:spPr>
    <a:noFill/>
    <a:ln>
      <a:noFill/>
    </a:ln>
    <a:effectLst/>
  </c:spPr>
  <c:txPr>
    <a:bodyPr/>
    <a:lstStyle/>
    <a:p>
      <a:pPr>
        <a:defRPr sz="1600"/>
      </a:pPr>
      <a:endParaRPr lang="en-US"/>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IN"/>
              <a:t>TESS</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Sheet1!$C$2</c:f>
              <c:strCache>
                <c:ptCount val="1"/>
                <c:pt idx="0">
                  <c:v>Mel Spectrogram (128)</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Sheet1!$B$3:$B$7</c:f>
              <c:strCache>
                <c:ptCount val="5"/>
                <c:pt idx="0">
                  <c:v>CNN + LSTM</c:v>
                </c:pt>
                <c:pt idx="1">
                  <c:v>CNN </c:v>
                </c:pt>
                <c:pt idx="2">
                  <c:v>LSTM</c:v>
                </c:pt>
                <c:pt idx="3">
                  <c:v>RNN + LSTM</c:v>
                </c:pt>
                <c:pt idx="4">
                  <c:v>FractalCNN</c:v>
                </c:pt>
              </c:strCache>
            </c:strRef>
          </c:cat>
          <c:val>
            <c:numRef>
              <c:f>Sheet1!$C$3:$C$7</c:f>
              <c:numCache>
                <c:formatCode>General</c:formatCode>
                <c:ptCount val="5"/>
                <c:pt idx="0">
                  <c:v>98.93</c:v>
                </c:pt>
                <c:pt idx="1">
                  <c:v>98.21</c:v>
                </c:pt>
                <c:pt idx="2">
                  <c:v>99.1</c:v>
                </c:pt>
                <c:pt idx="3">
                  <c:v>98.68</c:v>
                </c:pt>
                <c:pt idx="4">
                  <c:v>100</c:v>
                </c:pt>
              </c:numCache>
            </c:numRef>
          </c:val>
          <c:extLst>
            <c:ext xmlns:c16="http://schemas.microsoft.com/office/drawing/2014/chart" uri="{C3380CC4-5D6E-409C-BE32-E72D297353CC}">
              <c16:uniqueId val="{00000000-EB9F-4621-A3B9-231D73B80F4C}"/>
            </c:ext>
          </c:extLst>
        </c:ser>
        <c:ser>
          <c:idx val="1"/>
          <c:order val="1"/>
          <c:tx>
            <c:strRef>
              <c:f>Sheet1!$D$2</c:f>
              <c:strCache>
                <c:ptCount val="1"/>
                <c:pt idx="0">
                  <c:v>MFCC(40)</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Sheet1!$B$3:$B$7</c:f>
              <c:strCache>
                <c:ptCount val="5"/>
                <c:pt idx="0">
                  <c:v>CNN + LSTM</c:v>
                </c:pt>
                <c:pt idx="1">
                  <c:v>CNN </c:v>
                </c:pt>
                <c:pt idx="2">
                  <c:v>LSTM</c:v>
                </c:pt>
                <c:pt idx="3">
                  <c:v>RNN + LSTM</c:v>
                </c:pt>
                <c:pt idx="4">
                  <c:v>FractalCNN</c:v>
                </c:pt>
              </c:strCache>
            </c:strRef>
          </c:cat>
          <c:val>
            <c:numRef>
              <c:f>Sheet1!$D$3:$D$7</c:f>
              <c:numCache>
                <c:formatCode>General</c:formatCode>
                <c:ptCount val="5"/>
                <c:pt idx="0">
                  <c:v>99.57</c:v>
                </c:pt>
                <c:pt idx="1">
                  <c:v>99.75</c:v>
                </c:pt>
                <c:pt idx="2">
                  <c:v>99.96</c:v>
                </c:pt>
                <c:pt idx="3">
                  <c:v>99.85</c:v>
                </c:pt>
                <c:pt idx="4">
                  <c:v>100</c:v>
                </c:pt>
              </c:numCache>
            </c:numRef>
          </c:val>
          <c:extLst>
            <c:ext xmlns:c16="http://schemas.microsoft.com/office/drawing/2014/chart" uri="{C3380CC4-5D6E-409C-BE32-E72D297353CC}">
              <c16:uniqueId val="{00000001-EB9F-4621-A3B9-231D73B80F4C}"/>
            </c:ext>
          </c:extLst>
        </c:ser>
        <c:dLbls>
          <c:dLblPos val="outEnd"/>
          <c:showLegendKey val="0"/>
          <c:showVal val="1"/>
          <c:showCatName val="0"/>
          <c:showSerName val="0"/>
          <c:showPercent val="0"/>
          <c:showBubbleSize val="0"/>
        </c:dLbls>
        <c:gapWidth val="219"/>
        <c:overlap val="-27"/>
        <c:axId val="1204351679"/>
        <c:axId val="1204352639"/>
      </c:barChart>
      <c:catAx>
        <c:axId val="12043516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204352639"/>
        <c:crosses val="autoZero"/>
        <c:auto val="1"/>
        <c:lblAlgn val="ctr"/>
        <c:lblOffset val="100"/>
        <c:noMultiLvlLbl val="0"/>
      </c:catAx>
      <c:valAx>
        <c:axId val="120435263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2043516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IN"/>
              <a:t>RAVDESS</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Sheet1!$C$32</c:f>
              <c:strCache>
                <c:ptCount val="1"/>
                <c:pt idx="0">
                  <c:v>Mel Spectrogram (128)</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Sheet1!$B$33:$B$37</c:f>
              <c:strCache>
                <c:ptCount val="5"/>
                <c:pt idx="0">
                  <c:v>CNN + LSTM</c:v>
                </c:pt>
                <c:pt idx="1">
                  <c:v>CNN </c:v>
                </c:pt>
                <c:pt idx="2">
                  <c:v>LSTM</c:v>
                </c:pt>
                <c:pt idx="3">
                  <c:v>RNN + LSTM</c:v>
                </c:pt>
                <c:pt idx="4">
                  <c:v>FractalCNN</c:v>
                </c:pt>
              </c:strCache>
            </c:strRef>
          </c:cat>
          <c:val>
            <c:numRef>
              <c:f>Sheet1!$C$33:$C$37</c:f>
              <c:numCache>
                <c:formatCode>General</c:formatCode>
                <c:ptCount val="5"/>
                <c:pt idx="0">
                  <c:v>81.099999999999994</c:v>
                </c:pt>
                <c:pt idx="1">
                  <c:v>81.02</c:v>
                </c:pt>
                <c:pt idx="2">
                  <c:v>79.09</c:v>
                </c:pt>
                <c:pt idx="3">
                  <c:v>79.02</c:v>
                </c:pt>
                <c:pt idx="4">
                  <c:v>91</c:v>
                </c:pt>
              </c:numCache>
            </c:numRef>
          </c:val>
          <c:extLst>
            <c:ext xmlns:c16="http://schemas.microsoft.com/office/drawing/2014/chart" uri="{C3380CC4-5D6E-409C-BE32-E72D297353CC}">
              <c16:uniqueId val="{00000000-6887-49E1-B716-404321299073}"/>
            </c:ext>
          </c:extLst>
        </c:ser>
        <c:ser>
          <c:idx val="1"/>
          <c:order val="1"/>
          <c:tx>
            <c:strRef>
              <c:f>Sheet1!$D$32</c:f>
              <c:strCache>
                <c:ptCount val="1"/>
                <c:pt idx="0">
                  <c:v>MFCC(40)</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Sheet1!$B$33:$B$37</c:f>
              <c:strCache>
                <c:ptCount val="5"/>
                <c:pt idx="0">
                  <c:v>CNN + LSTM</c:v>
                </c:pt>
                <c:pt idx="1">
                  <c:v>CNN </c:v>
                </c:pt>
                <c:pt idx="2">
                  <c:v>LSTM</c:v>
                </c:pt>
                <c:pt idx="3">
                  <c:v>RNN + LSTM</c:v>
                </c:pt>
                <c:pt idx="4">
                  <c:v>FractalCNN</c:v>
                </c:pt>
              </c:strCache>
            </c:strRef>
          </c:cat>
          <c:val>
            <c:numRef>
              <c:f>Sheet1!$D$33:$D$37</c:f>
              <c:numCache>
                <c:formatCode>General</c:formatCode>
                <c:ptCount val="5"/>
                <c:pt idx="0">
                  <c:v>80.36</c:v>
                </c:pt>
                <c:pt idx="1">
                  <c:v>81.02</c:v>
                </c:pt>
                <c:pt idx="2">
                  <c:v>90.48</c:v>
                </c:pt>
                <c:pt idx="3">
                  <c:v>90.84</c:v>
                </c:pt>
                <c:pt idx="4">
                  <c:v>92</c:v>
                </c:pt>
              </c:numCache>
            </c:numRef>
          </c:val>
          <c:extLst>
            <c:ext xmlns:c16="http://schemas.microsoft.com/office/drawing/2014/chart" uri="{C3380CC4-5D6E-409C-BE32-E72D297353CC}">
              <c16:uniqueId val="{00000001-6887-49E1-B716-404321299073}"/>
            </c:ext>
          </c:extLst>
        </c:ser>
        <c:dLbls>
          <c:dLblPos val="outEnd"/>
          <c:showLegendKey val="0"/>
          <c:showVal val="1"/>
          <c:showCatName val="0"/>
          <c:showSerName val="0"/>
          <c:showPercent val="0"/>
          <c:showBubbleSize val="0"/>
        </c:dLbls>
        <c:gapWidth val="219"/>
        <c:overlap val="-27"/>
        <c:axId val="1081506335"/>
        <c:axId val="963025327"/>
      </c:barChart>
      <c:catAx>
        <c:axId val="1081506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963025327"/>
        <c:crosses val="autoZero"/>
        <c:auto val="1"/>
        <c:lblAlgn val="ctr"/>
        <c:lblOffset val="100"/>
        <c:noMultiLvlLbl val="0"/>
      </c:catAx>
      <c:valAx>
        <c:axId val="9630253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0815063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IN"/>
              <a:t>SAVEE</a:t>
            </a:r>
          </a:p>
        </c:rich>
      </c:tx>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Sheet1!$G$32</c:f>
              <c:strCache>
                <c:ptCount val="1"/>
                <c:pt idx="0">
                  <c:v>Mel Spectrogram (128)</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Sheet1!$F$33:$F$37</c:f>
              <c:strCache>
                <c:ptCount val="5"/>
                <c:pt idx="0">
                  <c:v>CNN + LSTM</c:v>
                </c:pt>
                <c:pt idx="1">
                  <c:v>CNN </c:v>
                </c:pt>
                <c:pt idx="2">
                  <c:v>LSTM</c:v>
                </c:pt>
                <c:pt idx="3">
                  <c:v>RNN + LSTM</c:v>
                </c:pt>
                <c:pt idx="4">
                  <c:v>FractalCNN</c:v>
                </c:pt>
              </c:strCache>
            </c:strRef>
          </c:cat>
          <c:val>
            <c:numRef>
              <c:f>Sheet1!$G$33:$G$37</c:f>
              <c:numCache>
                <c:formatCode>General</c:formatCode>
                <c:ptCount val="5"/>
                <c:pt idx="0">
                  <c:v>88.57</c:v>
                </c:pt>
                <c:pt idx="1">
                  <c:v>92.86</c:v>
                </c:pt>
                <c:pt idx="2">
                  <c:v>86.19</c:v>
                </c:pt>
                <c:pt idx="3">
                  <c:v>89.76</c:v>
                </c:pt>
                <c:pt idx="4">
                  <c:v>95</c:v>
                </c:pt>
              </c:numCache>
            </c:numRef>
          </c:val>
          <c:extLst>
            <c:ext xmlns:c16="http://schemas.microsoft.com/office/drawing/2014/chart" uri="{C3380CC4-5D6E-409C-BE32-E72D297353CC}">
              <c16:uniqueId val="{00000000-95C6-42AD-BDE6-6F5166DA68B8}"/>
            </c:ext>
          </c:extLst>
        </c:ser>
        <c:ser>
          <c:idx val="1"/>
          <c:order val="1"/>
          <c:tx>
            <c:strRef>
              <c:f>Sheet1!$H$32</c:f>
              <c:strCache>
                <c:ptCount val="1"/>
                <c:pt idx="0">
                  <c:v>MFCC(40)</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Sheet1!$F$33:$F$37</c:f>
              <c:strCache>
                <c:ptCount val="5"/>
                <c:pt idx="0">
                  <c:v>CNN + LSTM</c:v>
                </c:pt>
                <c:pt idx="1">
                  <c:v>CNN </c:v>
                </c:pt>
                <c:pt idx="2">
                  <c:v>LSTM</c:v>
                </c:pt>
                <c:pt idx="3">
                  <c:v>RNN + LSTM</c:v>
                </c:pt>
                <c:pt idx="4">
                  <c:v>FractalCNN</c:v>
                </c:pt>
              </c:strCache>
            </c:strRef>
          </c:cat>
          <c:val>
            <c:numRef>
              <c:f>Sheet1!$H$33:$H$37</c:f>
              <c:numCache>
                <c:formatCode>General</c:formatCode>
                <c:ptCount val="5"/>
                <c:pt idx="0">
                  <c:v>91.67</c:v>
                </c:pt>
                <c:pt idx="1">
                  <c:v>88.57</c:v>
                </c:pt>
                <c:pt idx="2">
                  <c:v>90</c:v>
                </c:pt>
                <c:pt idx="3">
                  <c:v>91.43</c:v>
                </c:pt>
                <c:pt idx="4">
                  <c:v>91</c:v>
                </c:pt>
              </c:numCache>
            </c:numRef>
          </c:val>
          <c:extLst>
            <c:ext xmlns:c16="http://schemas.microsoft.com/office/drawing/2014/chart" uri="{C3380CC4-5D6E-409C-BE32-E72D297353CC}">
              <c16:uniqueId val="{00000001-95C6-42AD-BDE6-6F5166DA68B8}"/>
            </c:ext>
          </c:extLst>
        </c:ser>
        <c:dLbls>
          <c:dLblPos val="outEnd"/>
          <c:showLegendKey val="0"/>
          <c:showVal val="1"/>
          <c:showCatName val="0"/>
          <c:showSerName val="0"/>
          <c:showPercent val="0"/>
          <c:showBubbleSize val="0"/>
        </c:dLbls>
        <c:gapWidth val="219"/>
        <c:overlap val="-27"/>
        <c:axId val="1217085567"/>
        <c:axId val="1217086047"/>
      </c:barChart>
      <c:catAx>
        <c:axId val="1217085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217086047"/>
        <c:crosses val="autoZero"/>
        <c:auto val="1"/>
        <c:lblAlgn val="ctr"/>
        <c:lblOffset val="100"/>
        <c:noMultiLvlLbl val="0"/>
      </c:catAx>
      <c:valAx>
        <c:axId val="121708604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217085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Sheet1!$B$15:$B$19</c:f>
              <c:strCache>
                <c:ptCount val="5"/>
                <c:pt idx="0">
                  <c:v>Combined(196)</c:v>
                </c:pt>
                <c:pt idx="1">
                  <c:v>MFCC (40)</c:v>
                </c:pt>
                <c:pt idx="2">
                  <c:v>LPC (13)</c:v>
                </c:pt>
                <c:pt idx="3">
                  <c:v>Mel Spectogram (128)</c:v>
                </c:pt>
                <c:pt idx="4">
                  <c:v>Chroma (12) + RMSE (1)+
ZCR(1) + Pitch Frequency(1)</c:v>
                </c:pt>
              </c:strCache>
            </c:strRef>
          </c:cat>
          <c:val>
            <c:numRef>
              <c:f>Sheet1!$C$15:$C$19</c:f>
              <c:numCache>
                <c:formatCode>General</c:formatCode>
                <c:ptCount val="5"/>
                <c:pt idx="0">
                  <c:v>99.75</c:v>
                </c:pt>
                <c:pt idx="1">
                  <c:v>99.75</c:v>
                </c:pt>
                <c:pt idx="2">
                  <c:v>98.18</c:v>
                </c:pt>
                <c:pt idx="3">
                  <c:v>98.21</c:v>
                </c:pt>
                <c:pt idx="4">
                  <c:v>77.819999999999993</c:v>
                </c:pt>
              </c:numCache>
            </c:numRef>
          </c:val>
          <c:extLst>
            <c:ext xmlns:c16="http://schemas.microsoft.com/office/drawing/2014/chart" uri="{C3380CC4-5D6E-409C-BE32-E72D297353CC}">
              <c16:uniqueId val="{00000000-142A-41A4-A978-7993B5C160DF}"/>
            </c:ext>
          </c:extLst>
        </c:ser>
        <c:dLbls>
          <c:dLblPos val="outEnd"/>
          <c:showLegendKey val="0"/>
          <c:showVal val="1"/>
          <c:showCatName val="0"/>
          <c:showSerName val="0"/>
          <c:showPercent val="0"/>
          <c:showBubbleSize val="0"/>
        </c:dLbls>
        <c:gapWidth val="219"/>
        <c:overlap val="-27"/>
        <c:axId val="1496424032"/>
        <c:axId val="1496428352"/>
      </c:barChart>
      <c:catAx>
        <c:axId val="1496424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428352"/>
        <c:crosses val="autoZero"/>
        <c:auto val="1"/>
        <c:lblAlgn val="ctr"/>
        <c:lblOffset val="100"/>
        <c:noMultiLvlLbl val="0"/>
      </c:catAx>
      <c:valAx>
        <c:axId val="14964283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4240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LSTM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Sheet1!$B$24:$B$28</c:f>
              <c:strCache>
                <c:ptCount val="5"/>
                <c:pt idx="0">
                  <c:v>Combined(196)</c:v>
                </c:pt>
                <c:pt idx="1">
                  <c:v>MFCC (40)</c:v>
                </c:pt>
                <c:pt idx="2">
                  <c:v>LPC (13)</c:v>
                </c:pt>
                <c:pt idx="3">
                  <c:v>Mel Spectogram (128)</c:v>
                </c:pt>
                <c:pt idx="4">
                  <c:v>Chroma (12) + RMSE (1)+
ZCR(1) + Pitch Frequency(1)</c:v>
                </c:pt>
              </c:strCache>
            </c:strRef>
          </c:cat>
          <c:val>
            <c:numRef>
              <c:f>Sheet1!$C$24:$C$28</c:f>
              <c:numCache>
                <c:formatCode>General</c:formatCode>
                <c:ptCount val="5"/>
                <c:pt idx="0">
                  <c:v>99.71</c:v>
                </c:pt>
                <c:pt idx="1">
                  <c:v>99.96</c:v>
                </c:pt>
                <c:pt idx="2">
                  <c:v>92.93</c:v>
                </c:pt>
                <c:pt idx="3">
                  <c:v>99.1</c:v>
                </c:pt>
                <c:pt idx="4">
                  <c:v>83.5</c:v>
                </c:pt>
              </c:numCache>
            </c:numRef>
          </c:val>
          <c:extLst>
            <c:ext xmlns:c16="http://schemas.microsoft.com/office/drawing/2014/chart" uri="{C3380CC4-5D6E-409C-BE32-E72D297353CC}">
              <c16:uniqueId val="{00000000-0CAC-4F6E-8668-8E8731865B85}"/>
            </c:ext>
          </c:extLst>
        </c:ser>
        <c:dLbls>
          <c:dLblPos val="outEnd"/>
          <c:showLegendKey val="0"/>
          <c:showVal val="1"/>
          <c:showCatName val="0"/>
          <c:showSerName val="0"/>
          <c:showPercent val="0"/>
          <c:showBubbleSize val="0"/>
        </c:dLbls>
        <c:gapWidth val="219"/>
        <c:overlap val="-27"/>
        <c:axId val="1496424992"/>
        <c:axId val="1496425472"/>
      </c:barChart>
      <c:catAx>
        <c:axId val="1496424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425472"/>
        <c:crosses val="autoZero"/>
        <c:auto val="1"/>
        <c:lblAlgn val="ctr"/>
        <c:lblOffset val="100"/>
        <c:noMultiLvlLbl val="0"/>
      </c:catAx>
      <c:valAx>
        <c:axId val="1496425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424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RNN + LSTM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Sheet1!$B$33:$B$37</c:f>
              <c:strCache>
                <c:ptCount val="5"/>
                <c:pt idx="0">
                  <c:v>Combined(196)</c:v>
                </c:pt>
                <c:pt idx="1">
                  <c:v>MFCC (40)</c:v>
                </c:pt>
                <c:pt idx="2">
                  <c:v>LPC (13)</c:v>
                </c:pt>
                <c:pt idx="3">
                  <c:v>Mel Spectogram (128)</c:v>
                </c:pt>
                <c:pt idx="4">
                  <c:v>Chroma (12) + RMSE (1)+
ZCR(1) + Pitch Frequency(1)</c:v>
                </c:pt>
              </c:strCache>
            </c:strRef>
          </c:cat>
          <c:val>
            <c:numRef>
              <c:f>Sheet1!$C$33:$C$37</c:f>
              <c:numCache>
                <c:formatCode>General</c:formatCode>
                <c:ptCount val="5"/>
                <c:pt idx="0">
                  <c:v>99.82</c:v>
                </c:pt>
                <c:pt idx="1">
                  <c:v>99.85</c:v>
                </c:pt>
                <c:pt idx="2">
                  <c:v>88</c:v>
                </c:pt>
                <c:pt idx="3">
                  <c:v>98.68</c:v>
                </c:pt>
                <c:pt idx="4">
                  <c:v>81.400000000000006</c:v>
                </c:pt>
              </c:numCache>
            </c:numRef>
          </c:val>
          <c:extLst>
            <c:ext xmlns:c16="http://schemas.microsoft.com/office/drawing/2014/chart" uri="{C3380CC4-5D6E-409C-BE32-E72D297353CC}">
              <c16:uniqueId val="{00000000-8497-478C-90CA-E25A4545D7C8}"/>
            </c:ext>
          </c:extLst>
        </c:ser>
        <c:dLbls>
          <c:dLblPos val="outEnd"/>
          <c:showLegendKey val="0"/>
          <c:showVal val="1"/>
          <c:showCatName val="0"/>
          <c:showSerName val="0"/>
          <c:showPercent val="0"/>
          <c:showBubbleSize val="0"/>
        </c:dLbls>
        <c:gapWidth val="219"/>
        <c:overlap val="-27"/>
        <c:axId val="1492371968"/>
        <c:axId val="1492371488"/>
      </c:barChart>
      <c:catAx>
        <c:axId val="14923719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371488"/>
        <c:crosses val="autoZero"/>
        <c:auto val="1"/>
        <c:lblAlgn val="ctr"/>
        <c:lblOffset val="100"/>
        <c:noMultiLvlLbl val="0"/>
      </c:catAx>
      <c:valAx>
        <c:axId val="14923714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371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CNN + LSTM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Sheet1!$S$6:$S$10</c:f>
              <c:strCache>
                <c:ptCount val="5"/>
                <c:pt idx="0">
                  <c:v>Combined(196)</c:v>
                </c:pt>
                <c:pt idx="1">
                  <c:v>MFCC (40)</c:v>
                </c:pt>
                <c:pt idx="2">
                  <c:v>LPC (13)</c:v>
                </c:pt>
                <c:pt idx="3">
                  <c:v>Mel Spectogram (128)</c:v>
                </c:pt>
                <c:pt idx="4">
                  <c:v>Chroma (12) + RMSE (1)+
ZCR(1) + Pitch Frequency(1)</c:v>
                </c:pt>
              </c:strCache>
            </c:strRef>
          </c:cat>
          <c:val>
            <c:numRef>
              <c:f>Sheet1!$T$6:$T$10</c:f>
              <c:numCache>
                <c:formatCode>General</c:formatCode>
                <c:ptCount val="5"/>
                <c:pt idx="0">
                  <c:v>82.21</c:v>
                </c:pt>
                <c:pt idx="1">
                  <c:v>80.36</c:v>
                </c:pt>
                <c:pt idx="2">
                  <c:v>77.680000000000007</c:v>
                </c:pt>
                <c:pt idx="3">
                  <c:v>81.099999999999994</c:v>
                </c:pt>
                <c:pt idx="4">
                  <c:v>33.630000000000003</c:v>
                </c:pt>
              </c:numCache>
            </c:numRef>
          </c:val>
          <c:extLst>
            <c:ext xmlns:c16="http://schemas.microsoft.com/office/drawing/2014/chart" uri="{C3380CC4-5D6E-409C-BE32-E72D297353CC}">
              <c16:uniqueId val="{00000000-7133-44FC-A269-E3CE06D86D0C}"/>
            </c:ext>
          </c:extLst>
        </c:ser>
        <c:dLbls>
          <c:dLblPos val="outEnd"/>
          <c:showLegendKey val="0"/>
          <c:showVal val="1"/>
          <c:showCatName val="0"/>
          <c:showSerName val="0"/>
          <c:showPercent val="0"/>
          <c:showBubbleSize val="0"/>
        </c:dLbls>
        <c:gapWidth val="219"/>
        <c:overlap val="-27"/>
        <c:axId val="1496430752"/>
        <c:axId val="407765136"/>
      </c:barChart>
      <c:catAx>
        <c:axId val="1496430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7765136"/>
        <c:crosses val="autoZero"/>
        <c:auto val="1"/>
        <c:lblAlgn val="ctr"/>
        <c:lblOffset val="100"/>
        <c:noMultiLvlLbl val="0"/>
      </c:catAx>
      <c:valAx>
        <c:axId val="407765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43075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CNN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Sheet1!$S$15:$S$19</c:f>
              <c:strCache>
                <c:ptCount val="5"/>
                <c:pt idx="0">
                  <c:v>Combined(196)</c:v>
                </c:pt>
                <c:pt idx="1">
                  <c:v>MFCC (40)</c:v>
                </c:pt>
                <c:pt idx="2">
                  <c:v>LPC (13)</c:v>
                </c:pt>
                <c:pt idx="3">
                  <c:v>Mel Spectogram (128)</c:v>
                </c:pt>
                <c:pt idx="4">
                  <c:v>Chroma (12) + RMSE (1)+
ZCR(1) + Pitch Frequency(1)</c:v>
                </c:pt>
              </c:strCache>
            </c:strRef>
          </c:cat>
          <c:val>
            <c:numRef>
              <c:f>Sheet1!$T$15:$T$19</c:f>
              <c:numCache>
                <c:formatCode>General</c:formatCode>
                <c:ptCount val="5"/>
                <c:pt idx="0">
                  <c:v>88.69</c:v>
                </c:pt>
                <c:pt idx="1">
                  <c:v>81.02</c:v>
                </c:pt>
                <c:pt idx="2">
                  <c:v>73.36</c:v>
                </c:pt>
                <c:pt idx="3">
                  <c:v>81.02</c:v>
                </c:pt>
                <c:pt idx="4">
                  <c:v>32.07</c:v>
                </c:pt>
              </c:numCache>
            </c:numRef>
          </c:val>
          <c:extLst>
            <c:ext xmlns:c16="http://schemas.microsoft.com/office/drawing/2014/chart" uri="{C3380CC4-5D6E-409C-BE32-E72D297353CC}">
              <c16:uniqueId val="{00000000-9208-4A6F-854B-4E85D590E483}"/>
            </c:ext>
          </c:extLst>
        </c:ser>
        <c:dLbls>
          <c:dLblPos val="outEnd"/>
          <c:showLegendKey val="0"/>
          <c:showVal val="1"/>
          <c:showCatName val="0"/>
          <c:showSerName val="0"/>
          <c:showPercent val="0"/>
          <c:showBubbleSize val="0"/>
        </c:dLbls>
        <c:gapWidth val="219"/>
        <c:overlap val="-27"/>
        <c:axId val="1492373408"/>
        <c:axId val="1492373888"/>
      </c:barChart>
      <c:catAx>
        <c:axId val="1492373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373888"/>
        <c:crosses val="autoZero"/>
        <c:auto val="1"/>
        <c:lblAlgn val="ctr"/>
        <c:lblOffset val="100"/>
        <c:noMultiLvlLbl val="0"/>
      </c:catAx>
      <c:valAx>
        <c:axId val="14923738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37340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LSTM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Sheet1!$S$24:$S$28</c:f>
              <c:strCache>
                <c:ptCount val="5"/>
                <c:pt idx="0">
                  <c:v>Combined(196)</c:v>
                </c:pt>
                <c:pt idx="1">
                  <c:v>MFCC (40)</c:v>
                </c:pt>
                <c:pt idx="2">
                  <c:v>LPC (13)</c:v>
                </c:pt>
                <c:pt idx="3">
                  <c:v>Mel Spectogram (128)</c:v>
                </c:pt>
                <c:pt idx="4">
                  <c:v>Chroma (12) + RMSE (1)+
ZCR(1) + Pitch Frequency(1)</c:v>
                </c:pt>
              </c:strCache>
            </c:strRef>
          </c:cat>
          <c:val>
            <c:numRef>
              <c:f>Sheet1!$T$24:$T$28</c:f>
              <c:numCache>
                <c:formatCode>General</c:formatCode>
                <c:ptCount val="5"/>
                <c:pt idx="0">
                  <c:v>87.72</c:v>
                </c:pt>
                <c:pt idx="1">
                  <c:v>90.48</c:v>
                </c:pt>
                <c:pt idx="2">
                  <c:v>60.79</c:v>
                </c:pt>
                <c:pt idx="3">
                  <c:v>79.09</c:v>
                </c:pt>
                <c:pt idx="4">
                  <c:v>30.88</c:v>
                </c:pt>
              </c:numCache>
            </c:numRef>
          </c:val>
          <c:extLst>
            <c:ext xmlns:c16="http://schemas.microsoft.com/office/drawing/2014/chart" uri="{C3380CC4-5D6E-409C-BE32-E72D297353CC}">
              <c16:uniqueId val="{00000000-55E9-493C-9201-EC5253E8578D}"/>
            </c:ext>
          </c:extLst>
        </c:ser>
        <c:dLbls>
          <c:dLblPos val="outEnd"/>
          <c:showLegendKey val="0"/>
          <c:showVal val="1"/>
          <c:showCatName val="0"/>
          <c:showSerName val="0"/>
          <c:showPercent val="0"/>
          <c:showBubbleSize val="0"/>
        </c:dLbls>
        <c:gapWidth val="219"/>
        <c:overlap val="-27"/>
        <c:axId val="404972816"/>
        <c:axId val="404968496"/>
      </c:barChart>
      <c:catAx>
        <c:axId val="4049728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968496"/>
        <c:crosses val="autoZero"/>
        <c:auto val="1"/>
        <c:lblAlgn val="ctr"/>
        <c:lblOffset val="100"/>
        <c:noMultiLvlLbl val="0"/>
      </c:catAx>
      <c:valAx>
        <c:axId val="404968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97281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RNN + LSTM</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Sheet1!$S$33:$S$37</c:f>
              <c:strCache>
                <c:ptCount val="5"/>
                <c:pt idx="0">
                  <c:v>Combined(196)</c:v>
                </c:pt>
                <c:pt idx="1">
                  <c:v>MFCC (40)</c:v>
                </c:pt>
                <c:pt idx="2">
                  <c:v>LPC (13)</c:v>
                </c:pt>
                <c:pt idx="3">
                  <c:v>Mel Spectogram (128)</c:v>
                </c:pt>
                <c:pt idx="4">
                  <c:v>Chroma (12) + RMSE (1)+
ZCR(1) + Pitch Frequency(1)</c:v>
                </c:pt>
              </c:strCache>
            </c:strRef>
          </c:cat>
          <c:val>
            <c:numRef>
              <c:f>Sheet1!$T$33:$T$37</c:f>
              <c:numCache>
                <c:formatCode>General</c:formatCode>
                <c:ptCount val="5"/>
                <c:pt idx="0">
                  <c:v>86.31</c:v>
                </c:pt>
                <c:pt idx="1">
                  <c:v>90.84</c:v>
                </c:pt>
                <c:pt idx="2">
                  <c:v>59.67</c:v>
                </c:pt>
                <c:pt idx="3">
                  <c:v>79.02</c:v>
                </c:pt>
                <c:pt idx="4">
                  <c:v>29.91</c:v>
                </c:pt>
              </c:numCache>
            </c:numRef>
          </c:val>
          <c:extLst>
            <c:ext xmlns:c16="http://schemas.microsoft.com/office/drawing/2014/chart" uri="{C3380CC4-5D6E-409C-BE32-E72D297353CC}">
              <c16:uniqueId val="{00000000-EF19-4081-8EB8-0F1F16A062B5}"/>
            </c:ext>
          </c:extLst>
        </c:ser>
        <c:dLbls>
          <c:dLblPos val="outEnd"/>
          <c:showLegendKey val="0"/>
          <c:showVal val="1"/>
          <c:showCatName val="0"/>
          <c:showSerName val="0"/>
          <c:showPercent val="0"/>
          <c:showBubbleSize val="0"/>
        </c:dLbls>
        <c:gapWidth val="219"/>
        <c:overlap val="-27"/>
        <c:axId val="404971376"/>
        <c:axId val="404969456"/>
      </c:barChart>
      <c:catAx>
        <c:axId val="4049713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969456"/>
        <c:crosses val="autoZero"/>
        <c:auto val="1"/>
        <c:lblAlgn val="ctr"/>
        <c:lblOffset val="100"/>
        <c:noMultiLvlLbl val="0"/>
      </c:catAx>
      <c:valAx>
        <c:axId val="404969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497137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CNN</a:t>
            </a:r>
            <a:r>
              <a:rPr lang="en-IN" baseline="0"/>
              <a:t> + LSTM</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Sheet1!$AJ$6:$AJ$10</c:f>
              <c:strCache>
                <c:ptCount val="5"/>
                <c:pt idx="0">
                  <c:v>Combined(196)</c:v>
                </c:pt>
                <c:pt idx="1">
                  <c:v>MFCC (40)</c:v>
                </c:pt>
                <c:pt idx="2">
                  <c:v>LPC (13)</c:v>
                </c:pt>
                <c:pt idx="3">
                  <c:v>Mel Spectogram (128)</c:v>
                </c:pt>
                <c:pt idx="4">
                  <c:v>Chroma (12) + RMSE (1)+
ZCR(1) + Pitch Frequency(1)</c:v>
                </c:pt>
              </c:strCache>
            </c:strRef>
          </c:cat>
          <c:val>
            <c:numRef>
              <c:f>Sheet1!$AK$6:$AK$10</c:f>
              <c:numCache>
                <c:formatCode>General</c:formatCode>
                <c:ptCount val="5"/>
                <c:pt idx="0">
                  <c:v>91.67</c:v>
                </c:pt>
                <c:pt idx="1">
                  <c:v>88.81</c:v>
                </c:pt>
                <c:pt idx="2">
                  <c:v>22.86</c:v>
                </c:pt>
                <c:pt idx="3">
                  <c:v>88.57</c:v>
                </c:pt>
                <c:pt idx="4">
                  <c:v>49.52</c:v>
                </c:pt>
              </c:numCache>
            </c:numRef>
          </c:val>
          <c:extLst>
            <c:ext xmlns:c16="http://schemas.microsoft.com/office/drawing/2014/chart" uri="{C3380CC4-5D6E-409C-BE32-E72D297353CC}">
              <c16:uniqueId val="{00000000-29F8-4CAD-A761-78E21EF155E7}"/>
            </c:ext>
          </c:extLst>
        </c:ser>
        <c:dLbls>
          <c:dLblPos val="outEnd"/>
          <c:showLegendKey val="0"/>
          <c:showVal val="1"/>
          <c:showCatName val="0"/>
          <c:showSerName val="0"/>
          <c:showPercent val="0"/>
          <c:showBubbleSize val="0"/>
        </c:dLbls>
        <c:gapWidth val="219"/>
        <c:overlap val="-27"/>
        <c:axId val="1496431232"/>
        <c:axId val="1492369568"/>
      </c:barChart>
      <c:catAx>
        <c:axId val="14964312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2369568"/>
        <c:crosses val="autoZero"/>
        <c:auto val="1"/>
        <c:lblAlgn val="ctr"/>
        <c:lblOffset val="100"/>
        <c:noMultiLvlLbl val="0"/>
      </c:catAx>
      <c:valAx>
        <c:axId val="14923695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643123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BF32D2-A8A2-4338-A4C3-7368FA59A01D}" type="datetimeFigureOut">
              <a:rPr lang="en-IN" smtClean="0"/>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0B6CAD-C8C8-451C-8ED3-37A1947B4A51}" type="slidenum">
              <a:rPr lang="en-IN" smtClean="0"/>
              <a:t>‹#›</a:t>
            </a:fld>
            <a:endParaRPr lang="en-IN"/>
          </a:p>
        </p:txBody>
      </p:sp>
    </p:spTree>
    <p:extLst>
      <p:ext uri="{BB962C8B-B14F-4D97-AF65-F5344CB8AC3E}">
        <p14:creationId xmlns:p14="http://schemas.microsoft.com/office/powerpoint/2010/main" val="2888063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4958-3985-03D5-AB5E-D560EE241E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08E296-89A9-7718-5116-77B04885F99C}"/>
              </a:ext>
            </a:extLst>
          </p:cNvPr>
          <p:cNvSpPr>
            <a:spLocks noGrp="1"/>
          </p:cNvSpPr>
          <p:nvPr>
            <p:ph type="subTitle" idx="1"/>
          </p:nvPr>
        </p:nvSpPr>
        <p:spPr>
          <a:xfrm>
            <a:off x="1524000" y="3602038"/>
            <a:ext cx="9144000" cy="1655762"/>
          </a:xfrm>
        </p:spPr>
        <p:txBody>
          <a:bodyPr/>
          <a:lstStyle>
            <a:lvl1pPr marL="0" indent="0" algn="ctr">
              <a:buNone/>
              <a:defRPr sz="2400"/>
            </a:lvl1pPr>
            <a:lvl2pPr marL="457206" indent="0" algn="ctr">
              <a:buNone/>
              <a:defRPr sz="2000"/>
            </a:lvl2pPr>
            <a:lvl3pPr marL="914411" indent="0" algn="ctr">
              <a:buNone/>
              <a:defRPr sz="1801"/>
            </a:lvl3pPr>
            <a:lvl4pPr marL="1371617" indent="0" algn="ctr">
              <a:buNone/>
              <a:defRPr sz="1600"/>
            </a:lvl4pPr>
            <a:lvl5pPr marL="1828823" indent="0" algn="ctr">
              <a:buNone/>
              <a:defRPr sz="1600"/>
            </a:lvl5pPr>
            <a:lvl6pPr marL="2286029" indent="0" algn="ctr">
              <a:buNone/>
              <a:defRPr sz="1600"/>
            </a:lvl6pPr>
            <a:lvl7pPr marL="2743234" indent="0" algn="ctr">
              <a:buNone/>
              <a:defRPr sz="1600"/>
            </a:lvl7pPr>
            <a:lvl8pPr marL="3200440" indent="0" algn="ctr">
              <a:buNone/>
              <a:defRPr sz="1600"/>
            </a:lvl8pPr>
            <a:lvl9pPr marL="3657646"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A992EE-BD36-8FD9-78C9-69DC74CF194E}"/>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5" name="Footer Placeholder 4">
            <a:extLst>
              <a:ext uri="{FF2B5EF4-FFF2-40B4-BE49-F238E27FC236}">
                <a16:creationId xmlns:a16="http://schemas.microsoft.com/office/drawing/2014/main" id="{02428C01-8943-D675-56F2-82B07B2F73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A8D213-73CA-84EC-58D2-4098D1E32017}"/>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1356102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F6B1F-77FA-6BE6-C00C-4DE2EEA5FCB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903383-D9AF-A0B6-5555-3A1FBC4608F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C72B8D-CCBC-DF77-8FA0-614D189A630D}"/>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5" name="Footer Placeholder 4">
            <a:extLst>
              <a:ext uri="{FF2B5EF4-FFF2-40B4-BE49-F238E27FC236}">
                <a16:creationId xmlns:a16="http://schemas.microsoft.com/office/drawing/2014/main" id="{E33B73CE-A6FB-81A7-E64F-0041686780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E9B515-4218-D1E9-25B0-ADFF55DF8617}"/>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24213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02A865-D40D-50CC-2DD8-6BD16B713C82}"/>
              </a:ext>
            </a:extLst>
          </p:cNvPr>
          <p:cNvSpPr>
            <a:spLocks noGrp="1"/>
          </p:cNvSpPr>
          <p:nvPr>
            <p:ph type="title" orient="vert"/>
          </p:nvPr>
        </p:nvSpPr>
        <p:spPr>
          <a:xfrm>
            <a:off x="8724899"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3659F25-5797-13EE-4D55-4142ECB7A405}"/>
              </a:ext>
            </a:extLst>
          </p:cNvPr>
          <p:cNvSpPr>
            <a:spLocks noGrp="1"/>
          </p:cNvSpPr>
          <p:nvPr>
            <p:ph type="body" orient="vert" idx="1"/>
          </p:nvPr>
        </p:nvSpPr>
        <p:spPr>
          <a:xfrm>
            <a:off x="838199"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A19138-980B-0E36-6C90-FFF845B8B513}"/>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5" name="Footer Placeholder 4">
            <a:extLst>
              <a:ext uri="{FF2B5EF4-FFF2-40B4-BE49-F238E27FC236}">
                <a16:creationId xmlns:a16="http://schemas.microsoft.com/office/drawing/2014/main" id="{8CC673A2-C815-CFE9-6D77-8E7B43D323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7CBD0-6BC0-0667-D979-1A5B3C8706B4}"/>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406932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18AA2-28B4-6572-7691-CA122BE987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496B0E-91F4-84F8-4231-196FA087BF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C3A91E-5383-B64F-4191-8EE888B6CEC3}"/>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5" name="Footer Placeholder 4">
            <a:extLst>
              <a:ext uri="{FF2B5EF4-FFF2-40B4-BE49-F238E27FC236}">
                <a16:creationId xmlns:a16="http://schemas.microsoft.com/office/drawing/2014/main" id="{F9522C61-4C36-AB64-4179-8E559CA07F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63160-7E61-246E-0B80-79F48AC47793}"/>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2622057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8160C-6FBD-D9D9-50BC-F12AD9865181}"/>
              </a:ext>
            </a:extLst>
          </p:cNvPr>
          <p:cNvSpPr>
            <a:spLocks noGrp="1"/>
          </p:cNvSpPr>
          <p:nvPr>
            <p:ph type="title"/>
          </p:nvPr>
        </p:nvSpPr>
        <p:spPr>
          <a:xfrm>
            <a:off x="831852"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E8F68B0-323B-12CD-AAC4-BB1994D4A1C9}"/>
              </a:ext>
            </a:extLst>
          </p:cNvPr>
          <p:cNvSpPr>
            <a:spLocks noGrp="1"/>
          </p:cNvSpPr>
          <p:nvPr>
            <p:ph type="body" idx="1"/>
          </p:nvPr>
        </p:nvSpPr>
        <p:spPr>
          <a:xfrm>
            <a:off x="831852" y="4589464"/>
            <a:ext cx="10515600" cy="1500187"/>
          </a:xfrm>
        </p:spPr>
        <p:txBody>
          <a:bodyPr/>
          <a:lstStyle>
            <a:lvl1pPr marL="0" indent="0">
              <a:buNone/>
              <a:defRPr sz="2400">
                <a:solidFill>
                  <a:schemeClr val="tx1">
                    <a:tint val="75000"/>
                  </a:schemeClr>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35289-3F9F-6FD3-A3D4-074A98B7C084}"/>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5" name="Footer Placeholder 4">
            <a:extLst>
              <a:ext uri="{FF2B5EF4-FFF2-40B4-BE49-F238E27FC236}">
                <a16:creationId xmlns:a16="http://schemas.microsoft.com/office/drawing/2014/main" id="{BACB7BDB-15D6-AC33-5CE7-394029D787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D7B37F-AAEB-54CD-D4DE-69CC6B09AD85}"/>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164280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79A41-5848-9F92-F887-D739C7A70C4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CF5507-1235-BDBD-078F-C3A756B4E0C3}"/>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062A8A8-858C-4F1F-8E03-AF1F9CC28118}"/>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43436C-8B02-3FD0-05B5-A9AE7B7CE90C}"/>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6" name="Footer Placeholder 5">
            <a:extLst>
              <a:ext uri="{FF2B5EF4-FFF2-40B4-BE49-F238E27FC236}">
                <a16:creationId xmlns:a16="http://schemas.microsoft.com/office/drawing/2014/main" id="{878FBB92-7CA5-7CF6-50CA-9E99FB8EC9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54845E4-EC84-23E9-537E-922C1F76FD48}"/>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389793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DF16-C488-22A7-2AAA-55FDA4D25A5E}"/>
              </a:ext>
            </a:extLst>
          </p:cNvPr>
          <p:cNvSpPr>
            <a:spLocks noGrp="1"/>
          </p:cNvSpPr>
          <p:nvPr>
            <p:ph type="title"/>
          </p:nvPr>
        </p:nvSpPr>
        <p:spPr>
          <a:xfrm>
            <a:off x="839789"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C6C613-5386-0834-F314-FFBAB80ACCE8}"/>
              </a:ext>
            </a:extLst>
          </p:cNvPr>
          <p:cNvSpPr>
            <a:spLocks noGrp="1"/>
          </p:cNvSpPr>
          <p:nvPr>
            <p:ph type="body" idx="1"/>
          </p:nvPr>
        </p:nvSpPr>
        <p:spPr>
          <a:xfrm>
            <a:off x="839789" y="1681163"/>
            <a:ext cx="5157787"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A21A8FB-08E9-44F1-DE4C-3E7876A0C8AB}"/>
              </a:ext>
            </a:extLst>
          </p:cNvPr>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D9C3A3-822B-50FA-DCCA-AE269925C2D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206" indent="0">
              <a:buNone/>
              <a:defRPr sz="2000" b="1"/>
            </a:lvl2pPr>
            <a:lvl3pPr marL="914411" indent="0">
              <a:buNone/>
              <a:defRPr sz="1801" b="1"/>
            </a:lvl3pPr>
            <a:lvl4pPr marL="1371617" indent="0">
              <a:buNone/>
              <a:defRPr sz="1600" b="1"/>
            </a:lvl4pPr>
            <a:lvl5pPr marL="1828823" indent="0">
              <a:buNone/>
              <a:defRPr sz="1600" b="1"/>
            </a:lvl5pPr>
            <a:lvl6pPr marL="2286029" indent="0">
              <a:buNone/>
              <a:defRPr sz="1600" b="1"/>
            </a:lvl6pPr>
            <a:lvl7pPr marL="2743234" indent="0">
              <a:buNone/>
              <a:defRPr sz="1600" b="1"/>
            </a:lvl7pPr>
            <a:lvl8pPr marL="3200440" indent="0">
              <a:buNone/>
              <a:defRPr sz="1600" b="1"/>
            </a:lvl8pPr>
            <a:lvl9pPr marL="3657646"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3F4CDC-5D4F-CDDC-C700-DFFC08023475}"/>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ADB7E76-6DEF-5C65-380E-5D30F7FC4C4E}"/>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8" name="Footer Placeholder 7">
            <a:extLst>
              <a:ext uri="{FF2B5EF4-FFF2-40B4-BE49-F238E27FC236}">
                <a16:creationId xmlns:a16="http://schemas.microsoft.com/office/drawing/2014/main" id="{CDD30509-D84B-ABD0-B1AC-C785629D714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0CE66C3-D20F-A39F-9E56-7F1A492CEF46}"/>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2269105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F4D45-BB79-3555-B79C-D25CEB3B1E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21DBAE-B7BB-CFA6-D1E5-2608617ED41B}"/>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4" name="Footer Placeholder 3">
            <a:extLst>
              <a:ext uri="{FF2B5EF4-FFF2-40B4-BE49-F238E27FC236}">
                <a16:creationId xmlns:a16="http://schemas.microsoft.com/office/drawing/2014/main" id="{B0FC687E-ED84-087F-1B49-1E5BFF9CD2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7B5AA7D-37C8-C7E9-5190-3898221E3475}"/>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2613765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D969CD-2B25-F789-DB1A-19C780801A38}"/>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3" name="Footer Placeholder 2">
            <a:extLst>
              <a:ext uri="{FF2B5EF4-FFF2-40B4-BE49-F238E27FC236}">
                <a16:creationId xmlns:a16="http://schemas.microsoft.com/office/drawing/2014/main" id="{DAAFDD12-2EF5-DD23-B221-2D55B78F4A4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A0B1C81-3ED5-AB94-9A7F-8F450A685C8D}"/>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2961258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2A1F-2843-8743-E03C-76C3ADC817E5}"/>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692732-40E2-1A51-B590-42584D03944D}"/>
              </a:ext>
            </a:extLst>
          </p:cNvPr>
          <p:cNvSpPr>
            <a:spLocks noGrp="1"/>
          </p:cNvSpPr>
          <p:nvPr>
            <p:ph idx="1"/>
          </p:nvPr>
        </p:nvSpPr>
        <p:spPr>
          <a:xfrm>
            <a:off x="5183188" y="987425"/>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4F41DB-616A-4FFE-A3BD-727B1F281C08}"/>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85ACFCC8-8C9F-6DC6-E4DD-8A4FEB078A28}"/>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6" name="Footer Placeholder 5">
            <a:extLst>
              <a:ext uri="{FF2B5EF4-FFF2-40B4-BE49-F238E27FC236}">
                <a16:creationId xmlns:a16="http://schemas.microsoft.com/office/drawing/2014/main" id="{E1FBBE25-FD1F-2D18-3C67-65BBF730754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8F2FF2-3E32-CBD4-A6A3-55F0F5A5B823}"/>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260872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C16A0-DD0D-E5B3-F38D-34D19714C663}"/>
              </a:ext>
            </a:extLst>
          </p:cNvPr>
          <p:cNvSpPr>
            <a:spLocks noGrp="1"/>
          </p:cNvSpPr>
          <p:nvPr>
            <p:ph type="title"/>
          </p:nvPr>
        </p:nvSpPr>
        <p:spPr>
          <a:xfrm>
            <a:off x="839790" y="457200"/>
            <a:ext cx="3932236"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23B7EE1-0567-AECE-F9DE-0686A87D0F3E}"/>
              </a:ext>
            </a:extLst>
          </p:cNvPr>
          <p:cNvSpPr>
            <a:spLocks noGrp="1"/>
          </p:cNvSpPr>
          <p:nvPr>
            <p:ph type="pic" idx="1"/>
          </p:nvPr>
        </p:nvSpPr>
        <p:spPr>
          <a:xfrm>
            <a:off x="5183188" y="987425"/>
            <a:ext cx="6172201" cy="4873625"/>
          </a:xfrm>
        </p:spPr>
        <p:txBody>
          <a:bodyPr/>
          <a:lstStyle>
            <a:lvl1pPr marL="0" indent="0">
              <a:buNone/>
              <a:defRPr sz="3200"/>
            </a:lvl1pPr>
            <a:lvl2pPr marL="457206" indent="0">
              <a:buNone/>
              <a:defRPr sz="2800"/>
            </a:lvl2pPr>
            <a:lvl3pPr marL="914411" indent="0">
              <a:buNone/>
              <a:defRPr sz="2400"/>
            </a:lvl3pPr>
            <a:lvl4pPr marL="1371617" indent="0">
              <a:buNone/>
              <a:defRPr sz="2000"/>
            </a:lvl4pPr>
            <a:lvl5pPr marL="1828823" indent="0">
              <a:buNone/>
              <a:defRPr sz="2000"/>
            </a:lvl5pPr>
            <a:lvl6pPr marL="2286029" indent="0">
              <a:buNone/>
              <a:defRPr sz="2000"/>
            </a:lvl6pPr>
            <a:lvl7pPr marL="2743234" indent="0">
              <a:buNone/>
              <a:defRPr sz="2000"/>
            </a:lvl7pPr>
            <a:lvl8pPr marL="3200440" indent="0">
              <a:buNone/>
              <a:defRPr sz="2000"/>
            </a:lvl8pPr>
            <a:lvl9pPr marL="3657646" indent="0">
              <a:buNone/>
              <a:defRPr sz="2000"/>
            </a:lvl9pPr>
          </a:lstStyle>
          <a:p>
            <a:endParaRPr lang="en-IN"/>
          </a:p>
        </p:txBody>
      </p:sp>
      <p:sp>
        <p:nvSpPr>
          <p:cNvPr id="4" name="Text Placeholder 3">
            <a:extLst>
              <a:ext uri="{FF2B5EF4-FFF2-40B4-BE49-F238E27FC236}">
                <a16:creationId xmlns:a16="http://schemas.microsoft.com/office/drawing/2014/main" id="{F5EB5C36-2B4F-47C8-215C-32596CB3224E}"/>
              </a:ext>
            </a:extLst>
          </p:cNvPr>
          <p:cNvSpPr>
            <a:spLocks noGrp="1"/>
          </p:cNvSpPr>
          <p:nvPr>
            <p:ph type="body" sz="half" idx="2"/>
          </p:nvPr>
        </p:nvSpPr>
        <p:spPr>
          <a:xfrm>
            <a:off x="839790" y="2057400"/>
            <a:ext cx="3932236" cy="3811588"/>
          </a:xfrm>
        </p:spPr>
        <p:txBody>
          <a:bodyPr/>
          <a:lstStyle>
            <a:lvl1pPr marL="0" indent="0">
              <a:buNone/>
              <a:defRPr sz="1600"/>
            </a:lvl1pPr>
            <a:lvl2pPr marL="457206" indent="0">
              <a:buNone/>
              <a:defRPr sz="1401"/>
            </a:lvl2pPr>
            <a:lvl3pPr marL="914411" indent="0">
              <a:buNone/>
              <a:defRPr sz="1200"/>
            </a:lvl3pPr>
            <a:lvl4pPr marL="1371617" indent="0">
              <a:buNone/>
              <a:defRPr sz="1001"/>
            </a:lvl4pPr>
            <a:lvl5pPr marL="1828823" indent="0">
              <a:buNone/>
              <a:defRPr sz="1001"/>
            </a:lvl5pPr>
            <a:lvl6pPr marL="2286029" indent="0">
              <a:buNone/>
              <a:defRPr sz="1001"/>
            </a:lvl6pPr>
            <a:lvl7pPr marL="2743234" indent="0">
              <a:buNone/>
              <a:defRPr sz="1001"/>
            </a:lvl7pPr>
            <a:lvl8pPr marL="3200440" indent="0">
              <a:buNone/>
              <a:defRPr sz="1001"/>
            </a:lvl8pPr>
            <a:lvl9pPr marL="3657646"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1B1D1609-F5C5-1884-2C48-6545E65FD1D4}"/>
              </a:ext>
            </a:extLst>
          </p:cNvPr>
          <p:cNvSpPr>
            <a:spLocks noGrp="1"/>
          </p:cNvSpPr>
          <p:nvPr>
            <p:ph type="dt" sz="half" idx="10"/>
          </p:nvPr>
        </p:nvSpPr>
        <p:spPr/>
        <p:txBody>
          <a:bodyPr/>
          <a:lstStyle/>
          <a:p>
            <a:fld id="{0EB7F44B-AD76-484C-BD11-DA5989C1366E}" type="datetimeFigureOut">
              <a:rPr lang="en-IN" smtClean="0"/>
              <a:t>05-04-2025</a:t>
            </a:fld>
            <a:endParaRPr lang="en-IN"/>
          </a:p>
        </p:txBody>
      </p:sp>
      <p:sp>
        <p:nvSpPr>
          <p:cNvPr id="6" name="Footer Placeholder 5">
            <a:extLst>
              <a:ext uri="{FF2B5EF4-FFF2-40B4-BE49-F238E27FC236}">
                <a16:creationId xmlns:a16="http://schemas.microsoft.com/office/drawing/2014/main" id="{30127641-734A-8718-AB19-48E29DB913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EFFB5D-7F79-D0D4-EFD0-3A0AE3CD178F}"/>
              </a:ext>
            </a:extLst>
          </p:cNvPr>
          <p:cNvSpPr>
            <a:spLocks noGrp="1"/>
          </p:cNvSpPr>
          <p:nvPr>
            <p:ph type="sldNum" sz="quarter" idx="12"/>
          </p:nvPr>
        </p:nvSpPr>
        <p:spPr/>
        <p:txBody>
          <a:bodyPr/>
          <a:lstStyle/>
          <a:p>
            <a:fld id="{8ECCBE21-A52C-4295-A09B-9BBF7CBA1330}" type="slidenum">
              <a:rPr lang="en-IN" smtClean="0"/>
              <a:t>‹#›</a:t>
            </a:fld>
            <a:endParaRPr lang="en-IN"/>
          </a:p>
        </p:txBody>
      </p:sp>
    </p:spTree>
    <p:extLst>
      <p:ext uri="{BB962C8B-B14F-4D97-AF65-F5344CB8AC3E}">
        <p14:creationId xmlns:p14="http://schemas.microsoft.com/office/powerpoint/2010/main" val="2949987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78BEA-5198-2446-DEFF-EA45A42F8FC3}"/>
              </a:ext>
            </a:extLst>
          </p:cNvPr>
          <p:cNvSpPr>
            <a:spLocks noGrp="1"/>
          </p:cNvSpPr>
          <p:nvPr>
            <p:ph type="title"/>
          </p:nvPr>
        </p:nvSpPr>
        <p:spPr>
          <a:xfrm>
            <a:off x="838202"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FBB858-038E-96E4-4137-BD7BCFC9EBB4}"/>
              </a:ext>
            </a:extLst>
          </p:cNvPr>
          <p:cNvSpPr>
            <a:spLocks noGrp="1"/>
          </p:cNvSpPr>
          <p:nvPr>
            <p:ph type="body" idx="1"/>
          </p:nvPr>
        </p:nvSpPr>
        <p:spPr>
          <a:xfrm>
            <a:off x="838202"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9DFA64-1AD2-588C-0938-60D05FA10B75}"/>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B7F44B-AD76-484C-BD11-DA5989C1366E}" type="datetimeFigureOut">
              <a:rPr lang="en-IN" smtClean="0"/>
              <a:t>05-04-2025</a:t>
            </a:fld>
            <a:endParaRPr lang="en-IN"/>
          </a:p>
        </p:txBody>
      </p:sp>
      <p:sp>
        <p:nvSpPr>
          <p:cNvPr id="5" name="Footer Placeholder 4">
            <a:extLst>
              <a:ext uri="{FF2B5EF4-FFF2-40B4-BE49-F238E27FC236}">
                <a16:creationId xmlns:a16="http://schemas.microsoft.com/office/drawing/2014/main" id="{33732B81-3D66-B0E7-F36F-245B357A4D6E}"/>
              </a:ext>
            </a:extLst>
          </p:cNvPr>
          <p:cNvSpPr>
            <a:spLocks noGrp="1"/>
          </p:cNvSpPr>
          <p:nvPr>
            <p:ph type="ftr" sz="quarter" idx="3"/>
          </p:nvPr>
        </p:nvSpPr>
        <p:spPr>
          <a:xfrm>
            <a:off x="4038602"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809AFD7-796B-3236-7832-A9EAD5B0FF1D}"/>
              </a:ext>
            </a:extLst>
          </p:cNvPr>
          <p:cNvSpPr>
            <a:spLocks noGrp="1"/>
          </p:cNvSpPr>
          <p:nvPr>
            <p:ph type="sldNum" sz="quarter" idx="4"/>
          </p:nvPr>
        </p:nvSpPr>
        <p:spPr>
          <a:xfrm>
            <a:off x="8610601"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CCBE21-A52C-4295-A09B-9BBF7CBA1330}" type="slidenum">
              <a:rPr lang="en-IN" smtClean="0"/>
              <a:t>‹#›</a:t>
            </a:fld>
            <a:endParaRPr lang="en-IN"/>
          </a:p>
        </p:txBody>
      </p:sp>
    </p:spTree>
    <p:extLst>
      <p:ext uri="{BB962C8B-B14F-4D97-AF65-F5344CB8AC3E}">
        <p14:creationId xmlns:p14="http://schemas.microsoft.com/office/powerpoint/2010/main" val="129148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11"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4" indent="-228604" algn="l" defTabSz="914411"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09" indent="-228604" algn="l" defTabSz="914411"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15" indent="-228604" algn="l" defTabSz="914411"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21"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27"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3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3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chart" Target="../charts/chart19.xml"/><Relationship Id="rId4" Type="http://schemas.openxmlformats.org/officeDocument/2006/relationships/chart" Target="../charts/chart18.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91A3B9-EE5F-4E11-F813-2CA583C6D853}"/>
              </a:ext>
            </a:extLst>
          </p:cNvPr>
          <p:cNvSpPr>
            <a:spLocks noGrp="1"/>
          </p:cNvSpPr>
          <p:nvPr>
            <p:ph type="ctrTitle"/>
          </p:nvPr>
        </p:nvSpPr>
        <p:spPr>
          <a:xfrm>
            <a:off x="0" y="152693"/>
            <a:ext cx="12191999" cy="1948070"/>
          </a:xfrm>
        </p:spPr>
        <p:txBody>
          <a:bodyPr>
            <a:normAutofit/>
          </a:bodyPr>
          <a:lstStyle/>
          <a:p>
            <a:pPr algn="ctr">
              <a:spcAft>
                <a:spcPts val="1200"/>
              </a:spcAft>
            </a:pPr>
            <a:br>
              <a:rPr lang="en-IN" sz="2000" b="1" dirty="0">
                <a:solidFill>
                  <a:srgbClr val="FF3300"/>
                </a:solidFill>
                <a:latin typeface="Cambria" panose="02040503050406030204" pitchFamily="18" charset="0"/>
                <a:cs typeface="Times New Roman" panose="02020603050405020304" pitchFamily="18" charset="0"/>
              </a:rPr>
            </a:br>
            <a:r>
              <a:rPr lang="en-IN" sz="1200" dirty="0">
                <a:solidFill>
                  <a:srgbClr val="FF3300"/>
                </a:solidFill>
                <a:latin typeface="Cambria" panose="02040503050406030204" pitchFamily="18" charset="0"/>
                <a:cs typeface="Times New Roman" panose="02020603050405020304" pitchFamily="18" charset="0"/>
              </a:rPr>
              <a:t> </a:t>
            </a:r>
            <a:br>
              <a:rPr lang="en-IN" sz="3600" dirty="0">
                <a:latin typeface="Cambria" panose="02040503050406030204" pitchFamily="18" charset="0"/>
                <a:cs typeface="Times New Roman" panose="02020603050405020304" pitchFamily="18" charset="0"/>
              </a:rPr>
            </a:br>
            <a:r>
              <a:rPr lang="en-US" sz="3600" b="1" dirty="0">
                <a:latin typeface="Cambria" panose="02040503050406030204" pitchFamily="18" charset="0"/>
                <a:cs typeface="Times New Roman" panose="02020603050405020304" pitchFamily="18" charset="0"/>
              </a:rPr>
              <a:t>Deep Learning and Acoustic Features for Emotion Detection</a:t>
            </a:r>
            <a:br>
              <a:rPr lang="en-US" sz="3600" b="1" dirty="0">
                <a:latin typeface="Cambria" panose="02040503050406030204" pitchFamily="18" charset="0"/>
                <a:cs typeface="Times New Roman" panose="02020603050405020304" pitchFamily="18" charset="0"/>
              </a:rPr>
            </a:br>
            <a:endParaRPr lang="en-IN" sz="2800" b="1" dirty="0">
              <a:latin typeface="Cambria" panose="020405030504060302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id="{665E03D3-301E-FFDF-B045-23A07EB45DBB}"/>
              </a:ext>
            </a:extLst>
          </p:cNvPr>
          <p:cNvSpPr>
            <a:spLocks noGrp="1"/>
          </p:cNvSpPr>
          <p:nvPr>
            <p:ph type="subTitle" idx="1"/>
          </p:nvPr>
        </p:nvSpPr>
        <p:spPr>
          <a:xfrm>
            <a:off x="1" y="1850976"/>
            <a:ext cx="12191998" cy="3063924"/>
          </a:xfrm>
        </p:spPr>
        <p:txBody>
          <a:bodyPr>
            <a:noAutofit/>
          </a:bodyPr>
          <a:lstStyle/>
          <a:p>
            <a:pPr algn="ctr">
              <a:lnSpc>
                <a:spcPct val="100000"/>
              </a:lnSpc>
              <a:spcBef>
                <a:spcPts val="0"/>
              </a:spcBef>
              <a:spcAft>
                <a:spcPts val="1200"/>
              </a:spcAft>
            </a:pPr>
            <a:r>
              <a:rPr lang="en-IN" sz="1800" b="1" dirty="0">
                <a:solidFill>
                  <a:srgbClr val="FF0000"/>
                </a:solidFill>
                <a:latin typeface="Cambria" panose="02040503050406030204" pitchFamily="18" charset="0"/>
              </a:rPr>
              <a:t>Presented by</a:t>
            </a:r>
          </a:p>
          <a:p>
            <a:pPr algn="ctr">
              <a:lnSpc>
                <a:spcPct val="100000"/>
              </a:lnSpc>
              <a:spcBef>
                <a:spcPts val="0"/>
              </a:spcBef>
            </a:pPr>
            <a:r>
              <a:rPr lang="en-IN" sz="1800" dirty="0">
                <a:latin typeface="Cambria" panose="02040503050406030204" pitchFamily="18" charset="0"/>
              </a:rPr>
              <a:t>CHANDRADIP ROY (202116003), WREET KHAREL (202116020), PIJUSH DAS (202116024)</a:t>
            </a:r>
          </a:p>
          <a:p>
            <a:pPr algn="ctr">
              <a:lnSpc>
                <a:spcPct val="100000"/>
              </a:lnSpc>
              <a:spcBef>
                <a:spcPts val="0"/>
              </a:spcBef>
              <a:spcAft>
                <a:spcPts val="1200"/>
              </a:spcAft>
            </a:pPr>
            <a:endParaRPr lang="en-IN" sz="1800" dirty="0">
              <a:latin typeface="Cambria" panose="02040503050406030204" pitchFamily="18" charset="0"/>
            </a:endParaRPr>
          </a:p>
          <a:p>
            <a:pPr algn="ctr">
              <a:lnSpc>
                <a:spcPct val="100000"/>
              </a:lnSpc>
              <a:spcBef>
                <a:spcPts val="0"/>
              </a:spcBef>
              <a:spcAft>
                <a:spcPts val="1200"/>
              </a:spcAft>
            </a:pPr>
            <a:r>
              <a:rPr lang="en-IN" sz="1800" dirty="0">
                <a:solidFill>
                  <a:srgbClr val="FF0000"/>
                </a:solidFill>
                <a:latin typeface="Cambria" panose="02040503050406030204" pitchFamily="18" charset="0"/>
              </a:rPr>
              <a:t>Under the supervision of</a:t>
            </a:r>
          </a:p>
          <a:p>
            <a:pPr algn="ctr">
              <a:lnSpc>
                <a:spcPct val="100000"/>
              </a:lnSpc>
              <a:spcBef>
                <a:spcPts val="0"/>
              </a:spcBef>
            </a:pPr>
            <a:r>
              <a:rPr lang="en-IN" sz="1800" dirty="0" err="1">
                <a:latin typeface="Cambria" panose="02040503050406030204" pitchFamily="18" charset="0"/>
              </a:rPr>
              <a:t>Dr.</a:t>
            </a:r>
            <a:r>
              <a:rPr lang="en-IN" sz="1800" dirty="0">
                <a:latin typeface="Cambria" panose="02040503050406030204" pitchFamily="18" charset="0"/>
              </a:rPr>
              <a:t> </a:t>
            </a:r>
            <a:r>
              <a:rPr lang="en-IN" sz="1800" dirty="0" err="1">
                <a:latin typeface="Cambria" panose="02040503050406030204" pitchFamily="18" charset="0"/>
              </a:rPr>
              <a:t>Ranjit</a:t>
            </a:r>
            <a:r>
              <a:rPr lang="en-IN" sz="1800" dirty="0">
                <a:latin typeface="Cambria" panose="02040503050406030204" pitchFamily="18" charset="0"/>
              </a:rPr>
              <a:t> </a:t>
            </a:r>
            <a:r>
              <a:rPr lang="en-IN" sz="1800" dirty="0" err="1">
                <a:latin typeface="Cambria" panose="02040503050406030204" pitchFamily="18" charset="0"/>
              </a:rPr>
              <a:t>Panigrahi</a:t>
            </a:r>
            <a:endParaRPr lang="en-IN" sz="1800" dirty="0">
              <a:latin typeface="Cambria" panose="02040503050406030204" pitchFamily="18" charset="0"/>
            </a:endParaRPr>
          </a:p>
          <a:p>
            <a:pPr algn="ctr">
              <a:lnSpc>
                <a:spcPct val="100000"/>
              </a:lnSpc>
              <a:spcBef>
                <a:spcPts val="0"/>
              </a:spcBef>
            </a:pPr>
            <a:r>
              <a:rPr lang="en-IN" sz="1800" dirty="0">
                <a:latin typeface="Cambria" panose="02040503050406030204" pitchFamily="18" charset="0"/>
              </a:rPr>
              <a:t>Assistant Professor – SG, Department of Computer Application, </a:t>
            </a:r>
          </a:p>
          <a:p>
            <a:pPr algn="ctr">
              <a:lnSpc>
                <a:spcPct val="100000"/>
              </a:lnSpc>
              <a:spcBef>
                <a:spcPts val="0"/>
              </a:spcBef>
            </a:pPr>
            <a:r>
              <a:rPr lang="en-IN" sz="1800" dirty="0">
                <a:latin typeface="Cambria" panose="02040503050406030204" pitchFamily="18" charset="0"/>
              </a:rPr>
              <a:t>Sikkim Manipal Institute Technology, Sikkim Manipal University, Sikkim, India</a:t>
            </a:r>
          </a:p>
          <a:p>
            <a:pPr algn="ctr">
              <a:lnSpc>
                <a:spcPct val="100000"/>
              </a:lnSpc>
              <a:spcBef>
                <a:spcPts val="0"/>
              </a:spcBef>
            </a:pPr>
            <a:endParaRPr lang="en-IN" sz="1800" dirty="0">
              <a:latin typeface="Cambria" panose="02040503050406030204" pitchFamily="18" charset="0"/>
            </a:endParaRPr>
          </a:p>
          <a:p>
            <a:pPr>
              <a:lnSpc>
                <a:spcPct val="100000"/>
              </a:lnSpc>
              <a:spcBef>
                <a:spcPts val="0"/>
              </a:spcBef>
            </a:pPr>
            <a:endParaRPr lang="en-IN" sz="1800" b="1" dirty="0">
              <a:latin typeface="Cambria" panose="02040503050406030204" pitchFamily="18" charset="0"/>
            </a:endParaRPr>
          </a:p>
          <a:p>
            <a:pPr>
              <a:lnSpc>
                <a:spcPct val="100000"/>
              </a:lnSpc>
              <a:spcBef>
                <a:spcPts val="0"/>
              </a:spcBef>
            </a:pPr>
            <a:endParaRPr lang="en-IN" sz="1800" b="1" dirty="0">
              <a:latin typeface="Cambria" panose="02040503050406030204" pitchFamily="18" charset="0"/>
            </a:endParaRPr>
          </a:p>
          <a:p>
            <a:pPr>
              <a:lnSpc>
                <a:spcPct val="100000"/>
              </a:lnSpc>
              <a:spcBef>
                <a:spcPts val="0"/>
              </a:spcBef>
            </a:pPr>
            <a:endParaRPr lang="en-IN" sz="1800" b="1" dirty="0">
              <a:latin typeface="Cambria" panose="02040503050406030204" pitchFamily="18" charset="0"/>
            </a:endParaRPr>
          </a:p>
          <a:p>
            <a:pPr>
              <a:lnSpc>
                <a:spcPct val="100000"/>
              </a:lnSpc>
              <a:spcBef>
                <a:spcPts val="0"/>
              </a:spcBef>
            </a:pPr>
            <a:endParaRPr lang="en-IN" sz="1800" dirty="0">
              <a:latin typeface="Cambria" panose="02040503050406030204" pitchFamily="18" charset="0"/>
            </a:endParaRPr>
          </a:p>
        </p:txBody>
      </p:sp>
      <p:pic>
        <p:nvPicPr>
          <p:cNvPr id="6" name="Picture 5">
            <a:extLst>
              <a:ext uri="{FF2B5EF4-FFF2-40B4-BE49-F238E27FC236}">
                <a16:creationId xmlns:a16="http://schemas.microsoft.com/office/drawing/2014/main" id="{68794D27-5A8D-2E5F-8216-856DFF01ADC5}"/>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4341116" y="5639912"/>
            <a:ext cx="3184452" cy="779938"/>
          </a:xfrm>
          <a:prstGeom prst="rect">
            <a:avLst/>
          </a:prstGeom>
        </p:spPr>
      </p:pic>
      <p:sp>
        <p:nvSpPr>
          <p:cNvPr id="7" name="Rectangle 6">
            <a:extLst>
              <a:ext uri="{FF2B5EF4-FFF2-40B4-BE49-F238E27FC236}">
                <a16:creationId xmlns:a16="http://schemas.microsoft.com/office/drawing/2014/main" id="{DD296CF4-1F26-895C-6C24-B6DE0063EE25}"/>
              </a:ext>
            </a:extLst>
          </p:cNvPr>
          <p:cNvSpPr/>
          <p:nvPr/>
        </p:nvSpPr>
        <p:spPr>
          <a:xfrm>
            <a:off x="0" y="6613183"/>
            <a:ext cx="12192000" cy="244817"/>
          </a:xfrm>
          <a:prstGeom prst="rect">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Rectangle 7">
            <a:extLst>
              <a:ext uri="{FF2B5EF4-FFF2-40B4-BE49-F238E27FC236}">
                <a16:creationId xmlns:a16="http://schemas.microsoft.com/office/drawing/2014/main" id="{1BC59499-1567-D8CF-2F6D-2116BDF62769}"/>
              </a:ext>
            </a:extLst>
          </p:cNvPr>
          <p:cNvSpPr/>
          <p:nvPr/>
        </p:nvSpPr>
        <p:spPr>
          <a:xfrm>
            <a:off x="-1" y="-19050"/>
            <a:ext cx="12192000" cy="244817"/>
          </a:xfrm>
          <a:prstGeom prst="rect">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Tree>
    <p:extLst>
      <p:ext uri="{BB962C8B-B14F-4D97-AF65-F5344CB8AC3E}">
        <p14:creationId xmlns:p14="http://schemas.microsoft.com/office/powerpoint/2010/main" val="1089120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Literature Reviews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06</a:t>
            </a:r>
          </a:p>
        </p:txBody>
      </p:sp>
      <p:graphicFrame>
        <p:nvGraphicFramePr>
          <p:cNvPr id="9" name="Content Placeholder 3">
            <a:extLst>
              <a:ext uri="{FF2B5EF4-FFF2-40B4-BE49-F238E27FC236}">
                <a16:creationId xmlns:a16="http://schemas.microsoft.com/office/drawing/2014/main" id="{806172E8-E44F-53A7-14E6-0D70336EB6DB}"/>
              </a:ext>
            </a:extLst>
          </p:cNvPr>
          <p:cNvGraphicFramePr>
            <a:graphicFrameLocks/>
          </p:cNvGraphicFramePr>
          <p:nvPr>
            <p:extLst>
              <p:ext uri="{D42A27DB-BD31-4B8C-83A1-F6EECF244321}">
                <p14:modId xmlns:p14="http://schemas.microsoft.com/office/powerpoint/2010/main" val="4256897607"/>
              </p:ext>
            </p:extLst>
          </p:nvPr>
        </p:nvGraphicFramePr>
        <p:xfrm>
          <a:off x="402339" y="1381548"/>
          <a:ext cx="11489545" cy="5192882"/>
        </p:xfrm>
        <a:graphic>
          <a:graphicData uri="http://schemas.openxmlformats.org/drawingml/2006/table">
            <a:tbl>
              <a:tblPr firstRow="1" bandRow="1">
                <a:tableStyleId>{5940675A-B579-460E-94D1-54222C63F5DA}</a:tableStyleId>
              </a:tblPr>
              <a:tblGrid>
                <a:gridCol w="2074854">
                  <a:extLst>
                    <a:ext uri="{9D8B030D-6E8A-4147-A177-3AD203B41FA5}">
                      <a16:colId xmlns:a16="http://schemas.microsoft.com/office/drawing/2014/main" val="1045984202"/>
                    </a:ext>
                  </a:extLst>
                </a:gridCol>
                <a:gridCol w="4069622">
                  <a:extLst>
                    <a:ext uri="{9D8B030D-6E8A-4147-A177-3AD203B41FA5}">
                      <a16:colId xmlns:a16="http://schemas.microsoft.com/office/drawing/2014/main" val="1731376689"/>
                    </a:ext>
                  </a:extLst>
                </a:gridCol>
                <a:gridCol w="3105154">
                  <a:extLst>
                    <a:ext uri="{9D8B030D-6E8A-4147-A177-3AD203B41FA5}">
                      <a16:colId xmlns:a16="http://schemas.microsoft.com/office/drawing/2014/main" val="3995399509"/>
                    </a:ext>
                  </a:extLst>
                </a:gridCol>
                <a:gridCol w="2239915">
                  <a:extLst>
                    <a:ext uri="{9D8B030D-6E8A-4147-A177-3AD203B41FA5}">
                      <a16:colId xmlns:a16="http://schemas.microsoft.com/office/drawing/2014/main" val="2956795048"/>
                    </a:ext>
                  </a:extLst>
                </a:gridCol>
              </a:tblGrid>
              <a:tr h="1260960">
                <a:tc>
                  <a:txBody>
                    <a:bodyPr/>
                    <a:lstStyle/>
                    <a:p>
                      <a:pPr algn="ctr"/>
                      <a:r>
                        <a:rPr lang="en-IN" sz="2100" b="1" dirty="0">
                          <a:latin typeface="Cambria" panose="02040503050406030204" pitchFamily="18" charset="0"/>
                          <a:ea typeface="Cambria" panose="02040503050406030204" pitchFamily="18" charset="0"/>
                        </a:rPr>
                        <a:t>Author/</a:t>
                      </a:r>
                    </a:p>
                    <a:p>
                      <a:pPr algn="ctr"/>
                      <a:r>
                        <a:rPr lang="en-IN" sz="2100" b="1" dirty="0">
                          <a:latin typeface="Cambria" panose="02040503050406030204" pitchFamily="18" charset="0"/>
                          <a:ea typeface="Cambria" panose="02040503050406030204" pitchFamily="18" charset="0"/>
                        </a:rPr>
                        <a:t>Article/</a:t>
                      </a:r>
                      <a:br>
                        <a:rPr lang="en-IN" sz="2100" b="1" dirty="0">
                          <a:latin typeface="Cambria" panose="02040503050406030204" pitchFamily="18" charset="0"/>
                          <a:ea typeface="Cambria" panose="02040503050406030204" pitchFamily="18" charset="0"/>
                        </a:rPr>
                      </a:br>
                      <a:r>
                        <a:rPr lang="en-IN" sz="2100" b="1" dirty="0">
                          <a:latin typeface="Cambria" panose="02040503050406030204" pitchFamily="18" charset="0"/>
                          <a:ea typeface="Cambria" panose="02040503050406030204" pitchFamily="18" charset="0"/>
                        </a:rPr>
                        <a:t>Journal</a:t>
                      </a:r>
                    </a:p>
                  </a:txBody>
                  <a:tcPr marT="45721" marB="45721" anchor="ctr">
                    <a:solidFill>
                      <a:schemeClr val="accent3">
                        <a:lumMod val="20000"/>
                        <a:lumOff val="80000"/>
                      </a:schemeClr>
                    </a:solidFill>
                  </a:tcPr>
                </a:tc>
                <a:tc>
                  <a:txBody>
                    <a:bodyPr/>
                    <a:lstStyle/>
                    <a:p>
                      <a:pPr algn="ctr"/>
                      <a:r>
                        <a:rPr lang="en-IN" sz="2100" b="1" dirty="0">
                          <a:latin typeface="Cambria" panose="02040503050406030204" pitchFamily="18" charset="0"/>
                          <a:ea typeface="Cambria" panose="02040503050406030204" pitchFamily="18" charset="0"/>
                        </a:rPr>
                        <a:t>Methodology</a:t>
                      </a:r>
                    </a:p>
                  </a:txBody>
                  <a:tcPr marT="45721" marB="45721" anchor="ctr">
                    <a:solidFill>
                      <a:schemeClr val="accent3">
                        <a:lumMod val="20000"/>
                        <a:lumOff val="80000"/>
                      </a:schemeClr>
                    </a:solidFill>
                  </a:tcPr>
                </a:tc>
                <a:tc>
                  <a:txBody>
                    <a:bodyPr/>
                    <a:lstStyle/>
                    <a:p>
                      <a:pPr algn="ctr"/>
                      <a:r>
                        <a:rPr lang="en-IN" sz="2100" b="1" dirty="0">
                          <a:latin typeface="Cambria" panose="02040503050406030204" pitchFamily="18" charset="0"/>
                          <a:ea typeface="Cambria" panose="02040503050406030204" pitchFamily="18" charset="0"/>
                        </a:rPr>
                        <a:t>Research Gaps</a:t>
                      </a:r>
                    </a:p>
                  </a:txBody>
                  <a:tcPr marT="45721" marB="45721" anchor="ctr">
                    <a:solidFill>
                      <a:schemeClr val="accent3">
                        <a:lumMod val="20000"/>
                        <a:lumOff val="80000"/>
                      </a:schemeClr>
                    </a:solidFill>
                  </a:tcPr>
                </a:tc>
                <a:tc>
                  <a:txBody>
                    <a:bodyPr/>
                    <a:lstStyle/>
                    <a:p>
                      <a:pPr algn="ctr"/>
                      <a:r>
                        <a:rPr lang="en-IN" sz="2100" b="1" dirty="0">
                          <a:latin typeface="Cambria" panose="02040503050406030204" pitchFamily="18" charset="0"/>
                          <a:ea typeface="Cambria" panose="02040503050406030204" pitchFamily="18" charset="0"/>
                        </a:rPr>
                        <a:t>Relevance to the Work</a:t>
                      </a:r>
                    </a:p>
                  </a:txBody>
                  <a:tcPr marT="45721" marB="45721" anchor="ctr">
                    <a:solidFill>
                      <a:schemeClr val="accent3">
                        <a:lumMod val="20000"/>
                        <a:lumOff val="80000"/>
                      </a:schemeClr>
                    </a:solidFill>
                  </a:tcPr>
                </a:tc>
                <a:extLst>
                  <a:ext uri="{0D108BD9-81ED-4DB2-BD59-A6C34878D82A}">
                    <a16:rowId xmlns:a16="http://schemas.microsoft.com/office/drawing/2014/main" val="2564099802"/>
                  </a:ext>
                </a:extLst>
              </a:tr>
              <a:tr h="3627664">
                <a:tc>
                  <a:txBody>
                    <a:bodyPr/>
                    <a:lstStyle/>
                    <a:p>
                      <a:pPr marL="0" marR="0" lvl="0" indent="0" algn="just" defTabSz="914411" rtl="0" eaLnBrk="1" fontAlgn="auto" latinLnBrk="0" hangingPunct="1">
                        <a:lnSpc>
                          <a:spcPct val="100000"/>
                        </a:lnSpc>
                        <a:spcBef>
                          <a:spcPts val="0"/>
                        </a:spcBef>
                        <a:spcAft>
                          <a:spcPts val="0"/>
                        </a:spcAft>
                        <a:buClrTx/>
                        <a:buSzTx/>
                        <a:buFontTx/>
                        <a:buNone/>
                        <a:tabLst/>
                        <a:defRPr/>
                      </a:pPr>
                      <a:r>
                        <a:rPr lang="en-IN" sz="1800" kern="1200" dirty="0">
                          <a:solidFill>
                            <a:schemeClr val="tx1"/>
                          </a:solidFill>
                          <a:effectLst/>
                          <a:latin typeface="+mn-lt"/>
                          <a:ea typeface="+mn-ea"/>
                          <a:cs typeface="+mn-cs"/>
                        </a:rPr>
                        <a:t>S. Lalitha, S. Tripathi, and D. Gupta, “Enhanced speech emotion detection using deep neural networks,” </a:t>
                      </a:r>
                      <a:r>
                        <a:rPr lang="en-IN" sz="1800" i="1" kern="1200" dirty="0">
                          <a:solidFill>
                            <a:schemeClr val="tx1"/>
                          </a:solidFill>
                          <a:effectLst/>
                          <a:latin typeface="+mn-lt"/>
                          <a:ea typeface="+mn-ea"/>
                          <a:cs typeface="+mn-cs"/>
                        </a:rPr>
                        <a:t>Int. J. Speech Technol.</a:t>
                      </a:r>
                      <a:r>
                        <a:rPr lang="en-IN" sz="1800" kern="1200" dirty="0">
                          <a:solidFill>
                            <a:schemeClr val="tx1"/>
                          </a:solidFill>
                          <a:effectLst/>
                          <a:latin typeface="+mn-lt"/>
                          <a:ea typeface="+mn-ea"/>
                          <a:cs typeface="+mn-cs"/>
                        </a:rPr>
                        <a:t>, vol. 22, no. 3, pp. 497–510, Sep. 2019, </a:t>
                      </a:r>
                      <a:r>
                        <a:rPr lang="en-IN" sz="1800" kern="1200" dirty="0" err="1">
                          <a:solidFill>
                            <a:schemeClr val="tx1"/>
                          </a:solidFill>
                          <a:effectLst/>
                          <a:latin typeface="+mn-lt"/>
                          <a:ea typeface="+mn-ea"/>
                          <a:cs typeface="+mn-cs"/>
                        </a:rPr>
                        <a:t>doi</a:t>
                      </a:r>
                      <a:r>
                        <a:rPr lang="en-IN" sz="1800" kern="1200" dirty="0">
                          <a:solidFill>
                            <a:schemeClr val="tx1"/>
                          </a:solidFill>
                          <a:effectLst/>
                          <a:latin typeface="+mn-lt"/>
                          <a:ea typeface="+mn-ea"/>
                          <a:cs typeface="+mn-cs"/>
                        </a:rPr>
                        <a:t>: 10.1007/s10772-018-09572-8.</a:t>
                      </a:r>
                    </a:p>
                    <a:p>
                      <a:r>
                        <a:rPr lang="en-IN" sz="1800" kern="1200" baseline="0" dirty="0">
                          <a:solidFill>
                            <a:schemeClr val="tx1"/>
                          </a:solidFill>
                          <a:latin typeface="Cambria" panose="02040503050406030204" pitchFamily="18" charset="0"/>
                          <a:ea typeface="Cambria" panose="02040503050406030204" pitchFamily="18" charset="0"/>
                          <a:cs typeface="+mn-cs"/>
                        </a:rPr>
                        <a:t>[11]</a:t>
                      </a:r>
                    </a:p>
                  </a:txBody>
                  <a:tcPr marT="45721" marB="45721"/>
                </a:tc>
                <a:tc>
                  <a:txBody>
                    <a:bodyPr/>
                    <a:lstStyle/>
                    <a:p>
                      <a:pPr marL="0" algn="just" defTabSz="914411" rtl="0" eaLnBrk="1" latinLnBrk="0" hangingPunct="1"/>
                      <a:r>
                        <a:rPr lang="en-IN" sz="1800" kern="1200" dirty="0">
                          <a:solidFill>
                            <a:schemeClr val="tx1"/>
                          </a:solidFill>
                          <a:effectLst/>
                          <a:latin typeface="+mn-lt"/>
                          <a:ea typeface="+mn-ea"/>
                          <a:cs typeface="+mn-cs"/>
                        </a:rPr>
                        <a:t>They have proposed a DNN with three hidden layer which is used to classify seven emotions. They have used the Berlin speech emotion corpus. Also, they have investigated various feature extraction techniques such as MFCC, RPLP, BFCC, IMFCC , PLPC, MEPLPC,LPC &amp; Fourier Parameters.</a:t>
                      </a:r>
                      <a:endParaRPr lang="en-US" sz="1800" kern="1200" dirty="0">
                        <a:solidFill>
                          <a:schemeClr val="tx1"/>
                        </a:solidFill>
                        <a:effectLst/>
                        <a:latin typeface="+mn-lt"/>
                        <a:ea typeface="+mn-ea"/>
                        <a:cs typeface="+mn-cs"/>
                      </a:endParaRPr>
                    </a:p>
                  </a:txBody>
                  <a:tcPr marT="45721" marB="45721"/>
                </a:tc>
                <a:tc>
                  <a:txBody>
                    <a:bodyPr/>
                    <a:lstStyle/>
                    <a:p>
                      <a:pPr marL="0" indent="0" algn="just">
                        <a:buFont typeface="Wingdings" panose="05000000000000000000" pitchFamily="2" charset="2"/>
                        <a:buNone/>
                      </a:pPr>
                      <a:r>
                        <a:rPr lang="en-US" sz="2100" dirty="0">
                          <a:latin typeface="Cambria" panose="02040503050406030204" pitchFamily="18" charset="0"/>
                          <a:ea typeface="Cambria" panose="02040503050406030204" pitchFamily="18" charset="0"/>
                        </a:rPr>
                        <a:t>Class imbalance is not addressed</a:t>
                      </a:r>
                    </a:p>
                  </a:txBody>
                  <a:tcPr marT="45721" marB="45721"/>
                </a:tc>
                <a:tc>
                  <a:txBody>
                    <a:bodyPr/>
                    <a:lstStyle/>
                    <a:p>
                      <a:pPr algn="just"/>
                      <a:r>
                        <a:rPr lang="en-US" sz="2100" dirty="0">
                          <a:latin typeface="Cambria" panose="02040503050406030204" pitchFamily="18" charset="0"/>
                          <a:ea typeface="Cambria" panose="02040503050406030204" pitchFamily="18" charset="0"/>
                        </a:rPr>
                        <a:t>Data Augmentation technique</a:t>
                      </a:r>
                    </a:p>
                  </a:txBody>
                  <a:tcPr marT="45721" marB="45721"/>
                </a:tc>
                <a:extLst>
                  <a:ext uri="{0D108BD9-81ED-4DB2-BD59-A6C34878D82A}">
                    <a16:rowId xmlns:a16="http://schemas.microsoft.com/office/drawing/2014/main" val="2866868717"/>
                  </a:ext>
                </a:extLst>
              </a:tr>
            </a:tbl>
          </a:graphicData>
        </a:graphic>
      </p:graphicFrame>
    </p:spTree>
    <p:extLst>
      <p:ext uri="{BB962C8B-B14F-4D97-AF65-F5344CB8AC3E}">
        <p14:creationId xmlns:p14="http://schemas.microsoft.com/office/powerpoint/2010/main" val="42572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51EFB80-44E4-F870-FAE6-E6E8C64318F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181E4C2-BC6D-EE81-EFF7-B589C287E340}"/>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just"/>
            <a:r>
              <a:rPr lang="en-US" sz="4000" b="1" dirty="0">
                <a:latin typeface="Cambria" panose="02040503050406030204" pitchFamily="18" charset="0"/>
                <a:ea typeface="Cambria" panose="02040503050406030204" pitchFamily="18" charset="0"/>
                <a:cs typeface="Times New Roman" pitchFamily="18" charset="0"/>
              </a:rPr>
              <a:t>Problem Definition</a:t>
            </a:r>
            <a:endParaRPr lang="en-IN" sz="4000" b="1" dirty="0">
              <a:latin typeface="Cambria" panose="02040503050406030204" pitchFamily="18"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172B536F-179E-92EB-3B92-99DE534D469E}"/>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IN" sz="1801"/>
          </a:p>
        </p:txBody>
      </p:sp>
      <p:sp>
        <p:nvSpPr>
          <p:cNvPr id="7" name="Rectangle: Rounded Corners 6">
            <a:extLst>
              <a:ext uri="{FF2B5EF4-FFF2-40B4-BE49-F238E27FC236}">
                <a16:creationId xmlns:a16="http://schemas.microsoft.com/office/drawing/2014/main" id="{912F6F56-5AB3-EF12-D44B-627E8E412F0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b="1" dirty="0">
                <a:solidFill>
                  <a:schemeClr val="tx1"/>
                </a:solidFill>
                <a:latin typeface="Cambria" panose="02040503050406030204" pitchFamily="18" charset="0"/>
                <a:ea typeface="Cambria" panose="02040503050406030204" pitchFamily="18" charset="0"/>
              </a:rPr>
              <a:t>07</a:t>
            </a:r>
            <a:endParaRPr lang="en-IN" sz="1600" b="1" dirty="0">
              <a:solidFill>
                <a:schemeClr val="tx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CF7DE0E4-CC90-D27B-3180-B4AAC8F9F9E6}"/>
              </a:ext>
            </a:extLst>
          </p:cNvPr>
          <p:cNvSpPr txBox="1">
            <a:spLocks/>
          </p:cNvSpPr>
          <p:nvPr/>
        </p:nvSpPr>
        <p:spPr>
          <a:xfrm>
            <a:off x="3" y="1229022"/>
            <a:ext cx="12191998" cy="4399959"/>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41330" indent="-441330" algn="just">
              <a:lnSpc>
                <a:spcPct val="150000"/>
              </a:lnSpc>
              <a:spcBef>
                <a:spcPts val="1200"/>
              </a:spcBef>
              <a:spcAft>
                <a:spcPts val="1200"/>
              </a:spcAft>
              <a:buFont typeface="Wingdings" panose="05000000000000000000" pitchFamily="2" charset="2"/>
              <a:buChar char="§"/>
            </a:pPr>
            <a:endParaRPr lang="en-US" sz="2201"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87B108ED-11EC-77EA-91C2-8A954FDF6555}"/>
              </a:ext>
            </a:extLst>
          </p:cNvPr>
          <p:cNvSpPr txBox="1"/>
          <p:nvPr/>
        </p:nvSpPr>
        <p:spPr>
          <a:xfrm>
            <a:off x="0" y="1016002"/>
            <a:ext cx="12053455" cy="489364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rPr>
              <a:t>In remote medical consultations, the most significant biomarker for emotion detection would not work.</a:t>
            </a:r>
          </a:p>
          <a:p>
            <a:pPr marL="285750" indent="-285750" algn="just">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rPr>
              <a:t>In this case, we can consider another biomarker for emotion detection i.e. voice signals.</a:t>
            </a:r>
          </a:p>
          <a:p>
            <a:pPr marL="285750" indent="-285750" algn="just">
              <a:lnSpc>
                <a:spcPct val="150000"/>
              </a:lnSpc>
              <a:buFont typeface="Arial" panose="020B0604020202020204" pitchFamily="34" charset="0"/>
              <a:buChar char="•"/>
            </a:pPr>
            <a:r>
              <a:rPr lang="en-US" sz="2800" dirty="0">
                <a:latin typeface="Cambria" panose="02040503050406030204" pitchFamily="18" charset="0"/>
                <a:ea typeface="Cambria" panose="02040503050406030204" pitchFamily="18" charset="0"/>
              </a:rPr>
              <a:t>In this scenario, deep learning plays a crucial role, where we can use deep neural networks to develop such a model which can be used to predict human emotion detection.</a:t>
            </a:r>
          </a:p>
          <a:p>
            <a:pPr marL="285750" indent="-285750" algn="just">
              <a:buFont typeface="Arial" panose="020B0604020202020204" pitchFamily="34" charset="0"/>
              <a:buChar char="•"/>
            </a:pPr>
            <a:endParaRPr lang="en-IN" dirty="0"/>
          </a:p>
        </p:txBody>
      </p:sp>
    </p:spTree>
    <p:extLst>
      <p:ext uri="{BB962C8B-B14F-4D97-AF65-F5344CB8AC3E}">
        <p14:creationId xmlns:p14="http://schemas.microsoft.com/office/powerpoint/2010/main" val="36824415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E8CAA1E-90B1-A165-4AA9-4AD6CB3095C3}"/>
              </a:ext>
            </a:extLst>
          </p:cNvPr>
          <p:cNvPicPr>
            <a:picLocks noChangeAspect="1"/>
          </p:cNvPicPr>
          <p:nvPr/>
        </p:nvPicPr>
        <p:blipFill>
          <a:blip r:embed="rId2"/>
          <a:stretch>
            <a:fillRect/>
          </a:stretch>
        </p:blipFill>
        <p:spPr>
          <a:xfrm>
            <a:off x="7530811" y="0"/>
            <a:ext cx="6927" cy="6858000"/>
          </a:xfrm>
          <a:prstGeom prst="rect">
            <a:avLst/>
          </a:prstGeom>
        </p:spPr>
      </p:pic>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Proposed Solution Strategy</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3"/>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08</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7510029"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r>
              <a:rPr lang="en-US" sz="2000" dirty="0">
                <a:latin typeface="Cambria" panose="02040503050406030204" pitchFamily="18" charset="0"/>
                <a:ea typeface="Cambria" panose="02040503050406030204" pitchFamily="18" charset="0"/>
              </a:rPr>
              <a:t>We have considered using deep learning algorithms which will be used to design a model that can predict a human’s emotion.</a:t>
            </a:r>
          </a:p>
          <a:p>
            <a:pPr marL="342900" indent="-342900" algn="l">
              <a:lnSpc>
                <a:spcPct val="100000"/>
              </a:lnSpc>
              <a:spcBef>
                <a:spcPts val="1200"/>
              </a:spcBef>
              <a:spcAft>
                <a:spcPts val="1200"/>
              </a:spcAft>
              <a:buFont typeface="Arial" panose="020B0604020202020204" pitchFamily="34" charset="0"/>
              <a:buChar char="•"/>
            </a:pPr>
            <a:r>
              <a:rPr lang="en-US" sz="2000" dirty="0">
                <a:latin typeface="Cambria" panose="02040503050406030204" pitchFamily="18" charset="0"/>
                <a:ea typeface="Cambria" panose="02040503050406030204" pitchFamily="18" charset="0"/>
              </a:rPr>
              <a:t>For training purpose, we are using various publicly available emotional datasets.</a:t>
            </a:r>
          </a:p>
          <a:p>
            <a:pPr marL="342900" indent="-342900" algn="l">
              <a:lnSpc>
                <a:spcPct val="100000"/>
              </a:lnSpc>
              <a:spcBef>
                <a:spcPts val="1200"/>
              </a:spcBef>
              <a:spcAft>
                <a:spcPts val="1200"/>
              </a:spcAft>
              <a:buFont typeface="Arial" panose="020B0604020202020204" pitchFamily="34" charset="0"/>
              <a:buChar char="•"/>
            </a:pPr>
            <a:r>
              <a:rPr lang="en-US" sz="2000" dirty="0">
                <a:latin typeface="Cambria" panose="02040503050406030204" pitchFamily="18" charset="0"/>
                <a:ea typeface="Cambria" panose="02040503050406030204" pitchFamily="18" charset="0"/>
              </a:rPr>
              <a:t>We have also used 4 different data augmentation techniques for creating synthetic data.</a:t>
            </a:r>
          </a:p>
          <a:p>
            <a:pPr marL="342900" indent="-342900" algn="l">
              <a:lnSpc>
                <a:spcPct val="100000"/>
              </a:lnSpc>
              <a:spcBef>
                <a:spcPts val="1200"/>
              </a:spcBef>
              <a:spcAft>
                <a:spcPts val="1200"/>
              </a:spcAft>
              <a:buFont typeface="Arial" panose="020B0604020202020204" pitchFamily="34" charset="0"/>
              <a:buChar char="•"/>
            </a:pPr>
            <a:r>
              <a:rPr lang="en-US" sz="2000" dirty="0">
                <a:latin typeface="Cambria" panose="02040503050406030204" pitchFamily="18" charset="0"/>
                <a:ea typeface="Cambria" panose="02040503050406030204" pitchFamily="18" charset="0"/>
              </a:rPr>
              <a:t>Then we preprocessed the audio signals before feeding it into the model.</a:t>
            </a:r>
          </a:p>
          <a:p>
            <a:pPr marL="342900" indent="-342900" algn="l">
              <a:lnSpc>
                <a:spcPct val="100000"/>
              </a:lnSpc>
              <a:spcBef>
                <a:spcPts val="1200"/>
              </a:spcBef>
              <a:spcAft>
                <a:spcPts val="1200"/>
              </a:spcAft>
              <a:buFont typeface="Arial" panose="020B0604020202020204" pitchFamily="34" charset="0"/>
              <a:buChar char="•"/>
            </a:pPr>
            <a:r>
              <a:rPr lang="en-US" sz="2000" dirty="0">
                <a:latin typeface="Cambria" panose="02040503050406030204" pitchFamily="18" charset="0"/>
                <a:ea typeface="Cambria" panose="02040503050406030204" pitchFamily="18" charset="0"/>
              </a:rPr>
              <a:t>After preprocessing, we have extracted the essential features related to human emotion.</a:t>
            </a:r>
          </a:p>
          <a:p>
            <a:pPr marL="342900" indent="-342900" algn="l">
              <a:lnSpc>
                <a:spcPct val="100000"/>
              </a:lnSpc>
              <a:spcBef>
                <a:spcPts val="1200"/>
              </a:spcBef>
              <a:spcAft>
                <a:spcPts val="1200"/>
              </a:spcAft>
              <a:buFont typeface="Arial" panose="020B0604020202020204" pitchFamily="34" charset="0"/>
              <a:buChar char="•"/>
            </a:pPr>
            <a:r>
              <a:rPr lang="en-US" sz="2000" dirty="0">
                <a:latin typeface="Cambria" panose="02040503050406030204" pitchFamily="18" charset="0"/>
                <a:ea typeface="Cambria" panose="02040503050406030204" pitchFamily="18" charset="0"/>
              </a:rPr>
              <a:t>After extracting the features, we are feeding them into the deep learning model for training purpose.</a:t>
            </a:r>
          </a:p>
        </p:txBody>
      </p:sp>
      <p:pic>
        <p:nvPicPr>
          <p:cNvPr id="9" name="Picture 8">
            <a:extLst>
              <a:ext uri="{FF2B5EF4-FFF2-40B4-BE49-F238E27FC236}">
                <a16:creationId xmlns:a16="http://schemas.microsoft.com/office/drawing/2014/main" id="{9534AD3D-4246-DC31-BFF3-34CF8CFBFE6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90589" y="1070376"/>
            <a:ext cx="3809073" cy="5636382"/>
          </a:xfrm>
          <a:prstGeom prst="rect">
            <a:avLst/>
          </a:prstGeom>
          <a:noFill/>
          <a:ln>
            <a:noFill/>
          </a:ln>
        </p:spPr>
      </p:pic>
    </p:spTree>
    <p:extLst>
      <p:ext uri="{BB962C8B-B14F-4D97-AF65-F5344CB8AC3E}">
        <p14:creationId xmlns:p14="http://schemas.microsoft.com/office/powerpoint/2010/main" val="885421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4000" b="1" dirty="0">
                <a:latin typeface="Arial" panose="020B0604020202020204" pitchFamily="34" charset="0"/>
                <a:ea typeface="Cambria" panose="02040503050406030204" pitchFamily="18" charset="0"/>
                <a:cs typeface="Arial" panose="020B0604020202020204" pitchFamily="34" charset="0"/>
              </a:rPr>
              <a:t>Project Plan</a:t>
            </a:r>
            <a:endParaRPr lang="en-IN" sz="4000" b="1" dirty="0">
              <a:latin typeface="Arial" panose="020B0604020202020204" pitchFamily="34"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09</a:t>
            </a:r>
          </a:p>
        </p:txBody>
      </p:sp>
      <p:sp>
        <p:nvSpPr>
          <p:cNvPr id="6" name="TextBox 5">
            <a:extLst>
              <a:ext uri="{FF2B5EF4-FFF2-40B4-BE49-F238E27FC236}">
                <a16:creationId xmlns:a16="http://schemas.microsoft.com/office/drawing/2014/main" id="{052922C9-F665-C00A-9A21-ADD02BDDC80C}"/>
              </a:ext>
            </a:extLst>
          </p:cNvPr>
          <p:cNvSpPr txBox="1"/>
          <p:nvPr/>
        </p:nvSpPr>
        <p:spPr>
          <a:xfrm>
            <a:off x="0" y="1063627"/>
            <a:ext cx="12192000" cy="5578963"/>
          </a:xfrm>
          <a:prstGeom prst="rect">
            <a:avLst/>
          </a:prstGeom>
          <a:noFill/>
        </p:spPr>
        <p:txBody>
          <a:bodyPr wrap="square">
            <a:spAutoFit/>
          </a:bodyPr>
          <a:lstStyle/>
          <a:p>
            <a:pPr marL="342900" indent="-342900">
              <a:buFont typeface="Wingdings" panose="05000000000000000000" pitchFamily="2" charset="2"/>
              <a:buChar char="§"/>
            </a:pPr>
            <a:r>
              <a:rPr lang="en-IN" sz="2400" b="1" dirty="0">
                <a:latin typeface="Cambria" panose="02040503050406030204" pitchFamily="18" charset="0"/>
                <a:ea typeface="Cambria" panose="02040503050406030204" pitchFamily="18" charset="0"/>
                <a:cs typeface="Times New Roman" panose="02020603050405020304" pitchFamily="18" charset="0"/>
              </a:rPr>
              <a:t>Hardware Requirements:</a:t>
            </a:r>
          </a:p>
          <a:p>
            <a:pPr marL="971550" indent="-285750" algn="just">
              <a:lnSpc>
                <a:spcPct val="115000"/>
              </a:lnSpc>
              <a:buFont typeface="Arial" panose="020B0604020202020204" pitchFamily="34" charset="0"/>
              <a:buChar char="•"/>
            </a:pPr>
            <a:r>
              <a:rPr lang="en-IN" sz="1800" b="1" dirty="0">
                <a:effectLst/>
                <a:latin typeface="Cambria" panose="02040503050406030204" pitchFamily="18" charset="0"/>
                <a:ea typeface="Cambria" panose="02040503050406030204" pitchFamily="18" charset="0"/>
                <a:cs typeface="Vrinda" panose="020B0502040204020203" pitchFamily="34" charset="0"/>
              </a:rPr>
              <a:t>Processor: </a:t>
            </a:r>
            <a:r>
              <a:rPr lang="en-IN" sz="1800" dirty="0">
                <a:effectLst/>
                <a:latin typeface="Cambria" panose="02040503050406030204" pitchFamily="18" charset="0"/>
                <a:ea typeface="Cambria" panose="02040503050406030204" pitchFamily="18" charset="0"/>
                <a:cs typeface="Vrinda" panose="020B0502040204020203" pitchFamily="34" charset="0"/>
              </a:rPr>
              <a:t>AMD </a:t>
            </a:r>
            <a:r>
              <a:rPr lang="en-IN" sz="1800" dirty="0" err="1">
                <a:effectLst/>
                <a:latin typeface="Cambria" panose="02040503050406030204" pitchFamily="18" charset="0"/>
                <a:ea typeface="Cambria" panose="02040503050406030204" pitchFamily="18" charset="0"/>
                <a:cs typeface="Vrinda" panose="020B0502040204020203" pitchFamily="34" charset="0"/>
              </a:rPr>
              <a:t>Ryzen</a:t>
            </a:r>
            <a:r>
              <a:rPr lang="en-IN" sz="1800" dirty="0">
                <a:effectLst/>
                <a:latin typeface="Cambria" panose="02040503050406030204" pitchFamily="18" charset="0"/>
                <a:ea typeface="Cambria" panose="02040503050406030204" pitchFamily="18" charset="0"/>
                <a:cs typeface="Vrinda" panose="020B0502040204020203" pitchFamily="34" charset="0"/>
              </a:rPr>
              <a:t> 5 4000 Series</a:t>
            </a:r>
          </a:p>
          <a:p>
            <a:pPr marL="971550" indent="-285750" algn="just">
              <a:lnSpc>
                <a:spcPct val="115000"/>
              </a:lnSpc>
              <a:buFont typeface="Arial" panose="020B0604020202020204" pitchFamily="34" charset="0"/>
              <a:buChar char="•"/>
            </a:pPr>
            <a:r>
              <a:rPr lang="en-IN" sz="1800" b="1" dirty="0">
                <a:effectLst/>
                <a:latin typeface="Cambria" panose="02040503050406030204" pitchFamily="18" charset="0"/>
                <a:ea typeface="Cambria" panose="02040503050406030204" pitchFamily="18" charset="0"/>
                <a:cs typeface="Vrinda" panose="020B0502040204020203" pitchFamily="34" charset="0"/>
              </a:rPr>
              <a:t>RAM:</a:t>
            </a:r>
            <a:r>
              <a:rPr lang="en-IN" sz="1800" dirty="0">
                <a:effectLst/>
                <a:latin typeface="Cambria" panose="02040503050406030204" pitchFamily="18" charset="0"/>
                <a:ea typeface="Cambria" panose="02040503050406030204" pitchFamily="18" charset="0"/>
                <a:cs typeface="Vrinda" panose="020B0502040204020203" pitchFamily="34" charset="0"/>
              </a:rPr>
              <a:t> 8GB DDR4</a:t>
            </a:r>
          </a:p>
          <a:p>
            <a:pPr marL="971550" indent="-285750" algn="just">
              <a:lnSpc>
                <a:spcPct val="115000"/>
              </a:lnSpc>
              <a:buFont typeface="Arial" panose="020B0604020202020204" pitchFamily="34" charset="0"/>
              <a:buChar char="•"/>
            </a:pPr>
            <a:r>
              <a:rPr lang="en-IN" sz="1800" b="1" dirty="0">
                <a:effectLst/>
                <a:latin typeface="Cambria" panose="02040503050406030204" pitchFamily="18" charset="0"/>
                <a:ea typeface="Cambria" panose="02040503050406030204" pitchFamily="18" charset="0"/>
                <a:cs typeface="Vrinda" panose="020B0502040204020203" pitchFamily="34" charset="0"/>
              </a:rPr>
              <a:t>Storage: </a:t>
            </a:r>
            <a:r>
              <a:rPr lang="en-IN" sz="1800" dirty="0">
                <a:effectLst/>
                <a:latin typeface="Cambria" panose="02040503050406030204" pitchFamily="18" charset="0"/>
                <a:ea typeface="Cambria" panose="02040503050406030204" pitchFamily="18" charset="0"/>
                <a:cs typeface="Vrinda" panose="020B0502040204020203" pitchFamily="34" charset="0"/>
              </a:rPr>
              <a:t>512 GB SSD</a:t>
            </a:r>
          </a:p>
          <a:p>
            <a:pPr marL="971550" indent="-285750" algn="just">
              <a:lnSpc>
                <a:spcPct val="115000"/>
              </a:lnSpc>
              <a:spcAft>
                <a:spcPts val="1000"/>
              </a:spcAft>
              <a:buFont typeface="Arial" panose="020B0604020202020204" pitchFamily="34" charset="0"/>
              <a:buChar char="•"/>
            </a:pPr>
            <a:r>
              <a:rPr lang="en-IN" sz="1800" b="1" dirty="0">
                <a:effectLst/>
                <a:latin typeface="Cambria" panose="02040503050406030204" pitchFamily="18" charset="0"/>
                <a:ea typeface="Cambria" panose="02040503050406030204" pitchFamily="18" charset="0"/>
                <a:cs typeface="Vrinda" panose="020B0502040204020203" pitchFamily="34" charset="0"/>
              </a:rPr>
              <a:t>GPU:</a:t>
            </a:r>
            <a:r>
              <a:rPr lang="en-IN" sz="1800" dirty="0">
                <a:effectLst/>
                <a:latin typeface="Cambria" panose="02040503050406030204" pitchFamily="18" charset="0"/>
                <a:ea typeface="Cambria" panose="02040503050406030204" pitchFamily="18" charset="0"/>
                <a:cs typeface="Vrinda" panose="020B0502040204020203" pitchFamily="34" charset="0"/>
              </a:rPr>
              <a:t> Nvidia GTX 16 series</a:t>
            </a:r>
          </a:p>
          <a:p>
            <a:pPr marL="342900" indent="-342900">
              <a:buFont typeface="Wingdings" panose="05000000000000000000" pitchFamily="2" charset="2"/>
              <a:buChar char="§"/>
            </a:pPr>
            <a:r>
              <a:rPr lang="en-IN" sz="2400" b="1" dirty="0">
                <a:latin typeface="Cambria" panose="02040503050406030204" pitchFamily="18" charset="0"/>
                <a:ea typeface="Cambria" panose="02040503050406030204" pitchFamily="18" charset="0"/>
                <a:cs typeface="Times New Roman" panose="02020603050405020304" pitchFamily="18" charset="0"/>
              </a:rPr>
              <a:t>Software Requirements:</a:t>
            </a:r>
          </a:p>
          <a:p>
            <a:pPr marL="971550" indent="-285750" algn="just">
              <a:lnSpc>
                <a:spcPct val="115000"/>
              </a:lnSpc>
              <a:buFont typeface="Arial" panose="020B0604020202020204" pitchFamily="34" charset="0"/>
              <a:buChar char="•"/>
            </a:pPr>
            <a:r>
              <a:rPr lang="en-IN" sz="1800" b="1" dirty="0">
                <a:effectLst/>
                <a:latin typeface="Cambria" panose="02040503050406030204" pitchFamily="18" charset="0"/>
                <a:ea typeface="Cambria" panose="02040503050406030204" pitchFamily="18" charset="0"/>
                <a:cs typeface="Vrinda" panose="020B0502040204020203" pitchFamily="34" charset="0"/>
              </a:rPr>
              <a:t>Language: </a:t>
            </a:r>
            <a:r>
              <a:rPr lang="en-IN" sz="1800" dirty="0">
                <a:effectLst/>
                <a:latin typeface="Cambria" panose="02040503050406030204" pitchFamily="18" charset="0"/>
                <a:ea typeface="Cambria" panose="02040503050406030204" pitchFamily="18" charset="0"/>
                <a:cs typeface="Vrinda" panose="020B0502040204020203" pitchFamily="34" charset="0"/>
              </a:rPr>
              <a:t>Python</a:t>
            </a:r>
          </a:p>
          <a:p>
            <a:pPr marL="971550" indent="-285750" algn="just">
              <a:lnSpc>
                <a:spcPct val="115000"/>
              </a:lnSpc>
              <a:buFont typeface="Arial" panose="020B0604020202020204" pitchFamily="34" charset="0"/>
              <a:buChar char="•"/>
            </a:pPr>
            <a:r>
              <a:rPr lang="en-IN" sz="1800" b="1" dirty="0">
                <a:effectLst/>
                <a:latin typeface="Cambria" panose="02040503050406030204" pitchFamily="18" charset="0"/>
                <a:ea typeface="Cambria" panose="02040503050406030204" pitchFamily="18" charset="0"/>
                <a:cs typeface="Vrinda" panose="020B0502040204020203" pitchFamily="34" charset="0"/>
              </a:rPr>
              <a:t>I.D.E. : </a:t>
            </a:r>
            <a:r>
              <a:rPr lang="en-IN" sz="1800" dirty="0" err="1">
                <a:effectLst/>
                <a:latin typeface="Cambria" panose="02040503050406030204" pitchFamily="18" charset="0"/>
                <a:ea typeface="Cambria" panose="02040503050406030204" pitchFamily="18" charset="0"/>
                <a:cs typeface="Vrinda" panose="020B0502040204020203" pitchFamily="34" charset="0"/>
              </a:rPr>
              <a:t>Jupyter</a:t>
            </a:r>
            <a:r>
              <a:rPr lang="en-IN" sz="1800" dirty="0">
                <a:effectLst/>
                <a:latin typeface="Cambria" panose="02040503050406030204" pitchFamily="18" charset="0"/>
                <a:ea typeface="Cambria" panose="02040503050406030204" pitchFamily="18" charset="0"/>
                <a:cs typeface="Vrinda" panose="020B0502040204020203" pitchFamily="34" charset="0"/>
              </a:rPr>
              <a:t> Notebook, Spyder</a:t>
            </a:r>
          </a:p>
          <a:p>
            <a:pPr marL="971550" indent="-285750" algn="just">
              <a:spcAft>
                <a:spcPts val="1000"/>
              </a:spcAft>
              <a:buFont typeface="Arial" panose="020B0604020202020204" pitchFamily="34" charset="0"/>
              <a:buChar char="•"/>
            </a:pPr>
            <a:r>
              <a:rPr lang="en-IN" sz="1800" b="1" dirty="0">
                <a:effectLst/>
                <a:latin typeface="Cambria" panose="02040503050406030204" pitchFamily="18" charset="0"/>
                <a:ea typeface="Cambria" panose="02040503050406030204" pitchFamily="18" charset="0"/>
                <a:cs typeface="Vrinda" panose="020B0502040204020203" pitchFamily="34" charset="0"/>
              </a:rPr>
              <a:t>Libraries: </a:t>
            </a:r>
            <a:endParaRPr lang="en-IN" b="1" dirty="0">
              <a:latin typeface="Cambria" panose="02040503050406030204" pitchFamily="18" charset="0"/>
              <a:ea typeface="Cambria" panose="02040503050406030204" pitchFamily="18" charset="0"/>
              <a:cs typeface="Vrinda" panose="020B0502040204020203" pitchFamily="34" charset="0"/>
            </a:endParaRPr>
          </a:p>
          <a:p>
            <a:pPr marL="1543050" lvl="1" indent="-400050" algn="just">
              <a:spcAft>
                <a:spcPts val="1000"/>
              </a:spcAft>
              <a:buFont typeface="+mj-lt"/>
              <a:buAutoNum type="romanLcPeriod"/>
            </a:pPr>
            <a:r>
              <a:rPr lang="en-IN" dirty="0">
                <a:effectLst/>
                <a:latin typeface="Cambria" panose="02040503050406030204" pitchFamily="18" charset="0"/>
                <a:ea typeface="Cambria" panose="02040503050406030204" pitchFamily="18" charset="0"/>
                <a:cs typeface="Vrinda" panose="020B0502040204020203" pitchFamily="34" charset="0"/>
              </a:rPr>
              <a:t>Pandas</a:t>
            </a:r>
            <a:endParaRPr lang="en-IN" dirty="0">
              <a:latin typeface="Cambria" panose="02040503050406030204" pitchFamily="18" charset="0"/>
              <a:ea typeface="Cambria" panose="02040503050406030204" pitchFamily="18" charset="0"/>
              <a:cs typeface="Vrinda" panose="020B0502040204020203" pitchFamily="34" charset="0"/>
            </a:endParaRPr>
          </a:p>
          <a:p>
            <a:pPr marL="1543050" lvl="1" indent="-400050" algn="just">
              <a:spcAft>
                <a:spcPts val="1000"/>
              </a:spcAft>
              <a:buFont typeface="+mj-lt"/>
              <a:buAutoNum type="romanLcPeriod"/>
            </a:pPr>
            <a:r>
              <a:rPr lang="en-IN" dirty="0" err="1">
                <a:effectLst/>
                <a:latin typeface="Cambria" panose="02040503050406030204" pitchFamily="18" charset="0"/>
                <a:ea typeface="Cambria" panose="02040503050406030204" pitchFamily="18" charset="0"/>
                <a:cs typeface="Vrinda" panose="020B0502040204020203" pitchFamily="34" charset="0"/>
              </a:rPr>
              <a:t>Numpy</a:t>
            </a:r>
            <a:endParaRPr lang="en-IN" dirty="0">
              <a:latin typeface="Cambria" panose="02040503050406030204" pitchFamily="18" charset="0"/>
              <a:ea typeface="Cambria" panose="02040503050406030204" pitchFamily="18" charset="0"/>
              <a:cs typeface="Vrinda" panose="020B0502040204020203" pitchFamily="34" charset="0"/>
            </a:endParaRPr>
          </a:p>
          <a:p>
            <a:pPr marL="1543050" lvl="1" indent="-400050" algn="just">
              <a:spcAft>
                <a:spcPts val="1000"/>
              </a:spcAft>
              <a:buFont typeface="+mj-lt"/>
              <a:buAutoNum type="romanLcPeriod"/>
            </a:pPr>
            <a:r>
              <a:rPr lang="en-IN" dirty="0">
                <a:effectLst/>
                <a:latin typeface="Cambria" panose="02040503050406030204" pitchFamily="18" charset="0"/>
                <a:ea typeface="Cambria" panose="02040503050406030204" pitchFamily="18" charset="0"/>
                <a:cs typeface="Vrinda" panose="020B0502040204020203" pitchFamily="34" charset="0"/>
              </a:rPr>
              <a:t>scikit-learn</a:t>
            </a:r>
          </a:p>
          <a:p>
            <a:pPr marL="1543050" lvl="1" indent="-400050" algn="just">
              <a:spcAft>
                <a:spcPts val="1000"/>
              </a:spcAft>
              <a:buFont typeface="+mj-lt"/>
              <a:buAutoNum type="romanLcPeriod"/>
            </a:pPr>
            <a:r>
              <a:rPr lang="en-IN" dirty="0">
                <a:effectLst/>
                <a:latin typeface="Cambria" panose="02040503050406030204" pitchFamily="18" charset="0"/>
                <a:ea typeface="Cambria" panose="02040503050406030204" pitchFamily="18" charset="0"/>
                <a:cs typeface="Vrinda" panose="020B0502040204020203" pitchFamily="34" charset="0"/>
              </a:rPr>
              <a:t>Matplotlib</a:t>
            </a:r>
          </a:p>
          <a:p>
            <a:pPr marL="1543050" lvl="1" indent="-400050" algn="just">
              <a:spcAft>
                <a:spcPts val="1000"/>
              </a:spcAft>
              <a:buFont typeface="+mj-lt"/>
              <a:buAutoNum type="romanLcPeriod"/>
            </a:pPr>
            <a:r>
              <a:rPr lang="en-IN" dirty="0">
                <a:effectLst/>
                <a:latin typeface="Cambria" panose="02040503050406030204" pitchFamily="18" charset="0"/>
                <a:ea typeface="Cambria" panose="02040503050406030204" pitchFamily="18" charset="0"/>
                <a:cs typeface="Vrinda" panose="020B0502040204020203" pitchFamily="34" charset="0"/>
              </a:rPr>
              <a:t>Librosa</a:t>
            </a:r>
          </a:p>
          <a:p>
            <a:pPr marL="1543050" lvl="1" indent="-400050" algn="just">
              <a:spcAft>
                <a:spcPts val="1000"/>
              </a:spcAft>
              <a:buFont typeface="+mj-lt"/>
              <a:buAutoNum type="romanLcPeriod"/>
            </a:pPr>
            <a:r>
              <a:rPr lang="en-IN" dirty="0" err="1">
                <a:latin typeface="Cambria" panose="02040503050406030204" pitchFamily="18" charset="0"/>
                <a:ea typeface="Cambria" panose="02040503050406030204" pitchFamily="18" charset="0"/>
                <a:cs typeface="Vrinda" panose="020B0502040204020203" pitchFamily="34" charset="0"/>
              </a:rPr>
              <a:t>keras</a:t>
            </a:r>
            <a:endParaRPr lang="en-IN" dirty="0">
              <a:effectLst/>
              <a:latin typeface="Cambria" panose="02040503050406030204" pitchFamily="18" charset="0"/>
              <a:ea typeface="Cambria" panose="02040503050406030204" pitchFamily="18" charset="0"/>
              <a:cs typeface="Vrinda" panose="020B0502040204020203" pitchFamily="34" charset="0"/>
            </a:endParaRPr>
          </a:p>
        </p:txBody>
      </p:sp>
    </p:spTree>
    <p:extLst>
      <p:ext uri="{BB962C8B-B14F-4D97-AF65-F5344CB8AC3E}">
        <p14:creationId xmlns:p14="http://schemas.microsoft.com/office/powerpoint/2010/main" val="62710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C0727-BFDA-C4ED-0A25-B8FDE90A9D4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615A5AC-EEE9-E950-D08A-4D940D857DE8}"/>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4000" b="1" dirty="0">
                <a:latin typeface="Arial" panose="020B0604020202020204" pitchFamily="34" charset="0"/>
                <a:ea typeface="Cambria" panose="02040503050406030204" pitchFamily="18" charset="0"/>
                <a:cs typeface="Arial" panose="020B0604020202020204" pitchFamily="34" charset="0"/>
              </a:rPr>
              <a:t>Project Plan</a:t>
            </a:r>
            <a:endParaRPr lang="en-IN" sz="4000" b="1" dirty="0">
              <a:latin typeface="Arial" panose="020B0604020202020204" pitchFamily="34"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BBED082A-0FB2-7C76-E5E6-C775733585C6}"/>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FB832742-6D49-AF51-B788-2ECDA01A399B}"/>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10</a:t>
            </a:r>
          </a:p>
        </p:txBody>
      </p:sp>
      <p:sp>
        <p:nvSpPr>
          <p:cNvPr id="6" name="TextBox 5">
            <a:extLst>
              <a:ext uri="{FF2B5EF4-FFF2-40B4-BE49-F238E27FC236}">
                <a16:creationId xmlns:a16="http://schemas.microsoft.com/office/drawing/2014/main" id="{A6CA3F60-1FF6-A481-F68D-E15B8E9C05F6}"/>
              </a:ext>
            </a:extLst>
          </p:cNvPr>
          <p:cNvSpPr txBox="1"/>
          <p:nvPr/>
        </p:nvSpPr>
        <p:spPr>
          <a:xfrm>
            <a:off x="0" y="1063627"/>
            <a:ext cx="12192000" cy="1200329"/>
          </a:xfrm>
          <a:prstGeom prst="rect">
            <a:avLst/>
          </a:prstGeom>
          <a:noFill/>
        </p:spPr>
        <p:txBody>
          <a:bodyPr wrap="square">
            <a:spAutoFit/>
          </a:bodyPr>
          <a:lstStyle/>
          <a:p>
            <a:pPr marL="342900" indent="-342900">
              <a:buFont typeface="Wingdings" panose="05000000000000000000" pitchFamily="2" charset="2"/>
              <a:buChar char="§"/>
            </a:pPr>
            <a:r>
              <a:rPr lang="en-US" sz="2400" b="1" dirty="0">
                <a:latin typeface="Cambria" panose="02040503050406030204" pitchFamily="18" charset="0"/>
                <a:ea typeface="Cambria" panose="02040503050406030204" pitchFamily="18" charset="0"/>
                <a:cs typeface="Times New Roman" panose="02020603050405020304" pitchFamily="18" charset="0"/>
              </a:rPr>
              <a:t>Team Structure:</a:t>
            </a:r>
          </a:p>
          <a:p>
            <a:pPr marL="342900" indent="-342900">
              <a:buFont typeface="Wingdings" panose="05000000000000000000" pitchFamily="2" charset="2"/>
              <a:buChar char="§"/>
            </a:pPr>
            <a:endParaRPr lang="en-US" sz="2400" b="1" dirty="0">
              <a:latin typeface="Cambria" panose="02040503050406030204" pitchFamily="18" charset="0"/>
              <a:ea typeface="Cambria" panose="02040503050406030204" pitchFamily="18" charset="0"/>
              <a:cs typeface="Times New Roman" panose="02020603050405020304" pitchFamily="18" charset="0"/>
            </a:endParaRPr>
          </a:p>
          <a:p>
            <a:endParaRPr lang="en-IN" sz="2400" b="1" dirty="0">
              <a:latin typeface="Cambria" panose="02040503050406030204" pitchFamily="18" charset="0"/>
              <a:ea typeface="Cambria" panose="020405030504060302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C39AF3F0-1000-900C-4115-C7725E75D8D8}"/>
              </a:ext>
            </a:extLst>
          </p:cNvPr>
          <p:cNvSpPr/>
          <p:nvPr/>
        </p:nvSpPr>
        <p:spPr>
          <a:xfrm>
            <a:off x="4762500" y="2110117"/>
            <a:ext cx="2667000" cy="685800"/>
          </a:xfrm>
          <a:prstGeom prst="roundRect">
            <a:avLst/>
          </a:prstGeom>
          <a:solidFill>
            <a:srgbClr val="9BA3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err="1">
                <a:latin typeface="Cambria" panose="02040503050406030204" pitchFamily="18" charset="0"/>
                <a:ea typeface="Cambria" panose="02040503050406030204" pitchFamily="18" charset="0"/>
              </a:rPr>
              <a:t>Dr.</a:t>
            </a:r>
            <a:r>
              <a:rPr lang="en-IN" dirty="0">
                <a:latin typeface="Cambria" panose="02040503050406030204" pitchFamily="18" charset="0"/>
                <a:ea typeface="Cambria" panose="02040503050406030204" pitchFamily="18" charset="0"/>
              </a:rPr>
              <a:t> Ranjit </a:t>
            </a:r>
            <a:r>
              <a:rPr lang="en-IN" dirty="0" err="1">
                <a:latin typeface="Cambria" panose="02040503050406030204" pitchFamily="18" charset="0"/>
                <a:ea typeface="Cambria" panose="02040503050406030204" pitchFamily="18" charset="0"/>
              </a:rPr>
              <a:t>Panigrahi</a:t>
            </a:r>
            <a:endParaRPr lang="en-IN" dirty="0">
              <a:latin typeface="Cambria" panose="02040503050406030204" pitchFamily="18" charset="0"/>
              <a:ea typeface="Cambria" panose="02040503050406030204" pitchFamily="18" charset="0"/>
            </a:endParaRPr>
          </a:p>
        </p:txBody>
      </p:sp>
      <p:sp>
        <p:nvSpPr>
          <p:cNvPr id="14" name="Rectangle: Rounded Corners 13">
            <a:extLst>
              <a:ext uri="{FF2B5EF4-FFF2-40B4-BE49-F238E27FC236}">
                <a16:creationId xmlns:a16="http://schemas.microsoft.com/office/drawing/2014/main" id="{6714D701-3786-9489-F52C-AF03146D0BF6}"/>
              </a:ext>
            </a:extLst>
          </p:cNvPr>
          <p:cNvSpPr/>
          <p:nvPr/>
        </p:nvSpPr>
        <p:spPr>
          <a:xfrm>
            <a:off x="5029200" y="3796749"/>
            <a:ext cx="2133600" cy="633455"/>
          </a:xfrm>
          <a:prstGeom prst="roundRect">
            <a:avLst/>
          </a:prstGeom>
          <a:solidFill>
            <a:srgbClr val="9BA3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Chandradip Roy</a:t>
            </a:r>
          </a:p>
        </p:txBody>
      </p:sp>
      <p:sp>
        <p:nvSpPr>
          <p:cNvPr id="15" name="Arrow: Up-Down 14">
            <a:extLst>
              <a:ext uri="{FF2B5EF4-FFF2-40B4-BE49-F238E27FC236}">
                <a16:creationId xmlns:a16="http://schemas.microsoft.com/office/drawing/2014/main" id="{50C30D9B-C56B-707B-BA3D-CCC7FFCDEC41}"/>
              </a:ext>
            </a:extLst>
          </p:cNvPr>
          <p:cNvSpPr/>
          <p:nvPr/>
        </p:nvSpPr>
        <p:spPr>
          <a:xfrm rot="2551357">
            <a:off x="4319714" y="2587700"/>
            <a:ext cx="65981" cy="1375185"/>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6" name="Arrow: Up-Down 15">
            <a:extLst>
              <a:ext uri="{FF2B5EF4-FFF2-40B4-BE49-F238E27FC236}">
                <a16:creationId xmlns:a16="http://schemas.microsoft.com/office/drawing/2014/main" id="{95E44C0A-CAAE-2323-B917-8287DA8B8473}"/>
              </a:ext>
            </a:extLst>
          </p:cNvPr>
          <p:cNvSpPr/>
          <p:nvPr/>
        </p:nvSpPr>
        <p:spPr>
          <a:xfrm>
            <a:off x="6019800" y="2795917"/>
            <a:ext cx="45719" cy="984564"/>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7" name="Arrow: Up-Down 16">
            <a:extLst>
              <a:ext uri="{FF2B5EF4-FFF2-40B4-BE49-F238E27FC236}">
                <a16:creationId xmlns:a16="http://schemas.microsoft.com/office/drawing/2014/main" id="{03DDC64E-162D-A81E-C8AE-2ED5993F9F46}"/>
              </a:ext>
            </a:extLst>
          </p:cNvPr>
          <p:cNvSpPr/>
          <p:nvPr/>
        </p:nvSpPr>
        <p:spPr>
          <a:xfrm rot="19048175">
            <a:off x="7837349" y="2583663"/>
            <a:ext cx="47574" cy="1387065"/>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8" name="Arrow: Up-Down 17">
            <a:extLst>
              <a:ext uri="{FF2B5EF4-FFF2-40B4-BE49-F238E27FC236}">
                <a16:creationId xmlns:a16="http://schemas.microsoft.com/office/drawing/2014/main" id="{AEF1FC94-8B75-4C35-3CD6-6B8CF8AA7C90}"/>
              </a:ext>
            </a:extLst>
          </p:cNvPr>
          <p:cNvSpPr/>
          <p:nvPr/>
        </p:nvSpPr>
        <p:spPr>
          <a:xfrm rot="5400000">
            <a:off x="7372349" y="3888686"/>
            <a:ext cx="45719" cy="449580"/>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19" name="Arrow: Up-Down 18">
            <a:extLst>
              <a:ext uri="{FF2B5EF4-FFF2-40B4-BE49-F238E27FC236}">
                <a16:creationId xmlns:a16="http://schemas.microsoft.com/office/drawing/2014/main" id="{F446ED38-BA36-B4DA-8B65-048717C9DF54}"/>
              </a:ext>
            </a:extLst>
          </p:cNvPr>
          <p:cNvSpPr/>
          <p:nvPr/>
        </p:nvSpPr>
        <p:spPr>
          <a:xfrm rot="5400000">
            <a:off x="4784810" y="3891794"/>
            <a:ext cx="45719" cy="449580"/>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latin typeface="Cambria" panose="02040503050406030204" pitchFamily="18" charset="0"/>
              <a:ea typeface="Cambria" panose="02040503050406030204" pitchFamily="18" charset="0"/>
            </a:endParaRPr>
          </a:p>
        </p:txBody>
      </p:sp>
      <p:sp>
        <p:nvSpPr>
          <p:cNvPr id="20" name="Rectangle: Rounded Corners 19">
            <a:extLst>
              <a:ext uri="{FF2B5EF4-FFF2-40B4-BE49-F238E27FC236}">
                <a16:creationId xmlns:a16="http://schemas.microsoft.com/office/drawing/2014/main" id="{66F24B3E-BCF1-898D-1745-B447A9394183}"/>
              </a:ext>
            </a:extLst>
          </p:cNvPr>
          <p:cNvSpPr/>
          <p:nvPr/>
        </p:nvSpPr>
        <p:spPr>
          <a:xfrm>
            <a:off x="7619999" y="3796748"/>
            <a:ext cx="1721070" cy="633455"/>
          </a:xfrm>
          <a:prstGeom prst="roundRect">
            <a:avLst/>
          </a:prstGeom>
          <a:solidFill>
            <a:srgbClr val="9BA3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Pijush Das</a:t>
            </a:r>
          </a:p>
        </p:txBody>
      </p:sp>
      <p:sp>
        <p:nvSpPr>
          <p:cNvPr id="21" name="Rectangle: Rounded Corners 20">
            <a:extLst>
              <a:ext uri="{FF2B5EF4-FFF2-40B4-BE49-F238E27FC236}">
                <a16:creationId xmlns:a16="http://schemas.microsoft.com/office/drawing/2014/main" id="{110CF2A7-3FB4-9CE3-0E90-8826F93A0DB0}"/>
              </a:ext>
            </a:extLst>
          </p:cNvPr>
          <p:cNvSpPr/>
          <p:nvPr/>
        </p:nvSpPr>
        <p:spPr>
          <a:xfrm>
            <a:off x="2819400" y="3796748"/>
            <a:ext cx="1752601" cy="633455"/>
          </a:xfrm>
          <a:prstGeom prst="roundRect">
            <a:avLst/>
          </a:prstGeom>
          <a:solidFill>
            <a:srgbClr val="9BA3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Cambria" panose="02040503050406030204" pitchFamily="18" charset="0"/>
                <a:ea typeface="Cambria" panose="02040503050406030204" pitchFamily="18" charset="0"/>
              </a:rPr>
              <a:t>Wreet </a:t>
            </a:r>
            <a:r>
              <a:rPr lang="en-IN" dirty="0" err="1">
                <a:latin typeface="Cambria" panose="02040503050406030204" pitchFamily="18" charset="0"/>
                <a:ea typeface="Cambria" panose="02040503050406030204" pitchFamily="18" charset="0"/>
              </a:rPr>
              <a:t>Kharel</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75334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A3D08-53DF-0BD9-9086-860277706FA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2A36C92-378F-8E9F-9EC6-E2D623570FC4}"/>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4000" b="1" dirty="0">
                <a:latin typeface="Arial" panose="020B0604020202020204" pitchFamily="34" charset="0"/>
                <a:ea typeface="Cambria" panose="02040503050406030204" pitchFamily="18" charset="0"/>
                <a:cs typeface="Arial" panose="020B0604020202020204" pitchFamily="34" charset="0"/>
              </a:rPr>
              <a:t>Project Plan</a:t>
            </a:r>
            <a:endParaRPr lang="en-IN" sz="4000" b="1" dirty="0">
              <a:latin typeface="Arial" panose="020B0604020202020204" pitchFamily="34"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33E9E3BF-26A6-9253-E347-AFA4E01793A2}"/>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0B6B5CC3-C3D4-6340-C76F-054304AA3C30}"/>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11</a:t>
            </a:r>
          </a:p>
        </p:txBody>
      </p:sp>
      <p:sp>
        <p:nvSpPr>
          <p:cNvPr id="6" name="TextBox 5">
            <a:extLst>
              <a:ext uri="{FF2B5EF4-FFF2-40B4-BE49-F238E27FC236}">
                <a16:creationId xmlns:a16="http://schemas.microsoft.com/office/drawing/2014/main" id="{D8A49C2E-F51A-6BC1-2F2D-6A11EDA09B2B}"/>
              </a:ext>
            </a:extLst>
          </p:cNvPr>
          <p:cNvSpPr txBox="1"/>
          <p:nvPr/>
        </p:nvSpPr>
        <p:spPr>
          <a:xfrm>
            <a:off x="0" y="1063627"/>
            <a:ext cx="12192000" cy="1200329"/>
          </a:xfrm>
          <a:prstGeom prst="rect">
            <a:avLst/>
          </a:prstGeom>
          <a:noFill/>
        </p:spPr>
        <p:txBody>
          <a:bodyPr wrap="square">
            <a:spAutoFit/>
          </a:bodyPr>
          <a:lstStyle/>
          <a:p>
            <a:pPr marL="342900" indent="-342900">
              <a:buFont typeface="Wingdings" panose="05000000000000000000" pitchFamily="2" charset="2"/>
              <a:buChar char="§"/>
            </a:pPr>
            <a:r>
              <a:rPr lang="en-US" sz="2400" b="1" dirty="0">
                <a:latin typeface="Cambria" panose="02040503050406030204" pitchFamily="18" charset="0"/>
                <a:ea typeface="Cambria" panose="02040503050406030204" pitchFamily="18" charset="0"/>
                <a:cs typeface="Times New Roman" panose="02020603050405020304" pitchFamily="18" charset="0"/>
              </a:rPr>
              <a:t>Gantt Chart:</a:t>
            </a:r>
          </a:p>
          <a:p>
            <a:pPr marL="342900" indent="-342900">
              <a:buFont typeface="Wingdings" panose="05000000000000000000" pitchFamily="2" charset="2"/>
              <a:buChar char="§"/>
            </a:pPr>
            <a:endParaRPr lang="en-US" sz="2400" b="1" dirty="0">
              <a:latin typeface="Cambria" panose="02040503050406030204" pitchFamily="18" charset="0"/>
              <a:ea typeface="Cambria" panose="02040503050406030204" pitchFamily="18" charset="0"/>
              <a:cs typeface="Times New Roman" panose="02020603050405020304" pitchFamily="18" charset="0"/>
            </a:endParaRPr>
          </a:p>
          <a:p>
            <a:endParaRPr lang="en-IN" sz="2400" b="1" dirty="0">
              <a:latin typeface="Cambria" panose="02040503050406030204" pitchFamily="18" charset="0"/>
              <a:ea typeface="Cambria" panose="020405030504060302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FA88262-C057-9027-B373-24F5FF8BB652}"/>
              </a:ext>
            </a:extLst>
          </p:cNvPr>
          <p:cNvPicPr>
            <a:picLocks noChangeAspect="1"/>
          </p:cNvPicPr>
          <p:nvPr/>
        </p:nvPicPr>
        <p:blipFill>
          <a:blip r:embed="rId3"/>
          <a:stretch>
            <a:fillRect/>
          </a:stretch>
        </p:blipFill>
        <p:spPr>
          <a:xfrm>
            <a:off x="11441" y="1627482"/>
            <a:ext cx="12180556" cy="3599655"/>
          </a:xfrm>
          <a:prstGeom prst="rect">
            <a:avLst/>
          </a:prstGeom>
        </p:spPr>
      </p:pic>
    </p:spTree>
    <p:extLst>
      <p:ext uri="{BB962C8B-B14F-4D97-AF65-F5344CB8AC3E}">
        <p14:creationId xmlns:p14="http://schemas.microsoft.com/office/powerpoint/2010/main" val="1803101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Data Collection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12</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CAF5D048-BD08-0825-F719-799875CB4D56}"/>
              </a:ext>
            </a:extLst>
          </p:cNvPr>
          <p:cNvSpPr txBox="1"/>
          <p:nvPr/>
        </p:nvSpPr>
        <p:spPr>
          <a:xfrm>
            <a:off x="20782" y="1081518"/>
            <a:ext cx="12150436" cy="954107"/>
          </a:xfrm>
          <a:prstGeom prst="rect">
            <a:avLst/>
          </a:prstGeom>
          <a:noFill/>
        </p:spPr>
        <p:txBody>
          <a:bodyPr wrap="square" rtlCol="0">
            <a:spAutoFit/>
          </a:bodyPr>
          <a:lstStyle/>
          <a:p>
            <a:pPr marL="285750" indent="-285750">
              <a:buFont typeface="Arial" panose="020B0604020202020204" pitchFamily="34" charset="0"/>
              <a:buChar char="•"/>
            </a:pPr>
            <a:r>
              <a:rPr lang="en-US" sz="2000" b="1" dirty="0"/>
              <a:t>Toronto emotional speech set (TESS):</a:t>
            </a:r>
            <a:r>
              <a:rPr lang="en-US" dirty="0"/>
              <a:t>  There are a set of </a:t>
            </a:r>
            <a:r>
              <a:rPr lang="en-US" dirty="0">
                <a:solidFill>
                  <a:srgbClr val="0070C0"/>
                </a:solidFill>
              </a:rPr>
              <a:t>200 target words </a:t>
            </a:r>
            <a:r>
              <a:rPr lang="en-US" dirty="0"/>
              <a:t>spoken in the carrier phrase "Say the word _' by two actresses (aged 26 and 64 years) and recordings were made of the set portraying each of </a:t>
            </a:r>
            <a:r>
              <a:rPr lang="en-US" dirty="0">
                <a:solidFill>
                  <a:srgbClr val="0070C0"/>
                </a:solidFill>
              </a:rPr>
              <a:t>seven emotions </a:t>
            </a:r>
            <a:r>
              <a:rPr lang="en-US" dirty="0"/>
              <a:t>(anger, disgust, fear, happiness, pleasant surprise, sadness, and neutral). There are </a:t>
            </a:r>
            <a:r>
              <a:rPr lang="en-US" dirty="0">
                <a:solidFill>
                  <a:srgbClr val="0070C0"/>
                </a:solidFill>
              </a:rPr>
              <a:t>2800</a:t>
            </a:r>
            <a:r>
              <a:rPr lang="en-US" dirty="0"/>
              <a:t> audio files in total.</a:t>
            </a:r>
            <a:endParaRPr lang="en-IN" dirty="0"/>
          </a:p>
        </p:txBody>
      </p:sp>
      <p:sp>
        <p:nvSpPr>
          <p:cNvPr id="9" name="TextBox 8">
            <a:extLst>
              <a:ext uri="{FF2B5EF4-FFF2-40B4-BE49-F238E27FC236}">
                <a16:creationId xmlns:a16="http://schemas.microsoft.com/office/drawing/2014/main" id="{0D40C760-B4D5-708E-AA76-DDFC6FE816F0}"/>
              </a:ext>
            </a:extLst>
          </p:cNvPr>
          <p:cNvSpPr txBox="1"/>
          <p:nvPr/>
        </p:nvSpPr>
        <p:spPr>
          <a:xfrm>
            <a:off x="23556" y="2297945"/>
            <a:ext cx="12150436" cy="1015663"/>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202124"/>
                </a:solidFill>
                <a:effectLst/>
                <a:latin typeface="inherit"/>
              </a:rPr>
              <a:t>Ryerson Audio-Visual Database of Emotional Speech and Song (RAVDESS)</a:t>
            </a:r>
            <a:r>
              <a:rPr lang="en-US" sz="2000" b="1" dirty="0"/>
              <a:t>: </a:t>
            </a:r>
            <a:r>
              <a:rPr lang="en-US" sz="2000" dirty="0"/>
              <a:t>This dataset contains </a:t>
            </a:r>
            <a:r>
              <a:rPr lang="en-US" sz="2000" dirty="0">
                <a:solidFill>
                  <a:srgbClr val="0070C0"/>
                </a:solidFill>
              </a:rPr>
              <a:t>7356 </a:t>
            </a:r>
            <a:r>
              <a:rPr lang="en-US" sz="2000" dirty="0"/>
              <a:t> </a:t>
            </a:r>
            <a:r>
              <a:rPr lang="en-US" sz="2000" dirty="0">
                <a:solidFill>
                  <a:srgbClr val="0070C0"/>
                </a:solidFill>
              </a:rPr>
              <a:t>audio - video files. </a:t>
            </a:r>
            <a:r>
              <a:rPr lang="en-US" sz="2000" dirty="0"/>
              <a:t>24 professional actors acted by saying different sentences. It includes </a:t>
            </a:r>
            <a:r>
              <a:rPr lang="en-US" sz="2000" dirty="0">
                <a:solidFill>
                  <a:srgbClr val="0070C0"/>
                </a:solidFill>
              </a:rPr>
              <a:t>8 different speech emotions </a:t>
            </a:r>
            <a:r>
              <a:rPr lang="en-US" sz="2000" dirty="0"/>
              <a:t>such as calm, neutral, happy, sad, angry, fearful, disgust, and surprised.</a:t>
            </a:r>
            <a:endParaRPr lang="en-IN" dirty="0">
              <a:solidFill>
                <a:srgbClr val="0070C0"/>
              </a:solidFill>
            </a:endParaRPr>
          </a:p>
        </p:txBody>
      </p:sp>
      <p:sp>
        <p:nvSpPr>
          <p:cNvPr id="10" name="TextBox 9">
            <a:extLst>
              <a:ext uri="{FF2B5EF4-FFF2-40B4-BE49-F238E27FC236}">
                <a16:creationId xmlns:a16="http://schemas.microsoft.com/office/drawing/2014/main" id="{1D6CB4DF-5904-A8C8-9C03-AC2354924E7B}"/>
              </a:ext>
            </a:extLst>
          </p:cNvPr>
          <p:cNvSpPr txBox="1"/>
          <p:nvPr/>
        </p:nvSpPr>
        <p:spPr>
          <a:xfrm>
            <a:off x="9706" y="3630750"/>
            <a:ext cx="12150436" cy="707886"/>
          </a:xfrm>
          <a:prstGeom prst="rect">
            <a:avLst/>
          </a:prstGeom>
          <a:noFill/>
        </p:spPr>
        <p:txBody>
          <a:bodyPr wrap="square" rtlCol="0">
            <a:spAutoFit/>
          </a:bodyPr>
          <a:lstStyle/>
          <a:p>
            <a:pPr marL="285750" indent="-285750">
              <a:buFont typeface="Arial" panose="020B0604020202020204" pitchFamily="34" charset="0"/>
              <a:buChar char="•"/>
            </a:pPr>
            <a:r>
              <a:rPr lang="en-US" sz="2000" b="1" i="0" dirty="0">
                <a:solidFill>
                  <a:srgbClr val="202124"/>
                </a:solidFill>
                <a:effectLst/>
                <a:latin typeface="inherit"/>
              </a:rPr>
              <a:t>Surrey Audio-Visual Expressed Emotion (SAVEE): </a:t>
            </a:r>
            <a:r>
              <a:rPr lang="en-US" sz="2000" i="0" dirty="0">
                <a:solidFill>
                  <a:srgbClr val="202124"/>
                </a:solidFill>
                <a:effectLst/>
                <a:latin typeface="inherit"/>
              </a:rPr>
              <a:t>This dataset contains </a:t>
            </a:r>
            <a:r>
              <a:rPr lang="en-US" sz="2000" i="0" dirty="0">
                <a:solidFill>
                  <a:srgbClr val="0070C0"/>
                </a:solidFill>
                <a:effectLst/>
                <a:latin typeface="inherit"/>
              </a:rPr>
              <a:t>480 audio files</a:t>
            </a:r>
            <a:r>
              <a:rPr lang="en-US" sz="2000" i="0" dirty="0">
                <a:solidFill>
                  <a:srgbClr val="202124"/>
                </a:solidFill>
                <a:effectLst/>
                <a:latin typeface="inherit"/>
              </a:rPr>
              <a:t> which is used to express </a:t>
            </a:r>
            <a:r>
              <a:rPr lang="en-US" sz="2000" i="0" dirty="0">
                <a:solidFill>
                  <a:srgbClr val="0070C0"/>
                </a:solidFill>
                <a:effectLst/>
                <a:latin typeface="inherit"/>
              </a:rPr>
              <a:t>7  different emotions </a:t>
            </a:r>
            <a:r>
              <a:rPr lang="en-US" sz="2000" i="0" dirty="0">
                <a:solidFill>
                  <a:srgbClr val="202124"/>
                </a:solidFill>
                <a:effectLst/>
                <a:latin typeface="inherit"/>
              </a:rPr>
              <a:t>such as neutral, happy, sad, angry, disgust, fearful, and surprised.</a:t>
            </a:r>
            <a:endParaRPr lang="en-IN" dirty="0">
              <a:solidFill>
                <a:srgbClr val="0070C0"/>
              </a:solidFill>
            </a:endParaRPr>
          </a:p>
        </p:txBody>
      </p:sp>
    </p:spTree>
    <p:extLst>
      <p:ext uri="{BB962C8B-B14F-4D97-AF65-F5344CB8AC3E}">
        <p14:creationId xmlns:p14="http://schemas.microsoft.com/office/powerpoint/2010/main" val="133428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Data Augmentation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13</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AEF22CBB-DDA1-EE3F-4274-489AACCE5254}"/>
              </a:ext>
            </a:extLst>
          </p:cNvPr>
          <p:cNvSpPr txBox="1"/>
          <p:nvPr/>
        </p:nvSpPr>
        <p:spPr>
          <a:xfrm>
            <a:off x="89647" y="1081518"/>
            <a:ext cx="12081571" cy="142962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It is a process of creating synthetic data from the original data.</a:t>
            </a:r>
          </a:p>
          <a:p>
            <a:pPr marL="285750" indent="-285750">
              <a:lnSpc>
                <a:spcPct val="150000"/>
              </a:lnSpc>
              <a:buFont typeface="Arial" panose="020B0604020202020204" pitchFamily="34" charset="0"/>
              <a:buChar char="•"/>
            </a:pPr>
            <a:r>
              <a:rPr lang="en-US" sz="2000" dirty="0"/>
              <a:t>To create a diverse dataset, which can help the model for generalization.</a:t>
            </a:r>
          </a:p>
          <a:p>
            <a:pPr marL="285750" indent="-285750">
              <a:lnSpc>
                <a:spcPct val="150000"/>
              </a:lnSpc>
              <a:buFont typeface="Arial" panose="020B0604020202020204" pitchFamily="34" charset="0"/>
              <a:buChar char="•"/>
            </a:pPr>
            <a:r>
              <a:rPr lang="en-IN" sz="2000" dirty="0"/>
              <a:t>We have used four different data augmentation techniques.</a:t>
            </a:r>
          </a:p>
        </p:txBody>
      </p:sp>
      <p:sp>
        <p:nvSpPr>
          <p:cNvPr id="6" name="TextBox 5">
            <a:extLst>
              <a:ext uri="{FF2B5EF4-FFF2-40B4-BE49-F238E27FC236}">
                <a16:creationId xmlns:a16="http://schemas.microsoft.com/office/drawing/2014/main" id="{3E4116BB-4BB2-DD56-CD29-F6A21DAE2D17}"/>
              </a:ext>
            </a:extLst>
          </p:cNvPr>
          <p:cNvSpPr txBox="1"/>
          <p:nvPr/>
        </p:nvSpPr>
        <p:spPr>
          <a:xfrm>
            <a:off x="421340" y="2689412"/>
            <a:ext cx="7135906" cy="1046440"/>
          </a:xfrm>
          <a:prstGeom prst="rect">
            <a:avLst/>
          </a:prstGeom>
          <a:noFill/>
        </p:spPr>
        <p:txBody>
          <a:bodyPr wrap="square" rtlCol="0">
            <a:spAutoFit/>
          </a:bodyPr>
          <a:lstStyle/>
          <a:p>
            <a:pPr marL="457200" indent="-457200">
              <a:buFont typeface="Wingdings" panose="05000000000000000000" pitchFamily="2" charset="2"/>
              <a:buChar char="q"/>
            </a:pPr>
            <a:r>
              <a:rPr lang="en-US" sz="2200" b="1" dirty="0"/>
              <a:t>Noise Injection: </a:t>
            </a:r>
          </a:p>
          <a:p>
            <a:pPr marL="914400" lvl="1" indent="-457200">
              <a:buFont typeface="Arial" panose="020B0604020202020204" pitchFamily="34" charset="0"/>
              <a:buChar char="•"/>
            </a:pPr>
            <a:r>
              <a:rPr lang="en-US" sz="2000" dirty="0"/>
              <a:t>Random values from a normal distribution is inserted into the original waveform at a rate of 0.035.</a:t>
            </a:r>
            <a:endParaRPr lang="en-IN" sz="2000" dirty="0"/>
          </a:p>
        </p:txBody>
      </p:sp>
      <p:pic>
        <p:nvPicPr>
          <p:cNvPr id="11" name="Picture 10" descr="A graph of an audio waveform&#10;&#10;Description automatically generated">
            <a:extLst>
              <a:ext uri="{FF2B5EF4-FFF2-40B4-BE49-F238E27FC236}">
                <a16:creationId xmlns:a16="http://schemas.microsoft.com/office/drawing/2014/main" id="{10F4713C-C41E-B2A7-9369-AC102D3721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341" y="3910158"/>
            <a:ext cx="7135905" cy="2341741"/>
          </a:xfrm>
          <a:prstGeom prst="rect">
            <a:avLst/>
          </a:prstGeom>
        </p:spPr>
      </p:pic>
      <p:sp>
        <p:nvSpPr>
          <p:cNvPr id="12" name="Rectangle 11">
            <a:extLst>
              <a:ext uri="{FF2B5EF4-FFF2-40B4-BE49-F238E27FC236}">
                <a16:creationId xmlns:a16="http://schemas.microsoft.com/office/drawing/2014/main" id="{007E91A8-7761-E7FE-0E25-41446AA095EF}"/>
              </a:ext>
            </a:extLst>
          </p:cNvPr>
          <p:cNvSpPr/>
          <p:nvPr/>
        </p:nvSpPr>
        <p:spPr>
          <a:xfrm>
            <a:off x="8032376" y="4078940"/>
            <a:ext cx="690283" cy="16136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CFFAAF1-B4B3-087D-9755-5EF3A91E0D39}"/>
              </a:ext>
            </a:extLst>
          </p:cNvPr>
          <p:cNvSpPr/>
          <p:nvPr/>
        </p:nvSpPr>
        <p:spPr>
          <a:xfrm>
            <a:off x="8032376" y="4402421"/>
            <a:ext cx="690283" cy="161365"/>
          </a:xfrm>
          <a:prstGeom prst="rect">
            <a:avLst/>
          </a:prstGeom>
          <a:solidFill>
            <a:srgbClr val="C280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6EF44520-B750-890C-2164-71EA0E13DD0A}"/>
              </a:ext>
            </a:extLst>
          </p:cNvPr>
          <p:cNvCxnSpPr>
            <a:stCxn id="12" idx="3"/>
          </p:cNvCxnSpPr>
          <p:nvPr/>
        </p:nvCxnSpPr>
        <p:spPr>
          <a:xfrm flipV="1">
            <a:off x="8722659" y="4150659"/>
            <a:ext cx="817213" cy="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CC88E83-E6F0-7061-FDD5-D75DE8B43378}"/>
              </a:ext>
            </a:extLst>
          </p:cNvPr>
          <p:cNvCxnSpPr/>
          <p:nvPr/>
        </p:nvCxnSpPr>
        <p:spPr>
          <a:xfrm flipV="1">
            <a:off x="8722659" y="4474139"/>
            <a:ext cx="817213" cy="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595BF8B-04A7-30F8-3E12-3BECB2EF3385}"/>
              </a:ext>
            </a:extLst>
          </p:cNvPr>
          <p:cNvSpPr txBox="1"/>
          <p:nvPr/>
        </p:nvSpPr>
        <p:spPr>
          <a:xfrm>
            <a:off x="9539871" y="3969133"/>
            <a:ext cx="1255059" cy="338554"/>
          </a:xfrm>
          <a:prstGeom prst="rect">
            <a:avLst/>
          </a:prstGeom>
          <a:noFill/>
        </p:spPr>
        <p:txBody>
          <a:bodyPr wrap="square" rtlCol="0">
            <a:spAutoFit/>
          </a:bodyPr>
          <a:lstStyle/>
          <a:p>
            <a:r>
              <a:rPr lang="en-US" sz="1600" dirty="0"/>
              <a:t>Noised</a:t>
            </a:r>
            <a:endParaRPr lang="en-IN" dirty="0"/>
          </a:p>
        </p:txBody>
      </p:sp>
      <p:sp>
        <p:nvSpPr>
          <p:cNvPr id="18" name="TextBox 17">
            <a:extLst>
              <a:ext uri="{FF2B5EF4-FFF2-40B4-BE49-F238E27FC236}">
                <a16:creationId xmlns:a16="http://schemas.microsoft.com/office/drawing/2014/main" id="{0BD99E88-872B-B149-D849-BA42E9A89E2A}"/>
              </a:ext>
            </a:extLst>
          </p:cNvPr>
          <p:cNvSpPr txBox="1"/>
          <p:nvPr/>
        </p:nvSpPr>
        <p:spPr>
          <a:xfrm>
            <a:off x="9539872" y="4311001"/>
            <a:ext cx="1255059" cy="338554"/>
          </a:xfrm>
          <a:prstGeom prst="rect">
            <a:avLst/>
          </a:prstGeom>
          <a:noFill/>
        </p:spPr>
        <p:txBody>
          <a:bodyPr wrap="square" rtlCol="0">
            <a:spAutoFit/>
          </a:bodyPr>
          <a:lstStyle/>
          <a:p>
            <a:r>
              <a:rPr lang="en-US" sz="1600" dirty="0"/>
              <a:t>Original</a:t>
            </a:r>
            <a:endParaRPr lang="en-IN" dirty="0"/>
          </a:p>
        </p:txBody>
      </p:sp>
    </p:spTree>
    <p:extLst>
      <p:ext uri="{BB962C8B-B14F-4D97-AF65-F5344CB8AC3E}">
        <p14:creationId xmlns:p14="http://schemas.microsoft.com/office/powerpoint/2010/main" val="1440717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Data Augmentation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14</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3E4116BB-4BB2-DD56-CD29-F6A21DAE2D17}"/>
              </a:ext>
            </a:extLst>
          </p:cNvPr>
          <p:cNvSpPr txBox="1"/>
          <p:nvPr/>
        </p:nvSpPr>
        <p:spPr>
          <a:xfrm>
            <a:off x="349622" y="1081518"/>
            <a:ext cx="7135906" cy="2000548"/>
          </a:xfrm>
          <a:prstGeom prst="rect">
            <a:avLst/>
          </a:prstGeom>
          <a:noFill/>
        </p:spPr>
        <p:txBody>
          <a:bodyPr wrap="square" rtlCol="0">
            <a:spAutoFit/>
          </a:bodyPr>
          <a:lstStyle/>
          <a:p>
            <a:pPr marL="342900" indent="-342900">
              <a:buFont typeface="Wingdings" panose="05000000000000000000" pitchFamily="2" charset="2"/>
              <a:buChar char="q"/>
            </a:pPr>
            <a:r>
              <a:rPr lang="en-US" sz="2200" b="1" dirty="0"/>
              <a:t>Time Stretching: </a:t>
            </a:r>
          </a:p>
          <a:p>
            <a:pPr marL="800100" lvl="1" indent="-342900">
              <a:buFont typeface="Arial" panose="020B0604020202020204" pitchFamily="34" charset="0"/>
              <a:buChar char="•"/>
            </a:pPr>
            <a:r>
              <a:rPr lang="en-US" sz="2000" dirty="0"/>
              <a:t>To stretch or compress the waveform in the time axis by a given rate.</a:t>
            </a:r>
          </a:p>
          <a:p>
            <a:pPr marL="800100" lvl="1" indent="-342900">
              <a:buFont typeface="Arial" panose="020B0604020202020204" pitchFamily="34" charset="0"/>
              <a:buChar char="•"/>
            </a:pPr>
            <a:r>
              <a:rPr lang="en-US" sz="2000" dirty="0"/>
              <a:t>By default, the rate is 0.8</a:t>
            </a:r>
          </a:p>
          <a:p>
            <a:pPr marL="800100" lvl="1" indent="-342900">
              <a:buFont typeface="Arial" panose="020B0604020202020204" pitchFamily="34" charset="0"/>
              <a:buChar char="•"/>
            </a:pPr>
            <a:r>
              <a:rPr lang="en-US" sz="2000" dirty="0"/>
              <a:t>“</a:t>
            </a:r>
            <a:r>
              <a:rPr lang="en-US" sz="2000" dirty="0" err="1"/>
              <a:t>time_stretch</a:t>
            </a:r>
            <a:r>
              <a:rPr lang="en-US" sz="2000" dirty="0"/>
              <a:t>” function of the librosa library is used.</a:t>
            </a:r>
          </a:p>
          <a:p>
            <a:endParaRPr lang="en-US" sz="2200" b="1" dirty="0"/>
          </a:p>
        </p:txBody>
      </p:sp>
      <p:sp>
        <p:nvSpPr>
          <p:cNvPr id="12" name="Rectangle 11">
            <a:extLst>
              <a:ext uri="{FF2B5EF4-FFF2-40B4-BE49-F238E27FC236}">
                <a16:creationId xmlns:a16="http://schemas.microsoft.com/office/drawing/2014/main" id="{007E91A8-7761-E7FE-0E25-41446AA095EF}"/>
              </a:ext>
            </a:extLst>
          </p:cNvPr>
          <p:cNvSpPr/>
          <p:nvPr/>
        </p:nvSpPr>
        <p:spPr>
          <a:xfrm>
            <a:off x="7265180" y="3864528"/>
            <a:ext cx="690283" cy="16136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CFFAAF1-B4B3-087D-9755-5EF3A91E0D39}"/>
              </a:ext>
            </a:extLst>
          </p:cNvPr>
          <p:cNvSpPr/>
          <p:nvPr/>
        </p:nvSpPr>
        <p:spPr>
          <a:xfrm>
            <a:off x="7265180" y="4188009"/>
            <a:ext cx="690283" cy="161365"/>
          </a:xfrm>
          <a:prstGeom prst="rect">
            <a:avLst/>
          </a:prstGeom>
          <a:solidFill>
            <a:srgbClr val="FF983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6EF44520-B750-890C-2164-71EA0E13DD0A}"/>
              </a:ext>
            </a:extLst>
          </p:cNvPr>
          <p:cNvCxnSpPr>
            <a:cxnSpLocks/>
          </p:cNvCxnSpPr>
          <p:nvPr/>
        </p:nvCxnSpPr>
        <p:spPr>
          <a:xfrm flipV="1">
            <a:off x="7955463" y="3936248"/>
            <a:ext cx="817213" cy="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CC88E83-E6F0-7061-FDD5-D75DE8B43378}"/>
              </a:ext>
            </a:extLst>
          </p:cNvPr>
          <p:cNvCxnSpPr/>
          <p:nvPr/>
        </p:nvCxnSpPr>
        <p:spPr>
          <a:xfrm flipV="1">
            <a:off x="7955463" y="4259728"/>
            <a:ext cx="817213" cy="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595BF8B-04A7-30F8-3E12-3BECB2EF3385}"/>
              </a:ext>
            </a:extLst>
          </p:cNvPr>
          <p:cNvSpPr txBox="1"/>
          <p:nvPr/>
        </p:nvSpPr>
        <p:spPr>
          <a:xfrm>
            <a:off x="8772676" y="3775935"/>
            <a:ext cx="1255059" cy="338554"/>
          </a:xfrm>
          <a:prstGeom prst="rect">
            <a:avLst/>
          </a:prstGeom>
          <a:noFill/>
        </p:spPr>
        <p:txBody>
          <a:bodyPr wrap="square" rtlCol="0">
            <a:spAutoFit/>
          </a:bodyPr>
          <a:lstStyle/>
          <a:p>
            <a:r>
              <a:rPr lang="en-US" sz="1600" dirty="0"/>
              <a:t>Stretched</a:t>
            </a:r>
            <a:endParaRPr lang="en-IN" dirty="0"/>
          </a:p>
        </p:txBody>
      </p:sp>
      <p:sp>
        <p:nvSpPr>
          <p:cNvPr id="18" name="TextBox 17">
            <a:extLst>
              <a:ext uri="{FF2B5EF4-FFF2-40B4-BE49-F238E27FC236}">
                <a16:creationId xmlns:a16="http://schemas.microsoft.com/office/drawing/2014/main" id="{0BD99E88-872B-B149-D849-BA42E9A89E2A}"/>
              </a:ext>
            </a:extLst>
          </p:cNvPr>
          <p:cNvSpPr txBox="1"/>
          <p:nvPr/>
        </p:nvSpPr>
        <p:spPr>
          <a:xfrm>
            <a:off x="8772676" y="4114489"/>
            <a:ext cx="1255059" cy="338554"/>
          </a:xfrm>
          <a:prstGeom prst="rect">
            <a:avLst/>
          </a:prstGeom>
          <a:noFill/>
        </p:spPr>
        <p:txBody>
          <a:bodyPr wrap="square" rtlCol="0">
            <a:spAutoFit/>
          </a:bodyPr>
          <a:lstStyle/>
          <a:p>
            <a:r>
              <a:rPr lang="en-US" sz="1600" dirty="0"/>
              <a:t>Original</a:t>
            </a:r>
            <a:endParaRPr lang="en-IN" dirty="0"/>
          </a:p>
        </p:txBody>
      </p:sp>
      <p:pic>
        <p:nvPicPr>
          <p:cNvPr id="9" name="Picture 8" descr="A blue and orange sound waves&#10;&#10;Description automatically generated">
            <a:extLst>
              <a:ext uri="{FF2B5EF4-FFF2-40B4-BE49-F238E27FC236}">
                <a16:creationId xmlns:a16="http://schemas.microsoft.com/office/drawing/2014/main" id="{AAD38026-971C-39C4-5C3A-776E8B2930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537" y="3034727"/>
            <a:ext cx="6580643" cy="2159524"/>
          </a:xfrm>
          <a:prstGeom prst="rect">
            <a:avLst/>
          </a:prstGeom>
        </p:spPr>
      </p:pic>
    </p:spTree>
    <p:extLst>
      <p:ext uri="{BB962C8B-B14F-4D97-AF65-F5344CB8AC3E}">
        <p14:creationId xmlns:p14="http://schemas.microsoft.com/office/powerpoint/2010/main" val="82548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Data Augmentation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15</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3E4116BB-4BB2-DD56-CD29-F6A21DAE2D17}"/>
              </a:ext>
            </a:extLst>
          </p:cNvPr>
          <p:cNvSpPr txBox="1"/>
          <p:nvPr/>
        </p:nvSpPr>
        <p:spPr>
          <a:xfrm>
            <a:off x="349622" y="1081518"/>
            <a:ext cx="7135906" cy="2277547"/>
          </a:xfrm>
          <a:prstGeom prst="rect">
            <a:avLst/>
          </a:prstGeom>
          <a:noFill/>
        </p:spPr>
        <p:txBody>
          <a:bodyPr wrap="square" rtlCol="0">
            <a:spAutoFit/>
          </a:bodyPr>
          <a:lstStyle/>
          <a:p>
            <a:pPr marL="342900" indent="-342900">
              <a:buFont typeface="Wingdings" panose="05000000000000000000" pitchFamily="2" charset="2"/>
              <a:buChar char="q"/>
            </a:pPr>
            <a:r>
              <a:rPr lang="en-US" sz="2200" b="1" dirty="0"/>
              <a:t>Time Shifting: </a:t>
            </a:r>
          </a:p>
          <a:p>
            <a:pPr marL="800100" lvl="1" indent="-342900">
              <a:buFont typeface="Arial" panose="020B0604020202020204" pitchFamily="34" charset="0"/>
              <a:buChar char="•"/>
            </a:pPr>
            <a:r>
              <a:rPr lang="en-US" sz="2000" dirty="0"/>
              <a:t>To shift the waveform by a random value.</a:t>
            </a:r>
          </a:p>
          <a:p>
            <a:pPr marL="800100" lvl="1" indent="-342900">
              <a:buFont typeface="Arial" panose="020B0604020202020204" pitchFamily="34" charset="0"/>
              <a:buChar char="•"/>
            </a:pPr>
            <a:r>
              <a:rPr lang="en-US" sz="2000" dirty="0"/>
              <a:t>The random value was calculated from a number between -4 and 4 of a uniform distribution then multiplying it by 1000 to convert it into milliseconds.</a:t>
            </a:r>
          </a:p>
          <a:p>
            <a:pPr marL="800100" lvl="1" indent="-342900">
              <a:buFont typeface="Arial" panose="020B0604020202020204" pitchFamily="34" charset="0"/>
              <a:buChar char="•"/>
            </a:pPr>
            <a:r>
              <a:rPr lang="en-US" sz="2000" dirty="0"/>
              <a:t>Positive value indicates that the waveform will be shifted to the right; else it will be shifted to the left.</a:t>
            </a:r>
            <a:endParaRPr lang="en-US" sz="2200" dirty="0"/>
          </a:p>
        </p:txBody>
      </p:sp>
      <p:sp>
        <p:nvSpPr>
          <p:cNvPr id="12" name="Rectangle 11">
            <a:extLst>
              <a:ext uri="{FF2B5EF4-FFF2-40B4-BE49-F238E27FC236}">
                <a16:creationId xmlns:a16="http://schemas.microsoft.com/office/drawing/2014/main" id="{007E91A8-7761-E7FE-0E25-41446AA095EF}"/>
              </a:ext>
            </a:extLst>
          </p:cNvPr>
          <p:cNvSpPr/>
          <p:nvPr/>
        </p:nvSpPr>
        <p:spPr>
          <a:xfrm>
            <a:off x="7298431" y="4258801"/>
            <a:ext cx="690283" cy="16136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CFFAAF1-B4B3-087D-9755-5EF3A91E0D39}"/>
              </a:ext>
            </a:extLst>
          </p:cNvPr>
          <p:cNvSpPr/>
          <p:nvPr/>
        </p:nvSpPr>
        <p:spPr>
          <a:xfrm>
            <a:off x="7298431" y="4582282"/>
            <a:ext cx="690283" cy="161365"/>
          </a:xfrm>
          <a:prstGeom prst="rect">
            <a:avLst/>
          </a:prstGeom>
          <a:solidFill>
            <a:srgbClr val="D680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6EF44520-B750-890C-2164-71EA0E13DD0A}"/>
              </a:ext>
            </a:extLst>
          </p:cNvPr>
          <p:cNvCxnSpPr>
            <a:cxnSpLocks/>
          </p:cNvCxnSpPr>
          <p:nvPr/>
        </p:nvCxnSpPr>
        <p:spPr>
          <a:xfrm flipV="1">
            <a:off x="7988714" y="4330521"/>
            <a:ext cx="817213" cy="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CC88E83-E6F0-7061-FDD5-D75DE8B43378}"/>
              </a:ext>
            </a:extLst>
          </p:cNvPr>
          <p:cNvCxnSpPr/>
          <p:nvPr/>
        </p:nvCxnSpPr>
        <p:spPr>
          <a:xfrm flipV="1">
            <a:off x="7988714" y="4654001"/>
            <a:ext cx="817213" cy="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595BF8B-04A7-30F8-3E12-3BECB2EF3385}"/>
              </a:ext>
            </a:extLst>
          </p:cNvPr>
          <p:cNvSpPr txBox="1"/>
          <p:nvPr/>
        </p:nvSpPr>
        <p:spPr>
          <a:xfrm>
            <a:off x="8805927" y="4170208"/>
            <a:ext cx="1255059" cy="338554"/>
          </a:xfrm>
          <a:prstGeom prst="rect">
            <a:avLst/>
          </a:prstGeom>
          <a:noFill/>
        </p:spPr>
        <p:txBody>
          <a:bodyPr wrap="square" rtlCol="0">
            <a:spAutoFit/>
          </a:bodyPr>
          <a:lstStyle/>
          <a:p>
            <a:r>
              <a:rPr lang="en-US" sz="1600" dirty="0"/>
              <a:t>Time Shifted</a:t>
            </a:r>
            <a:endParaRPr lang="en-IN" dirty="0"/>
          </a:p>
        </p:txBody>
      </p:sp>
      <p:sp>
        <p:nvSpPr>
          <p:cNvPr id="18" name="TextBox 17">
            <a:extLst>
              <a:ext uri="{FF2B5EF4-FFF2-40B4-BE49-F238E27FC236}">
                <a16:creationId xmlns:a16="http://schemas.microsoft.com/office/drawing/2014/main" id="{0BD99E88-872B-B149-D849-BA42E9A89E2A}"/>
              </a:ext>
            </a:extLst>
          </p:cNvPr>
          <p:cNvSpPr txBox="1"/>
          <p:nvPr/>
        </p:nvSpPr>
        <p:spPr>
          <a:xfrm>
            <a:off x="8805927" y="4508762"/>
            <a:ext cx="1255059" cy="338554"/>
          </a:xfrm>
          <a:prstGeom prst="rect">
            <a:avLst/>
          </a:prstGeom>
          <a:noFill/>
        </p:spPr>
        <p:txBody>
          <a:bodyPr wrap="square" rtlCol="0">
            <a:spAutoFit/>
          </a:bodyPr>
          <a:lstStyle/>
          <a:p>
            <a:r>
              <a:rPr lang="en-US" sz="1600" dirty="0"/>
              <a:t>Original</a:t>
            </a:r>
            <a:endParaRPr lang="en-IN" dirty="0"/>
          </a:p>
        </p:txBody>
      </p:sp>
      <p:pic>
        <p:nvPicPr>
          <p:cNvPr id="2" name="Picture 1" descr="A graph of an orange and blue line&#10;&#10;Description automatically generated">
            <a:extLst>
              <a:ext uri="{FF2B5EF4-FFF2-40B4-BE49-F238E27FC236}">
                <a16:creationId xmlns:a16="http://schemas.microsoft.com/office/drawing/2014/main" id="{65EBB1D8-3985-3753-AFD4-EE896D6033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336" y="3369988"/>
            <a:ext cx="6942192" cy="2277547"/>
          </a:xfrm>
          <a:prstGeom prst="rect">
            <a:avLst/>
          </a:prstGeom>
        </p:spPr>
      </p:pic>
    </p:spTree>
    <p:extLst>
      <p:ext uri="{BB962C8B-B14F-4D97-AF65-F5344CB8AC3E}">
        <p14:creationId xmlns:p14="http://schemas.microsoft.com/office/powerpoint/2010/main" val="77619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Contents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3" y="1016002"/>
            <a:ext cx="12191998" cy="5756272"/>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41330" indent="-441330" algn="l">
              <a:lnSpc>
                <a:spcPct val="150000"/>
              </a:lnSpc>
              <a:spcBef>
                <a:spcPts val="0"/>
              </a:spcBef>
              <a:spcAft>
                <a:spcPts val="1200"/>
              </a:spcAft>
              <a:buFont typeface="Wingdings" panose="05000000000000000000" pitchFamily="2" charset="2"/>
              <a:buChar char="§"/>
            </a:pPr>
            <a:r>
              <a:rPr lang="en-IN" sz="1800" dirty="0">
                <a:latin typeface="Cambria" panose="02040503050406030204" pitchFamily="18" charset="0"/>
                <a:ea typeface="Cambria" panose="02040503050406030204" pitchFamily="18" charset="0"/>
              </a:rPr>
              <a:t>Introduction</a:t>
            </a:r>
          </a:p>
          <a:p>
            <a:pPr marL="441330" indent="-441330" algn="l">
              <a:lnSpc>
                <a:spcPct val="100000"/>
              </a:lnSpc>
              <a:spcBef>
                <a:spcPts val="0"/>
              </a:spcBef>
              <a:spcAft>
                <a:spcPts val="1200"/>
              </a:spcAft>
              <a:buFont typeface="Wingdings" panose="05000000000000000000" pitchFamily="2" charset="2"/>
              <a:buChar char="§"/>
            </a:pPr>
            <a:r>
              <a:rPr lang="en-IN" sz="1800" dirty="0">
                <a:latin typeface="Cambria" panose="02040503050406030204" pitchFamily="18" charset="0"/>
                <a:ea typeface="Cambria" panose="02040503050406030204" pitchFamily="18" charset="0"/>
              </a:rPr>
              <a:t>Aim and Objective</a:t>
            </a:r>
          </a:p>
          <a:p>
            <a:pPr marL="441330" indent="-441330" algn="l">
              <a:lnSpc>
                <a:spcPct val="100000"/>
              </a:lnSpc>
              <a:spcBef>
                <a:spcPts val="0"/>
              </a:spcBef>
              <a:spcAft>
                <a:spcPts val="1200"/>
              </a:spcAft>
              <a:buFont typeface="Wingdings" panose="05000000000000000000" pitchFamily="2" charset="2"/>
              <a:buChar char="§"/>
            </a:pPr>
            <a:r>
              <a:rPr lang="en-IN" sz="1800" dirty="0">
                <a:latin typeface="Cambria" panose="02040503050406030204" pitchFamily="18" charset="0"/>
                <a:ea typeface="Cambria" panose="02040503050406030204" pitchFamily="18" charset="0"/>
              </a:rPr>
              <a:t>Feasibility Study</a:t>
            </a:r>
          </a:p>
          <a:p>
            <a:pPr marL="441330" indent="-44133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Literature Survey</a:t>
            </a:r>
          </a:p>
          <a:p>
            <a:pPr marL="441330" indent="-44133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Problem Definition</a:t>
            </a:r>
          </a:p>
          <a:p>
            <a:pPr marL="441330" indent="-44133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Proposed Solution Strategy</a:t>
            </a:r>
          </a:p>
          <a:p>
            <a:pPr marL="441330" indent="-44133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Project Plan</a:t>
            </a:r>
          </a:p>
          <a:p>
            <a:pPr algn="l">
              <a:lnSpc>
                <a:spcPct val="100000"/>
              </a:lnSpc>
              <a:spcBef>
                <a:spcPts val="0"/>
              </a:spcBef>
              <a:spcAft>
                <a:spcPts val="1200"/>
              </a:spcAft>
            </a:pPr>
            <a:r>
              <a:rPr lang="en-US" sz="1800" dirty="0">
                <a:latin typeface="Cambria" panose="02040503050406030204" pitchFamily="18" charset="0"/>
                <a:ea typeface="Cambria" panose="02040503050406030204" pitchFamily="18" charset="0"/>
              </a:rPr>
              <a:t>	Software and hardware requirements, Team Structure, Gantt Chart</a:t>
            </a:r>
          </a:p>
          <a:p>
            <a:pPr marL="441330" indent="-44133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Data Collection</a:t>
            </a:r>
          </a:p>
          <a:p>
            <a:pPr marL="441330" indent="-44133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Data Augmentation</a:t>
            </a:r>
          </a:p>
          <a:p>
            <a:pPr marL="441330" indent="-441330" algn="l">
              <a:lnSpc>
                <a:spcPct val="100000"/>
              </a:lnSpc>
              <a:spcBef>
                <a:spcPts val="0"/>
              </a:spcBef>
              <a:spcAft>
                <a:spcPts val="1200"/>
              </a:spcAft>
              <a:buFont typeface="Wingdings" panose="05000000000000000000" pitchFamily="2" charset="2"/>
              <a:buChar char="§"/>
            </a:pPr>
            <a:r>
              <a:rPr lang="en-IN" sz="1800" dirty="0">
                <a:latin typeface="Cambria" panose="02040503050406030204" pitchFamily="18" charset="0"/>
                <a:ea typeface="Cambria" panose="02040503050406030204" pitchFamily="18" charset="0"/>
              </a:rPr>
              <a:t>Data Preprocessing</a:t>
            </a:r>
          </a:p>
          <a:p>
            <a:pPr marL="441330" indent="-441330" algn="l">
              <a:lnSpc>
                <a:spcPct val="100000"/>
              </a:lnSpc>
              <a:spcBef>
                <a:spcPts val="0"/>
              </a:spcBef>
              <a:spcAft>
                <a:spcPts val="1200"/>
              </a:spcAft>
              <a:buFont typeface="Wingdings" panose="05000000000000000000" pitchFamily="2" charset="2"/>
              <a:buChar char="§"/>
            </a:pPr>
            <a:r>
              <a:rPr lang="en-IN" sz="1800" dirty="0">
                <a:latin typeface="Cambria" panose="02040503050406030204" pitchFamily="18" charset="0"/>
                <a:ea typeface="Cambria" panose="02040503050406030204" pitchFamily="18" charset="0"/>
              </a:rPr>
              <a:t>Feature Extraction</a:t>
            </a:r>
          </a:p>
          <a:p>
            <a:pPr algn="l">
              <a:lnSpc>
                <a:spcPct val="100000"/>
              </a:lnSpc>
              <a:spcBef>
                <a:spcPts val="0"/>
              </a:spcBef>
              <a:spcAft>
                <a:spcPts val="1200"/>
              </a:spcAft>
            </a:pPr>
            <a:endParaRPr lang="en-IN" sz="1800" dirty="0">
              <a:latin typeface="Cambria" panose="02040503050406030204" pitchFamily="18" charset="0"/>
              <a:ea typeface="Cambria" panose="02040503050406030204" pitchFamily="18" charset="0"/>
            </a:endParaRPr>
          </a:p>
          <a:p>
            <a:pPr marL="441330" indent="-441330" algn="l">
              <a:lnSpc>
                <a:spcPct val="150000"/>
              </a:lnSpc>
              <a:spcBef>
                <a:spcPts val="1200"/>
              </a:spcBef>
              <a:spcAft>
                <a:spcPts val="1200"/>
              </a:spcAft>
              <a:buFont typeface="Wingdings" panose="05000000000000000000" pitchFamily="2" charset="2"/>
              <a:buChar char="§"/>
            </a:pPr>
            <a:endParaRPr lang="en-US" sz="220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18414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Data Augmentation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16</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3E4116BB-4BB2-DD56-CD29-F6A21DAE2D17}"/>
              </a:ext>
            </a:extLst>
          </p:cNvPr>
          <p:cNvSpPr txBox="1"/>
          <p:nvPr/>
        </p:nvSpPr>
        <p:spPr>
          <a:xfrm>
            <a:off x="349622" y="1081518"/>
            <a:ext cx="7135906" cy="1460400"/>
          </a:xfrm>
          <a:prstGeom prst="rect">
            <a:avLst/>
          </a:prstGeom>
          <a:noFill/>
        </p:spPr>
        <p:txBody>
          <a:bodyPr wrap="square" rtlCol="0">
            <a:spAutoFit/>
          </a:bodyPr>
          <a:lstStyle/>
          <a:p>
            <a:pPr marL="342900" indent="-342900">
              <a:buFont typeface="Wingdings" panose="05000000000000000000" pitchFamily="2" charset="2"/>
              <a:buChar char="q"/>
            </a:pPr>
            <a:r>
              <a:rPr lang="en-US" sz="2200" b="1" dirty="0"/>
              <a:t>Pitch Shifting: </a:t>
            </a:r>
          </a:p>
          <a:p>
            <a:pPr marL="800100" lvl="1" indent="-342900">
              <a:buFont typeface="Arial" panose="020B0604020202020204" pitchFamily="34" charset="0"/>
              <a:buChar char="•"/>
            </a:pPr>
            <a:r>
              <a:rPr lang="en-US" sz="2000" dirty="0"/>
              <a:t>To add a pitch shift effect in the original waveform by a given factor.</a:t>
            </a:r>
          </a:p>
          <a:p>
            <a:pPr marL="800100" lvl="1" indent="-342900">
              <a:lnSpc>
                <a:spcPct val="150000"/>
              </a:lnSpc>
              <a:buFont typeface="Arial" panose="020B0604020202020204" pitchFamily="34" charset="0"/>
              <a:buChar char="•"/>
            </a:pPr>
            <a:r>
              <a:rPr lang="en-US" sz="2000" dirty="0"/>
              <a:t>“</a:t>
            </a:r>
            <a:r>
              <a:rPr lang="en-US" sz="2000" dirty="0" err="1"/>
              <a:t>pitch_shift</a:t>
            </a:r>
            <a:r>
              <a:rPr lang="en-US" sz="2000" dirty="0"/>
              <a:t>” function of the librosa library is used.</a:t>
            </a:r>
            <a:endParaRPr lang="en-US" sz="2200" dirty="0"/>
          </a:p>
        </p:txBody>
      </p:sp>
      <p:sp>
        <p:nvSpPr>
          <p:cNvPr id="12" name="Rectangle 11">
            <a:extLst>
              <a:ext uri="{FF2B5EF4-FFF2-40B4-BE49-F238E27FC236}">
                <a16:creationId xmlns:a16="http://schemas.microsoft.com/office/drawing/2014/main" id="{007E91A8-7761-E7FE-0E25-41446AA095EF}"/>
              </a:ext>
            </a:extLst>
          </p:cNvPr>
          <p:cNvSpPr/>
          <p:nvPr/>
        </p:nvSpPr>
        <p:spPr>
          <a:xfrm>
            <a:off x="8051466" y="4157177"/>
            <a:ext cx="690283" cy="16136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CFFAAF1-B4B3-087D-9755-5EF3A91E0D39}"/>
              </a:ext>
            </a:extLst>
          </p:cNvPr>
          <p:cNvSpPr/>
          <p:nvPr/>
        </p:nvSpPr>
        <p:spPr>
          <a:xfrm>
            <a:off x="8051466" y="4480658"/>
            <a:ext cx="690283" cy="161365"/>
          </a:xfrm>
          <a:prstGeom prst="rect">
            <a:avLst/>
          </a:prstGeom>
          <a:solidFill>
            <a:srgbClr val="D6803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5" name="Straight Arrow Connector 14">
            <a:extLst>
              <a:ext uri="{FF2B5EF4-FFF2-40B4-BE49-F238E27FC236}">
                <a16:creationId xmlns:a16="http://schemas.microsoft.com/office/drawing/2014/main" id="{6EF44520-B750-890C-2164-71EA0E13DD0A}"/>
              </a:ext>
            </a:extLst>
          </p:cNvPr>
          <p:cNvCxnSpPr>
            <a:cxnSpLocks/>
          </p:cNvCxnSpPr>
          <p:nvPr/>
        </p:nvCxnSpPr>
        <p:spPr>
          <a:xfrm flipV="1">
            <a:off x="8741749" y="4228897"/>
            <a:ext cx="817213" cy="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CC88E83-E6F0-7061-FDD5-D75DE8B43378}"/>
              </a:ext>
            </a:extLst>
          </p:cNvPr>
          <p:cNvCxnSpPr/>
          <p:nvPr/>
        </p:nvCxnSpPr>
        <p:spPr>
          <a:xfrm flipV="1">
            <a:off x="8741749" y="4552377"/>
            <a:ext cx="817213" cy="8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5595BF8B-04A7-30F8-3E12-3BECB2EF3385}"/>
              </a:ext>
            </a:extLst>
          </p:cNvPr>
          <p:cNvSpPr txBox="1"/>
          <p:nvPr/>
        </p:nvSpPr>
        <p:spPr>
          <a:xfrm>
            <a:off x="9558962" y="4068584"/>
            <a:ext cx="1255059" cy="338554"/>
          </a:xfrm>
          <a:prstGeom prst="rect">
            <a:avLst/>
          </a:prstGeom>
          <a:noFill/>
        </p:spPr>
        <p:txBody>
          <a:bodyPr wrap="square" rtlCol="0">
            <a:spAutoFit/>
          </a:bodyPr>
          <a:lstStyle/>
          <a:p>
            <a:r>
              <a:rPr lang="en-US" sz="1600" dirty="0"/>
              <a:t>Pitch shifted</a:t>
            </a:r>
            <a:endParaRPr lang="en-IN" dirty="0"/>
          </a:p>
        </p:txBody>
      </p:sp>
      <p:sp>
        <p:nvSpPr>
          <p:cNvPr id="18" name="TextBox 17">
            <a:extLst>
              <a:ext uri="{FF2B5EF4-FFF2-40B4-BE49-F238E27FC236}">
                <a16:creationId xmlns:a16="http://schemas.microsoft.com/office/drawing/2014/main" id="{0BD99E88-872B-B149-D849-BA42E9A89E2A}"/>
              </a:ext>
            </a:extLst>
          </p:cNvPr>
          <p:cNvSpPr txBox="1"/>
          <p:nvPr/>
        </p:nvSpPr>
        <p:spPr>
          <a:xfrm>
            <a:off x="9558962" y="4407138"/>
            <a:ext cx="1255059" cy="338554"/>
          </a:xfrm>
          <a:prstGeom prst="rect">
            <a:avLst/>
          </a:prstGeom>
          <a:noFill/>
        </p:spPr>
        <p:txBody>
          <a:bodyPr wrap="square" rtlCol="0">
            <a:spAutoFit/>
          </a:bodyPr>
          <a:lstStyle/>
          <a:p>
            <a:r>
              <a:rPr lang="en-US" sz="1600" dirty="0"/>
              <a:t>Original</a:t>
            </a:r>
            <a:endParaRPr lang="en-IN" dirty="0"/>
          </a:p>
        </p:txBody>
      </p:sp>
      <p:pic>
        <p:nvPicPr>
          <p:cNvPr id="3" name="Picture 2" descr="A graph of an orange and blue sound wave&#10;&#10;Description automatically generated">
            <a:extLst>
              <a:ext uri="{FF2B5EF4-FFF2-40B4-BE49-F238E27FC236}">
                <a16:creationId xmlns:a16="http://schemas.microsoft.com/office/drawing/2014/main" id="{CB3068DA-6A9E-65A0-7405-2EB8BFF26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2106" y="3197976"/>
            <a:ext cx="7288969" cy="2391730"/>
          </a:xfrm>
          <a:prstGeom prst="rect">
            <a:avLst/>
          </a:prstGeom>
        </p:spPr>
      </p:pic>
    </p:spTree>
    <p:extLst>
      <p:ext uri="{BB962C8B-B14F-4D97-AF65-F5344CB8AC3E}">
        <p14:creationId xmlns:p14="http://schemas.microsoft.com/office/powerpoint/2010/main" val="4292667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Data Preprocessing</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17</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F7363AF0-E9BD-091E-DE02-B51656ECCAC1}"/>
              </a:ext>
            </a:extLst>
          </p:cNvPr>
          <p:cNvSpPr txBox="1"/>
          <p:nvPr/>
        </p:nvSpPr>
        <p:spPr>
          <a:xfrm>
            <a:off x="20782" y="1081518"/>
            <a:ext cx="12150436" cy="677108"/>
          </a:xfrm>
          <a:prstGeom prst="rect">
            <a:avLst/>
          </a:prstGeom>
          <a:noFill/>
        </p:spPr>
        <p:txBody>
          <a:bodyPr wrap="square" rtlCol="0">
            <a:spAutoFit/>
          </a:bodyPr>
          <a:lstStyle/>
          <a:p>
            <a:pPr marL="342900" indent="-342900">
              <a:buFont typeface="Arial" panose="020B0604020202020204" pitchFamily="34" charset="0"/>
              <a:buChar char="•"/>
            </a:pPr>
            <a:r>
              <a:rPr lang="en-US" sz="2000" b="1" dirty="0"/>
              <a:t>Silence Removing: </a:t>
            </a:r>
            <a:r>
              <a:rPr lang="en-US" dirty="0"/>
              <a:t>In the first of data preprocessing, we have removed the silence part from the audio based on a given threshold using a ‘envelop’ function.</a:t>
            </a:r>
            <a:endParaRPr lang="en-IN" b="1" dirty="0"/>
          </a:p>
        </p:txBody>
      </p:sp>
      <p:pic>
        <p:nvPicPr>
          <p:cNvPr id="1028" name="Picture 4">
            <a:extLst>
              <a:ext uri="{FF2B5EF4-FFF2-40B4-BE49-F238E27FC236}">
                <a16:creationId xmlns:a16="http://schemas.microsoft.com/office/drawing/2014/main" id="{74C96AB8-29BC-2604-54C9-0D0D518573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945" y="1703488"/>
            <a:ext cx="5386443" cy="21906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B448B35F-6F40-421A-A3AC-9138C0D97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058" y="3902958"/>
            <a:ext cx="5513295" cy="2735720"/>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1975F554-D8EE-78C4-684D-00B5C6F407E2}"/>
              </a:ext>
            </a:extLst>
          </p:cNvPr>
          <p:cNvSpPr/>
          <p:nvPr/>
        </p:nvSpPr>
        <p:spPr>
          <a:xfrm>
            <a:off x="5961528" y="2711263"/>
            <a:ext cx="1631576" cy="857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256F8C00-88E0-D725-2D90-2A785D767518}"/>
              </a:ext>
            </a:extLst>
          </p:cNvPr>
          <p:cNvSpPr/>
          <p:nvPr/>
        </p:nvSpPr>
        <p:spPr>
          <a:xfrm>
            <a:off x="5961527" y="5122771"/>
            <a:ext cx="1631576" cy="857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A2E9CDF-E70B-C109-3877-DA9EABAA83DF}"/>
              </a:ext>
            </a:extLst>
          </p:cNvPr>
          <p:cNvSpPr txBox="1"/>
          <p:nvPr/>
        </p:nvSpPr>
        <p:spPr>
          <a:xfrm>
            <a:off x="7593103" y="2563905"/>
            <a:ext cx="3460379" cy="369332"/>
          </a:xfrm>
          <a:prstGeom prst="rect">
            <a:avLst/>
          </a:prstGeom>
          <a:noFill/>
        </p:spPr>
        <p:txBody>
          <a:bodyPr wrap="square" rtlCol="0">
            <a:spAutoFit/>
          </a:bodyPr>
          <a:lstStyle/>
          <a:p>
            <a:r>
              <a:rPr lang="en-US" dirty="0"/>
              <a:t>Waveform of the original signal</a:t>
            </a:r>
            <a:endParaRPr lang="en-IN" dirty="0"/>
          </a:p>
        </p:txBody>
      </p:sp>
      <p:sp>
        <p:nvSpPr>
          <p:cNvPr id="13" name="TextBox 12">
            <a:extLst>
              <a:ext uri="{FF2B5EF4-FFF2-40B4-BE49-F238E27FC236}">
                <a16:creationId xmlns:a16="http://schemas.microsoft.com/office/drawing/2014/main" id="{C6AD7EFA-46D0-7010-26FE-022F16429C2F}"/>
              </a:ext>
            </a:extLst>
          </p:cNvPr>
          <p:cNvSpPr txBox="1"/>
          <p:nvPr/>
        </p:nvSpPr>
        <p:spPr>
          <a:xfrm>
            <a:off x="7602063" y="4984377"/>
            <a:ext cx="3460379" cy="369332"/>
          </a:xfrm>
          <a:prstGeom prst="rect">
            <a:avLst/>
          </a:prstGeom>
          <a:noFill/>
        </p:spPr>
        <p:txBody>
          <a:bodyPr wrap="square" rtlCol="0">
            <a:spAutoFit/>
          </a:bodyPr>
          <a:lstStyle/>
          <a:p>
            <a:r>
              <a:rPr lang="en-US" dirty="0"/>
              <a:t>Waveform of the modified signal</a:t>
            </a:r>
            <a:endParaRPr lang="en-IN" dirty="0"/>
          </a:p>
        </p:txBody>
      </p:sp>
    </p:spTree>
    <p:extLst>
      <p:ext uri="{BB962C8B-B14F-4D97-AF65-F5344CB8AC3E}">
        <p14:creationId xmlns:p14="http://schemas.microsoft.com/office/powerpoint/2010/main" val="17977018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Data Preprocessing</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18</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F7363AF0-E9BD-091E-DE02-B51656ECCAC1}"/>
              </a:ext>
            </a:extLst>
          </p:cNvPr>
          <p:cNvSpPr txBox="1"/>
          <p:nvPr/>
        </p:nvSpPr>
        <p:spPr>
          <a:xfrm>
            <a:off x="20782" y="1081518"/>
            <a:ext cx="12150436" cy="954107"/>
          </a:xfrm>
          <a:prstGeom prst="rect">
            <a:avLst/>
          </a:prstGeom>
          <a:noFill/>
        </p:spPr>
        <p:txBody>
          <a:bodyPr wrap="square" rtlCol="0">
            <a:spAutoFit/>
          </a:bodyPr>
          <a:lstStyle/>
          <a:p>
            <a:pPr marL="342900" indent="-342900">
              <a:buFont typeface="Arial" panose="020B0604020202020204" pitchFamily="34" charset="0"/>
              <a:buChar char="•"/>
            </a:pPr>
            <a:r>
              <a:rPr lang="en-US" sz="2000" b="1" dirty="0"/>
              <a:t>Pre-emphasizing: </a:t>
            </a:r>
            <a:r>
              <a:rPr lang="en-US" dirty="0"/>
              <a:t>In this step, the masked audio signal will be pre-emphasized. Pre-emphasizing is the process of modifying the audio signal (voice signal in this case). It is used to </a:t>
            </a:r>
            <a:r>
              <a:rPr lang="en-US" dirty="0">
                <a:solidFill>
                  <a:srgbClr val="0070C0"/>
                </a:solidFill>
              </a:rPr>
              <a:t>boost the higher frequencies </a:t>
            </a:r>
            <a:r>
              <a:rPr lang="en-US" dirty="0"/>
              <a:t>of the signal relative to the lower frequencies.</a:t>
            </a:r>
            <a:endParaRPr lang="en-IN" b="1" dirty="0"/>
          </a:p>
        </p:txBody>
      </p:sp>
      <p:sp>
        <p:nvSpPr>
          <p:cNvPr id="6" name="Arrow: Right 5">
            <a:extLst>
              <a:ext uri="{FF2B5EF4-FFF2-40B4-BE49-F238E27FC236}">
                <a16:creationId xmlns:a16="http://schemas.microsoft.com/office/drawing/2014/main" id="{1975F554-D8EE-78C4-684D-00B5C6F407E2}"/>
              </a:ext>
            </a:extLst>
          </p:cNvPr>
          <p:cNvSpPr/>
          <p:nvPr/>
        </p:nvSpPr>
        <p:spPr>
          <a:xfrm>
            <a:off x="6750420" y="3834430"/>
            <a:ext cx="1631576" cy="857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A2E9CDF-E70B-C109-3877-DA9EABAA83DF}"/>
              </a:ext>
            </a:extLst>
          </p:cNvPr>
          <p:cNvSpPr txBox="1"/>
          <p:nvPr/>
        </p:nvSpPr>
        <p:spPr>
          <a:xfrm>
            <a:off x="8381996" y="3683454"/>
            <a:ext cx="3460379" cy="646331"/>
          </a:xfrm>
          <a:prstGeom prst="rect">
            <a:avLst/>
          </a:prstGeom>
          <a:noFill/>
        </p:spPr>
        <p:txBody>
          <a:bodyPr wrap="square" rtlCol="0">
            <a:spAutoFit/>
          </a:bodyPr>
          <a:lstStyle/>
          <a:p>
            <a:r>
              <a:rPr lang="en-US" dirty="0"/>
              <a:t>Waveform of the pre-emphasized signal</a:t>
            </a:r>
            <a:endParaRPr lang="en-IN" dirty="0"/>
          </a:p>
        </p:txBody>
      </p:sp>
      <p:pic>
        <p:nvPicPr>
          <p:cNvPr id="2050" name="Picture 2">
            <a:extLst>
              <a:ext uri="{FF2B5EF4-FFF2-40B4-BE49-F238E27FC236}">
                <a16:creationId xmlns:a16="http://schemas.microsoft.com/office/drawing/2014/main" id="{EF4B9934-96A5-B30C-8405-3A38834CBA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88" y="2403430"/>
            <a:ext cx="6312029" cy="2849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6451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Data Preprocessing</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19</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F7363AF0-E9BD-091E-DE02-B51656ECCAC1}"/>
              </a:ext>
            </a:extLst>
          </p:cNvPr>
          <p:cNvSpPr txBox="1"/>
          <p:nvPr/>
        </p:nvSpPr>
        <p:spPr>
          <a:xfrm>
            <a:off x="20782" y="1081518"/>
            <a:ext cx="12150436" cy="677108"/>
          </a:xfrm>
          <a:prstGeom prst="rect">
            <a:avLst/>
          </a:prstGeom>
          <a:noFill/>
        </p:spPr>
        <p:txBody>
          <a:bodyPr wrap="square" rtlCol="0">
            <a:spAutoFit/>
          </a:bodyPr>
          <a:lstStyle/>
          <a:p>
            <a:pPr marL="342900" indent="-342900">
              <a:buFont typeface="Arial" panose="020B0604020202020204" pitchFamily="34" charset="0"/>
              <a:buChar char="•"/>
            </a:pPr>
            <a:r>
              <a:rPr lang="en-US" sz="2000" b="1" dirty="0"/>
              <a:t>Normalization: </a:t>
            </a:r>
            <a:r>
              <a:rPr lang="en-US" dirty="0"/>
              <a:t>Once the signal is pre-emphasized, it is gone through another process called normalization. Normalization refers to the process of standardizing the volume of the sound.</a:t>
            </a:r>
            <a:endParaRPr lang="en-IN" b="1" dirty="0"/>
          </a:p>
        </p:txBody>
      </p:sp>
      <p:sp>
        <p:nvSpPr>
          <p:cNvPr id="6" name="Arrow: Right 5">
            <a:extLst>
              <a:ext uri="{FF2B5EF4-FFF2-40B4-BE49-F238E27FC236}">
                <a16:creationId xmlns:a16="http://schemas.microsoft.com/office/drawing/2014/main" id="{1975F554-D8EE-78C4-684D-00B5C6F407E2}"/>
              </a:ext>
            </a:extLst>
          </p:cNvPr>
          <p:cNvSpPr/>
          <p:nvPr/>
        </p:nvSpPr>
        <p:spPr>
          <a:xfrm>
            <a:off x="7386915" y="3834430"/>
            <a:ext cx="1631576" cy="8572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A2E9CDF-E70B-C109-3877-DA9EABAA83DF}"/>
              </a:ext>
            </a:extLst>
          </p:cNvPr>
          <p:cNvSpPr txBox="1"/>
          <p:nvPr/>
        </p:nvSpPr>
        <p:spPr>
          <a:xfrm>
            <a:off x="9023174" y="3565054"/>
            <a:ext cx="2868710" cy="646331"/>
          </a:xfrm>
          <a:prstGeom prst="rect">
            <a:avLst/>
          </a:prstGeom>
          <a:noFill/>
        </p:spPr>
        <p:txBody>
          <a:bodyPr wrap="square" rtlCol="0">
            <a:spAutoFit/>
          </a:bodyPr>
          <a:lstStyle/>
          <a:p>
            <a:r>
              <a:rPr lang="en-US" dirty="0"/>
              <a:t>Waveform of the normalized signal</a:t>
            </a:r>
            <a:endParaRPr lang="en-IN" dirty="0"/>
          </a:p>
        </p:txBody>
      </p:sp>
      <p:pic>
        <p:nvPicPr>
          <p:cNvPr id="3076" name="Picture 4">
            <a:extLst>
              <a:ext uri="{FF2B5EF4-FFF2-40B4-BE49-F238E27FC236}">
                <a16:creationId xmlns:a16="http://schemas.microsoft.com/office/drawing/2014/main" id="{7B3AA077-938B-07C1-F7AE-C72217E004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563" y="2271136"/>
            <a:ext cx="7290539" cy="3291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66661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8969"/>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Feature Extraction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2</a:t>
            </a:r>
            <a:r>
              <a:rPr lang="en-IN" sz="1600" b="1" dirty="0">
                <a:solidFill>
                  <a:schemeClr val="tx1"/>
                </a:solidFill>
                <a:latin typeface="Cambria" panose="02040503050406030204" pitchFamily="18" charset="0"/>
                <a:ea typeface="Cambria" panose="02040503050406030204" pitchFamily="18" charset="0"/>
              </a:rPr>
              <a:t>0</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B2F04DB7-55F6-4EF8-308A-12CD90EA6301}"/>
              </a:ext>
            </a:extLst>
          </p:cNvPr>
          <p:cNvSpPr txBox="1"/>
          <p:nvPr/>
        </p:nvSpPr>
        <p:spPr>
          <a:xfrm>
            <a:off x="89647" y="1081518"/>
            <a:ext cx="12012706" cy="2339102"/>
          </a:xfrm>
          <a:prstGeom prst="rect">
            <a:avLst/>
          </a:prstGeom>
          <a:noFill/>
        </p:spPr>
        <p:txBody>
          <a:bodyPr wrap="square" rtlCol="0">
            <a:spAutoFit/>
          </a:bodyPr>
          <a:lstStyle/>
          <a:p>
            <a:pPr marL="285750" indent="-285750">
              <a:buFont typeface="Arial" panose="020B0604020202020204" pitchFamily="34" charset="0"/>
              <a:buChar char="•"/>
            </a:pPr>
            <a:r>
              <a:rPr lang="en-US" sz="2000" b="1" dirty="0"/>
              <a:t>MFCC : </a:t>
            </a:r>
            <a:r>
              <a:rPr lang="en-US" dirty="0"/>
              <a:t>Mel Frequency Cepstral Coefficient or MFCC is widely used feature extraction processes particularly for the task like audio classification, speech recognition, music genre classification, and speaker identification. It includes the following processes: </a:t>
            </a:r>
          </a:p>
          <a:p>
            <a:pPr marL="857250" lvl="1" indent="-400050">
              <a:buFont typeface="+mj-lt"/>
              <a:buAutoNum type="romanLcPeriod"/>
            </a:pPr>
            <a:r>
              <a:rPr lang="en-US" dirty="0"/>
              <a:t>Applying mel filter bank.</a:t>
            </a:r>
          </a:p>
          <a:p>
            <a:pPr marL="857250" lvl="1" indent="-400050">
              <a:buFont typeface="+mj-lt"/>
              <a:buAutoNum type="romanLcPeriod"/>
            </a:pPr>
            <a:r>
              <a:rPr lang="en-US" dirty="0"/>
              <a:t>Converting the mel filtered signal in logarithmic scale.</a:t>
            </a:r>
          </a:p>
          <a:p>
            <a:pPr marL="857250" lvl="1" indent="-400050">
              <a:buFont typeface="+mj-lt"/>
              <a:buAutoNum type="romanLcPeriod"/>
            </a:pPr>
            <a:r>
              <a:rPr lang="en-US" dirty="0"/>
              <a:t>Calculating ‘n’ number of DCT or Discrete Cosine Transform to the signal (where n is the total number of mfcc coefficients).</a:t>
            </a:r>
          </a:p>
          <a:p>
            <a:endParaRPr lang="en-IN" b="1" dirty="0"/>
          </a:p>
        </p:txBody>
      </p:sp>
      <p:sp>
        <p:nvSpPr>
          <p:cNvPr id="6" name="TextBox 5">
            <a:extLst>
              <a:ext uri="{FF2B5EF4-FFF2-40B4-BE49-F238E27FC236}">
                <a16:creationId xmlns:a16="http://schemas.microsoft.com/office/drawing/2014/main" id="{02D953F8-0AEF-CD18-41D1-E75AF8FE4066}"/>
              </a:ext>
            </a:extLst>
          </p:cNvPr>
          <p:cNvSpPr txBox="1"/>
          <p:nvPr/>
        </p:nvSpPr>
        <p:spPr>
          <a:xfrm>
            <a:off x="78273" y="3240146"/>
            <a:ext cx="12012706"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Linear Predictive  Coding(LPC): </a:t>
            </a:r>
            <a:r>
              <a:rPr lang="en-US" sz="2000" dirty="0"/>
              <a:t>Linear Predictive Coding is a widely used method in speech processing for modeling the spectral envelope of speech signals.</a:t>
            </a:r>
            <a:r>
              <a:rPr lang="en-US" b="1" dirty="0"/>
              <a:t> </a:t>
            </a:r>
            <a:endParaRPr lang="en-IN" b="1" dirty="0"/>
          </a:p>
        </p:txBody>
      </p:sp>
      <p:sp>
        <p:nvSpPr>
          <p:cNvPr id="9" name="TextBox 8">
            <a:extLst>
              <a:ext uri="{FF2B5EF4-FFF2-40B4-BE49-F238E27FC236}">
                <a16:creationId xmlns:a16="http://schemas.microsoft.com/office/drawing/2014/main" id="{69D8490F-F4C3-96B6-DA1D-A507E437B528}"/>
              </a:ext>
            </a:extLst>
          </p:cNvPr>
          <p:cNvSpPr txBox="1"/>
          <p:nvPr/>
        </p:nvSpPr>
        <p:spPr>
          <a:xfrm>
            <a:off x="80545" y="4102232"/>
            <a:ext cx="12012706"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Chroma STFT: </a:t>
            </a:r>
            <a:r>
              <a:rPr lang="en-US" sz="2000" dirty="0"/>
              <a:t>Chroma STFT or Short-Time Fourier Transformation is a method used in music and audio processing to represent the harmonic content or tonal quality of an audio signal over time.</a:t>
            </a:r>
            <a:endParaRPr lang="en-IN" b="1" dirty="0"/>
          </a:p>
        </p:txBody>
      </p:sp>
      <p:sp>
        <p:nvSpPr>
          <p:cNvPr id="10" name="TextBox 9">
            <a:extLst>
              <a:ext uri="{FF2B5EF4-FFF2-40B4-BE49-F238E27FC236}">
                <a16:creationId xmlns:a16="http://schemas.microsoft.com/office/drawing/2014/main" id="{A9D006D4-9F60-AEAA-AE1D-1E60989E5A51}"/>
              </a:ext>
            </a:extLst>
          </p:cNvPr>
          <p:cNvSpPr txBox="1"/>
          <p:nvPr/>
        </p:nvSpPr>
        <p:spPr>
          <a:xfrm>
            <a:off x="41874" y="4811219"/>
            <a:ext cx="12012706"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Mel Spectrogram:</a:t>
            </a:r>
            <a:r>
              <a:rPr lang="en-US" sz="2000" dirty="0"/>
              <a:t> Mel spectrogram is used to detect the higher energies in different frequencies.</a:t>
            </a:r>
            <a:endParaRPr lang="en-IN" b="1" dirty="0"/>
          </a:p>
        </p:txBody>
      </p:sp>
      <p:sp>
        <p:nvSpPr>
          <p:cNvPr id="3" name="TextBox 2">
            <a:extLst>
              <a:ext uri="{FF2B5EF4-FFF2-40B4-BE49-F238E27FC236}">
                <a16:creationId xmlns:a16="http://schemas.microsoft.com/office/drawing/2014/main" id="{104E3108-3192-FF7D-0167-38B49813054D}"/>
              </a:ext>
            </a:extLst>
          </p:cNvPr>
          <p:cNvSpPr txBox="1"/>
          <p:nvPr/>
        </p:nvSpPr>
        <p:spPr>
          <a:xfrm>
            <a:off x="20782" y="5360216"/>
            <a:ext cx="12012706" cy="707886"/>
          </a:xfrm>
          <a:prstGeom prst="rect">
            <a:avLst/>
          </a:prstGeom>
          <a:noFill/>
        </p:spPr>
        <p:txBody>
          <a:bodyPr wrap="square" rtlCol="0">
            <a:spAutoFit/>
          </a:bodyPr>
          <a:lstStyle/>
          <a:p>
            <a:pPr marL="285750" indent="-285750">
              <a:buFont typeface="Arial" panose="020B0604020202020204" pitchFamily="34" charset="0"/>
              <a:buChar char="•"/>
            </a:pPr>
            <a:r>
              <a:rPr lang="en-US" sz="2000" b="1" dirty="0"/>
              <a:t>Zero Crossing Rate:</a:t>
            </a:r>
            <a:r>
              <a:rPr lang="en-US" sz="2000" dirty="0"/>
              <a:t> It is used to calculate how many times the signal crosses the zero amplitude within a certain period.</a:t>
            </a:r>
            <a:endParaRPr lang="en-IN" b="1" dirty="0"/>
          </a:p>
        </p:txBody>
      </p:sp>
      <p:sp>
        <p:nvSpPr>
          <p:cNvPr id="11" name="TextBox 10">
            <a:extLst>
              <a:ext uri="{FF2B5EF4-FFF2-40B4-BE49-F238E27FC236}">
                <a16:creationId xmlns:a16="http://schemas.microsoft.com/office/drawing/2014/main" id="{F2A3EFED-9870-D2A2-6FDA-F931FB77A134}"/>
              </a:ext>
            </a:extLst>
          </p:cNvPr>
          <p:cNvSpPr txBox="1"/>
          <p:nvPr/>
        </p:nvSpPr>
        <p:spPr>
          <a:xfrm>
            <a:off x="0" y="6066016"/>
            <a:ext cx="12012706" cy="400110"/>
          </a:xfrm>
          <a:prstGeom prst="rect">
            <a:avLst/>
          </a:prstGeom>
          <a:noFill/>
        </p:spPr>
        <p:txBody>
          <a:bodyPr wrap="square" rtlCol="0">
            <a:spAutoFit/>
          </a:bodyPr>
          <a:lstStyle/>
          <a:p>
            <a:pPr marL="285750" indent="-285750">
              <a:buFont typeface="Arial" panose="020B0604020202020204" pitchFamily="34" charset="0"/>
              <a:buChar char="•"/>
            </a:pPr>
            <a:r>
              <a:rPr lang="en-US" sz="2000" b="1" dirty="0"/>
              <a:t>Root Mean Square: </a:t>
            </a:r>
            <a:r>
              <a:rPr lang="en-US" sz="2000" dirty="0"/>
              <a:t>It provides the measures of the overall </a:t>
            </a:r>
            <a:r>
              <a:rPr lang="en-US" sz="2000" dirty="0">
                <a:solidFill>
                  <a:srgbClr val="0070C0"/>
                </a:solidFill>
              </a:rPr>
              <a:t>magnitude</a:t>
            </a:r>
            <a:r>
              <a:rPr lang="en-US" sz="2000" dirty="0"/>
              <a:t> of the voice signal.</a:t>
            </a:r>
            <a:endParaRPr lang="en-IN" b="1" dirty="0"/>
          </a:p>
        </p:txBody>
      </p:sp>
    </p:spTree>
    <p:extLst>
      <p:ext uri="{BB962C8B-B14F-4D97-AF65-F5344CB8AC3E}">
        <p14:creationId xmlns:p14="http://schemas.microsoft.com/office/powerpoint/2010/main" val="148193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Model Exploration &amp; Analysis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292528" y="274003"/>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21</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16" name="TextBox 15">
            <a:extLst>
              <a:ext uri="{FF2B5EF4-FFF2-40B4-BE49-F238E27FC236}">
                <a16:creationId xmlns:a16="http://schemas.microsoft.com/office/drawing/2014/main" id="{0424846E-742D-77CD-FDEC-76B318545F42}"/>
              </a:ext>
            </a:extLst>
          </p:cNvPr>
          <p:cNvSpPr txBox="1"/>
          <p:nvPr/>
        </p:nvSpPr>
        <p:spPr>
          <a:xfrm>
            <a:off x="149629" y="1081518"/>
            <a:ext cx="6349783" cy="4065857"/>
          </a:xfrm>
          <a:prstGeom prst="rect">
            <a:avLst/>
          </a:prstGeom>
          <a:noFill/>
        </p:spPr>
        <p:txBody>
          <a:bodyPr wrap="square" rtlCol="0">
            <a:spAutoFit/>
          </a:bodyPr>
          <a:lstStyle/>
          <a:p>
            <a:pPr marL="285750" indent="-285750">
              <a:buFont typeface="Arial" panose="020B0604020202020204" pitchFamily="34" charset="0"/>
              <a:buChar char="•"/>
            </a:pPr>
            <a:r>
              <a:rPr lang="en-US" b="1" dirty="0"/>
              <a:t>CNN: </a:t>
            </a:r>
          </a:p>
          <a:p>
            <a:pPr marL="742950" lvl="1" indent="-285750" algn="just">
              <a:lnSpc>
                <a:spcPct val="150000"/>
              </a:lnSpc>
              <a:buFont typeface="Courier New" panose="02070309020205020404" pitchFamily="49" charset="0"/>
              <a:buChar char="o"/>
            </a:pPr>
            <a:r>
              <a:rPr lang="en-US" dirty="0"/>
              <a:t>CNN or Convolutional Neural Network is a type of deep learning algorithm that is mainly used for classification.</a:t>
            </a:r>
          </a:p>
          <a:p>
            <a:pPr marL="742950" lvl="1" indent="-285750" algn="just">
              <a:lnSpc>
                <a:spcPct val="150000"/>
              </a:lnSpc>
              <a:buFont typeface="Courier New" panose="02070309020205020404" pitchFamily="49" charset="0"/>
              <a:buChar char="o"/>
            </a:pPr>
            <a:r>
              <a:rPr lang="en-US" dirty="0"/>
              <a:t>It consists of multiple layers, each layers consisting of filters (also called kernels).</a:t>
            </a:r>
          </a:p>
          <a:p>
            <a:pPr marL="742950" lvl="1" indent="-285750" algn="just">
              <a:lnSpc>
                <a:spcPct val="150000"/>
              </a:lnSpc>
              <a:buFont typeface="Courier New" panose="02070309020205020404" pitchFamily="49" charset="0"/>
              <a:buChar char="o"/>
            </a:pPr>
            <a:r>
              <a:rPr lang="en-US" dirty="0"/>
              <a:t>After the convolutional layers, pooling layers are often used to reduce the spatial dimensions of the feature maps produced by the convolutional layers.</a:t>
            </a:r>
          </a:p>
          <a:p>
            <a:pPr marL="742950" lvl="1" indent="-285750" algn="just">
              <a:lnSpc>
                <a:spcPct val="150000"/>
              </a:lnSpc>
              <a:buFont typeface="Courier New" panose="02070309020205020404" pitchFamily="49" charset="0"/>
              <a:buChar char="o"/>
            </a:pPr>
            <a:r>
              <a:rPr lang="en-US" dirty="0"/>
              <a:t>It uses activation functions such as </a:t>
            </a:r>
            <a:r>
              <a:rPr lang="en-US" dirty="0" err="1"/>
              <a:t>ReLU</a:t>
            </a:r>
            <a:r>
              <a:rPr lang="en-US" dirty="0"/>
              <a:t>, tanh, and </a:t>
            </a:r>
            <a:r>
              <a:rPr lang="en-US" dirty="0" err="1"/>
              <a:t>softmax</a:t>
            </a:r>
            <a:r>
              <a:rPr lang="en-US" dirty="0"/>
              <a:t>. </a:t>
            </a:r>
            <a:endParaRPr lang="en-IN" dirty="0"/>
          </a:p>
        </p:txBody>
      </p:sp>
      <p:pic>
        <p:nvPicPr>
          <p:cNvPr id="18" name="Picture 17">
            <a:extLst>
              <a:ext uri="{FF2B5EF4-FFF2-40B4-BE49-F238E27FC236}">
                <a16:creationId xmlns:a16="http://schemas.microsoft.com/office/drawing/2014/main" id="{22157D4B-E2F0-DDB3-7AB9-49255B6EF1FD}"/>
              </a:ext>
            </a:extLst>
          </p:cNvPr>
          <p:cNvPicPr>
            <a:picLocks noChangeAspect="1"/>
          </p:cNvPicPr>
          <p:nvPr/>
        </p:nvPicPr>
        <p:blipFill>
          <a:blip r:embed="rId3"/>
          <a:stretch>
            <a:fillRect/>
          </a:stretch>
        </p:blipFill>
        <p:spPr>
          <a:xfrm>
            <a:off x="7752993" y="1111286"/>
            <a:ext cx="897949" cy="5395367"/>
          </a:xfrm>
          <a:prstGeom prst="rect">
            <a:avLst/>
          </a:prstGeom>
        </p:spPr>
      </p:pic>
      <p:pic>
        <p:nvPicPr>
          <p:cNvPr id="22" name="Picture 21">
            <a:extLst>
              <a:ext uri="{FF2B5EF4-FFF2-40B4-BE49-F238E27FC236}">
                <a16:creationId xmlns:a16="http://schemas.microsoft.com/office/drawing/2014/main" id="{072379F9-F927-1A7C-3780-D8FAC563F7A3}"/>
              </a:ext>
            </a:extLst>
          </p:cNvPr>
          <p:cNvPicPr>
            <a:picLocks noChangeAspect="1"/>
          </p:cNvPicPr>
          <p:nvPr/>
        </p:nvPicPr>
        <p:blipFill>
          <a:blip r:embed="rId4"/>
          <a:stretch>
            <a:fillRect/>
          </a:stretch>
        </p:blipFill>
        <p:spPr>
          <a:xfrm>
            <a:off x="9061839" y="1312502"/>
            <a:ext cx="1009791" cy="5163271"/>
          </a:xfrm>
          <a:prstGeom prst="rect">
            <a:avLst/>
          </a:prstGeom>
        </p:spPr>
      </p:pic>
      <p:pic>
        <p:nvPicPr>
          <p:cNvPr id="24" name="Picture 23">
            <a:extLst>
              <a:ext uri="{FF2B5EF4-FFF2-40B4-BE49-F238E27FC236}">
                <a16:creationId xmlns:a16="http://schemas.microsoft.com/office/drawing/2014/main" id="{CA83C665-5940-7D2D-1152-39E6FAA8E56B}"/>
              </a:ext>
            </a:extLst>
          </p:cNvPr>
          <p:cNvPicPr>
            <a:picLocks noChangeAspect="1"/>
          </p:cNvPicPr>
          <p:nvPr/>
        </p:nvPicPr>
        <p:blipFill>
          <a:blip r:embed="rId5"/>
          <a:stretch>
            <a:fillRect/>
          </a:stretch>
        </p:blipFill>
        <p:spPr>
          <a:xfrm>
            <a:off x="10437732" y="1312502"/>
            <a:ext cx="1038370" cy="4477375"/>
          </a:xfrm>
          <a:prstGeom prst="rect">
            <a:avLst/>
          </a:prstGeom>
        </p:spPr>
      </p:pic>
      <p:cxnSp>
        <p:nvCxnSpPr>
          <p:cNvPr id="26" name="Straight Connector 25">
            <a:extLst>
              <a:ext uri="{FF2B5EF4-FFF2-40B4-BE49-F238E27FC236}">
                <a16:creationId xmlns:a16="http://schemas.microsoft.com/office/drawing/2014/main" id="{DFDC0989-2F30-AE46-E842-75A5B2A18A2C}"/>
              </a:ext>
            </a:extLst>
          </p:cNvPr>
          <p:cNvCxnSpPr>
            <a:cxnSpLocks/>
          </p:cNvCxnSpPr>
          <p:nvPr/>
        </p:nvCxnSpPr>
        <p:spPr>
          <a:xfrm flipH="1">
            <a:off x="8201967" y="6506653"/>
            <a:ext cx="1" cy="17989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B87669E-5504-709B-7276-DB096E326C46}"/>
              </a:ext>
            </a:extLst>
          </p:cNvPr>
          <p:cNvCxnSpPr/>
          <p:nvPr/>
        </p:nvCxnSpPr>
        <p:spPr>
          <a:xfrm>
            <a:off x="8201967" y="6686548"/>
            <a:ext cx="654423"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377C36A-B893-DE33-21C9-940DDB573CA6}"/>
              </a:ext>
            </a:extLst>
          </p:cNvPr>
          <p:cNvCxnSpPr/>
          <p:nvPr/>
        </p:nvCxnSpPr>
        <p:spPr>
          <a:xfrm flipV="1">
            <a:off x="8866096" y="1081518"/>
            <a:ext cx="0" cy="560503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AF2BF7B-A635-0717-1F7B-61E8BE07CF80}"/>
              </a:ext>
            </a:extLst>
          </p:cNvPr>
          <p:cNvCxnSpPr>
            <a:cxnSpLocks/>
          </p:cNvCxnSpPr>
          <p:nvPr/>
        </p:nvCxnSpPr>
        <p:spPr>
          <a:xfrm flipV="1">
            <a:off x="10246662" y="1111286"/>
            <a:ext cx="0" cy="553940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3EFE012-3FA5-423D-376F-135A13EF00ED}"/>
              </a:ext>
            </a:extLst>
          </p:cNvPr>
          <p:cNvCxnSpPr>
            <a:cxnSpLocks/>
          </p:cNvCxnSpPr>
          <p:nvPr/>
        </p:nvCxnSpPr>
        <p:spPr>
          <a:xfrm flipV="1">
            <a:off x="8874324" y="1072553"/>
            <a:ext cx="692410" cy="11054"/>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70C536B-8B66-143A-166D-AF818CFB7B85}"/>
              </a:ext>
            </a:extLst>
          </p:cNvPr>
          <p:cNvCxnSpPr>
            <a:cxnSpLocks/>
          </p:cNvCxnSpPr>
          <p:nvPr/>
        </p:nvCxnSpPr>
        <p:spPr>
          <a:xfrm flipH="1" flipV="1">
            <a:off x="9566734" y="1072553"/>
            <a:ext cx="1" cy="230984"/>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ED73AFBA-1DA2-7AEB-4504-4A491B4350FE}"/>
              </a:ext>
            </a:extLst>
          </p:cNvPr>
          <p:cNvCxnSpPr>
            <a:cxnSpLocks/>
          </p:cNvCxnSpPr>
          <p:nvPr/>
        </p:nvCxnSpPr>
        <p:spPr>
          <a:xfrm flipV="1">
            <a:off x="10245923" y="1099443"/>
            <a:ext cx="692410" cy="11054"/>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180FFE3-13F6-9771-CAE0-375E2A4C34FF}"/>
              </a:ext>
            </a:extLst>
          </p:cNvPr>
          <p:cNvCxnSpPr>
            <a:cxnSpLocks/>
          </p:cNvCxnSpPr>
          <p:nvPr/>
        </p:nvCxnSpPr>
        <p:spPr>
          <a:xfrm flipH="1" flipV="1">
            <a:off x="10947298" y="1099446"/>
            <a:ext cx="1" cy="230984"/>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5B5DAC90-D967-1570-2DAC-2FDA3AFBE139}"/>
              </a:ext>
            </a:extLst>
          </p:cNvPr>
          <p:cNvCxnSpPr>
            <a:cxnSpLocks/>
          </p:cNvCxnSpPr>
          <p:nvPr/>
        </p:nvCxnSpPr>
        <p:spPr>
          <a:xfrm flipH="1">
            <a:off x="9564604" y="6461826"/>
            <a:ext cx="1" cy="179895"/>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239EC5FA-23E6-3A5C-0FF8-92FB02914971}"/>
              </a:ext>
            </a:extLst>
          </p:cNvPr>
          <p:cNvCxnSpPr>
            <a:cxnSpLocks/>
          </p:cNvCxnSpPr>
          <p:nvPr/>
        </p:nvCxnSpPr>
        <p:spPr>
          <a:xfrm>
            <a:off x="9564605" y="6650689"/>
            <a:ext cx="681318"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21578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Model Exploration &amp; Analysis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22</a:t>
            </a:r>
            <a:endParaRPr lang="en-IN" sz="1600" b="1" dirty="0">
              <a:solidFill>
                <a:schemeClr val="tx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cxnSp>
        <p:nvCxnSpPr>
          <p:cNvPr id="26" name="Straight Connector 25">
            <a:extLst>
              <a:ext uri="{FF2B5EF4-FFF2-40B4-BE49-F238E27FC236}">
                <a16:creationId xmlns:a16="http://schemas.microsoft.com/office/drawing/2014/main" id="{DFDC0989-2F30-AE46-E842-75A5B2A18A2C}"/>
              </a:ext>
            </a:extLst>
          </p:cNvPr>
          <p:cNvCxnSpPr>
            <a:cxnSpLocks/>
          </p:cNvCxnSpPr>
          <p:nvPr/>
        </p:nvCxnSpPr>
        <p:spPr>
          <a:xfrm>
            <a:off x="7162061" y="6432672"/>
            <a:ext cx="0" cy="24491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B87669E-5504-709B-7276-DB096E326C46}"/>
              </a:ext>
            </a:extLst>
          </p:cNvPr>
          <p:cNvCxnSpPr>
            <a:cxnSpLocks/>
          </p:cNvCxnSpPr>
          <p:nvPr/>
        </p:nvCxnSpPr>
        <p:spPr>
          <a:xfrm>
            <a:off x="7162057" y="6686548"/>
            <a:ext cx="869583"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377C36A-B893-DE33-21C9-940DDB573CA6}"/>
              </a:ext>
            </a:extLst>
          </p:cNvPr>
          <p:cNvCxnSpPr/>
          <p:nvPr/>
        </p:nvCxnSpPr>
        <p:spPr>
          <a:xfrm flipV="1">
            <a:off x="8032377" y="1081518"/>
            <a:ext cx="0" cy="560503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3EFE012-3FA5-423D-376F-135A13EF00ED}"/>
              </a:ext>
            </a:extLst>
          </p:cNvPr>
          <p:cNvCxnSpPr>
            <a:cxnSpLocks/>
          </p:cNvCxnSpPr>
          <p:nvPr/>
        </p:nvCxnSpPr>
        <p:spPr>
          <a:xfrm flipV="1">
            <a:off x="8031640" y="1072553"/>
            <a:ext cx="692410" cy="11054"/>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70C536B-8B66-143A-166D-AF818CFB7B85}"/>
              </a:ext>
            </a:extLst>
          </p:cNvPr>
          <p:cNvCxnSpPr>
            <a:cxnSpLocks/>
          </p:cNvCxnSpPr>
          <p:nvPr/>
        </p:nvCxnSpPr>
        <p:spPr>
          <a:xfrm flipH="1" flipV="1">
            <a:off x="8724050" y="1072553"/>
            <a:ext cx="1" cy="230984"/>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63CF6AF-EA33-7510-9C16-4BEAF285F283}"/>
              </a:ext>
            </a:extLst>
          </p:cNvPr>
          <p:cNvSpPr txBox="1"/>
          <p:nvPr/>
        </p:nvSpPr>
        <p:spPr>
          <a:xfrm>
            <a:off x="149630" y="1081518"/>
            <a:ext cx="5773844" cy="3234860"/>
          </a:xfrm>
          <a:prstGeom prst="rect">
            <a:avLst/>
          </a:prstGeom>
          <a:noFill/>
        </p:spPr>
        <p:txBody>
          <a:bodyPr wrap="square" rtlCol="0">
            <a:spAutoFit/>
          </a:bodyPr>
          <a:lstStyle/>
          <a:p>
            <a:pPr marL="285750" indent="-285750">
              <a:buFont typeface="Arial" panose="020B0604020202020204" pitchFamily="34" charset="0"/>
              <a:buChar char="•"/>
            </a:pPr>
            <a:r>
              <a:rPr lang="en-US" b="1" dirty="0"/>
              <a:t>RNN: </a:t>
            </a:r>
          </a:p>
          <a:p>
            <a:pPr marL="742950" lvl="1" indent="-285750" algn="just">
              <a:lnSpc>
                <a:spcPct val="150000"/>
              </a:lnSpc>
              <a:buFont typeface="Courier New" panose="02070309020205020404" pitchFamily="49" charset="0"/>
              <a:buChar char="o"/>
            </a:pPr>
            <a:r>
              <a:rPr lang="en-US" dirty="0"/>
              <a:t>RNN or Recurrent Neural Network is a type of deep learning algorithm that is designed to handle sequential data.</a:t>
            </a:r>
          </a:p>
          <a:p>
            <a:pPr marL="742950" lvl="1" indent="-285750" algn="just">
              <a:lnSpc>
                <a:spcPct val="150000"/>
              </a:lnSpc>
              <a:buFont typeface="Courier New" panose="02070309020205020404" pitchFamily="49" charset="0"/>
              <a:buChar char="o"/>
            </a:pPr>
            <a:r>
              <a:rPr lang="en-US" dirty="0"/>
              <a:t>It mainly designed to handle time series or sequential data.</a:t>
            </a:r>
          </a:p>
          <a:p>
            <a:pPr marL="742950" lvl="1" indent="-285750" algn="just">
              <a:lnSpc>
                <a:spcPct val="150000"/>
              </a:lnSpc>
              <a:buFont typeface="Courier New" panose="02070309020205020404" pitchFamily="49" charset="0"/>
              <a:buChar char="o"/>
            </a:pPr>
            <a:r>
              <a:rPr lang="en-US" dirty="0"/>
              <a:t>The main characteristic that makes it different from other neural networks is it’s Hidden State.</a:t>
            </a:r>
            <a:endParaRPr lang="en-IN" dirty="0"/>
          </a:p>
        </p:txBody>
      </p:sp>
      <p:pic>
        <p:nvPicPr>
          <p:cNvPr id="6" name="Picture 5">
            <a:extLst>
              <a:ext uri="{FF2B5EF4-FFF2-40B4-BE49-F238E27FC236}">
                <a16:creationId xmlns:a16="http://schemas.microsoft.com/office/drawing/2014/main" id="{3C298486-43BC-D15A-B9E6-3DAA5B599B7D}"/>
              </a:ext>
            </a:extLst>
          </p:cNvPr>
          <p:cNvPicPr>
            <a:picLocks noChangeAspect="1"/>
          </p:cNvPicPr>
          <p:nvPr/>
        </p:nvPicPr>
        <p:blipFill>
          <a:blip r:embed="rId3"/>
          <a:stretch>
            <a:fillRect/>
          </a:stretch>
        </p:blipFill>
        <p:spPr>
          <a:xfrm>
            <a:off x="6411744" y="1125926"/>
            <a:ext cx="1523198" cy="5326936"/>
          </a:xfrm>
          <a:prstGeom prst="rect">
            <a:avLst/>
          </a:prstGeom>
        </p:spPr>
      </p:pic>
      <p:pic>
        <p:nvPicPr>
          <p:cNvPr id="12" name="Picture 11">
            <a:extLst>
              <a:ext uri="{FF2B5EF4-FFF2-40B4-BE49-F238E27FC236}">
                <a16:creationId xmlns:a16="http://schemas.microsoft.com/office/drawing/2014/main" id="{96ED35E5-3DD9-7C39-339E-98D5D516C1D4}"/>
              </a:ext>
            </a:extLst>
          </p:cNvPr>
          <p:cNvPicPr>
            <a:picLocks noChangeAspect="1"/>
          </p:cNvPicPr>
          <p:nvPr/>
        </p:nvPicPr>
        <p:blipFill>
          <a:blip r:embed="rId4"/>
          <a:stretch>
            <a:fillRect/>
          </a:stretch>
        </p:blipFill>
        <p:spPr>
          <a:xfrm>
            <a:off x="8060240" y="1250020"/>
            <a:ext cx="1305429" cy="5206176"/>
          </a:xfrm>
          <a:prstGeom prst="rect">
            <a:avLst/>
          </a:prstGeom>
        </p:spPr>
      </p:pic>
    </p:spTree>
    <p:extLst>
      <p:ext uri="{BB962C8B-B14F-4D97-AF65-F5344CB8AC3E}">
        <p14:creationId xmlns:p14="http://schemas.microsoft.com/office/powerpoint/2010/main" val="3115831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Model Exploration &amp; Analysis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23</a:t>
            </a:r>
            <a:endParaRPr lang="en-IN" sz="1600" b="1" dirty="0">
              <a:solidFill>
                <a:schemeClr val="tx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cxnSp>
        <p:nvCxnSpPr>
          <p:cNvPr id="26" name="Straight Connector 25">
            <a:extLst>
              <a:ext uri="{FF2B5EF4-FFF2-40B4-BE49-F238E27FC236}">
                <a16:creationId xmlns:a16="http://schemas.microsoft.com/office/drawing/2014/main" id="{DFDC0989-2F30-AE46-E842-75A5B2A18A2C}"/>
              </a:ext>
            </a:extLst>
          </p:cNvPr>
          <p:cNvCxnSpPr>
            <a:cxnSpLocks/>
          </p:cNvCxnSpPr>
          <p:nvPr/>
        </p:nvCxnSpPr>
        <p:spPr>
          <a:xfrm>
            <a:off x="7162061" y="6432672"/>
            <a:ext cx="0" cy="24491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B87669E-5504-709B-7276-DB096E326C46}"/>
              </a:ext>
            </a:extLst>
          </p:cNvPr>
          <p:cNvCxnSpPr>
            <a:cxnSpLocks/>
          </p:cNvCxnSpPr>
          <p:nvPr/>
        </p:nvCxnSpPr>
        <p:spPr>
          <a:xfrm>
            <a:off x="7162057" y="6686548"/>
            <a:ext cx="869583"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7377C36A-B893-DE33-21C9-940DDB573CA6}"/>
              </a:ext>
            </a:extLst>
          </p:cNvPr>
          <p:cNvCxnSpPr/>
          <p:nvPr/>
        </p:nvCxnSpPr>
        <p:spPr>
          <a:xfrm flipV="1">
            <a:off x="8032377" y="1081518"/>
            <a:ext cx="0" cy="560503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3EFE012-3FA5-423D-376F-135A13EF00ED}"/>
              </a:ext>
            </a:extLst>
          </p:cNvPr>
          <p:cNvCxnSpPr>
            <a:cxnSpLocks/>
          </p:cNvCxnSpPr>
          <p:nvPr/>
        </p:nvCxnSpPr>
        <p:spPr>
          <a:xfrm flipV="1">
            <a:off x="8031640" y="1072553"/>
            <a:ext cx="692410" cy="11054"/>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70C536B-8B66-143A-166D-AF818CFB7B85}"/>
              </a:ext>
            </a:extLst>
          </p:cNvPr>
          <p:cNvCxnSpPr>
            <a:cxnSpLocks/>
          </p:cNvCxnSpPr>
          <p:nvPr/>
        </p:nvCxnSpPr>
        <p:spPr>
          <a:xfrm flipH="1" flipV="1">
            <a:off x="8724050" y="1072553"/>
            <a:ext cx="1" cy="230984"/>
          </a:xfrm>
          <a:prstGeom prst="line">
            <a:avLst/>
          </a:prstGeom>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863CF6AF-EA33-7510-9C16-4BEAF285F283}"/>
              </a:ext>
            </a:extLst>
          </p:cNvPr>
          <p:cNvSpPr txBox="1"/>
          <p:nvPr/>
        </p:nvSpPr>
        <p:spPr>
          <a:xfrm>
            <a:off x="149630" y="1081518"/>
            <a:ext cx="5773844" cy="2403863"/>
          </a:xfrm>
          <a:prstGeom prst="rect">
            <a:avLst/>
          </a:prstGeom>
          <a:noFill/>
        </p:spPr>
        <p:txBody>
          <a:bodyPr wrap="square" rtlCol="0">
            <a:spAutoFit/>
          </a:bodyPr>
          <a:lstStyle/>
          <a:p>
            <a:pPr marL="285750" indent="-285750">
              <a:buFont typeface="Arial" panose="020B0604020202020204" pitchFamily="34" charset="0"/>
              <a:buChar char="•"/>
            </a:pPr>
            <a:r>
              <a:rPr lang="en-US" b="1" dirty="0"/>
              <a:t>LSTM: </a:t>
            </a:r>
          </a:p>
          <a:p>
            <a:pPr marL="742950" lvl="1" indent="-285750" algn="just">
              <a:lnSpc>
                <a:spcPct val="150000"/>
              </a:lnSpc>
              <a:buFont typeface="Courier New" panose="02070309020205020404" pitchFamily="49" charset="0"/>
              <a:buChar char="o"/>
            </a:pPr>
            <a:r>
              <a:rPr lang="en-US" dirty="0"/>
              <a:t>LSTM or Long-Short Term Memory is a type of recurrent neural network that is designed to mimic the neurons of the human brain.</a:t>
            </a:r>
          </a:p>
          <a:p>
            <a:pPr marL="742950" lvl="1" indent="-285750" algn="just">
              <a:lnSpc>
                <a:spcPct val="150000"/>
              </a:lnSpc>
              <a:buFont typeface="Courier New" panose="02070309020205020404" pitchFamily="49" charset="0"/>
              <a:buChar char="o"/>
            </a:pPr>
            <a:r>
              <a:rPr lang="en-US" dirty="0"/>
              <a:t>It mainly designed to handle time series or sequential data.</a:t>
            </a:r>
          </a:p>
        </p:txBody>
      </p:sp>
      <p:pic>
        <p:nvPicPr>
          <p:cNvPr id="9" name="Picture 8">
            <a:extLst>
              <a:ext uri="{FF2B5EF4-FFF2-40B4-BE49-F238E27FC236}">
                <a16:creationId xmlns:a16="http://schemas.microsoft.com/office/drawing/2014/main" id="{5B136E9D-9184-8BFD-EE66-DE44EE05437A}"/>
              </a:ext>
            </a:extLst>
          </p:cNvPr>
          <p:cNvPicPr>
            <a:picLocks noChangeAspect="1"/>
          </p:cNvPicPr>
          <p:nvPr/>
        </p:nvPicPr>
        <p:blipFill>
          <a:blip r:embed="rId3"/>
          <a:stretch>
            <a:fillRect/>
          </a:stretch>
        </p:blipFill>
        <p:spPr>
          <a:xfrm>
            <a:off x="6496302" y="1241992"/>
            <a:ext cx="1517374" cy="5188079"/>
          </a:xfrm>
          <a:prstGeom prst="rect">
            <a:avLst/>
          </a:prstGeom>
        </p:spPr>
      </p:pic>
      <p:pic>
        <p:nvPicPr>
          <p:cNvPr id="11" name="Picture 10">
            <a:extLst>
              <a:ext uri="{FF2B5EF4-FFF2-40B4-BE49-F238E27FC236}">
                <a16:creationId xmlns:a16="http://schemas.microsoft.com/office/drawing/2014/main" id="{43810637-E75C-7420-8131-6C84F2C350C5}"/>
              </a:ext>
            </a:extLst>
          </p:cNvPr>
          <p:cNvPicPr>
            <a:picLocks noChangeAspect="1"/>
          </p:cNvPicPr>
          <p:nvPr/>
        </p:nvPicPr>
        <p:blipFill>
          <a:blip r:embed="rId4"/>
          <a:stretch>
            <a:fillRect/>
          </a:stretch>
        </p:blipFill>
        <p:spPr>
          <a:xfrm>
            <a:off x="8150755" y="1312502"/>
            <a:ext cx="1286054" cy="4486901"/>
          </a:xfrm>
          <a:prstGeom prst="rect">
            <a:avLst/>
          </a:prstGeom>
        </p:spPr>
      </p:pic>
    </p:spTree>
    <p:extLst>
      <p:ext uri="{BB962C8B-B14F-4D97-AF65-F5344CB8AC3E}">
        <p14:creationId xmlns:p14="http://schemas.microsoft.com/office/powerpoint/2010/main" val="16999483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Model Exploration &amp; Analysis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24</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28F4081A-B608-4C34-0D8C-1DFF6C7C3861}"/>
              </a:ext>
            </a:extLst>
          </p:cNvPr>
          <p:cNvSpPr txBox="1"/>
          <p:nvPr/>
        </p:nvSpPr>
        <p:spPr>
          <a:xfrm>
            <a:off x="62751" y="1081518"/>
            <a:ext cx="220532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CNN with LSTM: </a:t>
            </a:r>
            <a:endParaRPr lang="en-IN" b="1" dirty="0"/>
          </a:p>
        </p:txBody>
      </p:sp>
      <p:pic>
        <p:nvPicPr>
          <p:cNvPr id="10" name="Picture 9">
            <a:extLst>
              <a:ext uri="{FF2B5EF4-FFF2-40B4-BE49-F238E27FC236}">
                <a16:creationId xmlns:a16="http://schemas.microsoft.com/office/drawing/2014/main" id="{B9B0A03F-D51D-6271-77F1-FFEFFD991E58}"/>
              </a:ext>
            </a:extLst>
          </p:cNvPr>
          <p:cNvPicPr>
            <a:picLocks noChangeAspect="1"/>
          </p:cNvPicPr>
          <p:nvPr/>
        </p:nvPicPr>
        <p:blipFill>
          <a:blip r:embed="rId3"/>
          <a:stretch>
            <a:fillRect/>
          </a:stretch>
        </p:blipFill>
        <p:spPr>
          <a:xfrm>
            <a:off x="2635872" y="1110498"/>
            <a:ext cx="1714114" cy="5299264"/>
          </a:xfrm>
          <a:prstGeom prst="rect">
            <a:avLst/>
          </a:prstGeom>
        </p:spPr>
      </p:pic>
      <p:pic>
        <p:nvPicPr>
          <p:cNvPr id="13" name="Picture 12">
            <a:extLst>
              <a:ext uri="{FF2B5EF4-FFF2-40B4-BE49-F238E27FC236}">
                <a16:creationId xmlns:a16="http://schemas.microsoft.com/office/drawing/2014/main" id="{AD2BB49D-F3FE-3AA5-75F6-7EF6333B4029}"/>
              </a:ext>
            </a:extLst>
          </p:cNvPr>
          <p:cNvPicPr>
            <a:picLocks noChangeAspect="1"/>
          </p:cNvPicPr>
          <p:nvPr/>
        </p:nvPicPr>
        <p:blipFill>
          <a:blip r:embed="rId4"/>
          <a:stretch>
            <a:fillRect/>
          </a:stretch>
        </p:blipFill>
        <p:spPr>
          <a:xfrm>
            <a:off x="5020653" y="1450850"/>
            <a:ext cx="2150693" cy="5086200"/>
          </a:xfrm>
          <a:prstGeom prst="rect">
            <a:avLst/>
          </a:prstGeom>
        </p:spPr>
      </p:pic>
      <p:cxnSp>
        <p:nvCxnSpPr>
          <p:cNvPr id="15" name="Straight Connector 14">
            <a:extLst>
              <a:ext uri="{FF2B5EF4-FFF2-40B4-BE49-F238E27FC236}">
                <a16:creationId xmlns:a16="http://schemas.microsoft.com/office/drawing/2014/main" id="{6B3EBD28-54D7-1E1A-58EE-F59247CFF7C5}"/>
              </a:ext>
            </a:extLst>
          </p:cNvPr>
          <p:cNvCxnSpPr>
            <a:cxnSpLocks/>
          </p:cNvCxnSpPr>
          <p:nvPr/>
        </p:nvCxnSpPr>
        <p:spPr>
          <a:xfrm>
            <a:off x="3466034" y="6400797"/>
            <a:ext cx="0" cy="21515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F490475-065A-17B3-4811-2E24CCF21D5E}"/>
              </a:ext>
            </a:extLst>
          </p:cNvPr>
          <p:cNvCxnSpPr>
            <a:cxnSpLocks/>
          </p:cNvCxnSpPr>
          <p:nvPr/>
        </p:nvCxnSpPr>
        <p:spPr>
          <a:xfrm>
            <a:off x="3466034" y="6615953"/>
            <a:ext cx="1240437"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C77A8F4-B6B0-D664-B7C5-53FEB698ACFE}"/>
              </a:ext>
            </a:extLst>
          </p:cNvPr>
          <p:cNvCxnSpPr>
            <a:cxnSpLocks/>
          </p:cNvCxnSpPr>
          <p:nvPr/>
        </p:nvCxnSpPr>
        <p:spPr>
          <a:xfrm flipV="1">
            <a:off x="4715435" y="1192306"/>
            <a:ext cx="0" cy="5423647"/>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698B224-F144-93B4-40FE-48470094CF88}"/>
              </a:ext>
            </a:extLst>
          </p:cNvPr>
          <p:cNvCxnSpPr>
            <a:cxnSpLocks/>
          </p:cNvCxnSpPr>
          <p:nvPr/>
        </p:nvCxnSpPr>
        <p:spPr>
          <a:xfrm>
            <a:off x="4706471" y="1183341"/>
            <a:ext cx="1362633"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3B18F4E-6E72-3233-9872-7149E2325E29}"/>
              </a:ext>
            </a:extLst>
          </p:cNvPr>
          <p:cNvCxnSpPr>
            <a:cxnSpLocks/>
          </p:cNvCxnSpPr>
          <p:nvPr/>
        </p:nvCxnSpPr>
        <p:spPr>
          <a:xfrm>
            <a:off x="6069104" y="1192306"/>
            <a:ext cx="1" cy="25854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50682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Model Exploration &amp; Analysis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25</a:t>
            </a:r>
            <a:endParaRPr lang="en-IN" sz="1600" b="1" dirty="0">
              <a:solidFill>
                <a:schemeClr val="tx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3" name="TextBox 2">
            <a:extLst>
              <a:ext uri="{FF2B5EF4-FFF2-40B4-BE49-F238E27FC236}">
                <a16:creationId xmlns:a16="http://schemas.microsoft.com/office/drawing/2014/main" id="{28F4081A-B608-4C34-0D8C-1DFF6C7C3861}"/>
              </a:ext>
            </a:extLst>
          </p:cNvPr>
          <p:cNvSpPr txBox="1"/>
          <p:nvPr/>
        </p:nvSpPr>
        <p:spPr>
          <a:xfrm>
            <a:off x="62751" y="1081518"/>
            <a:ext cx="220532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LSTM with RNN: </a:t>
            </a:r>
            <a:endParaRPr lang="en-IN" b="1" dirty="0"/>
          </a:p>
        </p:txBody>
      </p:sp>
      <p:cxnSp>
        <p:nvCxnSpPr>
          <p:cNvPr id="15" name="Straight Connector 14">
            <a:extLst>
              <a:ext uri="{FF2B5EF4-FFF2-40B4-BE49-F238E27FC236}">
                <a16:creationId xmlns:a16="http://schemas.microsoft.com/office/drawing/2014/main" id="{6B3EBD28-54D7-1E1A-58EE-F59247CFF7C5}"/>
              </a:ext>
            </a:extLst>
          </p:cNvPr>
          <p:cNvCxnSpPr>
            <a:cxnSpLocks/>
          </p:cNvCxnSpPr>
          <p:nvPr/>
        </p:nvCxnSpPr>
        <p:spPr>
          <a:xfrm>
            <a:off x="3466034" y="5674651"/>
            <a:ext cx="0" cy="21515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FF490475-065A-17B3-4811-2E24CCF21D5E}"/>
              </a:ext>
            </a:extLst>
          </p:cNvPr>
          <p:cNvCxnSpPr>
            <a:cxnSpLocks/>
          </p:cNvCxnSpPr>
          <p:nvPr/>
        </p:nvCxnSpPr>
        <p:spPr>
          <a:xfrm>
            <a:off x="3474998" y="5889807"/>
            <a:ext cx="1240437" cy="0"/>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CC77A8F4-B6B0-D664-B7C5-53FEB698ACFE}"/>
              </a:ext>
            </a:extLst>
          </p:cNvPr>
          <p:cNvCxnSpPr>
            <a:cxnSpLocks/>
          </p:cNvCxnSpPr>
          <p:nvPr/>
        </p:nvCxnSpPr>
        <p:spPr>
          <a:xfrm flipV="1">
            <a:off x="4715435" y="1192306"/>
            <a:ext cx="0" cy="469750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698B224-F144-93B4-40FE-48470094CF88}"/>
              </a:ext>
            </a:extLst>
          </p:cNvPr>
          <p:cNvCxnSpPr>
            <a:cxnSpLocks/>
          </p:cNvCxnSpPr>
          <p:nvPr/>
        </p:nvCxnSpPr>
        <p:spPr>
          <a:xfrm>
            <a:off x="4706471" y="1183341"/>
            <a:ext cx="1362633"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3B18F4E-6E72-3233-9872-7149E2325E29}"/>
              </a:ext>
            </a:extLst>
          </p:cNvPr>
          <p:cNvCxnSpPr>
            <a:cxnSpLocks/>
          </p:cNvCxnSpPr>
          <p:nvPr/>
        </p:nvCxnSpPr>
        <p:spPr>
          <a:xfrm>
            <a:off x="6069104" y="1192306"/>
            <a:ext cx="1" cy="258544"/>
          </a:xfrm>
          <a:prstGeom prst="line">
            <a:avLst/>
          </a:prstGeom>
        </p:spPr>
        <p:style>
          <a:lnRef idx="1">
            <a:schemeClr val="dk1"/>
          </a:lnRef>
          <a:fillRef idx="0">
            <a:schemeClr val="dk1"/>
          </a:fillRef>
          <a:effectRef idx="0">
            <a:schemeClr val="dk1"/>
          </a:effectRef>
          <a:fontRef idx="minor">
            <a:schemeClr val="tx1"/>
          </a:fontRef>
        </p:style>
      </p:cxnSp>
      <p:pic>
        <p:nvPicPr>
          <p:cNvPr id="6" name="Picture 5">
            <a:extLst>
              <a:ext uri="{FF2B5EF4-FFF2-40B4-BE49-F238E27FC236}">
                <a16:creationId xmlns:a16="http://schemas.microsoft.com/office/drawing/2014/main" id="{AE4894DC-5DE9-3DD3-5E48-98001272C10C}"/>
              </a:ext>
            </a:extLst>
          </p:cNvPr>
          <p:cNvPicPr>
            <a:picLocks noChangeAspect="1"/>
          </p:cNvPicPr>
          <p:nvPr/>
        </p:nvPicPr>
        <p:blipFill>
          <a:blip r:embed="rId3"/>
          <a:stretch>
            <a:fillRect/>
          </a:stretch>
        </p:blipFill>
        <p:spPr>
          <a:xfrm>
            <a:off x="2998286" y="1321578"/>
            <a:ext cx="1038370" cy="4353533"/>
          </a:xfrm>
          <a:prstGeom prst="rect">
            <a:avLst/>
          </a:prstGeom>
        </p:spPr>
      </p:pic>
      <p:pic>
        <p:nvPicPr>
          <p:cNvPr id="12" name="Picture 11">
            <a:extLst>
              <a:ext uri="{FF2B5EF4-FFF2-40B4-BE49-F238E27FC236}">
                <a16:creationId xmlns:a16="http://schemas.microsoft.com/office/drawing/2014/main" id="{4A09397E-9C03-E09F-F4EE-4D33E5BF7958}"/>
              </a:ext>
            </a:extLst>
          </p:cNvPr>
          <p:cNvPicPr>
            <a:picLocks noChangeAspect="1"/>
          </p:cNvPicPr>
          <p:nvPr/>
        </p:nvPicPr>
        <p:blipFill>
          <a:blip r:embed="rId4"/>
          <a:stretch>
            <a:fillRect/>
          </a:stretch>
        </p:blipFill>
        <p:spPr>
          <a:xfrm>
            <a:off x="5467872" y="1459814"/>
            <a:ext cx="1362633" cy="4825678"/>
          </a:xfrm>
          <a:prstGeom prst="rect">
            <a:avLst/>
          </a:prstGeom>
        </p:spPr>
      </p:pic>
    </p:spTree>
    <p:extLst>
      <p:ext uri="{BB962C8B-B14F-4D97-AF65-F5344CB8AC3E}">
        <p14:creationId xmlns:p14="http://schemas.microsoft.com/office/powerpoint/2010/main" val="38239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Contents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3" y="1016002"/>
            <a:ext cx="12191998" cy="5756272"/>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Model Exploration &amp; Analysis</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Result Analysis of The Basic Model</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Architecture of FractalCNN</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Results of FractalCNN for RAVDESS( Gender Independent )</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Results of FractalCNN for RAVDESS(Gender Dependent )</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Results of FractalCNN for SAVEE</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Results of FractalCNN for TESS</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Comparison Between The Models</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Comparative Analysis for RAVDESS</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Comparative Analysis for SAVEE</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Comparative Analysis for TESS</a:t>
            </a: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Conclusion</a:t>
            </a:r>
            <a:endParaRPr lang="en-US" sz="2000" dirty="0">
              <a:latin typeface="Cambria" panose="02040503050406030204" pitchFamily="18" charset="0"/>
              <a:ea typeface="Cambria" panose="02040503050406030204" pitchFamily="18" charset="0"/>
            </a:endParaRPr>
          </a:p>
          <a:p>
            <a:pPr marL="342900" indent="-342900" algn="l">
              <a:lnSpc>
                <a:spcPct val="100000"/>
              </a:lnSpc>
              <a:spcBef>
                <a:spcPts val="0"/>
              </a:spcBef>
              <a:spcAft>
                <a:spcPts val="1200"/>
              </a:spcAft>
              <a:buFont typeface="Wingdings" panose="05000000000000000000" pitchFamily="2" charset="2"/>
              <a:buChar char="§"/>
            </a:pPr>
            <a:r>
              <a:rPr lang="en-US" sz="1800" dirty="0">
                <a:latin typeface="Cambria" panose="02040503050406030204" pitchFamily="18" charset="0"/>
                <a:ea typeface="Cambria" panose="02040503050406030204" pitchFamily="18" charset="0"/>
              </a:rPr>
              <a:t>References</a:t>
            </a:r>
          </a:p>
          <a:p>
            <a:pPr marL="342900" indent="-342900" algn="l">
              <a:lnSpc>
                <a:spcPct val="100000"/>
              </a:lnSpc>
              <a:spcBef>
                <a:spcPts val="0"/>
              </a:spcBef>
              <a:spcAft>
                <a:spcPts val="1200"/>
              </a:spcAft>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a:p>
            <a:pPr marL="441330" indent="-441330" algn="l">
              <a:lnSpc>
                <a:spcPct val="150000"/>
              </a:lnSpc>
              <a:spcBef>
                <a:spcPts val="1200"/>
              </a:spcBef>
              <a:spcAft>
                <a:spcPts val="1200"/>
              </a:spcAft>
              <a:buFont typeface="Wingdings" panose="05000000000000000000" pitchFamily="2" charset="2"/>
              <a:buChar char="§"/>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908501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Result Analysis For The Basic Models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26</a:t>
            </a:r>
            <a:endParaRPr lang="en-IN" sz="1600" b="1" dirty="0">
              <a:solidFill>
                <a:schemeClr val="tx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graphicFrame>
        <p:nvGraphicFramePr>
          <p:cNvPr id="3" name="Chart 2">
            <a:extLst>
              <a:ext uri="{FF2B5EF4-FFF2-40B4-BE49-F238E27FC236}">
                <a16:creationId xmlns:a16="http://schemas.microsoft.com/office/drawing/2014/main" id="{C1BC7DFA-7E51-3B5A-17F9-142B4BFFE914}"/>
              </a:ext>
            </a:extLst>
          </p:cNvPr>
          <p:cNvGraphicFramePr>
            <a:graphicFrameLocks/>
          </p:cNvGraphicFramePr>
          <p:nvPr>
            <p:extLst>
              <p:ext uri="{D42A27DB-BD31-4B8C-83A1-F6EECF244321}">
                <p14:modId xmlns:p14="http://schemas.microsoft.com/office/powerpoint/2010/main" val="2668932009"/>
              </p:ext>
            </p:extLst>
          </p:nvPr>
        </p:nvGraphicFramePr>
        <p:xfrm>
          <a:off x="1094407" y="1526606"/>
          <a:ext cx="4249271" cy="253665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185067F5-B2E6-2E1D-E410-C83F88275A29}"/>
              </a:ext>
            </a:extLst>
          </p:cNvPr>
          <p:cNvGraphicFramePr>
            <a:graphicFrameLocks/>
          </p:cNvGraphicFramePr>
          <p:nvPr>
            <p:extLst>
              <p:ext uri="{D42A27DB-BD31-4B8C-83A1-F6EECF244321}">
                <p14:modId xmlns:p14="http://schemas.microsoft.com/office/powerpoint/2010/main" val="3858699128"/>
              </p:ext>
            </p:extLst>
          </p:nvPr>
        </p:nvGraphicFramePr>
        <p:xfrm>
          <a:off x="6075931" y="1526605"/>
          <a:ext cx="4249271" cy="2536657"/>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C28B277B-6D02-7206-79E7-C6159A0539AC}"/>
              </a:ext>
            </a:extLst>
          </p:cNvPr>
          <p:cNvSpPr txBox="1"/>
          <p:nvPr/>
        </p:nvSpPr>
        <p:spPr>
          <a:xfrm>
            <a:off x="609600" y="1174376"/>
            <a:ext cx="5127812" cy="430887"/>
          </a:xfrm>
          <a:prstGeom prst="rect">
            <a:avLst/>
          </a:prstGeom>
          <a:noFill/>
        </p:spPr>
        <p:txBody>
          <a:bodyPr wrap="square" rtlCol="0">
            <a:spAutoFit/>
          </a:bodyPr>
          <a:lstStyle/>
          <a:p>
            <a:pPr marL="342900"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Results for TESS dataset:</a:t>
            </a:r>
            <a:endParaRPr lang="en-IN" sz="2200" b="1" dirty="0">
              <a:latin typeface="Times New Roman" panose="02020603050405020304" pitchFamily="18" charset="0"/>
              <a:cs typeface="Times New Roman" panose="02020603050405020304" pitchFamily="18" charset="0"/>
            </a:endParaRPr>
          </a:p>
        </p:txBody>
      </p:sp>
      <p:graphicFrame>
        <p:nvGraphicFramePr>
          <p:cNvPr id="10" name="Chart 9">
            <a:extLst>
              <a:ext uri="{FF2B5EF4-FFF2-40B4-BE49-F238E27FC236}">
                <a16:creationId xmlns:a16="http://schemas.microsoft.com/office/drawing/2014/main" id="{6A25B0E2-3835-494D-1021-65C1BBEB7A11}"/>
              </a:ext>
            </a:extLst>
          </p:cNvPr>
          <p:cNvGraphicFramePr>
            <a:graphicFrameLocks/>
          </p:cNvGraphicFramePr>
          <p:nvPr>
            <p:extLst>
              <p:ext uri="{D42A27DB-BD31-4B8C-83A1-F6EECF244321}">
                <p14:modId xmlns:p14="http://schemas.microsoft.com/office/powerpoint/2010/main" val="66546864"/>
              </p:ext>
            </p:extLst>
          </p:nvPr>
        </p:nvGraphicFramePr>
        <p:xfrm>
          <a:off x="1094407" y="4063262"/>
          <a:ext cx="4394133" cy="253665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79D55A27-90A9-4055-7927-61F2FC9B3A92}"/>
              </a:ext>
            </a:extLst>
          </p:cNvPr>
          <p:cNvGraphicFramePr>
            <a:graphicFrameLocks/>
          </p:cNvGraphicFramePr>
          <p:nvPr>
            <p:extLst>
              <p:ext uri="{D42A27DB-BD31-4B8C-83A1-F6EECF244321}">
                <p14:modId xmlns:p14="http://schemas.microsoft.com/office/powerpoint/2010/main" val="3120782835"/>
              </p:ext>
            </p:extLst>
          </p:nvPr>
        </p:nvGraphicFramePr>
        <p:xfrm>
          <a:off x="6096000" y="3967284"/>
          <a:ext cx="4394133" cy="263992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510542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Result Analysis For The Basic Models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27</a:t>
            </a:r>
            <a:endParaRPr lang="en-IN" sz="1600" b="1" dirty="0">
              <a:solidFill>
                <a:schemeClr val="tx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C28B277B-6D02-7206-79E7-C6159A0539AC}"/>
              </a:ext>
            </a:extLst>
          </p:cNvPr>
          <p:cNvSpPr txBox="1"/>
          <p:nvPr/>
        </p:nvSpPr>
        <p:spPr>
          <a:xfrm>
            <a:off x="609600" y="1174376"/>
            <a:ext cx="5127812" cy="430887"/>
          </a:xfrm>
          <a:prstGeom prst="rect">
            <a:avLst/>
          </a:prstGeom>
          <a:noFill/>
        </p:spPr>
        <p:txBody>
          <a:bodyPr wrap="square" rtlCol="0">
            <a:spAutoFit/>
          </a:bodyPr>
          <a:lstStyle/>
          <a:p>
            <a:pPr marL="342900"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Results for RAVDESS dataset:</a:t>
            </a:r>
            <a:endParaRPr lang="en-IN" sz="2200" b="1" dirty="0">
              <a:latin typeface="Times New Roman" panose="02020603050405020304" pitchFamily="18" charset="0"/>
              <a:cs typeface="Times New Roman" panose="02020603050405020304" pitchFamily="18" charset="0"/>
            </a:endParaRPr>
          </a:p>
        </p:txBody>
      </p:sp>
      <p:graphicFrame>
        <p:nvGraphicFramePr>
          <p:cNvPr id="2" name="Chart 1">
            <a:extLst>
              <a:ext uri="{FF2B5EF4-FFF2-40B4-BE49-F238E27FC236}">
                <a16:creationId xmlns:a16="http://schemas.microsoft.com/office/drawing/2014/main" id="{3D0AE96B-5739-04BC-1771-89ABA9C241FF}"/>
              </a:ext>
            </a:extLst>
          </p:cNvPr>
          <p:cNvGraphicFramePr>
            <a:graphicFrameLocks/>
          </p:cNvGraphicFramePr>
          <p:nvPr>
            <p:extLst>
              <p:ext uri="{D42A27DB-BD31-4B8C-83A1-F6EECF244321}">
                <p14:modId xmlns:p14="http://schemas.microsoft.com/office/powerpoint/2010/main" val="4213581195"/>
              </p:ext>
            </p:extLst>
          </p:nvPr>
        </p:nvGraphicFramePr>
        <p:xfrm>
          <a:off x="1057837" y="1605264"/>
          <a:ext cx="4061010" cy="235713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hart 11">
            <a:extLst>
              <a:ext uri="{FF2B5EF4-FFF2-40B4-BE49-F238E27FC236}">
                <a16:creationId xmlns:a16="http://schemas.microsoft.com/office/drawing/2014/main" id="{F42361F3-25E9-5709-BB4A-13801DEA6364}"/>
              </a:ext>
            </a:extLst>
          </p:cNvPr>
          <p:cNvGraphicFramePr>
            <a:graphicFrameLocks/>
          </p:cNvGraphicFramePr>
          <p:nvPr>
            <p:extLst>
              <p:ext uri="{D42A27DB-BD31-4B8C-83A1-F6EECF244321}">
                <p14:modId xmlns:p14="http://schemas.microsoft.com/office/powerpoint/2010/main" val="1404031588"/>
              </p:ext>
            </p:extLst>
          </p:nvPr>
        </p:nvGraphicFramePr>
        <p:xfrm>
          <a:off x="6185649" y="1412231"/>
          <a:ext cx="4276161" cy="263981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3" name="Chart 12">
            <a:extLst>
              <a:ext uri="{FF2B5EF4-FFF2-40B4-BE49-F238E27FC236}">
                <a16:creationId xmlns:a16="http://schemas.microsoft.com/office/drawing/2014/main" id="{44C7431D-9A70-5FB4-537A-850FE2955E14}"/>
              </a:ext>
            </a:extLst>
          </p:cNvPr>
          <p:cNvGraphicFramePr>
            <a:graphicFrameLocks/>
          </p:cNvGraphicFramePr>
          <p:nvPr>
            <p:extLst>
              <p:ext uri="{D42A27DB-BD31-4B8C-83A1-F6EECF244321}">
                <p14:modId xmlns:p14="http://schemas.microsoft.com/office/powerpoint/2010/main" val="2717227635"/>
              </p:ext>
            </p:extLst>
          </p:nvPr>
        </p:nvGraphicFramePr>
        <p:xfrm>
          <a:off x="1004048" y="3926896"/>
          <a:ext cx="4168588" cy="252862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a:extLst>
              <a:ext uri="{FF2B5EF4-FFF2-40B4-BE49-F238E27FC236}">
                <a16:creationId xmlns:a16="http://schemas.microsoft.com/office/drawing/2014/main" id="{68280A54-0A4E-F81B-130E-A0A5E6915FFC}"/>
              </a:ext>
            </a:extLst>
          </p:cNvPr>
          <p:cNvGraphicFramePr>
            <a:graphicFrameLocks/>
          </p:cNvGraphicFramePr>
          <p:nvPr>
            <p:extLst>
              <p:ext uri="{D42A27DB-BD31-4B8C-83A1-F6EECF244321}">
                <p14:modId xmlns:p14="http://schemas.microsoft.com/office/powerpoint/2010/main" val="2703839080"/>
              </p:ext>
            </p:extLst>
          </p:nvPr>
        </p:nvGraphicFramePr>
        <p:xfrm>
          <a:off x="6185649" y="3962400"/>
          <a:ext cx="4276161" cy="2528629"/>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162659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Result Analysis For The Basic Models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28</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9" name="TextBox 8">
            <a:extLst>
              <a:ext uri="{FF2B5EF4-FFF2-40B4-BE49-F238E27FC236}">
                <a16:creationId xmlns:a16="http://schemas.microsoft.com/office/drawing/2014/main" id="{C28B277B-6D02-7206-79E7-C6159A0539AC}"/>
              </a:ext>
            </a:extLst>
          </p:cNvPr>
          <p:cNvSpPr txBox="1"/>
          <p:nvPr/>
        </p:nvSpPr>
        <p:spPr>
          <a:xfrm>
            <a:off x="609600" y="1174376"/>
            <a:ext cx="5127812" cy="430887"/>
          </a:xfrm>
          <a:prstGeom prst="rect">
            <a:avLst/>
          </a:prstGeom>
          <a:noFill/>
        </p:spPr>
        <p:txBody>
          <a:bodyPr wrap="square" rtlCol="0">
            <a:spAutoFit/>
          </a:bodyPr>
          <a:lstStyle/>
          <a:p>
            <a:pPr marL="342900" indent="-342900">
              <a:buFont typeface="Wingdings" panose="05000000000000000000" pitchFamily="2" charset="2"/>
              <a:buChar char="§"/>
            </a:pPr>
            <a:r>
              <a:rPr lang="en-US" sz="2200" b="1" dirty="0">
                <a:latin typeface="Times New Roman" panose="02020603050405020304" pitchFamily="18" charset="0"/>
                <a:cs typeface="Times New Roman" panose="02020603050405020304" pitchFamily="18" charset="0"/>
              </a:rPr>
              <a:t>Results for SAVEE dataset:</a:t>
            </a:r>
            <a:endParaRPr lang="en-IN" sz="2200" b="1" dirty="0">
              <a:latin typeface="Times New Roman" panose="02020603050405020304" pitchFamily="18" charset="0"/>
              <a:cs typeface="Times New Roman" panose="02020603050405020304" pitchFamily="18" charset="0"/>
            </a:endParaRPr>
          </a:p>
        </p:txBody>
      </p:sp>
      <p:graphicFrame>
        <p:nvGraphicFramePr>
          <p:cNvPr id="3" name="Chart 2">
            <a:extLst>
              <a:ext uri="{FF2B5EF4-FFF2-40B4-BE49-F238E27FC236}">
                <a16:creationId xmlns:a16="http://schemas.microsoft.com/office/drawing/2014/main" id="{C99C82F3-0157-AF1A-26E9-BCA902B1946E}"/>
              </a:ext>
            </a:extLst>
          </p:cNvPr>
          <p:cNvGraphicFramePr>
            <a:graphicFrameLocks/>
          </p:cNvGraphicFramePr>
          <p:nvPr>
            <p:extLst>
              <p:ext uri="{D42A27DB-BD31-4B8C-83A1-F6EECF244321}">
                <p14:modId xmlns:p14="http://schemas.microsoft.com/office/powerpoint/2010/main" val="3529919053"/>
              </p:ext>
            </p:extLst>
          </p:nvPr>
        </p:nvGraphicFramePr>
        <p:xfrm>
          <a:off x="1057835" y="1611818"/>
          <a:ext cx="4231341" cy="23392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BC9B833E-B971-8004-4EAC-88DDA6F0EBA3}"/>
              </a:ext>
            </a:extLst>
          </p:cNvPr>
          <p:cNvGraphicFramePr>
            <a:graphicFrameLocks/>
          </p:cNvGraphicFramePr>
          <p:nvPr>
            <p:extLst>
              <p:ext uri="{D42A27DB-BD31-4B8C-83A1-F6EECF244321}">
                <p14:modId xmlns:p14="http://schemas.microsoft.com/office/powerpoint/2010/main" val="3631289520"/>
              </p:ext>
            </p:extLst>
          </p:nvPr>
        </p:nvGraphicFramePr>
        <p:xfrm>
          <a:off x="6326229" y="1549646"/>
          <a:ext cx="4234192" cy="270285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0" name="Chart 9">
            <a:extLst>
              <a:ext uri="{FF2B5EF4-FFF2-40B4-BE49-F238E27FC236}">
                <a16:creationId xmlns:a16="http://schemas.microsoft.com/office/drawing/2014/main" id="{5D041AE7-04C4-4829-57F8-31FDD4451A41}"/>
              </a:ext>
            </a:extLst>
          </p:cNvPr>
          <p:cNvGraphicFramePr>
            <a:graphicFrameLocks/>
          </p:cNvGraphicFramePr>
          <p:nvPr>
            <p:extLst>
              <p:ext uri="{D42A27DB-BD31-4B8C-83A1-F6EECF244321}">
                <p14:modId xmlns:p14="http://schemas.microsoft.com/office/powerpoint/2010/main" val="1822516095"/>
              </p:ext>
            </p:extLst>
          </p:nvPr>
        </p:nvGraphicFramePr>
        <p:xfrm>
          <a:off x="1075764" y="3837251"/>
          <a:ext cx="4231341" cy="245541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1" name="Chart 10">
            <a:extLst>
              <a:ext uri="{FF2B5EF4-FFF2-40B4-BE49-F238E27FC236}">
                <a16:creationId xmlns:a16="http://schemas.microsoft.com/office/drawing/2014/main" id="{616349E4-03AC-9718-679F-A36AA18C54C3}"/>
              </a:ext>
            </a:extLst>
          </p:cNvPr>
          <p:cNvGraphicFramePr>
            <a:graphicFrameLocks/>
          </p:cNvGraphicFramePr>
          <p:nvPr>
            <p:extLst>
              <p:ext uri="{D42A27DB-BD31-4B8C-83A1-F6EECF244321}">
                <p14:modId xmlns:p14="http://schemas.microsoft.com/office/powerpoint/2010/main" val="1885101210"/>
              </p:ext>
            </p:extLst>
          </p:nvPr>
        </p:nvGraphicFramePr>
        <p:xfrm>
          <a:off x="6326227" y="4019356"/>
          <a:ext cx="4117655" cy="245542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380220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Architecture of FractalCNN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29</a:t>
            </a:r>
            <a:endParaRPr lang="en-IN" sz="1600" b="1" dirty="0">
              <a:solidFill>
                <a:schemeClr val="tx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F954A6EA-C6BA-16D9-A4C3-EAAA694D8815}"/>
              </a:ext>
            </a:extLst>
          </p:cNvPr>
          <p:cNvSpPr txBox="1"/>
          <p:nvPr/>
        </p:nvSpPr>
        <p:spPr>
          <a:xfrm>
            <a:off x="322728" y="1192306"/>
            <a:ext cx="11569155" cy="3607206"/>
          </a:xfrm>
          <a:prstGeom prst="rect">
            <a:avLst/>
          </a:prstGeom>
          <a:noFill/>
        </p:spPr>
        <p:txBody>
          <a:bodyPr wrap="square" rtlCol="0">
            <a:spAutoFit/>
          </a:bodyPr>
          <a:lstStyle/>
          <a:p>
            <a:pPr marL="342900" indent="-342900">
              <a:buFont typeface="Wingdings" panose="05000000000000000000" pitchFamily="2" charset="2"/>
              <a:buChar char="q"/>
            </a:pPr>
            <a:r>
              <a:rPr lang="en-US" sz="2200" b="1" dirty="0">
                <a:latin typeface="Times New Roman" panose="02020603050405020304" pitchFamily="18" charset="0"/>
                <a:cs typeface="Times New Roman" panose="02020603050405020304" pitchFamily="18" charset="0"/>
              </a:rPr>
              <a:t>FractalCNN:</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 deep convolutional neural network with 7 1-d convolutional layers.</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Each of them have </a:t>
            </a:r>
            <a:r>
              <a:rPr lang="en-IN" sz="2000">
                <a:latin typeface="Times New Roman" panose="02020603050405020304" pitchFamily="18" charset="0"/>
                <a:cs typeface="Times New Roman" panose="02020603050405020304" pitchFamily="18" charset="0"/>
              </a:rPr>
              <a:t>a kernel </a:t>
            </a:r>
            <a:r>
              <a:rPr lang="en-IN" sz="2000" dirty="0">
                <a:latin typeface="Times New Roman" panose="02020603050405020304" pitchFamily="18" charset="0"/>
                <a:cs typeface="Times New Roman" panose="02020603050405020304" pitchFamily="18" charset="0"/>
              </a:rPr>
              <a:t>size of 8.</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Each layers are followed by a batch normalization layer and dropout layer with a dropout rate of 0.5.</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Each layers are using “</a:t>
            </a:r>
            <a:r>
              <a:rPr lang="en-IN" sz="2000" dirty="0" err="1">
                <a:latin typeface="Times New Roman" panose="02020603050405020304" pitchFamily="18" charset="0"/>
                <a:cs typeface="Times New Roman" panose="02020603050405020304" pitchFamily="18" charset="0"/>
              </a:rPr>
              <a:t>relu</a:t>
            </a:r>
            <a:r>
              <a:rPr lang="en-IN" sz="2000" dirty="0">
                <a:latin typeface="Times New Roman" panose="02020603050405020304" pitchFamily="18" charset="0"/>
                <a:cs typeface="Times New Roman" panose="02020603050405020304" pitchFamily="18" charset="0"/>
              </a:rPr>
              <a:t>” activation function.</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last layer is a fully connected layer which have total number of neurons same as the total number of class present in the dataset.</a:t>
            </a:r>
          </a:p>
          <a:p>
            <a:pPr marL="742950" lvl="1" indent="-285750">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last layer is using “</a:t>
            </a:r>
            <a:r>
              <a:rPr lang="en-IN" sz="2000" dirty="0" err="1">
                <a:latin typeface="Times New Roman" panose="02020603050405020304" pitchFamily="18" charset="0"/>
                <a:cs typeface="Times New Roman" panose="02020603050405020304" pitchFamily="18" charset="0"/>
              </a:rPr>
              <a:t>softmax</a:t>
            </a:r>
            <a:r>
              <a:rPr lang="en-IN" sz="2000" dirty="0">
                <a:latin typeface="Times New Roman" panose="02020603050405020304" pitchFamily="18" charset="0"/>
                <a:cs typeface="Times New Roman" panose="02020603050405020304" pitchFamily="18" charset="0"/>
              </a:rPr>
              <a:t>” activation function to calculate the probability of each emotion classes.</a:t>
            </a:r>
          </a:p>
        </p:txBody>
      </p:sp>
    </p:spTree>
    <p:extLst>
      <p:ext uri="{BB962C8B-B14F-4D97-AF65-F5344CB8AC3E}">
        <p14:creationId xmlns:p14="http://schemas.microsoft.com/office/powerpoint/2010/main" val="1767461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Architecture of FractalCNN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30</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pic>
        <p:nvPicPr>
          <p:cNvPr id="9" name="Picture 8">
            <a:extLst>
              <a:ext uri="{FF2B5EF4-FFF2-40B4-BE49-F238E27FC236}">
                <a16:creationId xmlns:a16="http://schemas.microsoft.com/office/drawing/2014/main" id="{B3D58AAD-B80C-C529-C9CB-A4086FB782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4862" y="1176134"/>
            <a:ext cx="1160263" cy="5225066"/>
          </a:xfrm>
          <a:prstGeom prst="rect">
            <a:avLst/>
          </a:prstGeom>
        </p:spPr>
      </p:pic>
      <p:pic>
        <p:nvPicPr>
          <p:cNvPr id="10" name="Picture 9" descr="A diagram of a program&#10;&#10;Description automatically generated">
            <a:extLst>
              <a:ext uri="{FF2B5EF4-FFF2-40B4-BE49-F238E27FC236}">
                <a16:creationId xmlns:a16="http://schemas.microsoft.com/office/drawing/2014/main" id="{3D3514A9-C2C1-81B9-B2DD-16E991AF13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1727" y="1176133"/>
            <a:ext cx="1078180" cy="5311587"/>
          </a:xfrm>
          <a:prstGeom prst="rect">
            <a:avLst/>
          </a:prstGeom>
        </p:spPr>
      </p:pic>
      <p:pic>
        <p:nvPicPr>
          <p:cNvPr id="11" name="Picture 10" descr="A diagram of a program&#10;&#10;Description automatically generated">
            <a:extLst>
              <a:ext uri="{FF2B5EF4-FFF2-40B4-BE49-F238E27FC236}">
                <a16:creationId xmlns:a16="http://schemas.microsoft.com/office/drawing/2014/main" id="{90B217EE-CE94-15AB-BA08-515DF0F1E8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9362" y="1081518"/>
            <a:ext cx="1355489" cy="5394225"/>
          </a:xfrm>
          <a:prstGeom prst="rect">
            <a:avLst/>
          </a:prstGeom>
        </p:spPr>
      </p:pic>
      <p:pic>
        <p:nvPicPr>
          <p:cNvPr id="12" name="Picture 11" descr="A diagram of a software development process&#10;&#10;Description automatically generated">
            <a:extLst>
              <a:ext uri="{FF2B5EF4-FFF2-40B4-BE49-F238E27FC236}">
                <a16:creationId xmlns:a16="http://schemas.microsoft.com/office/drawing/2014/main" id="{C28C4459-0D58-3911-7874-223E252B73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34808" y="1081518"/>
            <a:ext cx="1262868" cy="5002109"/>
          </a:xfrm>
          <a:prstGeom prst="rect">
            <a:avLst/>
          </a:prstGeom>
        </p:spPr>
      </p:pic>
      <p:cxnSp>
        <p:nvCxnSpPr>
          <p:cNvPr id="1026" name="AutoShape 2">
            <a:extLst>
              <a:ext uri="{FF2B5EF4-FFF2-40B4-BE49-F238E27FC236}">
                <a16:creationId xmlns:a16="http://schemas.microsoft.com/office/drawing/2014/main" id="{542D04A0-EFE5-37B5-50E2-B897B6D98726}"/>
              </a:ext>
            </a:extLst>
          </p:cNvPr>
          <p:cNvCxnSpPr>
            <a:cxnSpLocks noChangeShapeType="1"/>
          </p:cNvCxnSpPr>
          <p:nvPr/>
        </p:nvCxnSpPr>
        <p:spPr bwMode="auto">
          <a:xfrm>
            <a:off x="3269296" y="6341067"/>
            <a:ext cx="0" cy="198437"/>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027" name="AutoShape 3">
            <a:extLst>
              <a:ext uri="{FF2B5EF4-FFF2-40B4-BE49-F238E27FC236}">
                <a16:creationId xmlns:a16="http://schemas.microsoft.com/office/drawing/2014/main" id="{BD7E530F-8D16-F482-331D-AE1683EF83AC}"/>
              </a:ext>
            </a:extLst>
          </p:cNvPr>
          <p:cNvCxnSpPr>
            <a:cxnSpLocks noChangeShapeType="1"/>
          </p:cNvCxnSpPr>
          <p:nvPr/>
        </p:nvCxnSpPr>
        <p:spPr bwMode="auto">
          <a:xfrm>
            <a:off x="3261359" y="6539504"/>
            <a:ext cx="723900" cy="0"/>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028" name="AutoShape 4">
            <a:extLst>
              <a:ext uri="{FF2B5EF4-FFF2-40B4-BE49-F238E27FC236}">
                <a16:creationId xmlns:a16="http://schemas.microsoft.com/office/drawing/2014/main" id="{509A3412-814A-17E6-BBFF-C6CCC32C64D0}"/>
              </a:ext>
            </a:extLst>
          </p:cNvPr>
          <p:cNvCxnSpPr>
            <a:cxnSpLocks noChangeShapeType="1"/>
          </p:cNvCxnSpPr>
          <p:nvPr/>
        </p:nvCxnSpPr>
        <p:spPr bwMode="auto">
          <a:xfrm flipH="1">
            <a:off x="3994784" y="1176133"/>
            <a:ext cx="17441" cy="5372896"/>
          </a:xfrm>
          <a:prstGeom prst="straightConnector1">
            <a:avLst/>
          </a:prstGeom>
          <a:noFill/>
          <a:ln w="19050">
            <a:solidFill>
              <a:srgbClr val="000000"/>
            </a:solidFill>
            <a:round/>
            <a:headEnd/>
            <a:tailEnd/>
          </a:ln>
          <a:extLst>
            <a:ext uri="{909E8E84-426E-40DD-AFC4-6F175D3DCCD1}">
              <a14:hiddenFill xmlns:a14="http://schemas.microsoft.com/office/drawing/2010/main">
                <a:noFill/>
              </a14:hiddenFill>
            </a:ext>
          </a:extLst>
        </p:spPr>
      </p:cxnSp>
      <p:cxnSp>
        <p:nvCxnSpPr>
          <p:cNvPr id="15" name="Straight Connector 14">
            <a:extLst>
              <a:ext uri="{FF2B5EF4-FFF2-40B4-BE49-F238E27FC236}">
                <a16:creationId xmlns:a16="http://schemas.microsoft.com/office/drawing/2014/main" id="{8E1D740C-AF04-43F5-8E17-EE9B690739A7}"/>
              </a:ext>
            </a:extLst>
          </p:cNvPr>
          <p:cNvCxnSpPr>
            <a:endCxn id="10" idx="0"/>
          </p:cNvCxnSpPr>
          <p:nvPr/>
        </p:nvCxnSpPr>
        <p:spPr>
          <a:xfrm>
            <a:off x="4006041" y="1176133"/>
            <a:ext cx="81477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04D6B63-9C9E-8FA3-FC12-99A3CD4C28E5}"/>
              </a:ext>
            </a:extLst>
          </p:cNvPr>
          <p:cNvCxnSpPr>
            <a:cxnSpLocks/>
          </p:cNvCxnSpPr>
          <p:nvPr/>
        </p:nvCxnSpPr>
        <p:spPr>
          <a:xfrm>
            <a:off x="4811852" y="6487720"/>
            <a:ext cx="674548" cy="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302996C3-BA5E-C0CE-8D73-A19B6B95ECC5}"/>
              </a:ext>
            </a:extLst>
          </p:cNvPr>
          <p:cNvCxnSpPr/>
          <p:nvPr/>
        </p:nvCxnSpPr>
        <p:spPr>
          <a:xfrm flipV="1">
            <a:off x="5495365" y="1090483"/>
            <a:ext cx="0" cy="5406202"/>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64A3B478-4BD9-C442-B2E7-0011DD70AE30}"/>
              </a:ext>
            </a:extLst>
          </p:cNvPr>
          <p:cNvCxnSpPr>
            <a:cxnSpLocks/>
          </p:cNvCxnSpPr>
          <p:nvPr/>
        </p:nvCxnSpPr>
        <p:spPr>
          <a:xfrm>
            <a:off x="5486400" y="1090483"/>
            <a:ext cx="861742" cy="0"/>
          </a:xfrm>
          <a:prstGeom prst="line">
            <a:avLst/>
          </a:prstGeom>
        </p:spPr>
        <p:style>
          <a:lnRef idx="3">
            <a:schemeClr val="dk1"/>
          </a:lnRef>
          <a:fillRef idx="0">
            <a:schemeClr val="dk1"/>
          </a:fillRef>
          <a:effectRef idx="2">
            <a:schemeClr val="dk1"/>
          </a:effectRef>
          <a:fontRef idx="minor">
            <a:schemeClr val="tx1"/>
          </a:fontRef>
        </p:style>
      </p:cxnSp>
      <p:cxnSp>
        <p:nvCxnSpPr>
          <p:cNvPr id="28" name="Straight Connector 27">
            <a:extLst>
              <a:ext uri="{FF2B5EF4-FFF2-40B4-BE49-F238E27FC236}">
                <a16:creationId xmlns:a16="http://schemas.microsoft.com/office/drawing/2014/main" id="{3C83F7ED-1963-9A08-D982-9B007D525526}"/>
              </a:ext>
            </a:extLst>
          </p:cNvPr>
          <p:cNvCxnSpPr>
            <a:stCxn id="11" idx="2"/>
          </p:cNvCxnSpPr>
          <p:nvPr/>
        </p:nvCxnSpPr>
        <p:spPr>
          <a:xfrm>
            <a:off x="6357107" y="6475743"/>
            <a:ext cx="877411" cy="0"/>
          </a:xfrm>
          <a:prstGeom prst="line">
            <a:avLst/>
          </a:prstGeom>
        </p:spPr>
        <p:style>
          <a:lnRef idx="3">
            <a:schemeClr val="dk1"/>
          </a:lnRef>
          <a:fillRef idx="0">
            <a:schemeClr val="dk1"/>
          </a:fillRef>
          <a:effectRef idx="2">
            <a:schemeClr val="dk1"/>
          </a:effectRef>
          <a:fontRef idx="minor">
            <a:schemeClr val="tx1"/>
          </a:fontRef>
        </p:style>
      </p:cxnSp>
      <p:cxnSp>
        <p:nvCxnSpPr>
          <p:cNvPr id="30" name="Straight Connector 29">
            <a:extLst>
              <a:ext uri="{FF2B5EF4-FFF2-40B4-BE49-F238E27FC236}">
                <a16:creationId xmlns:a16="http://schemas.microsoft.com/office/drawing/2014/main" id="{1A9D3726-F269-0A9A-BFB3-FD7B18C6C5EA}"/>
              </a:ext>
            </a:extLst>
          </p:cNvPr>
          <p:cNvCxnSpPr/>
          <p:nvPr/>
        </p:nvCxnSpPr>
        <p:spPr>
          <a:xfrm flipV="1">
            <a:off x="7234518" y="1081518"/>
            <a:ext cx="0" cy="5394225"/>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85E67444-F876-C660-B8B5-4BC4803335D0}"/>
              </a:ext>
            </a:extLst>
          </p:cNvPr>
          <p:cNvCxnSpPr>
            <a:cxnSpLocks/>
          </p:cNvCxnSpPr>
          <p:nvPr/>
        </p:nvCxnSpPr>
        <p:spPr>
          <a:xfrm>
            <a:off x="7234518" y="1090483"/>
            <a:ext cx="731724"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080760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31780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Results of FractalCNN for RAVDESS (Gender Independent)</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3</a:t>
            </a:r>
            <a:r>
              <a:rPr lang="en-IN" sz="1600" b="1" dirty="0">
                <a:solidFill>
                  <a:schemeClr val="tx1"/>
                </a:solidFill>
                <a:latin typeface="Cambria" panose="02040503050406030204" pitchFamily="18" charset="0"/>
                <a:ea typeface="Cambria" panose="02040503050406030204" pitchFamily="18" charset="0"/>
              </a:rPr>
              <a:t>1</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graphicFrame>
        <p:nvGraphicFramePr>
          <p:cNvPr id="2" name="Chart 1">
            <a:extLst>
              <a:ext uri="{FF2B5EF4-FFF2-40B4-BE49-F238E27FC236}">
                <a16:creationId xmlns:a16="http://schemas.microsoft.com/office/drawing/2014/main" id="{47AD45C0-ADD6-830D-C0F7-F8172D31D0F2}"/>
              </a:ext>
            </a:extLst>
          </p:cNvPr>
          <p:cNvGraphicFramePr>
            <a:graphicFrameLocks/>
          </p:cNvGraphicFramePr>
          <p:nvPr>
            <p:extLst>
              <p:ext uri="{D42A27DB-BD31-4B8C-83A1-F6EECF244321}">
                <p14:modId xmlns:p14="http://schemas.microsoft.com/office/powerpoint/2010/main" val="433974833"/>
              </p:ext>
            </p:extLst>
          </p:nvPr>
        </p:nvGraphicFramePr>
        <p:xfrm>
          <a:off x="2738536" y="1725885"/>
          <a:ext cx="6839094" cy="406217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02892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31780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Results of FractalCNN for RAVDESS (Gender Dependent)</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32</a:t>
            </a:r>
            <a:endParaRPr lang="en-IN" sz="1600" b="1" dirty="0">
              <a:solidFill>
                <a:schemeClr val="tx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graphicFrame>
        <p:nvGraphicFramePr>
          <p:cNvPr id="6" name="Chart 5">
            <a:extLst>
              <a:ext uri="{FF2B5EF4-FFF2-40B4-BE49-F238E27FC236}">
                <a16:creationId xmlns:a16="http://schemas.microsoft.com/office/drawing/2014/main" id="{2496F2A9-73DC-9FA1-D26A-3533915E6E49}"/>
              </a:ext>
            </a:extLst>
          </p:cNvPr>
          <p:cNvGraphicFramePr>
            <a:graphicFrameLocks/>
          </p:cNvGraphicFramePr>
          <p:nvPr>
            <p:extLst>
              <p:ext uri="{D42A27DB-BD31-4B8C-83A1-F6EECF244321}">
                <p14:modId xmlns:p14="http://schemas.microsoft.com/office/powerpoint/2010/main" val="3024712030"/>
              </p:ext>
            </p:extLst>
          </p:nvPr>
        </p:nvGraphicFramePr>
        <p:xfrm>
          <a:off x="2858679" y="1649693"/>
          <a:ext cx="6445578" cy="441262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41355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31780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Results of FractalCNN for SAVEE (Gender Independent)</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3</a:t>
            </a:r>
            <a:r>
              <a:rPr lang="en-IN" sz="1600" b="1" dirty="0">
                <a:solidFill>
                  <a:schemeClr val="tx1"/>
                </a:solidFill>
                <a:latin typeface="Cambria" panose="02040503050406030204" pitchFamily="18" charset="0"/>
                <a:ea typeface="Cambria" panose="02040503050406030204" pitchFamily="18" charset="0"/>
              </a:rPr>
              <a:t>3</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graphicFrame>
        <p:nvGraphicFramePr>
          <p:cNvPr id="2" name="Chart 1">
            <a:extLst>
              <a:ext uri="{FF2B5EF4-FFF2-40B4-BE49-F238E27FC236}">
                <a16:creationId xmlns:a16="http://schemas.microsoft.com/office/drawing/2014/main" id="{0FDE2ACA-3804-AA00-D9E0-0A73F8AE2D64}"/>
              </a:ext>
            </a:extLst>
          </p:cNvPr>
          <p:cNvGraphicFramePr>
            <a:graphicFrameLocks/>
          </p:cNvGraphicFramePr>
          <p:nvPr>
            <p:extLst>
              <p:ext uri="{D42A27DB-BD31-4B8C-83A1-F6EECF244321}">
                <p14:modId xmlns:p14="http://schemas.microsoft.com/office/powerpoint/2010/main" val="1379924823"/>
              </p:ext>
            </p:extLst>
          </p:nvPr>
        </p:nvGraphicFramePr>
        <p:xfrm>
          <a:off x="2980441" y="1971674"/>
          <a:ext cx="6804581" cy="405205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851218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31780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Results of FractalCNN for TESS (Gender Independent)</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3</a:t>
            </a:r>
            <a:r>
              <a:rPr lang="en-IN" sz="1600" b="1" dirty="0">
                <a:solidFill>
                  <a:schemeClr val="tx1"/>
                </a:solidFill>
                <a:latin typeface="Cambria" panose="02040503050406030204" pitchFamily="18" charset="0"/>
                <a:ea typeface="Cambria" panose="02040503050406030204" pitchFamily="18" charset="0"/>
              </a:rPr>
              <a:t>4</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graphicFrame>
        <p:nvGraphicFramePr>
          <p:cNvPr id="3" name="Chart 2">
            <a:extLst>
              <a:ext uri="{FF2B5EF4-FFF2-40B4-BE49-F238E27FC236}">
                <a16:creationId xmlns:a16="http://schemas.microsoft.com/office/drawing/2014/main" id="{CBE032D2-BF5C-B3BE-4898-ED822759B35C}"/>
              </a:ext>
            </a:extLst>
          </p:cNvPr>
          <p:cNvGraphicFramePr>
            <a:graphicFrameLocks/>
          </p:cNvGraphicFramePr>
          <p:nvPr>
            <p:extLst>
              <p:ext uri="{D42A27DB-BD31-4B8C-83A1-F6EECF244321}">
                <p14:modId xmlns:p14="http://schemas.microsoft.com/office/powerpoint/2010/main" val="3787722088"/>
              </p:ext>
            </p:extLst>
          </p:nvPr>
        </p:nvGraphicFramePr>
        <p:xfrm>
          <a:off x="2677212" y="1678855"/>
          <a:ext cx="6532775" cy="425148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96492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Comparison Between The Models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35</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graphicFrame>
        <p:nvGraphicFramePr>
          <p:cNvPr id="9" name="Chart 8">
            <a:extLst>
              <a:ext uri="{FF2B5EF4-FFF2-40B4-BE49-F238E27FC236}">
                <a16:creationId xmlns:a16="http://schemas.microsoft.com/office/drawing/2014/main" id="{32C42270-88BA-4B8A-1AB1-304175A22F2D}"/>
              </a:ext>
            </a:extLst>
          </p:cNvPr>
          <p:cNvGraphicFramePr/>
          <p:nvPr>
            <p:extLst>
              <p:ext uri="{D42A27DB-BD31-4B8C-83A1-F6EECF244321}">
                <p14:modId xmlns:p14="http://schemas.microsoft.com/office/powerpoint/2010/main" val="2683183279"/>
              </p:ext>
            </p:extLst>
          </p:nvPr>
        </p:nvGraphicFramePr>
        <p:xfrm>
          <a:off x="317595" y="1112659"/>
          <a:ext cx="5778406" cy="256144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0" name="Chart 9">
            <a:extLst>
              <a:ext uri="{FF2B5EF4-FFF2-40B4-BE49-F238E27FC236}">
                <a16:creationId xmlns:a16="http://schemas.microsoft.com/office/drawing/2014/main" id="{2E509605-26A0-E4ED-7E6E-4C410306F323}"/>
              </a:ext>
            </a:extLst>
          </p:cNvPr>
          <p:cNvGraphicFramePr/>
          <p:nvPr>
            <p:extLst>
              <p:ext uri="{D42A27DB-BD31-4B8C-83A1-F6EECF244321}">
                <p14:modId xmlns:p14="http://schemas.microsoft.com/office/powerpoint/2010/main" val="729238707"/>
              </p:ext>
            </p:extLst>
          </p:nvPr>
        </p:nvGraphicFramePr>
        <p:xfrm>
          <a:off x="6150033" y="1113522"/>
          <a:ext cx="5778406" cy="256058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a:extLst>
              <a:ext uri="{FF2B5EF4-FFF2-40B4-BE49-F238E27FC236}">
                <a16:creationId xmlns:a16="http://schemas.microsoft.com/office/drawing/2014/main" id="{7334ABA0-D4D0-EA70-DFAB-9050F1CD18F6}"/>
              </a:ext>
            </a:extLst>
          </p:cNvPr>
          <p:cNvGraphicFramePr/>
          <p:nvPr>
            <p:extLst>
              <p:ext uri="{D42A27DB-BD31-4B8C-83A1-F6EECF244321}">
                <p14:modId xmlns:p14="http://schemas.microsoft.com/office/powerpoint/2010/main" val="3266423913"/>
              </p:ext>
            </p:extLst>
          </p:nvPr>
        </p:nvGraphicFramePr>
        <p:xfrm>
          <a:off x="2864168" y="3674102"/>
          <a:ext cx="6109504" cy="2849245"/>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11093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Introduction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01</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3" y="1016002"/>
            <a:ext cx="12191998" cy="5756268"/>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41330" indent="-441330" algn="just">
              <a:lnSpc>
                <a:spcPct val="150000"/>
              </a:lnSpc>
              <a:spcBef>
                <a:spcPts val="1200"/>
              </a:spcBef>
              <a:spcAft>
                <a:spcPts val="1200"/>
              </a:spcAft>
              <a:buFont typeface="Wingdings" panose="05000000000000000000" pitchFamily="2" charset="2"/>
              <a:buChar char="§"/>
            </a:pPr>
            <a:r>
              <a:rPr lang="en-US" sz="2200" dirty="0">
                <a:latin typeface="Cambria" panose="02040503050406030204" pitchFamily="18" charset="0"/>
                <a:ea typeface="Cambria" panose="02040503050406030204" pitchFamily="18" charset="0"/>
              </a:rPr>
              <a:t>Emotions play a significant role in human communication and relationships. </a:t>
            </a:r>
          </a:p>
          <a:p>
            <a:pPr marL="441330" indent="-441330" algn="just">
              <a:lnSpc>
                <a:spcPct val="150000"/>
              </a:lnSpc>
              <a:spcBef>
                <a:spcPts val="1200"/>
              </a:spcBef>
              <a:spcAft>
                <a:spcPts val="1200"/>
              </a:spcAft>
              <a:buFont typeface="Wingdings" panose="05000000000000000000" pitchFamily="2" charset="2"/>
              <a:buChar char="§"/>
            </a:pPr>
            <a:r>
              <a:rPr lang="en-IN" sz="2200" dirty="0">
                <a:latin typeface="Cambria" panose="02040503050406030204" pitchFamily="18" charset="0"/>
                <a:ea typeface="Cambria" panose="02040503050406030204" pitchFamily="18" charset="0"/>
              </a:rPr>
              <a:t>Extreme emotional imbalance can lead to many serious illnesses. These not only affect people's mental health but can also cause serious physical health issues.[1]</a:t>
            </a:r>
          </a:p>
          <a:p>
            <a:pPr marL="441330" indent="-441330" algn="just">
              <a:lnSpc>
                <a:spcPct val="150000"/>
              </a:lnSpc>
              <a:spcBef>
                <a:spcPts val="1200"/>
              </a:spcBef>
              <a:spcAft>
                <a:spcPts val="1200"/>
              </a:spcAft>
              <a:buFont typeface="Wingdings" panose="05000000000000000000" pitchFamily="2" charset="2"/>
              <a:buChar char="§"/>
            </a:pPr>
            <a:r>
              <a:rPr lang="en-IN" sz="2200" dirty="0">
                <a:latin typeface="Cambria" panose="02040503050406030204" pitchFamily="18" charset="0"/>
                <a:ea typeface="Cambria" panose="02040503050406030204" pitchFamily="18" charset="0"/>
              </a:rPr>
              <a:t>Emotion detection has various applications, including healthcare for diagnosis and treatment, human-machine interaction, etc.</a:t>
            </a:r>
          </a:p>
          <a:p>
            <a:pPr marL="441330" indent="-441330" algn="just">
              <a:lnSpc>
                <a:spcPct val="150000"/>
              </a:lnSpc>
              <a:spcBef>
                <a:spcPts val="1200"/>
              </a:spcBef>
              <a:spcAft>
                <a:spcPts val="1200"/>
              </a:spcAft>
              <a:buFont typeface="Wingdings" panose="05000000000000000000" pitchFamily="2" charset="2"/>
              <a:buChar char="§"/>
            </a:pPr>
            <a:r>
              <a:rPr lang="en-IN" sz="2200" dirty="0">
                <a:latin typeface="Cambria" panose="02040503050406030204" pitchFamily="18" charset="0"/>
                <a:ea typeface="Cambria" panose="02040503050406030204" pitchFamily="18" charset="0"/>
              </a:rPr>
              <a:t>Facial expressions and vocal cord vibration are the most significant biomarkers for emotion detection.</a:t>
            </a:r>
          </a:p>
          <a:p>
            <a:pPr marL="441330" indent="-441330" algn="just">
              <a:lnSpc>
                <a:spcPct val="150000"/>
              </a:lnSpc>
              <a:spcBef>
                <a:spcPts val="1200"/>
              </a:spcBef>
              <a:spcAft>
                <a:spcPts val="1200"/>
              </a:spcAft>
              <a:buFont typeface="Wingdings" panose="05000000000000000000" pitchFamily="2" charset="2"/>
              <a:buChar char="§"/>
            </a:pPr>
            <a:r>
              <a:rPr lang="en-IN" sz="2200" dirty="0">
                <a:latin typeface="Cambria" panose="02040503050406030204" pitchFamily="18" charset="0"/>
                <a:ea typeface="Cambria" panose="02040503050406030204" pitchFamily="18" charset="0"/>
              </a:rPr>
              <a:t>Deep learning, particularly deep neural network architecture like LSTM, CNN, and RNN can be used.</a:t>
            </a:r>
          </a:p>
        </p:txBody>
      </p:sp>
    </p:spTree>
    <p:extLst>
      <p:ext uri="{BB962C8B-B14F-4D97-AF65-F5344CB8AC3E}">
        <p14:creationId xmlns:p14="http://schemas.microsoft.com/office/powerpoint/2010/main" val="12545891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Comparative Analysis For RAVDESS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36</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00F8E501-741A-ABE2-66C2-584DF884A0A5}"/>
              </a:ext>
            </a:extLst>
          </p:cNvPr>
          <p:cNvGraphicFramePr>
            <a:graphicFrameLocks noGrp="1"/>
          </p:cNvGraphicFramePr>
          <p:nvPr>
            <p:extLst>
              <p:ext uri="{D42A27DB-BD31-4B8C-83A1-F6EECF244321}">
                <p14:modId xmlns:p14="http://schemas.microsoft.com/office/powerpoint/2010/main" val="3083763758"/>
              </p:ext>
            </p:extLst>
          </p:nvPr>
        </p:nvGraphicFramePr>
        <p:xfrm>
          <a:off x="20782" y="1027522"/>
          <a:ext cx="12150436" cy="5726372"/>
        </p:xfrm>
        <a:graphic>
          <a:graphicData uri="http://schemas.openxmlformats.org/drawingml/2006/table">
            <a:tbl>
              <a:tblPr firstRow="1" firstCol="1" bandRow="1">
                <a:tableStyleId>{2D5ABB26-0587-4C30-8999-92F81FD0307C}</a:tableStyleId>
              </a:tblPr>
              <a:tblGrid>
                <a:gridCol w="2812990">
                  <a:extLst>
                    <a:ext uri="{9D8B030D-6E8A-4147-A177-3AD203B41FA5}">
                      <a16:colId xmlns:a16="http://schemas.microsoft.com/office/drawing/2014/main" val="2660753953"/>
                    </a:ext>
                  </a:extLst>
                </a:gridCol>
                <a:gridCol w="2812990">
                  <a:extLst>
                    <a:ext uri="{9D8B030D-6E8A-4147-A177-3AD203B41FA5}">
                      <a16:colId xmlns:a16="http://schemas.microsoft.com/office/drawing/2014/main" val="4220680579"/>
                    </a:ext>
                  </a:extLst>
                </a:gridCol>
                <a:gridCol w="3711466">
                  <a:extLst>
                    <a:ext uri="{9D8B030D-6E8A-4147-A177-3AD203B41FA5}">
                      <a16:colId xmlns:a16="http://schemas.microsoft.com/office/drawing/2014/main" val="1886309188"/>
                    </a:ext>
                  </a:extLst>
                </a:gridCol>
                <a:gridCol w="2812990">
                  <a:extLst>
                    <a:ext uri="{9D8B030D-6E8A-4147-A177-3AD203B41FA5}">
                      <a16:colId xmlns:a16="http://schemas.microsoft.com/office/drawing/2014/main" val="2326422989"/>
                    </a:ext>
                  </a:extLst>
                </a:gridCol>
              </a:tblGrid>
              <a:tr h="220963">
                <a:tc>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Author’s Name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Features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Methodology</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Accuracy(%)</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4929877"/>
                  </a:ext>
                </a:extLst>
              </a:tr>
              <a:tr h="547412">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Issa et al.[11]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Mel Spectrogram, Chromagram,  Spectral Contrast, MFCC, Tonnetz, </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1-D CNN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71.61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85152839"/>
                  </a:ext>
                </a:extLst>
              </a:tr>
              <a:tr h="269395">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Alnuaim et al.[15]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MFCC, STFT, Mel Spectrogram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MLP</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81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5930756"/>
                  </a:ext>
                </a:extLst>
              </a:tr>
              <a:tr h="220963">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Andayani et al. [16]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MFCC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LSTM-Transformer</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75.62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076762"/>
                  </a:ext>
                </a:extLst>
              </a:tr>
              <a:tr h="220963">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Kumaran et al.[17]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M-GFCC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Deep C-RNN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More than 80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824620"/>
                  </a:ext>
                </a:extLst>
              </a:tr>
              <a:tr h="455717">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Kakuba et al.[18]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MFCC, Chromagram, Mel Spectrogram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ABMD</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85.89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7379505"/>
                  </a:ext>
                </a:extLst>
              </a:tr>
              <a:tr h="220963">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Dolka et al.[19]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MFCC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ANN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88.72</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8475277"/>
                  </a:ext>
                </a:extLst>
              </a:tr>
              <a:tr h="690470">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Jahangir et al.[20]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Spectral contrast, tonnetz, MFCCS, delta-MFCCS, delta-delta MFCCS, and chromagram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1-D CNN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90.6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8219804"/>
                  </a:ext>
                </a:extLst>
              </a:tr>
              <a:tr h="269395">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Li. et al.[31]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IMel Spectrogram, Mel Spectrogram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CNN-SSAE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83.18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8422045"/>
                  </a:ext>
                </a:extLst>
              </a:tr>
              <a:tr h="455717">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S. Bhattacharya et el.[32]</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MFCC, Chroma, Tonnetz, Contrast, Mel Spectrogram</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CNN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90.86</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5596548"/>
                  </a:ext>
                </a:extLst>
              </a:tr>
              <a:tr h="269395">
                <a:tc rowSpan="2">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M. Khan et al.[33]</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15000"/>
                        </a:lnSpc>
                        <a:spcAft>
                          <a:spcPts val="1000"/>
                        </a:spcAft>
                      </a:pPr>
                      <a:r>
                        <a:rPr lang="en-IN" sz="1200" dirty="0">
                          <a:effectLst/>
                          <a:latin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lnSpc>
                          <a:spcPct val="100000"/>
                        </a:lnSpc>
                        <a:spcAft>
                          <a:spcPts val="1000"/>
                        </a:spcAft>
                      </a:pPr>
                      <a:r>
                        <a:rPr lang="en-IN" sz="1200" dirty="0">
                          <a:effectLst/>
                          <a:latin typeface="Times New Roman" panose="02020603050405020304" pitchFamily="18" charset="0"/>
                          <a:cs typeface="Times New Roman" panose="02020603050405020304" pitchFamily="18" charset="0"/>
                        </a:rPr>
                        <a:t>DeepESN, Dilated CNN, Multi-Headed Attention Mechanism,</a:t>
                      </a:r>
                    </a:p>
                    <a:p>
                      <a:pPr algn="ctr">
                        <a:lnSpc>
                          <a:spcPct val="100000"/>
                        </a:lnSpc>
                        <a:spcAft>
                          <a:spcPts val="1000"/>
                        </a:spcAft>
                      </a:pPr>
                      <a:r>
                        <a:rPr lang="en-IN" sz="1200" dirty="0">
                          <a:effectLst/>
                          <a:latin typeface="Times New Roman" panose="02020603050405020304" pitchFamily="18" charset="0"/>
                          <a:cs typeface="Times New Roman" panose="02020603050405020304" pitchFamily="18" charset="0"/>
                        </a:rPr>
                        <a:t>Sparse Random Projection</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82.01 (Speaker-dependent)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502145"/>
                  </a:ext>
                </a:extLst>
              </a:tr>
              <a:tr h="542583">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15000"/>
                        </a:lnSpc>
                        <a:spcAft>
                          <a:spcPts val="1000"/>
                        </a:spcAft>
                      </a:pPr>
                      <a:r>
                        <a:rPr lang="en-IN" sz="1200">
                          <a:effectLst/>
                          <a:latin typeface="Times New Roman" panose="02020603050405020304" pitchFamily="18" charset="0"/>
                          <a:cs typeface="Times New Roman" panose="02020603050405020304" pitchFamily="18" charset="0"/>
                        </a:rPr>
                        <a:t>77.02 (Speaker-independent)</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6247400"/>
                  </a:ext>
                </a:extLst>
              </a:tr>
              <a:tr h="220963">
                <a:tc rowSpan="3">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This work (Gender Neutral)</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Mel Spectrogram</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FractalCNN</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91</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1722356"/>
                  </a:ext>
                </a:extLst>
              </a:tr>
              <a:tr h="220963">
                <a:tc vMerge="1">
                  <a:txBody>
                    <a:bodyPr/>
                    <a:lstStyle/>
                    <a:p>
                      <a:endParaRPr lang="en-IN"/>
                    </a:p>
                  </a:txBody>
                  <a:tcPr/>
                </a:tc>
                <a:tc>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MFCC</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92</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94535398"/>
                  </a:ext>
                </a:extLst>
              </a:tr>
              <a:tr h="237621">
                <a:tc vMerge="1">
                  <a:txBody>
                    <a:bodyPr/>
                    <a:lstStyle/>
                    <a:p>
                      <a:endParaRPr lang="en-IN"/>
                    </a:p>
                  </a:txBody>
                  <a:tcPr/>
                </a:tc>
                <a:tc>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Combined</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93</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8862304"/>
                  </a:ext>
                </a:extLst>
              </a:tr>
              <a:tr h="220963">
                <a:tc rowSpan="3">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This work (Gender Specific male and female)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Mel Spectrogram</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FractalCNN</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95</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5384899"/>
                  </a:ext>
                </a:extLst>
              </a:tr>
              <a:tr h="220963">
                <a:tc vMerge="1">
                  <a:txBody>
                    <a:bodyPr/>
                    <a:lstStyle/>
                    <a:p>
                      <a:endParaRPr lang="en-IN"/>
                    </a:p>
                  </a:txBody>
                  <a:tcPr/>
                </a:tc>
                <a:tc>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MFCC</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92</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0685159"/>
                  </a:ext>
                </a:extLst>
              </a:tr>
              <a:tr h="220963">
                <a:tc vMerge="1">
                  <a:txBody>
                    <a:bodyPr/>
                    <a:lstStyle/>
                    <a:p>
                      <a:endParaRPr lang="en-IN"/>
                    </a:p>
                  </a:txBody>
                  <a:tcPr/>
                </a:tc>
                <a:tc>
                  <a:txBody>
                    <a:bodyPr/>
                    <a:lstStyle/>
                    <a:p>
                      <a:pPr algn="ctr">
                        <a:lnSpc>
                          <a:spcPct val="115000"/>
                        </a:lnSpc>
                        <a:spcAft>
                          <a:spcPts val="1000"/>
                        </a:spcAft>
                      </a:pPr>
                      <a:r>
                        <a:rPr lang="en-IN" sz="1200" b="1">
                          <a:effectLst/>
                          <a:latin typeface="Times New Roman" panose="02020603050405020304" pitchFamily="18" charset="0"/>
                          <a:cs typeface="Times New Roman" panose="02020603050405020304" pitchFamily="18" charset="0"/>
                        </a:rPr>
                        <a:t>Combined</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a:lnSpc>
                          <a:spcPct val="115000"/>
                        </a:lnSpc>
                        <a:spcAft>
                          <a:spcPts val="1000"/>
                        </a:spcAft>
                      </a:pPr>
                      <a:r>
                        <a:rPr lang="en-IN" sz="1200" b="1" dirty="0">
                          <a:effectLst/>
                          <a:latin typeface="Times New Roman" panose="02020603050405020304" pitchFamily="18" charset="0"/>
                          <a:cs typeface="Times New Roman" panose="02020603050405020304" pitchFamily="18" charset="0"/>
                        </a:rPr>
                        <a:t>94</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0089" marR="4008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3784234"/>
                  </a:ext>
                </a:extLst>
              </a:tr>
            </a:tbl>
          </a:graphicData>
        </a:graphic>
      </p:graphicFrame>
    </p:spTree>
    <p:extLst>
      <p:ext uri="{BB962C8B-B14F-4D97-AF65-F5344CB8AC3E}">
        <p14:creationId xmlns:p14="http://schemas.microsoft.com/office/powerpoint/2010/main" val="2166808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Comparative Analysis For SAVEE</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37</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797778BA-0620-0AC8-9AD7-F8B9D7255A27}"/>
              </a:ext>
            </a:extLst>
          </p:cNvPr>
          <p:cNvGraphicFramePr>
            <a:graphicFrameLocks noGrp="1"/>
          </p:cNvGraphicFramePr>
          <p:nvPr>
            <p:extLst>
              <p:ext uri="{D42A27DB-BD31-4B8C-83A1-F6EECF244321}">
                <p14:modId xmlns:p14="http://schemas.microsoft.com/office/powerpoint/2010/main" val="3701902858"/>
              </p:ext>
            </p:extLst>
          </p:nvPr>
        </p:nvGraphicFramePr>
        <p:xfrm>
          <a:off x="202649" y="1064570"/>
          <a:ext cx="11755224" cy="5670251"/>
        </p:xfrm>
        <a:graphic>
          <a:graphicData uri="http://schemas.openxmlformats.org/drawingml/2006/table">
            <a:tbl>
              <a:tblPr firstRow="1" firstCol="1" bandRow="1">
                <a:tableStyleId>{2D5ABB26-0587-4C30-8999-92F81FD0307C}</a:tableStyleId>
              </a:tblPr>
              <a:tblGrid>
                <a:gridCol w="2702130">
                  <a:extLst>
                    <a:ext uri="{9D8B030D-6E8A-4147-A177-3AD203B41FA5}">
                      <a16:colId xmlns:a16="http://schemas.microsoft.com/office/drawing/2014/main" val="2490082374"/>
                    </a:ext>
                  </a:extLst>
                </a:gridCol>
                <a:gridCol w="2727327">
                  <a:extLst>
                    <a:ext uri="{9D8B030D-6E8A-4147-A177-3AD203B41FA5}">
                      <a16:colId xmlns:a16="http://schemas.microsoft.com/office/drawing/2014/main" val="2738205740"/>
                    </a:ext>
                  </a:extLst>
                </a:gridCol>
                <a:gridCol w="3598440">
                  <a:extLst>
                    <a:ext uri="{9D8B030D-6E8A-4147-A177-3AD203B41FA5}">
                      <a16:colId xmlns:a16="http://schemas.microsoft.com/office/drawing/2014/main" val="604814758"/>
                    </a:ext>
                  </a:extLst>
                </a:gridCol>
                <a:gridCol w="2727327">
                  <a:extLst>
                    <a:ext uri="{9D8B030D-6E8A-4147-A177-3AD203B41FA5}">
                      <a16:colId xmlns:a16="http://schemas.microsoft.com/office/drawing/2014/main" val="4173281924"/>
                    </a:ext>
                  </a:extLst>
                </a:gridCol>
              </a:tblGrid>
              <a:tr h="123874">
                <a:tc>
                  <a:txBody>
                    <a:bodyPr/>
                    <a:lstStyle/>
                    <a:p>
                      <a:pPr algn="ctr">
                        <a:lnSpc>
                          <a:spcPct val="115000"/>
                        </a:lnSpc>
                        <a:spcAft>
                          <a:spcPts val="1000"/>
                        </a:spcAft>
                      </a:pPr>
                      <a:r>
                        <a:rPr lang="en-IN" sz="1400" b="1">
                          <a:effectLst/>
                          <a:latin typeface="Times New Roman" panose="02020603050405020304" pitchFamily="18" charset="0"/>
                          <a:cs typeface="Times New Roman" panose="02020603050405020304" pitchFamily="18" charset="0"/>
                        </a:rPr>
                        <a:t>Author’s Name</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b="1">
                          <a:effectLst/>
                          <a:latin typeface="Times New Roman" panose="02020603050405020304" pitchFamily="18" charset="0"/>
                          <a:cs typeface="Times New Roman" panose="02020603050405020304" pitchFamily="18" charset="0"/>
                        </a:rPr>
                        <a:t>Features</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b="1">
                          <a:effectLst/>
                          <a:latin typeface="Times New Roman" panose="02020603050405020304" pitchFamily="18" charset="0"/>
                          <a:cs typeface="Times New Roman" panose="02020603050405020304" pitchFamily="18" charset="0"/>
                        </a:rPr>
                        <a:t>Methodology</a:t>
                      </a:r>
                      <a:endParaRPr lang="en-IN" sz="12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b="1" dirty="0">
                          <a:effectLst/>
                          <a:latin typeface="Times New Roman" panose="02020603050405020304" pitchFamily="18" charset="0"/>
                          <a:cs typeface="Times New Roman" panose="02020603050405020304" pitchFamily="18" charset="0"/>
                        </a:rPr>
                        <a:t>Accuracy(%)</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442177"/>
                  </a:ext>
                </a:extLst>
              </a:tr>
              <a:tr h="387011">
                <a:tc>
                  <a:txBody>
                    <a:bodyPr/>
                    <a:lstStyle/>
                    <a:p>
                      <a:pPr algn="ctr">
                        <a:lnSpc>
                          <a:spcPct val="115000"/>
                        </a:lnSpc>
                        <a:spcAft>
                          <a:spcPts val="1000"/>
                        </a:spcAft>
                      </a:pPr>
                      <a:r>
                        <a:rPr lang="en-IN" sz="1400" dirty="0">
                          <a:effectLst/>
                          <a:latin typeface="Times New Roman" panose="02020603050405020304" pitchFamily="18" charset="0"/>
                          <a:cs typeface="Times New Roman" panose="02020603050405020304" pitchFamily="18" charset="0"/>
                        </a:rPr>
                        <a:t>Kakuba et al.[18]</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MFCC, Chromagram, Mel Spectrogram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ABMD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dirty="0">
                          <a:effectLst/>
                          <a:latin typeface="Times New Roman" panose="02020603050405020304" pitchFamily="18" charset="0"/>
                          <a:cs typeface="Times New Roman" panose="02020603050405020304" pitchFamily="18" charset="0"/>
                        </a:rPr>
                        <a:t>93.75</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4524981"/>
                  </a:ext>
                </a:extLst>
              </a:tr>
              <a:tr h="123874">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Dolka et al.[19]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MFCC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ANN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86.80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8609325"/>
                  </a:ext>
                </a:extLst>
              </a:tr>
              <a:tr h="391641">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Li. Et al.[31]</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Mel Spectrogram</a:t>
                      </a:r>
                      <a:endParaRPr lang="en-IN" sz="1200">
                        <a:effectLst/>
                        <a:latin typeface="Times New Roman" panose="02020603050405020304" pitchFamily="18" charset="0"/>
                        <a:cs typeface="Times New Roman" panose="02020603050405020304" pitchFamily="18" charset="0"/>
                      </a:endParaRPr>
                    </a:p>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Imel Spectrogram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CNN-SSAE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88.96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8731489"/>
                  </a:ext>
                </a:extLst>
              </a:tr>
              <a:tr h="650148">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Jahangir et al.[20]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Spectral contrast, tonnetz, MFCCS, delta-MFCCS, delta-delta MFCCS, and chromagram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1-D CNN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93.75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1961142"/>
                  </a:ext>
                </a:extLst>
              </a:tr>
              <a:tr h="255442">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R. Singh et al.[34]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MFCC, pitch, zcr, rms</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SVM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77.38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268237"/>
                  </a:ext>
                </a:extLst>
              </a:tr>
              <a:tr h="387011">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S. Mishra et al.[35]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MRVMMFCC, MRVMAE, MRVMPE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DNN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83.4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598193"/>
                  </a:ext>
                </a:extLst>
              </a:tr>
              <a:tr h="422399">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K. Mountzouris et al. [36]</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MFCC</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CNN+ATN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74</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1041626"/>
                  </a:ext>
                </a:extLst>
              </a:tr>
              <a:tr h="529885">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M. H. Saeed et al. [37]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MFCC, Mel Spectrogram, Chroma, Poly Feature</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DNN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90</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2194901"/>
                  </a:ext>
                </a:extLst>
              </a:tr>
              <a:tr h="781717">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Yanlin Liu et al.[38]</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Fundamental Frequency, ZCR, Chroma, MFCC, Mel Spectrogram, Spectral Contrast, Spectral Centroid</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CNN-A-LSTM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94.5</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91151519"/>
                  </a:ext>
                </a:extLst>
              </a:tr>
              <a:tr h="295301">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Li et al. [39]</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Log Mel Spectrogram</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DeepCNN</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a:effectLst/>
                          <a:latin typeface="Times New Roman" panose="02020603050405020304" pitchFamily="18" charset="0"/>
                          <a:cs typeface="Times New Roman" panose="02020603050405020304" pitchFamily="18" charset="0"/>
                        </a:rPr>
                        <a:t>92.97</a:t>
                      </a:r>
                      <a:endParaRPr lang="en-IN" sz="12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312926"/>
                  </a:ext>
                </a:extLst>
              </a:tr>
              <a:tr h="177257">
                <a:tc rowSpan="3">
                  <a:txBody>
                    <a:bodyPr/>
                    <a:lstStyle/>
                    <a:p>
                      <a:pPr algn="ctr">
                        <a:lnSpc>
                          <a:spcPct val="115000"/>
                        </a:lnSpc>
                        <a:spcAft>
                          <a:spcPts val="1000"/>
                        </a:spcAft>
                      </a:pPr>
                      <a:r>
                        <a:rPr lang="en-IN" sz="1400" b="1" dirty="0">
                          <a:effectLst/>
                          <a:latin typeface="Times New Roman" panose="02020603050405020304" pitchFamily="18" charset="0"/>
                          <a:cs typeface="Times New Roman" panose="02020603050405020304" pitchFamily="18" charset="0"/>
                        </a:rPr>
                        <a:t>This Work</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b="1" dirty="0">
                          <a:effectLst/>
                          <a:latin typeface="Times New Roman" panose="02020603050405020304" pitchFamily="18" charset="0"/>
                          <a:cs typeface="Times New Roman" panose="02020603050405020304" pitchFamily="18" charset="0"/>
                        </a:rPr>
                        <a:t>Mel Spectrogram</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lnSpc>
                          <a:spcPct val="115000"/>
                        </a:lnSpc>
                        <a:spcAft>
                          <a:spcPts val="1000"/>
                        </a:spcAft>
                      </a:pPr>
                      <a:r>
                        <a:rPr lang="en-IN" sz="1400" b="1" dirty="0">
                          <a:effectLst/>
                          <a:latin typeface="Times New Roman" panose="02020603050405020304" pitchFamily="18" charset="0"/>
                          <a:cs typeface="Times New Roman" panose="02020603050405020304" pitchFamily="18" charset="0"/>
                        </a:rPr>
                        <a:t>FractalCNN</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400" b="1" dirty="0">
                          <a:effectLst/>
                          <a:latin typeface="Times New Roman" panose="02020603050405020304" pitchFamily="18" charset="0"/>
                          <a:cs typeface="Times New Roman" panose="02020603050405020304" pitchFamily="18" charset="0"/>
                        </a:rPr>
                        <a:t>95</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321794"/>
                  </a:ext>
                </a:extLst>
              </a:tr>
              <a:tr h="198000">
                <a:tc vMerge="1">
                  <a:txBody>
                    <a:bodyPr/>
                    <a:lstStyle/>
                    <a:p>
                      <a:endParaRPr lang="en-IN"/>
                    </a:p>
                  </a:txBody>
                  <a:tcPr/>
                </a:tc>
                <a:tc>
                  <a:txBody>
                    <a:bodyPr/>
                    <a:lstStyle/>
                    <a:p>
                      <a:pPr algn="ctr">
                        <a:lnSpc>
                          <a:spcPct val="115000"/>
                        </a:lnSpc>
                        <a:spcAft>
                          <a:spcPts val="1000"/>
                        </a:spcAft>
                      </a:pPr>
                      <a:r>
                        <a:rPr lang="en-IN" sz="1400" dirty="0">
                          <a:effectLst/>
                          <a:latin typeface="Times New Roman" panose="02020603050405020304" pitchFamily="18" charset="0"/>
                          <a:cs typeface="Times New Roman" panose="02020603050405020304" pitchFamily="18" charset="0"/>
                        </a:rPr>
                        <a:t>MFCC</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a:lnSpc>
                          <a:spcPct val="115000"/>
                        </a:lnSpc>
                        <a:spcAft>
                          <a:spcPts val="1000"/>
                        </a:spcAft>
                      </a:pPr>
                      <a:r>
                        <a:rPr lang="en-IN" sz="1400" dirty="0">
                          <a:effectLst/>
                          <a:latin typeface="Times New Roman" panose="02020603050405020304" pitchFamily="18" charset="0"/>
                          <a:cs typeface="Times New Roman" panose="02020603050405020304" pitchFamily="18" charset="0"/>
                        </a:rPr>
                        <a:t>91</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7992802"/>
                  </a:ext>
                </a:extLst>
              </a:tr>
              <a:tr h="158400">
                <a:tc vMerge="1">
                  <a:txBody>
                    <a:bodyPr/>
                    <a:lstStyle/>
                    <a:p>
                      <a:endParaRPr lang="en-IN"/>
                    </a:p>
                  </a:txBody>
                  <a:tcPr/>
                </a:tc>
                <a:tc>
                  <a:txBody>
                    <a:bodyPr/>
                    <a:lstStyle/>
                    <a:p>
                      <a:pPr algn="ctr">
                        <a:lnSpc>
                          <a:spcPct val="115000"/>
                        </a:lnSpc>
                        <a:spcAft>
                          <a:spcPts val="1000"/>
                        </a:spcAft>
                      </a:pPr>
                      <a:r>
                        <a:rPr lang="en-IN" sz="1400" b="1" dirty="0">
                          <a:effectLst/>
                          <a:latin typeface="Times New Roman" panose="02020603050405020304" pitchFamily="18" charset="0"/>
                          <a:cs typeface="Times New Roman" panose="02020603050405020304" pitchFamily="18" charset="0"/>
                        </a:rPr>
                        <a:t>Combined</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a:lnSpc>
                          <a:spcPct val="115000"/>
                        </a:lnSpc>
                        <a:spcAft>
                          <a:spcPts val="1000"/>
                        </a:spcAft>
                      </a:pPr>
                      <a:r>
                        <a:rPr lang="en-IN" sz="1400" b="1" dirty="0">
                          <a:effectLst/>
                          <a:latin typeface="Times New Roman" panose="02020603050405020304" pitchFamily="18" charset="0"/>
                          <a:cs typeface="Times New Roman" panose="02020603050405020304" pitchFamily="18" charset="0"/>
                        </a:rPr>
                        <a:t>95</a:t>
                      </a:r>
                      <a:endParaRPr lang="en-IN" sz="12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37980" marR="379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974851"/>
                  </a:ext>
                </a:extLst>
              </a:tr>
            </a:tbl>
          </a:graphicData>
        </a:graphic>
      </p:graphicFrame>
    </p:spTree>
    <p:extLst>
      <p:ext uri="{BB962C8B-B14F-4D97-AF65-F5344CB8AC3E}">
        <p14:creationId xmlns:p14="http://schemas.microsoft.com/office/powerpoint/2010/main" val="361762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pPr algn="l">
              <a:lnSpc>
                <a:spcPct val="100000"/>
              </a:lnSpc>
              <a:spcBef>
                <a:spcPts val="0"/>
              </a:spcBef>
              <a:spcAft>
                <a:spcPts val="1200"/>
              </a:spcAft>
            </a:pPr>
            <a:r>
              <a:rPr lang="en-US" sz="4000" b="1" dirty="0">
                <a:latin typeface="Cambria" panose="02040503050406030204" pitchFamily="18" charset="0"/>
                <a:ea typeface="Cambria" panose="02040503050406030204" pitchFamily="18" charset="0"/>
              </a:rPr>
              <a:t>Comparative Analysis For TESS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38</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20782" y="1081518"/>
            <a:ext cx="12192000" cy="569075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1200"/>
              </a:spcBef>
              <a:spcAft>
                <a:spcPts val="1200"/>
              </a:spcAft>
              <a:buFont typeface="Arial" panose="020B0604020202020204" pitchFamily="34" charset="0"/>
              <a:buChar char="•"/>
            </a:pPr>
            <a:endParaRPr lang="en-US" sz="2201"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55E36107-F5F6-3925-00D0-D627BC1372D1}"/>
              </a:ext>
            </a:extLst>
          </p:cNvPr>
          <p:cNvGraphicFramePr>
            <a:graphicFrameLocks noGrp="1"/>
          </p:cNvGraphicFramePr>
          <p:nvPr>
            <p:extLst>
              <p:ext uri="{D42A27DB-BD31-4B8C-83A1-F6EECF244321}">
                <p14:modId xmlns:p14="http://schemas.microsoft.com/office/powerpoint/2010/main" val="696243871"/>
              </p:ext>
            </p:extLst>
          </p:nvPr>
        </p:nvGraphicFramePr>
        <p:xfrm>
          <a:off x="518474" y="1338606"/>
          <a:ext cx="11029362" cy="5070970"/>
        </p:xfrm>
        <a:graphic>
          <a:graphicData uri="http://schemas.openxmlformats.org/drawingml/2006/table">
            <a:tbl>
              <a:tblPr firstRow="1" firstCol="1" bandRow="1">
                <a:tableStyleId>{2D5ABB26-0587-4C30-8999-92F81FD0307C}</a:tableStyleId>
              </a:tblPr>
              <a:tblGrid>
                <a:gridCol w="2535279">
                  <a:extLst>
                    <a:ext uri="{9D8B030D-6E8A-4147-A177-3AD203B41FA5}">
                      <a16:colId xmlns:a16="http://schemas.microsoft.com/office/drawing/2014/main" val="1048460169"/>
                    </a:ext>
                  </a:extLst>
                </a:gridCol>
                <a:gridCol w="2558920">
                  <a:extLst>
                    <a:ext uri="{9D8B030D-6E8A-4147-A177-3AD203B41FA5}">
                      <a16:colId xmlns:a16="http://schemas.microsoft.com/office/drawing/2014/main" val="1651790041"/>
                    </a:ext>
                  </a:extLst>
                </a:gridCol>
                <a:gridCol w="3376243">
                  <a:extLst>
                    <a:ext uri="{9D8B030D-6E8A-4147-A177-3AD203B41FA5}">
                      <a16:colId xmlns:a16="http://schemas.microsoft.com/office/drawing/2014/main" val="4165762375"/>
                    </a:ext>
                  </a:extLst>
                </a:gridCol>
                <a:gridCol w="2558920">
                  <a:extLst>
                    <a:ext uri="{9D8B030D-6E8A-4147-A177-3AD203B41FA5}">
                      <a16:colId xmlns:a16="http://schemas.microsoft.com/office/drawing/2014/main" val="1378567962"/>
                    </a:ext>
                  </a:extLst>
                </a:gridCol>
              </a:tblGrid>
              <a:tr h="434806">
                <a:tc>
                  <a:txBody>
                    <a:bodyPr/>
                    <a:lstStyle/>
                    <a:p>
                      <a:pPr algn="ctr">
                        <a:lnSpc>
                          <a:spcPct val="115000"/>
                        </a:lnSpc>
                        <a:spcAft>
                          <a:spcPts val="1000"/>
                        </a:spcAft>
                      </a:pPr>
                      <a:r>
                        <a:rPr lang="en-IN" sz="1600" b="1" dirty="0">
                          <a:effectLst/>
                          <a:latin typeface="Times New Roman" panose="02020603050405020304" pitchFamily="18" charset="0"/>
                          <a:cs typeface="Times New Roman" panose="02020603050405020304" pitchFamily="18" charset="0"/>
                        </a:rPr>
                        <a:t>Author’s Name</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b="1" dirty="0">
                          <a:effectLst/>
                          <a:latin typeface="Times New Roman" panose="02020603050405020304" pitchFamily="18" charset="0"/>
                          <a:cs typeface="Times New Roman" panose="02020603050405020304" pitchFamily="18" charset="0"/>
                        </a:rPr>
                        <a:t>Features</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b="1" dirty="0">
                          <a:effectLst/>
                          <a:latin typeface="Times New Roman" panose="02020603050405020304" pitchFamily="18" charset="0"/>
                          <a:cs typeface="Times New Roman" panose="02020603050405020304" pitchFamily="18" charset="0"/>
                        </a:rPr>
                        <a:t>Methodology</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b="1" dirty="0">
                          <a:effectLst/>
                          <a:latin typeface="Times New Roman" panose="02020603050405020304" pitchFamily="18" charset="0"/>
                          <a:cs typeface="Times New Roman" panose="02020603050405020304" pitchFamily="18" charset="0"/>
                        </a:rPr>
                        <a:t>Accuracy(%)</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62545019"/>
                  </a:ext>
                </a:extLst>
              </a:tr>
              <a:tr h="434806">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Dolka et al.[19]</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MFCCS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ANN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99.52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3183933"/>
                  </a:ext>
                </a:extLst>
              </a:tr>
              <a:tr h="896666">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Tellai et al. [21]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MFCC, Mel Spectrogram</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CNN-Transformer</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99.42</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9546897"/>
                  </a:ext>
                </a:extLst>
              </a:tr>
              <a:tr h="896666">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Choudhary et al.[40]</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MFCC</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CNN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97.1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4987617"/>
                  </a:ext>
                </a:extLst>
              </a:tr>
              <a:tr h="434806">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Huang et al. [41]</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MFCC</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2-D CNN</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a:effectLst/>
                          <a:latin typeface="Times New Roman" panose="02020603050405020304" pitchFamily="18" charset="0"/>
                          <a:cs typeface="Times New Roman" panose="02020603050405020304" pitchFamily="18" charset="0"/>
                        </a:rPr>
                        <a:t>85</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66629677"/>
                  </a:ext>
                </a:extLst>
              </a:tr>
              <a:tr h="655416">
                <a:tc rowSpan="3">
                  <a:txBody>
                    <a:bodyPr/>
                    <a:lstStyle/>
                    <a:p>
                      <a:pPr algn="ctr">
                        <a:lnSpc>
                          <a:spcPct val="115000"/>
                        </a:lnSpc>
                        <a:spcAft>
                          <a:spcPts val="1000"/>
                        </a:spcAft>
                      </a:pPr>
                      <a:r>
                        <a:rPr lang="en-IN" sz="1600" b="1">
                          <a:effectLst/>
                          <a:latin typeface="Times New Roman" panose="02020603050405020304" pitchFamily="18" charset="0"/>
                          <a:cs typeface="Times New Roman" panose="02020603050405020304" pitchFamily="18" charset="0"/>
                        </a:rPr>
                        <a:t>This Work</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b="1">
                          <a:effectLst/>
                          <a:latin typeface="Times New Roman" panose="02020603050405020304" pitchFamily="18" charset="0"/>
                          <a:cs typeface="Times New Roman" panose="02020603050405020304" pitchFamily="18" charset="0"/>
                        </a:rPr>
                        <a:t>Mel Spectrogram</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lnSpc>
                          <a:spcPct val="115000"/>
                        </a:lnSpc>
                        <a:spcAft>
                          <a:spcPts val="1000"/>
                        </a:spcAft>
                      </a:pPr>
                      <a:r>
                        <a:rPr lang="en-IN" sz="1600" b="1" dirty="0">
                          <a:effectLst/>
                          <a:latin typeface="Times New Roman" panose="02020603050405020304" pitchFamily="18" charset="0"/>
                          <a:cs typeface="Times New Roman" panose="02020603050405020304" pitchFamily="18" charset="0"/>
                        </a:rPr>
                        <a:t>FractalCNN</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Aft>
                          <a:spcPts val="1000"/>
                        </a:spcAft>
                      </a:pPr>
                      <a:r>
                        <a:rPr lang="en-IN" sz="1600" b="1">
                          <a:effectLst/>
                          <a:latin typeface="Times New Roman" panose="02020603050405020304" pitchFamily="18" charset="0"/>
                          <a:cs typeface="Times New Roman" panose="02020603050405020304" pitchFamily="18" charset="0"/>
                        </a:rPr>
                        <a:t>100</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0859761"/>
                  </a:ext>
                </a:extLst>
              </a:tr>
              <a:tr h="732114">
                <a:tc vMerge="1">
                  <a:txBody>
                    <a:bodyPr/>
                    <a:lstStyle/>
                    <a:p>
                      <a:endParaRPr lang="en-IN"/>
                    </a:p>
                  </a:txBody>
                  <a:tcPr/>
                </a:tc>
                <a:tc>
                  <a:txBody>
                    <a:bodyPr/>
                    <a:lstStyle/>
                    <a:p>
                      <a:pPr algn="ctr">
                        <a:lnSpc>
                          <a:spcPct val="115000"/>
                        </a:lnSpc>
                        <a:spcAft>
                          <a:spcPts val="1000"/>
                        </a:spcAft>
                      </a:pPr>
                      <a:r>
                        <a:rPr lang="en-IN" sz="1600" b="1">
                          <a:effectLst/>
                          <a:latin typeface="Times New Roman" panose="02020603050405020304" pitchFamily="18" charset="0"/>
                          <a:cs typeface="Times New Roman" panose="02020603050405020304" pitchFamily="18" charset="0"/>
                        </a:rPr>
                        <a:t>MFCC</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a:lnSpc>
                          <a:spcPct val="115000"/>
                        </a:lnSpc>
                        <a:spcAft>
                          <a:spcPts val="1000"/>
                        </a:spcAft>
                      </a:pPr>
                      <a:r>
                        <a:rPr lang="en-IN" sz="1600" b="1">
                          <a:effectLst/>
                          <a:latin typeface="Times New Roman" panose="02020603050405020304" pitchFamily="18" charset="0"/>
                          <a:cs typeface="Times New Roman" panose="02020603050405020304" pitchFamily="18" charset="0"/>
                        </a:rPr>
                        <a:t>100</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0726580"/>
                  </a:ext>
                </a:extLst>
              </a:tr>
              <a:tr h="585690">
                <a:tc vMerge="1">
                  <a:txBody>
                    <a:bodyPr/>
                    <a:lstStyle/>
                    <a:p>
                      <a:endParaRPr lang="en-IN"/>
                    </a:p>
                  </a:txBody>
                  <a:tcPr/>
                </a:tc>
                <a:tc>
                  <a:txBody>
                    <a:bodyPr/>
                    <a:lstStyle/>
                    <a:p>
                      <a:pPr algn="ctr">
                        <a:lnSpc>
                          <a:spcPct val="115000"/>
                        </a:lnSpc>
                        <a:spcAft>
                          <a:spcPts val="1000"/>
                        </a:spcAft>
                      </a:pPr>
                      <a:r>
                        <a:rPr lang="en-IN" sz="1600" b="1">
                          <a:effectLst/>
                          <a:latin typeface="Times New Roman" panose="02020603050405020304" pitchFamily="18" charset="0"/>
                          <a:cs typeface="Times New Roman" panose="02020603050405020304" pitchFamily="18" charset="0"/>
                        </a:rPr>
                        <a:t>Combined</a:t>
                      </a:r>
                      <a:endParaRPr lang="en-IN" sz="1400" b="1">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IN"/>
                    </a:p>
                  </a:txBody>
                  <a:tcPr/>
                </a:tc>
                <a:tc>
                  <a:txBody>
                    <a:bodyPr/>
                    <a:lstStyle/>
                    <a:p>
                      <a:pPr algn="ctr">
                        <a:lnSpc>
                          <a:spcPct val="115000"/>
                        </a:lnSpc>
                        <a:spcAft>
                          <a:spcPts val="1000"/>
                        </a:spcAft>
                      </a:pPr>
                      <a:r>
                        <a:rPr lang="en-IN" sz="1600" b="1" dirty="0">
                          <a:effectLst/>
                          <a:latin typeface="Times New Roman" panose="02020603050405020304" pitchFamily="18" charset="0"/>
                          <a:cs typeface="Times New Roman" panose="02020603050405020304" pitchFamily="18" charset="0"/>
                        </a:rPr>
                        <a:t>100</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2542685"/>
                  </a:ext>
                </a:extLst>
              </a:tr>
            </a:tbl>
          </a:graphicData>
        </a:graphic>
      </p:graphicFrame>
    </p:spTree>
    <p:extLst>
      <p:ext uri="{BB962C8B-B14F-4D97-AF65-F5344CB8AC3E}">
        <p14:creationId xmlns:p14="http://schemas.microsoft.com/office/powerpoint/2010/main" val="190504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Conclusion</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39</a:t>
            </a:r>
            <a:endParaRPr lang="en-IN" sz="1600" b="1" dirty="0">
              <a:solidFill>
                <a:schemeClr val="tx1"/>
              </a:solidFill>
              <a:latin typeface="Cambria" panose="02040503050406030204" pitchFamily="18" charset="0"/>
              <a:ea typeface="Cambria" panose="02040503050406030204" pitchFamily="18" charset="0"/>
            </a:endParaRP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3" y="1229022"/>
            <a:ext cx="12191998" cy="5543252"/>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We are proposing a deep convolutional network named as “FractalCNN”.</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We have extracted various features from the audio signal which includes MFCC, LPC, Chroma STFT, Zero crossing rate, and Root Mean Square.</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Two experiments were conducted during the project development.</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First experiment is mainly conducted to identify the best feature that we can use for our final experiment.</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In second experiment, the best features were fed into the “FractalCNN” individually for each datasets.</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The model has achieved </a:t>
            </a:r>
            <a:r>
              <a:rPr lang="en-US" sz="2000" dirty="0">
                <a:solidFill>
                  <a:srgbClr val="0070C0"/>
                </a:solidFill>
                <a:latin typeface="Cambria" panose="02040503050406030204" pitchFamily="18" charset="0"/>
                <a:ea typeface="Cambria" panose="02040503050406030204" pitchFamily="18" charset="0"/>
                <a:cs typeface="Times New Roman" panose="02020603050405020304" pitchFamily="18" charset="0"/>
              </a:rPr>
              <a:t>100% accuracy on TESS </a:t>
            </a:r>
            <a:r>
              <a:rPr lang="en-US" sz="2000" dirty="0">
                <a:latin typeface="Cambria" panose="02040503050406030204" pitchFamily="18" charset="0"/>
                <a:ea typeface="Cambria" panose="02040503050406030204" pitchFamily="18" charset="0"/>
                <a:cs typeface="Times New Roman" panose="02020603050405020304" pitchFamily="18" charset="0"/>
              </a:rPr>
              <a:t>dataset for both the features individually as well as combined.</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For gender independent experiment, the model has achieved </a:t>
            </a:r>
            <a:r>
              <a:rPr lang="en-US" sz="2000" dirty="0">
                <a:solidFill>
                  <a:srgbClr val="0070C0"/>
                </a:solidFill>
                <a:latin typeface="Cambria" panose="02040503050406030204" pitchFamily="18" charset="0"/>
                <a:ea typeface="Cambria" panose="02040503050406030204" pitchFamily="18" charset="0"/>
                <a:cs typeface="Times New Roman" panose="02020603050405020304" pitchFamily="18" charset="0"/>
              </a:rPr>
              <a:t>91%, 92%, and 93% accuracy </a:t>
            </a:r>
            <a:r>
              <a:rPr lang="en-US" sz="2000" dirty="0">
                <a:latin typeface="Cambria" panose="02040503050406030204" pitchFamily="18" charset="0"/>
                <a:ea typeface="Cambria" panose="02040503050406030204" pitchFamily="18" charset="0"/>
                <a:cs typeface="Times New Roman" panose="02020603050405020304" pitchFamily="18" charset="0"/>
              </a:rPr>
              <a:t>on Mel spectrogram, mfcc, and combined, respectively in RAVDESS.</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For gender dependent experiment, the model has achieved </a:t>
            </a:r>
            <a:r>
              <a:rPr lang="en-US" sz="2000" dirty="0">
                <a:solidFill>
                  <a:srgbClr val="0070C0"/>
                </a:solidFill>
                <a:latin typeface="Cambria" panose="02040503050406030204" pitchFamily="18" charset="0"/>
                <a:ea typeface="Cambria" panose="02040503050406030204" pitchFamily="18" charset="0"/>
                <a:cs typeface="Times New Roman" panose="02020603050405020304" pitchFamily="18" charset="0"/>
              </a:rPr>
              <a:t>95%, 92%, and 94% accuracy </a:t>
            </a:r>
            <a:r>
              <a:rPr lang="en-US" sz="2000" dirty="0">
                <a:latin typeface="Cambria" panose="02040503050406030204" pitchFamily="18" charset="0"/>
                <a:ea typeface="Cambria" panose="02040503050406030204" pitchFamily="18" charset="0"/>
                <a:cs typeface="Times New Roman" panose="02020603050405020304" pitchFamily="18" charset="0"/>
              </a:rPr>
              <a:t>on Mel spectrogram, mfcc, and combined, respectively in RAVDESS.</a:t>
            </a:r>
          </a:p>
          <a:p>
            <a:pPr marL="342900" indent="-342900" algn="just">
              <a:buFont typeface="Arial" panose="020B0604020202020204" pitchFamily="34" charset="0"/>
              <a:buChar char="•"/>
            </a:pPr>
            <a:r>
              <a:rPr lang="en-US" sz="2000" dirty="0">
                <a:latin typeface="Cambria" panose="02040503050406030204" pitchFamily="18" charset="0"/>
                <a:ea typeface="Cambria" panose="02040503050406030204" pitchFamily="18" charset="0"/>
                <a:cs typeface="Times New Roman" panose="02020603050405020304" pitchFamily="18" charset="0"/>
              </a:rPr>
              <a:t>Achieved </a:t>
            </a:r>
            <a:r>
              <a:rPr lang="en-US" sz="2000" dirty="0">
                <a:solidFill>
                  <a:srgbClr val="0070C0"/>
                </a:solidFill>
                <a:latin typeface="Cambria" panose="02040503050406030204" pitchFamily="18" charset="0"/>
                <a:ea typeface="Cambria" panose="02040503050406030204" pitchFamily="18" charset="0"/>
                <a:cs typeface="Times New Roman" panose="02020603050405020304" pitchFamily="18" charset="0"/>
              </a:rPr>
              <a:t>95%, 91%, and 95% accuracy </a:t>
            </a:r>
            <a:r>
              <a:rPr lang="en-US" sz="2000" dirty="0">
                <a:latin typeface="Cambria" panose="02040503050406030204" pitchFamily="18" charset="0"/>
                <a:ea typeface="Cambria" panose="02040503050406030204" pitchFamily="18" charset="0"/>
                <a:cs typeface="Times New Roman" panose="02020603050405020304" pitchFamily="18" charset="0"/>
              </a:rPr>
              <a:t>on Mel spectrogram, mfcc, and combined, respectively in SAVEE.</a:t>
            </a:r>
          </a:p>
          <a:p>
            <a:pPr marL="342900" indent="-342900" algn="just">
              <a:buFont typeface="Arial" panose="020B0604020202020204" pitchFamily="34" charset="0"/>
              <a:buChar char="•"/>
            </a:pPr>
            <a:endParaRPr lang="en-US" sz="20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304251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References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40</a:t>
            </a:r>
          </a:p>
        </p:txBody>
      </p:sp>
      <p:sp>
        <p:nvSpPr>
          <p:cNvPr id="3" name="TextBox 2">
            <a:extLst>
              <a:ext uri="{FF2B5EF4-FFF2-40B4-BE49-F238E27FC236}">
                <a16:creationId xmlns:a16="http://schemas.microsoft.com/office/drawing/2014/main" id="{C97C0193-9E3E-DFF7-F4FF-A3911CBE8872}"/>
              </a:ext>
            </a:extLst>
          </p:cNvPr>
          <p:cNvSpPr txBox="1"/>
          <p:nvPr/>
        </p:nvSpPr>
        <p:spPr>
          <a:xfrm>
            <a:off x="365758" y="1259652"/>
            <a:ext cx="11405062" cy="3642664"/>
          </a:xfrm>
          <a:prstGeom prst="rect">
            <a:avLst/>
          </a:prstGeom>
          <a:noFill/>
        </p:spPr>
        <p:txBody>
          <a:bodyPr wrap="square">
            <a:spAutoFit/>
          </a:bodyPr>
          <a:lstStyle/>
          <a:p>
            <a:pPr marL="406400" indent="-406400">
              <a:lnSpc>
                <a:spcPct val="115000"/>
              </a:lnSpc>
              <a:spcAft>
                <a:spcPts val="1000"/>
              </a:spcAft>
            </a:pPr>
            <a:r>
              <a:rPr lang="en-IN" sz="2000" dirty="0">
                <a:effectLst/>
                <a:latin typeface="Times New Roman" panose="02020603050405020304" pitchFamily="18" charset="0"/>
                <a:ea typeface="Times New Roman" panose="02020603050405020304" pitchFamily="18" charset="0"/>
                <a:cs typeface="Vrinda" panose="020B0502040204020203" pitchFamily="34" charset="0"/>
              </a:rPr>
              <a:t>[1]	B. Müller-</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Oerlinghausen</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A.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Berghöfer</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and M. Bauer, “Bipolar disorder,” </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Lancet</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vol. 359, no. 9302, pp. 241–247, Jan. 2002,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10.1016/S0140-6736(02)07450-0.</a:t>
            </a:r>
            <a:endParaRPr lang="en-IN"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2000" dirty="0">
                <a:effectLst/>
                <a:latin typeface="Times New Roman" panose="02020603050405020304" pitchFamily="18" charset="0"/>
                <a:ea typeface="Times New Roman" panose="02020603050405020304" pitchFamily="18" charset="0"/>
                <a:cs typeface="Vrinda" panose="020B0502040204020203" pitchFamily="34" charset="0"/>
              </a:rPr>
              <a:t>[2]	B. T.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Litz</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S. M.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Orsillo</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D.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Kaloupek</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and F. Weathers, “Emotional processing in posttraumatic stress disorder.,” </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J. </a:t>
            </a:r>
            <a:r>
              <a:rPr lang="en-IN" sz="2000" i="1" dirty="0" err="1">
                <a:effectLst/>
                <a:latin typeface="Times New Roman" panose="02020603050405020304" pitchFamily="18" charset="0"/>
                <a:ea typeface="Times New Roman" panose="02020603050405020304" pitchFamily="18" charset="0"/>
                <a:cs typeface="Vrinda" panose="020B0502040204020203" pitchFamily="34" charset="0"/>
              </a:rPr>
              <a:t>Abnorm</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 Psychol.</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vol. 109, no. 1, pp. 26–39, Feb. 2000,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10.1037/0021-843X.109.1.26.</a:t>
            </a:r>
            <a:endParaRPr lang="en-IN"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2000" dirty="0">
                <a:effectLst/>
                <a:latin typeface="Times New Roman" panose="02020603050405020304" pitchFamily="18" charset="0"/>
                <a:ea typeface="Times New Roman" panose="02020603050405020304" pitchFamily="18" charset="0"/>
                <a:cs typeface="Vrinda" panose="020B0502040204020203" pitchFamily="34" charset="0"/>
              </a:rPr>
              <a:t>[3]	F.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Vancheri</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G. Longo, E.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Vancheri</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and M. Y. Henein, “Mental Stress and Cardiovascular Health—Part I,” </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J. Clin. Med.</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vol. 11, no. 12, p. 3353, Jun. 2022,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10.3390/jcm11123353.</a:t>
            </a:r>
            <a:endParaRPr lang="en-IN"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2000" dirty="0">
                <a:effectLst/>
                <a:latin typeface="Times New Roman" panose="02020603050405020304" pitchFamily="18" charset="0"/>
                <a:ea typeface="Times New Roman" panose="02020603050405020304" pitchFamily="18" charset="0"/>
                <a:cs typeface="Vrinda" panose="020B0502040204020203" pitchFamily="34" charset="0"/>
              </a:rPr>
              <a:t>[4]	S. R. Livingstone and F. A. Russo, “The Ryerson Audio-Visual Database of Emotional Speech and Song (RAVDESS): A dynamic, multimodal set of facial and vocal expressions in North American English,” </a:t>
            </a:r>
            <a:r>
              <a:rPr lang="en-IN" sz="2000" i="1" dirty="0" err="1">
                <a:effectLst/>
                <a:latin typeface="Times New Roman" panose="02020603050405020304" pitchFamily="18" charset="0"/>
                <a:ea typeface="Times New Roman" panose="02020603050405020304" pitchFamily="18" charset="0"/>
                <a:cs typeface="Vrinda" panose="020B0502040204020203" pitchFamily="34" charset="0"/>
              </a:rPr>
              <a:t>PLoS</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 One</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vol. 13, no. 5, p. e0196391, May 2018,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10.1371/journal.pone.0196391.</a:t>
            </a:r>
            <a:endParaRPr lang="en-IN" dirty="0">
              <a:effectLst/>
              <a:latin typeface="Aptos" panose="020B000402020202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28647478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References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41</a:t>
            </a:r>
            <a:endParaRPr lang="en-IN" sz="1600" b="1" dirty="0">
              <a:solidFill>
                <a:schemeClr val="tx1"/>
              </a:solidFill>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36DFFE75-FE83-B492-31DA-A39532C6F729}"/>
              </a:ext>
            </a:extLst>
          </p:cNvPr>
          <p:cNvSpPr txBox="1"/>
          <p:nvPr/>
        </p:nvSpPr>
        <p:spPr>
          <a:xfrm>
            <a:off x="300116" y="1064944"/>
            <a:ext cx="11591768" cy="3772892"/>
          </a:xfrm>
          <a:prstGeom prst="rect">
            <a:avLst/>
          </a:prstGeom>
          <a:noFill/>
        </p:spPr>
        <p:txBody>
          <a:bodyPr wrap="square">
            <a:spAutoFit/>
          </a:bodyPr>
          <a:lstStyle/>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[5]	R. Cowie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et al.</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“Emotion recognition in human-computer interaction,”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IEEE Signal Process. Mag.</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18, no. 1, pp. 32–80, 2001,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10.1109/79.911197.</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[6]	K.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Bhangale</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and M.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Kothandaraman</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“Speech Emotion Recognition Based on Multiple Acoustic Features and Deep Convolutional Neural Network,”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Electronics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12, no. 4, p. 839, Feb. 2023,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10.3390/electronics12040839.</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[7]	G.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Tzanetakis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and P. Cook, “Musical genre classification of audio signals,”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IEEE Trans. Speech Audio Process.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10, no. 5, pp. 293–302, Jul. 2002,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10.1109/TSA.2002.800560.</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[8]	D. Issa, M.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Fatih</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Demirci, and A.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Yazici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“Speech emotion recognition with deep convolutional neural networks,”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Biomed. Signal Process. Control</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59, p. 101894, May 2020,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10.1016/j.bspc.2020.101894.</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[9]	N. Patel, S. Patel, and S. H. Mankad, “Impact of autoencoder based compact representation on emotion detection from audio,”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J. Ambient </a:t>
            </a:r>
            <a:r>
              <a:rPr lang="en-IN" sz="1800" i="1" dirty="0" err="1">
                <a:effectLst/>
                <a:latin typeface="Times New Roman" panose="02020603050405020304" pitchFamily="18" charset="0"/>
                <a:ea typeface="Times New Roman" panose="02020603050405020304" pitchFamily="18" charset="0"/>
                <a:cs typeface="Vrinda" panose="020B0502040204020203" pitchFamily="34" charset="0"/>
              </a:rPr>
              <a:t>Intell</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 </a:t>
            </a:r>
            <a:r>
              <a:rPr lang="en-IN" sz="1800" i="1" dirty="0" err="1">
                <a:effectLst/>
                <a:latin typeface="Times New Roman" panose="02020603050405020304" pitchFamily="18" charset="0"/>
                <a:ea typeface="Times New Roman" panose="02020603050405020304" pitchFamily="18" charset="0"/>
                <a:cs typeface="Vrinda" panose="020B0502040204020203" pitchFamily="34" charset="0"/>
              </a:rPr>
              <a:t>Humaniz</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 </a:t>
            </a:r>
            <a:r>
              <a:rPr lang="en-IN" sz="1800" i="1" dirty="0" err="1">
                <a:effectLst/>
                <a:latin typeface="Times New Roman" panose="02020603050405020304" pitchFamily="18" charset="0"/>
                <a:ea typeface="Times New Roman" panose="02020603050405020304" pitchFamily="18" charset="0"/>
                <a:cs typeface="Vrinda" panose="020B0502040204020203" pitchFamily="34" charset="0"/>
              </a:rPr>
              <a:t>Comput</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13, no. 2, pp. 867–885, Feb. 2022,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10.1007/s12652-021-02979-3.</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41495463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References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42</a:t>
            </a:r>
          </a:p>
        </p:txBody>
      </p:sp>
      <p:sp>
        <p:nvSpPr>
          <p:cNvPr id="3" name="TextBox 2">
            <a:extLst>
              <a:ext uri="{FF2B5EF4-FFF2-40B4-BE49-F238E27FC236}">
                <a16:creationId xmlns:a16="http://schemas.microsoft.com/office/drawing/2014/main" id="{BA245198-AC63-8C0D-4405-F944E81C7B71}"/>
              </a:ext>
            </a:extLst>
          </p:cNvPr>
          <p:cNvSpPr txBox="1"/>
          <p:nvPr/>
        </p:nvSpPr>
        <p:spPr>
          <a:xfrm>
            <a:off x="336666" y="1212687"/>
            <a:ext cx="11555218" cy="4409990"/>
          </a:xfrm>
          <a:prstGeom prst="rect">
            <a:avLst/>
          </a:prstGeom>
          <a:noFill/>
        </p:spPr>
        <p:txBody>
          <a:bodyPr wrap="square">
            <a:spAutoFit/>
          </a:bodyPr>
          <a:lstStyle/>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[10]	S.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Langari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H. Marvi, and M. Zahedi, “Efficient speech emotion recognition using modified feature extraction,”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Informatics Med. Unlocked</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20, p. 100424, 2020,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10.1016/j.imu.2020.100424.</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[11]	S. Lalitha, S. Tripathi, and D. Gupta, “Enhanced speech emotion detection using deep neural networks,”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Int. J. Speech Technol.</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22, no. 3, pp. 497–510, Sep. 2019,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10.1007/s10772-018-09572-8.</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[12]	B. M.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Nema</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and A. A. Abdul-Kareem, “Preprocessing signal for Speech Emotion Recognition,”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Al-</a:t>
            </a:r>
            <a:r>
              <a:rPr lang="en-IN" sz="1800" i="1" dirty="0" err="1">
                <a:effectLst/>
                <a:latin typeface="Times New Roman" panose="02020603050405020304" pitchFamily="18" charset="0"/>
                <a:ea typeface="Times New Roman" panose="02020603050405020304" pitchFamily="18" charset="0"/>
                <a:cs typeface="Vrinda" panose="020B0502040204020203" pitchFamily="34" charset="0"/>
              </a:rPr>
              <a:t>Mustansiriyah</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 J. Sci.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28, no. 3, pp. 157–165, Jul. 2018,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10.23851/mjs.v28i3.48.</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[13]	Z. Yang and Y. Huang, “Algorithm for speech emotion recognition classification based on Mel-frequency Cepstral coefficients and broad learning system,” </a:t>
            </a:r>
            <a:r>
              <a:rPr lang="en-IN" sz="1800" i="1" dirty="0" err="1">
                <a:effectLst/>
                <a:latin typeface="Times New Roman" panose="02020603050405020304" pitchFamily="18" charset="0"/>
                <a:ea typeface="Times New Roman" panose="02020603050405020304" pitchFamily="18" charset="0"/>
                <a:cs typeface="Vrinda" panose="020B0502040204020203" pitchFamily="34" charset="0"/>
              </a:rPr>
              <a:t>Evol</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 </a:t>
            </a:r>
            <a:r>
              <a:rPr lang="en-IN" sz="1800" i="1" dirty="0" err="1">
                <a:effectLst/>
                <a:latin typeface="Times New Roman" panose="02020603050405020304" pitchFamily="18" charset="0"/>
                <a:ea typeface="Times New Roman" panose="02020603050405020304" pitchFamily="18" charset="0"/>
                <a:cs typeface="Vrinda" panose="020B0502040204020203" pitchFamily="34" charset="0"/>
              </a:rPr>
              <a:t>Intell</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15, no. 4, pp. 2485–2494, Dec. 2022,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10.1007/s12065-020-00532-3.</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[14]	J. K. Das, A. Ghosh, A. K. Pal, S. Dutta, and A. Chakrabarty, “Urban Sound Classification Using Convolutional Neural Network and Long Short Term Memory Based on Multiple Features,” in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2020 Fourth International Conference On Intelligent Computing in Data Sciences (ICDS)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IEEE, Oct. 2020, pp. 1–9.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10.1109/ICDS50568.2020.9268723.</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7152070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References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Cambria" panose="02040503050406030204" pitchFamily="18" charset="0"/>
                <a:ea typeface="Cambria" panose="02040503050406030204" pitchFamily="18" charset="0"/>
              </a:rPr>
              <a:t>43</a:t>
            </a:r>
            <a:endParaRPr lang="en-IN" sz="1600" b="1" dirty="0">
              <a:solidFill>
                <a:schemeClr val="tx1"/>
              </a:solidFill>
              <a:latin typeface="Cambria" panose="02040503050406030204" pitchFamily="18" charset="0"/>
              <a:ea typeface="Cambria" panose="02040503050406030204" pitchFamily="18" charset="0"/>
            </a:endParaRPr>
          </a:p>
        </p:txBody>
      </p:sp>
      <p:sp>
        <p:nvSpPr>
          <p:cNvPr id="6" name="TextBox 5">
            <a:extLst>
              <a:ext uri="{FF2B5EF4-FFF2-40B4-BE49-F238E27FC236}">
                <a16:creationId xmlns:a16="http://schemas.microsoft.com/office/drawing/2014/main" id="{B126EAF1-7E5F-BFE5-A9BD-876F25EC5759}"/>
              </a:ext>
            </a:extLst>
          </p:cNvPr>
          <p:cNvSpPr txBox="1"/>
          <p:nvPr/>
        </p:nvSpPr>
        <p:spPr>
          <a:xfrm>
            <a:off x="403168" y="1128851"/>
            <a:ext cx="11488716" cy="2689006"/>
          </a:xfrm>
          <a:prstGeom prst="rect">
            <a:avLst/>
          </a:prstGeom>
          <a:noFill/>
        </p:spPr>
        <p:txBody>
          <a:bodyPr wrap="square">
            <a:spAutoFit/>
          </a:bodyPr>
          <a:lstStyle/>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[15]	A.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Ustubioglu</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B.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Ustubioglu</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and G.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Ulutas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“Mel spectrogram-based audio forgery detection using CNN,”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Signal, Image Video Process.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vol. 17, no. 5, pp. 2211–2219, Jul. 2023,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10.1007/s11760-022-02436-4.</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[16]	M. N. Ram,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Rashmirekha</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and Palo,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Hemanta</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Kumar and Mohanty,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Emotion recognition with speech for call centres using LPC and spectral analysis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2013.</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[17]	T. F.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Quatieri</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Discrete-time Speech Signal Processing: Principles and Practice</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2002.</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a:p>
            <a:pPr marL="406400" indent="-406400">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Vrinda" panose="020B0502040204020203" pitchFamily="34" charset="0"/>
              </a:rPr>
              <a:t>[18]	N. Lora,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Sanzana</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Karim and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Sakib</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Nazmus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and </a:t>
            </a:r>
            <a:r>
              <a:rPr lang="en-IN" sz="1800" dirty="0" err="1">
                <a:effectLst/>
                <a:latin typeface="Times New Roman" panose="02020603050405020304" pitchFamily="18" charset="0"/>
                <a:ea typeface="Times New Roman" panose="02020603050405020304" pitchFamily="18" charset="0"/>
                <a:cs typeface="Vrinda" panose="020B0502040204020203" pitchFamily="34" charset="0"/>
              </a:rPr>
              <a:t>Antora</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Shahana Alam and Jahan, </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A comparative study to detect emotions from tweets </a:t>
            </a:r>
            <a:r>
              <a:rPr lang="en-IN" sz="1800" i="1" dirty="0" err="1">
                <a:effectLst/>
                <a:latin typeface="Times New Roman" panose="02020603050405020304" pitchFamily="18" charset="0"/>
                <a:ea typeface="Times New Roman" panose="02020603050405020304" pitchFamily="18" charset="0"/>
                <a:cs typeface="Vrinda" panose="020B0502040204020203" pitchFamily="34" charset="0"/>
              </a:rPr>
              <a:t>analyzing</a:t>
            </a:r>
            <a:r>
              <a:rPr lang="en-IN" sz="1800" i="1" dirty="0">
                <a:effectLst/>
                <a:latin typeface="Times New Roman" panose="02020603050405020304" pitchFamily="18" charset="0"/>
                <a:ea typeface="Times New Roman" panose="02020603050405020304" pitchFamily="18" charset="0"/>
                <a:cs typeface="Vrinda" panose="020B0502040204020203" pitchFamily="34" charset="0"/>
              </a:rPr>
              <a:t> machine learning and deep learning techniques}</a:t>
            </a:r>
            <a:r>
              <a:rPr lang="en-IN" sz="1800" dirty="0">
                <a:effectLst/>
                <a:latin typeface="Times New Roman" panose="02020603050405020304" pitchFamily="18" charset="0"/>
                <a:ea typeface="Times New Roman" panose="02020603050405020304" pitchFamily="18" charset="0"/>
                <a:cs typeface="Vrinda" panose="020B0502040204020203" pitchFamily="34" charset="0"/>
              </a:rPr>
              <a:t>. 2020.</a:t>
            </a:r>
            <a:endParaRPr lang="en-IN" sz="1600" dirty="0">
              <a:effectLst/>
              <a:latin typeface="Aptos" panose="020B0004020202020204" pitchFamily="34" charset="0"/>
              <a:ea typeface="Times New Roman" panose="02020603050405020304" pitchFamily="18" charset="0"/>
              <a:cs typeface="Vrinda" panose="020B0502040204020203" pitchFamily="34" charset="0"/>
            </a:endParaRPr>
          </a:p>
        </p:txBody>
      </p:sp>
    </p:spTree>
    <p:extLst>
      <p:ext uri="{BB962C8B-B14F-4D97-AF65-F5344CB8AC3E}">
        <p14:creationId xmlns:p14="http://schemas.microsoft.com/office/powerpoint/2010/main" val="16270404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28283B-B957-65DD-FF57-E0A927C7593A}"/>
              </a:ext>
            </a:extLst>
          </p:cNvPr>
          <p:cNvSpPr txBox="1"/>
          <p:nvPr/>
        </p:nvSpPr>
        <p:spPr>
          <a:xfrm>
            <a:off x="1" y="2772227"/>
            <a:ext cx="12192000" cy="1323439"/>
          </a:xfrm>
          <a:prstGeom prst="rect">
            <a:avLst/>
          </a:prstGeom>
          <a:noFill/>
        </p:spPr>
        <p:txBody>
          <a:bodyPr wrap="square" rtlCol="0">
            <a:spAutoFit/>
          </a:bodyPr>
          <a:lstStyle/>
          <a:p>
            <a:pPr algn="ctr"/>
            <a:r>
              <a:rPr lang="en-IN" sz="8000" dirty="0">
                <a:latin typeface="Cambria" panose="02040503050406030204" pitchFamily="18" charset="0"/>
                <a:ea typeface="Cambria" panose="02040503050406030204" pitchFamily="18" charset="0"/>
              </a:rPr>
              <a:t>THANK YOU</a:t>
            </a:r>
          </a:p>
        </p:txBody>
      </p:sp>
    </p:spTree>
    <p:extLst>
      <p:ext uri="{BB962C8B-B14F-4D97-AF65-F5344CB8AC3E}">
        <p14:creationId xmlns:p14="http://schemas.microsoft.com/office/powerpoint/2010/main" val="3545011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4000" b="1" dirty="0">
                <a:latin typeface="Arial" panose="020B0604020202020204" pitchFamily="34" charset="0"/>
                <a:ea typeface="Cambria" panose="02040503050406030204" pitchFamily="18" charset="0"/>
                <a:cs typeface="Arial" panose="020B0604020202020204" pitchFamily="34" charset="0"/>
              </a:rPr>
              <a:t>Aims and Objective</a:t>
            </a:r>
            <a:endParaRPr lang="en-IN" sz="4000" b="1" dirty="0">
              <a:latin typeface="Arial" panose="020B0604020202020204" pitchFamily="34"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02</a:t>
            </a:r>
          </a:p>
        </p:txBody>
      </p:sp>
      <p:sp>
        <p:nvSpPr>
          <p:cNvPr id="8" name="Content Placeholder 2">
            <a:extLst>
              <a:ext uri="{FF2B5EF4-FFF2-40B4-BE49-F238E27FC236}">
                <a16:creationId xmlns:a16="http://schemas.microsoft.com/office/drawing/2014/main" id="{C72E5745-D846-2699-6727-960A8AADC064}"/>
              </a:ext>
            </a:extLst>
          </p:cNvPr>
          <p:cNvSpPr txBox="1">
            <a:spLocks/>
          </p:cNvSpPr>
          <p:nvPr/>
        </p:nvSpPr>
        <p:spPr>
          <a:xfrm>
            <a:off x="1" y="1229020"/>
            <a:ext cx="5936343" cy="353302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1200"/>
              </a:spcBef>
              <a:spcAft>
                <a:spcPts val="1200"/>
              </a:spcAft>
            </a:pPr>
            <a:endParaRPr lang="en-US" sz="2201" dirty="0">
              <a:latin typeface="Cambria" panose="02040503050406030204" pitchFamily="18" charset="0"/>
              <a:ea typeface="Cambria" panose="02040503050406030204" pitchFamily="18" charset="0"/>
            </a:endParaRPr>
          </a:p>
        </p:txBody>
      </p:sp>
      <mc:AlternateContent xmlns:mc="http://schemas.openxmlformats.org/markup-compatibility/2006">
        <mc:Choice xmlns:psuz="http://schemas.microsoft.com/office/powerpoint/2016/summaryzoom" Requires="psuz">
          <p:graphicFrame>
            <p:nvGraphicFramePr>
              <p:cNvPr id="16" name="Summary Zoom 15">
                <a:extLst>
                  <a:ext uri="{FF2B5EF4-FFF2-40B4-BE49-F238E27FC236}">
                    <a16:creationId xmlns:a16="http://schemas.microsoft.com/office/drawing/2014/main" id="{9DE7EFDB-4612-BA06-E998-5B1347C0BD97}"/>
                  </a:ext>
                </a:extLst>
              </p:cNvPr>
              <p:cNvGraphicFramePr>
                <a:graphicFrameLocks noChangeAspect="1"/>
              </p:cNvGraphicFramePr>
              <p:nvPr>
                <p:extLst>
                  <p:ext uri="{D42A27DB-BD31-4B8C-83A1-F6EECF244321}">
                    <p14:modId xmlns:p14="http://schemas.microsoft.com/office/powerpoint/2010/main" val="2912798431"/>
                  </p:ext>
                </p:extLst>
              </p:nvPr>
            </p:nvGraphicFramePr>
            <p:xfrm>
              <a:off x="6889142" y="1529819"/>
              <a:ext cx="4944688" cy="2775332"/>
            </p:xfrm>
            <a:graphic>
              <a:graphicData uri="http://schemas.microsoft.com/office/powerpoint/2016/summaryzoom">
                <psuz:summaryZm>
                  <psuz:gridLayout/>
                </psuz:summaryZm>
              </a:graphicData>
            </a:graphic>
          </p:graphicFrame>
        </mc:Choice>
        <mc:Fallback>
          <p:grpSp>
            <p:nvGrpSpPr>
              <p:cNvPr id="16" name="Summary Zoom 15">
                <a:extLst>
                  <a:ext uri="{FF2B5EF4-FFF2-40B4-BE49-F238E27FC236}">
                    <a16:creationId xmlns:a16="http://schemas.microsoft.com/office/drawing/2014/main" id="{9DE7EFDB-4612-BA06-E998-5B1347C0BD97}"/>
                  </a:ext>
                </a:extLst>
              </p:cNvPr>
              <p:cNvGrpSpPr>
                <a:grpSpLocks noGrp="1" noUngrp="1" noRot="1" noChangeAspect="1" noMove="1" noResize="1"/>
              </p:cNvGrpSpPr>
              <p:nvPr/>
            </p:nvGrpSpPr>
            <p:grpSpPr>
              <a:xfrm>
                <a:off x="6889142" y="1529819"/>
                <a:ext cx="4944688" cy="2775332"/>
                <a:chOff x="6889142" y="1529819"/>
                <a:chExt cx="4944688" cy="2775332"/>
              </a:xfrm>
            </p:grpSpPr>
          </p:grpSp>
        </mc:Fallback>
      </mc:AlternateContent>
      <p:sp>
        <p:nvSpPr>
          <p:cNvPr id="2" name="TextBox 1">
            <a:extLst>
              <a:ext uri="{FF2B5EF4-FFF2-40B4-BE49-F238E27FC236}">
                <a16:creationId xmlns:a16="http://schemas.microsoft.com/office/drawing/2014/main" id="{EFFCCDC9-CD1F-3900-C79D-A4392139EEAD}"/>
              </a:ext>
            </a:extLst>
          </p:cNvPr>
          <p:cNvSpPr txBox="1"/>
          <p:nvPr/>
        </p:nvSpPr>
        <p:spPr>
          <a:xfrm>
            <a:off x="0" y="1016002"/>
            <a:ext cx="12191999" cy="5139869"/>
          </a:xfrm>
          <a:prstGeom prst="rect">
            <a:avLst/>
          </a:prstGeom>
          <a:noFill/>
        </p:spPr>
        <p:txBody>
          <a:bodyPr wrap="square" rtlCol="0">
            <a:spAutoFit/>
          </a:bodyPr>
          <a:lstStyle/>
          <a:p>
            <a:pPr marL="457200" lvl="0" indent="-457200">
              <a:spcBef>
                <a:spcPts val="1200"/>
              </a:spcBef>
              <a:spcAft>
                <a:spcPts val="1200"/>
              </a:spcAft>
              <a:buFont typeface="Wingdings" panose="05000000000000000000" pitchFamily="2" charset="2"/>
              <a:buChar char="§"/>
            </a:pPr>
            <a:r>
              <a:rPr lang="en-IN" sz="2800" b="1" dirty="0">
                <a:latin typeface="Cambria" panose="02040503050406030204" pitchFamily="18" charset="0"/>
                <a:ea typeface="Cambria" panose="02040503050406030204" pitchFamily="18" charset="0"/>
              </a:rPr>
              <a:t>Aim: </a:t>
            </a:r>
          </a:p>
          <a:p>
            <a:pPr marL="914400" lvl="1" indent="-457200">
              <a:spcBef>
                <a:spcPts val="1200"/>
              </a:spcBef>
              <a:spcAft>
                <a:spcPts val="1200"/>
              </a:spcAft>
              <a:buFont typeface="Arial" panose="020B0604020202020204" pitchFamily="34" charset="0"/>
              <a:buChar char="•"/>
            </a:pPr>
            <a:r>
              <a:rPr lang="en-IN" sz="2400" dirty="0">
                <a:latin typeface="Cambria" panose="02040503050406030204" pitchFamily="18" charset="0"/>
                <a:ea typeface="Cambria" panose="02040503050406030204" pitchFamily="18" charset="0"/>
              </a:rPr>
              <a:t>This project aims to develop an efficient deep-learning model for human emotion detection through voice signals. </a:t>
            </a:r>
            <a:endParaRPr lang="en-IN" sz="2400" b="1" dirty="0">
              <a:latin typeface="Cambria" panose="02040503050406030204" pitchFamily="18" charset="0"/>
              <a:ea typeface="Cambria" panose="02040503050406030204" pitchFamily="18" charset="0"/>
            </a:endParaRPr>
          </a:p>
          <a:p>
            <a:pPr marL="457200" lvl="0" indent="-457200">
              <a:spcBef>
                <a:spcPts val="1200"/>
              </a:spcBef>
              <a:spcAft>
                <a:spcPts val="1200"/>
              </a:spcAft>
              <a:buFont typeface="Wingdings" panose="05000000000000000000" pitchFamily="2" charset="2"/>
              <a:buChar char="§"/>
            </a:pPr>
            <a:r>
              <a:rPr lang="en-IN" sz="2800" b="1" dirty="0">
                <a:latin typeface="Cambria" panose="02040503050406030204" pitchFamily="18" charset="0"/>
                <a:ea typeface="Cambria" panose="02040503050406030204" pitchFamily="18" charset="0"/>
              </a:rPr>
              <a:t>Objective:</a:t>
            </a:r>
          </a:p>
          <a:p>
            <a:pPr marL="800100" lvl="1" indent="-342900">
              <a:spcBef>
                <a:spcPts val="1200"/>
              </a:spcBef>
              <a:spcAft>
                <a:spcPts val="1200"/>
              </a:spcAft>
              <a:buFont typeface="Arial" panose="020B0604020202020204" pitchFamily="34" charset="0"/>
              <a:buChar char="•"/>
            </a:pPr>
            <a:r>
              <a:rPr lang="en-IN" sz="2400" dirty="0">
                <a:latin typeface="Cambria" panose="02040503050406030204" pitchFamily="18" charset="0"/>
                <a:ea typeface="Cambria" panose="02040503050406030204" pitchFamily="18" charset="0"/>
              </a:rPr>
              <a:t>To detect emotional states from a particular voice signal efficiently.</a:t>
            </a:r>
          </a:p>
          <a:p>
            <a:pPr marL="800100" lvl="1" indent="-342900">
              <a:spcBef>
                <a:spcPts val="1200"/>
              </a:spcBef>
              <a:spcAft>
                <a:spcPts val="1200"/>
              </a:spcAft>
              <a:buFont typeface="Arial" panose="020B0604020202020204" pitchFamily="34" charset="0"/>
              <a:buChar char="•"/>
            </a:pPr>
            <a:r>
              <a:rPr lang="en-IN" sz="2400" dirty="0">
                <a:latin typeface="Cambria" panose="02040503050406030204" pitchFamily="18" charset="0"/>
                <a:ea typeface="Cambria" panose="02040503050406030204" pitchFamily="18" charset="0"/>
              </a:rPr>
              <a:t>To recognize the user’s emotional state precisely.</a:t>
            </a:r>
          </a:p>
          <a:p>
            <a:pPr marL="800100" lvl="1" indent="-342900">
              <a:spcBef>
                <a:spcPts val="1200"/>
              </a:spcBef>
              <a:spcAft>
                <a:spcPts val="1200"/>
              </a:spcAft>
              <a:buFont typeface="Arial" panose="020B0604020202020204" pitchFamily="34" charset="0"/>
              <a:buChar char="•"/>
            </a:pPr>
            <a:r>
              <a:rPr lang="en-IN" sz="2400" dirty="0">
                <a:latin typeface="Cambria" panose="02040503050406030204" pitchFamily="18" charset="0"/>
                <a:ea typeface="Cambria" panose="02040503050406030204" pitchFamily="18" charset="0"/>
              </a:rPr>
              <a:t>To help in detecting a person’s particular health condition if they are suffering from a disease like Parkinson’s, clinical depression, etc..</a:t>
            </a:r>
          </a:p>
          <a:p>
            <a:endParaRPr lang="en-IN" dirty="0"/>
          </a:p>
        </p:txBody>
      </p:sp>
    </p:spTree>
    <p:extLst>
      <p:ext uri="{BB962C8B-B14F-4D97-AF65-F5344CB8AC3E}">
        <p14:creationId xmlns:p14="http://schemas.microsoft.com/office/powerpoint/2010/main" val="4231109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208002-2DDE-D389-9620-CA3673FF4E9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07FB87E-7A73-0179-5B86-AC4849F5365D}"/>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4000" b="1" dirty="0">
                <a:latin typeface="Arial" panose="020B0604020202020204" pitchFamily="34" charset="0"/>
                <a:ea typeface="Cambria" panose="02040503050406030204" pitchFamily="18" charset="0"/>
                <a:cs typeface="Arial" panose="020B0604020202020204" pitchFamily="34" charset="0"/>
              </a:rPr>
              <a:t>General Overview of the Problem</a:t>
            </a:r>
            <a:endParaRPr lang="en-IN" sz="4000" b="1" dirty="0">
              <a:latin typeface="Arial" panose="020B0604020202020204" pitchFamily="34"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BD845A4E-A490-6E10-F6C4-D410CBE7EBEB}"/>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E5F24FC5-FFBE-7F8C-BD90-110939EE4AD4}"/>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02</a:t>
            </a:r>
          </a:p>
        </p:txBody>
      </p:sp>
      <p:sp>
        <p:nvSpPr>
          <p:cNvPr id="8" name="Content Placeholder 2">
            <a:extLst>
              <a:ext uri="{FF2B5EF4-FFF2-40B4-BE49-F238E27FC236}">
                <a16:creationId xmlns:a16="http://schemas.microsoft.com/office/drawing/2014/main" id="{8BB3C9B2-C20B-3179-4A82-AB5EC50A2D4E}"/>
              </a:ext>
            </a:extLst>
          </p:cNvPr>
          <p:cNvSpPr txBox="1">
            <a:spLocks/>
          </p:cNvSpPr>
          <p:nvPr/>
        </p:nvSpPr>
        <p:spPr>
          <a:xfrm>
            <a:off x="1" y="1229020"/>
            <a:ext cx="5936343" cy="353302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1200"/>
              </a:spcBef>
              <a:spcAft>
                <a:spcPts val="1200"/>
              </a:spcAft>
            </a:pPr>
            <a:endParaRPr lang="en-US" sz="2201" dirty="0">
              <a:latin typeface="Cambria" panose="02040503050406030204" pitchFamily="18" charset="0"/>
              <a:ea typeface="Cambria" panose="02040503050406030204" pitchFamily="18" charset="0"/>
            </a:endParaRPr>
          </a:p>
        </p:txBody>
      </p:sp>
      <mc:AlternateContent xmlns:mc="http://schemas.openxmlformats.org/markup-compatibility/2006">
        <mc:Choice xmlns:psuz="http://schemas.microsoft.com/office/powerpoint/2016/summaryzoom" Requires="psuz">
          <p:graphicFrame>
            <p:nvGraphicFramePr>
              <p:cNvPr id="16" name="Summary Zoom 15">
                <a:extLst>
                  <a:ext uri="{FF2B5EF4-FFF2-40B4-BE49-F238E27FC236}">
                    <a16:creationId xmlns:a16="http://schemas.microsoft.com/office/drawing/2014/main" id="{72524BE3-BE4E-10C0-CDD9-9BE613ACEDE1}"/>
                  </a:ext>
                </a:extLst>
              </p:cNvPr>
              <p:cNvGraphicFramePr>
                <a:graphicFrameLocks noChangeAspect="1"/>
              </p:cNvGraphicFramePr>
              <p:nvPr/>
            </p:nvGraphicFramePr>
            <p:xfrm>
              <a:off x="6889142" y="1529819"/>
              <a:ext cx="4944688" cy="2775332"/>
            </p:xfrm>
            <a:graphic>
              <a:graphicData uri="http://schemas.microsoft.com/office/powerpoint/2016/summaryzoom">
                <psuz:summaryZm>
                  <psuz:gridLayout/>
                </psuz:summaryZm>
              </a:graphicData>
            </a:graphic>
          </p:graphicFrame>
        </mc:Choice>
        <mc:Fallback>
          <p:grpSp>
            <p:nvGrpSpPr>
              <p:cNvPr id="16" name="Summary Zoom 15">
                <a:extLst>
                  <a:ext uri="{FF2B5EF4-FFF2-40B4-BE49-F238E27FC236}">
                    <a16:creationId xmlns:a16="http://schemas.microsoft.com/office/drawing/2014/main" id="{72524BE3-BE4E-10C0-CDD9-9BE613ACEDE1}"/>
                  </a:ext>
                </a:extLst>
              </p:cNvPr>
              <p:cNvGrpSpPr>
                <a:grpSpLocks noGrp="1" noUngrp="1" noRot="1" noChangeAspect="1" noMove="1" noResize="1"/>
              </p:cNvGrpSpPr>
              <p:nvPr/>
            </p:nvGrpSpPr>
            <p:grpSpPr>
              <a:xfrm>
                <a:off x="6889142" y="1529819"/>
                <a:ext cx="4944688" cy="2775332"/>
                <a:chOff x="6889142" y="1529819"/>
                <a:chExt cx="4944688" cy="2775332"/>
              </a:xfrm>
            </p:grpSpPr>
          </p:grpSp>
        </mc:Fallback>
      </mc:AlternateContent>
      <p:sp>
        <p:nvSpPr>
          <p:cNvPr id="2" name="TextBox 1">
            <a:extLst>
              <a:ext uri="{FF2B5EF4-FFF2-40B4-BE49-F238E27FC236}">
                <a16:creationId xmlns:a16="http://schemas.microsoft.com/office/drawing/2014/main" id="{FCBBC45F-088A-49A8-0779-F9577C16A35C}"/>
              </a:ext>
            </a:extLst>
          </p:cNvPr>
          <p:cNvSpPr txBox="1"/>
          <p:nvPr/>
        </p:nvSpPr>
        <p:spPr>
          <a:xfrm>
            <a:off x="0" y="1016002"/>
            <a:ext cx="12191999" cy="39703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In a world where healthcare is shifting to digital platforms, the way we interact with healthcare professionals is changing as well. </a:t>
            </a:r>
          </a:p>
          <a:p>
            <a:pPr marL="285750" indent="-285750">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Imagine a situation where a patient calls their therapist on the phone. The therapist can’t see their face, making it difficult for them to understand the patient’s emotional state. </a:t>
            </a:r>
          </a:p>
          <a:p>
            <a:pPr marL="285750" indent="-285750">
              <a:lnSpc>
                <a:spcPct val="150000"/>
              </a:lnSpc>
              <a:buFont typeface="Arial" panose="020B0604020202020204" pitchFamily="34" charset="0"/>
              <a:buChar char="•"/>
            </a:pPr>
            <a:r>
              <a:rPr lang="en-IN" sz="2400" dirty="0">
                <a:latin typeface="Cambria" panose="02040503050406030204" pitchFamily="18" charset="0"/>
                <a:ea typeface="Cambria" panose="02040503050406030204" pitchFamily="18" charset="0"/>
              </a:rPr>
              <a:t>This is where the actual problem lies.</a:t>
            </a:r>
          </a:p>
          <a:p>
            <a:pPr marL="285750" indent="-285750">
              <a:lnSpc>
                <a:spcPct val="150000"/>
              </a:lnSpc>
              <a:buFont typeface="Arial" panose="020B0604020202020204" pitchFamily="34" charset="0"/>
              <a:buChar char="•"/>
            </a:pPr>
            <a:endParaRPr lang="en-IN" sz="2400" dirty="0">
              <a:latin typeface="Cambria" panose="02040503050406030204" pitchFamily="18" charset="0"/>
              <a:ea typeface="Cambria" panose="02040503050406030204" pitchFamily="18" charset="0"/>
            </a:endParaRPr>
          </a:p>
          <a:p>
            <a:endParaRPr lang="en-IN" sz="1800" dirty="0">
              <a:effectLst/>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390828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5D26E3-E25B-381B-CA2F-84988ED0699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F6C2EEF-BFE8-938B-58C3-DD75DBF12FC5}"/>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US" sz="4000" b="1" dirty="0">
                <a:latin typeface="Arial" panose="020B0604020202020204" pitchFamily="34" charset="0"/>
                <a:ea typeface="Cambria" panose="02040503050406030204" pitchFamily="18" charset="0"/>
                <a:cs typeface="Arial" panose="020B0604020202020204" pitchFamily="34" charset="0"/>
              </a:rPr>
              <a:t>Feasibility Study</a:t>
            </a:r>
            <a:endParaRPr lang="en-IN" sz="4000" b="1" dirty="0">
              <a:latin typeface="Arial" panose="020B0604020202020204" pitchFamily="34" charset="0"/>
              <a:ea typeface="Cambria" panose="02040503050406030204" pitchFamily="18" charset="0"/>
              <a:cs typeface="Arial" panose="020B0604020202020204" pitchFamily="34" charset="0"/>
            </a:endParaRPr>
          </a:p>
        </p:txBody>
      </p:sp>
      <p:sp>
        <p:nvSpPr>
          <p:cNvPr id="5" name="Rectangle 4">
            <a:extLst>
              <a:ext uri="{FF2B5EF4-FFF2-40B4-BE49-F238E27FC236}">
                <a16:creationId xmlns:a16="http://schemas.microsoft.com/office/drawing/2014/main" id="{AC645049-1980-9150-8D62-75B22506616D}"/>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55743001-BA61-DA19-42E1-BA2FB38D8D91}"/>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03</a:t>
            </a:r>
          </a:p>
        </p:txBody>
      </p:sp>
      <p:sp>
        <p:nvSpPr>
          <p:cNvPr id="8" name="Content Placeholder 2">
            <a:extLst>
              <a:ext uri="{FF2B5EF4-FFF2-40B4-BE49-F238E27FC236}">
                <a16:creationId xmlns:a16="http://schemas.microsoft.com/office/drawing/2014/main" id="{CE8D050B-7E1F-78F9-3345-3114FB7BF3F8}"/>
              </a:ext>
            </a:extLst>
          </p:cNvPr>
          <p:cNvSpPr txBox="1">
            <a:spLocks/>
          </p:cNvSpPr>
          <p:nvPr/>
        </p:nvSpPr>
        <p:spPr>
          <a:xfrm>
            <a:off x="1" y="1229020"/>
            <a:ext cx="5936343" cy="3533026"/>
          </a:xfrm>
          <a:prstGeom prst="rect">
            <a:avLst/>
          </a:prstGeom>
        </p:spPr>
        <p:txBody>
          <a:bodyPr vert="horz" lIns="360000" tIns="45721" rIns="360000" bIns="45721"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1200"/>
              </a:spcBef>
              <a:spcAft>
                <a:spcPts val="1200"/>
              </a:spcAft>
            </a:pPr>
            <a:endParaRPr lang="en-US" sz="2201" dirty="0">
              <a:latin typeface="Cambria" panose="02040503050406030204" pitchFamily="18" charset="0"/>
              <a:ea typeface="Cambria" panose="02040503050406030204" pitchFamily="18" charset="0"/>
            </a:endParaRPr>
          </a:p>
        </p:txBody>
      </p:sp>
      <mc:AlternateContent xmlns:mc="http://schemas.openxmlformats.org/markup-compatibility/2006">
        <mc:Choice xmlns:psuz="http://schemas.microsoft.com/office/powerpoint/2016/summaryzoom" Requires="psuz">
          <p:graphicFrame>
            <p:nvGraphicFramePr>
              <p:cNvPr id="16" name="Summary Zoom 15">
                <a:extLst>
                  <a:ext uri="{FF2B5EF4-FFF2-40B4-BE49-F238E27FC236}">
                    <a16:creationId xmlns:a16="http://schemas.microsoft.com/office/drawing/2014/main" id="{4C144BF1-CE4E-EEAA-AC51-86A0AEA55772}"/>
                  </a:ext>
                </a:extLst>
              </p:cNvPr>
              <p:cNvGraphicFramePr>
                <a:graphicFrameLocks noChangeAspect="1"/>
              </p:cNvGraphicFramePr>
              <p:nvPr/>
            </p:nvGraphicFramePr>
            <p:xfrm>
              <a:off x="6889142" y="1529819"/>
              <a:ext cx="4944688" cy="2775332"/>
            </p:xfrm>
            <a:graphic>
              <a:graphicData uri="http://schemas.microsoft.com/office/powerpoint/2016/summaryzoom">
                <psuz:summaryZm>
                  <psuz:gridLayout/>
                </psuz:summaryZm>
              </a:graphicData>
            </a:graphic>
          </p:graphicFrame>
        </mc:Choice>
        <mc:Fallback>
          <p:grpSp>
            <p:nvGrpSpPr>
              <p:cNvPr id="16" name="Summary Zoom 15">
                <a:extLst>
                  <a:ext uri="{FF2B5EF4-FFF2-40B4-BE49-F238E27FC236}">
                    <a16:creationId xmlns:a16="http://schemas.microsoft.com/office/drawing/2014/main" id="{4C144BF1-CE4E-EEAA-AC51-86A0AEA55772}"/>
                  </a:ext>
                </a:extLst>
              </p:cNvPr>
              <p:cNvGrpSpPr>
                <a:grpSpLocks noGrp="1" noUngrp="1" noRot="1" noChangeAspect="1" noMove="1" noResize="1"/>
              </p:cNvGrpSpPr>
              <p:nvPr/>
            </p:nvGrpSpPr>
            <p:grpSpPr>
              <a:xfrm>
                <a:off x="6889142" y="1529819"/>
                <a:ext cx="4944688" cy="2775332"/>
                <a:chOff x="6889142" y="1529819"/>
                <a:chExt cx="4944688" cy="2775332"/>
              </a:xfrm>
            </p:grpSpPr>
          </p:grpSp>
        </mc:Fallback>
      </mc:AlternateContent>
      <p:sp>
        <p:nvSpPr>
          <p:cNvPr id="2" name="TextBox 1">
            <a:extLst>
              <a:ext uri="{FF2B5EF4-FFF2-40B4-BE49-F238E27FC236}">
                <a16:creationId xmlns:a16="http://schemas.microsoft.com/office/drawing/2014/main" id="{AEE369C5-B57E-FC90-4365-150026F9F46F}"/>
              </a:ext>
            </a:extLst>
          </p:cNvPr>
          <p:cNvSpPr txBox="1"/>
          <p:nvPr/>
        </p:nvSpPr>
        <p:spPr>
          <a:xfrm>
            <a:off x="0" y="1025429"/>
            <a:ext cx="12191999" cy="5021888"/>
          </a:xfrm>
          <a:prstGeom prst="rect">
            <a:avLst/>
          </a:prstGeom>
          <a:noFill/>
        </p:spPr>
        <p:txBody>
          <a:bodyPr wrap="square" rtlCol="0">
            <a:spAutoFit/>
          </a:bodyPr>
          <a:lstStyle/>
          <a:p>
            <a:pPr marL="342900" lvl="0" indent="-342900" algn="just">
              <a:lnSpc>
                <a:spcPct val="115000"/>
              </a:lnSpc>
              <a:buFont typeface="Symbol" panose="05050102010706020507" pitchFamily="18" charset="2"/>
              <a:buChar char=""/>
            </a:pPr>
            <a:r>
              <a:rPr lang="en-IN" sz="2000" b="1" dirty="0">
                <a:effectLst/>
                <a:latin typeface="Cambria" panose="02040503050406030204" pitchFamily="18" charset="0"/>
                <a:ea typeface="Cambria" panose="02040503050406030204" pitchFamily="18" charset="0"/>
                <a:cs typeface="Vrinda" panose="020B0502040204020203" pitchFamily="34" charset="0"/>
              </a:rPr>
              <a:t>Technical Feasibility:</a:t>
            </a:r>
            <a:endParaRPr lang="en-IN" sz="2000" dirty="0">
              <a:effectLst/>
              <a:latin typeface="Cambria" panose="02040503050406030204" pitchFamily="18" charset="0"/>
              <a:ea typeface="Cambria" panose="02040503050406030204" pitchFamily="18" charset="0"/>
              <a:cs typeface="Vrinda" panose="020B0502040204020203" pitchFamily="34" charset="0"/>
            </a:endParaRPr>
          </a:p>
          <a:p>
            <a:pPr marL="685800" algn="just">
              <a:lnSpc>
                <a:spcPct val="115000"/>
              </a:lnSpc>
            </a:pPr>
            <a:r>
              <a:rPr lang="en-IN" sz="2000" dirty="0">
                <a:effectLst/>
                <a:latin typeface="Cambria" panose="02040503050406030204" pitchFamily="18" charset="0"/>
                <a:ea typeface="Cambria" panose="02040503050406030204" pitchFamily="18" charset="0"/>
                <a:cs typeface="Vrinda" panose="020B0502040204020203" pitchFamily="34" charset="0"/>
              </a:rPr>
              <a:t>We are planning to use a variety of open-source resources for the development of the project, such as Python, librosa, google colab, RAVDESS, and TESS, which are all publicly available. Our team members are well-versed in these resources, making the project technically feasible</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a:t>
            </a:r>
            <a:endParaRPr lang="en-IN" sz="2000" dirty="0">
              <a:effectLst/>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buFont typeface="Symbol" panose="05050102010706020507" pitchFamily="18" charset="2"/>
              <a:buChar char=""/>
            </a:pPr>
            <a:r>
              <a:rPr lang="en-IN" sz="2000" b="1" dirty="0">
                <a:effectLst/>
                <a:latin typeface="Times New Roman" panose="02020603050405020304" pitchFamily="18" charset="0"/>
                <a:ea typeface="Times New Roman" panose="02020603050405020304" pitchFamily="18" charset="0"/>
                <a:cs typeface="Vrinda" panose="020B0502040204020203" pitchFamily="34" charset="0"/>
              </a:rPr>
              <a:t>Economic Feasibility:</a:t>
            </a:r>
            <a:endParaRPr lang="en-IN" sz="2000" dirty="0">
              <a:effectLst/>
              <a:latin typeface="Calibri" panose="020F0502020204030204" pitchFamily="34" charset="0"/>
              <a:ea typeface="Times New Roman" panose="02020603050405020304" pitchFamily="18" charset="0"/>
              <a:cs typeface="Vrinda" panose="020B0502040204020203" pitchFamily="34" charset="0"/>
            </a:endParaRPr>
          </a:p>
          <a:p>
            <a:pPr marL="685800" algn="just">
              <a:lnSpc>
                <a:spcPct val="115000"/>
              </a:lnSpc>
            </a:pPr>
            <a:r>
              <a:rPr lang="en-IN" sz="2000" dirty="0">
                <a:latin typeface="Cambria" panose="02040503050406030204" pitchFamily="18" charset="0"/>
                <a:ea typeface="Cambria" panose="02040503050406030204" pitchFamily="18" charset="0"/>
                <a:cs typeface="Vrinda" panose="020B0502040204020203" pitchFamily="34" charset="0"/>
              </a:rPr>
              <a:t>To develop the project, all the required resources are open-source and freely available. Hence the project is also economically feasible.</a:t>
            </a:r>
          </a:p>
          <a:p>
            <a:pPr marL="685800" algn="just">
              <a:lnSpc>
                <a:spcPct val="115000"/>
              </a:lnSpc>
            </a:pP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a:t>
            </a:r>
            <a:endParaRPr lang="en-IN" sz="2000" dirty="0">
              <a:effectLst/>
              <a:latin typeface="Calibri" panose="020F0502020204030204" pitchFamily="34" charset="0"/>
              <a:ea typeface="Times New Roman" panose="02020603050405020304" pitchFamily="18" charset="0"/>
              <a:cs typeface="Vrinda" panose="020B0502040204020203" pitchFamily="34" charset="0"/>
            </a:endParaRPr>
          </a:p>
          <a:p>
            <a:pPr marL="342900" lvl="0" indent="-342900" algn="just">
              <a:lnSpc>
                <a:spcPct val="115000"/>
              </a:lnSpc>
              <a:buFont typeface="Symbol" panose="05050102010706020507" pitchFamily="18" charset="2"/>
              <a:buChar char=""/>
            </a:pPr>
            <a:r>
              <a:rPr lang="en-IN" sz="2000" b="1" dirty="0">
                <a:effectLst/>
                <a:latin typeface="Times New Roman" panose="02020603050405020304" pitchFamily="18" charset="0"/>
                <a:ea typeface="Times New Roman" panose="02020603050405020304" pitchFamily="18" charset="0"/>
                <a:cs typeface="Vrinda" panose="020B0502040204020203" pitchFamily="34" charset="0"/>
              </a:rPr>
              <a:t>Time-Line Feasibility:</a:t>
            </a:r>
            <a:endParaRPr lang="en-IN" sz="2000" dirty="0">
              <a:effectLst/>
              <a:latin typeface="Calibri" panose="020F0502020204030204" pitchFamily="34" charset="0"/>
              <a:ea typeface="Times New Roman" panose="02020603050405020304" pitchFamily="18" charset="0"/>
              <a:cs typeface="Vrinda" panose="020B0502040204020203" pitchFamily="34" charset="0"/>
            </a:endParaRPr>
          </a:p>
          <a:p>
            <a:pPr marL="685800" algn="just">
              <a:lnSpc>
                <a:spcPct val="115000"/>
              </a:lnSpc>
              <a:spcAft>
                <a:spcPts val="1000"/>
              </a:spcAft>
            </a:pPr>
            <a:r>
              <a:rPr lang="en-IN" sz="2000" dirty="0">
                <a:latin typeface="Cambria" panose="02040503050406030204" pitchFamily="18" charset="0"/>
                <a:ea typeface="Cambria" panose="02040503050406030204" pitchFamily="18" charset="0"/>
                <a:cs typeface="Vrinda" panose="020B0502040204020203" pitchFamily="34" charset="0"/>
              </a:rPr>
              <a:t>We have a proper timeline for the development of this project, which includes activities like collecting data, preprocessing data, extracting features, and developing models, and the timeline is enough to complete the project within the specified timeframe. Hence, the project is time-feasible.</a:t>
            </a:r>
          </a:p>
          <a:p>
            <a:endParaRPr lang="en-IN" sz="1800" dirty="0">
              <a:effectLst/>
              <a:latin typeface="Calibri" panose="020F0502020204030204" pitchFamily="34" charset="0"/>
              <a:ea typeface="Calibri" panose="020F0502020204030204" pitchFamily="34" charset="0"/>
              <a:cs typeface="Vrinda" panose="020B0502040204020203" pitchFamily="34" charset="0"/>
            </a:endParaRPr>
          </a:p>
          <a:p>
            <a:endParaRPr lang="en-IN" dirty="0"/>
          </a:p>
        </p:txBody>
      </p:sp>
    </p:spTree>
    <p:extLst>
      <p:ext uri="{BB962C8B-B14F-4D97-AF65-F5344CB8AC3E}">
        <p14:creationId xmlns:p14="http://schemas.microsoft.com/office/powerpoint/2010/main" val="222432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4"/>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Literature Reviews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04</a:t>
            </a:r>
          </a:p>
        </p:txBody>
      </p:sp>
      <p:graphicFrame>
        <p:nvGraphicFramePr>
          <p:cNvPr id="9" name="Content Placeholder 3">
            <a:extLst>
              <a:ext uri="{FF2B5EF4-FFF2-40B4-BE49-F238E27FC236}">
                <a16:creationId xmlns:a16="http://schemas.microsoft.com/office/drawing/2014/main" id="{806172E8-E44F-53A7-14E6-0D70336EB6DB}"/>
              </a:ext>
            </a:extLst>
          </p:cNvPr>
          <p:cNvGraphicFramePr>
            <a:graphicFrameLocks/>
          </p:cNvGraphicFramePr>
          <p:nvPr>
            <p:extLst>
              <p:ext uri="{D42A27DB-BD31-4B8C-83A1-F6EECF244321}">
                <p14:modId xmlns:p14="http://schemas.microsoft.com/office/powerpoint/2010/main" val="3660739132"/>
              </p:ext>
            </p:extLst>
          </p:nvPr>
        </p:nvGraphicFramePr>
        <p:xfrm>
          <a:off x="182876" y="1098920"/>
          <a:ext cx="11891884" cy="5619602"/>
        </p:xfrm>
        <a:graphic>
          <a:graphicData uri="http://schemas.openxmlformats.org/drawingml/2006/table">
            <a:tbl>
              <a:tblPr firstRow="1" bandRow="1">
                <a:tableStyleId>{5940675A-B579-460E-94D1-54222C63F5DA}</a:tableStyleId>
              </a:tblPr>
              <a:tblGrid>
                <a:gridCol w="2235688">
                  <a:extLst>
                    <a:ext uri="{9D8B030D-6E8A-4147-A177-3AD203B41FA5}">
                      <a16:colId xmlns:a16="http://schemas.microsoft.com/office/drawing/2014/main" val="1045984202"/>
                    </a:ext>
                  </a:extLst>
                </a:gridCol>
                <a:gridCol w="4123954">
                  <a:extLst>
                    <a:ext uri="{9D8B030D-6E8A-4147-A177-3AD203B41FA5}">
                      <a16:colId xmlns:a16="http://schemas.microsoft.com/office/drawing/2014/main" val="1731376689"/>
                    </a:ext>
                  </a:extLst>
                </a:gridCol>
                <a:gridCol w="3213890">
                  <a:extLst>
                    <a:ext uri="{9D8B030D-6E8A-4147-A177-3AD203B41FA5}">
                      <a16:colId xmlns:a16="http://schemas.microsoft.com/office/drawing/2014/main" val="3995399509"/>
                    </a:ext>
                  </a:extLst>
                </a:gridCol>
                <a:gridCol w="2318352">
                  <a:extLst>
                    <a:ext uri="{9D8B030D-6E8A-4147-A177-3AD203B41FA5}">
                      <a16:colId xmlns:a16="http://schemas.microsoft.com/office/drawing/2014/main" val="2956795048"/>
                    </a:ext>
                  </a:extLst>
                </a:gridCol>
              </a:tblGrid>
              <a:tr h="1260960">
                <a:tc>
                  <a:txBody>
                    <a:bodyPr/>
                    <a:lstStyle/>
                    <a:p>
                      <a:pPr algn="ctr"/>
                      <a:r>
                        <a:rPr lang="en-IN" sz="2100" b="1" dirty="0">
                          <a:latin typeface="Cambria" panose="02040503050406030204" pitchFamily="18" charset="0"/>
                          <a:ea typeface="Cambria" panose="02040503050406030204" pitchFamily="18" charset="0"/>
                        </a:rPr>
                        <a:t>Author/</a:t>
                      </a:r>
                    </a:p>
                    <a:p>
                      <a:pPr algn="ctr"/>
                      <a:r>
                        <a:rPr lang="en-IN" sz="2100" b="1" dirty="0">
                          <a:latin typeface="Cambria" panose="02040503050406030204" pitchFamily="18" charset="0"/>
                          <a:ea typeface="Cambria" panose="02040503050406030204" pitchFamily="18" charset="0"/>
                        </a:rPr>
                        <a:t>Article/</a:t>
                      </a:r>
                      <a:br>
                        <a:rPr lang="en-IN" sz="2100" b="1" dirty="0">
                          <a:latin typeface="Cambria" panose="02040503050406030204" pitchFamily="18" charset="0"/>
                          <a:ea typeface="Cambria" panose="02040503050406030204" pitchFamily="18" charset="0"/>
                        </a:rPr>
                      </a:br>
                      <a:r>
                        <a:rPr lang="en-IN" sz="2100" b="1" dirty="0">
                          <a:latin typeface="Cambria" panose="02040503050406030204" pitchFamily="18" charset="0"/>
                          <a:ea typeface="Cambria" panose="02040503050406030204" pitchFamily="18" charset="0"/>
                        </a:rPr>
                        <a:t>Journal</a:t>
                      </a:r>
                    </a:p>
                  </a:txBody>
                  <a:tcPr marT="45721" marB="45721" anchor="ctr">
                    <a:solidFill>
                      <a:schemeClr val="accent3">
                        <a:lumMod val="20000"/>
                        <a:lumOff val="80000"/>
                      </a:schemeClr>
                    </a:solidFill>
                  </a:tcPr>
                </a:tc>
                <a:tc>
                  <a:txBody>
                    <a:bodyPr/>
                    <a:lstStyle/>
                    <a:p>
                      <a:pPr algn="ctr"/>
                      <a:r>
                        <a:rPr lang="en-IN" sz="2100" b="1" dirty="0">
                          <a:latin typeface="Cambria" panose="02040503050406030204" pitchFamily="18" charset="0"/>
                          <a:ea typeface="Cambria" panose="02040503050406030204" pitchFamily="18" charset="0"/>
                        </a:rPr>
                        <a:t>Methodology</a:t>
                      </a:r>
                    </a:p>
                  </a:txBody>
                  <a:tcPr marT="45721" marB="45721" anchor="ctr">
                    <a:solidFill>
                      <a:schemeClr val="accent3">
                        <a:lumMod val="20000"/>
                        <a:lumOff val="80000"/>
                      </a:schemeClr>
                    </a:solidFill>
                  </a:tcPr>
                </a:tc>
                <a:tc>
                  <a:txBody>
                    <a:bodyPr/>
                    <a:lstStyle/>
                    <a:p>
                      <a:pPr algn="ctr"/>
                      <a:r>
                        <a:rPr lang="en-IN" sz="2100" b="1" dirty="0">
                          <a:latin typeface="Cambria" panose="02040503050406030204" pitchFamily="18" charset="0"/>
                          <a:ea typeface="Cambria" panose="02040503050406030204" pitchFamily="18" charset="0"/>
                        </a:rPr>
                        <a:t>Research Gaps</a:t>
                      </a:r>
                    </a:p>
                  </a:txBody>
                  <a:tcPr marT="45721" marB="45721" anchor="ctr">
                    <a:solidFill>
                      <a:schemeClr val="accent3">
                        <a:lumMod val="20000"/>
                        <a:lumOff val="80000"/>
                      </a:schemeClr>
                    </a:solidFill>
                  </a:tcPr>
                </a:tc>
                <a:tc>
                  <a:txBody>
                    <a:bodyPr/>
                    <a:lstStyle/>
                    <a:p>
                      <a:pPr algn="ctr"/>
                      <a:r>
                        <a:rPr lang="en-IN" sz="2100" b="1" dirty="0">
                          <a:latin typeface="Cambria" panose="02040503050406030204" pitchFamily="18" charset="0"/>
                          <a:ea typeface="Cambria" panose="02040503050406030204" pitchFamily="18" charset="0"/>
                        </a:rPr>
                        <a:t>Relevance to the Work</a:t>
                      </a:r>
                    </a:p>
                  </a:txBody>
                  <a:tcPr marT="45721" marB="45721" anchor="ctr">
                    <a:solidFill>
                      <a:schemeClr val="accent3">
                        <a:lumMod val="20000"/>
                        <a:lumOff val="80000"/>
                      </a:schemeClr>
                    </a:solidFill>
                  </a:tcPr>
                </a:tc>
                <a:extLst>
                  <a:ext uri="{0D108BD9-81ED-4DB2-BD59-A6C34878D82A}">
                    <a16:rowId xmlns:a16="http://schemas.microsoft.com/office/drawing/2014/main" val="2564099802"/>
                  </a:ext>
                </a:extLst>
              </a:tr>
              <a:tr h="3627664">
                <a:tc>
                  <a:txBody>
                    <a:bodyPr/>
                    <a:lstStyle/>
                    <a:p>
                      <a:pPr marL="0" marR="0" lvl="0" indent="0" algn="just" defTabSz="914411" rtl="0" eaLnBrk="1" fontAlgn="auto" latinLnBrk="0" hangingPunct="1">
                        <a:lnSpc>
                          <a:spcPct val="100000"/>
                        </a:lnSpc>
                        <a:spcBef>
                          <a:spcPts val="0"/>
                        </a:spcBef>
                        <a:spcAft>
                          <a:spcPts val="0"/>
                        </a:spcAft>
                        <a:buClrTx/>
                        <a:buSzTx/>
                        <a:buFontTx/>
                        <a:buNone/>
                        <a:tabLst/>
                        <a:defRPr/>
                      </a:pPr>
                      <a:r>
                        <a:rPr lang="en-IN" sz="2000" dirty="0">
                          <a:effectLst/>
                          <a:latin typeface="Times New Roman" panose="02020603050405020304" pitchFamily="18" charset="0"/>
                          <a:ea typeface="Times New Roman" panose="02020603050405020304" pitchFamily="18" charset="0"/>
                          <a:cs typeface="Vrinda" panose="020B0502040204020203" pitchFamily="34" charset="0"/>
                        </a:rPr>
                        <a:t>D. Issa, M.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Fatih</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Demirci, and A.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Yazici</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“Speech emotion recognition with deep convolutional neural networks,” </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Biomed. Signal Process. Control</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vol. 59, p. 101894, May 2020,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10.1016/j.bspc.2020.101894.</a:t>
                      </a:r>
                      <a:endParaRPr lang="en-IN" sz="1800" dirty="0">
                        <a:effectLst/>
                        <a:latin typeface="Aptos" panose="020B0004020202020204" pitchFamily="34" charset="0"/>
                        <a:ea typeface="Times New Roman" panose="02020603050405020304" pitchFamily="18" charset="0"/>
                        <a:cs typeface="Vrinda" panose="020B0502040204020203" pitchFamily="34" charset="0"/>
                      </a:endParaRPr>
                    </a:p>
                    <a:p>
                      <a:r>
                        <a:rPr lang="en-IN" sz="2000" kern="1200" dirty="0">
                          <a:solidFill>
                            <a:schemeClr val="tx1"/>
                          </a:solidFill>
                          <a:latin typeface="Cambria" panose="02040503050406030204" pitchFamily="18" charset="0"/>
                          <a:ea typeface="Cambria" panose="02040503050406030204" pitchFamily="18" charset="0"/>
                          <a:cs typeface="+mn-cs"/>
                        </a:rPr>
                        <a:t>[8]</a:t>
                      </a:r>
                    </a:p>
                  </a:txBody>
                  <a:tcPr marT="45721" marB="45721"/>
                </a:tc>
                <a:tc>
                  <a:txBody>
                    <a:bodyPr/>
                    <a:lstStyle/>
                    <a:p>
                      <a:pPr algn="just"/>
                      <a:r>
                        <a:rPr lang="en-US" sz="2100" dirty="0">
                          <a:latin typeface="Cambria" panose="02040503050406030204" pitchFamily="18" charset="0"/>
                          <a:ea typeface="Cambria" panose="02040503050406030204" pitchFamily="18" charset="0"/>
                        </a:rPr>
                        <a:t>This paper has proposed a 1D CNN and different audio features to develop an emotion detection model.</a:t>
                      </a:r>
                    </a:p>
                  </a:txBody>
                  <a:tcPr marT="45721" marB="45721"/>
                </a:tc>
                <a:tc>
                  <a:txBody>
                    <a:bodyPr/>
                    <a:lstStyle/>
                    <a:p>
                      <a:pPr algn="just"/>
                      <a:r>
                        <a:rPr lang="en-IN" sz="2100" kern="1200" dirty="0">
                          <a:solidFill>
                            <a:schemeClr val="tx1"/>
                          </a:solidFill>
                          <a:latin typeface="Cambria" panose="02040503050406030204" pitchFamily="18" charset="0"/>
                          <a:ea typeface="Cambria" panose="02040503050406030204" pitchFamily="18" charset="0"/>
                          <a:cs typeface="+mn-cs"/>
                        </a:rPr>
                        <a:t>It would be beneficial if the proposed framework can be tested in additional datasets to assess its generalizability across different emotional speech datasets.</a:t>
                      </a:r>
                    </a:p>
                  </a:txBody>
                  <a:tcPr marT="45721" marB="45721"/>
                </a:tc>
                <a:tc>
                  <a:txBody>
                    <a:bodyPr/>
                    <a:lstStyle/>
                    <a:p>
                      <a:r>
                        <a:rPr lang="en-IN" sz="2100" dirty="0">
                          <a:latin typeface="Cambria" panose="02040503050406030204" pitchFamily="18" charset="0"/>
                          <a:ea typeface="Cambria" panose="02040503050406030204" pitchFamily="18" charset="0"/>
                        </a:rPr>
                        <a:t>Uses feature extraction method.</a:t>
                      </a:r>
                    </a:p>
                    <a:p>
                      <a:endParaRPr lang="en-IN" sz="2100" dirty="0">
                        <a:latin typeface="Cambria" panose="02040503050406030204" pitchFamily="18" charset="0"/>
                        <a:ea typeface="Cambria" panose="02040503050406030204" pitchFamily="18" charset="0"/>
                      </a:endParaRPr>
                    </a:p>
                  </a:txBody>
                  <a:tcPr marT="45721" marB="45721"/>
                </a:tc>
                <a:extLst>
                  <a:ext uri="{0D108BD9-81ED-4DB2-BD59-A6C34878D82A}">
                    <a16:rowId xmlns:a16="http://schemas.microsoft.com/office/drawing/2014/main" val="2866868717"/>
                  </a:ext>
                </a:extLst>
              </a:tr>
            </a:tbl>
          </a:graphicData>
        </a:graphic>
      </p:graphicFrame>
    </p:spTree>
    <p:extLst>
      <p:ext uri="{BB962C8B-B14F-4D97-AF65-F5344CB8AC3E}">
        <p14:creationId xmlns:p14="http://schemas.microsoft.com/office/powerpoint/2010/main" val="237745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A1FDF24-92F3-FA1F-7747-09D5149C35C7}"/>
              </a:ext>
            </a:extLst>
          </p:cNvPr>
          <p:cNvSpPr/>
          <p:nvPr/>
        </p:nvSpPr>
        <p:spPr>
          <a:xfrm>
            <a:off x="0" y="8969"/>
            <a:ext cx="12192000" cy="1015998"/>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lIns="360000" rtlCol="0" anchor="ctr"/>
          <a:lstStyle/>
          <a:p>
            <a:r>
              <a:rPr lang="en-IN" sz="4000" b="1" dirty="0">
                <a:latin typeface="Arial" panose="020B0604020202020204" pitchFamily="34" charset="0"/>
                <a:ea typeface="Cambria" panose="02040503050406030204" pitchFamily="18" charset="0"/>
                <a:cs typeface="Arial" panose="020B0604020202020204" pitchFamily="34" charset="0"/>
              </a:rPr>
              <a:t>Literature Reviews</a:t>
            </a:r>
          </a:p>
        </p:txBody>
      </p:sp>
      <p:sp>
        <p:nvSpPr>
          <p:cNvPr id="5" name="Rectangle 4">
            <a:extLst>
              <a:ext uri="{FF2B5EF4-FFF2-40B4-BE49-F238E27FC236}">
                <a16:creationId xmlns:a16="http://schemas.microsoft.com/office/drawing/2014/main" id="{4A7F9EDC-A707-827B-9C91-35DC41DB8F8C}"/>
              </a:ext>
            </a:extLst>
          </p:cNvPr>
          <p:cNvSpPr/>
          <p:nvPr/>
        </p:nvSpPr>
        <p:spPr>
          <a:xfrm>
            <a:off x="0" y="6772274"/>
            <a:ext cx="12192000" cy="85726"/>
          </a:xfrm>
          <a:prstGeom prst="rect">
            <a:avLst/>
          </a:prstGeom>
          <a:blipFill dpi="0" rotWithShape="1">
            <a:blip r:embed="rId2"/>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01"/>
          </a:p>
        </p:txBody>
      </p:sp>
      <p:sp>
        <p:nvSpPr>
          <p:cNvPr id="7" name="Rectangle: Rounded Corners 6">
            <a:extLst>
              <a:ext uri="{FF2B5EF4-FFF2-40B4-BE49-F238E27FC236}">
                <a16:creationId xmlns:a16="http://schemas.microsoft.com/office/drawing/2014/main" id="{23BE5CD0-9D46-03A1-04B0-511AEF60A8D8}"/>
              </a:ext>
            </a:extLst>
          </p:cNvPr>
          <p:cNvSpPr/>
          <p:nvPr/>
        </p:nvSpPr>
        <p:spPr>
          <a:xfrm>
            <a:off x="11423884" y="250819"/>
            <a:ext cx="468000" cy="468000"/>
          </a:xfrm>
          <a:prstGeom prst="roundRect">
            <a:avLst>
              <a:gd name="adj" fmla="val 8772"/>
            </a:avLst>
          </a:prstGeom>
          <a:solidFill>
            <a:srgbClr val="FFFF00"/>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chemeClr val="tx1"/>
                </a:solidFill>
                <a:latin typeface="Cambria" panose="02040503050406030204" pitchFamily="18" charset="0"/>
                <a:ea typeface="Cambria" panose="02040503050406030204" pitchFamily="18" charset="0"/>
              </a:rPr>
              <a:t>05</a:t>
            </a:r>
          </a:p>
        </p:txBody>
      </p:sp>
      <p:graphicFrame>
        <p:nvGraphicFramePr>
          <p:cNvPr id="9" name="Content Placeholder 3">
            <a:extLst>
              <a:ext uri="{FF2B5EF4-FFF2-40B4-BE49-F238E27FC236}">
                <a16:creationId xmlns:a16="http://schemas.microsoft.com/office/drawing/2014/main" id="{806172E8-E44F-53A7-14E6-0D70336EB6DB}"/>
              </a:ext>
            </a:extLst>
          </p:cNvPr>
          <p:cNvGraphicFramePr>
            <a:graphicFrameLocks/>
          </p:cNvGraphicFramePr>
          <p:nvPr>
            <p:extLst>
              <p:ext uri="{D42A27DB-BD31-4B8C-83A1-F6EECF244321}">
                <p14:modId xmlns:p14="http://schemas.microsoft.com/office/powerpoint/2010/main" val="3724770727"/>
              </p:ext>
            </p:extLst>
          </p:nvPr>
        </p:nvGraphicFramePr>
        <p:xfrm>
          <a:off x="85739" y="1078375"/>
          <a:ext cx="12020200" cy="5475927"/>
        </p:xfrm>
        <a:graphic>
          <a:graphicData uri="http://schemas.openxmlformats.org/drawingml/2006/table">
            <a:tbl>
              <a:tblPr firstRow="1" bandRow="1">
                <a:tableStyleId>{5940675A-B579-460E-94D1-54222C63F5DA}</a:tableStyleId>
              </a:tblPr>
              <a:tblGrid>
                <a:gridCol w="2974108">
                  <a:extLst>
                    <a:ext uri="{9D8B030D-6E8A-4147-A177-3AD203B41FA5}">
                      <a16:colId xmlns:a16="http://schemas.microsoft.com/office/drawing/2014/main" val="1045984202"/>
                    </a:ext>
                  </a:extLst>
                </a:gridCol>
                <a:gridCol w="3454156">
                  <a:extLst>
                    <a:ext uri="{9D8B030D-6E8A-4147-A177-3AD203B41FA5}">
                      <a16:colId xmlns:a16="http://schemas.microsoft.com/office/drawing/2014/main" val="1731376689"/>
                    </a:ext>
                  </a:extLst>
                </a:gridCol>
                <a:gridCol w="3248568">
                  <a:extLst>
                    <a:ext uri="{9D8B030D-6E8A-4147-A177-3AD203B41FA5}">
                      <a16:colId xmlns:a16="http://schemas.microsoft.com/office/drawing/2014/main" val="3995399509"/>
                    </a:ext>
                  </a:extLst>
                </a:gridCol>
                <a:gridCol w="2343368">
                  <a:extLst>
                    <a:ext uri="{9D8B030D-6E8A-4147-A177-3AD203B41FA5}">
                      <a16:colId xmlns:a16="http://schemas.microsoft.com/office/drawing/2014/main" val="2956795048"/>
                    </a:ext>
                  </a:extLst>
                </a:gridCol>
              </a:tblGrid>
              <a:tr h="1052477">
                <a:tc>
                  <a:txBody>
                    <a:bodyPr/>
                    <a:lstStyle/>
                    <a:p>
                      <a:pPr algn="ctr"/>
                      <a:r>
                        <a:rPr lang="en-IN" sz="2100" b="1" dirty="0">
                          <a:latin typeface="Cambria" panose="02040503050406030204" pitchFamily="18" charset="0"/>
                          <a:ea typeface="Cambria" panose="02040503050406030204" pitchFamily="18" charset="0"/>
                        </a:rPr>
                        <a:t>Author/</a:t>
                      </a:r>
                    </a:p>
                    <a:p>
                      <a:pPr algn="ctr"/>
                      <a:r>
                        <a:rPr lang="en-IN" sz="2100" b="1" dirty="0">
                          <a:latin typeface="Cambria" panose="02040503050406030204" pitchFamily="18" charset="0"/>
                          <a:ea typeface="Cambria" panose="02040503050406030204" pitchFamily="18" charset="0"/>
                        </a:rPr>
                        <a:t>Article/</a:t>
                      </a:r>
                      <a:br>
                        <a:rPr lang="en-IN" sz="2100" b="1" dirty="0">
                          <a:latin typeface="Cambria" panose="02040503050406030204" pitchFamily="18" charset="0"/>
                          <a:ea typeface="Cambria" panose="02040503050406030204" pitchFamily="18" charset="0"/>
                        </a:rPr>
                      </a:br>
                      <a:r>
                        <a:rPr lang="en-IN" sz="2100" b="1" dirty="0">
                          <a:latin typeface="Cambria" panose="02040503050406030204" pitchFamily="18" charset="0"/>
                          <a:ea typeface="Cambria" panose="02040503050406030204" pitchFamily="18" charset="0"/>
                        </a:rPr>
                        <a:t>Journal</a:t>
                      </a:r>
                    </a:p>
                  </a:txBody>
                  <a:tcPr marT="45721" marB="45721" anchor="ctr">
                    <a:solidFill>
                      <a:schemeClr val="accent3">
                        <a:lumMod val="20000"/>
                        <a:lumOff val="80000"/>
                      </a:schemeClr>
                    </a:solidFill>
                  </a:tcPr>
                </a:tc>
                <a:tc>
                  <a:txBody>
                    <a:bodyPr/>
                    <a:lstStyle/>
                    <a:p>
                      <a:pPr algn="ctr"/>
                      <a:r>
                        <a:rPr lang="en-IN" sz="2100" b="1" dirty="0">
                          <a:latin typeface="Cambria" panose="02040503050406030204" pitchFamily="18" charset="0"/>
                          <a:ea typeface="Cambria" panose="02040503050406030204" pitchFamily="18" charset="0"/>
                        </a:rPr>
                        <a:t>Methodology</a:t>
                      </a:r>
                    </a:p>
                  </a:txBody>
                  <a:tcPr marT="45721" marB="45721" anchor="ctr">
                    <a:solidFill>
                      <a:schemeClr val="accent3">
                        <a:lumMod val="20000"/>
                        <a:lumOff val="80000"/>
                      </a:schemeClr>
                    </a:solidFill>
                  </a:tcPr>
                </a:tc>
                <a:tc>
                  <a:txBody>
                    <a:bodyPr/>
                    <a:lstStyle/>
                    <a:p>
                      <a:pPr algn="ctr"/>
                      <a:r>
                        <a:rPr lang="en-IN" sz="2100" b="1" dirty="0">
                          <a:latin typeface="Cambria" panose="02040503050406030204" pitchFamily="18" charset="0"/>
                          <a:ea typeface="Cambria" panose="02040503050406030204" pitchFamily="18" charset="0"/>
                        </a:rPr>
                        <a:t>Research Gaps</a:t>
                      </a:r>
                    </a:p>
                  </a:txBody>
                  <a:tcPr marT="45721" marB="45721" anchor="ctr">
                    <a:solidFill>
                      <a:schemeClr val="accent3">
                        <a:lumMod val="20000"/>
                        <a:lumOff val="80000"/>
                      </a:schemeClr>
                    </a:solidFill>
                  </a:tcPr>
                </a:tc>
                <a:tc>
                  <a:txBody>
                    <a:bodyPr/>
                    <a:lstStyle/>
                    <a:p>
                      <a:pPr algn="ctr"/>
                      <a:r>
                        <a:rPr lang="en-IN" sz="2100" b="1" dirty="0">
                          <a:latin typeface="Cambria" panose="02040503050406030204" pitchFamily="18" charset="0"/>
                          <a:ea typeface="Cambria" panose="02040503050406030204" pitchFamily="18" charset="0"/>
                        </a:rPr>
                        <a:t>Relevance to the Work</a:t>
                      </a:r>
                    </a:p>
                  </a:txBody>
                  <a:tcPr marT="45721" marB="45721" anchor="ctr">
                    <a:solidFill>
                      <a:schemeClr val="accent3">
                        <a:lumMod val="20000"/>
                        <a:lumOff val="80000"/>
                      </a:schemeClr>
                    </a:solidFill>
                  </a:tcPr>
                </a:tc>
                <a:extLst>
                  <a:ext uri="{0D108BD9-81ED-4DB2-BD59-A6C34878D82A}">
                    <a16:rowId xmlns:a16="http://schemas.microsoft.com/office/drawing/2014/main" val="2564099802"/>
                  </a:ext>
                </a:extLst>
              </a:tr>
              <a:tr h="4423450">
                <a:tc>
                  <a:txBody>
                    <a:bodyPr/>
                    <a:lstStyle/>
                    <a:p>
                      <a:pPr marL="0" marR="0" lvl="0" indent="0" algn="just" defTabSz="914411" rtl="0" eaLnBrk="1" fontAlgn="auto" latinLnBrk="0" hangingPunct="1">
                        <a:lnSpc>
                          <a:spcPct val="100000"/>
                        </a:lnSpc>
                        <a:spcBef>
                          <a:spcPts val="0"/>
                        </a:spcBef>
                        <a:spcAft>
                          <a:spcPts val="0"/>
                        </a:spcAft>
                        <a:buClrTx/>
                        <a:buSzTx/>
                        <a:buFontTx/>
                        <a:buNone/>
                        <a:tabLst/>
                        <a:defRPr/>
                      </a:pPr>
                      <a:r>
                        <a:rPr lang="en-IN" sz="2000" dirty="0">
                          <a:effectLst/>
                          <a:latin typeface="Times New Roman" panose="02020603050405020304" pitchFamily="18" charset="0"/>
                          <a:ea typeface="Times New Roman" panose="02020603050405020304" pitchFamily="18" charset="0"/>
                          <a:cs typeface="Vrinda" panose="020B0502040204020203" pitchFamily="34" charset="0"/>
                        </a:rPr>
                        <a:t>N. Patel, S. Patel, and S. H. Mankad, “Impact of autoencoder based compact representation on emotion detection from audio,” </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J. Ambient </a:t>
                      </a:r>
                      <a:r>
                        <a:rPr lang="en-IN" sz="2000" i="1" dirty="0" err="1">
                          <a:effectLst/>
                          <a:latin typeface="Times New Roman" panose="02020603050405020304" pitchFamily="18" charset="0"/>
                          <a:ea typeface="Times New Roman" panose="02020603050405020304" pitchFamily="18" charset="0"/>
                          <a:cs typeface="Vrinda" panose="020B0502040204020203" pitchFamily="34" charset="0"/>
                        </a:rPr>
                        <a:t>Intell</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 </a:t>
                      </a:r>
                      <a:r>
                        <a:rPr lang="en-IN" sz="2000" i="1" dirty="0" err="1">
                          <a:effectLst/>
                          <a:latin typeface="Times New Roman" panose="02020603050405020304" pitchFamily="18" charset="0"/>
                          <a:ea typeface="Times New Roman" panose="02020603050405020304" pitchFamily="18" charset="0"/>
                          <a:cs typeface="Vrinda" panose="020B0502040204020203" pitchFamily="34" charset="0"/>
                        </a:rPr>
                        <a:t>Humaniz</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 </a:t>
                      </a:r>
                      <a:r>
                        <a:rPr lang="en-IN" sz="2000" i="1" dirty="0" err="1">
                          <a:effectLst/>
                          <a:latin typeface="Times New Roman" panose="02020603050405020304" pitchFamily="18" charset="0"/>
                          <a:ea typeface="Times New Roman" panose="02020603050405020304" pitchFamily="18" charset="0"/>
                          <a:cs typeface="Vrinda" panose="020B0502040204020203" pitchFamily="34" charset="0"/>
                        </a:rPr>
                        <a:t>Comput</a:t>
                      </a:r>
                      <a:r>
                        <a:rPr lang="en-IN" sz="2000" i="1" dirty="0">
                          <a:effectLst/>
                          <a:latin typeface="Times New Roman" panose="02020603050405020304" pitchFamily="18" charset="0"/>
                          <a:ea typeface="Times New Roman" panose="02020603050405020304" pitchFamily="18" charset="0"/>
                          <a:cs typeface="Vrinda" panose="020B0502040204020203" pitchFamily="34" charset="0"/>
                        </a:rPr>
                        <a:t>.</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vol. 13, no. 2, pp. 867–885, Feb. 2022, </a:t>
                      </a:r>
                      <a:r>
                        <a:rPr lang="en-IN" sz="2000" dirty="0" err="1">
                          <a:effectLst/>
                          <a:latin typeface="Times New Roman" panose="02020603050405020304" pitchFamily="18" charset="0"/>
                          <a:ea typeface="Times New Roman" panose="02020603050405020304" pitchFamily="18" charset="0"/>
                          <a:cs typeface="Vrinda" panose="020B0502040204020203" pitchFamily="34" charset="0"/>
                        </a:rPr>
                        <a:t>doi</a:t>
                      </a:r>
                      <a:r>
                        <a:rPr lang="en-IN" sz="2000" dirty="0">
                          <a:effectLst/>
                          <a:latin typeface="Times New Roman" panose="02020603050405020304" pitchFamily="18" charset="0"/>
                          <a:ea typeface="Times New Roman" panose="02020603050405020304" pitchFamily="18" charset="0"/>
                          <a:cs typeface="Vrinda" panose="020B0502040204020203" pitchFamily="34" charset="0"/>
                        </a:rPr>
                        <a:t>: 10.1007/s12652-021-02979-3.</a:t>
                      </a:r>
                      <a:r>
                        <a:rPr lang="en-IN" sz="2000" kern="1200" baseline="0" dirty="0">
                          <a:solidFill>
                            <a:schemeClr val="tx1"/>
                          </a:solidFill>
                          <a:latin typeface="Cambria" panose="02040503050406030204" pitchFamily="18" charset="0"/>
                          <a:ea typeface="Cambria" panose="02040503050406030204" pitchFamily="18" charset="0"/>
                          <a:cs typeface="+mn-cs"/>
                        </a:rPr>
                        <a:t>[</a:t>
                      </a:r>
                      <a:r>
                        <a:rPr lang="en-IN" sz="2400" kern="1200" baseline="0" dirty="0">
                          <a:solidFill>
                            <a:schemeClr val="tx1"/>
                          </a:solidFill>
                          <a:latin typeface="Cambria" panose="02040503050406030204" pitchFamily="18" charset="0"/>
                          <a:ea typeface="Cambria" panose="02040503050406030204" pitchFamily="18" charset="0"/>
                          <a:cs typeface="+mn-cs"/>
                        </a:rPr>
                        <a:t>9]</a:t>
                      </a:r>
                      <a:endParaRPr lang="en-IN"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a:p>
                      <a:endParaRPr lang="en-IN" sz="2000" dirty="0">
                        <a:latin typeface="Cambria" panose="02040503050406030204" pitchFamily="18" charset="0"/>
                        <a:ea typeface="Cambria" panose="02040503050406030204" pitchFamily="18" charset="0"/>
                      </a:endParaRPr>
                    </a:p>
                  </a:txBody>
                  <a:tcPr marT="45721" marB="45721"/>
                </a:tc>
                <a:tc>
                  <a:txBody>
                    <a:bodyPr/>
                    <a:lstStyle/>
                    <a:p>
                      <a:pPr algn="just"/>
                      <a:r>
                        <a:rPr lang="en-US" sz="1800" baseline="0" dirty="0">
                          <a:latin typeface="Cambria" panose="02040503050406030204" pitchFamily="18" charset="0"/>
                          <a:ea typeface="Cambria" panose="02040503050406030204" pitchFamily="18" charset="0"/>
                        </a:rPr>
                        <a:t>This paper has shown the use of Autoencoders for dimensionality reduction. They have used two different datasets namely RAVDESS, TESS also three different classifier such as SVM, CNN, Decision Tree and they </a:t>
                      </a:r>
                      <a:r>
                        <a:rPr lang="en-US" sz="1800" baseline="0" dirty="0" err="1">
                          <a:latin typeface="Cambria" panose="02040503050406030204" pitchFamily="18" charset="0"/>
                          <a:ea typeface="Cambria" panose="02040503050406030204" pitchFamily="18" charset="0"/>
                        </a:rPr>
                        <a:t>achived</a:t>
                      </a:r>
                      <a:r>
                        <a:rPr lang="en-US" sz="1800" baseline="0" dirty="0">
                          <a:latin typeface="Cambria" panose="02040503050406030204" pitchFamily="18" charset="0"/>
                          <a:ea typeface="Cambria" panose="02040503050406030204" pitchFamily="18" charset="0"/>
                        </a:rPr>
                        <a:t> 4.66% improvement in RAVDESS dataset, and 2.616% improvement in TESS dataset.</a:t>
                      </a:r>
                    </a:p>
                  </a:txBody>
                  <a:tcPr marT="45721" marB="45721"/>
                </a:tc>
                <a:tc>
                  <a:txBody>
                    <a:bodyPr/>
                    <a:lstStyle/>
                    <a:p>
                      <a:pPr marL="514350" indent="-514350" algn="just" defTabSz="914400" rtl="0" eaLnBrk="1" latinLnBrk="0" hangingPunct="1">
                        <a:buFont typeface="+mj-lt"/>
                        <a:buAutoNum type="romanLcPeriod"/>
                      </a:pPr>
                      <a:r>
                        <a:rPr lang="en-US" sz="1800" kern="1200" dirty="0">
                          <a:solidFill>
                            <a:schemeClr val="tx1"/>
                          </a:solidFill>
                          <a:latin typeface="Cambria" panose="02040503050406030204" pitchFamily="18" charset="0"/>
                          <a:ea typeface="Cambria" panose="02040503050406030204" pitchFamily="18" charset="0"/>
                          <a:cs typeface="+mn-cs"/>
                        </a:rPr>
                        <a:t>Instead of using simple Autoencoders, the study could be done on more advance techniques such as Convolution Autoencoders.</a:t>
                      </a:r>
                    </a:p>
                    <a:p>
                      <a:pPr marL="514350" indent="-514350" algn="l" defTabSz="914400" rtl="0" eaLnBrk="1" latinLnBrk="0" hangingPunct="1">
                        <a:buFont typeface="+mj-lt"/>
                        <a:buAutoNum type="romanLcPeriod"/>
                      </a:pPr>
                      <a:r>
                        <a:rPr lang="en-US" sz="1800" kern="1200" dirty="0">
                          <a:solidFill>
                            <a:schemeClr val="tx1"/>
                          </a:solidFill>
                          <a:latin typeface="Cambria" panose="02040503050406030204" pitchFamily="18" charset="0"/>
                          <a:ea typeface="Cambria" panose="02040503050406030204" pitchFamily="18" charset="0"/>
                          <a:cs typeface="+mn-cs"/>
                        </a:rPr>
                        <a:t>The study could also be conducted on various deep learning algorithms.</a:t>
                      </a:r>
                    </a:p>
                  </a:txBody>
                  <a:tcPr marT="45721" marB="45721"/>
                </a:tc>
                <a:tc>
                  <a:txBody>
                    <a:bodyPr/>
                    <a:lstStyle/>
                    <a:p>
                      <a:pPr marL="0" indent="0" algn="just" defTabSz="914400" rtl="0" eaLnBrk="1" latinLnBrk="0" hangingPunct="1">
                        <a:buFont typeface="Wingdings" panose="05000000000000000000" pitchFamily="2" charset="2"/>
                        <a:buNone/>
                      </a:pPr>
                      <a:r>
                        <a:rPr lang="en-US" sz="1800" kern="1200" dirty="0">
                          <a:solidFill>
                            <a:schemeClr val="tx1"/>
                          </a:solidFill>
                          <a:latin typeface="Cambria" panose="02040503050406030204" pitchFamily="18" charset="0"/>
                          <a:ea typeface="Cambria" panose="02040503050406030204" pitchFamily="18" charset="0"/>
                          <a:cs typeface="+mn-cs"/>
                        </a:rPr>
                        <a:t>Dimensionality reduction technique</a:t>
                      </a:r>
                      <a:r>
                        <a:rPr lang="en-US" sz="2100" kern="1200" dirty="0">
                          <a:solidFill>
                            <a:schemeClr val="tx1"/>
                          </a:solidFill>
                          <a:latin typeface="Cambria" panose="02040503050406030204" pitchFamily="18" charset="0"/>
                          <a:ea typeface="Cambria" panose="02040503050406030204" pitchFamily="18" charset="0"/>
                          <a:cs typeface="+mn-cs"/>
                        </a:rPr>
                        <a:t>.</a:t>
                      </a:r>
                    </a:p>
                  </a:txBody>
                  <a:tcPr marT="45721" marB="45721"/>
                </a:tc>
                <a:extLst>
                  <a:ext uri="{0D108BD9-81ED-4DB2-BD59-A6C34878D82A}">
                    <a16:rowId xmlns:a16="http://schemas.microsoft.com/office/drawing/2014/main" val="2866868717"/>
                  </a:ext>
                </a:extLst>
              </a:tr>
            </a:tbl>
          </a:graphicData>
        </a:graphic>
      </p:graphicFrame>
    </p:spTree>
    <p:extLst>
      <p:ext uri="{BB962C8B-B14F-4D97-AF65-F5344CB8AC3E}">
        <p14:creationId xmlns:p14="http://schemas.microsoft.com/office/powerpoint/2010/main" val="4469966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6158</TotalTime>
  <Words>3907</Words>
  <Application>Microsoft Office PowerPoint</Application>
  <PresentationFormat>Widescreen</PresentationFormat>
  <Paragraphs>466</Paragraphs>
  <Slides>48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Aptos</vt:lpstr>
      <vt:lpstr>Arial</vt:lpstr>
      <vt:lpstr>Calibri</vt:lpstr>
      <vt:lpstr>Calibri Light</vt:lpstr>
      <vt:lpstr>Cambria</vt:lpstr>
      <vt:lpstr>Courier New</vt:lpstr>
      <vt:lpstr>inherit</vt:lpstr>
      <vt:lpstr>Symbol</vt:lpstr>
      <vt:lpstr>Times New Roman</vt:lpstr>
      <vt:lpstr>Wingdings</vt:lpstr>
      <vt:lpstr>Office Theme</vt:lpstr>
      <vt:lpstr>   Deep Learning and Acoustic Features for Emotion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Non-Invasive Method for Prediction of  Neurodegenerative Diseases Using Ensemble Machine  Learning and Gait Signal Features</dc:title>
  <dc:creator>Ranjit Panigrahi</dc:creator>
  <cp:lastModifiedBy>Pijush Das</cp:lastModifiedBy>
  <cp:revision>59</cp:revision>
  <dcterms:created xsi:type="dcterms:W3CDTF">2022-07-08T04:53:24Z</dcterms:created>
  <dcterms:modified xsi:type="dcterms:W3CDTF">2025-04-05T14:24:12Z</dcterms:modified>
</cp:coreProperties>
</file>