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68" r:id="rId2"/>
    <p:sldId id="256" r:id="rId3"/>
    <p:sldId id="258" r:id="rId4"/>
    <p:sldId id="260" r:id="rId5"/>
    <p:sldId id="262" r:id="rId6"/>
    <p:sldId id="259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7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8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96FE51-6E2B-4501-8E8B-9D8DC52C5D1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FA04-0B06-4C08-B7A7-AE3BD8DF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7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633" y="828288"/>
            <a:ext cx="7315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 </a:t>
            </a:r>
            <a:r>
              <a:rPr lang="en-US" sz="4400" dirty="0" smtClean="0"/>
              <a:t> </a:t>
            </a:r>
          </a:p>
          <a:p>
            <a:pPr algn="ctr"/>
            <a:endParaRPr lang="en-US" sz="4400" dirty="0"/>
          </a:p>
        </p:txBody>
      </p:sp>
      <p:pic>
        <p:nvPicPr>
          <p:cNvPr id="3" name="Picture 2" descr="Namaste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42" y="3059678"/>
            <a:ext cx="3608207" cy="3240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4637" y="814591"/>
            <a:ext cx="5814195" cy="18428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Welcome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8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31E669-B159-4E6C-8BBE-C01DDF34299F}"/>
              </a:ext>
            </a:extLst>
          </p:cNvPr>
          <p:cNvSpPr/>
          <p:nvPr/>
        </p:nvSpPr>
        <p:spPr>
          <a:xfrm>
            <a:off x="0" y="-1"/>
            <a:ext cx="12107119" cy="68580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5D33C63-B644-4E1A-9C1C-B9BBCB32B6FC}"/>
              </a:ext>
            </a:extLst>
          </p:cNvPr>
          <p:cNvSpPr/>
          <p:nvPr/>
        </p:nvSpPr>
        <p:spPr>
          <a:xfrm rot="2081598">
            <a:off x="208394" y="208390"/>
            <a:ext cx="1064871" cy="1064871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15C7A06-0387-48A2-97B0-874A94CBAFB2}"/>
              </a:ext>
            </a:extLst>
          </p:cNvPr>
          <p:cNvSpPr/>
          <p:nvPr/>
        </p:nvSpPr>
        <p:spPr>
          <a:xfrm rot="19385003">
            <a:off x="203727" y="5580068"/>
            <a:ext cx="1064871" cy="1064871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866D569-CCCD-4883-B237-E25AB31CC9F1}"/>
              </a:ext>
            </a:extLst>
          </p:cNvPr>
          <p:cNvSpPr/>
          <p:nvPr/>
        </p:nvSpPr>
        <p:spPr>
          <a:xfrm rot="8029781">
            <a:off x="10906743" y="220385"/>
            <a:ext cx="1064871" cy="1064871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F4CB235-3A49-4896-BB82-8E03B99B0725}"/>
              </a:ext>
            </a:extLst>
          </p:cNvPr>
          <p:cNvSpPr/>
          <p:nvPr/>
        </p:nvSpPr>
        <p:spPr>
          <a:xfrm rot="12633866">
            <a:off x="10930359" y="5596360"/>
            <a:ext cx="1064871" cy="1064871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1D529-12AF-4F3F-B35C-064E59D7314D}"/>
              </a:ext>
            </a:extLst>
          </p:cNvPr>
          <p:cNvSpPr txBox="1"/>
          <p:nvPr/>
        </p:nvSpPr>
        <p:spPr>
          <a:xfrm>
            <a:off x="2334228" y="1351350"/>
            <a:ext cx="752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393CE-D39E-4FF2-901B-2D7D63994099}"/>
              </a:ext>
            </a:extLst>
          </p:cNvPr>
          <p:cNvSpPr txBox="1"/>
          <p:nvPr/>
        </p:nvSpPr>
        <p:spPr>
          <a:xfrm>
            <a:off x="-98073" y="3057104"/>
            <a:ext cx="1229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Presented By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2F7FC-04D3-4344-9009-BDA5022F9AD9}"/>
              </a:ext>
            </a:extLst>
          </p:cNvPr>
          <p:cNvSpPr txBox="1"/>
          <p:nvPr/>
        </p:nvSpPr>
        <p:spPr>
          <a:xfrm>
            <a:off x="-42441" y="408523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Arial Black" panose="020B0A04020102020204" pitchFamily="34" charset="0"/>
              </a:rPr>
              <a:t>Prakash Pokhrel</a:t>
            </a:r>
          </a:p>
        </p:txBody>
      </p:sp>
    </p:spTree>
    <p:extLst>
      <p:ext uri="{BB962C8B-B14F-4D97-AF65-F5344CB8AC3E}">
        <p14:creationId xmlns:p14="http://schemas.microsoft.com/office/powerpoint/2010/main" val="6089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ECAEE-9AD7-4438-ABEC-E13A5725C8D5}"/>
              </a:ext>
            </a:extLst>
          </p:cNvPr>
          <p:cNvCxnSpPr/>
          <p:nvPr/>
        </p:nvCxnSpPr>
        <p:spPr>
          <a:xfrm flipV="1">
            <a:off x="1458410" y="787078"/>
            <a:ext cx="0" cy="21760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73951E-1601-4322-BB23-54DEF0BC262A}"/>
              </a:ext>
            </a:extLst>
          </p:cNvPr>
          <p:cNvCxnSpPr/>
          <p:nvPr/>
        </p:nvCxnSpPr>
        <p:spPr>
          <a:xfrm>
            <a:off x="1458410" y="2963119"/>
            <a:ext cx="218761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D4756-CD55-4D3D-90C3-F5C7D13D79E6}"/>
              </a:ext>
            </a:extLst>
          </p:cNvPr>
          <p:cNvCxnSpPr/>
          <p:nvPr/>
        </p:nvCxnSpPr>
        <p:spPr>
          <a:xfrm flipV="1">
            <a:off x="1458410" y="3566931"/>
            <a:ext cx="0" cy="21760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85A9F-8CA9-4940-A000-4290F7E0E6CE}"/>
              </a:ext>
            </a:extLst>
          </p:cNvPr>
          <p:cNvCxnSpPr/>
          <p:nvPr/>
        </p:nvCxnSpPr>
        <p:spPr>
          <a:xfrm>
            <a:off x="1458410" y="5742972"/>
            <a:ext cx="218761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C058E-5944-427F-9043-B876F3D280D3}"/>
              </a:ext>
            </a:extLst>
          </p:cNvPr>
          <p:cNvCxnSpPr/>
          <p:nvPr/>
        </p:nvCxnSpPr>
        <p:spPr>
          <a:xfrm flipV="1">
            <a:off x="1458410" y="4190035"/>
            <a:ext cx="1747777" cy="1552937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129108-641B-4D0A-84A7-ED54DE69A784}"/>
              </a:ext>
            </a:extLst>
          </p:cNvPr>
          <p:cNvSpPr/>
          <p:nvPr/>
        </p:nvSpPr>
        <p:spPr>
          <a:xfrm>
            <a:off x="5374179" y="794700"/>
            <a:ext cx="5230136" cy="949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8413F-F8B2-42BF-8611-6041E48D0FDA}"/>
              </a:ext>
            </a:extLst>
          </p:cNvPr>
          <p:cNvSpPr txBox="1"/>
          <p:nvPr/>
        </p:nvSpPr>
        <p:spPr>
          <a:xfrm>
            <a:off x="5442716" y="980232"/>
            <a:ext cx="509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DIFFERENCE BETWEEN</a:t>
            </a:r>
            <a:endParaRPr lang="en-US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FADFD-4F25-4F39-AFEE-4AE1B98AEB69}"/>
              </a:ext>
            </a:extLst>
          </p:cNvPr>
          <p:cNvSpPr txBox="1"/>
          <p:nvPr/>
        </p:nvSpPr>
        <p:spPr>
          <a:xfrm>
            <a:off x="5133383" y="2154877"/>
            <a:ext cx="554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CORRELATION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48697-4490-4381-9E58-BDFE591ED530}"/>
              </a:ext>
            </a:extLst>
          </p:cNvPr>
          <p:cNvSpPr txBox="1"/>
          <p:nvPr/>
        </p:nvSpPr>
        <p:spPr>
          <a:xfrm>
            <a:off x="6938702" y="3335792"/>
            <a:ext cx="193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8E727-AB38-4084-A38F-9BA34B6D20D6}"/>
              </a:ext>
            </a:extLst>
          </p:cNvPr>
          <p:cNvSpPr txBox="1"/>
          <p:nvPr/>
        </p:nvSpPr>
        <p:spPr>
          <a:xfrm>
            <a:off x="5374179" y="4388288"/>
            <a:ext cx="5419886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21D8B-9D7C-4D7F-BA86-222E922106CD}"/>
              </a:ext>
            </a:extLst>
          </p:cNvPr>
          <p:cNvSpPr txBox="1"/>
          <p:nvPr/>
        </p:nvSpPr>
        <p:spPr>
          <a:xfrm>
            <a:off x="1644660" y="2043494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3C782-527F-49CC-A334-F6362B18CF85}"/>
              </a:ext>
            </a:extLst>
          </p:cNvPr>
          <p:cNvSpPr txBox="1"/>
          <p:nvPr/>
        </p:nvSpPr>
        <p:spPr>
          <a:xfrm>
            <a:off x="1891268" y="1976031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9B1F1-8260-4744-ABB0-934ACF20FBC2}"/>
              </a:ext>
            </a:extLst>
          </p:cNvPr>
          <p:cNvSpPr txBox="1"/>
          <p:nvPr/>
        </p:nvSpPr>
        <p:spPr>
          <a:xfrm>
            <a:off x="1424742" y="2114133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E4300B-C375-44ED-A4AF-CDF80A013D98}"/>
              </a:ext>
            </a:extLst>
          </p:cNvPr>
          <p:cNvSpPr txBox="1"/>
          <p:nvPr/>
        </p:nvSpPr>
        <p:spPr>
          <a:xfrm>
            <a:off x="1578689" y="1733556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54BA2D-2628-478F-8C7A-9417F5959D52}"/>
              </a:ext>
            </a:extLst>
          </p:cNvPr>
          <p:cNvSpPr txBox="1"/>
          <p:nvPr/>
        </p:nvSpPr>
        <p:spPr>
          <a:xfrm>
            <a:off x="1864578" y="1729453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AE0CAF-42DD-46C0-9014-074E5B3A1B06}"/>
              </a:ext>
            </a:extLst>
          </p:cNvPr>
          <p:cNvSpPr txBox="1"/>
          <p:nvPr/>
        </p:nvSpPr>
        <p:spPr>
          <a:xfrm>
            <a:off x="1738374" y="1454107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4B832-113A-41F3-AF26-2A148F90CD73}"/>
              </a:ext>
            </a:extLst>
          </p:cNvPr>
          <p:cNvSpPr txBox="1"/>
          <p:nvPr/>
        </p:nvSpPr>
        <p:spPr>
          <a:xfrm>
            <a:off x="2272642" y="1678819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781AC8-2840-4E49-8CA3-3F4E6DBFDCDE}"/>
              </a:ext>
            </a:extLst>
          </p:cNvPr>
          <p:cNvSpPr txBox="1"/>
          <p:nvPr/>
        </p:nvSpPr>
        <p:spPr>
          <a:xfrm>
            <a:off x="2015625" y="1269640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5FAB9-2BEC-4F03-9638-6805D2C15809}"/>
              </a:ext>
            </a:extLst>
          </p:cNvPr>
          <p:cNvSpPr txBox="1"/>
          <p:nvPr/>
        </p:nvSpPr>
        <p:spPr>
          <a:xfrm>
            <a:off x="2031793" y="1548759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BF7706-D936-497F-A0F0-2FC273B15560}"/>
              </a:ext>
            </a:extLst>
          </p:cNvPr>
          <p:cNvSpPr txBox="1"/>
          <p:nvPr/>
        </p:nvSpPr>
        <p:spPr>
          <a:xfrm>
            <a:off x="2341493" y="1269640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65AEB-40A5-4861-A015-C55650DC3962}"/>
              </a:ext>
            </a:extLst>
          </p:cNvPr>
          <p:cNvSpPr txBox="1"/>
          <p:nvPr/>
        </p:nvSpPr>
        <p:spPr>
          <a:xfrm>
            <a:off x="2216787" y="1015132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90C09-B21D-4355-8A3E-A6615746D673}"/>
              </a:ext>
            </a:extLst>
          </p:cNvPr>
          <p:cNvSpPr txBox="1"/>
          <p:nvPr/>
        </p:nvSpPr>
        <p:spPr>
          <a:xfrm>
            <a:off x="2468415" y="1454107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E4AD05-B25D-42CE-809F-7A5CFE1AEE36}"/>
              </a:ext>
            </a:extLst>
          </p:cNvPr>
          <p:cNvSpPr txBox="1"/>
          <p:nvPr/>
        </p:nvSpPr>
        <p:spPr>
          <a:xfrm>
            <a:off x="2559804" y="1027831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C4603D-3F52-440C-96B6-D855678DD56C}"/>
              </a:ext>
            </a:extLst>
          </p:cNvPr>
          <p:cNvSpPr txBox="1"/>
          <p:nvPr/>
        </p:nvSpPr>
        <p:spPr>
          <a:xfrm>
            <a:off x="1424742" y="4896061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42DA5-0CC4-43D1-8993-46A4FF2502DD}"/>
              </a:ext>
            </a:extLst>
          </p:cNvPr>
          <p:cNvSpPr txBox="1"/>
          <p:nvPr/>
        </p:nvSpPr>
        <p:spPr>
          <a:xfrm>
            <a:off x="1491382" y="4572954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89C1C0-341F-4CB7-98E1-5235CDF833D4}"/>
              </a:ext>
            </a:extLst>
          </p:cNvPr>
          <p:cNvSpPr txBox="1"/>
          <p:nvPr/>
        </p:nvSpPr>
        <p:spPr>
          <a:xfrm>
            <a:off x="1786458" y="4827800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C3456-AFBF-46B9-963D-1EB6FF63669E}"/>
              </a:ext>
            </a:extLst>
          </p:cNvPr>
          <p:cNvSpPr txBox="1"/>
          <p:nvPr/>
        </p:nvSpPr>
        <p:spPr>
          <a:xfrm>
            <a:off x="1738374" y="4317590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5C9C20-0B24-4E54-AF9A-FB320C012FCB}"/>
              </a:ext>
            </a:extLst>
          </p:cNvPr>
          <p:cNvSpPr txBox="1"/>
          <p:nvPr/>
        </p:nvSpPr>
        <p:spPr>
          <a:xfrm>
            <a:off x="1881718" y="4557323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49C1BA-59EE-4525-A75D-28A598963EF9}"/>
              </a:ext>
            </a:extLst>
          </p:cNvPr>
          <p:cNvSpPr txBox="1"/>
          <p:nvPr/>
        </p:nvSpPr>
        <p:spPr>
          <a:xfrm>
            <a:off x="2164224" y="4509305"/>
            <a:ext cx="323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2A177-0F51-44F3-AD2C-9BA7BFF76ED7}"/>
              </a:ext>
            </a:extLst>
          </p:cNvPr>
          <p:cNvSpPr txBox="1"/>
          <p:nvPr/>
        </p:nvSpPr>
        <p:spPr>
          <a:xfrm>
            <a:off x="1891268" y="3950839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AD0FB-69CD-456C-BC3C-D751692BC056}"/>
              </a:ext>
            </a:extLst>
          </p:cNvPr>
          <p:cNvSpPr txBox="1"/>
          <p:nvPr/>
        </p:nvSpPr>
        <p:spPr>
          <a:xfrm>
            <a:off x="2122935" y="4186578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16D36-EF37-4FDC-BFF6-A2B961D9AF32}"/>
              </a:ext>
            </a:extLst>
          </p:cNvPr>
          <p:cNvSpPr txBox="1"/>
          <p:nvPr/>
        </p:nvSpPr>
        <p:spPr>
          <a:xfrm>
            <a:off x="2295138" y="3944727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C32B0E-95A5-4FA9-9211-38766EBD68BA}"/>
              </a:ext>
            </a:extLst>
          </p:cNvPr>
          <p:cNvSpPr txBox="1"/>
          <p:nvPr/>
        </p:nvSpPr>
        <p:spPr>
          <a:xfrm>
            <a:off x="2454084" y="4270953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4C47FB-0463-43E2-B455-FAE7291A9657}"/>
              </a:ext>
            </a:extLst>
          </p:cNvPr>
          <p:cNvSpPr txBox="1"/>
          <p:nvPr/>
        </p:nvSpPr>
        <p:spPr>
          <a:xfrm>
            <a:off x="2341493" y="3609527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68DE94-4921-41F2-A19E-960D996BE637}"/>
              </a:ext>
            </a:extLst>
          </p:cNvPr>
          <p:cNvSpPr txBox="1"/>
          <p:nvPr/>
        </p:nvSpPr>
        <p:spPr>
          <a:xfrm>
            <a:off x="2621456" y="3951916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1F5453-F905-4FE2-A9C0-711F76B0F9D7}"/>
              </a:ext>
            </a:extLst>
          </p:cNvPr>
          <p:cNvSpPr txBox="1"/>
          <p:nvPr/>
        </p:nvSpPr>
        <p:spPr>
          <a:xfrm>
            <a:off x="2699136" y="3606973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B1E634-E6FD-459C-B1E1-4BAE43AB98BD}"/>
              </a:ext>
            </a:extLst>
          </p:cNvPr>
          <p:cNvSpPr txBox="1"/>
          <p:nvPr/>
        </p:nvSpPr>
        <p:spPr>
          <a:xfrm>
            <a:off x="3068998" y="3810031"/>
            <a:ext cx="125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3935E-69E2-4CE5-984F-069C2468682F}"/>
              </a:ext>
            </a:extLst>
          </p:cNvPr>
          <p:cNvSpPr txBox="1"/>
          <p:nvPr/>
        </p:nvSpPr>
        <p:spPr>
          <a:xfrm>
            <a:off x="2827637" y="3225022"/>
            <a:ext cx="37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1D0C04-FE39-4907-883F-1D6175A34D7F}"/>
              </a:ext>
            </a:extLst>
          </p:cNvPr>
          <p:cNvSpPr txBox="1"/>
          <p:nvPr/>
        </p:nvSpPr>
        <p:spPr>
          <a:xfrm>
            <a:off x="1317141" y="466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C48039-4673-4454-848D-D60B94A54704}"/>
              </a:ext>
            </a:extLst>
          </p:cNvPr>
          <p:cNvSpPr txBox="1"/>
          <p:nvPr/>
        </p:nvSpPr>
        <p:spPr>
          <a:xfrm>
            <a:off x="3587396" y="2807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40F5F-F8A5-4112-9453-9A54E07E2E03}"/>
              </a:ext>
            </a:extLst>
          </p:cNvPr>
          <p:cNvSpPr txBox="1"/>
          <p:nvPr/>
        </p:nvSpPr>
        <p:spPr>
          <a:xfrm>
            <a:off x="1214583" y="288512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F7D38-FEFC-4986-9BF3-2CA51DBF872D}"/>
              </a:ext>
            </a:extLst>
          </p:cNvPr>
          <p:cNvSpPr txBox="1"/>
          <p:nvPr/>
        </p:nvSpPr>
        <p:spPr>
          <a:xfrm>
            <a:off x="1322233" y="32772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14F81-33F4-4F3D-B4CA-71DA150FE858}"/>
              </a:ext>
            </a:extLst>
          </p:cNvPr>
          <p:cNvSpPr txBox="1"/>
          <p:nvPr/>
        </p:nvSpPr>
        <p:spPr>
          <a:xfrm>
            <a:off x="3607388" y="55583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EDD06C-D11E-4AA5-ABEE-AEE78DF812C8}"/>
              </a:ext>
            </a:extLst>
          </p:cNvPr>
          <p:cNvSpPr txBox="1"/>
          <p:nvPr/>
        </p:nvSpPr>
        <p:spPr>
          <a:xfrm>
            <a:off x="1214583" y="567531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951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D4F7C-4912-4274-80C9-51CC8E2F4FF3}"/>
              </a:ext>
            </a:extLst>
          </p:cNvPr>
          <p:cNvSpPr/>
          <p:nvPr/>
        </p:nvSpPr>
        <p:spPr>
          <a:xfrm>
            <a:off x="223777" y="159152"/>
            <a:ext cx="11655707" cy="653969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3ACF1-1BC4-469B-B3DF-30DB1F0A40CB}"/>
              </a:ext>
            </a:extLst>
          </p:cNvPr>
          <p:cNvSpPr txBox="1"/>
          <p:nvPr/>
        </p:nvSpPr>
        <p:spPr>
          <a:xfrm>
            <a:off x="1010856" y="2497976"/>
            <a:ext cx="18866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</a:rPr>
              <a:t>01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18E2E-21AA-4CC5-974D-643F9A891D44}"/>
              </a:ext>
            </a:extLst>
          </p:cNvPr>
          <p:cNvSpPr txBox="1"/>
          <p:nvPr/>
        </p:nvSpPr>
        <p:spPr>
          <a:xfrm>
            <a:off x="3908383" y="1296365"/>
            <a:ext cx="573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erlin Sans FB" panose="020E0602020502020306" pitchFamily="34" charset="0"/>
              </a:rPr>
              <a:t>CORRELATION</a:t>
            </a:r>
            <a:endParaRPr lang="en-US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9AB05-DE27-4891-A1DE-66639842641A}"/>
              </a:ext>
            </a:extLst>
          </p:cNvPr>
          <p:cNvSpPr txBox="1"/>
          <p:nvPr/>
        </p:nvSpPr>
        <p:spPr>
          <a:xfrm>
            <a:off x="2747058" y="2219695"/>
            <a:ext cx="84340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rgbClr val="00B050"/>
                </a:solidFill>
              </a:rPr>
              <a:t>Correlation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refers to a statistical measure that determines the </a:t>
            </a:r>
            <a:r>
              <a:rPr lang="en-US" sz="4400" dirty="0">
                <a:solidFill>
                  <a:srgbClr val="00B050"/>
                </a:solidFill>
              </a:rPr>
              <a:t>relationship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between two variables. It depicts the </a:t>
            </a:r>
            <a:r>
              <a:rPr lang="en-US" sz="4400" dirty="0">
                <a:solidFill>
                  <a:srgbClr val="00B050"/>
                </a:solidFill>
              </a:rPr>
              <a:t>degree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which two variable are correlated.</a:t>
            </a:r>
          </a:p>
        </p:txBody>
      </p:sp>
    </p:spTree>
    <p:extLst>
      <p:ext uri="{BB962C8B-B14F-4D97-AF65-F5344CB8AC3E}">
        <p14:creationId xmlns:p14="http://schemas.microsoft.com/office/powerpoint/2010/main" val="11692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3F411-66E4-4FCE-89E9-143A09EE1F5E}"/>
              </a:ext>
            </a:extLst>
          </p:cNvPr>
          <p:cNvSpPr/>
          <p:nvPr/>
        </p:nvSpPr>
        <p:spPr>
          <a:xfrm>
            <a:off x="223777" y="159152"/>
            <a:ext cx="11655707" cy="653969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38B4D-0421-4F08-8BCE-4B141759D2E5}"/>
              </a:ext>
            </a:extLst>
          </p:cNvPr>
          <p:cNvSpPr txBox="1"/>
          <p:nvPr/>
        </p:nvSpPr>
        <p:spPr>
          <a:xfrm>
            <a:off x="1010856" y="2497976"/>
            <a:ext cx="18866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35826-7E76-46F6-93E5-EC78D957C007}"/>
              </a:ext>
            </a:extLst>
          </p:cNvPr>
          <p:cNvSpPr txBox="1"/>
          <p:nvPr/>
        </p:nvSpPr>
        <p:spPr>
          <a:xfrm>
            <a:off x="2318134" y="910931"/>
            <a:ext cx="9213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erlin Sans FB" panose="020E0602020502020306" pitchFamily="34" charset="0"/>
              </a:rPr>
              <a:t>CORRELATION COEFFICIENT</a:t>
            </a:r>
            <a:endParaRPr lang="en-US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0F92F-4FDE-4B22-A84B-6BC7F476771C}"/>
              </a:ext>
            </a:extLst>
          </p:cNvPr>
          <p:cNvSpPr txBox="1"/>
          <p:nvPr/>
        </p:nvSpPr>
        <p:spPr>
          <a:xfrm>
            <a:off x="2474888" y="1834261"/>
            <a:ext cx="85498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Correlation Coefficient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statistical measure which determines how strongly the pair of variables are correlated or connected. It is denoted by </a:t>
            </a:r>
            <a:r>
              <a:rPr lang="en-US" sz="4400" dirty="0">
                <a:solidFill>
                  <a:srgbClr val="00B050"/>
                </a:solidFill>
              </a:rPr>
              <a:t>“r”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it ranges from </a:t>
            </a:r>
            <a:r>
              <a:rPr lang="en-US" sz="4400" dirty="0">
                <a:solidFill>
                  <a:srgbClr val="00B050"/>
                </a:solidFill>
              </a:rPr>
              <a:t>-1 </a:t>
            </a:r>
            <a:r>
              <a:rPr lang="en-US" sz="4400" dirty="0"/>
              <a:t>to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00B050"/>
                </a:solidFill>
              </a:rPr>
              <a:t>+1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4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DDA4DB-38F8-4FBC-914B-2D5C43AB4A5F}"/>
              </a:ext>
            </a:extLst>
          </p:cNvPr>
          <p:cNvSpPr/>
          <p:nvPr/>
        </p:nvSpPr>
        <p:spPr>
          <a:xfrm>
            <a:off x="262966" y="318304"/>
            <a:ext cx="11655707" cy="653969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436C4-987E-4DB6-9533-3C1BEA4B1931}"/>
              </a:ext>
            </a:extLst>
          </p:cNvPr>
          <p:cNvSpPr txBox="1"/>
          <p:nvPr/>
        </p:nvSpPr>
        <p:spPr>
          <a:xfrm>
            <a:off x="1010856" y="2497976"/>
            <a:ext cx="18866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</a:rPr>
              <a:t>03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4315F-9BA4-4DA2-BC48-7E06E054BCEE}"/>
              </a:ext>
            </a:extLst>
          </p:cNvPr>
          <p:cNvSpPr txBox="1"/>
          <p:nvPr/>
        </p:nvSpPr>
        <p:spPr>
          <a:xfrm>
            <a:off x="2137458" y="882149"/>
            <a:ext cx="9213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erlin Sans FB" panose="020E0602020502020306" pitchFamily="34" charset="0"/>
              </a:rPr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CFD64-8844-4551-8BB7-590DE122F448}"/>
              </a:ext>
            </a:extLst>
          </p:cNvPr>
          <p:cNvSpPr txBox="1"/>
          <p:nvPr/>
        </p:nvSpPr>
        <p:spPr>
          <a:xfrm>
            <a:off x="2740774" y="1977343"/>
            <a:ext cx="76933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Regression </a:t>
            </a:r>
            <a:r>
              <a:rPr lang="en-US" sz="4400" dirty="0"/>
              <a:t>implies the statistical too used to identify the </a:t>
            </a:r>
            <a:r>
              <a:rPr lang="en-US" sz="4400" dirty="0">
                <a:solidFill>
                  <a:srgbClr val="00B050"/>
                </a:solidFill>
              </a:rPr>
              <a:t>nature of relationship </a:t>
            </a:r>
            <a:r>
              <a:rPr lang="en-US" sz="4400" dirty="0"/>
              <a:t>existing between a </a:t>
            </a:r>
            <a:r>
              <a:rPr lang="en-US" sz="4400" dirty="0">
                <a:solidFill>
                  <a:srgbClr val="00B050"/>
                </a:solidFill>
              </a:rPr>
              <a:t>dependent variable </a:t>
            </a:r>
            <a:r>
              <a:rPr lang="en-US" sz="4400" dirty="0"/>
              <a:t>and a set of </a:t>
            </a:r>
            <a:r>
              <a:rPr lang="en-US" sz="4400" dirty="0">
                <a:solidFill>
                  <a:srgbClr val="00B050"/>
                </a:solidFill>
              </a:rPr>
              <a:t>independent variables</a:t>
            </a:r>
            <a:r>
              <a:rPr lang="en-US" sz="4400" dirty="0"/>
              <a:t>.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2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DCF1FA8-0826-4511-BCA2-48F4CAEA5529}"/>
                  </a:ext>
                </a:extLst>
              </p:cNvPr>
              <p:cNvSpPr/>
              <p:nvPr/>
            </p:nvSpPr>
            <p:spPr>
              <a:xfrm>
                <a:off x="192653" y="269112"/>
                <a:ext cx="11794602" cy="629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639064C-6722-4C98-846C-2C3C3AD4952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DCF1FA8-0826-4511-BCA2-48F4CAEA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3" y="269112"/>
                <a:ext cx="11794602" cy="6296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D6A178-6EF3-46E0-9624-3F94DC7584E9}"/>
              </a:ext>
            </a:extLst>
          </p:cNvPr>
          <p:cNvSpPr txBox="1"/>
          <p:nvPr/>
        </p:nvSpPr>
        <p:spPr>
          <a:xfrm>
            <a:off x="4828573" y="280686"/>
            <a:ext cx="4178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FORMULAE</a:t>
            </a:r>
            <a:endParaRPr lang="en-US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E3F0D-7B98-44B4-B741-6CC29CD6951A}"/>
              </a:ext>
            </a:extLst>
          </p:cNvPr>
          <p:cNvSpPr/>
          <p:nvPr/>
        </p:nvSpPr>
        <p:spPr>
          <a:xfrm>
            <a:off x="754283" y="1461304"/>
            <a:ext cx="775503" cy="61345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0CA64-56FD-41E0-8BF5-38029B9373E5}"/>
              </a:ext>
            </a:extLst>
          </p:cNvPr>
          <p:cNvSpPr/>
          <p:nvPr/>
        </p:nvSpPr>
        <p:spPr>
          <a:xfrm>
            <a:off x="974203" y="3394276"/>
            <a:ext cx="775503" cy="61345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A1B40A-9DEB-424F-B6A1-ECAE76E414EF}"/>
              </a:ext>
            </a:extLst>
          </p:cNvPr>
          <p:cNvSpPr/>
          <p:nvPr/>
        </p:nvSpPr>
        <p:spPr>
          <a:xfrm>
            <a:off x="6917803" y="2893533"/>
            <a:ext cx="775503" cy="61345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50E20-F6D3-4419-85A9-D907F2310383}"/>
              </a:ext>
            </a:extLst>
          </p:cNvPr>
          <p:cNvSpPr/>
          <p:nvPr/>
        </p:nvSpPr>
        <p:spPr>
          <a:xfrm>
            <a:off x="6917803" y="4791918"/>
            <a:ext cx="775503" cy="61345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24E22-56AE-4702-9EBF-F757B87E01FA}"/>
              </a:ext>
            </a:extLst>
          </p:cNvPr>
          <p:cNvSpPr/>
          <p:nvPr/>
        </p:nvSpPr>
        <p:spPr>
          <a:xfrm>
            <a:off x="644324" y="1368706"/>
            <a:ext cx="775503" cy="6134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A63EEB-764B-4089-B6CD-39EDB1A5D284}"/>
              </a:ext>
            </a:extLst>
          </p:cNvPr>
          <p:cNvSpPr/>
          <p:nvPr/>
        </p:nvSpPr>
        <p:spPr>
          <a:xfrm>
            <a:off x="843023" y="3313253"/>
            <a:ext cx="775503" cy="6134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C5A7DD-A4B9-4D92-A0A2-D7C07ACBACD8}"/>
              </a:ext>
            </a:extLst>
          </p:cNvPr>
          <p:cNvSpPr/>
          <p:nvPr/>
        </p:nvSpPr>
        <p:spPr>
          <a:xfrm>
            <a:off x="6786623" y="2803968"/>
            <a:ext cx="775503" cy="6134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FA2B5-5074-4471-A1A1-C56C7EA09427}"/>
              </a:ext>
            </a:extLst>
          </p:cNvPr>
          <p:cNvSpPr/>
          <p:nvPr/>
        </p:nvSpPr>
        <p:spPr>
          <a:xfrm>
            <a:off x="6786623" y="4690779"/>
            <a:ext cx="775503" cy="6134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9A4BE-ABB8-48C5-87C4-25C6F8149C2E}"/>
              </a:ext>
            </a:extLst>
          </p:cNvPr>
          <p:cNvSpPr txBox="1"/>
          <p:nvPr/>
        </p:nvSpPr>
        <p:spPr>
          <a:xfrm>
            <a:off x="743673" y="1335833"/>
            <a:ext cx="7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01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740CA-C074-4170-B297-20F05D966672}"/>
              </a:ext>
            </a:extLst>
          </p:cNvPr>
          <p:cNvSpPr txBox="1"/>
          <p:nvPr/>
        </p:nvSpPr>
        <p:spPr>
          <a:xfrm>
            <a:off x="974202" y="3313253"/>
            <a:ext cx="7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02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3722F-CAE0-4AEC-B07C-094CCC6C69E7}"/>
              </a:ext>
            </a:extLst>
          </p:cNvPr>
          <p:cNvSpPr txBox="1"/>
          <p:nvPr/>
        </p:nvSpPr>
        <p:spPr>
          <a:xfrm>
            <a:off x="6917803" y="2844224"/>
            <a:ext cx="7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03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CAA825-FEA2-450B-ABEE-BA7BD8EA7C41}"/>
              </a:ext>
            </a:extLst>
          </p:cNvPr>
          <p:cNvSpPr txBox="1"/>
          <p:nvPr/>
        </p:nvSpPr>
        <p:spPr>
          <a:xfrm>
            <a:off x="6905262" y="4690779"/>
            <a:ext cx="7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04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647F3-DC41-4069-AD5C-9F4DD58AB578}"/>
              </a:ext>
            </a:extLst>
          </p:cNvPr>
          <p:cNvSpPr txBox="1"/>
          <p:nvPr/>
        </p:nvSpPr>
        <p:spPr>
          <a:xfrm>
            <a:off x="1791180" y="3113198"/>
            <a:ext cx="434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COEFFICIENT OF CORRELATION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F22B72-294D-4AA6-925E-9C7A13BE84A6}"/>
              </a:ext>
            </a:extLst>
          </p:cNvPr>
          <p:cNvSpPr txBox="1"/>
          <p:nvPr/>
        </p:nvSpPr>
        <p:spPr>
          <a:xfrm>
            <a:off x="1639745" y="1187657"/>
            <a:ext cx="62681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SPEARMAN RANK CORRELATION COEFFICIENT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E3ADE-6575-411A-9584-1508B4A157BF}"/>
              </a:ext>
            </a:extLst>
          </p:cNvPr>
          <p:cNvSpPr txBox="1"/>
          <p:nvPr/>
        </p:nvSpPr>
        <p:spPr>
          <a:xfrm>
            <a:off x="7710667" y="2589677"/>
            <a:ext cx="434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REGRESSION ON Y ON 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E2467-CF1C-404F-B909-D0B5FEEB94C5}"/>
              </a:ext>
            </a:extLst>
          </p:cNvPr>
          <p:cNvSpPr txBox="1"/>
          <p:nvPr/>
        </p:nvSpPr>
        <p:spPr>
          <a:xfrm>
            <a:off x="7710667" y="4412297"/>
            <a:ext cx="434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REGRESSION ON X ON 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5A1353-703C-4DE9-BC5C-7C139451A174}"/>
              </a:ext>
            </a:extLst>
          </p:cNvPr>
          <p:cNvSpPr txBox="1"/>
          <p:nvPr/>
        </p:nvSpPr>
        <p:spPr>
          <a:xfrm>
            <a:off x="1662892" y="1704857"/>
            <a:ext cx="4277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</a:t>
            </a:r>
            <a:r>
              <a:rPr lang="en-US" sz="4000" dirty="0" err="1"/>
              <a:t>r</a:t>
            </a:r>
            <a:r>
              <a:rPr lang="en-US" sz="4000" baseline="-25000" dirty="0" err="1"/>
              <a:t>k</a:t>
            </a:r>
            <a:r>
              <a:rPr lang="en-US" sz="4000" dirty="0"/>
              <a:t>) = 1 -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691360-0C95-4143-A8DB-0B5F811E4426}"/>
              </a:ext>
            </a:extLst>
          </p:cNvPr>
          <p:cNvCxnSpPr>
            <a:cxnSpLocks/>
          </p:cNvCxnSpPr>
          <p:nvPr/>
        </p:nvCxnSpPr>
        <p:spPr>
          <a:xfrm>
            <a:off x="3428036" y="2097912"/>
            <a:ext cx="1203043" cy="1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22D6F7-0DBF-4325-9E37-E7C8B44FE2A0}"/>
              </a:ext>
            </a:extLst>
          </p:cNvPr>
          <p:cNvSpPr txBox="1"/>
          <p:nvPr/>
        </p:nvSpPr>
        <p:spPr>
          <a:xfrm>
            <a:off x="3508543" y="1605846"/>
            <a:ext cx="209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6∑d</a:t>
            </a:r>
            <a:r>
              <a:rPr lang="en-US" sz="2800" b="1" baseline="30000" dirty="0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2</a:t>
            </a:r>
            <a:endParaRPr lang="en-US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10FC7-57EB-40E8-B0F8-592DD454EE88}"/>
              </a:ext>
            </a:extLst>
          </p:cNvPr>
          <p:cNvSpPr txBox="1"/>
          <p:nvPr/>
        </p:nvSpPr>
        <p:spPr>
          <a:xfrm>
            <a:off x="3363427" y="2067463"/>
            <a:ext cx="177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n(n</a:t>
            </a:r>
            <a:r>
              <a:rPr lang="en-US" sz="2800" baseline="30000" dirty="0"/>
              <a:t>2 </a:t>
            </a:r>
            <a:r>
              <a:rPr lang="en-US" sz="2800" dirty="0"/>
              <a:t>– 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76586-EE9E-45F4-A1BF-3B3B9AB7177F}"/>
              </a:ext>
            </a:extLst>
          </p:cNvPr>
          <p:cNvSpPr txBox="1"/>
          <p:nvPr/>
        </p:nvSpPr>
        <p:spPr>
          <a:xfrm>
            <a:off x="1875098" y="3646142"/>
            <a:ext cx="218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(r) = </a:t>
            </a:r>
            <a:endParaRPr lang="en-US" sz="2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6500B3-59B5-471E-BAB1-E0954A9C20E7}"/>
              </a:ext>
            </a:extLst>
          </p:cNvPr>
          <p:cNvCxnSpPr/>
          <p:nvPr/>
        </p:nvCxnSpPr>
        <p:spPr>
          <a:xfrm>
            <a:off x="2997843" y="4007734"/>
            <a:ext cx="1830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DEF0CF-9EA1-4365-925E-78B565DBE00D}"/>
              </a:ext>
            </a:extLst>
          </p:cNvPr>
          <p:cNvSpPr txBox="1"/>
          <p:nvPr/>
        </p:nvSpPr>
        <p:spPr>
          <a:xfrm>
            <a:off x="3354729" y="3515960"/>
            <a:ext cx="183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∑</a:t>
            </a:r>
            <a:r>
              <a:rPr lang="en-US" sz="2800" b="1" dirty="0" err="1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xy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3B2CD1-BAE4-414C-99B9-7550D193EC2B}"/>
                  </a:ext>
                </a:extLst>
              </p:cNvPr>
              <p:cNvSpPr txBox="1"/>
              <p:nvPr/>
            </p:nvSpPr>
            <p:spPr>
              <a:xfrm>
                <a:off x="2954910" y="4038001"/>
                <a:ext cx="2020763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US" sz="2400" b="1" dirty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∑</m:t>
                    </m:r>
                  </m:oMath>
                </a14:m>
                <a:r>
                  <a:rPr lang="en-US" sz="2400" dirty="0"/>
                  <a:t>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US" sz="2400" b="1" dirty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∑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y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3B2CD1-BAE4-414C-99B9-7550D193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910" y="4038001"/>
                <a:ext cx="2020763" cy="489173"/>
              </a:xfrm>
              <a:prstGeom prst="rect">
                <a:avLst/>
              </a:prstGeom>
              <a:blipFill>
                <a:blip r:embed="rId3"/>
                <a:stretch>
                  <a:fillRect t="-3704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C9FD19-3FE7-4537-A900-FB11970AB43A}"/>
              </a:ext>
            </a:extLst>
          </p:cNvPr>
          <p:cNvSpPr txBox="1"/>
          <p:nvPr/>
        </p:nvSpPr>
        <p:spPr>
          <a:xfrm>
            <a:off x="7782042" y="3039513"/>
            <a:ext cx="218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</a:t>
            </a:r>
            <a:r>
              <a:rPr lang="en-US" sz="4000" dirty="0" err="1"/>
              <a:t>b</a:t>
            </a:r>
            <a:r>
              <a:rPr lang="en-US" sz="4000" baseline="-25000" dirty="0" err="1"/>
              <a:t>YX</a:t>
            </a:r>
            <a:r>
              <a:rPr lang="en-US" sz="4000" dirty="0"/>
              <a:t>) = 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E1CE94-B089-4F14-8E7C-A2DC0BCF7285}"/>
              </a:ext>
            </a:extLst>
          </p:cNvPr>
          <p:cNvSpPr txBox="1"/>
          <p:nvPr/>
        </p:nvSpPr>
        <p:spPr>
          <a:xfrm>
            <a:off x="9295922" y="2894206"/>
            <a:ext cx="2730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n∑XY</a:t>
            </a:r>
            <a:r>
              <a:rPr lang="en-US" sz="2800" dirty="0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-∑X∑Y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B64ADF-9A25-4B58-95FD-204695137528}"/>
                  </a:ext>
                </a:extLst>
              </p:cNvPr>
              <p:cNvSpPr txBox="1"/>
              <p:nvPr/>
            </p:nvSpPr>
            <p:spPr>
              <a:xfrm>
                <a:off x="9299772" y="3408785"/>
                <a:ext cx="2470234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US" sz="2400" b="1" dirty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∑</m:t>
                    </m:r>
                  </m:oMath>
                </a14:m>
                <a:r>
                  <a:rPr lang="en-US" sz="2400" dirty="0"/>
                  <a:t>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–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US" sz="2400" b="1" dirty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∑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)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B64ADF-9A25-4B58-95FD-20469513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772" y="3408785"/>
                <a:ext cx="2470234" cy="489173"/>
              </a:xfrm>
              <a:prstGeom prst="rect">
                <a:avLst/>
              </a:prstGeom>
              <a:blipFill>
                <a:blip r:embed="rId4"/>
                <a:stretch>
                  <a:fillRect l="-3951" t="-3750" b="-2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E562EC-F4F7-47F2-A114-F9584F7C8F3D}"/>
              </a:ext>
            </a:extLst>
          </p:cNvPr>
          <p:cNvCxnSpPr>
            <a:cxnSpLocks/>
          </p:cNvCxnSpPr>
          <p:nvPr/>
        </p:nvCxnSpPr>
        <p:spPr>
          <a:xfrm>
            <a:off x="9237090" y="3394276"/>
            <a:ext cx="22797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2A37BC5-DA7F-440C-8A88-8AB89D4ABD03}"/>
              </a:ext>
            </a:extLst>
          </p:cNvPr>
          <p:cNvSpPr txBox="1"/>
          <p:nvPr/>
        </p:nvSpPr>
        <p:spPr>
          <a:xfrm>
            <a:off x="7718157" y="4926324"/>
            <a:ext cx="218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</a:t>
            </a:r>
            <a:r>
              <a:rPr lang="en-US" sz="4000" dirty="0" err="1"/>
              <a:t>b</a:t>
            </a:r>
            <a:r>
              <a:rPr lang="en-US" sz="4000" baseline="-25000" dirty="0" err="1"/>
              <a:t>XY</a:t>
            </a:r>
            <a:r>
              <a:rPr lang="en-US" sz="4000" dirty="0"/>
              <a:t>) = 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17CF4C-53C7-4AA4-BE74-FE48E1EECD89}"/>
              </a:ext>
            </a:extLst>
          </p:cNvPr>
          <p:cNvSpPr txBox="1"/>
          <p:nvPr/>
        </p:nvSpPr>
        <p:spPr>
          <a:xfrm>
            <a:off x="9232037" y="4781017"/>
            <a:ext cx="2730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n∑XY</a:t>
            </a:r>
            <a:r>
              <a:rPr lang="en-US" sz="2800" dirty="0">
                <a:latin typeface="NSimSun" panose="02010609030101010101" pitchFamily="49" charset="-122"/>
                <a:ea typeface="NSimSun" panose="02010609030101010101" pitchFamily="49" charset="-122"/>
                <a:cs typeface="Ebrima" panose="02000000000000000000" pitchFamily="2" charset="0"/>
              </a:rPr>
              <a:t>-∑X∑Y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616D81-3033-43F8-81DD-ABF5A590494E}"/>
                  </a:ext>
                </a:extLst>
              </p:cNvPr>
              <p:cNvSpPr txBox="1"/>
              <p:nvPr/>
            </p:nvSpPr>
            <p:spPr>
              <a:xfrm>
                <a:off x="9235887" y="5295596"/>
                <a:ext cx="2470234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US" sz="2400" b="1" dirty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∑</m:t>
                    </m:r>
                  </m:oMath>
                </a14:m>
                <a:r>
                  <a:rPr lang="en-US" sz="2400" dirty="0"/>
                  <a:t>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–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US" sz="2400" b="1" dirty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∑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NSimSun" panose="02010609030101010101" pitchFamily="49" charset="-122"/>
                        <a:ea typeface="NSimSun" panose="02010609030101010101" pitchFamily="49" charset="-122"/>
                        <a:cs typeface="Ebrima" panose="02000000000000000000" pitchFamily="2" charset="0"/>
                      </a:rPr>
                      <m:t>)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616D81-3033-43F8-81DD-ABF5A590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887" y="5295596"/>
                <a:ext cx="2470234" cy="489173"/>
              </a:xfrm>
              <a:prstGeom prst="rect">
                <a:avLst/>
              </a:prstGeom>
              <a:blipFill>
                <a:blip r:embed="rId5"/>
                <a:stretch>
                  <a:fillRect l="-3704" t="-3750" b="-2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2883E8-AFDF-4EC6-B227-BCE299E7E1A3}"/>
              </a:ext>
            </a:extLst>
          </p:cNvPr>
          <p:cNvCxnSpPr>
            <a:cxnSpLocks/>
          </p:cNvCxnSpPr>
          <p:nvPr/>
        </p:nvCxnSpPr>
        <p:spPr>
          <a:xfrm>
            <a:off x="9173205" y="5281087"/>
            <a:ext cx="22797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6ADEF4-2200-49A3-99A6-AAC18A297B40}"/>
              </a:ext>
            </a:extLst>
          </p:cNvPr>
          <p:cNvSpPr txBox="1"/>
          <p:nvPr/>
        </p:nvSpPr>
        <p:spPr>
          <a:xfrm>
            <a:off x="-1" y="103460"/>
            <a:ext cx="4004841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rlin Sans FB Demi" panose="020E0802020502020306" pitchFamily="34" charset="0"/>
              </a:rPr>
              <a:t>DIFFERENCE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7284A-EE5C-4BD9-866F-63DC2DBFE93A}"/>
              </a:ext>
            </a:extLst>
          </p:cNvPr>
          <p:cNvSpPr/>
          <p:nvPr/>
        </p:nvSpPr>
        <p:spPr>
          <a:xfrm>
            <a:off x="1412112" y="1521817"/>
            <a:ext cx="10687286" cy="52606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DC9D7-F1AC-4F8C-8C9D-6BBC50C7D70E}"/>
              </a:ext>
            </a:extLst>
          </p:cNvPr>
          <p:cNvSpPr txBox="1"/>
          <p:nvPr/>
        </p:nvSpPr>
        <p:spPr>
          <a:xfrm>
            <a:off x="1412112" y="937042"/>
            <a:ext cx="5343645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CORRELATION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3A7DA-4291-4F16-B42F-234EA2233C37}"/>
              </a:ext>
            </a:extLst>
          </p:cNvPr>
          <p:cNvSpPr txBox="1"/>
          <p:nvPr/>
        </p:nvSpPr>
        <p:spPr>
          <a:xfrm>
            <a:off x="6755757" y="937041"/>
            <a:ext cx="5343638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</a:rPr>
              <a:t>REGRESSION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02111E-F14F-47F2-9B03-E3BBAF169E94}"/>
              </a:ext>
            </a:extLst>
          </p:cNvPr>
          <p:cNvCxnSpPr>
            <a:cxnSpLocks/>
          </p:cNvCxnSpPr>
          <p:nvPr/>
        </p:nvCxnSpPr>
        <p:spPr>
          <a:xfrm>
            <a:off x="6755753" y="937041"/>
            <a:ext cx="0" cy="584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F88078-7921-45F0-8685-CB934F4312A7}"/>
              </a:ext>
            </a:extLst>
          </p:cNvPr>
          <p:cNvSpPr txBox="1"/>
          <p:nvPr/>
        </p:nvSpPr>
        <p:spPr>
          <a:xfrm>
            <a:off x="1412112" y="1683863"/>
            <a:ext cx="5343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Correlation is a statistical  measure that ascertains the co-relationship between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B3F403-CD8E-4338-BFB8-AA8B33512410}"/>
              </a:ext>
            </a:extLst>
          </p:cNvPr>
          <p:cNvSpPr txBox="1"/>
          <p:nvPr/>
        </p:nvSpPr>
        <p:spPr>
          <a:xfrm>
            <a:off x="6755758" y="1716649"/>
            <a:ext cx="5343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Regression refers to a group of statistical processes that estimates the relationship between dependent variable and independent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4ADD-C0F3-4873-A585-B4278ADCE565}"/>
              </a:ext>
            </a:extLst>
          </p:cNvPr>
          <p:cNvSpPr txBox="1"/>
          <p:nvPr/>
        </p:nvSpPr>
        <p:spPr>
          <a:xfrm>
            <a:off x="1437188" y="3551998"/>
            <a:ext cx="53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obtain the numerical value that depicts the relationship between variables.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2AC635-96E0-483A-93AA-3F4C21CA4D78}"/>
              </a:ext>
            </a:extLst>
          </p:cNvPr>
          <p:cNvSpPr txBox="1"/>
          <p:nvPr/>
        </p:nvSpPr>
        <p:spPr>
          <a:xfrm>
            <a:off x="6709454" y="3551998"/>
            <a:ext cx="53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determine the value of random variable depending on the values of the fixed variable.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52F44-0B5D-402B-BD3B-8A7F470FBA0A}"/>
              </a:ext>
            </a:extLst>
          </p:cNvPr>
          <p:cNvSpPr txBox="1"/>
          <p:nvPr/>
        </p:nvSpPr>
        <p:spPr>
          <a:xfrm>
            <a:off x="1437188" y="5210265"/>
            <a:ext cx="534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degree to which two variables move together.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A9C29-9EC8-4303-BFE8-320F3EBBACC2}"/>
              </a:ext>
            </a:extLst>
          </p:cNvPr>
          <p:cNvSpPr txBox="1"/>
          <p:nvPr/>
        </p:nvSpPr>
        <p:spPr>
          <a:xfrm>
            <a:off x="6709455" y="5210265"/>
            <a:ext cx="53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effect one unit change in the known variable i.e. x, on the estimated variable variable, i.e. 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A646F6-3863-4052-A1FE-1E94C6BD9F29}"/>
              </a:ext>
            </a:extLst>
          </p:cNvPr>
          <p:cNvSpPr/>
          <p:nvPr/>
        </p:nvSpPr>
        <p:spPr>
          <a:xfrm>
            <a:off x="-1" y="937041"/>
            <a:ext cx="1412109" cy="5845469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F495D-9B22-4CC0-B6F4-E63DB5A0CC27}"/>
              </a:ext>
            </a:extLst>
          </p:cNvPr>
          <p:cNvSpPr txBox="1"/>
          <p:nvPr/>
        </p:nvSpPr>
        <p:spPr>
          <a:xfrm>
            <a:off x="21221" y="2074317"/>
            <a:ext cx="143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E2787B-A405-442C-A62E-4AD31D888196}"/>
              </a:ext>
            </a:extLst>
          </p:cNvPr>
          <p:cNvSpPr txBox="1"/>
          <p:nvPr/>
        </p:nvSpPr>
        <p:spPr>
          <a:xfrm>
            <a:off x="-1" y="4005791"/>
            <a:ext cx="143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Objective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39396-CE6F-45F5-B828-3D9314CC4FE8}"/>
              </a:ext>
            </a:extLst>
          </p:cNvPr>
          <p:cNvSpPr txBox="1"/>
          <p:nvPr/>
        </p:nvSpPr>
        <p:spPr>
          <a:xfrm>
            <a:off x="21221" y="5394931"/>
            <a:ext cx="1437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Represents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2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22DE3-DA45-4161-A0EF-E2F54053B22A}"/>
              </a:ext>
            </a:extLst>
          </p:cNvPr>
          <p:cNvSpPr txBox="1"/>
          <p:nvPr/>
        </p:nvSpPr>
        <p:spPr>
          <a:xfrm>
            <a:off x="-12540" y="92620"/>
            <a:ext cx="4004841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rlin Sans FB Demi" panose="020E0802020502020306" pitchFamily="34" charset="0"/>
              </a:rPr>
              <a:t>DIFFERENCE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39D40-91D0-470E-A476-79C0BDDD1FB2}"/>
              </a:ext>
            </a:extLst>
          </p:cNvPr>
          <p:cNvSpPr/>
          <p:nvPr/>
        </p:nvSpPr>
        <p:spPr>
          <a:xfrm>
            <a:off x="1412112" y="1521817"/>
            <a:ext cx="10687286" cy="52606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CF15-59F3-49EF-B1C5-50BBD97257DC}"/>
              </a:ext>
            </a:extLst>
          </p:cNvPr>
          <p:cNvSpPr txBox="1"/>
          <p:nvPr/>
        </p:nvSpPr>
        <p:spPr>
          <a:xfrm>
            <a:off x="1412112" y="937042"/>
            <a:ext cx="5343645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3A17A-E2FF-4EF6-8FEF-BF9E31D669BF}"/>
              </a:ext>
            </a:extLst>
          </p:cNvPr>
          <p:cNvSpPr txBox="1"/>
          <p:nvPr/>
        </p:nvSpPr>
        <p:spPr>
          <a:xfrm>
            <a:off x="6755757" y="937041"/>
            <a:ext cx="5343638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</a:rPr>
              <a:t>REGRESSION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D300C1-400F-4309-8BE7-1401ABE68BF3}"/>
              </a:ext>
            </a:extLst>
          </p:cNvPr>
          <p:cNvCxnSpPr>
            <a:cxnSpLocks/>
          </p:cNvCxnSpPr>
          <p:nvPr/>
        </p:nvCxnSpPr>
        <p:spPr>
          <a:xfrm>
            <a:off x="6755753" y="937041"/>
            <a:ext cx="0" cy="584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F68E41-5BDC-46DC-ABC8-B224A4F09ECC}"/>
              </a:ext>
            </a:extLst>
          </p:cNvPr>
          <p:cNvSpPr txBox="1"/>
          <p:nvPr/>
        </p:nvSpPr>
        <p:spPr>
          <a:xfrm>
            <a:off x="1412108" y="2033012"/>
            <a:ext cx="534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-1.00 to +1.00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47D6F-FD95-4236-8AC2-10E96A2CE2D0}"/>
              </a:ext>
            </a:extLst>
          </p:cNvPr>
          <p:cNvSpPr txBox="1"/>
          <p:nvPr/>
        </p:nvSpPr>
        <p:spPr>
          <a:xfrm>
            <a:off x="6848360" y="2028150"/>
            <a:ext cx="534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dirty="0" err="1"/>
              <a:t>b</a:t>
            </a:r>
            <a:r>
              <a:rPr lang="en-US" sz="2400" baseline="-25000" dirty="0" err="1"/>
              <a:t>yx</a:t>
            </a:r>
            <a:r>
              <a:rPr lang="en-US" sz="2400" baseline="-25000" dirty="0"/>
              <a:t> </a:t>
            </a:r>
            <a:r>
              <a:rPr lang="en-US" sz="2400" dirty="0"/>
              <a:t>&gt; 1, then </a:t>
            </a:r>
            <a:r>
              <a:rPr lang="en-US" sz="2400" dirty="0" err="1"/>
              <a:t>b</a:t>
            </a:r>
            <a:r>
              <a:rPr lang="en-US" sz="2400" baseline="-25000" dirty="0" err="1"/>
              <a:t>xy</a:t>
            </a:r>
            <a:r>
              <a:rPr lang="en-US" sz="2400" baseline="-25000" dirty="0"/>
              <a:t> </a:t>
            </a:r>
            <a:r>
              <a:rPr lang="en-US" sz="2400" dirty="0"/>
              <a:t>&lt;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167D9-93CD-48E7-9CC2-DB533E9B82AB}"/>
              </a:ext>
            </a:extLst>
          </p:cNvPr>
          <p:cNvSpPr txBox="1"/>
          <p:nvPr/>
        </p:nvSpPr>
        <p:spPr>
          <a:xfrm>
            <a:off x="1388962" y="2931143"/>
            <a:ext cx="534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Correlation coefficient is independent of any change of scale or shift in origin.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D21C7-F08A-4CA1-A209-C14851A21F50}"/>
              </a:ext>
            </a:extLst>
          </p:cNvPr>
          <p:cNvSpPr txBox="1"/>
          <p:nvPr/>
        </p:nvSpPr>
        <p:spPr>
          <a:xfrm>
            <a:off x="6709454" y="2926281"/>
            <a:ext cx="53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Regression coefficient is dependent on the change of scale, however it is independent of shift in origin.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3814E-DC56-4709-9046-CCBC5C3EEA73}"/>
              </a:ext>
            </a:extLst>
          </p:cNvPr>
          <p:cNvSpPr txBox="1"/>
          <p:nvPr/>
        </p:nvSpPr>
        <p:spPr>
          <a:xfrm>
            <a:off x="1412108" y="4242267"/>
            <a:ext cx="534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Mutual and Symmetrical.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08B6F-97EC-4AF1-94F9-406CDAEC436F}"/>
              </a:ext>
            </a:extLst>
          </p:cNvPr>
          <p:cNvSpPr txBox="1"/>
          <p:nvPr/>
        </p:nvSpPr>
        <p:spPr>
          <a:xfrm>
            <a:off x="6732603" y="4233946"/>
            <a:ext cx="534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not symmetrical.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5E375-3902-4F9B-80F8-5BDB661F3279}"/>
              </a:ext>
            </a:extLst>
          </p:cNvPr>
          <p:cNvSpPr/>
          <p:nvPr/>
        </p:nvSpPr>
        <p:spPr>
          <a:xfrm>
            <a:off x="-1" y="937041"/>
            <a:ext cx="1412109" cy="5845469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3F27B-3F17-4170-90C3-3F0D344459BF}"/>
              </a:ext>
            </a:extLst>
          </p:cNvPr>
          <p:cNvSpPr txBox="1"/>
          <p:nvPr/>
        </p:nvSpPr>
        <p:spPr>
          <a:xfrm>
            <a:off x="21221" y="2074317"/>
            <a:ext cx="143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DAE57-A2C1-47E1-BD74-0361C9037F35}"/>
              </a:ext>
            </a:extLst>
          </p:cNvPr>
          <p:cNvSpPr txBox="1"/>
          <p:nvPr/>
        </p:nvSpPr>
        <p:spPr>
          <a:xfrm>
            <a:off x="-1" y="3019224"/>
            <a:ext cx="143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Coefficient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CB259-57C2-4963-968D-385A5C9867C9}"/>
              </a:ext>
            </a:extLst>
          </p:cNvPr>
          <p:cNvSpPr txBox="1"/>
          <p:nvPr/>
        </p:nvSpPr>
        <p:spPr>
          <a:xfrm>
            <a:off x="-12540" y="4227207"/>
            <a:ext cx="1437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Represents</a:t>
            </a:r>
            <a:endParaRPr lang="en-US" dirty="0"/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6BE65-08EE-4858-B8A8-B28BD5D96C0D}"/>
              </a:ext>
            </a:extLst>
          </p:cNvPr>
          <p:cNvSpPr txBox="1"/>
          <p:nvPr/>
        </p:nvSpPr>
        <p:spPr>
          <a:xfrm>
            <a:off x="1400537" y="5336183"/>
            <a:ext cx="534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shows the linear relationship between two variables.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80EAB0-7F49-415E-857D-21430F14F6F8}"/>
              </a:ext>
            </a:extLst>
          </p:cNvPr>
          <p:cNvSpPr txBox="1"/>
          <p:nvPr/>
        </p:nvSpPr>
        <p:spPr>
          <a:xfrm>
            <a:off x="6848359" y="5336183"/>
            <a:ext cx="534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fits the best line and estimates one variable on the basis of another.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598773-D4F7-40E9-B10E-23E9D31864D1}"/>
              </a:ext>
            </a:extLst>
          </p:cNvPr>
          <p:cNvSpPr txBox="1"/>
          <p:nvPr/>
        </p:nvSpPr>
        <p:spPr>
          <a:xfrm>
            <a:off x="21221" y="5410649"/>
            <a:ext cx="143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4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6FE3C7-91B4-439B-8E2B-24F82ED6AD83}"/>
              </a:ext>
            </a:extLst>
          </p:cNvPr>
          <p:cNvSpPr/>
          <p:nvPr/>
        </p:nvSpPr>
        <p:spPr>
          <a:xfrm rot="18790196">
            <a:off x="4602868" y="1034085"/>
            <a:ext cx="2986268" cy="2986268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866228-61F2-42AC-8310-06036AF3AF9E}"/>
              </a:ext>
            </a:extLst>
          </p:cNvPr>
          <p:cNvSpPr/>
          <p:nvPr/>
        </p:nvSpPr>
        <p:spPr>
          <a:xfrm>
            <a:off x="4282633" y="1788369"/>
            <a:ext cx="3626734" cy="833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4EF32-EFE2-4914-B7AC-306385DE4282}"/>
              </a:ext>
            </a:extLst>
          </p:cNvPr>
          <p:cNvSpPr/>
          <p:nvPr/>
        </p:nvSpPr>
        <p:spPr>
          <a:xfrm rot="18790196">
            <a:off x="4602864" y="748657"/>
            <a:ext cx="2986268" cy="2986268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2438D58-B29C-4B86-B740-779CAC6BB81B}"/>
              </a:ext>
            </a:extLst>
          </p:cNvPr>
          <p:cNvSpPr/>
          <p:nvPr/>
        </p:nvSpPr>
        <p:spPr>
          <a:xfrm>
            <a:off x="8362785" y="2087622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448417-8BF4-4174-A563-2408097DB458}"/>
              </a:ext>
            </a:extLst>
          </p:cNvPr>
          <p:cNvCxnSpPr/>
          <p:nvPr/>
        </p:nvCxnSpPr>
        <p:spPr>
          <a:xfrm>
            <a:off x="625033" y="2432853"/>
            <a:ext cx="314341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EC1AC95-4878-41B9-9BC8-81C2C586838C}"/>
              </a:ext>
            </a:extLst>
          </p:cNvPr>
          <p:cNvSpPr/>
          <p:nvPr/>
        </p:nvSpPr>
        <p:spPr>
          <a:xfrm>
            <a:off x="3456926" y="2242875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AB617-2625-4B55-9752-816E8B536CBB}"/>
              </a:ext>
            </a:extLst>
          </p:cNvPr>
          <p:cNvCxnSpPr/>
          <p:nvPr/>
        </p:nvCxnSpPr>
        <p:spPr>
          <a:xfrm>
            <a:off x="8552762" y="2281698"/>
            <a:ext cx="314341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317F2A6-FA9A-4F3D-BE0C-19A9A1029923}"/>
              </a:ext>
            </a:extLst>
          </p:cNvPr>
          <p:cNvSpPr/>
          <p:nvPr/>
        </p:nvSpPr>
        <p:spPr>
          <a:xfrm>
            <a:off x="8362785" y="2089790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01FF8314-3605-46D6-953F-74ED96EAD7F8}"/>
              </a:ext>
            </a:extLst>
          </p:cNvPr>
          <p:cNvSpPr/>
          <p:nvPr/>
        </p:nvSpPr>
        <p:spPr>
          <a:xfrm>
            <a:off x="11343220" y="2078215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9248900-CCD3-4A0C-A252-5BE234172DE3}"/>
              </a:ext>
            </a:extLst>
          </p:cNvPr>
          <p:cNvSpPr/>
          <p:nvPr/>
        </p:nvSpPr>
        <p:spPr>
          <a:xfrm>
            <a:off x="495828" y="2220570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E9692-0C90-4711-82FA-ECED3CA96A20}"/>
              </a:ext>
            </a:extLst>
          </p:cNvPr>
          <p:cNvCxnSpPr>
            <a:cxnSpLocks/>
          </p:cNvCxnSpPr>
          <p:nvPr/>
        </p:nvCxnSpPr>
        <p:spPr>
          <a:xfrm>
            <a:off x="685805" y="2458170"/>
            <a:ext cx="2312038" cy="31439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3FA17A7-21FD-4BAB-B494-68630260C63B}"/>
              </a:ext>
            </a:extLst>
          </p:cNvPr>
          <p:cNvSpPr/>
          <p:nvPr/>
        </p:nvSpPr>
        <p:spPr>
          <a:xfrm>
            <a:off x="495828" y="2247657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E1FDCD-6CEF-49F2-8E0A-E54038326D78}"/>
              </a:ext>
            </a:extLst>
          </p:cNvPr>
          <p:cNvCxnSpPr>
            <a:cxnSpLocks/>
          </p:cNvCxnSpPr>
          <p:nvPr/>
        </p:nvCxnSpPr>
        <p:spPr>
          <a:xfrm flipH="1">
            <a:off x="9194153" y="2268192"/>
            <a:ext cx="2296690" cy="333395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639C356-1CEE-4C45-800D-99E2D538362C}"/>
              </a:ext>
            </a:extLst>
          </p:cNvPr>
          <p:cNvSpPr/>
          <p:nvPr/>
        </p:nvSpPr>
        <p:spPr>
          <a:xfrm>
            <a:off x="11343216" y="2086011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A5B081-04A2-46D2-9D67-DAC53507EDD3}"/>
              </a:ext>
            </a:extLst>
          </p:cNvPr>
          <p:cNvSpPr/>
          <p:nvPr/>
        </p:nvSpPr>
        <p:spPr>
          <a:xfrm>
            <a:off x="2997843" y="4688761"/>
            <a:ext cx="6323631" cy="211419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oper Black" panose="0208090404030B020404" pitchFamily="18" charset="0"/>
              </a:rPr>
              <a:t>With the above discussion, it is evident, that there is big difference between these two mathematical concepts, although these two are studied together.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901AB9E-8336-42A5-9B1A-848A4DF9516E}"/>
              </a:ext>
            </a:extLst>
          </p:cNvPr>
          <p:cNvSpPr/>
          <p:nvPr/>
        </p:nvSpPr>
        <p:spPr>
          <a:xfrm>
            <a:off x="2680548" y="5255304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82F4992-8D18-494A-BA81-B17677CD6F86}"/>
              </a:ext>
            </a:extLst>
          </p:cNvPr>
          <p:cNvSpPr/>
          <p:nvPr/>
        </p:nvSpPr>
        <p:spPr>
          <a:xfrm>
            <a:off x="9194153" y="5137204"/>
            <a:ext cx="379955" cy="37995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438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NSimSun</vt:lpstr>
      <vt:lpstr>Arial</vt:lpstr>
      <vt:lpstr>Arial Black</vt:lpstr>
      <vt:lpstr>Bahnschrift SemiBold</vt:lpstr>
      <vt:lpstr>Berlin Sans FB</vt:lpstr>
      <vt:lpstr>Berlin Sans FB Demi</vt:lpstr>
      <vt:lpstr>Cambria Math</vt:lpstr>
      <vt:lpstr>Century Gothic</vt:lpstr>
      <vt:lpstr>Cooper Black</vt:lpstr>
      <vt:lpstr>Ebrima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Bikash Magar</dc:creator>
  <cp:lastModifiedBy>Prakash Pokharel</cp:lastModifiedBy>
  <cp:revision>27</cp:revision>
  <dcterms:created xsi:type="dcterms:W3CDTF">2024-02-19T14:02:14Z</dcterms:created>
  <dcterms:modified xsi:type="dcterms:W3CDTF">2024-02-25T15:49:29Z</dcterms:modified>
</cp:coreProperties>
</file>