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66" r:id="rId3"/>
    <p:sldId id="265" r:id="rId4"/>
    <p:sldId id="263" r:id="rId5"/>
    <p:sldId id="262" r:id="rId6"/>
    <p:sldId id="258" r:id="rId7"/>
    <p:sldId id="259"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6D369-592E-498E-84FE-3DFA36C350C5}" type="datetimeFigureOut">
              <a:rPr lang="en-US" smtClean="0"/>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DCEC8-E317-46E5-AFFC-91B2B0455BBE}" type="slidenum">
              <a:rPr lang="en-US" smtClean="0"/>
              <a:t>‹#›</a:t>
            </a:fld>
            <a:endParaRPr lang="en-US"/>
          </a:p>
        </p:txBody>
      </p:sp>
    </p:spTree>
    <p:extLst>
      <p:ext uri="{BB962C8B-B14F-4D97-AF65-F5344CB8AC3E}">
        <p14:creationId xmlns:p14="http://schemas.microsoft.com/office/powerpoint/2010/main" val="55870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DCEC8-E317-46E5-AFFC-91B2B0455BBE}" type="slidenum">
              <a:rPr lang="en-US" smtClean="0"/>
              <a:t>4</a:t>
            </a:fld>
            <a:endParaRPr lang="en-US"/>
          </a:p>
        </p:txBody>
      </p:sp>
    </p:spTree>
    <p:extLst>
      <p:ext uri="{BB962C8B-B14F-4D97-AF65-F5344CB8AC3E}">
        <p14:creationId xmlns:p14="http://schemas.microsoft.com/office/powerpoint/2010/main" val="195625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6752927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68C39-0CEF-4E51-BC3B-8C2599FDDC2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9521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32348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2221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428472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2922248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42868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351662759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57258903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23336292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356388163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68C39-0CEF-4E51-BC3B-8C2599FDDC2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200450870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68C39-0CEF-4E51-BC3B-8C2599FDDC2E}"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40039981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399146872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62420489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D68C39-0CEF-4E51-BC3B-8C2599FDDC2E}" type="datetimeFigureOut">
              <a:rPr lang="en-US" smtClean="0"/>
              <a:t>2/25/2024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32903518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68C39-0CEF-4E51-BC3B-8C2599FDDC2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5C082-9007-4AA3-8429-247F857BD8C0}" type="slidenum">
              <a:rPr lang="en-US" smtClean="0"/>
              <a:t>‹#›</a:t>
            </a:fld>
            <a:endParaRPr lang="en-US"/>
          </a:p>
        </p:txBody>
      </p:sp>
    </p:spTree>
    <p:extLst>
      <p:ext uri="{BB962C8B-B14F-4D97-AF65-F5344CB8AC3E}">
        <p14:creationId xmlns:p14="http://schemas.microsoft.com/office/powerpoint/2010/main" val="23426567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D68C39-0CEF-4E51-BC3B-8C2599FDDC2E}" type="datetimeFigureOut">
              <a:rPr lang="en-US" smtClean="0"/>
              <a:t>2/25/2024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3E5C082-9007-4AA3-8429-247F857BD8C0}" type="slidenum">
              <a:rPr lang="en-US" smtClean="0"/>
              <a:t>‹#›</a:t>
            </a:fld>
            <a:endParaRPr lang="en-US"/>
          </a:p>
        </p:txBody>
      </p:sp>
    </p:spTree>
    <p:extLst>
      <p:ext uri="{BB962C8B-B14F-4D97-AF65-F5344CB8AC3E}">
        <p14:creationId xmlns:p14="http://schemas.microsoft.com/office/powerpoint/2010/main" val="396097262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ransition spd="slow">
    <p:push dir="u"/>
  </p:transition>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close-up of a network&#10;&#10;Description automatically generated">
            <a:extLst>
              <a:ext uri="{FF2B5EF4-FFF2-40B4-BE49-F238E27FC236}">
                <a16:creationId xmlns:a16="http://schemas.microsoft.com/office/drawing/2014/main" id="{EE9646D6-BE23-82BB-503C-4A0E482219B0}"/>
              </a:ext>
            </a:extLst>
          </p:cNvPr>
          <p:cNvPicPr>
            <a:picLocks noChangeAspect="1"/>
          </p:cNvPicPr>
          <p:nvPr/>
        </p:nvPicPr>
        <p:blipFill rotWithShape="1">
          <a:blip r:embed="rId3">
            <a:duotone>
              <a:prstClr val="black"/>
              <a:schemeClr val="accent5">
                <a:tint val="45000"/>
                <a:satMod val="400000"/>
              </a:schemeClr>
            </a:duotone>
            <a:alphaModFix amt="25000"/>
          </a:blip>
          <a:srcRect t="31818" r="9091"/>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pPr algn="ctr">
              <a:lnSpc>
                <a:spcPct val="90000"/>
              </a:lnSpc>
            </a:pPr>
            <a:r>
              <a:rPr lang="en-US" sz="5600" u="sng" dirty="0">
                <a:latin typeface="Cooper Black" pitchFamily="18" charset="0"/>
                <a:cs typeface="Times New Roman" pitchFamily="18" charset="0"/>
              </a:rPr>
              <a:t>PRESENTATION  ON</a:t>
            </a:r>
            <a:br>
              <a:rPr lang="en-US" sz="5600" u="sng" dirty="0">
                <a:latin typeface="Cooper Black" pitchFamily="18" charset="0"/>
                <a:cs typeface="Times New Roman" pitchFamily="18" charset="0"/>
              </a:rPr>
            </a:br>
            <a:r>
              <a:rPr lang="en-US" sz="5600" u="sng" dirty="0">
                <a:latin typeface="Cooper Black" pitchFamily="18" charset="0"/>
                <a:cs typeface="Times New Roman" pitchFamily="18" charset="0"/>
              </a:rPr>
              <a:t>CIRCLE </a:t>
            </a:r>
            <a:endParaRPr lang="en-US" sz="5600" b="1" u="sng" dirty="0">
              <a:latin typeface="Cooper Black" pitchFamily="18" charset="0"/>
              <a:cs typeface="Times New Roman" pitchFamily="18" charset="0"/>
            </a:endParaRPr>
          </a:p>
        </p:txBody>
      </p:sp>
      <p:sp>
        <p:nvSpPr>
          <p:cNvPr id="14" name="Rectangle 13">
            <a:extLst>
              <a:ext uri="{FF2B5EF4-FFF2-40B4-BE49-F238E27FC236}">
                <a16:creationId xmlns:a16="http://schemas.microsoft.com/office/drawing/2014/main" id="{C885E190-58DD-42DD-A4A8-401E15C92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816624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A0181-C332-D9B7-1C6A-F776E3F27E36}"/>
              </a:ext>
            </a:extLst>
          </p:cNvPr>
          <p:cNvSpPr>
            <a:spLocks noGrp="1"/>
          </p:cNvSpPr>
          <p:nvPr>
            <p:ph type="title"/>
          </p:nvPr>
        </p:nvSpPr>
        <p:spPr>
          <a:xfrm>
            <a:off x="4058948" y="452718"/>
            <a:ext cx="3479177" cy="1400530"/>
          </a:xfrm>
        </p:spPr>
        <p:txBody>
          <a:bodyPr>
            <a:normAutofit/>
          </a:bodyPr>
          <a:lstStyle/>
          <a:p>
            <a:r>
              <a:rPr lang="en-US" dirty="0"/>
              <a:t>Contents :</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1281" y="-1573"/>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3FE58388-50B0-5C2D-E00C-33A49EE9F4AA}"/>
              </a:ext>
            </a:extLst>
          </p:cNvPr>
          <p:cNvPicPr>
            <a:picLocks noChangeAspect="1"/>
          </p:cNvPicPr>
          <p:nvPr/>
        </p:nvPicPr>
        <p:blipFill rotWithShape="1">
          <a:blip r:embed="rId3"/>
          <a:srcRect l="44988" r="18708" b="-1"/>
          <a:stretch/>
        </p:blipFill>
        <p:spPr>
          <a:xfrm>
            <a:off x="2" y="10"/>
            <a:ext cx="3729824"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B01B072-2CF9-13D4-2C36-A7C77019BB66}"/>
              </a:ext>
            </a:extLst>
          </p:cNvPr>
          <p:cNvSpPr>
            <a:spLocks noGrp="1"/>
          </p:cNvSpPr>
          <p:nvPr>
            <p:ph idx="1"/>
          </p:nvPr>
        </p:nvSpPr>
        <p:spPr>
          <a:xfrm>
            <a:off x="4058212" y="2052918"/>
            <a:ext cx="3479177" cy="4195481"/>
          </a:xfrm>
        </p:spPr>
        <p:txBody>
          <a:bodyPr>
            <a:normAutofit/>
          </a:bodyPr>
          <a:lstStyle/>
          <a:p>
            <a:r>
              <a:rPr lang="en-US"/>
              <a:t>Introduction</a:t>
            </a:r>
          </a:p>
          <a:p>
            <a:r>
              <a:rPr lang="en-US"/>
              <a:t>Types of  circle</a:t>
            </a:r>
          </a:p>
          <a:p>
            <a:r>
              <a:rPr lang="en-US"/>
              <a:t>Example of circle</a:t>
            </a:r>
          </a:p>
          <a:p>
            <a:r>
              <a:rPr lang="en-US"/>
              <a:t>Equation of a circle</a:t>
            </a:r>
          </a:p>
          <a:p>
            <a:r>
              <a:rPr lang="en-US">
                <a:latin typeface="Times New Roman" pitchFamily="18" charset="0"/>
                <a:cs typeface="Times New Roman" pitchFamily="18" charset="0"/>
              </a:rPr>
              <a:t>The properties of circle</a:t>
            </a:r>
            <a:endParaRPr lang="en-US"/>
          </a:p>
          <a:p>
            <a:endParaRPr lang="en-US"/>
          </a:p>
          <a:p>
            <a:endParaRPr lang="en-US" dirty="0"/>
          </a:p>
        </p:txBody>
      </p:sp>
    </p:spTree>
    <p:extLst>
      <p:ext uri="{BB962C8B-B14F-4D97-AF65-F5344CB8AC3E}">
        <p14:creationId xmlns:p14="http://schemas.microsoft.com/office/powerpoint/2010/main" val="26744136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latin typeface="Times New Roman" pitchFamily="18" charset="0"/>
                <a:cs typeface="Times New Roman" pitchFamily="18" charset="0"/>
              </a:rPr>
              <a:t/>
            </a:r>
            <a:br>
              <a:rPr lang="en-US" sz="3600">
                <a:solidFill>
                  <a:srgbClr val="EBEBEB"/>
                </a:solidFill>
                <a:latin typeface="Times New Roman" pitchFamily="18" charset="0"/>
                <a:cs typeface="Times New Roman" pitchFamily="18" charset="0"/>
              </a:rPr>
            </a:br>
            <a:r>
              <a:rPr lang="en-US" sz="3600">
                <a:solidFill>
                  <a:srgbClr val="EBEBEB"/>
                </a:solidFill>
                <a:latin typeface="Times New Roman" pitchFamily="18" charset="0"/>
                <a:cs typeface="Times New Roman" pitchFamily="18" charset="0"/>
              </a:rPr>
              <a:t/>
            </a:r>
            <a:br>
              <a:rPr lang="en-US" sz="3600">
                <a:solidFill>
                  <a:srgbClr val="EBEBEB"/>
                </a:solidFill>
                <a:latin typeface="Times New Roman" pitchFamily="18" charset="0"/>
                <a:cs typeface="Times New Roman" pitchFamily="18" charset="0"/>
              </a:rPr>
            </a:br>
            <a:r>
              <a:rPr lang="en-US" sz="3600">
                <a:solidFill>
                  <a:srgbClr val="EBEBEB"/>
                </a:solidFill>
                <a:effectLst/>
                <a:latin typeface="Times New Roman" pitchFamily="18" charset="0"/>
                <a:cs typeface="Times New Roman" pitchFamily="18" charset="0"/>
              </a:rPr>
              <a:t>Introduction of circle</a:t>
            </a:r>
            <a:endParaRPr lang="en-US" sz="3600">
              <a:solidFill>
                <a:srgbClr val="EBEBEB"/>
              </a:solidFill>
              <a:latin typeface="Times New Roman" pitchFamily="18" charset="0"/>
              <a:cs typeface="Times New Roman" pitchFamily="18" charset="0"/>
            </a:endParaRPr>
          </a:p>
        </p:txBody>
      </p:sp>
      <p:sp>
        <p:nvSpPr>
          <p:cNvPr id="3" name="Content Placeholder 2"/>
          <p:cNvSpPr>
            <a:spLocks noGrp="1"/>
          </p:cNvSpPr>
          <p:nvPr>
            <p:ph idx="1"/>
          </p:nvPr>
        </p:nvSpPr>
        <p:spPr>
          <a:xfrm>
            <a:off x="486697" y="2438400"/>
            <a:ext cx="4641142" cy="3785419"/>
          </a:xfrm>
        </p:spPr>
        <p:txBody>
          <a:bodyPr>
            <a:normAutofit/>
          </a:bodyPr>
          <a:lstStyle/>
          <a:p>
            <a:pPr marL="137160" indent="0">
              <a:buNone/>
            </a:pPr>
            <a:r>
              <a:rPr lang="en-US">
                <a:solidFill>
                  <a:srgbClr val="FFFFFF"/>
                </a:solidFill>
                <a:latin typeface="Times New Roman" pitchFamily="18" charset="0"/>
                <a:cs typeface="Times New Roman" pitchFamily="18" charset="0"/>
              </a:rPr>
              <a:t>The locus of a point which moves in a plane such that its distance from the fixed point is always constant is called circle. Where fixed point is center and constant distance is radius. It is the example of conic section.</a:t>
            </a:r>
          </a:p>
          <a:p>
            <a:pPr marL="137160" indent="0">
              <a:buNone/>
            </a:pPr>
            <a:endParaRPr lang="en-US">
              <a:solidFill>
                <a:srgbClr val="FFFFFF"/>
              </a:solidFill>
              <a:latin typeface="Times New Roman" pitchFamily="18" charset="0"/>
              <a:cs typeface="Times New Roman" pitchFamily="18"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nes intersecting at pushpin">
            <a:extLst>
              <a:ext uri="{FF2B5EF4-FFF2-40B4-BE49-F238E27FC236}">
                <a16:creationId xmlns:a16="http://schemas.microsoft.com/office/drawing/2014/main" id="{A7204622-B3EE-BC08-7363-6B18144F990C}"/>
              </a:ext>
            </a:extLst>
          </p:cNvPr>
          <p:cNvPicPr>
            <a:picLocks noChangeAspect="1"/>
          </p:cNvPicPr>
          <p:nvPr/>
        </p:nvPicPr>
        <p:blipFill rotWithShape="1">
          <a:blip r:embed="rId3"/>
          <a:srcRect l="46869" r="16900"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722319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itchFamily="18" charset="0"/>
                <a:cs typeface="Times New Roman" pitchFamily="18" charset="0"/>
              </a:rPr>
              <a:t>Types of circle</a:t>
            </a:r>
          </a:p>
        </p:txBody>
      </p:sp>
      <p:sp>
        <p:nvSpPr>
          <p:cNvPr id="3" name="Content Placeholder 2"/>
          <p:cNvSpPr>
            <a:spLocks noGrp="1"/>
          </p:cNvSpPr>
          <p:nvPr>
            <p:ph idx="1"/>
          </p:nvPr>
        </p:nvSpPr>
        <p:spPr>
          <a:xfrm>
            <a:off x="762000" y="1331259"/>
            <a:ext cx="6711654" cy="4195481"/>
          </a:xfrm>
        </p:spPr>
        <p:txBody>
          <a:bodyPr rIns="914400">
            <a:normAutofit/>
          </a:bodyPr>
          <a:lstStyle/>
          <a:p>
            <a:r>
              <a:rPr lang="en-US" sz="1800" dirty="0">
                <a:latin typeface="Times New Roman" pitchFamily="18" charset="0"/>
                <a:cs typeface="Times New Roman" pitchFamily="18" charset="0"/>
              </a:rPr>
              <a:t>Concentric: Those two or more circles that intersect each other at one point.</a:t>
            </a:r>
          </a:p>
          <a:p>
            <a:r>
              <a:rPr lang="en-US" sz="1800" dirty="0">
                <a:latin typeface="Times New Roman" pitchFamily="18" charset="0"/>
                <a:cs typeface="Times New Roman" pitchFamily="18" charset="0"/>
              </a:rPr>
              <a:t>Tangent circle:</a:t>
            </a:r>
            <a:r>
              <a:rPr lang="en-US" sz="1800" b="1" dirty="0"/>
              <a:t>:</a:t>
            </a:r>
            <a:r>
              <a:rPr lang="en-US" sz="1800" dirty="0"/>
              <a:t> </a:t>
            </a:r>
            <a:r>
              <a:rPr lang="en-US" sz="1800" dirty="0">
                <a:latin typeface="Times New Roman" pitchFamily="18" charset="0"/>
                <a:cs typeface="Times New Roman" pitchFamily="18" charset="0"/>
              </a:rPr>
              <a:t>Two or more circles that intersect at one point.</a:t>
            </a:r>
          </a:p>
          <a:p>
            <a:r>
              <a:rPr lang="en-US" sz="1800" dirty="0">
                <a:latin typeface="Times New Roman" pitchFamily="18" charset="0"/>
                <a:cs typeface="Times New Roman" pitchFamily="18" charset="0"/>
              </a:rPr>
              <a:t>Congruent: Those two or more circles that has the same radius but different centers</a:t>
            </a:r>
            <a:r>
              <a:rPr lang="en-US" sz="1800" dirty="0"/>
              <a:t>.</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657600"/>
            <a:ext cx="5080000" cy="1720850"/>
          </a:xfrm>
          <a:prstGeom prst="rect">
            <a:avLst/>
          </a:prstGeom>
        </p:spPr>
      </p:pic>
    </p:spTree>
    <p:custDataLst>
      <p:tags r:id="rId1"/>
    </p:custDataLst>
    <p:extLst>
      <p:ext uri="{BB962C8B-B14F-4D97-AF65-F5344CB8AC3E}">
        <p14:creationId xmlns:p14="http://schemas.microsoft.com/office/powerpoint/2010/main" val="2535499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80">
                                          <p:stCondLst>
                                            <p:cond delay="0"/>
                                          </p:stCondLst>
                                        </p:cTn>
                                        <p:tgtEl>
                                          <p:spTgt spid="4"/>
                                        </p:tgtEl>
                                      </p:cBhvr>
                                    </p:animEffect>
                                    <p:anim calcmode="lin" valueType="num">
                                      <p:cBhvr>
                                        <p:cTn id="2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gtEl>
                                      </p:cBhvr>
                                      <p:to x="100000" y="60000"/>
                                    </p:animScale>
                                    <p:animScale>
                                      <p:cBhvr>
                                        <p:cTn id="35" dur="166" decel="50000">
                                          <p:stCondLst>
                                            <p:cond delay="676"/>
                                          </p:stCondLst>
                                        </p:cTn>
                                        <p:tgtEl>
                                          <p:spTgt spid="4"/>
                                        </p:tgtEl>
                                      </p:cBhvr>
                                      <p:to x="100000" y="100000"/>
                                    </p:animScale>
                                    <p:animScale>
                                      <p:cBhvr>
                                        <p:cTn id="36" dur="26">
                                          <p:stCondLst>
                                            <p:cond delay="1312"/>
                                          </p:stCondLst>
                                        </p:cTn>
                                        <p:tgtEl>
                                          <p:spTgt spid="4"/>
                                        </p:tgtEl>
                                      </p:cBhvr>
                                      <p:to x="100000" y="80000"/>
                                    </p:animScale>
                                    <p:animScale>
                                      <p:cBhvr>
                                        <p:cTn id="37" dur="166" decel="50000">
                                          <p:stCondLst>
                                            <p:cond delay="1338"/>
                                          </p:stCondLst>
                                        </p:cTn>
                                        <p:tgtEl>
                                          <p:spTgt spid="4"/>
                                        </p:tgtEl>
                                      </p:cBhvr>
                                      <p:to x="100000" y="100000"/>
                                    </p:animScale>
                                    <p:animScale>
                                      <p:cBhvr>
                                        <p:cTn id="38" dur="26">
                                          <p:stCondLst>
                                            <p:cond delay="1642"/>
                                          </p:stCondLst>
                                        </p:cTn>
                                        <p:tgtEl>
                                          <p:spTgt spid="4"/>
                                        </p:tgtEl>
                                      </p:cBhvr>
                                      <p:to x="100000" y="90000"/>
                                    </p:animScale>
                                    <p:animScale>
                                      <p:cBhvr>
                                        <p:cTn id="39" dur="166" decel="50000">
                                          <p:stCondLst>
                                            <p:cond delay="1668"/>
                                          </p:stCondLst>
                                        </p:cTn>
                                        <p:tgtEl>
                                          <p:spTgt spid="4"/>
                                        </p:tgtEl>
                                      </p:cBhvr>
                                      <p:to x="100000" y="100000"/>
                                    </p:animScale>
                                    <p:animScale>
                                      <p:cBhvr>
                                        <p:cTn id="40" dur="26">
                                          <p:stCondLst>
                                            <p:cond delay="1808"/>
                                          </p:stCondLst>
                                        </p:cTn>
                                        <p:tgtEl>
                                          <p:spTgt spid="4"/>
                                        </p:tgtEl>
                                      </p:cBhvr>
                                      <p:to x="100000" y="95000"/>
                                    </p:animScale>
                                    <p:animScale>
                                      <p:cBhvr>
                                        <p:cTn id="41"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2D69C2-6C47-427C-AE60-582FE30B22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641798" y="1355484"/>
            <a:ext cx="6858001" cy="4147033"/>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6"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3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806" y="996138"/>
            <a:ext cx="2985104" cy="1986451"/>
          </a:xfrm>
          <a:prstGeom prst="rect">
            <a:avLst/>
          </a:prstGeom>
          <a:effectLst/>
        </p:spPr>
      </p:pic>
      <p:sp>
        <p:nvSpPr>
          <p:cNvPr id="14" name="Rectangle 13">
            <a:extLst>
              <a:ext uri="{FF2B5EF4-FFF2-40B4-BE49-F238E27FC236}">
                <a16:creationId xmlns:a16="http://schemas.microsoft.com/office/drawing/2014/main" id="{7FB12D8C-572F-4417-9FE1-D691A132F6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484584" y="2052918"/>
            <a:ext cx="4221476" cy="4195481"/>
          </a:xfrm>
        </p:spPr>
        <p:txBody>
          <a:bodyPr>
            <a:normAutofit/>
          </a:bodyPr>
          <a:lstStyle/>
          <a:p>
            <a:pPr marL="137160" indent="0">
              <a:buNone/>
            </a:pPr>
            <a:r>
              <a:rPr lang="en-US">
                <a:latin typeface="Times New Roman" pitchFamily="18" charset="0"/>
                <a:cs typeface="Times New Roman" pitchFamily="18" charset="0"/>
              </a:rPr>
              <a:t>Example of circle:</a:t>
            </a:r>
          </a:p>
          <a:p>
            <a:r>
              <a:rPr lang="en-US">
                <a:latin typeface="Times New Roman" pitchFamily="18" charset="0"/>
                <a:cs typeface="Times New Roman" pitchFamily="18" charset="0"/>
              </a:rPr>
              <a:t>Clock</a:t>
            </a:r>
          </a:p>
          <a:p>
            <a:r>
              <a:rPr lang="en-US">
                <a:latin typeface="Times New Roman" pitchFamily="18" charset="0"/>
                <a:cs typeface="Times New Roman" pitchFamily="18" charset="0"/>
              </a:rPr>
              <a:t>CD</a:t>
            </a:r>
          </a:p>
          <a:p>
            <a:r>
              <a:rPr lang="en-US">
                <a:latin typeface="Times New Roman" pitchFamily="18" charset="0"/>
                <a:cs typeface="Times New Roman" pitchFamily="18" charset="0"/>
              </a:rPr>
              <a:t>Coins</a:t>
            </a:r>
          </a:p>
          <a:p>
            <a:r>
              <a:rPr lang="en-US">
                <a:latin typeface="Times New Roman" pitchFamily="18" charset="0"/>
                <a:cs typeface="Times New Roman" pitchFamily="18" charset="0"/>
              </a:rPr>
              <a:t>Ring</a:t>
            </a:r>
          </a:p>
          <a:p>
            <a:r>
              <a:rPr lang="en-US">
                <a:latin typeface="Times New Roman" pitchFamily="18" charset="0"/>
                <a:cs typeface="Times New Roman" pitchFamily="18" charset="0"/>
              </a:rPr>
              <a:t>Wheels</a:t>
            </a:r>
          </a:p>
          <a:p>
            <a:r>
              <a:rPr lang="en-US">
                <a:latin typeface="Times New Roman" pitchFamily="18" charset="0"/>
                <a:cs typeface="Times New Roman" pitchFamily="18" charset="0"/>
              </a:rPr>
              <a:t>Orbit of electron</a:t>
            </a:r>
          </a:p>
          <a:p>
            <a:pPr marL="137160" indent="0">
              <a:buNone/>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4644" y="3526971"/>
            <a:ext cx="2721427" cy="2721427"/>
          </a:xfrm>
          <a:prstGeom prst="rect">
            <a:avLst/>
          </a:prstGeom>
          <a:effectLst/>
        </p:spPr>
      </p:pic>
    </p:spTree>
    <p:extLst>
      <p:ext uri="{BB962C8B-B14F-4D97-AF65-F5344CB8AC3E}">
        <p14:creationId xmlns:p14="http://schemas.microsoft.com/office/powerpoint/2010/main" val="30539071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669FA-693A-2930-1B31-87CF69D491DE}"/>
              </a:ext>
            </a:extLst>
          </p:cNvPr>
          <p:cNvSpPr>
            <a:spLocks noGrp="1"/>
          </p:cNvSpPr>
          <p:nvPr>
            <p:ph type="title"/>
          </p:nvPr>
        </p:nvSpPr>
        <p:spPr>
          <a:xfrm>
            <a:off x="486697" y="629266"/>
            <a:ext cx="4641143" cy="1622321"/>
          </a:xfrm>
        </p:spPr>
        <p:txBody>
          <a:bodyPr>
            <a:normAutofit/>
          </a:bodyPr>
          <a:lstStyle/>
          <a:p>
            <a:r>
              <a:rPr lang="en-US">
                <a:solidFill>
                  <a:srgbClr val="EBEBEB"/>
                </a:solidFill>
                <a:latin typeface="Times New Roman" pitchFamily="18" charset="0"/>
                <a:cs typeface="Times New Roman" pitchFamily="18" charset="0"/>
              </a:rPr>
              <a:t>Equation of a Circle:</a:t>
            </a:r>
            <a:br>
              <a:rPr lang="en-US">
                <a:solidFill>
                  <a:srgbClr val="EBEBEB"/>
                </a:solidFill>
                <a:latin typeface="Times New Roman" pitchFamily="18" charset="0"/>
                <a:cs typeface="Times New Roman" pitchFamily="18" charset="0"/>
              </a:rPr>
            </a:br>
            <a:endParaRPr lang="en-US">
              <a:solidFill>
                <a:srgbClr val="EBEBEB"/>
              </a:solidFill>
            </a:endParaRP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AC3BF0FA-36FA-4CE9-840E-F7C3A8F16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54097" y="1567784"/>
            <a:ext cx="6858001" cy="3722434"/>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21" name="Graphic 20" descr="Circular Flowchart">
            <a:extLst>
              <a:ext uri="{FF2B5EF4-FFF2-40B4-BE49-F238E27FC236}">
                <a16:creationId xmlns:a16="http://schemas.microsoft.com/office/drawing/2014/main" id="{E8A71FEB-8F07-04C6-A88A-111C92D9B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097403" y="2148745"/>
            <a:ext cx="2560507" cy="2560507"/>
          </a:xfrm>
          <a:prstGeom prst="rect">
            <a:avLst/>
          </a:prstGeom>
          <a:effectLst/>
        </p:spPr>
      </p:pic>
      <p:sp>
        <p:nvSpPr>
          <p:cNvPr id="33" name="Rectangle 32">
            <a:extLst>
              <a:ext uri="{FF2B5EF4-FFF2-40B4-BE49-F238E27FC236}">
                <a16:creationId xmlns:a16="http://schemas.microsoft.com/office/drawing/2014/main" id="{D6F18ACE-6E82-4ADC-8A2F-A1771B309B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486697" y="1447800"/>
            <a:ext cx="4641142" cy="4776019"/>
          </a:xfrm>
        </p:spPr>
        <p:txBody>
          <a:bodyPr rIns="914400">
            <a:noAutofit/>
          </a:bodyPr>
          <a:lstStyle/>
          <a:p>
            <a:pPr marL="137160" indent="0">
              <a:lnSpc>
                <a:spcPct val="90000"/>
              </a:lnSpc>
              <a:buNone/>
            </a:pPr>
            <a:endParaRPr lang="en-US" sz="1400" dirty="0">
              <a:solidFill>
                <a:srgbClr val="FFFFFF"/>
              </a:solidFill>
              <a:latin typeface="Times New Roman" pitchFamily="18" charset="0"/>
              <a:cs typeface="Times New Roman" pitchFamily="18" charset="0"/>
            </a:endParaRPr>
          </a:p>
          <a:p>
            <a:pPr>
              <a:lnSpc>
                <a:spcPct val="90000"/>
              </a:lnSpc>
            </a:pPr>
            <a:r>
              <a:rPr lang="en-US" sz="1400" dirty="0">
                <a:solidFill>
                  <a:srgbClr val="FFFFFF"/>
                </a:solidFill>
                <a:latin typeface="Times New Roman" pitchFamily="18" charset="0"/>
                <a:cs typeface="Times New Roman" pitchFamily="18" charset="0"/>
              </a:rPr>
              <a:t>If the center of circle is at (h , k) and radius is ‘a’ then the equation of circle is given by</a:t>
            </a:r>
          </a:p>
          <a:p>
            <a:pPr marL="137160" indent="0">
              <a:lnSpc>
                <a:spcPct val="90000"/>
              </a:lnSpc>
              <a:buNone/>
            </a:pPr>
            <a:r>
              <a:rPr lang="en-US" sz="1400" dirty="0">
                <a:solidFill>
                  <a:srgbClr val="FFFFFF"/>
                </a:solidFill>
                <a:latin typeface="Times New Roman" pitchFamily="18" charset="0"/>
                <a:cs typeface="Times New Roman" pitchFamily="18" charset="0"/>
              </a:rPr>
              <a:t>        (x-h)</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 +(y-k)</a:t>
            </a:r>
            <a:r>
              <a:rPr lang="en-US" sz="1400" baseline="30000" dirty="0">
                <a:solidFill>
                  <a:srgbClr val="FFFFFF"/>
                </a:solidFill>
                <a:latin typeface="Times New Roman" pitchFamily="18" charset="0"/>
                <a:cs typeface="Times New Roman" pitchFamily="18" charset="0"/>
              </a:rPr>
              <a:t>2 </a:t>
            </a:r>
            <a:r>
              <a:rPr lang="en-US" sz="1400" dirty="0">
                <a:solidFill>
                  <a:srgbClr val="FFFFFF"/>
                </a:solidFill>
                <a:latin typeface="Times New Roman" pitchFamily="18" charset="0"/>
                <a:cs typeface="Times New Roman" pitchFamily="18" charset="0"/>
              </a:rPr>
              <a:t>=a</a:t>
            </a:r>
            <a:r>
              <a:rPr lang="en-US" sz="1400" baseline="30000" dirty="0">
                <a:solidFill>
                  <a:srgbClr val="FFFFFF"/>
                </a:solidFill>
                <a:latin typeface="Times New Roman" pitchFamily="18" charset="0"/>
                <a:cs typeface="Times New Roman" pitchFamily="18" charset="0"/>
              </a:rPr>
              <a:t>2</a:t>
            </a:r>
            <a:endParaRPr lang="en-US" sz="1400" dirty="0">
              <a:solidFill>
                <a:srgbClr val="FFFFFF"/>
              </a:solidFill>
              <a:latin typeface="Times New Roman" pitchFamily="18" charset="0"/>
              <a:cs typeface="Times New Roman" pitchFamily="18" charset="0"/>
            </a:endParaRPr>
          </a:p>
          <a:p>
            <a:pPr>
              <a:lnSpc>
                <a:spcPct val="90000"/>
              </a:lnSpc>
            </a:pPr>
            <a:r>
              <a:rPr lang="en-US" sz="1400" dirty="0">
                <a:solidFill>
                  <a:srgbClr val="FFFFFF"/>
                </a:solidFill>
                <a:latin typeface="Times New Roman" pitchFamily="18" charset="0"/>
                <a:cs typeface="Times New Roman" pitchFamily="18" charset="0"/>
              </a:rPr>
              <a:t>If center is at origin then h=k=0. in this case, the equation of circle is x</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 +y</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 =a</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 which is standard equation of circle.</a:t>
            </a:r>
          </a:p>
          <a:p>
            <a:pPr>
              <a:lnSpc>
                <a:spcPct val="90000"/>
              </a:lnSpc>
            </a:pPr>
            <a:r>
              <a:rPr lang="en-US" sz="1400" dirty="0">
                <a:solidFill>
                  <a:srgbClr val="FFFFFF"/>
                </a:solidFill>
                <a:latin typeface="Times New Roman" pitchFamily="18" charset="0"/>
                <a:cs typeface="Times New Roman" pitchFamily="18" charset="0"/>
              </a:rPr>
              <a:t>The general equation of circle is:</a:t>
            </a:r>
          </a:p>
          <a:p>
            <a:pPr marL="137160" indent="0">
              <a:lnSpc>
                <a:spcPct val="90000"/>
              </a:lnSpc>
              <a:buNone/>
            </a:pPr>
            <a:r>
              <a:rPr lang="en-US" sz="1400" dirty="0">
                <a:solidFill>
                  <a:srgbClr val="FFFFFF"/>
                </a:solidFill>
                <a:latin typeface="Times New Roman" pitchFamily="18" charset="0"/>
                <a:cs typeface="Times New Roman" pitchFamily="18" charset="0"/>
              </a:rPr>
              <a:t>         x</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+y</a:t>
            </a:r>
            <a:r>
              <a:rPr lang="en-US" sz="1400" baseline="30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+2gx+2fy+c=0.</a:t>
            </a:r>
          </a:p>
          <a:p>
            <a:pPr>
              <a:lnSpc>
                <a:spcPct val="90000"/>
              </a:lnSpc>
            </a:pPr>
            <a:r>
              <a:rPr lang="en-US" sz="1400" dirty="0">
                <a:solidFill>
                  <a:srgbClr val="FFFFFF"/>
                </a:solidFill>
                <a:latin typeface="Times New Roman" pitchFamily="18" charset="0"/>
                <a:cs typeface="Times New Roman" pitchFamily="18" charset="0"/>
              </a:rPr>
              <a:t>If P(x</a:t>
            </a:r>
            <a:r>
              <a:rPr lang="en-US" sz="1400" baseline="-25000" dirty="0">
                <a:solidFill>
                  <a:srgbClr val="FFFFFF"/>
                </a:solidFill>
                <a:latin typeface="Times New Roman" pitchFamily="18" charset="0"/>
                <a:cs typeface="Times New Roman" pitchFamily="18" charset="0"/>
              </a:rPr>
              <a:t>1</a:t>
            </a:r>
            <a:r>
              <a:rPr lang="en-US" sz="1400" dirty="0">
                <a:solidFill>
                  <a:srgbClr val="FFFFFF"/>
                </a:solidFill>
                <a:latin typeface="Times New Roman" pitchFamily="18" charset="0"/>
                <a:cs typeface="Times New Roman" pitchFamily="18" charset="0"/>
              </a:rPr>
              <a:t>,y</a:t>
            </a:r>
            <a:r>
              <a:rPr lang="en-US" sz="1400" baseline="-25000" dirty="0">
                <a:solidFill>
                  <a:srgbClr val="FFFFFF"/>
                </a:solidFill>
                <a:latin typeface="Times New Roman" pitchFamily="18" charset="0"/>
                <a:cs typeface="Times New Roman" pitchFamily="18" charset="0"/>
              </a:rPr>
              <a:t>1</a:t>
            </a:r>
            <a:r>
              <a:rPr lang="en-US" sz="1400" dirty="0">
                <a:solidFill>
                  <a:srgbClr val="FFFFFF"/>
                </a:solidFill>
                <a:latin typeface="Times New Roman" pitchFamily="18" charset="0"/>
                <a:cs typeface="Times New Roman" pitchFamily="18" charset="0"/>
              </a:rPr>
              <a:t>) and Q(x</a:t>
            </a:r>
            <a:r>
              <a:rPr lang="en-US" sz="1400" baseline="-25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,y</a:t>
            </a:r>
            <a:r>
              <a:rPr lang="en-US" sz="1400" baseline="-25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 be the end points of the diameter and M(</a:t>
            </a:r>
            <a:r>
              <a:rPr lang="en-US" sz="1400" dirty="0" err="1">
                <a:solidFill>
                  <a:srgbClr val="FFFFFF"/>
                </a:solidFill>
                <a:latin typeface="Times New Roman" pitchFamily="18" charset="0"/>
                <a:cs typeface="Times New Roman" pitchFamily="18" charset="0"/>
              </a:rPr>
              <a:t>x,y</a:t>
            </a:r>
            <a:r>
              <a:rPr lang="en-US" sz="1400" dirty="0">
                <a:solidFill>
                  <a:srgbClr val="FFFFFF"/>
                </a:solidFill>
                <a:latin typeface="Times New Roman" pitchFamily="18" charset="0"/>
                <a:cs typeface="Times New Roman" pitchFamily="18" charset="0"/>
              </a:rPr>
              <a:t>) be any point on the circle. Then the equation of circle is given by</a:t>
            </a:r>
          </a:p>
          <a:p>
            <a:pPr marL="137160" indent="0">
              <a:lnSpc>
                <a:spcPct val="90000"/>
              </a:lnSpc>
              <a:buNone/>
            </a:pPr>
            <a:r>
              <a:rPr lang="en-US" sz="1400" dirty="0">
                <a:solidFill>
                  <a:srgbClr val="FFFFFF"/>
                </a:solidFill>
                <a:latin typeface="Times New Roman" pitchFamily="18" charset="0"/>
                <a:cs typeface="Times New Roman" pitchFamily="18" charset="0"/>
              </a:rPr>
              <a:t>        (x-x</a:t>
            </a:r>
            <a:r>
              <a:rPr lang="en-US" sz="1400" baseline="-25000" dirty="0">
                <a:solidFill>
                  <a:srgbClr val="FFFFFF"/>
                </a:solidFill>
                <a:latin typeface="Times New Roman" pitchFamily="18" charset="0"/>
                <a:cs typeface="Times New Roman" pitchFamily="18" charset="0"/>
              </a:rPr>
              <a:t>1</a:t>
            </a:r>
            <a:r>
              <a:rPr lang="en-US" sz="1400" dirty="0">
                <a:solidFill>
                  <a:srgbClr val="FFFFFF"/>
                </a:solidFill>
                <a:latin typeface="Times New Roman" pitchFamily="18" charset="0"/>
                <a:cs typeface="Times New Roman" pitchFamily="18" charset="0"/>
              </a:rPr>
              <a:t>)(x-x</a:t>
            </a:r>
            <a:r>
              <a:rPr lang="en-US" sz="1400" baseline="-25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)+(y-y</a:t>
            </a:r>
            <a:r>
              <a:rPr lang="en-US" sz="1400" baseline="-25000" dirty="0">
                <a:solidFill>
                  <a:srgbClr val="FFFFFF"/>
                </a:solidFill>
                <a:latin typeface="Times New Roman" pitchFamily="18" charset="0"/>
                <a:cs typeface="Times New Roman" pitchFamily="18" charset="0"/>
              </a:rPr>
              <a:t>1</a:t>
            </a:r>
            <a:r>
              <a:rPr lang="en-US" sz="1400" dirty="0">
                <a:solidFill>
                  <a:srgbClr val="FFFFFF"/>
                </a:solidFill>
                <a:latin typeface="Times New Roman" pitchFamily="18" charset="0"/>
                <a:cs typeface="Times New Roman" pitchFamily="18" charset="0"/>
              </a:rPr>
              <a:t>)(y-y</a:t>
            </a:r>
            <a:r>
              <a:rPr lang="en-US" sz="1400" baseline="-25000" dirty="0">
                <a:solidFill>
                  <a:srgbClr val="FFFFFF"/>
                </a:solidFill>
                <a:latin typeface="Times New Roman" pitchFamily="18" charset="0"/>
                <a:cs typeface="Times New Roman" pitchFamily="18" charset="0"/>
              </a:rPr>
              <a:t>2</a:t>
            </a:r>
            <a:r>
              <a:rPr lang="en-US" sz="1400" dirty="0">
                <a:solidFill>
                  <a:srgbClr val="FFFFFF"/>
                </a:solidFill>
                <a:latin typeface="Times New Roman" pitchFamily="18" charset="0"/>
                <a:cs typeface="Times New Roman" pitchFamily="18" charset="0"/>
              </a:rPr>
              <a:t>)=0,</a:t>
            </a:r>
          </a:p>
          <a:p>
            <a:pPr marL="137160" indent="0">
              <a:lnSpc>
                <a:spcPct val="90000"/>
              </a:lnSpc>
              <a:buNone/>
            </a:pPr>
            <a:endParaRPr lang="en-US" sz="1400" dirty="0">
              <a:solidFill>
                <a:srgbClr val="FFFFFF"/>
              </a:solidFill>
              <a:latin typeface="Times New Roman" pitchFamily="18" charset="0"/>
              <a:cs typeface="Times New Roman" pitchFamily="18" charset="0"/>
            </a:endParaRPr>
          </a:p>
          <a:p>
            <a:pPr marL="137160" indent="0">
              <a:lnSpc>
                <a:spcPct val="90000"/>
              </a:lnSpc>
              <a:buNone/>
            </a:pPr>
            <a:endParaRPr lang="en-US" sz="1400" dirty="0">
              <a:solidFill>
                <a:srgbClr val="FFFFFF"/>
              </a:solidFill>
              <a:latin typeface="Times New Roman" pitchFamily="18" charset="0"/>
              <a:cs typeface="Times New Roman" pitchFamily="18" charset="0"/>
            </a:endParaRPr>
          </a:p>
          <a:p>
            <a:pPr marL="137160" indent="0">
              <a:lnSpc>
                <a:spcPct val="90000"/>
              </a:lnSpc>
              <a:buNone/>
            </a:pPr>
            <a:endParaRPr lang="en-US" sz="1400" dirty="0">
              <a:solidFill>
                <a:srgbClr val="FFFFFF"/>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372BB2B-B3B6-4E9E-D083-D48A1A193C57}"/>
              </a:ext>
            </a:extLst>
          </p:cNvPr>
          <p:cNvPicPr>
            <a:picLocks noChangeAspect="1"/>
          </p:cNvPicPr>
          <p:nvPr/>
        </p:nvPicPr>
        <p:blipFill>
          <a:blip r:embed="rId5"/>
          <a:stretch>
            <a:fillRect/>
          </a:stretch>
        </p:blipFill>
        <p:spPr>
          <a:xfrm>
            <a:off x="5926746" y="2514600"/>
            <a:ext cx="2712701" cy="2026863"/>
          </a:xfrm>
          <a:prstGeom prst="rect">
            <a:avLst/>
          </a:prstGeom>
        </p:spPr>
      </p:pic>
    </p:spTree>
    <p:custDataLst>
      <p:tags r:id="rId1"/>
    </p:custDataLst>
    <p:extLst>
      <p:ext uri="{BB962C8B-B14F-4D97-AF65-F5344CB8AC3E}">
        <p14:creationId xmlns:p14="http://schemas.microsoft.com/office/powerpoint/2010/main" val="26088447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E8C95-6639-7922-106F-E2B6FFC726AD}"/>
              </a:ext>
            </a:extLst>
          </p:cNvPr>
          <p:cNvSpPr>
            <a:spLocks noGrp="1"/>
          </p:cNvSpPr>
          <p:nvPr>
            <p:ph type="title"/>
          </p:nvPr>
        </p:nvSpPr>
        <p:spPr>
          <a:xfrm>
            <a:off x="486697" y="629266"/>
            <a:ext cx="4641143" cy="1622321"/>
          </a:xfrm>
        </p:spPr>
        <p:txBody>
          <a:bodyPr>
            <a:normAutofit/>
          </a:bodyPr>
          <a:lstStyle/>
          <a:p>
            <a:pPr>
              <a:lnSpc>
                <a:spcPct val="90000"/>
              </a:lnSpc>
            </a:pPr>
            <a:r>
              <a:rPr lang="en-US" sz="3300">
                <a:solidFill>
                  <a:srgbClr val="EBEBEB"/>
                </a:solidFill>
                <a:latin typeface="Times New Roman" pitchFamily="18" charset="0"/>
                <a:cs typeface="Times New Roman" pitchFamily="18" charset="0"/>
              </a:rPr>
              <a:t>The properties of circle x</a:t>
            </a:r>
            <a:r>
              <a:rPr lang="en-US" sz="3300" baseline="30000">
                <a:solidFill>
                  <a:srgbClr val="EBEBEB"/>
                </a:solidFill>
                <a:latin typeface="Times New Roman" pitchFamily="18" charset="0"/>
                <a:cs typeface="Times New Roman" pitchFamily="18" charset="0"/>
              </a:rPr>
              <a:t>2</a:t>
            </a:r>
            <a:r>
              <a:rPr lang="en-US" sz="3300">
                <a:solidFill>
                  <a:srgbClr val="EBEBEB"/>
                </a:solidFill>
                <a:latin typeface="Times New Roman" pitchFamily="18" charset="0"/>
                <a:cs typeface="Times New Roman" pitchFamily="18" charset="0"/>
              </a:rPr>
              <a:t>+y</a:t>
            </a:r>
            <a:r>
              <a:rPr lang="en-US" sz="3300" baseline="30000">
                <a:solidFill>
                  <a:srgbClr val="EBEBEB"/>
                </a:solidFill>
                <a:latin typeface="Times New Roman" pitchFamily="18" charset="0"/>
                <a:cs typeface="Times New Roman" pitchFamily="18" charset="0"/>
              </a:rPr>
              <a:t>2</a:t>
            </a:r>
            <a:r>
              <a:rPr lang="en-US" sz="3300">
                <a:solidFill>
                  <a:srgbClr val="EBEBEB"/>
                </a:solidFill>
                <a:latin typeface="Times New Roman" pitchFamily="18" charset="0"/>
                <a:cs typeface="Times New Roman" pitchFamily="18" charset="0"/>
              </a:rPr>
              <a:t>+2gx+2fy+c=0 are:</a:t>
            </a:r>
            <a:br>
              <a:rPr lang="en-US" sz="3300">
                <a:solidFill>
                  <a:srgbClr val="EBEBEB"/>
                </a:solidFill>
                <a:latin typeface="Times New Roman" pitchFamily="18" charset="0"/>
                <a:cs typeface="Times New Roman" pitchFamily="18" charset="0"/>
              </a:rPr>
            </a:br>
            <a:endParaRPr lang="en-US" sz="3300">
              <a:solidFill>
                <a:srgbClr val="EBEBEB"/>
              </a:solidFill>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AC3BF0FA-36FA-4CE9-840E-F7C3A8F16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54097" y="1567784"/>
            <a:ext cx="6858001" cy="3722434"/>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7" name="Graphic 6" descr="Ellipse">
            <a:extLst>
              <a:ext uri="{FF2B5EF4-FFF2-40B4-BE49-F238E27FC236}">
                <a16:creationId xmlns:a16="http://schemas.microsoft.com/office/drawing/2014/main" id="{B308F900-6DA5-6548-1112-3B018C98B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097403" y="2148745"/>
            <a:ext cx="2560507" cy="2560507"/>
          </a:xfrm>
          <a:prstGeom prst="rect">
            <a:avLst/>
          </a:prstGeom>
          <a:effectLst/>
        </p:spPr>
      </p:pic>
      <p:sp>
        <p:nvSpPr>
          <p:cNvPr id="16" name="Rectangle 15">
            <a:extLst>
              <a:ext uri="{FF2B5EF4-FFF2-40B4-BE49-F238E27FC236}">
                <a16:creationId xmlns:a16="http://schemas.microsoft.com/office/drawing/2014/main" id="{D6F18ACE-6E82-4ADC-8A2F-A1771B309B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486697" y="2438400"/>
            <a:ext cx="4641142" cy="3785419"/>
          </a:xfrm>
        </p:spPr>
        <p:txBody>
          <a:bodyPr rIns="914400">
            <a:normAutofit/>
          </a:bodyPr>
          <a:lstStyle/>
          <a:p>
            <a:pPr>
              <a:lnSpc>
                <a:spcPct val="90000"/>
              </a:lnSpc>
            </a:pPr>
            <a:r>
              <a:rPr lang="en-US" sz="1700" dirty="0">
                <a:solidFill>
                  <a:srgbClr val="FFFFFF"/>
                </a:solidFill>
                <a:latin typeface="Times New Roman" pitchFamily="18" charset="0"/>
                <a:cs typeface="Times New Roman" pitchFamily="18" charset="0"/>
              </a:rPr>
              <a:t>Coefficient of x</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 Coefficient of y</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a:t>
            </a:r>
          </a:p>
          <a:p>
            <a:pPr>
              <a:lnSpc>
                <a:spcPct val="90000"/>
              </a:lnSpc>
            </a:pPr>
            <a:r>
              <a:rPr lang="en-US" sz="1700" dirty="0">
                <a:solidFill>
                  <a:srgbClr val="FFFFFF"/>
                </a:solidFill>
                <a:latin typeface="Times New Roman" pitchFamily="18" charset="0"/>
                <a:cs typeface="Times New Roman" pitchFamily="18" charset="0"/>
              </a:rPr>
              <a:t>If g</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+f</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-c&gt;0, the radius is real and the circle is also real.</a:t>
            </a:r>
          </a:p>
          <a:p>
            <a:pPr>
              <a:lnSpc>
                <a:spcPct val="90000"/>
              </a:lnSpc>
            </a:pPr>
            <a:r>
              <a:rPr lang="en-US" sz="1700" dirty="0">
                <a:solidFill>
                  <a:srgbClr val="FFFFFF"/>
                </a:solidFill>
                <a:latin typeface="Times New Roman" pitchFamily="18" charset="0"/>
                <a:cs typeface="Times New Roman" pitchFamily="18" charset="0"/>
              </a:rPr>
              <a:t>If g</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+f</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-c=0, the radius is zero and the circle is reduced to the point (-g , -f). It is called a point circle.</a:t>
            </a:r>
          </a:p>
          <a:p>
            <a:pPr>
              <a:lnSpc>
                <a:spcPct val="90000"/>
              </a:lnSpc>
            </a:pPr>
            <a:r>
              <a:rPr lang="en-US" sz="1700" dirty="0">
                <a:solidFill>
                  <a:srgbClr val="FFFFFF"/>
                </a:solidFill>
                <a:latin typeface="Times New Roman" pitchFamily="18" charset="0"/>
                <a:cs typeface="Times New Roman" pitchFamily="18" charset="0"/>
              </a:rPr>
              <a:t>If g</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+f</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-c&lt;0, the radius is imaginary.</a:t>
            </a:r>
          </a:p>
          <a:p>
            <a:pPr>
              <a:lnSpc>
                <a:spcPct val="90000"/>
              </a:lnSpc>
            </a:pPr>
            <a:r>
              <a:rPr lang="en-US" sz="1700" dirty="0">
                <a:solidFill>
                  <a:srgbClr val="FFFFFF"/>
                </a:solidFill>
                <a:latin typeface="Times New Roman" pitchFamily="18" charset="0"/>
                <a:cs typeface="Times New Roman" pitchFamily="18" charset="0"/>
              </a:rPr>
              <a:t>We can make the coefficient of x</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 and y</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 each 1 by dividing throughout (if necessary) by the coefficients of x</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 and y</a:t>
            </a:r>
            <a:r>
              <a:rPr lang="en-US" sz="1700" baseline="30000" dirty="0">
                <a:solidFill>
                  <a:srgbClr val="FFFFFF"/>
                </a:solidFill>
                <a:latin typeface="Times New Roman" pitchFamily="18" charset="0"/>
                <a:cs typeface="Times New Roman" pitchFamily="18" charset="0"/>
              </a:rPr>
              <a:t>2</a:t>
            </a:r>
            <a:r>
              <a:rPr lang="en-US" sz="1700" dirty="0">
                <a:solidFill>
                  <a:srgbClr val="FFFFFF"/>
                </a:solidFill>
                <a:latin typeface="Times New Roman" pitchFamily="18" charset="0"/>
                <a:cs typeface="Times New Roman" pitchFamily="18" charset="0"/>
              </a:rPr>
              <a:t>.</a:t>
            </a:r>
          </a:p>
          <a:p>
            <a:pPr>
              <a:lnSpc>
                <a:spcPct val="90000"/>
              </a:lnSpc>
            </a:pPr>
            <a:endParaRPr lang="en-US" sz="1700" dirty="0">
              <a:solidFill>
                <a:srgbClr val="FFFFFF"/>
              </a:solidFill>
              <a:latin typeface="Times New Roman" pitchFamily="18" charset="0"/>
              <a:cs typeface="Times New Roman" pitchFamily="18" charset="0"/>
            </a:endParaRPr>
          </a:p>
          <a:p>
            <a:pPr marL="137160" indent="0">
              <a:lnSpc>
                <a:spcPct val="90000"/>
              </a:lnSpc>
              <a:buNone/>
            </a:pPr>
            <a:endParaRPr lang="en-US" sz="1700" dirty="0">
              <a:solidFill>
                <a:srgbClr val="FFFFFF"/>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872863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A4322390-8B58-46BE-88EB-D9FD30C0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3D black question marks with one yellow question mark">
            <a:extLst>
              <a:ext uri="{FF2B5EF4-FFF2-40B4-BE49-F238E27FC236}">
                <a16:creationId xmlns:a16="http://schemas.microsoft.com/office/drawing/2014/main" id="{543C2279-BA25-A402-1CF4-1AC52648B7B4}"/>
              </a:ext>
            </a:extLst>
          </p:cNvPr>
          <p:cNvPicPr>
            <a:picLocks noChangeAspect="1"/>
          </p:cNvPicPr>
          <p:nvPr/>
        </p:nvPicPr>
        <p:blipFill rotWithShape="1">
          <a:blip r:embed="rId6">
            <a:alphaModFix amt="40000"/>
          </a:blip>
          <a:srcRect l="36844" r="14490" b="1"/>
          <a:stretch/>
        </p:blipFill>
        <p:spPr>
          <a:xfrm>
            <a:off x="-152400" y="-316405"/>
            <a:ext cx="9143980" cy="6857990"/>
          </a:xfrm>
          <a:prstGeom prst="rect">
            <a:avLst/>
          </a:prstGeom>
        </p:spPr>
      </p:pic>
      <p:sp>
        <p:nvSpPr>
          <p:cNvPr id="5" name="Title 4">
            <a:extLst>
              <a:ext uri="{FF2B5EF4-FFF2-40B4-BE49-F238E27FC236}">
                <a16:creationId xmlns:a16="http://schemas.microsoft.com/office/drawing/2014/main" id="{847ECFBE-EE11-5188-D430-5D786A51A5E1}"/>
              </a:ext>
            </a:extLst>
          </p:cNvPr>
          <p:cNvSpPr>
            <a:spLocks noGrp="1"/>
          </p:cNvSpPr>
          <p:nvPr>
            <p:ph type="title"/>
          </p:nvPr>
        </p:nvSpPr>
        <p:spPr>
          <a:xfrm>
            <a:off x="1262378" y="-448592"/>
            <a:ext cx="6619243" cy="3329581"/>
          </a:xfrm>
        </p:spPr>
        <p:txBody>
          <a:bodyPr vert="horz" lIns="91440" tIns="45720" rIns="91440" bIns="45720" rtlCol="0" anchor="b">
            <a:normAutofit fontScale="90000"/>
          </a:bodyPr>
          <a:lstStyle/>
          <a:p>
            <a:pPr defTabSz="457200"/>
            <a:r>
              <a:rPr lang="en-US" sz="7200" dirty="0">
                <a:solidFill>
                  <a:schemeClr val="tx1"/>
                </a:solidFill>
              </a:rPr>
              <a:t>Any Questions ? </a:t>
            </a:r>
            <a:br>
              <a:rPr lang="en-US" sz="7200" dirty="0">
                <a:solidFill>
                  <a:schemeClr val="tx1"/>
                </a:solidFill>
              </a:rPr>
            </a:br>
            <a:endParaRPr lang="en-US" sz="7200" dirty="0">
              <a:solidFill>
                <a:schemeClr val="tx1"/>
              </a:solidFill>
            </a:endParaRPr>
          </a:p>
        </p:txBody>
      </p:sp>
      <p:sp>
        <p:nvSpPr>
          <p:cNvPr id="7" name="TextBox 6"/>
          <p:cNvSpPr txBox="1"/>
          <p:nvPr/>
        </p:nvSpPr>
        <p:spPr>
          <a:xfrm>
            <a:off x="3961785" y="2438400"/>
            <a:ext cx="3575604"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19868333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1|0.8|0.8"/>
</p:tagLst>
</file>

<file path=ppt/tags/tag2.xml><?xml version="1.0" encoding="utf-8"?>
<p:tagLst xmlns:a="http://schemas.openxmlformats.org/drawingml/2006/main" xmlns:r="http://schemas.openxmlformats.org/officeDocument/2006/relationships" xmlns:p="http://schemas.openxmlformats.org/presentationml/2006/main">
  <p:tag name="TIMING" val="|0.6|0.9|0.9"/>
</p:tagLst>
</file>

<file path=ppt/tags/tag3.xml><?xml version="1.0" encoding="utf-8"?>
<p:tagLst xmlns:a="http://schemas.openxmlformats.org/drawingml/2006/main" xmlns:r="http://schemas.openxmlformats.org/officeDocument/2006/relationships" xmlns:p="http://schemas.openxmlformats.org/presentationml/2006/main">
  <p:tag name="TIMING" val="|0.1|0.9|0.7|0.7|0.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545</TotalTime>
  <Words>348</Words>
  <Application>Microsoft Office PowerPoint</Application>
  <PresentationFormat>On-screen Show (4:3)</PresentationFormat>
  <Paragraphs>38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Cooper Black</vt:lpstr>
      <vt:lpstr>Times New Roman</vt:lpstr>
      <vt:lpstr>Wingdings 3</vt:lpstr>
      <vt:lpstr>Ion</vt:lpstr>
      <vt:lpstr>PRESENTATION  ON CIRCLE </vt:lpstr>
      <vt:lpstr>Contents :</vt:lpstr>
      <vt:lpstr>  Introduction of circle</vt:lpstr>
      <vt:lpstr>Types of circle</vt:lpstr>
      <vt:lpstr>PowerPoint Presentation</vt:lpstr>
      <vt:lpstr>Equation of a Circle: </vt:lpstr>
      <vt:lpstr>The properties of circle x2+y2+2gx+2fy+c=0 are: </vt:lpstr>
      <vt:lpstr>Any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CIRCLE</dc:title>
  <dc:creator>gaurab shrestha</dc:creator>
  <cp:lastModifiedBy>Prakash Pokharel</cp:lastModifiedBy>
  <cp:revision>37</cp:revision>
  <dcterms:created xsi:type="dcterms:W3CDTF">2024-02-08T08:18:22Z</dcterms:created>
  <dcterms:modified xsi:type="dcterms:W3CDTF">2024-02-25T15:32:17Z</dcterms:modified>
</cp:coreProperties>
</file>