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F607F-7734-4DA8-8B6B-ACAAD05972EC}" v="16" dt="2024-12-03T07:14:34.722"/>
    <p1510:client id="{88D86571-CC08-4544-9A62-C081E50EF956}" v="267" dt="2024-12-02T14:27:2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C1D01-BF2C-44C8-97A5-8785324FB8C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6AF20-4301-4B0F-8B4B-4B6234FB7D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19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6AF20-4301-4B0F-8B4B-4B6234FB7DA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80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B8EC-E17E-DEEC-38E8-32373A383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A7A29-413B-C6AF-9FD5-55878BC30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9D5B7-58A0-F546-7AE1-9019C545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25E85-3103-B779-3789-FF9AD3AD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4E9C8-5EC0-1CC1-CC39-D10EEEA9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9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17827-F1E6-5BD3-CF38-902217FF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F07A8-38A3-05A3-F73D-C4D511908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25AFE-955F-0044-EC5D-D672F620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E20C-7CE9-1897-E1AF-23C5BA697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ABCEF-59A8-1CB8-E1FF-3E2FEDEEA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755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B0D29-DFA4-3BB3-3A6C-5A4D511D8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05740-9EF3-F821-9AB7-CC4CF752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C472-5C22-67EE-BD66-66E0F53B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26E6-CF52-C9E2-2348-404E2DEF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4A7D-B8D7-4200-BE0A-047019CA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71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1654-5C9E-5990-623F-2D22DA02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E2BF7-5FED-196B-2B6A-615095825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FFE58-3DFA-1B3E-621D-7098FDF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29DC1-2529-B690-0E23-1AE56BE1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805D8-3751-644E-231E-ABA8DD0C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95FD-3015-13A8-4591-E6E987DD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4282C-3DA8-8510-B8FF-49491F8F2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19C7C-AF65-1C90-E9C0-BBB76E44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14EA-54D4-2986-2302-CF697E4F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C8FB-4BDB-5CFA-9B0A-D873081B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688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242E-08D9-ECAF-D8EB-A3BEABED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48C29-9ADE-76E9-A084-4B9E705F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28D0E-1A89-DF0C-8391-1519C8BF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D777B-6769-91C0-DDCE-07EABB8BA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1148A-CE46-0168-D6B1-B86992A0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543ED-860A-4A3E-2B5C-5DFBFF09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0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00449-2FD6-01A3-6D6A-D640F06B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6BCE8-859A-43A1-911D-0EF31661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7834C-7643-E4A4-70AF-927CD8451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DD436C-F0D3-29E8-02C9-C7D41A00B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FC627-02C1-F3CC-6C4D-031EBE6B5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D6F84A-D7A0-2E8C-D176-15636A99E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D533C-25B1-54B8-77F4-E8A19B99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3A83B-F531-E6EA-323C-33F47FFD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5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5B7BC-41FF-38C6-00E0-D82AE097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495A0-FBFD-C83A-B0DA-BEF9DED4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EE5CA-6F3B-87DA-E172-1FC3A76A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BD5BC-0C5D-45CC-78D1-6E4A532F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3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52F717-5D0B-C811-6AD7-6F2455B3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D7E59-6E2D-060F-FB33-3093A3BF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95B1D-94C3-4F69-56BF-030E387D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2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F51E-D6CC-A0D6-AC8B-0203AE91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8BBC-0B4B-C93B-ABAF-947AF42B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7084E-56B0-9B72-0E8D-65315D09A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390A-654E-0477-E2A7-968D7581F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8D55-132E-B73C-771C-D5115E030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09B36-CD02-7C01-A7EF-7E78BE3E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05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AAD9-6FB2-2C8B-B777-A7F2A7F5A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21E92-F996-27A0-F985-3FAC655D5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7C47E-B8F0-3FBE-34CF-447595F2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48AE5-15CC-AD73-0898-98D7408B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98DC4-2169-D83D-A011-553D408E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3E070-AB91-D64E-D034-F8EA1A9A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268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5CCF5-C6E3-FC04-4357-45024D5C2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4F469-0744-9871-0731-9DCA64041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5BDF4-71C9-7EF4-6025-84E34D03B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5D457-0C76-472C-A7EB-83916F7FFD18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EE5C7-1A63-BA91-7C6C-8EA5B181A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6C8-E28E-DCA8-E5DC-22988BAB8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3953E-D357-422A-B998-7CA893E570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90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P3fwGeF_iRsNbXTmijwV5q9M8lNLsJT7/edit?usp=sharing&amp;ouid=108754164713259320630&amp;rtpof=true&amp;sd=tru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chemeClr val="bg1"/>
            </a:gs>
            <a:gs pos="74000">
              <a:schemeClr val="accent1">
                <a:lumMod val="40000"/>
                <a:lumOff val="60000"/>
              </a:schemeClr>
            </a:gs>
            <a:gs pos="89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  <a:alpha val="60000"/>
              </a:schemeClr>
            </a:gs>
          </a:gsLst>
          <a:path path="rect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E91A-3B4B-B3F8-A607-53F22EC0B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6789"/>
            <a:ext cx="9144000" cy="1515979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Harnessing Data-Driven Inventory Management to Boost Profits in Pipes and Sanitary Ware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6D408-B8FD-0492-F611-1745E5C4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92316"/>
            <a:ext cx="9144000" cy="1323473"/>
          </a:xfrm>
        </p:spPr>
        <p:txBody>
          <a:bodyPr>
            <a:normAutofit/>
          </a:bodyPr>
          <a:lstStyle/>
          <a:p>
            <a:r>
              <a:rPr lang="en-IN" sz="2000" dirty="0"/>
              <a:t>BDM Project by,</a:t>
            </a:r>
          </a:p>
          <a:p>
            <a:r>
              <a:rPr lang="en-IN" dirty="0">
                <a:latin typeface="Rockwell" panose="02060603020205020403" pitchFamily="18" charset="0"/>
              </a:rPr>
              <a:t>PIYUSH KANT</a:t>
            </a:r>
          </a:p>
          <a:p>
            <a:r>
              <a:rPr lang="en-IN" dirty="0">
                <a:latin typeface="Rockwell" panose="02060603020205020403" pitchFamily="18" charset="0"/>
              </a:rPr>
              <a:t>22F3002119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EF02BE-B05C-FA1D-7D0A-9A4E031AD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010" y="481262"/>
            <a:ext cx="1515979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95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">
              <a:schemeClr val="accent1">
                <a:lumMod val="5000"/>
                <a:lumOff val="95000"/>
              </a:schemeClr>
            </a:gs>
            <a:gs pos="84000">
              <a:schemeClr val="accent1">
                <a:lumMod val="40000"/>
                <a:lumOff val="60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7DB9-1B19-2CE1-B558-17189D25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16" y="229936"/>
            <a:ext cx="7134726" cy="902201"/>
          </a:xfrm>
        </p:spPr>
        <p:txBody>
          <a:bodyPr/>
          <a:lstStyle/>
          <a:p>
            <a:r>
              <a:rPr lang="en-IN" dirty="0"/>
              <a:t>Some more Recommendations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A72192-5B33-3112-B3C7-5E2661972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30" y="1132137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04FC1C-63F0-3127-5ED1-2B374F50F1AD}"/>
              </a:ext>
            </a:extLst>
          </p:cNvPr>
          <p:cNvSpPr txBox="1"/>
          <p:nvPr/>
        </p:nvSpPr>
        <p:spPr>
          <a:xfrm>
            <a:off x="196516" y="1379619"/>
            <a:ext cx="74395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/>
              <a:t>Sanitary Wares </a:t>
            </a:r>
            <a:r>
              <a:rPr lang="en-IN" sz="2800" dirty="0"/>
              <a:t>are very vulnerable products. This product category is also producing a comparatively lower revenue. The stock should be minimized.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stocks for </a:t>
            </a:r>
            <a:r>
              <a:rPr lang="en-IN" sz="2800" b="1" dirty="0"/>
              <a:t>Lubricants and Adhesives </a:t>
            </a:r>
            <a:r>
              <a:rPr lang="en-IN" sz="2800" dirty="0"/>
              <a:t>must not be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The storage space should be bigger.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Capitalize on the </a:t>
            </a:r>
            <a:r>
              <a:rPr lang="en-US" sz="2800" b="1" dirty="0"/>
              <a:t>factors behind September’s rebound</a:t>
            </a:r>
            <a:r>
              <a:rPr lang="en-US" sz="2800" dirty="0"/>
              <a:t> to sustain growth. (Monthly Sales Trend)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F84FE-B183-376C-AFF3-F3914BB5A6CB}"/>
              </a:ext>
            </a:extLst>
          </p:cNvPr>
          <p:cNvSpPr txBox="1"/>
          <p:nvPr/>
        </p:nvSpPr>
        <p:spPr>
          <a:xfrm>
            <a:off x="3898231" y="5981733"/>
            <a:ext cx="43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293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20000"/>
                <a:lumOff val="80000"/>
              </a:schemeClr>
            </a:gs>
            <a:gs pos="0">
              <a:schemeClr val="accent5">
                <a:lumMod val="40000"/>
                <a:lumOff val="60000"/>
              </a:schemeClr>
            </a:gs>
            <a:gs pos="44000">
              <a:schemeClr val="accent1">
                <a:lumMod val="40000"/>
                <a:lumOff val="60000"/>
              </a:schemeClr>
            </a:gs>
            <a:gs pos="100000">
              <a:schemeClr val="accent5">
                <a:lumMod val="99000"/>
                <a:satMod val="120000"/>
                <a:shade val="78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D4D30-0CC5-E218-DBD7-0B60A15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634" y="61679"/>
            <a:ext cx="4604582" cy="10748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000" b="1" dirty="0">
                <a:solidFill>
                  <a:schemeClr val="tx2"/>
                </a:solidFill>
              </a:rPr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33377-49DF-47E4-6CDD-B2827A0D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014" y="1198180"/>
            <a:ext cx="6838639" cy="3296066"/>
          </a:xfrm>
          <a:prstGeom prst="roundRect">
            <a:avLst/>
          </a:prstGeom>
          <a:ln w="25400" cmpd="dbl"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 fontScale="92500" lnSpcReduction="10000"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Shop Name: </a:t>
            </a:r>
            <a:r>
              <a:rPr lang="en-IN" sz="2000" dirty="0"/>
              <a:t>CHAUDHARY PIPES AND SANITARY WARE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Owner Name: </a:t>
            </a:r>
            <a:r>
              <a:rPr lang="en-IN" sz="2000" dirty="0"/>
              <a:t>Mr. Sanjay Kumar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Since: </a:t>
            </a:r>
            <a:r>
              <a:rPr lang="en-IN" sz="2000" dirty="0"/>
              <a:t>2017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Specializes in: </a:t>
            </a:r>
            <a:r>
              <a:rPr lang="en-IN" sz="2000" dirty="0"/>
              <a:t>Plumbing and Sanitary products.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 Type: </a:t>
            </a:r>
            <a:r>
              <a:rPr lang="en-IN" sz="2000" dirty="0"/>
              <a:t>Retail and Wholesale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Main Brands Offered: </a:t>
            </a:r>
            <a:r>
              <a:rPr lang="en-IN" sz="2000" dirty="0" err="1"/>
              <a:t>Ashirvad</a:t>
            </a:r>
            <a:r>
              <a:rPr lang="en-IN" sz="2000" dirty="0"/>
              <a:t>, </a:t>
            </a:r>
            <a:r>
              <a:rPr lang="en-IN" sz="2000" dirty="0" err="1"/>
              <a:t>Finolex</a:t>
            </a:r>
            <a:r>
              <a:rPr lang="en-IN" sz="2000" dirty="0"/>
              <a:t>, Pearl, and Unnati.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Location: </a:t>
            </a:r>
            <a:r>
              <a:rPr lang="en-IN" sz="2000" dirty="0"/>
              <a:t>NH22, </a:t>
            </a:r>
            <a:r>
              <a:rPr lang="en-IN" sz="2000" dirty="0" err="1"/>
              <a:t>Jehanabad</a:t>
            </a:r>
            <a:r>
              <a:rPr lang="en-IN" sz="2000" dirty="0"/>
              <a:t> (Bihar)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Awards: </a:t>
            </a:r>
            <a:r>
              <a:rPr lang="en-IN" sz="2000" dirty="0"/>
              <a:t>Highest Sales in Plumbing (</a:t>
            </a:r>
            <a:r>
              <a:rPr lang="en-IN" sz="2000" dirty="0" err="1"/>
              <a:t>Ashirvad</a:t>
            </a:r>
            <a:r>
              <a:rPr lang="en-IN" sz="2000" dirty="0"/>
              <a:t> 2023-24)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B3C40-6B0F-6102-D8AF-DF6FD767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732" y="1310474"/>
            <a:ext cx="4604582" cy="5131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F82D7-5805-BE4C-052E-7C214F981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16" y="4494246"/>
            <a:ext cx="4843609" cy="220779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12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5ECE-4577-FBFF-6045-884056B8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611" y="286083"/>
            <a:ext cx="3729789" cy="789907"/>
          </a:xfrm>
        </p:spPr>
        <p:txBody>
          <a:bodyPr>
            <a:normAutofit/>
          </a:bodyPr>
          <a:lstStyle/>
          <a:p>
            <a:r>
              <a:rPr lang="en-IN" sz="4000" b="1" dirty="0"/>
              <a:t>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28E4-44DB-5371-9405-86C45D72A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1668" y="5864477"/>
            <a:ext cx="2350164" cy="811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6-Months Data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81AB8D-5E74-91C3-E742-FB79D34F5658}"/>
              </a:ext>
            </a:extLst>
          </p:cNvPr>
          <p:cNvSpPr/>
          <p:nvPr/>
        </p:nvSpPr>
        <p:spPr>
          <a:xfrm>
            <a:off x="401053" y="1362410"/>
            <a:ext cx="2582779" cy="7899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Problem Identification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22ECB4-1CA9-1A6B-1485-837FD8F6DE18}"/>
              </a:ext>
            </a:extLst>
          </p:cNvPr>
          <p:cNvSpPr/>
          <p:nvPr/>
        </p:nvSpPr>
        <p:spPr>
          <a:xfrm>
            <a:off x="3465095" y="1362410"/>
            <a:ext cx="2743200" cy="811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0DAD7F-6392-A446-4AEB-022393131A72}"/>
              </a:ext>
            </a:extLst>
          </p:cNvPr>
          <p:cNvSpPr/>
          <p:nvPr/>
        </p:nvSpPr>
        <p:spPr>
          <a:xfrm>
            <a:off x="6721642" y="1362410"/>
            <a:ext cx="2743200" cy="811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Analysis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230889-CCAE-98CE-0274-7C1D81A261B2}"/>
              </a:ext>
            </a:extLst>
          </p:cNvPr>
          <p:cNvSpPr/>
          <p:nvPr/>
        </p:nvSpPr>
        <p:spPr>
          <a:xfrm>
            <a:off x="9849853" y="1362410"/>
            <a:ext cx="1941094" cy="811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Result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4491DB-93BC-F95D-9822-7B3E988C93D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692443" y="2152317"/>
            <a:ext cx="0" cy="6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5C6494B-A844-6B8B-72AB-77216A91B954}"/>
              </a:ext>
            </a:extLst>
          </p:cNvPr>
          <p:cNvSpPr/>
          <p:nvPr/>
        </p:nvSpPr>
        <p:spPr>
          <a:xfrm>
            <a:off x="401053" y="2791326"/>
            <a:ext cx="2582779" cy="789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Inefficient Inventory Management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3F1F81-1122-A43B-A339-7FE01324849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692443" y="3581233"/>
            <a:ext cx="0" cy="6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84684A1-3E4B-3662-31CA-223629A279D0}"/>
              </a:ext>
            </a:extLst>
          </p:cNvPr>
          <p:cNvSpPr/>
          <p:nvPr/>
        </p:nvSpPr>
        <p:spPr>
          <a:xfrm>
            <a:off x="401053" y="4220242"/>
            <a:ext cx="2582771" cy="789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Profitability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56E2B-9A21-5FDF-7FEF-FDA9770D8B6E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1692439" y="5010149"/>
            <a:ext cx="4" cy="639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C96BFC-01F1-1FF2-B0CA-58C83D634488}"/>
              </a:ext>
            </a:extLst>
          </p:cNvPr>
          <p:cNvSpPr/>
          <p:nvPr/>
        </p:nvSpPr>
        <p:spPr>
          <a:xfrm>
            <a:off x="401053" y="5649158"/>
            <a:ext cx="2582771" cy="7899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Customer Satisfaction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1BE188-7212-3CD0-E933-68BF09AFA0A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83832" y="1757364"/>
            <a:ext cx="481263" cy="10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E54854-317F-B3FC-2053-B1DA998DD52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208295" y="1768058"/>
            <a:ext cx="5133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E13D58-B53C-543E-072E-69813C5BB56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464842" y="1768058"/>
            <a:ext cx="3850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462B9D-D656-B723-95A7-80716A93916F}"/>
              </a:ext>
            </a:extLst>
          </p:cNvPr>
          <p:cNvSpPr/>
          <p:nvPr/>
        </p:nvSpPr>
        <p:spPr>
          <a:xfrm>
            <a:off x="3745836" y="2723564"/>
            <a:ext cx="2181718" cy="639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Sales Data</a:t>
            </a:r>
          </a:p>
          <a:p>
            <a:pPr algn="ctr"/>
            <a:r>
              <a:rPr lang="en-IN" dirty="0"/>
              <a:t>Purchase Data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ABFCD0-E41E-02E2-D525-C9482833D16B}"/>
              </a:ext>
            </a:extLst>
          </p:cNvPr>
          <p:cNvSpPr/>
          <p:nvPr/>
        </p:nvSpPr>
        <p:spPr>
          <a:xfrm>
            <a:off x="3745836" y="3900737"/>
            <a:ext cx="2181710" cy="639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 Using Excel and Pandas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9E0381F-C543-B57E-B4FD-1CF0A432ED91}"/>
              </a:ext>
            </a:extLst>
          </p:cNvPr>
          <p:cNvSpPr/>
          <p:nvPr/>
        </p:nvSpPr>
        <p:spPr>
          <a:xfrm>
            <a:off x="3745836" y="5010149"/>
            <a:ext cx="2181682" cy="639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Product Categorization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B7C7C6-AB08-9325-A2E7-D875B5D0CAB8}"/>
              </a:ext>
            </a:extLst>
          </p:cNvPr>
          <p:cNvSpPr/>
          <p:nvPr/>
        </p:nvSpPr>
        <p:spPr>
          <a:xfrm>
            <a:off x="6809873" y="2743664"/>
            <a:ext cx="2566737" cy="639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Monthly Sales Trend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05B0572-E688-107F-7DE7-8D6A37B91A04}"/>
              </a:ext>
            </a:extLst>
          </p:cNvPr>
          <p:cNvSpPr/>
          <p:nvPr/>
        </p:nvSpPr>
        <p:spPr>
          <a:xfrm>
            <a:off x="6809876" y="3705727"/>
            <a:ext cx="2566734" cy="7538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Category-Wise Sales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C27EDC-4959-528B-0DAC-653075318938}"/>
              </a:ext>
            </a:extLst>
          </p:cNvPr>
          <p:cNvSpPr/>
          <p:nvPr/>
        </p:nvSpPr>
        <p:spPr>
          <a:xfrm>
            <a:off x="6809873" y="4759032"/>
            <a:ext cx="2582771" cy="789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ABC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4632BF-C1BC-F635-202C-00FA069412AD}"/>
              </a:ext>
            </a:extLst>
          </p:cNvPr>
          <p:cNvSpPr/>
          <p:nvPr/>
        </p:nvSpPr>
        <p:spPr>
          <a:xfrm>
            <a:off x="6817894" y="5864477"/>
            <a:ext cx="2582771" cy="7899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XYZ Analysis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FD414F4-3092-015A-CCE5-A452E4CA5793}"/>
              </a:ext>
            </a:extLst>
          </p:cNvPr>
          <p:cNvSpPr/>
          <p:nvPr/>
        </p:nvSpPr>
        <p:spPr>
          <a:xfrm>
            <a:off x="9849853" y="2723564"/>
            <a:ext cx="1941094" cy="9821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Combined the results of all analysis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A5A3A6-8CB4-DC60-3E5E-A55DE7BE3137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>
            <a:off x="4836695" y="2173705"/>
            <a:ext cx="0" cy="54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C7E1789-C2EA-0940-B7A4-CF0C9581158C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4836691" y="3362573"/>
            <a:ext cx="4" cy="53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8372D5-0A40-AAFB-1DEF-0A7B4DAE7812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4836677" y="4539746"/>
            <a:ext cx="14" cy="47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67FD62-AD95-40BE-2589-D25C491A1DD2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8093242" y="2173705"/>
            <a:ext cx="0" cy="569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56972BA-D630-5D0C-0BD8-14EF70A38798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8093242" y="3382673"/>
            <a:ext cx="1" cy="323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BAB989-1D73-1038-51EC-464B87C04C25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093243" y="4459536"/>
            <a:ext cx="8016" cy="29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4691B7-2706-4D5E-07A7-59E0B0C54D8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109279" y="5548939"/>
            <a:ext cx="1" cy="315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C41CB93-92EE-7DAE-A210-2A30E2295502}"/>
              </a:ext>
            </a:extLst>
          </p:cNvPr>
          <p:cNvCxnSpPr>
            <a:cxnSpLocks/>
            <a:stCxn id="7" idx="2"/>
            <a:endCxn id="38" idx="0"/>
          </p:cNvCxnSpPr>
          <p:nvPr/>
        </p:nvCxnSpPr>
        <p:spPr>
          <a:xfrm>
            <a:off x="10820400" y="2173705"/>
            <a:ext cx="0" cy="549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308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500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81DE-049D-6234-B76F-503DF857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442" y="144380"/>
            <a:ext cx="4235116" cy="737936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IN" sz="3600" dirty="0">
                <a:latin typeface="Arial Rounded MT Bold" panose="020F0704030504030204" pitchFamily="34" charset="0"/>
              </a:rPr>
              <a:t>Monthly Sales Trend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965FB99-B292-8E0E-F051-6DE023EA0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8"/>
          <a:stretch/>
        </p:blipFill>
        <p:spPr>
          <a:xfrm>
            <a:off x="4264566" y="1267327"/>
            <a:ext cx="7897983" cy="5197642"/>
          </a:xfr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AADF81-5E1F-D7AD-9508-0E5C1AFF82EE}"/>
              </a:ext>
            </a:extLst>
          </p:cNvPr>
          <p:cNvSpPr/>
          <p:nvPr/>
        </p:nvSpPr>
        <p:spPr>
          <a:xfrm>
            <a:off x="529389" y="1267327"/>
            <a:ext cx="3449053" cy="120315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September (The Sales at its peak)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D21C77-7064-EC9F-5ABA-6C5A8D48EF0B}"/>
              </a:ext>
            </a:extLst>
          </p:cNvPr>
          <p:cNvSpPr/>
          <p:nvPr/>
        </p:nvSpPr>
        <p:spPr>
          <a:xfrm>
            <a:off x="529389" y="2823411"/>
            <a:ext cx="3449053" cy="120315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Aptos Narrow" panose="020B0004020202020204" pitchFamily="34" charset="0"/>
              </a:rPr>
              <a:t>April (The lowest revenue generating month)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BA8F68-9C37-1991-28FE-9EDAB754C2BD}"/>
              </a:ext>
            </a:extLst>
          </p:cNvPr>
          <p:cNvSpPr txBox="1"/>
          <p:nvPr/>
        </p:nvSpPr>
        <p:spPr>
          <a:xfrm>
            <a:off x="529389" y="4443663"/>
            <a:ext cx="3320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general decline after the peak in June.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Also a slower recovery toward September.</a:t>
            </a:r>
          </a:p>
        </p:txBody>
      </p:sp>
    </p:spTree>
    <p:extLst>
      <p:ext uri="{BB962C8B-B14F-4D97-AF65-F5344CB8AC3E}">
        <p14:creationId xmlns:p14="http://schemas.microsoft.com/office/powerpoint/2010/main" val="142695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A3FE-B260-2AB9-5D5E-5CCF331B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142" y="238255"/>
            <a:ext cx="6749716" cy="110690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+mn-lt"/>
              </a:rPr>
              <a:t>Category-wise Sales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BCB7DE-DE48-AA37-5ABA-6038FA5A9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" t="1148" b="31509"/>
          <a:stretch/>
        </p:blipFill>
        <p:spPr>
          <a:xfrm>
            <a:off x="5231652" y="1502442"/>
            <a:ext cx="6412375" cy="4259483"/>
          </a:xfrm>
          <a:noFill/>
          <a:effectLst>
            <a:glow rad="50800">
              <a:schemeClr val="accent1">
                <a:lumMod val="60000"/>
                <a:lumOff val="40000"/>
              </a:schemeClr>
            </a:glow>
            <a:softEdge rad="63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1B7849-CCF1-9956-0751-7BE2ABFB1883}"/>
              </a:ext>
            </a:extLst>
          </p:cNvPr>
          <p:cNvSpPr txBox="1"/>
          <p:nvPr/>
        </p:nvSpPr>
        <p:spPr>
          <a:xfrm>
            <a:off x="838200" y="1965960"/>
            <a:ext cx="41032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Pipe Fittings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Traps and Bends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Pipes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Valves and Taps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Lubricants and Adhesives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Plumbing fixtures and Accessories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Fasteners and Connectors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Toilet and Sanitary Accessories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Miscellaneous tools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Electrical Components and Wiring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Drainage and waste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Structural and Support rods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Storage and Water supply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Motors and Pump System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D0206-BBFB-F238-72E4-74C2D122CCB8}"/>
              </a:ext>
            </a:extLst>
          </p:cNvPr>
          <p:cNvSpPr/>
          <p:nvPr/>
        </p:nvSpPr>
        <p:spPr>
          <a:xfrm>
            <a:off x="1219200" y="1965960"/>
            <a:ext cx="1544320" cy="33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Pipe Fittings</a:t>
            </a:r>
          </a:p>
        </p:txBody>
      </p:sp>
    </p:spTree>
    <p:extLst>
      <p:ext uri="{BB962C8B-B14F-4D97-AF65-F5344CB8AC3E}">
        <p14:creationId xmlns:p14="http://schemas.microsoft.com/office/powerpoint/2010/main" val="426582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63EB-4785-97C7-BF8A-EBC35060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8041" y="138896"/>
            <a:ext cx="3015917" cy="833377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ABC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AFC0A4-576D-E5A1-869B-63A4DA76F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747" y="1690688"/>
            <a:ext cx="6134632" cy="4054191"/>
          </a:xfr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3D8C86-913C-7665-7BC8-2E7817073812}"/>
              </a:ext>
            </a:extLst>
          </p:cNvPr>
          <p:cNvSpPr/>
          <p:nvPr/>
        </p:nvSpPr>
        <p:spPr>
          <a:xfrm>
            <a:off x="1143686" y="407319"/>
            <a:ext cx="2244259" cy="6995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rial Black" panose="020B0A04020102020204" pitchFamily="34" charset="0"/>
              </a:rPr>
              <a:t>631 Items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F986A1-F406-A646-90D1-BFB48840C9F5}"/>
              </a:ext>
            </a:extLst>
          </p:cNvPr>
          <p:cNvSpPr/>
          <p:nvPr/>
        </p:nvSpPr>
        <p:spPr>
          <a:xfrm>
            <a:off x="325536" y="3028303"/>
            <a:ext cx="1666754" cy="166675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  <a:p>
            <a:pPr algn="ctr"/>
            <a:r>
              <a:rPr lang="en-IN" dirty="0"/>
              <a:t>155 Items</a:t>
            </a:r>
          </a:p>
          <a:p>
            <a:pPr algn="ctr"/>
            <a:r>
              <a:rPr lang="en-IN" dirty="0"/>
              <a:t>Contribution:</a:t>
            </a: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</a:rPr>
              <a:t>₹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1,752,736.65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066573-8861-C35C-B46B-3981DA5C5F16}"/>
              </a:ext>
            </a:extLst>
          </p:cNvPr>
          <p:cNvSpPr/>
          <p:nvPr/>
        </p:nvSpPr>
        <p:spPr>
          <a:xfrm>
            <a:off x="3433008" y="1267326"/>
            <a:ext cx="1666750" cy="1760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  <a:p>
            <a:pPr algn="ctr"/>
            <a:r>
              <a:rPr lang="en-IN" dirty="0"/>
              <a:t>95 Items</a:t>
            </a:r>
          </a:p>
          <a:p>
            <a:pPr algn="ctr"/>
            <a:r>
              <a:rPr lang="en-IN" dirty="0"/>
              <a:t>Contribution:</a:t>
            </a: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</a:rPr>
              <a:t>₹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9,264,436.21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10D3B0-9640-3005-4886-EA1F351F4D31}"/>
              </a:ext>
            </a:extLst>
          </p:cNvPr>
          <p:cNvCxnSpPr>
            <a:cxnSpLocks/>
            <a:stCxn id="3" idx="3"/>
            <a:endCxn id="26" idx="0"/>
          </p:cNvCxnSpPr>
          <p:nvPr/>
        </p:nvCxnSpPr>
        <p:spPr>
          <a:xfrm>
            <a:off x="3387945" y="757112"/>
            <a:ext cx="878438" cy="5102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DB77B5D-7F12-8134-85DE-C0FA435C31B2}"/>
              </a:ext>
            </a:extLst>
          </p:cNvPr>
          <p:cNvCxnSpPr>
            <a:cxnSpLocks/>
            <a:stCxn id="3" idx="1"/>
            <a:endCxn id="20" idx="0"/>
          </p:cNvCxnSpPr>
          <p:nvPr/>
        </p:nvCxnSpPr>
        <p:spPr>
          <a:xfrm rot="10800000" flipH="1" flipV="1">
            <a:off x="1143685" y="757111"/>
            <a:ext cx="15227" cy="2271191"/>
          </a:xfrm>
          <a:prstGeom prst="bentConnector4">
            <a:avLst>
              <a:gd name="adj1" fmla="val -1501281"/>
              <a:gd name="adj2" fmla="val 577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5198EC6E-836A-E181-A025-85C4DCA733EE}"/>
              </a:ext>
            </a:extLst>
          </p:cNvPr>
          <p:cNvSpPr/>
          <p:nvPr/>
        </p:nvSpPr>
        <p:spPr>
          <a:xfrm>
            <a:off x="3497176" y="4860758"/>
            <a:ext cx="1666750" cy="176097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  <a:p>
            <a:pPr algn="ctr"/>
            <a:r>
              <a:rPr lang="en-IN" dirty="0"/>
              <a:t>381 Items</a:t>
            </a:r>
          </a:p>
          <a:p>
            <a:pPr algn="ctr"/>
            <a:r>
              <a:rPr lang="en-IN" dirty="0"/>
              <a:t>Contribution:</a:t>
            </a:r>
          </a:p>
          <a:p>
            <a:pPr algn="ctr"/>
            <a:r>
              <a:rPr lang="en-IN" sz="1800" b="0" i="0" u="none" strike="noStrike" baseline="0" dirty="0">
                <a:solidFill>
                  <a:srgbClr val="000000"/>
                </a:solidFill>
              </a:rPr>
              <a:t>₹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582,209.17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2B68E4A-9ACA-A945-205F-63733356C5AD}"/>
              </a:ext>
            </a:extLst>
          </p:cNvPr>
          <p:cNvCxnSpPr>
            <a:cxnSpLocks/>
            <a:stCxn id="3" idx="2"/>
            <a:endCxn id="34" idx="0"/>
          </p:cNvCxnSpPr>
          <p:nvPr/>
        </p:nvCxnSpPr>
        <p:spPr>
          <a:xfrm rot="16200000" flipH="1">
            <a:off x="1421257" y="1951463"/>
            <a:ext cx="3753853" cy="2064735"/>
          </a:xfrm>
          <a:prstGeom prst="bentConnector3">
            <a:avLst>
              <a:gd name="adj1" fmla="val 736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77E75B6-BA1C-3D5B-7711-C8882BC761E8}"/>
              </a:ext>
            </a:extLst>
          </p:cNvPr>
          <p:cNvSpPr txBox="1"/>
          <p:nvPr/>
        </p:nvSpPr>
        <p:spPr>
          <a:xfrm>
            <a:off x="1083393" y="5289432"/>
            <a:ext cx="1182422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IN" dirty="0"/>
              <a:t>A: 79.87%</a:t>
            </a:r>
          </a:p>
          <a:p>
            <a:r>
              <a:rPr lang="en-IN" dirty="0"/>
              <a:t>B: 15.11%</a:t>
            </a:r>
          </a:p>
          <a:p>
            <a:r>
              <a:rPr lang="en-IN" dirty="0"/>
              <a:t>C: 5.02%</a:t>
            </a:r>
          </a:p>
        </p:txBody>
      </p:sp>
    </p:spTree>
    <p:extLst>
      <p:ext uri="{BB962C8B-B14F-4D97-AF65-F5344CB8AC3E}">
        <p14:creationId xmlns:p14="http://schemas.microsoft.com/office/powerpoint/2010/main" val="314980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0364-97A1-1DA9-98A8-ED6EF09B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82881"/>
            <a:ext cx="2941320" cy="89916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XYZ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813BB-55BF-5745-9AB9-3F316202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90" y="1572457"/>
            <a:ext cx="3862270" cy="28463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B3984-9DA8-7EDE-0852-716A8D7A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363" y="371633"/>
            <a:ext cx="2770067" cy="27422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794A25-F7AB-0095-1D9C-CC15E8CA27FF}"/>
              </a:ext>
            </a:extLst>
          </p:cNvPr>
          <p:cNvSpPr txBox="1"/>
          <p:nvPr/>
        </p:nvSpPr>
        <p:spPr>
          <a:xfrm>
            <a:off x="4053840" y="450888"/>
            <a:ext cx="4595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Categorization based on Demand Stability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19713-A70E-1145-53DA-82675A941B8C}"/>
              </a:ext>
            </a:extLst>
          </p:cNvPr>
          <p:cNvSpPr txBox="1"/>
          <p:nvPr/>
        </p:nvSpPr>
        <p:spPr>
          <a:xfrm>
            <a:off x="1920240" y="2202180"/>
            <a:ext cx="16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Violin Plot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9B3A86-2D65-66CD-0B08-A3A79F3E33B2}"/>
              </a:ext>
            </a:extLst>
          </p:cNvPr>
          <p:cNvSpPr/>
          <p:nvPr/>
        </p:nvSpPr>
        <p:spPr>
          <a:xfrm>
            <a:off x="5029201" y="925046"/>
            <a:ext cx="2372361" cy="8177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</a:t>
            </a:r>
          </a:p>
          <a:p>
            <a:pPr algn="ctr"/>
            <a:r>
              <a:rPr lang="en-IN" dirty="0"/>
              <a:t>Lowest Variability</a:t>
            </a:r>
          </a:p>
          <a:p>
            <a:pPr algn="ctr"/>
            <a:r>
              <a:rPr lang="en-IN" dirty="0"/>
              <a:t>17.7%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F60984-F912-CD8F-B389-853720779FE1}"/>
              </a:ext>
            </a:extLst>
          </p:cNvPr>
          <p:cNvSpPr/>
          <p:nvPr/>
        </p:nvSpPr>
        <p:spPr>
          <a:xfrm>
            <a:off x="5029200" y="1977996"/>
            <a:ext cx="2372361" cy="8177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Y</a:t>
            </a:r>
          </a:p>
          <a:p>
            <a:pPr algn="ctr"/>
            <a:r>
              <a:rPr lang="en-IN" dirty="0"/>
              <a:t>Moderate Variability</a:t>
            </a:r>
          </a:p>
          <a:p>
            <a:pPr algn="ctr"/>
            <a:r>
              <a:rPr lang="en-IN" dirty="0"/>
              <a:t>1.6%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1A14A5-B51D-2C11-F121-2255560CB247}"/>
              </a:ext>
            </a:extLst>
          </p:cNvPr>
          <p:cNvSpPr/>
          <p:nvPr/>
        </p:nvSpPr>
        <p:spPr>
          <a:xfrm>
            <a:off x="5029199" y="3030946"/>
            <a:ext cx="2372361" cy="8177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Z</a:t>
            </a:r>
          </a:p>
          <a:p>
            <a:pPr algn="ctr"/>
            <a:r>
              <a:rPr lang="en-IN" dirty="0"/>
              <a:t>Highest Variability</a:t>
            </a:r>
          </a:p>
          <a:p>
            <a:pPr algn="ctr"/>
            <a:r>
              <a:rPr lang="en-IN" dirty="0"/>
              <a:t>80.7%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42BE75-E37D-8EED-A856-6877E78BBAF8}"/>
              </a:ext>
            </a:extLst>
          </p:cNvPr>
          <p:cNvSpPr txBox="1"/>
          <p:nvPr/>
        </p:nvSpPr>
        <p:spPr>
          <a:xfrm>
            <a:off x="8046720" y="3744141"/>
            <a:ext cx="4046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CV is the key in this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Long tail in Z         Demand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Outliers in Z          Rarely Sold Items.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E49A96F-237B-857B-4E04-55ECBC8DCB07}"/>
              </a:ext>
            </a:extLst>
          </p:cNvPr>
          <p:cNvCxnSpPr>
            <a:cxnSpLocks/>
          </p:cNvCxnSpPr>
          <p:nvPr/>
        </p:nvCxnSpPr>
        <p:spPr>
          <a:xfrm>
            <a:off x="3550920" y="4016415"/>
            <a:ext cx="911603" cy="82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EC258C-DBF0-4599-66A0-B85C17B286D6}"/>
              </a:ext>
            </a:extLst>
          </p:cNvPr>
          <p:cNvSpPr/>
          <p:nvPr/>
        </p:nvSpPr>
        <p:spPr>
          <a:xfrm>
            <a:off x="4542348" y="4843207"/>
            <a:ext cx="2963119" cy="701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Narrow Spread Suggesting Occasional spikes in demand.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4A279C-F07E-0BEE-62AC-85627D951784}"/>
              </a:ext>
            </a:extLst>
          </p:cNvPr>
          <p:cNvCxnSpPr>
            <a:cxnSpLocks/>
          </p:cNvCxnSpPr>
          <p:nvPr/>
        </p:nvCxnSpPr>
        <p:spPr>
          <a:xfrm>
            <a:off x="2240280" y="4113473"/>
            <a:ext cx="1630680" cy="166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68A2-7B81-6864-D37F-51BB4A4D014B}"/>
              </a:ext>
            </a:extLst>
          </p:cNvPr>
          <p:cNvSpPr/>
          <p:nvPr/>
        </p:nvSpPr>
        <p:spPr>
          <a:xfrm>
            <a:off x="2270760" y="5779713"/>
            <a:ext cx="2222243" cy="701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Variability as good as zero.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E60C7A-67F5-9419-2EE2-828774925D29}"/>
              </a:ext>
            </a:extLst>
          </p:cNvPr>
          <p:cNvCxnSpPr>
            <a:cxnSpLocks/>
          </p:cNvCxnSpPr>
          <p:nvPr/>
        </p:nvCxnSpPr>
        <p:spPr>
          <a:xfrm>
            <a:off x="1107440" y="4113473"/>
            <a:ext cx="594038" cy="571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6A13A81-8BAD-2B9F-874F-920C98C66E07}"/>
              </a:ext>
            </a:extLst>
          </p:cNvPr>
          <p:cNvSpPr/>
          <p:nvPr/>
        </p:nvSpPr>
        <p:spPr>
          <a:xfrm>
            <a:off x="381965" y="4724131"/>
            <a:ext cx="2233913" cy="89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Wide Spread Suggesting high demand variation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D11BA6-E73B-C303-EBD5-C46230BF0FBA}"/>
              </a:ext>
            </a:extLst>
          </p:cNvPr>
          <p:cNvCxnSpPr/>
          <p:nvPr/>
        </p:nvCxnSpPr>
        <p:spPr>
          <a:xfrm>
            <a:off x="9629875" y="4195051"/>
            <a:ext cx="3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05B5C7-AA0B-D108-1C68-A499B21EF631}"/>
              </a:ext>
            </a:extLst>
          </p:cNvPr>
          <p:cNvCxnSpPr/>
          <p:nvPr/>
        </p:nvCxnSpPr>
        <p:spPr>
          <a:xfrm>
            <a:off x="9599395" y="4469371"/>
            <a:ext cx="36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78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500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1E55-6D31-6CB8-3314-08290D75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92" y="212114"/>
            <a:ext cx="7977554" cy="98364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Combination of ABC and XYZ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F15B05-A442-4A87-1A38-25DA30D52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12828"/>
              </p:ext>
            </p:extLst>
          </p:nvPr>
        </p:nvGraphicFramePr>
        <p:xfrm>
          <a:off x="845788" y="5037036"/>
          <a:ext cx="10533184" cy="146304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436684">
                  <a:extLst>
                    <a:ext uri="{9D8B030D-6E8A-4147-A177-3AD203B41FA5}">
                      <a16:colId xmlns:a16="http://schemas.microsoft.com/office/drawing/2014/main" val="2611381881"/>
                    </a:ext>
                  </a:extLst>
                </a:gridCol>
                <a:gridCol w="3165231">
                  <a:extLst>
                    <a:ext uri="{9D8B030D-6E8A-4147-A177-3AD203B41FA5}">
                      <a16:colId xmlns:a16="http://schemas.microsoft.com/office/drawing/2014/main" val="1880320415"/>
                    </a:ext>
                  </a:extLst>
                </a:gridCol>
                <a:gridCol w="3587262">
                  <a:extLst>
                    <a:ext uri="{9D8B030D-6E8A-4147-A177-3AD203B41FA5}">
                      <a16:colId xmlns:a16="http://schemas.microsoft.com/office/drawing/2014/main" val="1760164531"/>
                    </a:ext>
                  </a:extLst>
                </a:gridCol>
                <a:gridCol w="3344007">
                  <a:extLst>
                    <a:ext uri="{9D8B030D-6E8A-4147-A177-3AD203B41FA5}">
                      <a16:colId xmlns:a16="http://schemas.microsoft.com/office/drawing/2014/main" val="37391325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30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Value, Low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Value, Moderate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Value, High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341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Value, Low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Value, Moderate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 Value, High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30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Value, Low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Value, Moderate Variability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Value, High Variability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71116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A3E7451-17B3-27C1-387E-072B3EF1EE75}"/>
              </a:ext>
            </a:extLst>
          </p:cNvPr>
          <p:cNvSpPr/>
          <p:nvPr/>
        </p:nvSpPr>
        <p:spPr>
          <a:xfrm>
            <a:off x="866277" y="3925235"/>
            <a:ext cx="2534651" cy="98364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ABC Analysis Results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E87E40-84EF-CE31-8640-21089FB1DE38}"/>
              </a:ext>
            </a:extLst>
          </p:cNvPr>
          <p:cNvCxnSpPr>
            <a:cxnSpLocks/>
          </p:cNvCxnSpPr>
          <p:nvPr/>
        </p:nvCxnSpPr>
        <p:spPr>
          <a:xfrm flipH="1">
            <a:off x="3898232" y="4283241"/>
            <a:ext cx="441159" cy="36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AC748E-D9DE-B554-ADB8-1ED8586495F5}"/>
              </a:ext>
            </a:extLst>
          </p:cNvPr>
          <p:cNvCxnSpPr>
            <a:cxnSpLocks/>
          </p:cNvCxnSpPr>
          <p:nvPr/>
        </p:nvCxnSpPr>
        <p:spPr>
          <a:xfrm>
            <a:off x="3914274" y="4283243"/>
            <a:ext cx="465221" cy="36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2C7E9F8-4CB7-9932-5FB5-56D77645471B}"/>
              </a:ext>
            </a:extLst>
          </p:cNvPr>
          <p:cNvSpPr/>
          <p:nvPr/>
        </p:nvSpPr>
        <p:spPr>
          <a:xfrm>
            <a:off x="4828675" y="3909195"/>
            <a:ext cx="2534651" cy="98364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XYZ Analysis</a:t>
            </a:r>
          </a:p>
          <a:p>
            <a:pPr algn="ctr"/>
            <a:r>
              <a:rPr lang="en-IN" dirty="0"/>
              <a:t>Results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8A1C9FC-0D57-C9E5-90D4-3EC6F2C529E0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7491663" y="4401015"/>
            <a:ext cx="3887309" cy="1367541"/>
          </a:xfrm>
          <a:prstGeom prst="bentConnector3">
            <a:avLst>
              <a:gd name="adj1" fmla="val 105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93377C-96EB-32DD-3019-B8CBAC6094D1}"/>
              </a:ext>
            </a:extLst>
          </p:cNvPr>
          <p:cNvSpPr txBox="1"/>
          <p:nvPr/>
        </p:nvSpPr>
        <p:spPr>
          <a:xfrm>
            <a:off x="1449353" y="3597384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 Categories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050B12-CCF1-152C-F270-66D2096B071B}"/>
              </a:ext>
            </a:extLst>
          </p:cNvPr>
          <p:cNvSpPr txBox="1"/>
          <p:nvPr/>
        </p:nvSpPr>
        <p:spPr>
          <a:xfrm>
            <a:off x="5424085" y="3580328"/>
            <a:ext cx="1343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 Categories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7C1E613-A6D3-06FB-9AB6-3B500CD01E3C}"/>
              </a:ext>
            </a:extLst>
          </p:cNvPr>
          <p:cNvSpPr/>
          <p:nvPr/>
        </p:nvSpPr>
        <p:spPr>
          <a:xfrm>
            <a:off x="850236" y="2005261"/>
            <a:ext cx="3047999" cy="8586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Combined Categories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8646792-1C5E-62D8-E424-C0D4ED124866}"/>
              </a:ext>
            </a:extLst>
          </p:cNvPr>
          <p:cNvSpPr/>
          <p:nvPr/>
        </p:nvSpPr>
        <p:spPr>
          <a:xfrm>
            <a:off x="4216172" y="1796143"/>
            <a:ext cx="3887309" cy="128042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AX, AY, AZ, BX, BY, BZ, CZ, CY, CZ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0638B8-E0D2-75FC-6ED6-08EC313F2E97}"/>
              </a:ext>
            </a:extLst>
          </p:cNvPr>
          <p:cNvSpPr txBox="1"/>
          <p:nvPr/>
        </p:nvSpPr>
        <p:spPr>
          <a:xfrm>
            <a:off x="8710864" y="2129803"/>
            <a:ext cx="2711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Products in each combined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88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98E2-FDBE-AA55-18DB-1340C6CE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42" y="181811"/>
            <a:ext cx="4050637" cy="797102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04BEA8-E14C-A0AE-1BD3-B0B13D58C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9431" y="1291751"/>
            <a:ext cx="8001004" cy="489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Maintain Safety Stock, Automated Replenishment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1507360-E95D-2049-42E7-62A1BEE007D5}"/>
              </a:ext>
            </a:extLst>
          </p:cNvPr>
          <p:cNvSpPr/>
          <p:nvPr/>
        </p:nvSpPr>
        <p:spPr>
          <a:xfrm>
            <a:off x="336884" y="1876093"/>
            <a:ext cx="1379621" cy="6004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585C7BF-93BE-B5F8-ED0C-ECFE88447CFB}"/>
              </a:ext>
            </a:extLst>
          </p:cNvPr>
          <p:cNvSpPr/>
          <p:nvPr/>
        </p:nvSpPr>
        <p:spPr>
          <a:xfrm>
            <a:off x="336884" y="1240504"/>
            <a:ext cx="1379621" cy="6033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AX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CF748C-84D7-196D-9C78-8A8C296287E6}"/>
              </a:ext>
            </a:extLst>
          </p:cNvPr>
          <p:cNvSpPr/>
          <p:nvPr/>
        </p:nvSpPr>
        <p:spPr>
          <a:xfrm>
            <a:off x="336884" y="2508752"/>
            <a:ext cx="1379621" cy="6004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AZ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AAEDF7-B152-E849-197B-81C9E2ECB336}"/>
              </a:ext>
            </a:extLst>
          </p:cNvPr>
          <p:cNvSpPr/>
          <p:nvPr/>
        </p:nvSpPr>
        <p:spPr>
          <a:xfrm>
            <a:off x="336884" y="3141581"/>
            <a:ext cx="1379621" cy="6004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FE63407-08DB-1629-3D74-858B0A7A42C1}"/>
              </a:ext>
            </a:extLst>
          </p:cNvPr>
          <p:cNvSpPr/>
          <p:nvPr/>
        </p:nvSpPr>
        <p:spPr>
          <a:xfrm>
            <a:off x="336884" y="3790453"/>
            <a:ext cx="1379621" cy="6004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D80E220-E2D9-C7F3-B32C-1E66ED9A9A3A}"/>
              </a:ext>
            </a:extLst>
          </p:cNvPr>
          <p:cNvSpPr/>
          <p:nvPr/>
        </p:nvSpPr>
        <p:spPr>
          <a:xfrm>
            <a:off x="336884" y="4383840"/>
            <a:ext cx="1379621" cy="6004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BZ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CDBA3EB-1369-EF09-73BA-0A518E8D8581}"/>
              </a:ext>
            </a:extLst>
          </p:cNvPr>
          <p:cNvSpPr/>
          <p:nvPr/>
        </p:nvSpPr>
        <p:spPr>
          <a:xfrm>
            <a:off x="336884" y="5022011"/>
            <a:ext cx="1379621" cy="60040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073B5F-BE50-1A58-9BBB-FB444628666A}"/>
              </a:ext>
            </a:extLst>
          </p:cNvPr>
          <p:cNvSpPr/>
          <p:nvPr/>
        </p:nvSpPr>
        <p:spPr>
          <a:xfrm>
            <a:off x="336884" y="5644140"/>
            <a:ext cx="1379621" cy="6004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CY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FE0D59B-39A0-700A-3FA7-E31EA5EA481D}"/>
              </a:ext>
            </a:extLst>
          </p:cNvPr>
          <p:cNvSpPr/>
          <p:nvPr/>
        </p:nvSpPr>
        <p:spPr>
          <a:xfrm>
            <a:off x="336884" y="6216316"/>
            <a:ext cx="1379621" cy="60040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785833-5A9B-D28B-35C7-62374BB78BD5}"/>
              </a:ext>
            </a:extLst>
          </p:cNvPr>
          <p:cNvSpPr txBox="1"/>
          <p:nvPr/>
        </p:nvSpPr>
        <p:spPr>
          <a:xfrm>
            <a:off x="2069431" y="1930064"/>
            <a:ext cx="6689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Demand Forecasting, Moderate Safety Stock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A41C6C-1F9C-DC55-D32F-307782881A14}"/>
              </a:ext>
            </a:extLst>
          </p:cNvPr>
          <p:cNvSpPr txBox="1"/>
          <p:nvPr/>
        </p:nvSpPr>
        <p:spPr>
          <a:xfrm>
            <a:off x="2069431" y="2549680"/>
            <a:ext cx="636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Avoid Overstocking with make to order.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9CE79B-DD2E-9214-0C5C-80E5A7C88AEA}"/>
              </a:ext>
            </a:extLst>
          </p:cNvPr>
          <p:cNvSpPr txBox="1"/>
          <p:nvPr/>
        </p:nvSpPr>
        <p:spPr>
          <a:xfrm>
            <a:off x="2069431" y="3190528"/>
            <a:ext cx="6176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Steady Stock Levels, Regular Reordering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04C3D6-B7AD-9461-21E2-CD336C68BE73}"/>
              </a:ext>
            </a:extLst>
          </p:cNvPr>
          <p:cNvSpPr txBox="1"/>
          <p:nvPr/>
        </p:nvSpPr>
        <p:spPr>
          <a:xfrm>
            <a:off x="2069431" y="3828789"/>
            <a:ext cx="6577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Seasonal Monitoring, Buffer stock Strategy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F7801-A1DC-560D-00B5-91EC8C1C78EF}"/>
              </a:ext>
            </a:extLst>
          </p:cNvPr>
          <p:cNvSpPr txBox="1"/>
          <p:nvPr/>
        </p:nvSpPr>
        <p:spPr>
          <a:xfrm>
            <a:off x="2069431" y="4461025"/>
            <a:ext cx="9256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Avoid Overstocking, Consider More predictable alternatives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CD35D5-FFC7-BD50-1AD4-95FCB53A3498}"/>
              </a:ext>
            </a:extLst>
          </p:cNvPr>
          <p:cNvSpPr txBox="1"/>
          <p:nvPr/>
        </p:nvSpPr>
        <p:spPr>
          <a:xfrm>
            <a:off x="2069431" y="5061429"/>
            <a:ext cx="574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Bulk Ordering, Minimize Monitoring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DA0431-3028-6781-A64F-86BC1CA9636A}"/>
              </a:ext>
            </a:extLst>
          </p:cNvPr>
          <p:cNvSpPr txBox="1"/>
          <p:nvPr/>
        </p:nvSpPr>
        <p:spPr>
          <a:xfrm>
            <a:off x="2069431" y="5682732"/>
            <a:ext cx="7860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Low Stock Levels, Occasional Trend Monitoring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5A86D-C97A-A38D-3B37-F2E7BB51B451}"/>
              </a:ext>
            </a:extLst>
          </p:cNvPr>
          <p:cNvSpPr txBox="1"/>
          <p:nvPr/>
        </p:nvSpPr>
        <p:spPr>
          <a:xfrm>
            <a:off x="2069431" y="6254908"/>
            <a:ext cx="54061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Stock on-demand only.</a:t>
            </a:r>
          </a:p>
        </p:txBody>
      </p:sp>
    </p:spTree>
    <p:extLst>
      <p:ext uri="{BB962C8B-B14F-4D97-AF65-F5344CB8AC3E}">
        <p14:creationId xmlns:p14="http://schemas.microsoft.com/office/powerpoint/2010/main" val="65148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536</Words>
  <Application>Microsoft Office PowerPoint</Application>
  <PresentationFormat>Widescreen</PresentationFormat>
  <Paragraphs>137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 Narrow</vt:lpstr>
      <vt:lpstr>Arial</vt:lpstr>
      <vt:lpstr>Arial Black</vt:lpstr>
      <vt:lpstr>Arial Rounded MT Bold</vt:lpstr>
      <vt:lpstr>Calibri</vt:lpstr>
      <vt:lpstr>Calibri Light</vt:lpstr>
      <vt:lpstr>Rockwell</vt:lpstr>
      <vt:lpstr>Times New Roman</vt:lpstr>
      <vt:lpstr>Office Theme</vt:lpstr>
      <vt:lpstr>Harnessing Data-Driven Inventory Management to Boost Profits in Pipes and Sanitary Ware Store</vt:lpstr>
      <vt:lpstr>Business Overview</vt:lpstr>
      <vt:lpstr>Project Workflow</vt:lpstr>
      <vt:lpstr>Monthly Sales Trend</vt:lpstr>
      <vt:lpstr>Category-wise Sales Analysis</vt:lpstr>
      <vt:lpstr>ABC Analysis</vt:lpstr>
      <vt:lpstr>XYZ Analysis</vt:lpstr>
      <vt:lpstr>Combination of ABC and XYZ Analysis</vt:lpstr>
      <vt:lpstr>Recommendations</vt:lpstr>
      <vt:lpstr>Some more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Kant</dc:creator>
  <cp:lastModifiedBy>Piyush Kant</cp:lastModifiedBy>
  <cp:revision>4</cp:revision>
  <dcterms:created xsi:type="dcterms:W3CDTF">2024-12-02T12:44:09Z</dcterms:created>
  <dcterms:modified xsi:type="dcterms:W3CDTF">2025-05-13T03:18:50Z</dcterms:modified>
</cp:coreProperties>
</file>