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6"/>
  </p:notesMasterIdLst>
  <p:sldIdLst>
    <p:sldId id="256" r:id="rId2"/>
    <p:sldId id="264" r:id="rId3"/>
    <p:sldId id="262" r:id="rId4"/>
    <p:sldId id="269" r:id="rId5"/>
    <p:sldId id="259" r:id="rId6"/>
    <p:sldId id="272" r:id="rId7"/>
    <p:sldId id="263" r:id="rId8"/>
    <p:sldId id="257" r:id="rId9"/>
    <p:sldId id="261" r:id="rId10"/>
    <p:sldId id="265" r:id="rId11"/>
    <p:sldId id="266" r:id="rId12"/>
    <p:sldId id="268"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67864" autoAdjust="0"/>
  </p:normalViewPr>
  <p:slideViewPr>
    <p:cSldViewPr snapToGrid="0">
      <p:cViewPr>
        <p:scale>
          <a:sx n="70" d="100"/>
          <a:sy n="70" d="100"/>
        </p:scale>
        <p:origin x="618"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B6F3A-ECFD-45E9-9BB0-44631A9228E5}"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44D03-9BDF-468D-85EB-A6D3342486D6}" type="slidenum">
              <a:rPr lang="en-US" smtClean="0"/>
              <a:t>‹#›</a:t>
            </a:fld>
            <a:endParaRPr lang="en-US"/>
          </a:p>
        </p:txBody>
      </p:sp>
    </p:spTree>
    <p:extLst>
      <p:ext uri="{BB962C8B-B14F-4D97-AF65-F5344CB8AC3E}">
        <p14:creationId xmlns:p14="http://schemas.microsoft.com/office/powerpoint/2010/main" val="385525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icrobit.co.uk/create-cod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AT&amp;T is a leader</a:t>
            </a:r>
            <a:r>
              <a:rPr lang="en-US" baseline="0" dirty="0" smtClean="0"/>
              <a:t> in cybersecurity to secure our network and ensure our customers can go about their daily lives safely. Cybersecurity spans nearly every digital transaction you think of from personal transaction between you and your bank and also securing your smart home. </a:t>
            </a:r>
            <a:endParaRPr lang="en-US" dirty="0"/>
          </a:p>
        </p:txBody>
      </p:sp>
      <p:sp>
        <p:nvSpPr>
          <p:cNvPr id="4" name="Slide Number Placeholder 3"/>
          <p:cNvSpPr>
            <a:spLocks noGrp="1"/>
          </p:cNvSpPr>
          <p:nvPr>
            <p:ph type="sldNum" sz="quarter" idx="10"/>
          </p:nvPr>
        </p:nvSpPr>
        <p:spPr/>
        <p:txBody>
          <a:bodyPr/>
          <a:lstStyle/>
          <a:p>
            <a:fld id="{AF244D03-9BDF-468D-85EB-A6D3342486D6}" type="slidenum">
              <a:rPr lang="en-US" smtClean="0"/>
              <a:t>2</a:t>
            </a:fld>
            <a:endParaRPr lang="en-US"/>
          </a:p>
        </p:txBody>
      </p:sp>
    </p:spTree>
    <p:extLst>
      <p:ext uri="{BB962C8B-B14F-4D97-AF65-F5344CB8AC3E}">
        <p14:creationId xmlns:p14="http://schemas.microsoft.com/office/powerpoint/2010/main" val="233841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hlinkClick r:id="rId3"/>
              </a:rPr>
              <a:t>https://www.microbit.co.uk/create-code</a:t>
            </a:r>
            <a:endParaRPr lang="en-US" dirty="0" smtClean="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AF244D03-9BDF-468D-85EB-A6D3342486D6}" type="slidenum">
              <a:rPr lang="en-US" smtClean="0"/>
              <a:t>3</a:t>
            </a:fld>
            <a:endParaRPr lang="en-US"/>
          </a:p>
        </p:txBody>
      </p:sp>
    </p:spTree>
    <p:extLst>
      <p:ext uri="{BB962C8B-B14F-4D97-AF65-F5344CB8AC3E}">
        <p14:creationId xmlns:p14="http://schemas.microsoft.com/office/powerpoint/2010/main" val="423238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basic radio code will allow two </a:t>
            </a:r>
            <a:r>
              <a:rPr lang="en-US" dirty="0" err="1" smtClean="0"/>
              <a:t>microbits</a:t>
            </a:r>
            <a:r>
              <a:rPr lang="en-US" dirty="0" smtClean="0"/>
              <a:t> to communicate with each other when using the same radio group.</a:t>
            </a:r>
          </a:p>
          <a:p>
            <a:endParaRPr lang="en-US" dirty="0" smtClean="0"/>
          </a:p>
          <a:p>
            <a:r>
              <a:rPr lang="en-US" dirty="0" smtClean="0"/>
              <a:t>Basic</a:t>
            </a:r>
            <a:r>
              <a:rPr lang="en-US" baseline="0" dirty="0" smtClean="0"/>
              <a:t> coding blocks:</a:t>
            </a:r>
          </a:p>
          <a:p>
            <a:pPr marL="171450" indent="-171450">
              <a:buFont typeface="Arial" panose="020B0604020202020204" pitchFamily="34" charset="0"/>
              <a:buChar char="•"/>
            </a:pPr>
            <a:r>
              <a:rPr lang="en-US" baseline="0" dirty="0" smtClean="0"/>
              <a:t>On start – this block will perform the tasks within it when the </a:t>
            </a:r>
            <a:r>
              <a:rPr lang="en-US" baseline="0" dirty="0" err="1" smtClean="0"/>
              <a:t>Microbit</a:t>
            </a:r>
            <a:r>
              <a:rPr lang="en-US" baseline="0" dirty="0" smtClean="0"/>
              <a:t> first starts</a:t>
            </a:r>
          </a:p>
          <a:p>
            <a:pPr marL="628650" lvl="1" indent="-171450">
              <a:buFont typeface="Arial" panose="020B0604020202020204" pitchFamily="34" charset="0"/>
              <a:buChar char="•"/>
            </a:pPr>
            <a:r>
              <a:rPr lang="en-US" baseline="0" dirty="0" smtClean="0"/>
              <a:t>When the </a:t>
            </a:r>
            <a:r>
              <a:rPr lang="en-US" baseline="0" dirty="0" err="1" smtClean="0"/>
              <a:t>microbit</a:t>
            </a:r>
            <a:r>
              <a:rPr lang="en-US" baseline="0" dirty="0" smtClean="0"/>
              <a:t> starts, it will set the radio group to 1 (varies by table)</a:t>
            </a:r>
          </a:p>
          <a:p>
            <a:pPr marL="171450" lvl="0" indent="-171450">
              <a:buFont typeface="Arial" panose="020B0604020202020204" pitchFamily="34" charset="0"/>
              <a:buChar char="•"/>
            </a:pPr>
            <a:r>
              <a:rPr lang="en-US" baseline="0" dirty="0" smtClean="0"/>
              <a:t>On button A pressed – this block will perform the tasks within it when the user presses button A</a:t>
            </a:r>
          </a:p>
          <a:p>
            <a:pPr marL="628650" lvl="1" indent="-171450">
              <a:buFont typeface="Arial" panose="020B0604020202020204" pitchFamily="34" charset="0"/>
              <a:buChar char="•"/>
            </a:pPr>
            <a:r>
              <a:rPr lang="en-US" baseline="0" dirty="0" smtClean="0"/>
              <a:t>When button A is pressed, the </a:t>
            </a:r>
            <a:r>
              <a:rPr lang="en-US" baseline="0" dirty="0" err="1" smtClean="0"/>
              <a:t>microbit</a:t>
            </a:r>
            <a:r>
              <a:rPr lang="en-US" baseline="0" dirty="0" smtClean="0"/>
              <a:t> will send the string “Hello” via radio to other </a:t>
            </a:r>
            <a:r>
              <a:rPr lang="en-US" baseline="0" dirty="0" err="1" smtClean="0"/>
              <a:t>microbits</a:t>
            </a:r>
            <a:r>
              <a:rPr lang="en-US" baseline="0" dirty="0" smtClean="0"/>
              <a:t> on the same channel</a:t>
            </a:r>
          </a:p>
          <a:p>
            <a:pPr marL="171450" lvl="0" indent="-171450">
              <a:buFont typeface="Arial" panose="020B0604020202020204" pitchFamily="34" charset="0"/>
              <a:buChar char="•"/>
            </a:pPr>
            <a:r>
              <a:rPr lang="en-US" baseline="0" dirty="0" smtClean="0"/>
              <a:t>On radio received </a:t>
            </a:r>
            <a:r>
              <a:rPr lang="en-US" baseline="0" dirty="0" err="1" smtClean="0"/>
              <a:t>receivedString</a:t>
            </a:r>
            <a:r>
              <a:rPr lang="en-US" baseline="0" dirty="0" smtClean="0"/>
              <a:t> – this block will perform the tasks within it when it receives a radio signal</a:t>
            </a:r>
          </a:p>
          <a:p>
            <a:pPr marL="628650" lvl="1" indent="-171450">
              <a:buFont typeface="Arial" panose="020B0604020202020204" pitchFamily="34" charset="0"/>
              <a:buChar char="•"/>
            </a:pPr>
            <a:r>
              <a:rPr lang="en-US" baseline="0" dirty="0" smtClean="0"/>
              <a:t>When a radio signal is received on channel 1, the string being transmitted will be shown.</a:t>
            </a:r>
          </a:p>
        </p:txBody>
      </p:sp>
      <p:sp>
        <p:nvSpPr>
          <p:cNvPr id="4" name="Slide Number Placeholder 3"/>
          <p:cNvSpPr>
            <a:spLocks noGrp="1"/>
          </p:cNvSpPr>
          <p:nvPr>
            <p:ph type="sldNum" sz="quarter" idx="10"/>
          </p:nvPr>
        </p:nvSpPr>
        <p:spPr/>
        <p:txBody>
          <a:bodyPr/>
          <a:lstStyle/>
          <a:p>
            <a:fld id="{AF244D03-9BDF-468D-85EB-A6D3342486D6}" type="slidenum">
              <a:rPr lang="en-US" smtClean="0"/>
              <a:t>7</a:t>
            </a:fld>
            <a:endParaRPr lang="en-US"/>
          </a:p>
        </p:txBody>
      </p:sp>
    </p:spTree>
    <p:extLst>
      <p:ext uri="{BB962C8B-B14F-4D97-AF65-F5344CB8AC3E}">
        <p14:creationId xmlns:p14="http://schemas.microsoft.com/office/powerpoint/2010/main" val="33003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encrypted</a:t>
            </a:r>
            <a:r>
              <a:rPr lang="en-US" baseline="0" dirty="0" smtClean="0"/>
              <a:t> messaging</a:t>
            </a:r>
            <a:r>
              <a:rPr lang="en-US" dirty="0" smtClean="0"/>
              <a:t> radio code will allow two </a:t>
            </a:r>
            <a:r>
              <a:rPr lang="en-US" dirty="0" err="1" smtClean="0"/>
              <a:t>microbits</a:t>
            </a:r>
            <a:r>
              <a:rPr lang="en-US" dirty="0" smtClean="0"/>
              <a:t> to communicate with each other with encrypted messages using a</a:t>
            </a:r>
            <a:r>
              <a:rPr lang="en-US" baseline="0" dirty="0" smtClean="0"/>
              <a:t> technique called Caesar Shift </a:t>
            </a:r>
            <a:r>
              <a:rPr lang="en-US" dirty="0" smtClean="0"/>
              <a:t>when using the same radio group.</a:t>
            </a:r>
          </a:p>
          <a:p>
            <a:endParaRPr lang="en-US" dirty="0" smtClean="0"/>
          </a:p>
          <a:p>
            <a:r>
              <a:rPr lang="en-US" dirty="0" smtClean="0"/>
              <a:t>Basic</a:t>
            </a:r>
            <a:r>
              <a:rPr lang="en-US" baseline="0" dirty="0" smtClean="0"/>
              <a:t> coding blocks:</a:t>
            </a:r>
          </a:p>
          <a:p>
            <a:pPr marL="171450" indent="-171450">
              <a:buFont typeface="Arial" panose="020B0604020202020204" pitchFamily="34" charset="0"/>
              <a:buChar char="•"/>
            </a:pPr>
            <a:r>
              <a:rPr lang="en-US" baseline="0" dirty="0" smtClean="0"/>
              <a:t>On start – this block will perform the tasks within it when the </a:t>
            </a:r>
            <a:r>
              <a:rPr lang="en-US" baseline="0" dirty="0" err="1" smtClean="0"/>
              <a:t>Microbit</a:t>
            </a:r>
            <a:r>
              <a:rPr lang="en-US" baseline="0" dirty="0" smtClean="0"/>
              <a:t> first starts</a:t>
            </a:r>
          </a:p>
          <a:p>
            <a:pPr marL="628650" lvl="1" indent="-171450">
              <a:buFont typeface="Arial" panose="020B0604020202020204" pitchFamily="34" charset="0"/>
              <a:buChar char="•"/>
            </a:pPr>
            <a:r>
              <a:rPr lang="en-US" baseline="0" dirty="0" smtClean="0"/>
              <a:t>Initialize and set key to 0</a:t>
            </a:r>
          </a:p>
          <a:p>
            <a:pPr marL="628650" lvl="1" indent="-171450">
              <a:buFont typeface="Arial" panose="020B0604020202020204" pitchFamily="34" charset="0"/>
              <a:buChar char="•"/>
            </a:pPr>
            <a:r>
              <a:rPr lang="en-US" baseline="0" dirty="0" smtClean="0"/>
              <a:t>Clear text</a:t>
            </a:r>
          </a:p>
          <a:p>
            <a:pPr marL="628650" lvl="1" indent="-171450">
              <a:buFont typeface="Arial" panose="020B0604020202020204" pitchFamily="34" charset="0"/>
              <a:buChar char="•"/>
            </a:pPr>
            <a:r>
              <a:rPr lang="en-US" baseline="0" dirty="0" smtClean="0"/>
              <a:t>Set input text to be transmitted to blue</a:t>
            </a:r>
          </a:p>
          <a:p>
            <a:pPr marL="628650" lvl="1" indent="-171450">
              <a:buFont typeface="Arial" panose="020B0604020202020204" pitchFamily="34" charset="0"/>
              <a:buChar char="•"/>
            </a:pPr>
            <a:r>
              <a:rPr lang="en-US" baseline="0" dirty="0" smtClean="0"/>
              <a:t>Set the radio group to 1 (varies by table)</a:t>
            </a:r>
          </a:p>
          <a:p>
            <a:pPr marL="171450" lvl="0" indent="-171450">
              <a:buFont typeface="Arial" panose="020B0604020202020204" pitchFamily="34" charset="0"/>
              <a:buChar char="•"/>
            </a:pPr>
            <a:r>
              <a:rPr lang="en-US" baseline="0" dirty="0" smtClean="0"/>
              <a:t>On radio received </a:t>
            </a:r>
            <a:r>
              <a:rPr lang="en-US" baseline="0" dirty="0" err="1" smtClean="0"/>
              <a:t>receivedString</a:t>
            </a:r>
            <a:r>
              <a:rPr lang="en-US" baseline="0" dirty="0" smtClean="0"/>
              <a:t> – this block will perform the tasks within it when it receives a radio signal</a:t>
            </a:r>
          </a:p>
          <a:p>
            <a:pPr marL="628650" lvl="1" indent="-171450">
              <a:buFont typeface="Arial" panose="020B0604020202020204" pitchFamily="34" charset="0"/>
              <a:buChar char="•"/>
            </a:pPr>
            <a:r>
              <a:rPr lang="en-US" baseline="0" dirty="0" smtClean="0"/>
              <a:t>When a radio signal is received on channel 1, the string being transmitted will be shown.</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On </a:t>
            </a:r>
            <a:r>
              <a:rPr lang="en-US" baseline="0" dirty="0" smtClean="0"/>
              <a:t>button A pressed – this block will perform the tasks within it when the user presses button A</a:t>
            </a:r>
          </a:p>
          <a:p>
            <a:pPr marL="628650" lvl="1" indent="-171450">
              <a:buFont typeface="Arial" panose="020B0604020202020204" pitchFamily="34" charset="0"/>
              <a:buChar char="•"/>
            </a:pPr>
            <a:r>
              <a:rPr lang="en-US" baseline="0" dirty="0" smtClean="0"/>
              <a:t>When button A is pressed, the </a:t>
            </a:r>
            <a:r>
              <a:rPr lang="en-US" baseline="0" dirty="0" err="1" smtClean="0"/>
              <a:t>microbit</a:t>
            </a:r>
            <a:r>
              <a:rPr lang="en-US" baseline="0" dirty="0" smtClean="0"/>
              <a:t> will send the string “Hello” via radio to other </a:t>
            </a:r>
            <a:r>
              <a:rPr lang="en-US" baseline="0" dirty="0" err="1" smtClean="0"/>
              <a:t>microbits</a:t>
            </a:r>
            <a:r>
              <a:rPr lang="en-US" baseline="0" dirty="0" smtClean="0"/>
              <a:t> on the same channel</a:t>
            </a:r>
          </a:p>
          <a:p>
            <a:endParaRPr lang="en-US" dirty="0" smtClean="0"/>
          </a:p>
          <a:p>
            <a:pPr marL="171450" lvl="0" indent="-171450">
              <a:buFont typeface="Arial" panose="020B0604020202020204" pitchFamily="34" charset="0"/>
              <a:buChar char="•"/>
            </a:pPr>
            <a:r>
              <a:rPr lang="en-US" baseline="0" dirty="0" smtClean="0"/>
              <a:t>On button B pressed – this block will perform the tasks within it when the user presses button B</a:t>
            </a:r>
          </a:p>
          <a:p>
            <a:pPr marL="628650" lvl="1" indent="-171450">
              <a:buFont typeface="Arial" panose="020B0604020202020204" pitchFamily="34" charset="0"/>
              <a:buChar char="•"/>
            </a:pPr>
            <a:r>
              <a:rPr lang="en-US" baseline="0" dirty="0" smtClean="0"/>
              <a:t>When button B is pressed, the </a:t>
            </a:r>
            <a:r>
              <a:rPr lang="en-US" baseline="0" dirty="0" err="1" smtClean="0"/>
              <a:t>microbit</a:t>
            </a:r>
            <a:r>
              <a:rPr lang="en-US" baseline="0" dirty="0" smtClean="0"/>
              <a:t> will increase key value by 1 (e.g. change key from 1 to 2)</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On button A+B pressed – this block will perform the tasks within it when the user presses buttons A+B simultaneously</a:t>
            </a:r>
          </a:p>
          <a:p>
            <a:pPr marL="628650" lvl="1" indent="-171450">
              <a:buFont typeface="Arial" panose="020B0604020202020204" pitchFamily="34" charset="0"/>
              <a:buChar char="•"/>
            </a:pPr>
            <a:r>
              <a:rPr lang="en-US" baseline="0" dirty="0" smtClean="0"/>
              <a:t>When A+B pressed, encrypt the message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When </a:t>
            </a:r>
            <a:r>
              <a:rPr lang="en-US" baseline="0" dirty="0" err="1" smtClean="0"/>
              <a:t>microbit</a:t>
            </a:r>
            <a:r>
              <a:rPr lang="en-US" baseline="0" dirty="0" smtClean="0"/>
              <a:t> is shaken – this block will perform the tasks within it when the user shakes </a:t>
            </a:r>
            <a:r>
              <a:rPr lang="en-US" baseline="0" dirty="0" err="1" smtClean="0"/>
              <a:t>microbit</a:t>
            </a:r>
            <a:endParaRPr lang="en-US" baseline="0" dirty="0" smtClean="0"/>
          </a:p>
          <a:p>
            <a:pPr marL="628650" lvl="1" indent="-171450">
              <a:buFont typeface="Arial" panose="020B0604020202020204" pitchFamily="34" charset="0"/>
              <a:buChar char="•"/>
            </a:pPr>
            <a:r>
              <a:rPr lang="en-US" baseline="0" dirty="0" smtClean="0"/>
              <a:t>When </a:t>
            </a:r>
            <a:r>
              <a:rPr lang="en-US" baseline="0" dirty="0" err="1" smtClean="0"/>
              <a:t>microbit</a:t>
            </a:r>
            <a:r>
              <a:rPr lang="en-US" baseline="0" dirty="0" smtClean="0"/>
              <a:t> is shaken, the </a:t>
            </a:r>
            <a:r>
              <a:rPr lang="en-US" baseline="0" dirty="0" err="1" smtClean="0"/>
              <a:t>microbit</a:t>
            </a:r>
            <a:r>
              <a:rPr lang="en-US" baseline="0" dirty="0" smtClean="0"/>
              <a:t> will send the key value via radio to other </a:t>
            </a:r>
            <a:r>
              <a:rPr lang="en-US" baseline="0" dirty="0" err="1" smtClean="0"/>
              <a:t>microbits</a:t>
            </a:r>
            <a:r>
              <a:rPr lang="en-US" baseline="0" dirty="0" smtClean="0"/>
              <a:t> on the same channel</a:t>
            </a:r>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F244D03-9BDF-468D-85EB-A6D3342486D6}" type="slidenum">
              <a:rPr lang="en-US" smtClean="0"/>
              <a:t>11</a:t>
            </a:fld>
            <a:endParaRPr lang="en-US"/>
          </a:p>
        </p:txBody>
      </p:sp>
    </p:spTree>
    <p:extLst>
      <p:ext uri="{BB962C8B-B14F-4D97-AF65-F5344CB8AC3E}">
        <p14:creationId xmlns:p14="http://schemas.microsoft.com/office/powerpoint/2010/main" val="159146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295E92-DA74-4E10-81F1-D6D1860BEC0E}"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184285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295E92-DA74-4E10-81F1-D6D1860BEC0E}"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195660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295E92-DA74-4E10-81F1-D6D1860BEC0E}"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33365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295E92-DA74-4E10-81F1-D6D1860BEC0E}"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382177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95E92-DA74-4E10-81F1-D6D1860BEC0E}"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4562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9295E92-DA74-4E10-81F1-D6D1860BEC0E}" type="datetimeFigureOut">
              <a:rPr lang="en-US" smtClean="0"/>
              <a:t>10/12/2018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29061538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B9295E92-DA74-4E10-81F1-D6D1860BEC0E}" type="datetimeFigureOut">
              <a:rPr lang="en-US" smtClean="0"/>
              <a:t>10/12/2018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30881213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9295E92-DA74-4E10-81F1-D6D1860BEC0E}" type="datetimeFigureOut">
              <a:rPr lang="en-US" smtClean="0"/>
              <a:t>10/12/2018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183882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9295E92-DA74-4E10-81F1-D6D1860BEC0E}"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3057272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9295E92-DA74-4E10-81F1-D6D1860BEC0E}" type="datetimeFigureOut">
              <a:rPr lang="en-US" smtClean="0"/>
              <a:t>10/12/2018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25470171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9295E92-DA74-4E10-81F1-D6D1860BEC0E}" type="datetimeFigureOut">
              <a:rPr lang="en-US" smtClean="0"/>
              <a:t>10/12/2018</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E636A383-633F-4CAC-8F3D-6B4C641A661F}" type="slidenum">
              <a:rPr lang="en-US" smtClean="0"/>
              <a:t>‹#›</a:t>
            </a:fld>
            <a:endParaRPr lang="en-US"/>
          </a:p>
        </p:txBody>
      </p:sp>
    </p:spTree>
    <p:extLst>
      <p:ext uri="{BB962C8B-B14F-4D97-AF65-F5344CB8AC3E}">
        <p14:creationId xmlns:p14="http://schemas.microsoft.com/office/powerpoint/2010/main" val="416357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9295E92-DA74-4E10-81F1-D6D1860BEC0E}" type="datetimeFigureOut">
              <a:rPr lang="en-US" smtClean="0"/>
              <a:t>10/12/2018</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636A383-633F-4CAC-8F3D-6B4C641A661F}" type="slidenum">
              <a:rPr lang="en-US" smtClean="0"/>
              <a:t>‹#›</a:t>
            </a:fld>
            <a:endParaRPr lang="en-US"/>
          </a:p>
        </p:txBody>
      </p:sp>
    </p:spTree>
    <p:extLst>
      <p:ext uri="{BB962C8B-B14F-4D97-AF65-F5344CB8AC3E}">
        <p14:creationId xmlns:p14="http://schemas.microsoft.com/office/powerpoint/2010/main" val="232857225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AT&amp;T Cybersecurity</a:t>
            </a:r>
            <a:endParaRPr lang="en-US" dirty="0"/>
          </a:p>
        </p:txBody>
      </p:sp>
      <p:sp>
        <p:nvSpPr>
          <p:cNvPr id="3" name="Subtitle 2"/>
          <p:cNvSpPr>
            <a:spLocks noGrp="1"/>
          </p:cNvSpPr>
          <p:nvPr>
            <p:ph type="subTitle" idx="1"/>
          </p:nvPr>
        </p:nvSpPr>
        <p:spPr/>
        <p:txBody>
          <a:bodyPr/>
          <a:lstStyle/>
          <a:p>
            <a:r>
              <a:rPr lang="en-US" dirty="0" smtClean="0"/>
              <a:t>High Tech Day 2018</a:t>
            </a:r>
          </a:p>
          <a:p>
            <a:r>
              <a:rPr lang="en-US" dirty="0" err="1" smtClean="0"/>
              <a:t>Microbit</a:t>
            </a:r>
            <a:r>
              <a:rPr lang="en-US" dirty="0" smtClean="0"/>
              <a:t> Program</a:t>
            </a:r>
            <a:endParaRPr lang="en-US" dirty="0"/>
          </a:p>
        </p:txBody>
      </p:sp>
      <p:pic>
        <p:nvPicPr>
          <p:cNvPr id="5" name="Picture 4"/>
          <p:cNvPicPr>
            <a:picLocks noChangeAspect="1"/>
          </p:cNvPicPr>
          <p:nvPr/>
        </p:nvPicPr>
        <p:blipFill rotWithShape="1">
          <a:blip r:embed="rId2"/>
          <a:srcRect l="40112"/>
          <a:stretch/>
        </p:blipFill>
        <p:spPr>
          <a:xfrm>
            <a:off x="5831633" y="6191250"/>
            <a:ext cx="6360367" cy="666750"/>
          </a:xfrm>
          <a:prstGeom prst="rect">
            <a:avLst/>
          </a:prstGeom>
        </p:spPr>
      </p:pic>
      <p:pic>
        <p:nvPicPr>
          <p:cNvPr id="6" name="Picture 5"/>
          <p:cNvPicPr>
            <a:picLocks noChangeAspect="1"/>
          </p:cNvPicPr>
          <p:nvPr/>
        </p:nvPicPr>
        <p:blipFill rotWithShape="1">
          <a:blip r:embed="rId2"/>
          <a:srcRect r="59693"/>
          <a:stretch/>
        </p:blipFill>
        <p:spPr>
          <a:xfrm>
            <a:off x="132669" y="6186859"/>
            <a:ext cx="4280711" cy="666750"/>
          </a:xfrm>
          <a:prstGeom prst="rect">
            <a:avLst/>
          </a:prstGeom>
        </p:spPr>
      </p:pic>
      <p:grpSp>
        <p:nvGrpSpPr>
          <p:cNvPr id="12" name="Group 11"/>
          <p:cNvGrpSpPr/>
          <p:nvPr/>
        </p:nvGrpSpPr>
        <p:grpSpPr>
          <a:xfrm>
            <a:off x="9255967" y="759724"/>
            <a:ext cx="2939288" cy="5349240"/>
            <a:chOff x="9255967" y="759724"/>
            <a:chExt cx="2939288" cy="5349240"/>
          </a:xfrm>
        </p:grpSpPr>
        <p:sp>
          <p:nvSpPr>
            <p:cNvPr id="11" name="Rectangle 10"/>
            <p:cNvSpPr/>
            <p:nvPr/>
          </p:nvSpPr>
          <p:spPr>
            <a:xfrm>
              <a:off x="9255967" y="759725"/>
              <a:ext cx="634793" cy="53420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9772552" y="759724"/>
              <a:ext cx="2422703" cy="5349240"/>
            </a:xfrm>
            <a:prstGeom prst="rect">
              <a:avLst/>
            </a:prstGeom>
          </p:spPr>
        </p:pic>
      </p:grpSp>
    </p:spTree>
    <p:extLst>
      <p:ext uri="{BB962C8B-B14F-4D97-AF65-F5344CB8AC3E}">
        <p14:creationId xmlns:p14="http://schemas.microsoft.com/office/powerpoint/2010/main" val="332995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p:cNvPicPr>
            <a:picLocks noChangeAspect="1"/>
          </p:cNvPicPr>
          <p:nvPr/>
        </p:nvPicPr>
        <p:blipFill>
          <a:blip r:embed="rId2"/>
          <a:stretch>
            <a:fillRect/>
          </a:stretch>
        </p:blipFill>
        <p:spPr>
          <a:xfrm>
            <a:off x="0" y="6230608"/>
            <a:ext cx="12192000" cy="627392"/>
          </a:xfrm>
          <a:prstGeom prst="rect">
            <a:avLst/>
          </a:prstGeom>
        </p:spPr>
      </p:pic>
      <p:sp>
        <p:nvSpPr>
          <p:cNvPr id="2" name="Title 1"/>
          <p:cNvSpPr>
            <a:spLocks noGrp="1"/>
          </p:cNvSpPr>
          <p:nvPr>
            <p:ph type="title"/>
          </p:nvPr>
        </p:nvSpPr>
        <p:spPr/>
        <p:txBody>
          <a:bodyPr/>
          <a:lstStyle/>
          <a:p>
            <a:r>
              <a:rPr lang="en-US" dirty="0" smtClean="0"/>
              <a:t>Scenario #2</a:t>
            </a:r>
            <a:endParaRPr lang="en-US" dirty="0"/>
          </a:p>
        </p:txBody>
      </p:sp>
      <p:sp>
        <p:nvSpPr>
          <p:cNvPr id="3" name="Content Placeholder 2"/>
          <p:cNvSpPr>
            <a:spLocks noGrp="1"/>
          </p:cNvSpPr>
          <p:nvPr>
            <p:ph idx="1"/>
          </p:nvPr>
        </p:nvSpPr>
        <p:spPr/>
        <p:txBody>
          <a:bodyPr anchor="t"/>
          <a:lstStyle/>
          <a:p>
            <a:r>
              <a:rPr lang="en-US" dirty="0" smtClean="0"/>
              <a:t>Upload encrypted messaging program on your </a:t>
            </a:r>
            <a:r>
              <a:rPr lang="en-US" dirty="0" err="1" smtClean="0"/>
              <a:t>Microbit</a:t>
            </a:r>
            <a:r>
              <a:rPr lang="en-US" dirty="0" smtClean="0"/>
              <a:t> that</a:t>
            </a:r>
          </a:p>
          <a:p>
            <a:pPr lvl="1"/>
            <a:r>
              <a:rPr lang="en-US" dirty="0" smtClean="0"/>
              <a:t>Allows the user to send/receive a message to another party</a:t>
            </a:r>
          </a:p>
          <a:p>
            <a:pPr lvl="1"/>
            <a:r>
              <a:rPr lang="en-US" dirty="0" smtClean="0"/>
              <a:t>Allows the user to encrypt/decrypt a message to another party</a:t>
            </a:r>
            <a:endParaRPr lang="en-US" dirty="0"/>
          </a:p>
        </p:txBody>
      </p:sp>
      <p:sp>
        <p:nvSpPr>
          <p:cNvPr id="4" name="Rounded Rectangle 3"/>
          <p:cNvSpPr/>
          <p:nvPr/>
        </p:nvSpPr>
        <p:spPr>
          <a:xfrm>
            <a:off x="3952875" y="3124200"/>
            <a:ext cx="2514600" cy="1704975"/>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202693" y="4342536"/>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33912" y="4505324"/>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074444" y="4519862"/>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14976" y="4495797"/>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55508" y="4317823"/>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95762" y="3819523"/>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55508" y="3819524"/>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45768" y="3879050"/>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6010276" y="3874291"/>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Isosceles Triangle 13"/>
          <p:cNvSpPr/>
          <p:nvPr/>
        </p:nvSpPr>
        <p:spPr>
          <a:xfrm rot="7894131">
            <a:off x="4029271" y="3249331"/>
            <a:ext cx="495300" cy="42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7894131">
            <a:off x="4411769" y="3196475"/>
            <a:ext cx="297671" cy="2566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7894131">
            <a:off x="4668130" y="3175014"/>
            <a:ext cx="221846" cy="1912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585499" y="3135885"/>
            <a:ext cx="2514600" cy="1704975"/>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23622" y="4367211"/>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266536" y="4517009"/>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707068" y="4531547"/>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147600" y="4507482"/>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0582207" y="4367210"/>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828386" y="3831208"/>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588132" y="3831209"/>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78392" y="3890735"/>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p:cNvSpPr/>
          <p:nvPr/>
        </p:nvSpPr>
        <p:spPr>
          <a:xfrm>
            <a:off x="10642900" y="3885976"/>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Isosceles Triangle 26"/>
          <p:cNvSpPr/>
          <p:nvPr/>
        </p:nvSpPr>
        <p:spPr>
          <a:xfrm rot="7894131">
            <a:off x="8661895" y="3261016"/>
            <a:ext cx="495300" cy="42698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Isosceles Triangle 27"/>
          <p:cNvSpPr/>
          <p:nvPr/>
        </p:nvSpPr>
        <p:spPr>
          <a:xfrm rot="7894131">
            <a:off x="9044393" y="3208160"/>
            <a:ext cx="297671" cy="2566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Isosceles Triangle 28"/>
          <p:cNvSpPr/>
          <p:nvPr/>
        </p:nvSpPr>
        <p:spPr>
          <a:xfrm rot="7894131">
            <a:off x="9300754" y="3186699"/>
            <a:ext cx="221846" cy="191247"/>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ounded Rectangular Callout 31"/>
          <p:cNvSpPr/>
          <p:nvPr/>
        </p:nvSpPr>
        <p:spPr>
          <a:xfrm>
            <a:off x="7114398" y="2475612"/>
            <a:ext cx="1345406" cy="660273"/>
          </a:xfrm>
          <a:prstGeom prst="wedgeRoundRectCallout">
            <a:avLst>
              <a:gd name="adj1" fmla="val 62784"/>
              <a:gd name="adj2" fmla="val 9928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IFZ!</a:t>
            </a:r>
            <a:endParaRPr lang="en-US" dirty="0"/>
          </a:p>
        </p:txBody>
      </p:sp>
      <p:sp>
        <p:nvSpPr>
          <p:cNvPr id="31" name="Rounded Rectangular Callout 30"/>
          <p:cNvSpPr/>
          <p:nvPr/>
        </p:nvSpPr>
        <p:spPr>
          <a:xfrm>
            <a:off x="5955508" y="1968627"/>
            <a:ext cx="1345406" cy="660273"/>
          </a:xfrm>
          <a:prstGeom prst="wedgeRoundRectCallout">
            <a:avLst>
              <a:gd name="adj1" fmla="val -44827"/>
              <a:gd name="adj2" fmla="val 120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GFMMP!</a:t>
            </a:r>
            <a:endParaRPr lang="en-US" dirty="0"/>
          </a:p>
        </p:txBody>
      </p:sp>
      <p:grpSp>
        <p:nvGrpSpPr>
          <p:cNvPr id="58" name="Group 57"/>
          <p:cNvGrpSpPr/>
          <p:nvPr/>
        </p:nvGrpSpPr>
        <p:grpSpPr>
          <a:xfrm>
            <a:off x="4674943" y="3636820"/>
            <a:ext cx="1058894" cy="711973"/>
            <a:chOff x="4674943" y="3636820"/>
            <a:chExt cx="1058894" cy="711973"/>
          </a:xfrm>
        </p:grpSpPr>
        <p:sp>
          <p:nvSpPr>
            <p:cNvPr id="33" name="Rectangle 32"/>
            <p:cNvSpPr/>
            <p:nvPr/>
          </p:nvSpPr>
          <p:spPr>
            <a:xfrm>
              <a:off x="4674943" y="363682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92890" y="3637489"/>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115476" y="363682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349821" y="363682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567768" y="363682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675418" y="378738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893365" y="3788055"/>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115951" y="378738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50296" y="378738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68243" y="378738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682879" y="394277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900826" y="394344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123412" y="394277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357757" y="394277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75704" y="394277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688409" y="4094507"/>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906356" y="409517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128942" y="4094507"/>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363287" y="4094507"/>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581234" y="4094507"/>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95870" y="4249892"/>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913817" y="425056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136403" y="4249892"/>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370748" y="4249892"/>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588695" y="4249892"/>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9319737" y="3613332"/>
            <a:ext cx="1058894" cy="711973"/>
            <a:chOff x="4674943" y="3636820"/>
            <a:chExt cx="1058894" cy="711973"/>
          </a:xfrm>
        </p:grpSpPr>
        <p:sp>
          <p:nvSpPr>
            <p:cNvPr id="60" name="Rectangle 59"/>
            <p:cNvSpPr/>
            <p:nvPr/>
          </p:nvSpPr>
          <p:spPr>
            <a:xfrm>
              <a:off x="4674943" y="363682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Rectangle 60"/>
            <p:cNvSpPr/>
            <p:nvPr/>
          </p:nvSpPr>
          <p:spPr>
            <a:xfrm>
              <a:off x="4892890" y="3637489"/>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Rectangle 61"/>
            <p:cNvSpPr/>
            <p:nvPr/>
          </p:nvSpPr>
          <p:spPr>
            <a:xfrm>
              <a:off x="5115476" y="363682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tangle 62"/>
            <p:cNvSpPr/>
            <p:nvPr/>
          </p:nvSpPr>
          <p:spPr>
            <a:xfrm>
              <a:off x="5349821" y="363682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Rectangle 63"/>
            <p:cNvSpPr/>
            <p:nvPr/>
          </p:nvSpPr>
          <p:spPr>
            <a:xfrm>
              <a:off x="5567768" y="363682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5" name="Rectangle 64"/>
            <p:cNvSpPr/>
            <p:nvPr/>
          </p:nvSpPr>
          <p:spPr>
            <a:xfrm>
              <a:off x="4675418" y="378738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tangle 65"/>
            <p:cNvSpPr/>
            <p:nvPr/>
          </p:nvSpPr>
          <p:spPr>
            <a:xfrm>
              <a:off x="4893365" y="3788055"/>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5115951" y="378738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5350296" y="378738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5568243" y="378738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4682879" y="394277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Rectangle 70"/>
            <p:cNvSpPr/>
            <p:nvPr/>
          </p:nvSpPr>
          <p:spPr>
            <a:xfrm>
              <a:off x="4900826" y="394344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Rectangle 71"/>
            <p:cNvSpPr/>
            <p:nvPr/>
          </p:nvSpPr>
          <p:spPr>
            <a:xfrm>
              <a:off x="5123412" y="394277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Rectangle 72"/>
            <p:cNvSpPr/>
            <p:nvPr/>
          </p:nvSpPr>
          <p:spPr>
            <a:xfrm>
              <a:off x="5357757" y="394277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Rectangle 73"/>
            <p:cNvSpPr/>
            <p:nvPr/>
          </p:nvSpPr>
          <p:spPr>
            <a:xfrm>
              <a:off x="5575704" y="394277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Rectangle 74"/>
            <p:cNvSpPr/>
            <p:nvPr/>
          </p:nvSpPr>
          <p:spPr>
            <a:xfrm>
              <a:off x="4688409" y="4094507"/>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Rectangle 75"/>
            <p:cNvSpPr/>
            <p:nvPr/>
          </p:nvSpPr>
          <p:spPr>
            <a:xfrm>
              <a:off x="4906356" y="409517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Rectangle 76"/>
            <p:cNvSpPr/>
            <p:nvPr/>
          </p:nvSpPr>
          <p:spPr>
            <a:xfrm>
              <a:off x="5128942" y="4094507"/>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Rectangle 77"/>
            <p:cNvSpPr/>
            <p:nvPr/>
          </p:nvSpPr>
          <p:spPr>
            <a:xfrm>
              <a:off x="5363287" y="4094507"/>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9" name="Rectangle 78"/>
            <p:cNvSpPr/>
            <p:nvPr/>
          </p:nvSpPr>
          <p:spPr>
            <a:xfrm>
              <a:off x="5581234" y="4094507"/>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0" name="Rectangle 79"/>
            <p:cNvSpPr/>
            <p:nvPr/>
          </p:nvSpPr>
          <p:spPr>
            <a:xfrm>
              <a:off x="4695870" y="4249892"/>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1" name="Rectangle 80"/>
            <p:cNvSpPr/>
            <p:nvPr/>
          </p:nvSpPr>
          <p:spPr>
            <a:xfrm>
              <a:off x="4913817" y="425056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Rectangle 81"/>
            <p:cNvSpPr/>
            <p:nvPr/>
          </p:nvSpPr>
          <p:spPr>
            <a:xfrm>
              <a:off x="5136403" y="4249892"/>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3" name="Rectangle 82"/>
            <p:cNvSpPr/>
            <p:nvPr/>
          </p:nvSpPr>
          <p:spPr>
            <a:xfrm>
              <a:off x="5370748" y="4249892"/>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4" name="Rectangle 83"/>
            <p:cNvSpPr/>
            <p:nvPr/>
          </p:nvSpPr>
          <p:spPr>
            <a:xfrm>
              <a:off x="5588695" y="4249892"/>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85" name="Rounded Rectangle 84"/>
          <p:cNvSpPr/>
          <p:nvPr/>
        </p:nvSpPr>
        <p:spPr>
          <a:xfrm>
            <a:off x="5557841" y="4916220"/>
            <a:ext cx="2514600" cy="1704975"/>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801501" y="6325686"/>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238878" y="6297344"/>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679410" y="6275786"/>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7119942" y="6287817"/>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7596191" y="6330247"/>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800728" y="5611543"/>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7560474" y="5611544"/>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850734" y="5671070"/>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Oval 93"/>
          <p:cNvSpPr/>
          <p:nvPr/>
        </p:nvSpPr>
        <p:spPr>
          <a:xfrm>
            <a:off x="7615242" y="5666311"/>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Isosceles Triangle 94"/>
          <p:cNvSpPr/>
          <p:nvPr/>
        </p:nvSpPr>
        <p:spPr>
          <a:xfrm rot="7894131">
            <a:off x="5634237" y="5041351"/>
            <a:ext cx="495300" cy="426983"/>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Isosceles Triangle 95"/>
          <p:cNvSpPr/>
          <p:nvPr/>
        </p:nvSpPr>
        <p:spPr>
          <a:xfrm rot="7894131">
            <a:off x="6016735" y="4988495"/>
            <a:ext cx="297671" cy="256613"/>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7" name="Isosceles Triangle 96"/>
          <p:cNvSpPr/>
          <p:nvPr/>
        </p:nvSpPr>
        <p:spPr>
          <a:xfrm rot="7894131">
            <a:off x="6273096" y="4967034"/>
            <a:ext cx="221846" cy="191247"/>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98" name="Group 97"/>
          <p:cNvGrpSpPr/>
          <p:nvPr/>
        </p:nvGrpSpPr>
        <p:grpSpPr>
          <a:xfrm>
            <a:off x="6279909" y="5428840"/>
            <a:ext cx="1058894" cy="711973"/>
            <a:chOff x="4674943" y="3636820"/>
            <a:chExt cx="1058894" cy="711973"/>
          </a:xfrm>
        </p:grpSpPr>
        <p:sp>
          <p:nvSpPr>
            <p:cNvPr id="99" name="Rectangle 98"/>
            <p:cNvSpPr/>
            <p:nvPr/>
          </p:nvSpPr>
          <p:spPr>
            <a:xfrm>
              <a:off x="4674943" y="3636820"/>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0" name="Rectangle 99"/>
            <p:cNvSpPr/>
            <p:nvPr/>
          </p:nvSpPr>
          <p:spPr>
            <a:xfrm>
              <a:off x="4892890" y="3637489"/>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1" name="Rectangle 100"/>
            <p:cNvSpPr/>
            <p:nvPr/>
          </p:nvSpPr>
          <p:spPr>
            <a:xfrm>
              <a:off x="5115476" y="3636820"/>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2" name="Rectangle 101"/>
            <p:cNvSpPr/>
            <p:nvPr/>
          </p:nvSpPr>
          <p:spPr>
            <a:xfrm>
              <a:off x="5349821" y="3636820"/>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3" name="Rectangle 102"/>
            <p:cNvSpPr/>
            <p:nvPr/>
          </p:nvSpPr>
          <p:spPr>
            <a:xfrm>
              <a:off x="5567768" y="3636820"/>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 name="Rectangle 103"/>
            <p:cNvSpPr/>
            <p:nvPr/>
          </p:nvSpPr>
          <p:spPr>
            <a:xfrm>
              <a:off x="4675418" y="3787386"/>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5" name="Rectangle 104"/>
            <p:cNvSpPr/>
            <p:nvPr/>
          </p:nvSpPr>
          <p:spPr>
            <a:xfrm>
              <a:off x="4893365" y="3788055"/>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6" name="Rectangle 105"/>
            <p:cNvSpPr/>
            <p:nvPr/>
          </p:nvSpPr>
          <p:spPr>
            <a:xfrm>
              <a:off x="5115951" y="3787386"/>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7" name="Rectangle 106"/>
            <p:cNvSpPr/>
            <p:nvPr/>
          </p:nvSpPr>
          <p:spPr>
            <a:xfrm>
              <a:off x="5350296" y="3787386"/>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8" name="Rectangle 107"/>
            <p:cNvSpPr/>
            <p:nvPr/>
          </p:nvSpPr>
          <p:spPr>
            <a:xfrm>
              <a:off x="5568243" y="3787386"/>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9" name="Rectangle 108"/>
            <p:cNvSpPr/>
            <p:nvPr/>
          </p:nvSpPr>
          <p:spPr>
            <a:xfrm>
              <a:off x="4682879" y="3942771"/>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0" name="Rectangle 109"/>
            <p:cNvSpPr/>
            <p:nvPr/>
          </p:nvSpPr>
          <p:spPr>
            <a:xfrm>
              <a:off x="4900826" y="3943440"/>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1" name="Rectangle 110"/>
            <p:cNvSpPr/>
            <p:nvPr/>
          </p:nvSpPr>
          <p:spPr>
            <a:xfrm>
              <a:off x="5123412" y="3942771"/>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2" name="Rectangle 111"/>
            <p:cNvSpPr/>
            <p:nvPr/>
          </p:nvSpPr>
          <p:spPr>
            <a:xfrm>
              <a:off x="5357757" y="3942771"/>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3" name="Rectangle 112"/>
            <p:cNvSpPr/>
            <p:nvPr/>
          </p:nvSpPr>
          <p:spPr>
            <a:xfrm>
              <a:off x="5575704" y="3942771"/>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4" name="Rectangle 113"/>
            <p:cNvSpPr/>
            <p:nvPr/>
          </p:nvSpPr>
          <p:spPr>
            <a:xfrm>
              <a:off x="4688409" y="4094507"/>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5" name="Rectangle 114"/>
            <p:cNvSpPr/>
            <p:nvPr/>
          </p:nvSpPr>
          <p:spPr>
            <a:xfrm>
              <a:off x="4906356" y="4095176"/>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6" name="Rectangle 115"/>
            <p:cNvSpPr/>
            <p:nvPr/>
          </p:nvSpPr>
          <p:spPr>
            <a:xfrm>
              <a:off x="5128942" y="4094507"/>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7" name="Rectangle 116"/>
            <p:cNvSpPr/>
            <p:nvPr/>
          </p:nvSpPr>
          <p:spPr>
            <a:xfrm>
              <a:off x="5363287" y="4094507"/>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8" name="Rectangle 117"/>
            <p:cNvSpPr/>
            <p:nvPr/>
          </p:nvSpPr>
          <p:spPr>
            <a:xfrm>
              <a:off x="5581234" y="4094507"/>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9" name="Rectangle 118"/>
            <p:cNvSpPr/>
            <p:nvPr/>
          </p:nvSpPr>
          <p:spPr>
            <a:xfrm>
              <a:off x="4695870" y="4249892"/>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0" name="Rectangle 119"/>
            <p:cNvSpPr/>
            <p:nvPr/>
          </p:nvSpPr>
          <p:spPr>
            <a:xfrm>
              <a:off x="4913817" y="4250561"/>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1" name="Rectangle 120"/>
            <p:cNvSpPr/>
            <p:nvPr/>
          </p:nvSpPr>
          <p:spPr>
            <a:xfrm>
              <a:off x="5136403" y="4249892"/>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2" name="Rectangle 121"/>
            <p:cNvSpPr/>
            <p:nvPr/>
          </p:nvSpPr>
          <p:spPr>
            <a:xfrm>
              <a:off x="5370748" y="4249892"/>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3" name="Rectangle 122"/>
            <p:cNvSpPr/>
            <p:nvPr/>
          </p:nvSpPr>
          <p:spPr>
            <a:xfrm>
              <a:off x="5588695" y="4249892"/>
              <a:ext cx="145142" cy="98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30" name="Cloud Callout 29"/>
          <p:cNvSpPr/>
          <p:nvPr/>
        </p:nvSpPr>
        <p:spPr>
          <a:xfrm>
            <a:off x="7220193" y="3831209"/>
            <a:ext cx="1210109" cy="772416"/>
          </a:xfrm>
          <a:prstGeom prst="cloudCallout">
            <a:avLst>
              <a:gd name="adj1" fmla="val -35552"/>
              <a:gd name="adj2" fmla="val 8824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74545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 </a:t>
            </a:r>
            <a:r>
              <a:rPr lang="en-US" dirty="0" err="1" smtClean="0"/>
              <a:t>Codeblocks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3806" y="894278"/>
            <a:ext cx="8209548" cy="5060300"/>
          </a:xfrm>
          <a:prstGeom prst="rect">
            <a:avLst/>
          </a:prstGeom>
        </p:spPr>
      </p:pic>
      <p:pic>
        <p:nvPicPr>
          <p:cNvPr id="5" name="Picture 4"/>
          <p:cNvPicPr>
            <a:picLocks noChangeAspect="1"/>
          </p:cNvPicPr>
          <p:nvPr/>
        </p:nvPicPr>
        <p:blipFill>
          <a:blip r:embed="rId4"/>
          <a:stretch>
            <a:fillRect/>
          </a:stretch>
        </p:blipFill>
        <p:spPr>
          <a:xfrm>
            <a:off x="0" y="6230608"/>
            <a:ext cx="12192000" cy="627392"/>
          </a:xfrm>
          <a:prstGeom prst="rect">
            <a:avLst/>
          </a:prstGeom>
        </p:spPr>
      </p:pic>
    </p:spTree>
    <p:extLst>
      <p:ext uri="{BB962C8B-B14F-4D97-AF65-F5344CB8AC3E}">
        <p14:creationId xmlns:p14="http://schemas.microsoft.com/office/powerpoint/2010/main" val="77450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Man-in-Middle </a:t>
            </a:r>
            <a:r>
              <a:rPr lang="en-US" dirty="0" err="1" smtClean="0"/>
              <a:t>Codeblocks</a:t>
            </a:r>
            <a:endParaRPr lang="en-US" dirty="0"/>
          </a:p>
        </p:txBody>
      </p:sp>
      <p:pic>
        <p:nvPicPr>
          <p:cNvPr id="4" name="Picture 3"/>
          <p:cNvPicPr>
            <a:picLocks noChangeAspect="1"/>
          </p:cNvPicPr>
          <p:nvPr/>
        </p:nvPicPr>
        <p:blipFill>
          <a:blip r:embed="rId2"/>
          <a:stretch>
            <a:fillRect/>
          </a:stretch>
        </p:blipFill>
        <p:spPr>
          <a:xfrm>
            <a:off x="3760237" y="1045457"/>
            <a:ext cx="7285361" cy="4757942"/>
          </a:xfrm>
          <a:prstGeom prst="rect">
            <a:avLst/>
          </a:prstGeom>
        </p:spPr>
      </p:pic>
    </p:spTree>
    <p:extLst>
      <p:ext uri="{BB962C8B-B14F-4D97-AF65-F5344CB8AC3E}">
        <p14:creationId xmlns:p14="http://schemas.microsoft.com/office/powerpoint/2010/main" val="294304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idx="1"/>
          </p:nvPr>
        </p:nvSpPr>
        <p:spPr/>
        <p:txBody>
          <a:bodyPr/>
          <a:lstStyle/>
          <a:p>
            <a:r>
              <a:rPr lang="en-US" dirty="0" smtClean="0"/>
              <a:t>How do you think you can establish a more secure connection?</a:t>
            </a:r>
          </a:p>
          <a:p>
            <a:r>
              <a:rPr lang="en-US" dirty="0" smtClean="0"/>
              <a:t>How do you know your message is coming from the correct person?</a:t>
            </a:r>
          </a:p>
          <a:p>
            <a:r>
              <a:rPr lang="en-US" dirty="0" smtClean="0"/>
              <a:t>Can you think of how secure communication may be useful in your everyday life?</a:t>
            </a:r>
            <a:endParaRPr lang="en-US" dirty="0"/>
          </a:p>
        </p:txBody>
      </p:sp>
      <p:pic>
        <p:nvPicPr>
          <p:cNvPr id="4" name="Picture 3"/>
          <p:cNvPicPr>
            <a:picLocks noChangeAspect="1"/>
          </p:cNvPicPr>
          <p:nvPr/>
        </p:nvPicPr>
        <p:blipFill>
          <a:blip r:embed="rId2"/>
          <a:stretch>
            <a:fillRect/>
          </a:stretch>
        </p:blipFill>
        <p:spPr>
          <a:xfrm>
            <a:off x="0" y="6230608"/>
            <a:ext cx="12192000" cy="627392"/>
          </a:xfrm>
          <a:prstGeom prst="rect">
            <a:avLst/>
          </a:prstGeom>
        </p:spPr>
      </p:pic>
    </p:spTree>
    <p:extLst>
      <p:ext uri="{BB962C8B-B14F-4D97-AF65-F5344CB8AC3E}">
        <p14:creationId xmlns:p14="http://schemas.microsoft.com/office/powerpoint/2010/main" val="3644693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sz="1600" dirty="0"/>
              <a:t>Visual Code Blocks: </a:t>
            </a:r>
          </a:p>
          <a:p>
            <a:pPr lvl="1">
              <a:buFont typeface="Arial" panose="020B0604020202020204" pitchFamily="34" charset="0"/>
              <a:buChar char="•"/>
            </a:pPr>
            <a:r>
              <a:rPr lang="en-US" sz="1600" dirty="0"/>
              <a:t>https://makecode.microbit.org/#</a:t>
            </a:r>
          </a:p>
          <a:p>
            <a:r>
              <a:rPr lang="en-US" sz="1600" dirty="0"/>
              <a:t>IDE: </a:t>
            </a:r>
          </a:p>
          <a:p>
            <a:pPr lvl="1">
              <a:buFont typeface="Arial" panose="020B0604020202020204" pitchFamily="34" charset="0"/>
              <a:buChar char="•"/>
            </a:pPr>
            <a:r>
              <a:rPr lang="en-US" sz="1600" dirty="0"/>
              <a:t>http://python.microbit.org/v/1</a:t>
            </a:r>
          </a:p>
          <a:p>
            <a:r>
              <a:rPr lang="en-US" sz="1600" dirty="0"/>
              <a:t>IDE Reference: </a:t>
            </a:r>
          </a:p>
          <a:p>
            <a:pPr lvl="1">
              <a:buFont typeface="Arial" panose="020B0604020202020204" pitchFamily="34" charset="0"/>
              <a:buChar char="•"/>
            </a:pPr>
            <a:r>
              <a:rPr lang="en-US" sz="1600" dirty="0"/>
              <a:t>https://python-editor-1-0-0.microbit.org/help.html</a:t>
            </a:r>
          </a:p>
          <a:p>
            <a:r>
              <a:rPr lang="en-US" sz="1600" dirty="0" err="1"/>
              <a:t>MicroPython</a:t>
            </a:r>
            <a:r>
              <a:rPr lang="en-US" sz="1600" dirty="0"/>
              <a:t> Reference Guide: </a:t>
            </a:r>
          </a:p>
          <a:p>
            <a:pPr lvl="1">
              <a:buFont typeface="Arial" panose="020B0604020202020204" pitchFamily="34" charset="0"/>
              <a:buChar char="•"/>
            </a:pPr>
            <a:r>
              <a:rPr lang="en-US" sz="1600" dirty="0"/>
              <a:t>http://</a:t>
            </a:r>
            <a:r>
              <a:rPr lang="en-US" sz="1600" dirty="0" smtClean="0"/>
              <a:t>microbit-micropython.readthedocs.io/en/latest/tutorials/hello.html</a:t>
            </a:r>
            <a:endParaRPr lang="en-US" sz="1600" dirty="0"/>
          </a:p>
        </p:txBody>
      </p:sp>
      <p:pic>
        <p:nvPicPr>
          <p:cNvPr id="4" name="Picture 3"/>
          <p:cNvPicPr>
            <a:picLocks noChangeAspect="1"/>
          </p:cNvPicPr>
          <p:nvPr/>
        </p:nvPicPr>
        <p:blipFill>
          <a:blip r:embed="rId2"/>
          <a:stretch>
            <a:fillRect/>
          </a:stretch>
        </p:blipFill>
        <p:spPr>
          <a:xfrm>
            <a:off x="0" y="6230608"/>
            <a:ext cx="12192000" cy="627392"/>
          </a:xfrm>
          <a:prstGeom prst="rect">
            <a:avLst/>
          </a:prstGeom>
        </p:spPr>
      </p:pic>
    </p:spTree>
    <p:extLst>
      <p:ext uri="{BB962C8B-B14F-4D97-AF65-F5344CB8AC3E}">
        <p14:creationId xmlns:p14="http://schemas.microsoft.com/office/powerpoint/2010/main" val="285769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AT&amp;T Connecting and Securing Your World</a:t>
            </a:r>
            <a:endParaRPr lang="en-US" dirty="0"/>
          </a:p>
        </p:txBody>
      </p:sp>
      <p:pic>
        <p:nvPicPr>
          <p:cNvPr id="4" name="Picture 3"/>
          <p:cNvPicPr>
            <a:picLocks noChangeAspect="1"/>
          </p:cNvPicPr>
          <p:nvPr/>
        </p:nvPicPr>
        <p:blipFill>
          <a:blip r:embed="rId3"/>
          <a:stretch>
            <a:fillRect/>
          </a:stretch>
        </p:blipFill>
        <p:spPr>
          <a:xfrm>
            <a:off x="4001616" y="1978477"/>
            <a:ext cx="7315200" cy="2891901"/>
          </a:xfrm>
          <a:prstGeom prst="rect">
            <a:avLst/>
          </a:prstGeom>
        </p:spPr>
      </p:pic>
      <p:pic>
        <p:nvPicPr>
          <p:cNvPr id="3" name="Picture 2"/>
          <p:cNvPicPr>
            <a:picLocks noChangeAspect="1"/>
          </p:cNvPicPr>
          <p:nvPr/>
        </p:nvPicPr>
        <p:blipFill>
          <a:blip r:embed="rId4"/>
          <a:stretch>
            <a:fillRect/>
          </a:stretch>
        </p:blipFill>
        <p:spPr>
          <a:xfrm>
            <a:off x="0" y="6230608"/>
            <a:ext cx="12192000" cy="627392"/>
          </a:xfrm>
          <a:prstGeom prst="rect">
            <a:avLst/>
          </a:prstGeom>
        </p:spPr>
      </p:pic>
    </p:spTree>
    <p:extLst>
      <p:ext uri="{BB962C8B-B14F-4D97-AF65-F5344CB8AC3E}">
        <p14:creationId xmlns:p14="http://schemas.microsoft.com/office/powerpoint/2010/main" val="7277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Microbit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0" indent="0" fontAlgn="auto">
              <a:spcBef>
                <a:spcPts val="0"/>
              </a:spcBef>
              <a:buNone/>
              <a:defRPr/>
            </a:pPr>
            <a:r>
              <a:rPr lang="en-US" b="1" dirty="0">
                <a:solidFill>
                  <a:srgbClr val="00B0F0"/>
                </a:solidFill>
              </a:rPr>
              <a:t>&lt;Hello World!/&gt;</a:t>
            </a:r>
          </a:p>
          <a:p>
            <a:pPr marL="285750" indent="-285750" fontAlgn="auto">
              <a:spcBef>
                <a:spcPts val="0"/>
              </a:spcBef>
              <a:buFontTx/>
              <a:buChar char="-"/>
              <a:defRPr/>
            </a:pPr>
            <a:r>
              <a:rPr lang="en-US" dirty="0" err="1">
                <a:solidFill>
                  <a:schemeClr val="tx2"/>
                </a:solidFill>
              </a:rPr>
              <a:t>Microbit</a:t>
            </a:r>
            <a:r>
              <a:rPr lang="en-US" dirty="0">
                <a:solidFill>
                  <a:schemeClr val="tx2"/>
                </a:solidFill>
              </a:rPr>
              <a:t> is a 5x5 LED Pocket Sized computer</a:t>
            </a:r>
          </a:p>
          <a:p>
            <a:pPr marL="285750" indent="-285750" fontAlgn="auto">
              <a:spcBef>
                <a:spcPts val="0"/>
              </a:spcBef>
              <a:buFontTx/>
              <a:buChar char="-"/>
              <a:defRPr/>
            </a:pPr>
            <a:r>
              <a:rPr lang="en-US" dirty="0" err="1">
                <a:solidFill>
                  <a:schemeClr val="tx2"/>
                </a:solidFill>
              </a:rPr>
              <a:t>Microbit</a:t>
            </a:r>
            <a:r>
              <a:rPr lang="en-US" dirty="0">
                <a:solidFill>
                  <a:schemeClr val="tx2"/>
                </a:solidFill>
              </a:rPr>
              <a:t> can be used to create games, robots or even control your Spotify playlist.</a:t>
            </a:r>
          </a:p>
          <a:p>
            <a:pPr marL="0" lvl="0" indent="0" fontAlgn="auto">
              <a:spcBef>
                <a:spcPts val="0"/>
              </a:spcBef>
              <a:buClr>
                <a:srgbClr val="009FDB"/>
              </a:buClr>
              <a:buNone/>
              <a:defRPr/>
            </a:pPr>
            <a:endParaRPr lang="en-US" dirty="0">
              <a:solidFill>
                <a:schemeClr val="tx2"/>
              </a:solidFill>
            </a:endParaRPr>
          </a:p>
          <a:p>
            <a:pPr marL="0" lvl="0" indent="0" fontAlgn="auto">
              <a:spcBef>
                <a:spcPts val="0"/>
              </a:spcBef>
              <a:buClr>
                <a:srgbClr val="009FDB"/>
              </a:buClr>
              <a:buNone/>
              <a:defRPr/>
            </a:pPr>
            <a:r>
              <a:rPr lang="en-US" b="1" dirty="0">
                <a:solidFill>
                  <a:srgbClr val="009FDB"/>
                </a:solidFill>
              </a:rPr>
              <a:t>Coding</a:t>
            </a:r>
          </a:p>
          <a:p>
            <a:pPr marL="285750" lvl="0" indent="-285750" fontAlgn="auto">
              <a:spcBef>
                <a:spcPts val="0"/>
              </a:spcBef>
              <a:buClr>
                <a:srgbClr val="009FDB"/>
              </a:buClr>
              <a:buFontTx/>
              <a:buChar char="-"/>
              <a:defRPr/>
            </a:pPr>
            <a:r>
              <a:rPr lang="en-US" dirty="0">
                <a:solidFill>
                  <a:schemeClr val="tx2"/>
                </a:solidFill>
              </a:rPr>
              <a:t>No additional Software needed</a:t>
            </a:r>
          </a:p>
          <a:p>
            <a:pPr marL="285750" lvl="0" indent="-285750" fontAlgn="auto">
              <a:spcBef>
                <a:spcPts val="0"/>
              </a:spcBef>
              <a:buClr>
                <a:srgbClr val="009FDB"/>
              </a:buClr>
              <a:buFontTx/>
              <a:buChar char="-"/>
              <a:defRPr/>
            </a:pPr>
            <a:r>
              <a:rPr lang="en-US" dirty="0">
                <a:solidFill>
                  <a:schemeClr val="tx2"/>
                </a:solidFill>
              </a:rPr>
              <a:t>Coding can be done from any browser</a:t>
            </a:r>
          </a:p>
          <a:p>
            <a:pPr marL="285750" lvl="0" indent="-285750" fontAlgn="auto">
              <a:spcBef>
                <a:spcPts val="0"/>
              </a:spcBef>
              <a:buClr>
                <a:srgbClr val="009FDB"/>
              </a:buClr>
              <a:buFontTx/>
              <a:buChar char="-"/>
              <a:defRPr/>
            </a:pPr>
            <a:r>
              <a:rPr lang="en-US" dirty="0">
                <a:solidFill>
                  <a:schemeClr val="tx2"/>
                </a:solidFill>
              </a:rPr>
              <a:t>Can also deploy on Android, iPhone and Microsoft</a:t>
            </a:r>
          </a:p>
          <a:p>
            <a:pPr marL="285750" lvl="0" indent="-285750" fontAlgn="auto">
              <a:spcBef>
                <a:spcPts val="0"/>
              </a:spcBef>
              <a:buClr>
                <a:srgbClr val="009FDB"/>
              </a:buClr>
              <a:buFontTx/>
              <a:buChar char="-"/>
              <a:defRPr/>
            </a:pPr>
            <a:r>
              <a:rPr lang="en-US" dirty="0">
                <a:solidFill>
                  <a:schemeClr val="tx2"/>
                </a:solidFill>
              </a:rPr>
              <a:t>Blocks, </a:t>
            </a:r>
            <a:r>
              <a:rPr lang="en-US" dirty="0" err="1">
                <a:solidFill>
                  <a:schemeClr val="tx2"/>
                </a:solidFill>
              </a:rPr>
              <a:t>Javascript</a:t>
            </a:r>
            <a:r>
              <a:rPr lang="en-US" dirty="0">
                <a:solidFill>
                  <a:schemeClr val="tx2"/>
                </a:solidFill>
              </a:rPr>
              <a:t>, Python and more! </a:t>
            </a:r>
            <a:endParaRPr lang="en-US" dirty="0" smtClean="0">
              <a:solidFill>
                <a:schemeClr val="tx2"/>
              </a:solidFill>
            </a:endParaRPr>
          </a:p>
          <a:p>
            <a:pPr marL="285750" lvl="0" indent="-285750" fontAlgn="auto">
              <a:spcBef>
                <a:spcPts val="0"/>
              </a:spcBef>
              <a:buClr>
                <a:srgbClr val="009FDB"/>
              </a:buClr>
              <a:buFontTx/>
              <a:buChar char="-"/>
              <a:defRPr/>
            </a:pPr>
            <a:endParaRPr lang="en-US" dirty="0">
              <a:solidFill>
                <a:schemeClr val="tx2"/>
              </a:solidFill>
            </a:endParaRPr>
          </a:p>
          <a:p>
            <a:pPr marL="0" lvl="0" indent="0" fontAlgn="auto">
              <a:spcBef>
                <a:spcPts val="0"/>
              </a:spcBef>
              <a:buClr>
                <a:srgbClr val="009FDB"/>
              </a:buClr>
              <a:buNone/>
              <a:defRPr/>
            </a:pPr>
            <a:r>
              <a:rPr lang="en-US" b="1" dirty="0" smtClean="0">
                <a:solidFill>
                  <a:srgbClr val="00B0F0"/>
                </a:solidFill>
              </a:rPr>
              <a:t>Features</a:t>
            </a:r>
          </a:p>
          <a:p>
            <a:pPr marL="285750" lvl="0" indent="-285750" fontAlgn="auto">
              <a:spcBef>
                <a:spcPts val="0"/>
              </a:spcBef>
              <a:buClr>
                <a:srgbClr val="009FDB"/>
              </a:buClr>
              <a:buFontTx/>
              <a:buChar char="-"/>
              <a:defRPr/>
            </a:pPr>
            <a:r>
              <a:rPr lang="en-US" dirty="0" smtClean="0">
                <a:solidFill>
                  <a:schemeClr val="tx2"/>
                </a:solidFill>
              </a:rPr>
              <a:t>Wireless Communication (Radio and Bluetooth)</a:t>
            </a:r>
            <a:endParaRPr lang="en-US" dirty="0">
              <a:solidFill>
                <a:schemeClr val="tx2"/>
              </a:solidFill>
            </a:endParaRPr>
          </a:p>
          <a:p>
            <a:pPr marL="285750" lvl="0" indent="-285750" fontAlgn="auto">
              <a:spcBef>
                <a:spcPts val="0"/>
              </a:spcBef>
              <a:buClr>
                <a:srgbClr val="009FDB"/>
              </a:buClr>
              <a:buFontTx/>
              <a:buChar char="-"/>
              <a:defRPr/>
            </a:pPr>
            <a:r>
              <a:rPr lang="en-US" dirty="0" smtClean="0">
                <a:solidFill>
                  <a:schemeClr val="tx2"/>
                </a:solidFill>
              </a:rPr>
              <a:t>Accelerometer for board gesture detection</a:t>
            </a:r>
            <a:endParaRPr lang="en-US" dirty="0">
              <a:solidFill>
                <a:schemeClr val="tx2"/>
              </a:solidFill>
            </a:endParaRPr>
          </a:p>
          <a:p>
            <a:pPr marL="285750" lvl="0" indent="-285750" fontAlgn="auto">
              <a:spcBef>
                <a:spcPts val="0"/>
              </a:spcBef>
              <a:buClr>
                <a:srgbClr val="009FDB"/>
              </a:buClr>
              <a:buFontTx/>
              <a:buChar char="-"/>
              <a:defRPr/>
            </a:pPr>
            <a:r>
              <a:rPr lang="en-US" dirty="0" smtClean="0">
                <a:solidFill>
                  <a:schemeClr val="tx2"/>
                </a:solidFill>
              </a:rPr>
              <a:t>Magnetometer</a:t>
            </a:r>
            <a:endParaRPr lang="en-US" dirty="0">
              <a:solidFill>
                <a:schemeClr val="tx2"/>
              </a:solidFill>
            </a:endParaRPr>
          </a:p>
          <a:p>
            <a:pPr marL="285750" lvl="0" indent="-285750" fontAlgn="auto">
              <a:spcBef>
                <a:spcPts val="0"/>
              </a:spcBef>
              <a:buClr>
                <a:srgbClr val="009FDB"/>
              </a:buClr>
              <a:buFontTx/>
              <a:buChar char="-"/>
              <a:defRPr/>
            </a:pPr>
            <a:r>
              <a:rPr lang="en-US" dirty="0" smtClean="0">
                <a:solidFill>
                  <a:schemeClr val="tx2"/>
                </a:solidFill>
              </a:rPr>
              <a:t>Light Sensors</a:t>
            </a:r>
          </a:p>
          <a:p>
            <a:pPr marL="285750" lvl="0" indent="-285750" fontAlgn="auto">
              <a:spcBef>
                <a:spcPts val="0"/>
              </a:spcBef>
              <a:buClr>
                <a:srgbClr val="009FDB"/>
              </a:buClr>
              <a:buFontTx/>
              <a:buChar char="-"/>
              <a:defRPr/>
            </a:pPr>
            <a:r>
              <a:rPr lang="en-US" dirty="0" smtClean="0">
                <a:solidFill>
                  <a:schemeClr val="tx2"/>
                </a:solidFill>
              </a:rPr>
              <a:t>Temperature Sensing</a:t>
            </a:r>
          </a:p>
          <a:p>
            <a:pPr marL="285750" lvl="0" indent="-285750" fontAlgn="auto">
              <a:spcBef>
                <a:spcPts val="0"/>
              </a:spcBef>
              <a:buClr>
                <a:srgbClr val="009FDB"/>
              </a:buClr>
              <a:buFontTx/>
              <a:buChar char="-"/>
              <a:defRPr/>
            </a:pPr>
            <a:r>
              <a:rPr lang="en-US" dirty="0" smtClean="0">
                <a:solidFill>
                  <a:schemeClr val="tx2"/>
                </a:solidFill>
              </a:rPr>
              <a:t>GPIO Pins</a:t>
            </a:r>
          </a:p>
          <a:p>
            <a:pPr marL="285750" lvl="0" indent="-285750" fontAlgn="auto">
              <a:spcBef>
                <a:spcPts val="0"/>
              </a:spcBef>
              <a:buClr>
                <a:srgbClr val="009FDB"/>
              </a:buClr>
              <a:buFontTx/>
              <a:buChar char="-"/>
              <a:defRPr/>
            </a:pPr>
            <a:r>
              <a:rPr lang="en-US" dirty="0" smtClean="0">
                <a:solidFill>
                  <a:schemeClr val="tx2"/>
                </a:solidFill>
              </a:rPr>
              <a:t>2 User Buttons</a:t>
            </a:r>
            <a:endParaRPr lang="en-US" dirty="0">
              <a:solidFill>
                <a:schemeClr val="tx2"/>
              </a:solidFill>
            </a:endParaRPr>
          </a:p>
        </p:txBody>
      </p:sp>
      <p:pic>
        <p:nvPicPr>
          <p:cNvPr id="4" name="Picture 3"/>
          <p:cNvPicPr>
            <a:picLocks noChangeAspect="1"/>
          </p:cNvPicPr>
          <p:nvPr/>
        </p:nvPicPr>
        <p:blipFill>
          <a:blip r:embed="rId3"/>
          <a:stretch>
            <a:fillRect/>
          </a:stretch>
        </p:blipFill>
        <p:spPr>
          <a:xfrm>
            <a:off x="0" y="6230608"/>
            <a:ext cx="12192000" cy="627392"/>
          </a:xfrm>
          <a:prstGeom prst="rect">
            <a:avLst/>
          </a:prstGeom>
        </p:spPr>
      </p:pic>
    </p:spTree>
    <p:extLst>
      <p:ext uri="{BB962C8B-B14F-4D97-AF65-F5344CB8AC3E}">
        <p14:creationId xmlns:p14="http://schemas.microsoft.com/office/powerpoint/2010/main" val="366633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Covered</a:t>
            </a:r>
            <a:endParaRPr lang="en-US" dirty="0"/>
          </a:p>
        </p:txBody>
      </p:sp>
      <p:sp>
        <p:nvSpPr>
          <p:cNvPr id="3" name="Content Placeholder 2"/>
          <p:cNvSpPr>
            <a:spLocks noGrp="1"/>
          </p:cNvSpPr>
          <p:nvPr>
            <p:ph idx="1"/>
          </p:nvPr>
        </p:nvSpPr>
        <p:spPr/>
        <p:txBody>
          <a:bodyPr/>
          <a:lstStyle/>
          <a:p>
            <a:r>
              <a:rPr lang="en-US" dirty="0"/>
              <a:t>Programming Logic</a:t>
            </a:r>
          </a:p>
          <a:p>
            <a:pPr lvl="1"/>
            <a:r>
              <a:rPr lang="en-US" dirty="0"/>
              <a:t>Methods/Functions</a:t>
            </a:r>
          </a:p>
          <a:p>
            <a:pPr lvl="1"/>
            <a:r>
              <a:rPr lang="en-US" dirty="0"/>
              <a:t>Inputs</a:t>
            </a:r>
          </a:p>
          <a:p>
            <a:pPr lvl="1"/>
            <a:r>
              <a:rPr lang="en-US" dirty="0"/>
              <a:t>Variables</a:t>
            </a:r>
          </a:p>
          <a:p>
            <a:pPr lvl="1"/>
            <a:r>
              <a:rPr lang="en-US" dirty="0"/>
              <a:t>For Loop</a:t>
            </a:r>
          </a:p>
          <a:p>
            <a:r>
              <a:rPr lang="en-US" dirty="0"/>
              <a:t>Encryption (Caesar Cipher)</a:t>
            </a:r>
          </a:p>
          <a:p>
            <a:r>
              <a:rPr lang="en-US" dirty="0"/>
              <a:t>Radio </a:t>
            </a:r>
            <a:r>
              <a:rPr lang="en-US" dirty="0" smtClean="0"/>
              <a:t>Technology</a:t>
            </a:r>
            <a:endParaRPr lang="en-US" dirty="0"/>
          </a:p>
        </p:txBody>
      </p:sp>
      <p:pic>
        <p:nvPicPr>
          <p:cNvPr id="4" name="Picture 3"/>
          <p:cNvPicPr>
            <a:picLocks noChangeAspect="1"/>
          </p:cNvPicPr>
          <p:nvPr/>
        </p:nvPicPr>
        <p:blipFill>
          <a:blip r:embed="rId2"/>
          <a:stretch>
            <a:fillRect/>
          </a:stretch>
        </p:blipFill>
        <p:spPr>
          <a:xfrm>
            <a:off x="0" y="6230608"/>
            <a:ext cx="12192000" cy="627392"/>
          </a:xfrm>
          <a:prstGeom prst="rect">
            <a:avLst/>
          </a:prstGeom>
        </p:spPr>
      </p:pic>
    </p:spTree>
    <p:extLst>
      <p:ext uri="{BB962C8B-B14F-4D97-AF65-F5344CB8AC3E}">
        <p14:creationId xmlns:p14="http://schemas.microsoft.com/office/powerpoint/2010/main" val="142032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a:t>
            </a:r>
            <a:endParaRPr lang="en-US" dirty="0"/>
          </a:p>
        </p:txBody>
      </p:sp>
      <p:sp>
        <p:nvSpPr>
          <p:cNvPr id="3" name="Content Placeholder 2"/>
          <p:cNvSpPr>
            <a:spLocks noGrp="1"/>
          </p:cNvSpPr>
          <p:nvPr>
            <p:ph idx="1"/>
          </p:nvPr>
        </p:nvSpPr>
        <p:spPr/>
        <p:txBody>
          <a:bodyPr anchor="t"/>
          <a:lstStyle/>
          <a:p>
            <a:r>
              <a:rPr lang="en-US" dirty="0" smtClean="0"/>
              <a:t>Write a program on your </a:t>
            </a:r>
            <a:r>
              <a:rPr lang="en-US" dirty="0" err="1" smtClean="0"/>
              <a:t>Microbit</a:t>
            </a:r>
            <a:r>
              <a:rPr lang="en-US" dirty="0" smtClean="0"/>
              <a:t> that</a:t>
            </a:r>
          </a:p>
          <a:p>
            <a:pPr lvl="1"/>
            <a:r>
              <a:rPr lang="en-US" dirty="0" smtClean="0"/>
              <a:t>Allows the user to send a message to another party</a:t>
            </a:r>
          </a:p>
          <a:p>
            <a:pPr lvl="1"/>
            <a:r>
              <a:rPr lang="en-US" dirty="0" smtClean="0"/>
              <a:t>Allows the user to receive a message from another party</a:t>
            </a:r>
            <a:endParaRPr lang="en-US" dirty="0"/>
          </a:p>
        </p:txBody>
      </p:sp>
      <p:sp>
        <p:nvSpPr>
          <p:cNvPr id="4" name="Rounded Rectangle 3"/>
          <p:cNvSpPr/>
          <p:nvPr/>
        </p:nvSpPr>
        <p:spPr>
          <a:xfrm>
            <a:off x="3952875" y="3124200"/>
            <a:ext cx="2514600" cy="1704975"/>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202693" y="4342536"/>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33912" y="4505324"/>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074444" y="4495798"/>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14976" y="4495797"/>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55508" y="4317823"/>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95762" y="3819523"/>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55508" y="3819524"/>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45768" y="3879050"/>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6010276" y="3874291"/>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Isosceles Triangle 13"/>
          <p:cNvSpPr/>
          <p:nvPr/>
        </p:nvSpPr>
        <p:spPr>
          <a:xfrm rot="7894131">
            <a:off x="4029271" y="3249331"/>
            <a:ext cx="495300" cy="42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7894131">
            <a:off x="4411769" y="3196475"/>
            <a:ext cx="297671" cy="2566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7894131">
            <a:off x="4668130" y="3175014"/>
            <a:ext cx="221846" cy="1912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585499" y="3135885"/>
            <a:ext cx="2514600" cy="1704975"/>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23622" y="4367211"/>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266536" y="4517009"/>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707068" y="4507483"/>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147600" y="4507482"/>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0582207" y="4367210"/>
            <a:ext cx="27622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828386" y="3831208"/>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588132" y="3831209"/>
            <a:ext cx="276225" cy="2762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78392" y="3890735"/>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p:cNvSpPr/>
          <p:nvPr/>
        </p:nvSpPr>
        <p:spPr>
          <a:xfrm>
            <a:off x="10642900" y="3885976"/>
            <a:ext cx="166687" cy="166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Isosceles Triangle 26"/>
          <p:cNvSpPr/>
          <p:nvPr/>
        </p:nvSpPr>
        <p:spPr>
          <a:xfrm rot="7894131">
            <a:off x="8661895" y="3261016"/>
            <a:ext cx="495300" cy="42698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Isosceles Triangle 27"/>
          <p:cNvSpPr/>
          <p:nvPr/>
        </p:nvSpPr>
        <p:spPr>
          <a:xfrm rot="7894131">
            <a:off x="9044393" y="3208160"/>
            <a:ext cx="297671" cy="2566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Isosceles Triangle 28"/>
          <p:cNvSpPr/>
          <p:nvPr/>
        </p:nvSpPr>
        <p:spPr>
          <a:xfrm rot="7894131">
            <a:off x="9300754" y="3186699"/>
            <a:ext cx="221846" cy="191247"/>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ounded Rectangular Callout 31"/>
          <p:cNvSpPr/>
          <p:nvPr/>
        </p:nvSpPr>
        <p:spPr>
          <a:xfrm>
            <a:off x="7114398" y="2475612"/>
            <a:ext cx="1345406" cy="660273"/>
          </a:xfrm>
          <a:prstGeom prst="wedgeRoundRectCallout">
            <a:avLst>
              <a:gd name="adj1" fmla="val 62784"/>
              <a:gd name="adj2" fmla="val 9928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Hey!</a:t>
            </a:r>
            <a:endParaRPr lang="en-US" dirty="0"/>
          </a:p>
        </p:txBody>
      </p:sp>
      <p:sp>
        <p:nvSpPr>
          <p:cNvPr id="31" name="Rounded Rectangular Callout 30"/>
          <p:cNvSpPr/>
          <p:nvPr/>
        </p:nvSpPr>
        <p:spPr>
          <a:xfrm>
            <a:off x="5955508" y="1968627"/>
            <a:ext cx="1345406" cy="660273"/>
          </a:xfrm>
          <a:prstGeom prst="wedgeRoundRectCallout">
            <a:avLst>
              <a:gd name="adj1" fmla="val -44827"/>
              <a:gd name="adj2" fmla="val 120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a:t>
            </a:r>
            <a:endParaRPr lang="en-US" dirty="0"/>
          </a:p>
        </p:txBody>
      </p:sp>
      <p:grpSp>
        <p:nvGrpSpPr>
          <p:cNvPr id="58" name="Group 57"/>
          <p:cNvGrpSpPr/>
          <p:nvPr/>
        </p:nvGrpSpPr>
        <p:grpSpPr>
          <a:xfrm>
            <a:off x="4674943" y="3636820"/>
            <a:ext cx="1058894" cy="711973"/>
            <a:chOff x="4674943" y="3636820"/>
            <a:chExt cx="1058894" cy="711973"/>
          </a:xfrm>
        </p:grpSpPr>
        <p:sp>
          <p:nvSpPr>
            <p:cNvPr id="33" name="Rectangle 32"/>
            <p:cNvSpPr/>
            <p:nvPr/>
          </p:nvSpPr>
          <p:spPr>
            <a:xfrm>
              <a:off x="4674943" y="363682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92890" y="3637489"/>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115476" y="363682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349821" y="363682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567768" y="363682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675418" y="378738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893365" y="3788055"/>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115951" y="378738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50296" y="378738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68243" y="378738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682879" y="394277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900826" y="3943440"/>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123412" y="394277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357757" y="394277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75704" y="394277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688409" y="4094507"/>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906356" y="4095176"/>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128942" y="4094507"/>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363287" y="4094507"/>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581234" y="4094507"/>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95870" y="4249892"/>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913817" y="4250561"/>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136403" y="4249892"/>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370748" y="4249892"/>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588695" y="4249892"/>
              <a:ext cx="145142" cy="9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9319737" y="3613332"/>
            <a:ext cx="1058894" cy="711973"/>
            <a:chOff x="4674943" y="3636820"/>
            <a:chExt cx="1058894" cy="711973"/>
          </a:xfrm>
        </p:grpSpPr>
        <p:sp>
          <p:nvSpPr>
            <p:cNvPr id="60" name="Rectangle 59"/>
            <p:cNvSpPr/>
            <p:nvPr/>
          </p:nvSpPr>
          <p:spPr>
            <a:xfrm>
              <a:off x="4674943" y="363682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Rectangle 60"/>
            <p:cNvSpPr/>
            <p:nvPr/>
          </p:nvSpPr>
          <p:spPr>
            <a:xfrm>
              <a:off x="4892890" y="3637489"/>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Rectangle 61"/>
            <p:cNvSpPr/>
            <p:nvPr/>
          </p:nvSpPr>
          <p:spPr>
            <a:xfrm>
              <a:off x="5115476" y="363682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tangle 62"/>
            <p:cNvSpPr/>
            <p:nvPr/>
          </p:nvSpPr>
          <p:spPr>
            <a:xfrm>
              <a:off x="5349821" y="363682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Rectangle 63"/>
            <p:cNvSpPr/>
            <p:nvPr/>
          </p:nvSpPr>
          <p:spPr>
            <a:xfrm>
              <a:off x="5567768" y="363682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5" name="Rectangle 64"/>
            <p:cNvSpPr/>
            <p:nvPr/>
          </p:nvSpPr>
          <p:spPr>
            <a:xfrm>
              <a:off x="4675418" y="378738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tangle 65"/>
            <p:cNvSpPr/>
            <p:nvPr/>
          </p:nvSpPr>
          <p:spPr>
            <a:xfrm>
              <a:off x="4893365" y="3788055"/>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5115951" y="378738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5350296" y="378738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5568243" y="378738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4682879" y="394277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Rectangle 70"/>
            <p:cNvSpPr/>
            <p:nvPr/>
          </p:nvSpPr>
          <p:spPr>
            <a:xfrm>
              <a:off x="4900826" y="3943440"/>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Rectangle 71"/>
            <p:cNvSpPr/>
            <p:nvPr/>
          </p:nvSpPr>
          <p:spPr>
            <a:xfrm>
              <a:off x="5123412" y="394277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Rectangle 72"/>
            <p:cNvSpPr/>
            <p:nvPr/>
          </p:nvSpPr>
          <p:spPr>
            <a:xfrm>
              <a:off x="5357757" y="394277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Rectangle 73"/>
            <p:cNvSpPr/>
            <p:nvPr/>
          </p:nvSpPr>
          <p:spPr>
            <a:xfrm>
              <a:off x="5575704" y="394277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Rectangle 74"/>
            <p:cNvSpPr/>
            <p:nvPr/>
          </p:nvSpPr>
          <p:spPr>
            <a:xfrm>
              <a:off x="4688409" y="4094507"/>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Rectangle 75"/>
            <p:cNvSpPr/>
            <p:nvPr/>
          </p:nvSpPr>
          <p:spPr>
            <a:xfrm>
              <a:off x="4906356" y="4095176"/>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Rectangle 76"/>
            <p:cNvSpPr/>
            <p:nvPr/>
          </p:nvSpPr>
          <p:spPr>
            <a:xfrm>
              <a:off x="5128942" y="4094507"/>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Rectangle 77"/>
            <p:cNvSpPr/>
            <p:nvPr/>
          </p:nvSpPr>
          <p:spPr>
            <a:xfrm>
              <a:off x="5363287" y="4094507"/>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9" name="Rectangle 78"/>
            <p:cNvSpPr/>
            <p:nvPr/>
          </p:nvSpPr>
          <p:spPr>
            <a:xfrm>
              <a:off x="5581234" y="4094507"/>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0" name="Rectangle 79"/>
            <p:cNvSpPr/>
            <p:nvPr/>
          </p:nvSpPr>
          <p:spPr>
            <a:xfrm>
              <a:off x="4695870" y="4249892"/>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1" name="Rectangle 80"/>
            <p:cNvSpPr/>
            <p:nvPr/>
          </p:nvSpPr>
          <p:spPr>
            <a:xfrm>
              <a:off x="4913817" y="4250561"/>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Rectangle 81"/>
            <p:cNvSpPr/>
            <p:nvPr/>
          </p:nvSpPr>
          <p:spPr>
            <a:xfrm>
              <a:off x="5136403" y="4249892"/>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3" name="Rectangle 82"/>
            <p:cNvSpPr/>
            <p:nvPr/>
          </p:nvSpPr>
          <p:spPr>
            <a:xfrm>
              <a:off x="5370748" y="4249892"/>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4" name="Rectangle 83"/>
            <p:cNvSpPr/>
            <p:nvPr/>
          </p:nvSpPr>
          <p:spPr>
            <a:xfrm>
              <a:off x="5588695" y="4249892"/>
              <a:ext cx="145142" cy="98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85" name="Picture 84"/>
          <p:cNvPicPr>
            <a:picLocks noChangeAspect="1"/>
          </p:cNvPicPr>
          <p:nvPr/>
        </p:nvPicPr>
        <p:blipFill>
          <a:blip r:embed="rId2"/>
          <a:stretch>
            <a:fillRect/>
          </a:stretch>
        </p:blipFill>
        <p:spPr>
          <a:xfrm>
            <a:off x="0" y="6230608"/>
            <a:ext cx="12192000" cy="627392"/>
          </a:xfrm>
          <a:prstGeom prst="rect">
            <a:avLst/>
          </a:prstGeom>
        </p:spPr>
      </p:pic>
    </p:spTree>
    <p:extLst>
      <p:ext uri="{BB962C8B-B14F-4D97-AF65-F5344CB8AC3E}">
        <p14:creationId xmlns:p14="http://schemas.microsoft.com/office/powerpoint/2010/main" val="186134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srcRect t="9731" b="5252"/>
          <a:stretch/>
        </p:blipFill>
        <p:spPr>
          <a:xfrm>
            <a:off x="477341" y="2415488"/>
            <a:ext cx="9090840" cy="4345286"/>
          </a:xfrm>
          <a:prstGeom prst="rect">
            <a:avLst/>
          </a:prstGeom>
        </p:spPr>
      </p:pic>
      <p:sp>
        <p:nvSpPr>
          <p:cNvPr id="2" name="Title 1"/>
          <p:cNvSpPr>
            <a:spLocks noGrp="1"/>
          </p:cNvSpPr>
          <p:nvPr>
            <p:ph type="title"/>
          </p:nvPr>
        </p:nvSpPr>
        <p:spPr/>
        <p:txBody>
          <a:bodyPr anchor="t"/>
          <a:lstStyle/>
          <a:p>
            <a:r>
              <a:rPr lang="en-US" dirty="0" smtClean="0"/>
              <a:t>Navigating the Block Editor</a:t>
            </a:r>
            <a:endParaRPr lang="en-US" dirty="0"/>
          </a:p>
        </p:txBody>
      </p:sp>
      <p:grpSp>
        <p:nvGrpSpPr>
          <p:cNvPr id="7" name="Group 6"/>
          <p:cNvGrpSpPr/>
          <p:nvPr/>
        </p:nvGrpSpPr>
        <p:grpSpPr>
          <a:xfrm>
            <a:off x="4172755" y="270456"/>
            <a:ext cx="4497170" cy="425003"/>
            <a:chOff x="4172755" y="270456"/>
            <a:chExt cx="4497170" cy="425003"/>
          </a:xfrm>
        </p:grpSpPr>
        <p:sp>
          <p:nvSpPr>
            <p:cNvPr id="5" name="Oval 4"/>
            <p:cNvSpPr/>
            <p:nvPr/>
          </p:nvSpPr>
          <p:spPr>
            <a:xfrm>
              <a:off x="4172755" y="270456"/>
              <a:ext cx="425003" cy="425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6" name="TextBox 5"/>
            <p:cNvSpPr txBox="1"/>
            <p:nvPr/>
          </p:nvSpPr>
          <p:spPr>
            <a:xfrm>
              <a:off x="4623946" y="329068"/>
              <a:ext cx="4045979" cy="307777"/>
            </a:xfrm>
            <a:prstGeom prst="rect">
              <a:avLst/>
            </a:prstGeom>
            <a:noFill/>
          </p:spPr>
          <p:txBody>
            <a:bodyPr wrap="none" rtlCol="0">
              <a:spAutoFit/>
            </a:bodyPr>
            <a:lstStyle/>
            <a:p>
              <a:r>
                <a:rPr lang="en-US" sz="1400" dirty="0"/>
                <a:t>Open block editor: https://makecode.microbit.org/#</a:t>
              </a:r>
            </a:p>
          </p:txBody>
        </p:sp>
      </p:grpSp>
      <p:grpSp>
        <p:nvGrpSpPr>
          <p:cNvPr id="8" name="Group 7"/>
          <p:cNvGrpSpPr/>
          <p:nvPr/>
        </p:nvGrpSpPr>
        <p:grpSpPr>
          <a:xfrm>
            <a:off x="4172755" y="835558"/>
            <a:ext cx="3481188" cy="425003"/>
            <a:chOff x="4172755" y="270456"/>
            <a:chExt cx="3481188" cy="425003"/>
          </a:xfrm>
        </p:grpSpPr>
        <p:sp>
          <p:nvSpPr>
            <p:cNvPr id="9" name="Oval 8"/>
            <p:cNvSpPr/>
            <p:nvPr/>
          </p:nvSpPr>
          <p:spPr>
            <a:xfrm>
              <a:off x="4172755" y="270456"/>
              <a:ext cx="425003" cy="425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endParaRPr lang="en-US" dirty="0"/>
            </a:p>
          </p:txBody>
        </p:sp>
        <p:sp>
          <p:nvSpPr>
            <p:cNvPr id="10" name="TextBox 9"/>
            <p:cNvSpPr txBox="1"/>
            <p:nvPr/>
          </p:nvSpPr>
          <p:spPr>
            <a:xfrm>
              <a:off x="4623946" y="329068"/>
              <a:ext cx="3029997" cy="307777"/>
            </a:xfrm>
            <a:prstGeom prst="rect">
              <a:avLst/>
            </a:prstGeom>
            <a:noFill/>
          </p:spPr>
          <p:txBody>
            <a:bodyPr wrap="none" rtlCol="0">
              <a:spAutoFit/>
            </a:bodyPr>
            <a:lstStyle/>
            <a:p>
              <a:r>
                <a:rPr lang="en-US" sz="1400" dirty="0" smtClean="0"/>
                <a:t>Drag blocks from menu to editing area</a:t>
              </a:r>
              <a:endParaRPr lang="en-US" sz="1400" dirty="0"/>
            </a:p>
          </p:txBody>
        </p:sp>
      </p:grpSp>
      <p:grpSp>
        <p:nvGrpSpPr>
          <p:cNvPr id="16" name="Group 15"/>
          <p:cNvGrpSpPr/>
          <p:nvPr/>
        </p:nvGrpSpPr>
        <p:grpSpPr>
          <a:xfrm>
            <a:off x="4172755" y="1400660"/>
            <a:ext cx="3057995" cy="425003"/>
            <a:chOff x="4172755" y="270456"/>
            <a:chExt cx="3057995" cy="425003"/>
          </a:xfrm>
        </p:grpSpPr>
        <p:sp>
          <p:nvSpPr>
            <p:cNvPr id="17" name="Oval 16"/>
            <p:cNvSpPr/>
            <p:nvPr/>
          </p:nvSpPr>
          <p:spPr>
            <a:xfrm>
              <a:off x="4172755" y="270456"/>
              <a:ext cx="425003" cy="425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3</a:t>
              </a:r>
              <a:endParaRPr lang="en-US" dirty="0"/>
            </a:p>
          </p:txBody>
        </p:sp>
        <p:sp>
          <p:nvSpPr>
            <p:cNvPr id="18" name="TextBox 17"/>
            <p:cNvSpPr txBox="1"/>
            <p:nvPr/>
          </p:nvSpPr>
          <p:spPr>
            <a:xfrm>
              <a:off x="4623946" y="329068"/>
              <a:ext cx="2606804" cy="307777"/>
            </a:xfrm>
            <a:prstGeom prst="rect">
              <a:avLst/>
            </a:prstGeom>
            <a:noFill/>
          </p:spPr>
          <p:txBody>
            <a:bodyPr wrap="none" rtlCol="0">
              <a:spAutoFit/>
            </a:bodyPr>
            <a:lstStyle/>
            <a:p>
              <a:r>
                <a:rPr lang="en-US" sz="1400" dirty="0" smtClean="0"/>
                <a:t>Name file and download .hex file</a:t>
              </a:r>
              <a:endParaRPr lang="en-US" sz="1400" dirty="0"/>
            </a:p>
          </p:txBody>
        </p:sp>
      </p:grpSp>
      <p:sp>
        <p:nvSpPr>
          <p:cNvPr id="29" name="Rectangle 28"/>
          <p:cNvSpPr/>
          <p:nvPr/>
        </p:nvSpPr>
        <p:spPr>
          <a:xfrm>
            <a:off x="3504078" y="6081359"/>
            <a:ext cx="1254460" cy="2171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solidFill>
                  <a:sysClr val="windowText" lastClr="000000"/>
                </a:solidFill>
              </a:rPr>
              <a:t>Messenger</a:t>
            </a:r>
            <a:endParaRPr lang="en-US" sz="1200" dirty="0">
              <a:solidFill>
                <a:sysClr val="windowText" lastClr="000000"/>
              </a:solidFill>
            </a:endParaRPr>
          </a:p>
        </p:txBody>
      </p:sp>
      <p:grpSp>
        <p:nvGrpSpPr>
          <p:cNvPr id="31" name="Group 30"/>
          <p:cNvGrpSpPr/>
          <p:nvPr/>
        </p:nvGrpSpPr>
        <p:grpSpPr>
          <a:xfrm>
            <a:off x="4172755" y="1903885"/>
            <a:ext cx="3606222" cy="425003"/>
            <a:chOff x="4172755" y="270456"/>
            <a:chExt cx="3606222" cy="425003"/>
          </a:xfrm>
        </p:grpSpPr>
        <p:sp>
          <p:nvSpPr>
            <p:cNvPr id="32" name="Oval 31"/>
            <p:cNvSpPr/>
            <p:nvPr/>
          </p:nvSpPr>
          <p:spPr>
            <a:xfrm>
              <a:off x="4172755" y="270456"/>
              <a:ext cx="425003" cy="425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4</a:t>
              </a:r>
              <a:endParaRPr lang="en-US" dirty="0"/>
            </a:p>
          </p:txBody>
        </p:sp>
        <p:sp>
          <p:nvSpPr>
            <p:cNvPr id="33" name="TextBox 32"/>
            <p:cNvSpPr txBox="1"/>
            <p:nvPr/>
          </p:nvSpPr>
          <p:spPr>
            <a:xfrm>
              <a:off x="4623946" y="329068"/>
              <a:ext cx="3155031" cy="307777"/>
            </a:xfrm>
            <a:prstGeom prst="rect">
              <a:avLst/>
            </a:prstGeom>
            <a:noFill/>
          </p:spPr>
          <p:txBody>
            <a:bodyPr wrap="none" rtlCol="0">
              <a:spAutoFit/>
            </a:bodyPr>
            <a:lstStyle/>
            <a:p>
              <a:r>
                <a:rPr lang="en-US" sz="1400" dirty="0" smtClean="0"/>
                <a:t>Click the arrow and select show in folder</a:t>
              </a:r>
              <a:endParaRPr lang="en-US" sz="1400" dirty="0"/>
            </a:p>
          </p:txBody>
        </p:sp>
      </p:grpSp>
      <p:sp>
        <p:nvSpPr>
          <p:cNvPr id="34" name="Oval 33"/>
          <p:cNvSpPr/>
          <p:nvPr/>
        </p:nvSpPr>
        <p:spPr>
          <a:xfrm>
            <a:off x="1668768" y="6427028"/>
            <a:ext cx="361447" cy="36144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200400" y="2153584"/>
            <a:ext cx="425003" cy="425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36" name="Oval 35"/>
          <p:cNvSpPr/>
          <p:nvPr/>
        </p:nvSpPr>
        <p:spPr>
          <a:xfrm>
            <a:off x="3200401" y="2999424"/>
            <a:ext cx="425003" cy="425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2</a:t>
            </a:r>
            <a:endParaRPr lang="en-US" dirty="0"/>
          </a:p>
        </p:txBody>
      </p:sp>
      <p:sp>
        <p:nvSpPr>
          <p:cNvPr id="37" name="Oval 36"/>
          <p:cNvSpPr/>
          <p:nvPr/>
        </p:nvSpPr>
        <p:spPr>
          <a:xfrm>
            <a:off x="3079075" y="5745221"/>
            <a:ext cx="425003" cy="425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3</a:t>
            </a:r>
            <a:endParaRPr lang="en-US" dirty="0"/>
          </a:p>
        </p:txBody>
      </p:sp>
      <p:sp>
        <p:nvSpPr>
          <p:cNvPr id="38" name="Oval 37"/>
          <p:cNvSpPr/>
          <p:nvPr/>
        </p:nvSpPr>
        <p:spPr>
          <a:xfrm>
            <a:off x="1047926" y="6160957"/>
            <a:ext cx="425003" cy="425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4</a:t>
            </a:r>
            <a:endParaRPr lang="en-US" dirty="0"/>
          </a:p>
        </p:txBody>
      </p:sp>
      <p:grpSp>
        <p:nvGrpSpPr>
          <p:cNvPr id="22" name="Group 21"/>
          <p:cNvGrpSpPr/>
          <p:nvPr/>
        </p:nvGrpSpPr>
        <p:grpSpPr>
          <a:xfrm>
            <a:off x="8696113" y="636845"/>
            <a:ext cx="3173411" cy="1012719"/>
            <a:chOff x="4172755" y="270456"/>
            <a:chExt cx="3173411" cy="1012719"/>
          </a:xfrm>
        </p:grpSpPr>
        <p:sp>
          <p:nvSpPr>
            <p:cNvPr id="23" name="Oval 22"/>
            <p:cNvSpPr/>
            <p:nvPr/>
          </p:nvSpPr>
          <p:spPr>
            <a:xfrm>
              <a:off x="4172755" y="270456"/>
              <a:ext cx="425003" cy="425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en-US" dirty="0"/>
            </a:p>
          </p:txBody>
        </p:sp>
        <p:sp>
          <p:nvSpPr>
            <p:cNvPr id="24" name="TextBox 23"/>
            <p:cNvSpPr txBox="1"/>
            <p:nvPr/>
          </p:nvSpPr>
          <p:spPr>
            <a:xfrm>
              <a:off x="4623946" y="329068"/>
              <a:ext cx="2722220" cy="954107"/>
            </a:xfrm>
            <a:prstGeom prst="rect">
              <a:avLst/>
            </a:prstGeom>
            <a:noFill/>
          </p:spPr>
          <p:txBody>
            <a:bodyPr wrap="none" rtlCol="0">
              <a:spAutoFit/>
            </a:bodyPr>
            <a:lstStyle/>
            <a:p>
              <a:r>
                <a:rPr lang="en-US" sz="1400" dirty="0" smtClean="0"/>
                <a:t>Drag .hex file from file location to </a:t>
              </a:r>
            </a:p>
            <a:p>
              <a:r>
                <a:rPr lang="en-US" sz="1400" dirty="0" err="1" smtClean="0"/>
                <a:t>microbit</a:t>
              </a:r>
              <a:r>
                <a:rPr lang="en-US" sz="1400" dirty="0" smtClean="0"/>
                <a:t> in “My Computer” </a:t>
              </a:r>
            </a:p>
            <a:p>
              <a:r>
                <a:rPr lang="en-US" sz="1400" dirty="0" smtClean="0"/>
                <a:t>to install. It will say “Copying” and </a:t>
              </a:r>
            </a:p>
            <a:p>
              <a:r>
                <a:rPr lang="en-US" sz="1400" dirty="0" smtClean="0"/>
                <a:t>then disappear on </a:t>
              </a:r>
              <a:r>
                <a:rPr lang="en-US" sz="1400" dirty="0" err="1" smtClean="0"/>
                <a:t>microbit</a:t>
              </a:r>
              <a:r>
                <a:rPr lang="en-US" sz="1400" dirty="0" smtClean="0"/>
                <a:t>.</a:t>
              </a:r>
              <a:endParaRPr lang="en-US" sz="1400" dirty="0"/>
            </a:p>
          </p:txBody>
        </p:sp>
      </p:grpSp>
      <p:sp>
        <p:nvSpPr>
          <p:cNvPr id="3" name="TextBox 2"/>
          <p:cNvSpPr txBox="1"/>
          <p:nvPr/>
        </p:nvSpPr>
        <p:spPr>
          <a:xfrm>
            <a:off x="9147304" y="1593165"/>
            <a:ext cx="2658824" cy="276999"/>
          </a:xfrm>
          <a:prstGeom prst="rect">
            <a:avLst/>
          </a:prstGeom>
          <a:noFill/>
        </p:spPr>
        <p:txBody>
          <a:bodyPr wrap="square" rtlCol="0">
            <a:spAutoFit/>
          </a:bodyPr>
          <a:lstStyle/>
          <a:p>
            <a:r>
              <a:rPr lang="en-US" sz="1200" b="1" dirty="0" smtClean="0"/>
              <a:t>*Note: Step 5 not shown</a:t>
            </a:r>
            <a:endParaRPr lang="en-US" sz="1200" b="1" dirty="0"/>
          </a:p>
        </p:txBody>
      </p:sp>
    </p:spTree>
    <p:extLst>
      <p:ext uri="{BB962C8B-B14F-4D97-AF65-F5344CB8AC3E}">
        <p14:creationId xmlns:p14="http://schemas.microsoft.com/office/powerpoint/2010/main" val="105184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Basic Radio Code</a:t>
            </a:r>
            <a:endParaRPr lang="en-US" dirty="0"/>
          </a:p>
        </p:txBody>
      </p:sp>
      <p:pic>
        <p:nvPicPr>
          <p:cNvPr id="4" name="Picture 3"/>
          <p:cNvPicPr>
            <a:picLocks noChangeAspect="1"/>
          </p:cNvPicPr>
          <p:nvPr/>
        </p:nvPicPr>
        <p:blipFill>
          <a:blip r:embed="rId3"/>
          <a:stretch>
            <a:fillRect/>
          </a:stretch>
        </p:blipFill>
        <p:spPr>
          <a:xfrm>
            <a:off x="5685434" y="2019490"/>
            <a:ext cx="3705225" cy="2809875"/>
          </a:xfrm>
          <a:prstGeom prst="rect">
            <a:avLst/>
          </a:prstGeom>
        </p:spPr>
      </p:pic>
      <p:pic>
        <p:nvPicPr>
          <p:cNvPr id="6" name="Picture 5"/>
          <p:cNvPicPr>
            <a:picLocks noChangeAspect="1"/>
          </p:cNvPicPr>
          <p:nvPr/>
        </p:nvPicPr>
        <p:blipFill>
          <a:blip r:embed="rId4"/>
          <a:stretch>
            <a:fillRect/>
          </a:stretch>
        </p:blipFill>
        <p:spPr>
          <a:xfrm>
            <a:off x="0" y="6230608"/>
            <a:ext cx="12192000" cy="627392"/>
          </a:xfrm>
          <a:prstGeom prst="rect">
            <a:avLst/>
          </a:prstGeom>
        </p:spPr>
      </p:pic>
    </p:spTree>
    <p:extLst>
      <p:ext uri="{BB962C8B-B14F-4D97-AF65-F5344CB8AC3E}">
        <p14:creationId xmlns:p14="http://schemas.microsoft.com/office/powerpoint/2010/main" val="209525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48049" cy="4601183"/>
          </a:xfrm>
        </p:spPr>
        <p:txBody>
          <a:bodyPr>
            <a:normAutofit/>
          </a:bodyPr>
          <a:lstStyle/>
          <a:p>
            <a:pPr algn="ctr"/>
            <a:r>
              <a:rPr lang="en-US" sz="2800" dirty="0" smtClean="0"/>
              <a:t>“Man-in-the-Middle” </a:t>
            </a:r>
            <a:br>
              <a:rPr lang="en-US" sz="2800" dirty="0" smtClean="0"/>
            </a:br>
            <a:r>
              <a:rPr lang="en-US" sz="2800" dirty="0" smtClean="0"/>
              <a:t>Attack</a:t>
            </a:r>
            <a:endParaRPr lang="en-US" sz="2800" dirty="0"/>
          </a:p>
        </p:txBody>
      </p:sp>
      <p:pic>
        <p:nvPicPr>
          <p:cNvPr id="4" name="Picture 3"/>
          <p:cNvPicPr>
            <a:picLocks noChangeAspect="1"/>
          </p:cNvPicPr>
          <p:nvPr/>
        </p:nvPicPr>
        <p:blipFill>
          <a:blip r:embed="rId2"/>
          <a:stretch>
            <a:fillRect/>
          </a:stretch>
        </p:blipFill>
        <p:spPr>
          <a:xfrm>
            <a:off x="3869268" y="984447"/>
            <a:ext cx="7280937" cy="4860912"/>
          </a:xfrm>
          <a:prstGeom prst="rect">
            <a:avLst/>
          </a:prstGeom>
        </p:spPr>
      </p:pic>
      <p:pic>
        <p:nvPicPr>
          <p:cNvPr id="5" name="Picture 4"/>
          <p:cNvPicPr>
            <a:picLocks noChangeAspect="1"/>
          </p:cNvPicPr>
          <p:nvPr/>
        </p:nvPicPr>
        <p:blipFill>
          <a:blip r:embed="rId3"/>
          <a:stretch>
            <a:fillRect/>
          </a:stretch>
        </p:blipFill>
        <p:spPr>
          <a:xfrm>
            <a:off x="0" y="6230608"/>
            <a:ext cx="12192000" cy="627392"/>
          </a:xfrm>
          <a:prstGeom prst="rect">
            <a:avLst/>
          </a:prstGeom>
        </p:spPr>
      </p:pic>
    </p:spTree>
    <p:extLst>
      <p:ext uri="{BB962C8B-B14F-4D97-AF65-F5344CB8AC3E}">
        <p14:creationId xmlns:p14="http://schemas.microsoft.com/office/powerpoint/2010/main" val="284590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Encryption</a:t>
            </a:r>
          </a:p>
          <a:p>
            <a:pPr lvl="1"/>
            <a:r>
              <a:rPr lang="en-US" dirty="0" smtClean="0"/>
              <a:t>The process of encoding a message or information in such a way that only authorized parties can access it and those who are not authorized cannot.</a:t>
            </a:r>
          </a:p>
          <a:p>
            <a:pPr lvl="1"/>
            <a:r>
              <a:rPr lang="en-US" dirty="0" smtClean="0"/>
              <a:t>The process DOES NOT itself prevent interference but denies the intelligible content to a would-be interceptor.</a:t>
            </a:r>
          </a:p>
          <a:p>
            <a:r>
              <a:rPr lang="en-US" dirty="0" smtClean="0"/>
              <a:t>Decryption</a:t>
            </a:r>
          </a:p>
          <a:p>
            <a:pPr lvl="1"/>
            <a:r>
              <a:rPr lang="en-US" dirty="0" smtClean="0"/>
              <a:t>The conversion of encrypted data into its original form.</a:t>
            </a:r>
          </a:p>
          <a:p>
            <a:r>
              <a:rPr lang="en-US" dirty="0" smtClean="0"/>
              <a:t>Caesar Shift</a:t>
            </a:r>
          </a:p>
          <a:p>
            <a:pPr lvl="1"/>
            <a:r>
              <a:rPr lang="en-US" dirty="0" smtClean="0"/>
              <a:t>A method of encryption that replaces each letter in the original message with a different one a fixed number of places down the alphabet.</a:t>
            </a:r>
            <a:endParaRPr lang="en-US" dirty="0"/>
          </a:p>
        </p:txBody>
      </p:sp>
      <p:pic>
        <p:nvPicPr>
          <p:cNvPr id="4" name="Picture 3"/>
          <p:cNvPicPr>
            <a:picLocks noChangeAspect="1"/>
          </p:cNvPicPr>
          <p:nvPr/>
        </p:nvPicPr>
        <p:blipFill>
          <a:blip r:embed="rId2"/>
          <a:stretch>
            <a:fillRect/>
          </a:stretch>
        </p:blipFill>
        <p:spPr>
          <a:xfrm>
            <a:off x="0" y="6230608"/>
            <a:ext cx="12192000" cy="627392"/>
          </a:xfrm>
          <a:prstGeom prst="rect">
            <a:avLst/>
          </a:prstGeom>
        </p:spPr>
      </p:pic>
    </p:spTree>
    <p:extLst>
      <p:ext uri="{BB962C8B-B14F-4D97-AF65-F5344CB8AC3E}">
        <p14:creationId xmlns:p14="http://schemas.microsoft.com/office/powerpoint/2010/main" val="401208656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325</TotalTime>
  <Words>889</Words>
  <Application>Microsoft Office PowerPoint</Application>
  <PresentationFormat>Widescreen</PresentationFormat>
  <Paragraphs>127</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 2</vt:lpstr>
      <vt:lpstr>Frame</vt:lpstr>
      <vt:lpstr>AT&amp;T Cybersecurity</vt:lpstr>
      <vt:lpstr>AT&amp;T Connecting and Securing Your World</vt:lpstr>
      <vt:lpstr>What is Microbit?</vt:lpstr>
      <vt:lpstr>Concepts Covered</vt:lpstr>
      <vt:lpstr>Scenario #1</vt:lpstr>
      <vt:lpstr>Navigating the Block Editor</vt:lpstr>
      <vt:lpstr>Example 1: Basic Radio Code</vt:lpstr>
      <vt:lpstr>“Man-in-the-Middle”  Attack</vt:lpstr>
      <vt:lpstr>Terminology</vt:lpstr>
      <vt:lpstr>Scenario #2</vt:lpstr>
      <vt:lpstr>Scenario #2 Codeblocks</vt:lpstr>
      <vt:lpstr>Man-in-Middle Codeblocks</vt:lpstr>
      <vt:lpstr>Discussion Questions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AT&amp;T Cybersecurity</dc:title>
  <dc:creator>GERAGHTY, TIMOTHY A</dc:creator>
  <cp:lastModifiedBy>GERAGHTY, TIMOTHY A</cp:lastModifiedBy>
  <cp:revision>34</cp:revision>
  <dcterms:created xsi:type="dcterms:W3CDTF">2018-10-03T14:34:59Z</dcterms:created>
  <dcterms:modified xsi:type="dcterms:W3CDTF">2018-10-12T18:21:56Z</dcterms:modified>
</cp:coreProperties>
</file>