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notesSlides/notesSlide22.xml" ContentType="application/vnd.openxmlformats-officedocument.presentationml.notesSlide+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3"/>
  </p:notesMasterIdLst>
  <p:sldIdLst>
    <p:sldId id="257" r:id="rId2"/>
    <p:sldId id="260" r:id="rId3"/>
    <p:sldId id="261" r:id="rId4"/>
    <p:sldId id="293" r:id="rId5"/>
    <p:sldId id="294" r:id="rId6"/>
    <p:sldId id="272" r:id="rId7"/>
    <p:sldId id="263" r:id="rId8"/>
    <p:sldId id="264" r:id="rId9"/>
    <p:sldId id="266" r:id="rId10"/>
    <p:sldId id="295" r:id="rId11"/>
    <p:sldId id="292" r:id="rId12"/>
    <p:sldId id="274" r:id="rId13"/>
    <p:sldId id="277" r:id="rId14"/>
    <p:sldId id="275" r:id="rId15"/>
    <p:sldId id="276" r:id="rId16"/>
    <p:sldId id="278" r:id="rId17"/>
    <p:sldId id="281" r:id="rId18"/>
    <p:sldId id="282" r:id="rId19"/>
    <p:sldId id="283" r:id="rId20"/>
    <p:sldId id="280" r:id="rId21"/>
    <p:sldId id="296" r:id="rId22"/>
    <p:sldId id="285" r:id="rId23"/>
    <p:sldId id="270" r:id="rId24"/>
    <p:sldId id="262" r:id="rId25"/>
    <p:sldId id="265" r:id="rId26"/>
    <p:sldId id="284" r:id="rId27"/>
    <p:sldId id="286" r:id="rId28"/>
    <p:sldId id="287" r:id="rId29"/>
    <p:sldId id="288" r:id="rId30"/>
    <p:sldId id="289" r:id="rId31"/>
    <p:sldId id="290" r:id="rId32"/>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269D01E-BC32-4049-B463-5C60D7B0CCD2}" styleName="テーマ 2 - アクセント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5620"/>
    <p:restoredTop sz="75219" autoAdjust="0"/>
  </p:normalViewPr>
  <p:slideViewPr>
    <p:cSldViewPr snapToGrid="0" snapToObjects="1">
      <p:cViewPr varScale="1">
        <p:scale>
          <a:sx n="88" d="100"/>
          <a:sy n="88" d="100"/>
        </p:scale>
        <p:origin x="-2232"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592116583326154"/>
          <c:y val="0.586281914412416"/>
          <c:w val="0.443925752206497"/>
          <c:h val="0.0851774114173228"/>
        </c:manualLayout>
      </c:layout>
      <c:scatterChart>
        <c:scatterStyle val="lineMarker"/>
        <c:varyColors val="0"/>
        <c:ser>
          <c:idx val="0"/>
          <c:order val="0"/>
          <c:tx>
            <c:strRef>
              <c:f>Sheet1!$B$1</c:f>
              <c:strCache>
                <c:ptCount val="1"/>
                <c:pt idx="0">
                  <c:v>非ターゲット型ユーザ</c:v>
                </c:pt>
              </c:strCache>
            </c:strRef>
          </c:tx>
          <c:spPr>
            <a:ln w="28575">
              <a:noFill/>
            </a:ln>
          </c:spPr>
          <c:marker>
            <c:symbol val="square"/>
            <c:size val="10"/>
            <c:spPr>
              <a:solidFill>
                <a:srgbClr val="FFFFFF">
                  <a:lumMod val="65000"/>
                </a:srgbClr>
              </a:solidFill>
              <a:ln>
                <a:solidFill>
                  <a:srgbClr val="FFFFFF">
                    <a:lumMod val="65000"/>
                  </a:srgbClr>
                </a:solidFill>
              </a:ln>
            </c:spPr>
          </c:marker>
          <c:trendline>
            <c:trendlineType val="linear"/>
            <c:dispRSqr val="0"/>
            <c:dispEq val="0"/>
          </c:trendline>
          <c:xVal>
            <c:numRef>
              <c:f>Sheet1!$A$2:$A$11</c:f>
              <c:numCache>
                <c:formatCode>General</c:formatCode>
                <c:ptCount val="10"/>
                <c:pt idx="0">
                  <c:v>0.044367625</c:v>
                </c:pt>
                <c:pt idx="1">
                  <c:v>0.019994067</c:v>
                </c:pt>
                <c:pt idx="2">
                  <c:v>0.01635419</c:v>
                </c:pt>
                <c:pt idx="3">
                  <c:v>0.015794563</c:v>
                </c:pt>
                <c:pt idx="4">
                  <c:v>0.010787901</c:v>
                </c:pt>
                <c:pt idx="5">
                  <c:v>0.009199923</c:v>
                </c:pt>
                <c:pt idx="6">
                  <c:v>0.003594459</c:v>
                </c:pt>
                <c:pt idx="7">
                  <c:v>0.003349188</c:v>
                </c:pt>
                <c:pt idx="8">
                  <c:v>0.003210705</c:v>
                </c:pt>
                <c:pt idx="9">
                  <c:v>0.006018907</c:v>
                </c:pt>
              </c:numCache>
            </c:numRef>
          </c:xVal>
          <c:yVal>
            <c:numRef>
              <c:f>Sheet1!$B$2:$B$11</c:f>
              <c:numCache>
                <c:formatCode>General</c:formatCode>
                <c:ptCount val="10"/>
                <c:pt idx="0">
                  <c:v>0.0</c:v>
                </c:pt>
                <c:pt idx="1">
                  <c:v>0.0</c:v>
                </c:pt>
                <c:pt idx="2">
                  <c:v>0.0</c:v>
                </c:pt>
                <c:pt idx="3">
                  <c:v>0.0</c:v>
                </c:pt>
                <c:pt idx="4">
                  <c:v>0.0</c:v>
                </c:pt>
                <c:pt idx="5">
                  <c:v>0.0</c:v>
                </c:pt>
                <c:pt idx="6">
                  <c:v>0.0</c:v>
                </c:pt>
                <c:pt idx="7">
                  <c:v>0.0</c:v>
                </c:pt>
                <c:pt idx="8">
                  <c:v>0.0</c:v>
                </c:pt>
                <c:pt idx="9">
                  <c:v>0.0</c:v>
                </c:pt>
              </c:numCache>
            </c:numRef>
          </c:yVal>
          <c:smooth val="0"/>
        </c:ser>
        <c:dLbls>
          <c:showLegendKey val="0"/>
          <c:showVal val="0"/>
          <c:showCatName val="0"/>
          <c:showSerName val="0"/>
          <c:showPercent val="0"/>
          <c:showBubbleSize val="0"/>
        </c:dLbls>
        <c:axId val="2080591368"/>
        <c:axId val="2080593416"/>
      </c:scatterChart>
      <c:valAx>
        <c:axId val="2080591368"/>
        <c:scaling>
          <c:orientation val="minMax"/>
          <c:max val="0.3"/>
        </c:scaling>
        <c:delete val="0"/>
        <c:axPos val="b"/>
        <c:numFmt formatCode="General" sourceLinked="1"/>
        <c:majorTickMark val="out"/>
        <c:minorTickMark val="none"/>
        <c:tickLblPos val="nextTo"/>
        <c:txPr>
          <a:bodyPr/>
          <a:lstStyle/>
          <a:p>
            <a:pPr>
              <a:defRPr sz="1700">
                <a:latin typeface="TitilliumText25L 400 wt"/>
                <a:cs typeface="TitilliumText25L 400 wt"/>
              </a:defRPr>
            </a:pPr>
            <a:endParaRPr lang="ja-JP"/>
          </a:p>
        </c:txPr>
        <c:crossAx val="2080593416"/>
        <c:crosses val="autoZero"/>
        <c:crossBetween val="midCat"/>
        <c:majorUnit val="0.1"/>
      </c:valAx>
      <c:valAx>
        <c:axId val="2080593416"/>
        <c:scaling>
          <c:orientation val="minMax"/>
        </c:scaling>
        <c:delete val="1"/>
        <c:axPos val="l"/>
        <c:numFmt formatCode="General" sourceLinked="1"/>
        <c:majorTickMark val="out"/>
        <c:minorTickMark val="none"/>
        <c:tickLblPos val="nextTo"/>
        <c:crossAx val="2080591368"/>
        <c:crosses val="autoZero"/>
        <c:crossBetween val="midCat"/>
      </c:valAx>
    </c:plotArea>
    <c:legend>
      <c:legendPos val="r"/>
      <c:layout>
        <c:manualLayout>
          <c:xMode val="edge"/>
          <c:yMode val="edge"/>
          <c:x val="0.475654491307059"/>
          <c:y val="0.101317568131916"/>
          <c:w val="0.484257874015748"/>
          <c:h val="0.132172695514046"/>
        </c:manualLayout>
      </c:layout>
      <c:overlay val="0"/>
    </c:legend>
    <c:plotVisOnly val="1"/>
    <c:dispBlanksAs val="gap"/>
    <c:showDLblsOverMax val="0"/>
  </c:chart>
  <c:txPr>
    <a:bodyPr/>
    <a:lstStyle/>
    <a:p>
      <a:pPr>
        <a:defRPr sz="2000">
          <a:solidFill>
            <a:schemeClr val="tx1">
              <a:lumMod val="65000"/>
              <a:lumOff val="35000"/>
            </a:schemeClr>
          </a:solidFill>
        </a:defRPr>
      </a:pPr>
      <a:endParaRPr lang="ja-JP"/>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576961942257218"/>
          <c:y val="0.613833789473389"/>
          <c:w val="0.613659612860892"/>
          <c:h val="0.0851774114173228"/>
        </c:manualLayout>
      </c:layout>
      <c:scatterChart>
        <c:scatterStyle val="lineMarker"/>
        <c:varyColors val="0"/>
        <c:ser>
          <c:idx val="0"/>
          <c:order val="0"/>
          <c:tx>
            <c:strRef>
              <c:f>Sheet1!$B$1</c:f>
              <c:strCache>
                <c:ptCount val="1"/>
                <c:pt idx="0">
                  <c:v>ターゲット型ユーザ</c:v>
                </c:pt>
              </c:strCache>
            </c:strRef>
          </c:tx>
          <c:spPr>
            <a:ln w="28575">
              <a:noFill/>
            </a:ln>
          </c:spPr>
          <c:marker>
            <c:symbol val="square"/>
            <c:size val="10"/>
          </c:marker>
          <c:xVal>
            <c:numRef>
              <c:f>Sheet1!$A$2:$A$11</c:f>
              <c:numCache>
                <c:formatCode>General</c:formatCode>
                <c:ptCount val="10"/>
                <c:pt idx="0">
                  <c:v>0.726519605</c:v>
                </c:pt>
                <c:pt idx="1">
                  <c:v>0.60836889</c:v>
                </c:pt>
                <c:pt idx="2">
                  <c:v>0.315936427</c:v>
                </c:pt>
                <c:pt idx="3">
                  <c:v>0.298435633</c:v>
                </c:pt>
                <c:pt idx="4">
                  <c:v>0.296590593</c:v>
                </c:pt>
                <c:pt idx="5">
                  <c:v>0.274122201</c:v>
                </c:pt>
                <c:pt idx="6">
                  <c:v>0.257254227</c:v>
                </c:pt>
                <c:pt idx="7">
                  <c:v>0.223741189</c:v>
                </c:pt>
                <c:pt idx="8">
                  <c:v>0.072387058</c:v>
                </c:pt>
                <c:pt idx="9">
                  <c:v>0.053312916</c:v>
                </c:pt>
              </c:numCache>
            </c:numRef>
          </c:xVal>
          <c:yVal>
            <c:numRef>
              <c:f>Sheet1!$B$2:$B$11</c:f>
              <c:numCache>
                <c:formatCode>General</c:formatCode>
                <c:ptCount val="10"/>
                <c:pt idx="0">
                  <c:v>0.0</c:v>
                </c:pt>
                <c:pt idx="1">
                  <c:v>0.0</c:v>
                </c:pt>
                <c:pt idx="2">
                  <c:v>0.0</c:v>
                </c:pt>
                <c:pt idx="3">
                  <c:v>0.0</c:v>
                </c:pt>
                <c:pt idx="4">
                  <c:v>0.0</c:v>
                </c:pt>
                <c:pt idx="5">
                  <c:v>0.0</c:v>
                </c:pt>
                <c:pt idx="6">
                  <c:v>0.0</c:v>
                </c:pt>
                <c:pt idx="7">
                  <c:v>0.0</c:v>
                </c:pt>
                <c:pt idx="8">
                  <c:v>0.0</c:v>
                </c:pt>
                <c:pt idx="9">
                  <c:v>0.0</c:v>
                </c:pt>
              </c:numCache>
            </c:numRef>
          </c:yVal>
          <c:smooth val="0"/>
        </c:ser>
        <c:dLbls>
          <c:showLegendKey val="0"/>
          <c:showVal val="0"/>
          <c:showCatName val="0"/>
          <c:showSerName val="0"/>
          <c:showPercent val="0"/>
          <c:showBubbleSize val="0"/>
        </c:dLbls>
        <c:axId val="2061833416"/>
        <c:axId val="2061836472"/>
      </c:scatterChart>
      <c:valAx>
        <c:axId val="2061833416"/>
        <c:scaling>
          <c:orientation val="minMax"/>
        </c:scaling>
        <c:delete val="0"/>
        <c:axPos val="b"/>
        <c:numFmt formatCode="General" sourceLinked="1"/>
        <c:majorTickMark val="out"/>
        <c:minorTickMark val="none"/>
        <c:tickLblPos val="nextTo"/>
        <c:txPr>
          <a:bodyPr/>
          <a:lstStyle/>
          <a:p>
            <a:pPr>
              <a:defRPr sz="1700">
                <a:latin typeface="TitilliumText25L 400 wt"/>
                <a:cs typeface="TitilliumText25L 400 wt"/>
              </a:defRPr>
            </a:pPr>
            <a:endParaRPr lang="ja-JP"/>
          </a:p>
        </c:txPr>
        <c:crossAx val="2061836472"/>
        <c:crosses val="autoZero"/>
        <c:crossBetween val="midCat"/>
      </c:valAx>
      <c:valAx>
        <c:axId val="2061836472"/>
        <c:scaling>
          <c:orientation val="minMax"/>
        </c:scaling>
        <c:delete val="1"/>
        <c:axPos val="l"/>
        <c:numFmt formatCode="General" sourceLinked="1"/>
        <c:majorTickMark val="out"/>
        <c:minorTickMark val="none"/>
        <c:tickLblPos val="nextTo"/>
        <c:crossAx val="2061833416"/>
        <c:crosses val="autoZero"/>
        <c:crossBetween val="midCat"/>
      </c:valAx>
    </c:plotArea>
    <c:plotVisOnly val="1"/>
    <c:dispBlanksAs val="gap"/>
    <c:showDLblsOverMax val="0"/>
  </c:chart>
  <c:txPr>
    <a:bodyPr/>
    <a:lstStyle/>
    <a:p>
      <a:pPr>
        <a:defRPr sz="2000">
          <a:solidFill>
            <a:schemeClr val="tx1">
              <a:lumMod val="65000"/>
              <a:lumOff val="35000"/>
            </a:schemeClr>
          </a:solidFill>
        </a:defRPr>
      </a:pPr>
      <a:endParaRPr lang="ja-JP"/>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592116583326154"/>
          <c:y val="0.586281914412416"/>
          <c:w val="0.443925752206497"/>
          <c:h val="0.0851774114173228"/>
        </c:manualLayout>
      </c:layout>
      <c:scatterChart>
        <c:scatterStyle val="lineMarker"/>
        <c:varyColors val="0"/>
        <c:ser>
          <c:idx val="0"/>
          <c:order val="0"/>
          <c:tx>
            <c:strRef>
              <c:f>Sheet1!$B$1</c:f>
              <c:strCache>
                <c:ptCount val="1"/>
                <c:pt idx="0">
                  <c:v>非ターゲット型ユーザ</c:v>
                </c:pt>
              </c:strCache>
            </c:strRef>
          </c:tx>
          <c:spPr>
            <a:ln w="28575">
              <a:noFill/>
            </a:ln>
          </c:spPr>
          <c:marker>
            <c:symbol val="square"/>
            <c:size val="10"/>
            <c:spPr>
              <a:solidFill>
                <a:srgbClr val="FFFFFF">
                  <a:lumMod val="65000"/>
                </a:srgbClr>
              </a:solidFill>
              <a:ln>
                <a:solidFill>
                  <a:srgbClr val="FFFFFF">
                    <a:lumMod val="65000"/>
                  </a:srgbClr>
                </a:solidFill>
              </a:ln>
            </c:spPr>
          </c:marker>
          <c:xVal>
            <c:numRef>
              <c:f>Sheet1!$A$2:$A$11</c:f>
              <c:numCache>
                <c:formatCode>General</c:formatCode>
                <c:ptCount val="10"/>
                <c:pt idx="0">
                  <c:v>0.453970357</c:v>
                </c:pt>
                <c:pt idx="1">
                  <c:v>0.313858464</c:v>
                </c:pt>
                <c:pt idx="2">
                  <c:v>0.302220995</c:v>
                </c:pt>
                <c:pt idx="3">
                  <c:v>0.256169888</c:v>
                </c:pt>
                <c:pt idx="4">
                  <c:v>0.241171476</c:v>
                </c:pt>
                <c:pt idx="5">
                  <c:v>0.201732052</c:v>
                </c:pt>
                <c:pt idx="6">
                  <c:v>0.183325871</c:v>
                </c:pt>
                <c:pt idx="7">
                  <c:v>0.178446588</c:v>
                </c:pt>
                <c:pt idx="8">
                  <c:v>0.089036647</c:v>
                </c:pt>
                <c:pt idx="9">
                  <c:v>0.054352063</c:v>
                </c:pt>
              </c:numCache>
            </c:numRef>
          </c:xVal>
          <c:yVal>
            <c:numRef>
              <c:f>Sheet1!$B$2:$B$11</c:f>
              <c:numCache>
                <c:formatCode>General</c:formatCode>
                <c:ptCount val="10"/>
                <c:pt idx="0">
                  <c:v>0.0</c:v>
                </c:pt>
                <c:pt idx="1">
                  <c:v>0.0</c:v>
                </c:pt>
                <c:pt idx="2">
                  <c:v>0.0</c:v>
                </c:pt>
                <c:pt idx="3">
                  <c:v>0.0</c:v>
                </c:pt>
                <c:pt idx="4">
                  <c:v>0.0</c:v>
                </c:pt>
                <c:pt idx="5">
                  <c:v>0.0</c:v>
                </c:pt>
                <c:pt idx="6">
                  <c:v>0.0</c:v>
                </c:pt>
                <c:pt idx="7">
                  <c:v>0.0</c:v>
                </c:pt>
                <c:pt idx="8">
                  <c:v>0.0</c:v>
                </c:pt>
                <c:pt idx="9">
                  <c:v>0.0</c:v>
                </c:pt>
              </c:numCache>
            </c:numRef>
          </c:yVal>
          <c:smooth val="0"/>
        </c:ser>
        <c:dLbls>
          <c:showLegendKey val="0"/>
          <c:showVal val="0"/>
          <c:showCatName val="0"/>
          <c:showSerName val="0"/>
          <c:showPercent val="0"/>
          <c:showBubbleSize val="0"/>
        </c:dLbls>
        <c:axId val="2080662248"/>
        <c:axId val="2080667304"/>
      </c:scatterChart>
      <c:valAx>
        <c:axId val="2080662248"/>
        <c:scaling>
          <c:orientation val="minMax"/>
          <c:max val="0.8"/>
        </c:scaling>
        <c:delete val="0"/>
        <c:axPos val="b"/>
        <c:numFmt formatCode="General" sourceLinked="1"/>
        <c:majorTickMark val="out"/>
        <c:minorTickMark val="none"/>
        <c:tickLblPos val="nextTo"/>
        <c:txPr>
          <a:bodyPr/>
          <a:lstStyle/>
          <a:p>
            <a:pPr>
              <a:defRPr sz="1700">
                <a:latin typeface="TitilliumText25L 400 wt"/>
                <a:cs typeface="TitilliumText25L 400 wt"/>
              </a:defRPr>
            </a:pPr>
            <a:endParaRPr lang="ja-JP"/>
          </a:p>
        </c:txPr>
        <c:crossAx val="2080667304"/>
        <c:crosses val="autoZero"/>
        <c:crossBetween val="midCat"/>
        <c:majorUnit val="0.2"/>
      </c:valAx>
      <c:valAx>
        <c:axId val="2080667304"/>
        <c:scaling>
          <c:orientation val="minMax"/>
        </c:scaling>
        <c:delete val="1"/>
        <c:axPos val="l"/>
        <c:numFmt formatCode="General" sourceLinked="1"/>
        <c:majorTickMark val="out"/>
        <c:minorTickMark val="none"/>
        <c:tickLblPos val="nextTo"/>
        <c:crossAx val="2080662248"/>
        <c:crosses val="autoZero"/>
        <c:crossBetween val="midCat"/>
      </c:valAx>
    </c:plotArea>
    <c:plotVisOnly val="1"/>
    <c:dispBlanksAs val="gap"/>
    <c:showDLblsOverMax val="0"/>
  </c:chart>
  <c:txPr>
    <a:bodyPr/>
    <a:lstStyle/>
    <a:p>
      <a:pPr>
        <a:defRPr sz="2000">
          <a:solidFill>
            <a:schemeClr val="tx1">
              <a:lumMod val="65000"/>
              <a:lumOff val="35000"/>
            </a:schemeClr>
          </a:solidFill>
        </a:defRPr>
      </a:pPr>
      <a:endParaRPr lang="ja-JP"/>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0576961942257218"/>
          <c:y val="0.613833789473389"/>
          <c:w val="0.613659612860892"/>
          <c:h val="0.0851774114173228"/>
        </c:manualLayout>
      </c:layout>
      <c:scatterChart>
        <c:scatterStyle val="lineMarker"/>
        <c:varyColors val="0"/>
        <c:ser>
          <c:idx val="0"/>
          <c:order val="0"/>
          <c:tx>
            <c:strRef>
              <c:f>Sheet1!$B$1</c:f>
              <c:strCache>
                <c:ptCount val="1"/>
                <c:pt idx="0">
                  <c:v>ターゲット型ユーザ</c:v>
                </c:pt>
              </c:strCache>
            </c:strRef>
          </c:tx>
          <c:spPr>
            <a:ln w="28575">
              <a:noFill/>
            </a:ln>
          </c:spPr>
          <c:marker>
            <c:symbol val="square"/>
            <c:size val="10"/>
          </c:marker>
          <c:xVal>
            <c:numRef>
              <c:f>Sheet1!$A$2:$A$11</c:f>
              <c:numCache>
                <c:formatCode>General</c:formatCode>
                <c:ptCount val="10"/>
                <c:pt idx="0">
                  <c:v>0.24192731</c:v>
                </c:pt>
                <c:pt idx="1">
                  <c:v>0.18829245</c:v>
                </c:pt>
                <c:pt idx="2">
                  <c:v>0.134252568</c:v>
                </c:pt>
                <c:pt idx="3">
                  <c:v>0.08792481</c:v>
                </c:pt>
                <c:pt idx="4">
                  <c:v>0.083854221</c:v>
                </c:pt>
                <c:pt idx="5">
                  <c:v>0.067830719</c:v>
                </c:pt>
                <c:pt idx="6">
                  <c:v>0.0364148</c:v>
                </c:pt>
                <c:pt idx="7">
                  <c:v>0.016232934</c:v>
                </c:pt>
                <c:pt idx="8">
                  <c:v>0.005372724</c:v>
                </c:pt>
                <c:pt idx="9">
                  <c:v>0.004869412</c:v>
                </c:pt>
              </c:numCache>
            </c:numRef>
          </c:xVal>
          <c:yVal>
            <c:numRef>
              <c:f>Sheet1!$B$2:$B$11</c:f>
              <c:numCache>
                <c:formatCode>General</c:formatCode>
                <c:ptCount val="10"/>
                <c:pt idx="0">
                  <c:v>0.0</c:v>
                </c:pt>
                <c:pt idx="1">
                  <c:v>0.0</c:v>
                </c:pt>
                <c:pt idx="2">
                  <c:v>0.0</c:v>
                </c:pt>
                <c:pt idx="3">
                  <c:v>0.0</c:v>
                </c:pt>
                <c:pt idx="4">
                  <c:v>0.0</c:v>
                </c:pt>
                <c:pt idx="5">
                  <c:v>0.0</c:v>
                </c:pt>
                <c:pt idx="6">
                  <c:v>0.0</c:v>
                </c:pt>
                <c:pt idx="7">
                  <c:v>0.0</c:v>
                </c:pt>
                <c:pt idx="8">
                  <c:v>0.0</c:v>
                </c:pt>
                <c:pt idx="9">
                  <c:v>0.0</c:v>
                </c:pt>
              </c:numCache>
            </c:numRef>
          </c:yVal>
          <c:smooth val="0"/>
        </c:ser>
        <c:dLbls>
          <c:showLegendKey val="0"/>
          <c:showVal val="0"/>
          <c:showCatName val="0"/>
          <c:showSerName val="0"/>
          <c:showPercent val="0"/>
          <c:showBubbleSize val="0"/>
        </c:dLbls>
        <c:axId val="2080687448"/>
        <c:axId val="2080690504"/>
      </c:scatterChart>
      <c:valAx>
        <c:axId val="2080687448"/>
        <c:scaling>
          <c:orientation val="minMax"/>
        </c:scaling>
        <c:delete val="0"/>
        <c:axPos val="b"/>
        <c:numFmt formatCode="General" sourceLinked="1"/>
        <c:majorTickMark val="out"/>
        <c:minorTickMark val="none"/>
        <c:tickLblPos val="nextTo"/>
        <c:txPr>
          <a:bodyPr/>
          <a:lstStyle/>
          <a:p>
            <a:pPr>
              <a:defRPr sz="1700">
                <a:latin typeface="TitilliumText25L 400 wt"/>
                <a:cs typeface="TitilliumText25L 400 wt"/>
              </a:defRPr>
            </a:pPr>
            <a:endParaRPr lang="ja-JP"/>
          </a:p>
        </c:txPr>
        <c:crossAx val="2080690504"/>
        <c:crosses val="autoZero"/>
        <c:crossBetween val="midCat"/>
      </c:valAx>
      <c:valAx>
        <c:axId val="2080690504"/>
        <c:scaling>
          <c:orientation val="minMax"/>
        </c:scaling>
        <c:delete val="1"/>
        <c:axPos val="l"/>
        <c:numFmt formatCode="General" sourceLinked="1"/>
        <c:majorTickMark val="out"/>
        <c:minorTickMark val="none"/>
        <c:tickLblPos val="nextTo"/>
        <c:crossAx val="2080687448"/>
        <c:crosses val="autoZero"/>
        <c:crossBetween val="midCat"/>
      </c:valAx>
    </c:plotArea>
    <c:legend>
      <c:legendPos val="r"/>
      <c:layout>
        <c:manualLayout>
          <c:xMode val="edge"/>
          <c:yMode val="edge"/>
          <c:x val="0.194908792650919"/>
          <c:y val="0.0443283396035083"/>
          <c:w val="0.484257874015748"/>
          <c:h val="0.186889498320639"/>
        </c:manualLayout>
      </c:layout>
      <c:overlay val="0"/>
    </c:legend>
    <c:plotVisOnly val="1"/>
    <c:dispBlanksAs val="gap"/>
    <c:showDLblsOverMax val="0"/>
  </c:chart>
  <c:txPr>
    <a:bodyPr/>
    <a:lstStyle/>
    <a:p>
      <a:pPr>
        <a:defRPr sz="2000">
          <a:solidFill>
            <a:schemeClr val="tx1">
              <a:lumMod val="65000"/>
              <a:lumOff val="35000"/>
            </a:schemeClr>
          </a:solidFill>
        </a:defRPr>
      </a:pPr>
      <a:endParaRPr lang="ja-JP"/>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manualLayout>
          <c:layoutTarget val="inner"/>
          <c:xMode val="edge"/>
          <c:yMode val="edge"/>
          <c:x val="0.0854539395285162"/>
          <c:y val="0.0650997244298894"/>
          <c:w val="0.47606414327219"/>
          <c:h val="0.539474579655737"/>
        </c:manualLayout>
      </c:layout>
      <c:lineChart>
        <c:grouping val="standard"/>
        <c:varyColors val="0"/>
        <c:ser>
          <c:idx val="2"/>
          <c:order val="0"/>
          <c:tx>
            <c:strRef>
              <c:f>Sheet1!$D$1</c:f>
              <c:strCache>
                <c:ptCount val="1"/>
                <c:pt idx="0">
                  <c:v>プロフィール・位置情報</c:v>
                </c:pt>
              </c:strCache>
            </c:strRef>
          </c:tx>
          <c:spPr>
            <a:ln w="47625">
              <a:solidFill>
                <a:schemeClr val="accent5">
                  <a:lumMod val="75000"/>
                </a:schemeClr>
              </a:solidFill>
            </a:ln>
          </c:spPr>
          <c:marker>
            <c:symbol val="star"/>
            <c:size val="9"/>
            <c:spPr>
              <a:solidFill>
                <a:schemeClr val="accent5">
                  <a:lumMod val="75000"/>
                </a:schemeClr>
              </a:solidFill>
              <a:ln>
                <a:solidFill>
                  <a:schemeClr val="accent5">
                    <a:lumMod val="75000"/>
                  </a:schemeClr>
                </a:solidFill>
              </a:ln>
            </c:spPr>
          </c:marker>
          <c:cat>
            <c:numRef>
              <c:f>Sheet1!$A$2:$A$12</c:f>
              <c:numCache>
                <c:formatCode>General</c:formatCode>
                <c:ptCount val="11"/>
                <c:pt idx="0">
                  <c:v>0.0</c:v>
                </c:pt>
                <c:pt idx="1">
                  <c:v>0.1</c:v>
                </c:pt>
                <c:pt idx="2">
                  <c:v>0.2</c:v>
                </c:pt>
                <c:pt idx="3">
                  <c:v>0.3</c:v>
                </c:pt>
                <c:pt idx="4">
                  <c:v>0.4</c:v>
                </c:pt>
                <c:pt idx="5">
                  <c:v>0.5</c:v>
                </c:pt>
                <c:pt idx="6">
                  <c:v>0.6</c:v>
                </c:pt>
                <c:pt idx="7">
                  <c:v>0.7</c:v>
                </c:pt>
                <c:pt idx="8">
                  <c:v>0.8</c:v>
                </c:pt>
                <c:pt idx="9">
                  <c:v>0.9</c:v>
                </c:pt>
                <c:pt idx="10">
                  <c:v>1.0</c:v>
                </c:pt>
              </c:numCache>
            </c:numRef>
          </c:cat>
          <c:val>
            <c:numRef>
              <c:f>Sheet1!$D$2:$D$12</c:f>
              <c:numCache>
                <c:formatCode>General</c:formatCode>
                <c:ptCount val="11"/>
                <c:pt idx="0">
                  <c:v>1.0</c:v>
                </c:pt>
                <c:pt idx="1">
                  <c:v>1.0</c:v>
                </c:pt>
                <c:pt idx="2">
                  <c:v>1.0</c:v>
                </c:pt>
                <c:pt idx="3">
                  <c:v>1.0</c:v>
                </c:pt>
                <c:pt idx="4">
                  <c:v>1.0</c:v>
                </c:pt>
                <c:pt idx="5">
                  <c:v>1.0</c:v>
                </c:pt>
                <c:pt idx="6">
                  <c:v>1.0</c:v>
                </c:pt>
                <c:pt idx="7" formatCode="#\ ?/?">
                  <c:v>0.875</c:v>
                </c:pt>
                <c:pt idx="8" formatCode="#\ ?/?">
                  <c:v>0.714285714285714</c:v>
                </c:pt>
                <c:pt idx="9" formatCode="#\ ?/?">
                  <c:v>0.6</c:v>
                </c:pt>
                <c:pt idx="10" formatCode="#\ ?/?">
                  <c:v>0.625</c:v>
                </c:pt>
              </c:numCache>
            </c:numRef>
          </c:val>
          <c:smooth val="0"/>
        </c:ser>
        <c:ser>
          <c:idx val="1"/>
          <c:order val="1"/>
          <c:tx>
            <c:strRef>
              <c:f>Sheet1!$C$1</c:f>
              <c:strCache>
                <c:ptCount val="1"/>
                <c:pt idx="0">
                  <c:v>共通フォロイー</c:v>
                </c:pt>
              </c:strCache>
            </c:strRef>
          </c:tx>
          <c:spPr>
            <a:ln w="47625">
              <a:solidFill>
                <a:schemeClr val="accent2">
                  <a:lumMod val="60000"/>
                  <a:lumOff val="40000"/>
                </a:schemeClr>
              </a:solidFill>
            </a:ln>
          </c:spPr>
          <c:marker>
            <c:symbol val="triangle"/>
            <c:size val="9"/>
            <c:spPr>
              <a:solidFill>
                <a:schemeClr val="accent2">
                  <a:lumMod val="60000"/>
                  <a:lumOff val="40000"/>
                </a:schemeClr>
              </a:solidFill>
              <a:ln>
                <a:solidFill>
                  <a:schemeClr val="accent2">
                    <a:lumMod val="60000"/>
                    <a:lumOff val="40000"/>
                  </a:schemeClr>
                </a:solidFill>
              </a:ln>
            </c:spPr>
          </c:marker>
          <c:cat>
            <c:numRef>
              <c:f>Sheet1!$A$2:$A$12</c:f>
              <c:numCache>
                <c:formatCode>General</c:formatCode>
                <c:ptCount val="11"/>
                <c:pt idx="0">
                  <c:v>0.0</c:v>
                </c:pt>
                <c:pt idx="1">
                  <c:v>0.1</c:v>
                </c:pt>
                <c:pt idx="2">
                  <c:v>0.2</c:v>
                </c:pt>
                <c:pt idx="3">
                  <c:v>0.3</c:v>
                </c:pt>
                <c:pt idx="4">
                  <c:v>0.4</c:v>
                </c:pt>
                <c:pt idx="5">
                  <c:v>0.5</c:v>
                </c:pt>
                <c:pt idx="6">
                  <c:v>0.6</c:v>
                </c:pt>
                <c:pt idx="7">
                  <c:v>0.7</c:v>
                </c:pt>
                <c:pt idx="8">
                  <c:v>0.8</c:v>
                </c:pt>
                <c:pt idx="9">
                  <c:v>0.9</c:v>
                </c:pt>
                <c:pt idx="10">
                  <c:v>1.0</c:v>
                </c:pt>
              </c:numCache>
            </c:numRef>
          </c:cat>
          <c:val>
            <c:numRef>
              <c:f>Sheet1!$C$2:$C$12</c:f>
              <c:numCache>
                <c:formatCode>General</c:formatCode>
                <c:ptCount val="11"/>
                <c:pt idx="0">
                  <c:v>1.0</c:v>
                </c:pt>
                <c:pt idx="1">
                  <c:v>1.0</c:v>
                </c:pt>
                <c:pt idx="2">
                  <c:v>1.0</c:v>
                </c:pt>
                <c:pt idx="3" formatCode="#\ ?/?">
                  <c:v>0.75</c:v>
                </c:pt>
                <c:pt idx="4" formatCode="#\ ?/?">
                  <c:v>0.571428571428571</c:v>
                </c:pt>
                <c:pt idx="5" formatCode="#\ ?/?">
                  <c:v>0.625</c:v>
                </c:pt>
                <c:pt idx="6" formatCode="#\ ?/?">
                  <c:v>0.666666666666667</c:v>
                </c:pt>
                <c:pt idx="7" formatCode="#\ ?/?">
                  <c:v>0.666666666666667</c:v>
                </c:pt>
                <c:pt idx="8" formatCode="#\ ?/?">
                  <c:v>0.625</c:v>
                </c:pt>
                <c:pt idx="9" formatCode="#\ ?/?">
                  <c:v>0.5</c:v>
                </c:pt>
                <c:pt idx="10" formatCode="#\ ?/?">
                  <c:v>0.5</c:v>
                </c:pt>
              </c:numCache>
            </c:numRef>
          </c:val>
          <c:smooth val="0"/>
        </c:ser>
        <c:ser>
          <c:idx val="0"/>
          <c:order val="2"/>
          <c:tx>
            <c:strRef>
              <c:f>Sheet1!$B$1</c:f>
              <c:strCache>
                <c:ptCount val="1"/>
                <c:pt idx="0">
                  <c:v>ベースライン</c:v>
                </c:pt>
              </c:strCache>
            </c:strRef>
          </c:tx>
          <c:spPr>
            <a:ln w="47625">
              <a:solidFill>
                <a:schemeClr val="bg1">
                  <a:lumMod val="65000"/>
                </a:schemeClr>
              </a:solidFill>
            </a:ln>
          </c:spPr>
          <c:marker>
            <c:spPr>
              <a:solidFill>
                <a:schemeClr val="bg1">
                  <a:lumMod val="65000"/>
                </a:schemeClr>
              </a:solidFill>
              <a:ln>
                <a:solidFill>
                  <a:schemeClr val="bg1">
                    <a:lumMod val="65000"/>
                  </a:schemeClr>
                </a:solidFill>
              </a:ln>
            </c:spPr>
          </c:marker>
          <c:cat>
            <c:numRef>
              <c:f>Sheet1!$A$2:$A$12</c:f>
              <c:numCache>
                <c:formatCode>General</c:formatCode>
                <c:ptCount val="11"/>
                <c:pt idx="0">
                  <c:v>0.0</c:v>
                </c:pt>
                <c:pt idx="1">
                  <c:v>0.1</c:v>
                </c:pt>
                <c:pt idx="2">
                  <c:v>0.2</c:v>
                </c:pt>
                <c:pt idx="3">
                  <c:v>0.3</c:v>
                </c:pt>
                <c:pt idx="4">
                  <c:v>0.4</c:v>
                </c:pt>
                <c:pt idx="5">
                  <c:v>0.5</c:v>
                </c:pt>
                <c:pt idx="6">
                  <c:v>0.6</c:v>
                </c:pt>
                <c:pt idx="7">
                  <c:v>0.7</c:v>
                </c:pt>
                <c:pt idx="8">
                  <c:v>0.8</c:v>
                </c:pt>
                <c:pt idx="9">
                  <c:v>0.9</c:v>
                </c:pt>
                <c:pt idx="10">
                  <c:v>1.0</c:v>
                </c:pt>
              </c:numCache>
            </c:numRef>
          </c:cat>
          <c:val>
            <c:numRef>
              <c:f>Sheet1!$B$2:$B$12</c:f>
              <c:numCache>
                <c:formatCode>General</c:formatCode>
                <c:ptCount val="11"/>
                <c:pt idx="0">
                  <c:v>1.0</c:v>
                </c:pt>
                <c:pt idx="1">
                  <c:v>1.0</c:v>
                </c:pt>
                <c:pt idx="2">
                  <c:v>1.0</c:v>
                </c:pt>
                <c:pt idx="3" formatCode="#\ ?/?">
                  <c:v>1.0</c:v>
                </c:pt>
                <c:pt idx="4" formatCode="#\ ?/?">
                  <c:v>1.0</c:v>
                </c:pt>
                <c:pt idx="5" formatCode="#\ ?/?">
                  <c:v>1.0</c:v>
                </c:pt>
                <c:pt idx="6" formatCode="#\ ?/?">
                  <c:v>1.0</c:v>
                </c:pt>
                <c:pt idx="7" formatCode="#\ ?/?">
                  <c:v>0.636363636363636</c:v>
                </c:pt>
                <c:pt idx="8" formatCode="#\ ?/?">
                  <c:v>0.666666666666667</c:v>
                </c:pt>
                <c:pt idx="9" formatCode="#\ ?/?">
                  <c:v>0.642857142857143</c:v>
                </c:pt>
                <c:pt idx="10" formatCode="#\ ?/?">
                  <c:v>0.666666666666667</c:v>
                </c:pt>
              </c:numCache>
            </c:numRef>
          </c:val>
          <c:smooth val="0"/>
        </c:ser>
        <c:dLbls>
          <c:showLegendKey val="0"/>
          <c:showVal val="0"/>
          <c:showCatName val="0"/>
          <c:showSerName val="0"/>
          <c:showPercent val="0"/>
          <c:showBubbleSize val="0"/>
        </c:dLbls>
        <c:marker val="1"/>
        <c:smooth val="0"/>
        <c:axId val="2080750392"/>
        <c:axId val="2080758168"/>
      </c:lineChart>
      <c:catAx>
        <c:axId val="2080750392"/>
        <c:scaling>
          <c:orientation val="minMax"/>
        </c:scaling>
        <c:delete val="0"/>
        <c:axPos val="b"/>
        <c:title>
          <c:tx>
            <c:rich>
              <a:bodyPr/>
              <a:lstStyle/>
              <a:p>
                <a:pPr>
                  <a:defRPr>
                    <a:solidFill>
                      <a:srgbClr val="595959"/>
                    </a:solidFill>
                    <a:latin typeface="TitilliumText25L 400 wt"/>
                    <a:cs typeface="TitilliumText25L 400 wt"/>
                  </a:defRPr>
                </a:pPr>
                <a:r>
                  <a:rPr lang="en-US">
                    <a:solidFill>
                      <a:srgbClr val="595959"/>
                    </a:solidFill>
                    <a:latin typeface="TitilliumText25L 400 wt"/>
                    <a:cs typeface="TitilliumText25L 400 wt"/>
                  </a:rPr>
                  <a:t>Recall</a:t>
                </a:r>
                <a:endParaRPr lang="ja-JP">
                  <a:solidFill>
                    <a:srgbClr val="595959"/>
                  </a:solidFill>
                  <a:latin typeface="TitilliumText25L 400 wt"/>
                  <a:cs typeface="TitilliumText25L 400 wt"/>
                </a:endParaRPr>
              </a:p>
            </c:rich>
          </c:tx>
          <c:layout>
            <c:manualLayout>
              <c:xMode val="edge"/>
              <c:yMode val="edge"/>
              <c:x val="0.28003982636596"/>
              <c:y val="0.497822436998283"/>
            </c:manualLayout>
          </c:layout>
          <c:overlay val="0"/>
        </c:title>
        <c:numFmt formatCode="General" sourceLinked="1"/>
        <c:majorTickMark val="out"/>
        <c:minorTickMark val="none"/>
        <c:tickLblPos val="nextTo"/>
        <c:txPr>
          <a:bodyPr/>
          <a:lstStyle/>
          <a:p>
            <a:pPr>
              <a:defRPr sz="1600">
                <a:solidFill>
                  <a:srgbClr val="595959"/>
                </a:solidFill>
                <a:latin typeface="TitilliumText25L 400 wt"/>
                <a:cs typeface="TitilliumText25L 400 wt"/>
              </a:defRPr>
            </a:pPr>
            <a:endParaRPr lang="ja-JP"/>
          </a:p>
        </c:txPr>
        <c:crossAx val="2080758168"/>
        <c:crosses val="autoZero"/>
        <c:auto val="1"/>
        <c:lblAlgn val="ctr"/>
        <c:lblOffset val="100"/>
        <c:noMultiLvlLbl val="0"/>
      </c:catAx>
      <c:valAx>
        <c:axId val="2080758168"/>
        <c:scaling>
          <c:orientation val="minMax"/>
          <c:max val="1.0"/>
          <c:min val="0.0"/>
        </c:scaling>
        <c:delete val="0"/>
        <c:axPos val="l"/>
        <c:majorGridlines/>
        <c:title>
          <c:tx>
            <c:rich>
              <a:bodyPr rot="-5400000" vert="horz"/>
              <a:lstStyle/>
              <a:p>
                <a:pPr>
                  <a:defRPr>
                    <a:solidFill>
                      <a:srgbClr val="595959"/>
                    </a:solidFill>
                    <a:latin typeface="TitilliumText25L 400 wt"/>
                    <a:cs typeface="TitilliumText25L 400 wt"/>
                  </a:defRPr>
                </a:pPr>
                <a:r>
                  <a:rPr lang="en-US">
                    <a:solidFill>
                      <a:srgbClr val="595959"/>
                    </a:solidFill>
                    <a:latin typeface="TitilliumText25L 400 wt"/>
                    <a:cs typeface="TitilliumText25L 400 wt"/>
                  </a:rPr>
                  <a:t>Precision</a:t>
                </a:r>
                <a:endParaRPr lang="ja-JP">
                  <a:solidFill>
                    <a:srgbClr val="595959"/>
                  </a:solidFill>
                  <a:latin typeface="TitilliumText25L 400 wt"/>
                  <a:cs typeface="TitilliumText25L 400 wt"/>
                </a:endParaRPr>
              </a:p>
            </c:rich>
          </c:tx>
          <c:layout>
            <c:manualLayout>
              <c:xMode val="edge"/>
              <c:yMode val="edge"/>
              <c:x val="0.0407562454625066"/>
              <c:y val="0.181997044610408"/>
            </c:manualLayout>
          </c:layout>
          <c:overlay val="0"/>
        </c:title>
        <c:numFmt formatCode="General" sourceLinked="1"/>
        <c:majorTickMark val="out"/>
        <c:minorTickMark val="none"/>
        <c:tickLblPos val="nextTo"/>
        <c:txPr>
          <a:bodyPr/>
          <a:lstStyle/>
          <a:p>
            <a:pPr>
              <a:defRPr sz="1600">
                <a:solidFill>
                  <a:srgbClr val="595959"/>
                </a:solidFill>
                <a:latin typeface="TitilliumText25L 400 wt"/>
                <a:cs typeface="TitilliumText25L 400 wt"/>
              </a:defRPr>
            </a:pPr>
            <a:endParaRPr lang="ja-JP"/>
          </a:p>
        </c:txPr>
        <c:crossAx val="2080750392"/>
        <c:crosses val="autoZero"/>
        <c:crossBetween val="between"/>
        <c:majorUnit val="1.0"/>
      </c:valAx>
    </c:plotArea>
    <c:legend>
      <c:legendPos val="r"/>
      <c:layout>
        <c:manualLayout>
          <c:xMode val="edge"/>
          <c:yMode val="edge"/>
          <c:x val="0.470778754700428"/>
          <c:y val="0.153091417388873"/>
          <c:w val="0.527466879099795"/>
          <c:h val="0.368103518511123"/>
        </c:manualLayout>
      </c:layout>
      <c:overlay val="0"/>
      <c:txPr>
        <a:bodyPr/>
        <a:lstStyle/>
        <a:p>
          <a:pPr>
            <a:defRPr sz="1600" b="0">
              <a:solidFill>
                <a:srgbClr val="595959"/>
              </a:solidFill>
              <a:latin typeface="+mj-ea"/>
              <a:ea typeface="+mj-ea"/>
              <a:cs typeface="ＭＳ Ｐ明朝"/>
            </a:defRPr>
          </a:pPr>
          <a:endParaRPr lang="ja-JP"/>
        </a:p>
      </c:txPr>
    </c:legend>
    <c:plotVisOnly val="1"/>
    <c:dispBlanksAs val="gap"/>
    <c:showDLblsOverMax val="0"/>
  </c:chart>
  <c:txPr>
    <a:bodyPr/>
    <a:lstStyle/>
    <a:p>
      <a:pPr>
        <a:defRPr sz="1800"/>
      </a:pPr>
      <a:endParaRPr lang="ja-JP"/>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33"/>
    </mc:Choice>
    <mc:Fallback>
      <c:style val="33"/>
    </mc:Fallback>
  </mc:AlternateContent>
  <c:chart>
    <c:autoTitleDeleted val="0"/>
    <c:plotArea>
      <c:layout>
        <c:manualLayout>
          <c:layoutTarget val="inner"/>
          <c:xMode val="edge"/>
          <c:yMode val="edge"/>
          <c:x val="0.0724751957417317"/>
          <c:y val="0.244691836277327"/>
          <c:w val="0.399092979576904"/>
          <c:h val="0.670319794121112"/>
        </c:manualLayout>
      </c:layout>
      <c:lineChart>
        <c:grouping val="standard"/>
        <c:varyColors val="0"/>
        <c:ser>
          <c:idx val="0"/>
          <c:order val="0"/>
          <c:tx>
            <c:strRef>
              <c:f>Sheet1!$B$1</c:f>
              <c:strCache>
                <c:ptCount val="1"/>
                <c:pt idx="0">
                  <c:v>ターゲット型ユーザ</c:v>
                </c:pt>
              </c:strCache>
            </c:strRef>
          </c:tx>
          <c:cat>
            <c:numRef>
              <c:f>Sheet1!$A$2:$A$11</c:f>
              <c:numCache>
                <c:formatCode>General</c:formatCode>
                <c:ptCount val="10"/>
              </c:numCache>
            </c:numRef>
          </c:cat>
          <c:val>
            <c:numRef>
              <c:f>Sheet1!$B$2:$B$11</c:f>
              <c:numCache>
                <c:formatCode>General</c:formatCode>
                <c:ptCount val="10"/>
                <c:pt idx="0">
                  <c:v>0.24192731</c:v>
                </c:pt>
                <c:pt idx="1">
                  <c:v>0.18829245</c:v>
                </c:pt>
                <c:pt idx="2">
                  <c:v>0.134252568</c:v>
                </c:pt>
                <c:pt idx="3">
                  <c:v>0.08792481</c:v>
                </c:pt>
                <c:pt idx="4">
                  <c:v>0.083854221</c:v>
                </c:pt>
                <c:pt idx="5">
                  <c:v>0.067830719</c:v>
                </c:pt>
                <c:pt idx="6">
                  <c:v>0.0364148</c:v>
                </c:pt>
                <c:pt idx="7">
                  <c:v>0.016232934</c:v>
                </c:pt>
                <c:pt idx="8">
                  <c:v>0.005372724</c:v>
                </c:pt>
                <c:pt idx="9">
                  <c:v>0.004869412</c:v>
                </c:pt>
              </c:numCache>
            </c:numRef>
          </c:val>
          <c:smooth val="0"/>
        </c:ser>
        <c:ser>
          <c:idx val="1"/>
          <c:order val="1"/>
          <c:tx>
            <c:strRef>
              <c:f>Sheet1!$C$1</c:f>
              <c:strCache>
                <c:ptCount val="1"/>
                <c:pt idx="0">
                  <c:v>非ターゲット型ユーザ</c:v>
                </c:pt>
              </c:strCache>
            </c:strRef>
          </c:tx>
          <c:cat>
            <c:numRef>
              <c:f>Sheet1!$A$2:$A$11</c:f>
              <c:numCache>
                <c:formatCode>General</c:formatCode>
                <c:ptCount val="10"/>
              </c:numCache>
            </c:numRef>
          </c:cat>
          <c:val>
            <c:numRef>
              <c:f>Sheet1!$C$2:$C$11</c:f>
              <c:numCache>
                <c:formatCode>General</c:formatCode>
                <c:ptCount val="10"/>
                <c:pt idx="0">
                  <c:v>0.044367625</c:v>
                </c:pt>
                <c:pt idx="1">
                  <c:v>0.019994067</c:v>
                </c:pt>
                <c:pt idx="2">
                  <c:v>0.01635419</c:v>
                </c:pt>
                <c:pt idx="3">
                  <c:v>0.015794563</c:v>
                </c:pt>
                <c:pt idx="4">
                  <c:v>0.010787901</c:v>
                </c:pt>
                <c:pt idx="5">
                  <c:v>0.009199923</c:v>
                </c:pt>
                <c:pt idx="6">
                  <c:v>0.003594459</c:v>
                </c:pt>
                <c:pt idx="7">
                  <c:v>0.003349188</c:v>
                </c:pt>
                <c:pt idx="8">
                  <c:v>0.003210705</c:v>
                </c:pt>
                <c:pt idx="9">
                  <c:v>0.006018907</c:v>
                </c:pt>
              </c:numCache>
            </c:numRef>
          </c:val>
          <c:smooth val="0"/>
        </c:ser>
        <c:dLbls>
          <c:showLegendKey val="0"/>
          <c:showVal val="0"/>
          <c:showCatName val="0"/>
          <c:showSerName val="0"/>
          <c:showPercent val="0"/>
          <c:showBubbleSize val="0"/>
        </c:dLbls>
        <c:marker val="1"/>
        <c:smooth val="0"/>
        <c:axId val="2091413224"/>
        <c:axId val="2091460920"/>
      </c:lineChart>
      <c:catAx>
        <c:axId val="2091413224"/>
        <c:scaling>
          <c:orientation val="minMax"/>
        </c:scaling>
        <c:delete val="0"/>
        <c:axPos val="b"/>
        <c:numFmt formatCode="General" sourceLinked="1"/>
        <c:majorTickMark val="out"/>
        <c:minorTickMark val="none"/>
        <c:tickLblPos val="nextTo"/>
        <c:crossAx val="2091460920"/>
        <c:crosses val="autoZero"/>
        <c:auto val="1"/>
        <c:lblAlgn val="ctr"/>
        <c:lblOffset val="100"/>
        <c:noMultiLvlLbl val="0"/>
      </c:catAx>
      <c:valAx>
        <c:axId val="2091460920"/>
        <c:scaling>
          <c:orientation val="minMax"/>
        </c:scaling>
        <c:delete val="0"/>
        <c:axPos val="l"/>
        <c:numFmt formatCode="General" sourceLinked="1"/>
        <c:majorTickMark val="out"/>
        <c:minorTickMark val="none"/>
        <c:tickLblPos val="nextTo"/>
        <c:txPr>
          <a:bodyPr/>
          <a:lstStyle/>
          <a:p>
            <a:pPr>
              <a:defRPr sz="1600" b="1">
                <a:solidFill>
                  <a:srgbClr val="595959"/>
                </a:solidFill>
                <a:latin typeface="TitilliumText25L 400 wt"/>
                <a:cs typeface="TitilliumText25L 400 wt"/>
              </a:defRPr>
            </a:pPr>
            <a:endParaRPr lang="ja-JP"/>
          </a:p>
        </c:txPr>
        <c:crossAx val="2091413224"/>
        <c:crosses val="autoZero"/>
        <c:crossBetween val="between"/>
        <c:majorUnit val="0.1"/>
      </c:valAx>
      <c:spPr>
        <a:noFill/>
      </c:spPr>
    </c:plotArea>
    <c:legend>
      <c:legendPos val="r"/>
      <c:layout>
        <c:manualLayout>
          <c:xMode val="edge"/>
          <c:yMode val="edge"/>
          <c:x val="0.0742632030453798"/>
          <c:y val="0.0588138207655358"/>
          <c:w val="0.828187968743156"/>
          <c:h val="0.142350892517006"/>
        </c:manualLayout>
      </c:layout>
      <c:overlay val="0"/>
      <c:txPr>
        <a:bodyPr/>
        <a:lstStyle/>
        <a:p>
          <a:pPr>
            <a:defRPr>
              <a:solidFill>
                <a:schemeClr val="tx1">
                  <a:lumMod val="65000"/>
                  <a:lumOff val="35000"/>
                </a:schemeClr>
              </a:solidFill>
            </a:defRPr>
          </a:pPr>
          <a:endParaRPr lang="ja-JP"/>
        </a:p>
      </c:txPr>
    </c:legend>
    <c:plotVisOnly val="1"/>
    <c:dispBlanksAs val="gap"/>
    <c:showDLblsOverMax val="0"/>
  </c:chart>
  <c:spPr>
    <a:ln>
      <a:noFill/>
    </a:ln>
  </c:spPr>
  <c:txPr>
    <a:bodyPr/>
    <a:lstStyle/>
    <a:p>
      <a:pPr>
        <a:defRPr sz="1800"/>
      </a:pPr>
      <a:endParaRPr lang="ja-JP"/>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33"/>
    </mc:Choice>
    <mc:Fallback>
      <c:style val="33"/>
    </mc:Fallback>
  </mc:AlternateContent>
  <c:chart>
    <c:autoTitleDeleted val="0"/>
    <c:plotArea>
      <c:layout>
        <c:manualLayout>
          <c:layoutTarget val="inner"/>
          <c:xMode val="edge"/>
          <c:yMode val="edge"/>
          <c:x val="0.127291819446509"/>
          <c:y val="0.0844629831040568"/>
          <c:w val="0.825377087043701"/>
          <c:h val="0.831849310975391"/>
        </c:manualLayout>
      </c:layout>
      <c:lineChart>
        <c:grouping val="standard"/>
        <c:varyColors val="0"/>
        <c:ser>
          <c:idx val="0"/>
          <c:order val="0"/>
          <c:tx>
            <c:strRef>
              <c:f>Sheet1!$B$1</c:f>
              <c:strCache>
                <c:ptCount val="1"/>
                <c:pt idx="0">
                  <c:v>系列 1</c:v>
                </c:pt>
              </c:strCache>
            </c:strRef>
          </c:tx>
          <c:cat>
            <c:numRef>
              <c:f>Sheet1!$A$2:$A$11</c:f>
              <c:numCache>
                <c:formatCode>General</c:formatCode>
                <c:ptCount val="10"/>
              </c:numCache>
            </c:numRef>
          </c:cat>
          <c:val>
            <c:numRef>
              <c:f>Sheet1!$B$2:$B$11</c:f>
              <c:numCache>
                <c:formatCode>General</c:formatCode>
                <c:ptCount val="10"/>
                <c:pt idx="0">
                  <c:v>0.726519605</c:v>
                </c:pt>
                <c:pt idx="1">
                  <c:v>0.60836889</c:v>
                </c:pt>
                <c:pt idx="2">
                  <c:v>0.315936427</c:v>
                </c:pt>
                <c:pt idx="3">
                  <c:v>0.298435633</c:v>
                </c:pt>
                <c:pt idx="4">
                  <c:v>0.296590593</c:v>
                </c:pt>
                <c:pt idx="5">
                  <c:v>0.274122201</c:v>
                </c:pt>
                <c:pt idx="6">
                  <c:v>0.257254227</c:v>
                </c:pt>
                <c:pt idx="7">
                  <c:v>0.223741189</c:v>
                </c:pt>
                <c:pt idx="8">
                  <c:v>0.072387058</c:v>
                </c:pt>
                <c:pt idx="9">
                  <c:v>0.053312916</c:v>
                </c:pt>
              </c:numCache>
            </c:numRef>
          </c:val>
          <c:smooth val="0"/>
        </c:ser>
        <c:ser>
          <c:idx val="1"/>
          <c:order val="1"/>
          <c:tx>
            <c:strRef>
              <c:f>Sheet1!$C$1</c:f>
              <c:strCache>
                <c:ptCount val="1"/>
                <c:pt idx="0">
                  <c:v>系列 2</c:v>
                </c:pt>
              </c:strCache>
            </c:strRef>
          </c:tx>
          <c:cat>
            <c:numRef>
              <c:f>Sheet1!$A$2:$A$11</c:f>
              <c:numCache>
                <c:formatCode>General</c:formatCode>
                <c:ptCount val="10"/>
              </c:numCache>
            </c:numRef>
          </c:cat>
          <c:val>
            <c:numRef>
              <c:f>Sheet1!$C$2:$C$11</c:f>
              <c:numCache>
                <c:formatCode>General</c:formatCode>
                <c:ptCount val="10"/>
                <c:pt idx="0">
                  <c:v>0.453970357</c:v>
                </c:pt>
                <c:pt idx="1">
                  <c:v>0.313858464</c:v>
                </c:pt>
                <c:pt idx="2">
                  <c:v>0.302220995</c:v>
                </c:pt>
                <c:pt idx="3">
                  <c:v>0.256169888</c:v>
                </c:pt>
                <c:pt idx="4">
                  <c:v>0.241171476</c:v>
                </c:pt>
                <c:pt idx="5">
                  <c:v>0.201732052</c:v>
                </c:pt>
                <c:pt idx="6">
                  <c:v>0.183325871</c:v>
                </c:pt>
                <c:pt idx="7">
                  <c:v>0.178446588</c:v>
                </c:pt>
                <c:pt idx="8">
                  <c:v>0.089036647</c:v>
                </c:pt>
                <c:pt idx="9">
                  <c:v>0.054352063</c:v>
                </c:pt>
              </c:numCache>
            </c:numRef>
          </c:val>
          <c:smooth val="0"/>
        </c:ser>
        <c:dLbls>
          <c:showLegendKey val="0"/>
          <c:showVal val="0"/>
          <c:showCatName val="0"/>
          <c:showSerName val="0"/>
          <c:showPercent val="0"/>
          <c:showBubbleSize val="0"/>
        </c:dLbls>
        <c:marker val="1"/>
        <c:smooth val="0"/>
        <c:axId val="2090982712"/>
        <c:axId val="2041094440"/>
      </c:lineChart>
      <c:catAx>
        <c:axId val="2090982712"/>
        <c:scaling>
          <c:orientation val="minMax"/>
        </c:scaling>
        <c:delete val="0"/>
        <c:axPos val="b"/>
        <c:numFmt formatCode="General" sourceLinked="1"/>
        <c:majorTickMark val="out"/>
        <c:minorTickMark val="none"/>
        <c:tickLblPos val="nextTo"/>
        <c:crossAx val="2041094440"/>
        <c:crosses val="autoZero"/>
        <c:auto val="1"/>
        <c:lblAlgn val="ctr"/>
        <c:lblOffset val="100"/>
        <c:noMultiLvlLbl val="0"/>
      </c:catAx>
      <c:valAx>
        <c:axId val="2041094440"/>
        <c:scaling>
          <c:orientation val="minMax"/>
        </c:scaling>
        <c:delete val="0"/>
        <c:axPos val="l"/>
        <c:numFmt formatCode="General" sourceLinked="1"/>
        <c:majorTickMark val="out"/>
        <c:minorTickMark val="none"/>
        <c:tickLblPos val="nextTo"/>
        <c:txPr>
          <a:bodyPr/>
          <a:lstStyle/>
          <a:p>
            <a:pPr>
              <a:defRPr sz="1600" b="1">
                <a:solidFill>
                  <a:srgbClr val="595959"/>
                </a:solidFill>
                <a:latin typeface="TitilliumText25L 400 wt"/>
                <a:cs typeface="TitilliumText25L 400 wt"/>
              </a:defRPr>
            </a:pPr>
            <a:endParaRPr lang="ja-JP"/>
          </a:p>
        </c:txPr>
        <c:crossAx val="2090982712"/>
        <c:crosses val="autoZero"/>
        <c:crossBetween val="between"/>
        <c:majorUnit val="0.2"/>
      </c:valAx>
      <c:spPr>
        <a:noFill/>
      </c:spPr>
    </c:plotArea>
    <c:plotVisOnly val="1"/>
    <c:dispBlanksAs val="gap"/>
    <c:showDLblsOverMax val="0"/>
  </c:chart>
  <c:spPr>
    <a:ln>
      <a:noFill/>
    </a:ln>
  </c:spPr>
  <c:txPr>
    <a:bodyPr/>
    <a:lstStyle/>
    <a:p>
      <a:pPr>
        <a:defRPr sz="1800"/>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6959FC-EA77-B14B-9281-90BE9F1633D9}" type="datetimeFigureOut">
              <a:t>2013/09/24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5D5361-06B5-F04E-A9FB-C90A3FD7DD9D}" type="slidenum">
              <a:t>‹#›</a:t>
            </a:fld>
            <a:endParaRPr kumimoji="1" lang="ja-JP" altLang="en-US"/>
          </a:p>
        </p:txBody>
      </p:sp>
    </p:spTree>
    <p:extLst>
      <p:ext uri="{BB962C8B-B14F-4D97-AF65-F5344CB8AC3E}">
        <p14:creationId xmlns:p14="http://schemas.microsoft.com/office/powerpoint/2010/main" val="3998048316"/>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fld id="{17CA6C5B-2CBB-F74C-8DCF-BE573186CAF3}" type="slidenum">
              <a:t>1</a:t>
            </a:fld>
            <a:endParaRPr kumimoji="1" lang="ja-JP" altLang="en-US"/>
          </a:p>
        </p:txBody>
      </p:sp>
    </p:spTree>
    <p:extLst>
      <p:ext uri="{BB962C8B-B14F-4D97-AF65-F5344CB8AC3E}">
        <p14:creationId xmlns:p14="http://schemas.microsoft.com/office/powerpoint/2010/main" val="2387750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そして，これら</a:t>
            </a:r>
            <a:r>
              <a:rPr kumimoji="1" lang="en-US" altLang="ja-JP"/>
              <a:t>2</a:t>
            </a:r>
            <a:r>
              <a:rPr kumimoji="1" lang="ja-JP" altLang="en-US"/>
              <a:t>つの手法で用いたスコアを正規化したのち，対象限定性がより特徴的に表れているもの，すなわち</a:t>
            </a:r>
            <a:endParaRPr kumimoji="1" lang="en-US" altLang="ja-JP"/>
          </a:p>
          <a:p>
            <a:r>
              <a:rPr kumimoji="1" lang="ja-JP" altLang="en-US"/>
              <a:t>スコアが大きい方をそのユーザの対象限定性を表すスコアとします．</a:t>
            </a:r>
            <a:endParaRPr kumimoji="1" lang="en-US" altLang="ja-JP"/>
          </a:p>
          <a:p>
            <a:r>
              <a:rPr kumimoji="1" lang="ja-JP" altLang="en-US"/>
              <a:t>そして，ターゲット型ユーザと非ターゲット型ユーザを最もうまく分類することができる閾値</a:t>
            </a:r>
            <a:r>
              <a:rPr kumimoji="1" lang="en-US" altLang="ja-JP"/>
              <a:t>δ</a:t>
            </a:r>
            <a:r>
              <a:rPr kumimoji="1" lang="ja-JP" altLang="en-US"/>
              <a:t>を求め，それを基に分類を行います．</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10</a:t>
            </a:fld>
            <a:endParaRPr kumimoji="1" lang="ja-JP" altLang="en-US"/>
          </a:p>
        </p:txBody>
      </p:sp>
    </p:spTree>
    <p:extLst>
      <p:ext uri="{BB962C8B-B14F-4D97-AF65-F5344CB8AC3E}">
        <p14:creationId xmlns:p14="http://schemas.microsoft.com/office/powerpoint/2010/main" val="3938774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次に，対象限定性を表すスコアが高くなる場合について説明します．</a:t>
            </a:r>
            <a:endParaRPr kumimoji="1" lang="en-US" altLang="ja-JP"/>
          </a:p>
          <a:p>
            <a:r>
              <a:rPr kumimoji="1" lang="en-US" altLang="ja-JP"/>
              <a:t>1</a:t>
            </a:r>
            <a:r>
              <a:rPr kumimoji="1" lang="ja-JP" altLang="en-US"/>
              <a:t>つ目は，フォロワーの多くが何か</a:t>
            </a:r>
            <a:r>
              <a:rPr kumimoji="1" lang="en-US" altLang="ja-JP"/>
              <a:t>1</a:t>
            </a:r>
            <a:r>
              <a:rPr kumimoji="1" lang="ja-JP" altLang="en-US"/>
              <a:t>つのもので強く一貫している場合です．左の図では，フォロワーの多くが京都という一貫性を持っており，対象限定性が高いと考えます．</a:t>
            </a:r>
            <a:endParaRPr kumimoji="1" lang="en-US" altLang="ja-JP"/>
          </a:p>
          <a:p>
            <a:r>
              <a:rPr kumimoji="1" lang="en-US" altLang="ja-JP"/>
              <a:t>2</a:t>
            </a:r>
            <a:r>
              <a:rPr kumimoji="1" lang="ja-JP" altLang="en-US"/>
              <a:t>つ目は，フォロワー集合を少ない個数の一貫性を持つ部分集合でカバーできる場合です．</a:t>
            </a:r>
            <a:endParaRPr kumimoji="1" lang="en-US" altLang="ja-JP"/>
          </a:p>
          <a:p>
            <a:r>
              <a:rPr kumimoji="1" lang="ja-JP" altLang="en-US"/>
              <a:t>右の図では，フォロワーの半分が京都，もう半分が</a:t>
            </a:r>
            <a:r>
              <a:rPr kumimoji="1" lang="en-US" altLang="ja-JP"/>
              <a:t>Java</a:t>
            </a:r>
            <a:r>
              <a:rPr kumimoji="1" lang="ja-JP" altLang="en-US"/>
              <a:t>という一貫性を持っており，</a:t>
            </a:r>
            <a:r>
              <a:rPr kumimoji="1" lang="en-US" altLang="ja-JP"/>
              <a:t>1</a:t>
            </a:r>
            <a:r>
              <a:rPr kumimoji="1" lang="ja-JP" altLang="en-US"/>
              <a:t>つのもので強く一貫しているとはいえないものの，</a:t>
            </a:r>
            <a:endParaRPr kumimoji="1" lang="en-US" altLang="ja-JP"/>
          </a:p>
          <a:p>
            <a:r>
              <a:rPr kumimoji="1" lang="en-US" altLang="ja-JP"/>
              <a:t>2</a:t>
            </a:r>
            <a:r>
              <a:rPr kumimoji="1" lang="ja-JP" altLang="en-US"/>
              <a:t>つの一貫性を持つ部分集合でカバーできています．このような場合も，一貫性が高いと考えます．</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11</a:t>
            </a:fld>
            <a:endParaRPr kumimoji="1" lang="ja-JP" altLang="en-US"/>
          </a:p>
        </p:txBody>
      </p:sp>
    </p:spTree>
    <p:extLst>
      <p:ext uri="{BB962C8B-B14F-4D97-AF65-F5344CB8AC3E}">
        <p14:creationId xmlns:p14="http://schemas.microsoft.com/office/powerpoint/2010/main" val="3938774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では，対象限定性を表すスコアを求める手法を提案します．まず，プロフィール・位置情報内の共通語を用いた手法について説明します．</a:t>
            </a:r>
            <a:endParaRPr kumimoji="1" lang="en-US" altLang="ja-JP"/>
          </a:p>
          <a:p>
            <a:r>
              <a:rPr kumimoji="1" lang="ja-JP" altLang="en-US"/>
              <a:t>まず，分類となるユーザのフォロワーのプロフィール・位置情報内に出現する全ての語のスコアを求めます．ここでは，フォロワー内での出現頻度割合から，</a:t>
            </a:r>
            <a:r>
              <a:rPr kumimoji="1" lang="en-US" altLang="ja-JP"/>
              <a:t>Twitter</a:t>
            </a:r>
            <a:r>
              <a:rPr kumimoji="1" lang="ja-JP" altLang="en-US"/>
              <a:t>全体での出現割合</a:t>
            </a:r>
            <a:endParaRPr kumimoji="1" lang="en-US" altLang="ja-JP"/>
          </a:p>
          <a:p>
            <a:r>
              <a:rPr kumimoji="1" lang="ja-JP" altLang="en-US"/>
              <a:t>を引いたものを，その語のスコアとします．例えば京都の場合，フォロワー内での出現頻度は</a:t>
            </a:r>
            <a:r>
              <a:rPr kumimoji="1" lang="en-US" altLang="ja-JP"/>
              <a:t>0.7</a:t>
            </a:r>
            <a:r>
              <a:rPr kumimoji="1" lang="ja-JP" altLang="en-US"/>
              <a:t>，</a:t>
            </a:r>
            <a:r>
              <a:rPr kumimoji="1" lang="en-US" altLang="ja-JP"/>
              <a:t>Twitter</a:t>
            </a:r>
            <a:r>
              <a:rPr kumimoji="1" lang="ja-JP" altLang="en-US"/>
              <a:t>全体での出現頻度は</a:t>
            </a:r>
            <a:r>
              <a:rPr kumimoji="1" lang="en-US" altLang="ja-JP"/>
              <a:t>0.2</a:t>
            </a:r>
            <a:r>
              <a:rPr kumimoji="1" lang="ja-JP" altLang="en-US"/>
              <a:t>なので，スコアは</a:t>
            </a:r>
            <a:r>
              <a:rPr kumimoji="1" lang="en-US" altLang="ja-JP"/>
              <a:t>0.5</a:t>
            </a:r>
            <a:r>
              <a:rPr kumimoji="1" lang="ja-JP" altLang="en-US"/>
              <a:t>となります．</a:t>
            </a:r>
            <a:endParaRPr kumimoji="1" lang="en-US" altLang="ja-JP"/>
          </a:p>
          <a:p>
            <a:r>
              <a:rPr kumimoji="1" lang="ja-JP" altLang="en-US"/>
              <a:t>このようにすることで，フォロワー内での出現頻度が高く，</a:t>
            </a:r>
            <a:r>
              <a:rPr kumimoji="1" lang="en-US" altLang="ja-JP"/>
              <a:t>Twitter</a:t>
            </a:r>
            <a:r>
              <a:rPr kumimoji="1" lang="ja-JP" altLang="en-US"/>
              <a:t>全体での出現頻度が低いような語を抽出することができます．</a:t>
            </a:r>
            <a:endParaRPr kumimoji="1" lang="en-US" altLang="ja-JP"/>
          </a:p>
          <a:p>
            <a:r>
              <a:rPr kumimoji="1" lang="ja-JP" altLang="en-US"/>
              <a:t>そして，このスコアの大きいものから順に，フォロワーにそのスコアを付与していきます．</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12</a:t>
            </a:fld>
            <a:endParaRPr kumimoji="1" lang="ja-JP" altLang="en-US"/>
          </a:p>
        </p:txBody>
      </p:sp>
    </p:spTree>
    <p:extLst>
      <p:ext uri="{BB962C8B-B14F-4D97-AF65-F5344CB8AC3E}">
        <p14:creationId xmlns:p14="http://schemas.microsoft.com/office/powerpoint/2010/main" val="3938774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まず，最もスコアの大きい京都を含むユーザにスコアを付与します．</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13</a:t>
            </a:fld>
            <a:endParaRPr kumimoji="1" lang="ja-JP" altLang="en-US"/>
          </a:p>
        </p:txBody>
      </p:sp>
    </p:spTree>
    <p:extLst>
      <p:ext uri="{BB962C8B-B14F-4D97-AF65-F5344CB8AC3E}">
        <p14:creationId xmlns:p14="http://schemas.microsoft.com/office/powerpoint/2010/main" val="3938774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a:t>
            </a:r>
            <a:r>
              <a:rPr kumimoji="1" lang="en-US" altLang="ja-JP"/>
              <a:t>Java</a:t>
            </a:r>
            <a:r>
              <a:rPr kumimoji="1" lang="ja-JP" altLang="en-US"/>
              <a:t>を含むユーザにスコアを付与します．この際，すでにスコアが付与されているフォロワーにはスコアは付与しません．</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14</a:t>
            </a:fld>
            <a:endParaRPr kumimoji="1" lang="ja-JP" altLang="en-US"/>
          </a:p>
        </p:txBody>
      </p:sp>
    </p:spTree>
    <p:extLst>
      <p:ext uri="{BB962C8B-B14F-4D97-AF65-F5344CB8AC3E}">
        <p14:creationId xmlns:p14="http://schemas.microsoft.com/office/powerpoint/2010/main" val="3938774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このようにして，全てのフォロワーにスコアを付与していきます．</a:t>
            </a:r>
            <a:endParaRPr kumimoji="1" lang="en-US" altLang="ja-JP"/>
          </a:p>
          <a:p>
            <a:r>
              <a:rPr kumimoji="1" lang="ja-JP" altLang="en-US"/>
              <a:t>そして，各ユーザのスコアの平均を，対象限定性を表す最終的なスコアとします．</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15</a:t>
            </a:fld>
            <a:endParaRPr kumimoji="1" lang="ja-JP" altLang="en-US"/>
          </a:p>
        </p:txBody>
      </p:sp>
    </p:spTree>
    <p:extLst>
      <p:ext uri="{BB962C8B-B14F-4D97-AF65-F5344CB8AC3E}">
        <p14:creationId xmlns:p14="http://schemas.microsoft.com/office/powerpoint/2010/main" val="3938774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次に，共通フォロイーを用いた手法について説明します．</a:t>
            </a:r>
            <a:endParaRPr kumimoji="1" lang="en-US" altLang="ja-JP"/>
          </a:p>
          <a:p>
            <a:r>
              <a:rPr kumimoji="1" lang="ja-JP" altLang="en-US"/>
              <a:t>ここでは，フォロワーがフォローしている全てのユーザのスコアを求めます．</a:t>
            </a:r>
            <a:endParaRPr kumimoji="1" lang="en-US" altLang="ja-JP"/>
          </a:p>
          <a:p>
            <a:r>
              <a:rPr kumimoji="1" lang="ja-JP" altLang="en-US"/>
              <a:t>具体的には，フォロワー内でのフォロー頻度から</a:t>
            </a:r>
            <a:r>
              <a:rPr kumimoji="1" lang="en-US" altLang="ja-JP"/>
              <a:t>Twitter</a:t>
            </a:r>
            <a:r>
              <a:rPr kumimoji="1" lang="ja-JP" altLang="en-US"/>
              <a:t>全体でのフォロー頻度を引いたものを，そのユーザのスコアとします．</a:t>
            </a:r>
            <a:endParaRPr kumimoji="1" lang="en-US" altLang="ja-JP"/>
          </a:p>
          <a:p>
            <a:r>
              <a:rPr kumimoji="1" lang="en-US" altLang="ja-JP"/>
              <a:t>(</a:t>
            </a:r>
            <a:r>
              <a:rPr kumimoji="1" lang="ja-JP" altLang="en-US"/>
              <a:t>ページをめくりながら</a:t>
            </a:r>
            <a:r>
              <a:rPr kumimoji="1" lang="en-US" altLang="ja-JP"/>
              <a:t>)</a:t>
            </a:r>
            <a:r>
              <a:rPr kumimoji="1" lang="ja-JP" altLang="en-US"/>
              <a:t>そしてこのように</a:t>
            </a:r>
            <a:r>
              <a:rPr kumimoji="1" lang="en-US" altLang="ja-JP"/>
              <a:t>…</a:t>
            </a:r>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16</a:t>
            </a:fld>
            <a:endParaRPr kumimoji="1" lang="ja-JP" altLang="en-US"/>
          </a:p>
        </p:txBody>
      </p:sp>
    </p:spTree>
    <p:extLst>
      <p:ext uri="{BB962C8B-B14F-4D97-AF65-F5344CB8AC3E}">
        <p14:creationId xmlns:p14="http://schemas.microsoft.com/office/powerpoint/2010/main" val="3938774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17</a:t>
            </a:fld>
            <a:endParaRPr kumimoji="1" lang="ja-JP" altLang="en-US"/>
          </a:p>
        </p:txBody>
      </p:sp>
    </p:spTree>
    <p:extLst>
      <p:ext uri="{BB962C8B-B14F-4D97-AF65-F5344CB8AC3E}">
        <p14:creationId xmlns:p14="http://schemas.microsoft.com/office/powerpoint/2010/main" val="3938774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18</a:t>
            </a:fld>
            <a:endParaRPr kumimoji="1" lang="ja-JP" altLang="en-US"/>
          </a:p>
        </p:txBody>
      </p:sp>
    </p:spTree>
    <p:extLst>
      <p:ext uri="{BB962C8B-B14F-4D97-AF65-F5344CB8AC3E}">
        <p14:creationId xmlns:p14="http://schemas.microsoft.com/office/powerpoint/2010/main" val="3938774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そしてこのようにプロフィール・位置情報を用いた手法と同じようにフォロワーにスコアを付与していき，</a:t>
            </a:r>
            <a:endParaRPr kumimoji="1" lang="en-US" altLang="ja-JP"/>
          </a:p>
          <a:p>
            <a:r>
              <a:rPr kumimoji="1" lang="ja-JP" altLang="en-US"/>
              <a:t>各ユーザのスコアの平均を最終的なスコアとします．</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19</a:t>
            </a:fld>
            <a:endParaRPr kumimoji="1" lang="ja-JP" altLang="en-US"/>
          </a:p>
        </p:txBody>
      </p:sp>
    </p:spTree>
    <p:extLst>
      <p:ext uri="{BB962C8B-B14F-4D97-AF65-F5344CB8AC3E}">
        <p14:creationId xmlns:p14="http://schemas.microsoft.com/office/powerpoint/2010/main" val="3938774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現在，マイクロブログと呼ばれるサービスが普及しています．</a:t>
            </a:r>
            <a:endParaRPr kumimoji="1" lang="en-US" altLang="ja-JP"/>
          </a:p>
          <a:p>
            <a:r>
              <a:rPr kumimoji="1" lang="ja-JP" altLang="en-US"/>
              <a:t>その中でも，特に</a:t>
            </a:r>
            <a:r>
              <a:rPr kumimoji="1" lang="en-US" altLang="ja-JP"/>
              <a:t>Twitter</a:t>
            </a:r>
            <a:r>
              <a:rPr kumimoji="1" lang="ja-JP" altLang="en-US"/>
              <a:t>の成長が非常に著しく，</a:t>
            </a:r>
            <a:endParaRPr kumimoji="1" lang="en-US" altLang="ja-JP"/>
          </a:p>
          <a:p>
            <a:r>
              <a:rPr kumimoji="1" lang="ja-JP" altLang="en-US"/>
              <a:t>現在アクティブユーザが約</a:t>
            </a:r>
            <a:r>
              <a:rPr kumimoji="1" lang="en-US" altLang="ja-JP"/>
              <a:t>2</a:t>
            </a:r>
            <a:r>
              <a:rPr kumimoji="1" lang="ja-JP" altLang="en-US"/>
              <a:t>億人，また，</a:t>
            </a:r>
            <a:r>
              <a:rPr kumimoji="1" lang="en-US" altLang="ja-JP"/>
              <a:t>1</a:t>
            </a:r>
            <a:r>
              <a:rPr kumimoji="1" lang="ja-JP" altLang="en-US"/>
              <a:t>日</a:t>
            </a:r>
            <a:r>
              <a:rPr kumimoji="1" lang="en-US" altLang="ja-JP"/>
              <a:t>4</a:t>
            </a:r>
            <a:r>
              <a:rPr kumimoji="1" lang="ja-JP" altLang="en-US"/>
              <a:t>億以上もの記事が投稿されていると言われています．</a:t>
            </a:r>
            <a:endParaRPr kumimoji="1" lang="en-US" altLang="ja-JP"/>
          </a:p>
          <a:p>
            <a:r>
              <a:rPr kumimoji="1" lang="en-US" altLang="ja-JP"/>
              <a:t>Twitter</a:t>
            </a:r>
            <a:r>
              <a:rPr kumimoji="1" lang="ja-JP" altLang="en-US"/>
              <a:t>にはフォローという機能があり，フォローしたユーザの記事が時系列順にソートされて表示されるようになっています．</a:t>
            </a:r>
            <a:endParaRPr kumimoji="1" lang="en-US" altLang="ja-JP"/>
          </a:p>
          <a:p>
            <a:r>
              <a:rPr kumimoji="1" lang="ja-JP" altLang="en-US"/>
              <a:t>本研究では，あるユーザがフォローしたユーザのことを，そのユーザのフォロイーと呼びます．</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2</a:t>
            </a:fld>
            <a:endParaRPr kumimoji="1" lang="ja-JP" altLang="en-US"/>
          </a:p>
        </p:txBody>
      </p:sp>
    </p:spTree>
    <p:extLst>
      <p:ext uri="{BB962C8B-B14F-4D97-AF65-F5344CB8AC3E}">
        <p14:creationId xmlns:p14="http://schemas.microsoft.com/office/powerpoint/2010/main" val="223267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ここまでで，ターゲット型ユーザと非ターゲット型ユーザの分類に関する手法を提案しました．</a:t>
            </a:r>
            <a:endParaRPr kumimoji="1" lang="en-US" altLang="ja-JP"/>
          </a:p>
          <a:p>
            <a:r>
              <a:rPr kumimoji="1" lang="ja-JP" altLang="en-US"/>
              <a:t>次に，分類の結果ターゲット型ユーザと判定されたユーザに関して，その要因を判定する手法を提案します．</a:t>
            </a:r>
            <a:endParaRPr kumimoji="1" lang="en-US" altLang="ja-JP"/>
          </a:p>
          <a:p>
            <a:r>
              <a:rPr kumimoji="1" lang="ja-JP" altLang="en-US"/>
              <a:t>ここでは，</a:t>
            </a:r>
            <a:r>
              <a:rPr kumimoji="1" lang="en-US" altLang="ja-JP"/>
              <a:t>Twitter</a:t>
            </a:r>
            <a:r>
              <a:rPr kumimoji="1" lang="ja-JP" altLang="en-US"/>
              <a:t>ユーザが，プログラミングに関する技術的な情報を発信するユーザのように，あるトピックに特化された情報を発信しているのか，</a:t>
            </a:r>
            <a:endParaRPr kumimoji="1" lang="en-US" altLang="ja-JP"/>
          </a:p>
          <a:p>
            <a:r>
              <a:rPr kumimoji="1" lang="ja-JP" altLang="en-US"/>
              <a:t>友人とのコミュニケーションを行うユーザのように，クローズドなユーザ集合に情報を発信しているのか，あるいはあるクラブのメンバーに向けて情報を発信するユーザのように</a:t>
            </a:r>
            <a:endParaRPr kumimoji="1" lang="en-US" altLang="ja-JP"/>
          </a:p>
          <a:p>
            <a:r>
              <a:rPr kumimoji="1" lang="ja-JP" altLang="en-US"/>
              <a:t>その両方を併せ持つのかを判定する，</a:t>
            </a:r>
            <a:r>
              <a:rPr kumimoji="1" lang="en-US" altLang="ja-JP"/>
              <a:t>3</a:t>
            </a:r>
            <a:r>
              <a:rPr kumimoji="1" lang="ja-JP" altLang="en-US"/>
              <a:t>クラス</a:t>
            </a:r>
            <a:r>
              <a:rPr kumimoji="1" lang="en-US" altLang="ja-JP"/>
              <a:t>SVM</a:t>
            </a:r>
            <a:r>
              <a:rPr kumimoji="1" lang="ja-JP" altLang="en-US"/>
              <a:t>を構成し，これにより分類することで，その要因を求めます．</a:t>
            </a:r>
            <a:endParaRPr kumimoji="1" lang="en-US" altLang="ja-JP"/>
          </a:p>
          <a:p>
            <a:r>
              <a:rPr kumimoji="1" lang="en-US" altLang="ja-JP"/>
              <a:t>SVM</a:t>
            </a:r>
            <a:r>
              <a:rPr kumimoji="1" lang="ja-JP" altLang="en-US"/>
              <a:t>の特徴量としては，次のようなものを採用しました．</a:t>
            </a:r>
            <a:endParaRPr kumimoji="1" lang="en-US" altLang="ja-JP"/>
          </a:p>
          <a:p>
            <a:r>
              <a:rPr kumimoji="1" lang="ja-JP" altLang="en-US"/>
              <a:t>フォロワーとの相互フォローの割合や</a:t>
            </a:r>
            <a:r>
              <a:rPr kumimoji="1" lang="en-US" altLang="ja-JP"/>
              <a:t>@</a:t>
            </a:r>
            <a:r>
              <a:rPr kumimoji="1" lang="ja-JP" altLang="en-US"/>
              <a:t>によるリプライの頻度は，</a:t>
            </a:r>
            <a:r>
              <a:rPr kumimoji="1" lang="en-US" altLang="ja-JP"/>
              <a:t>…</a:t>
            </a:r>
            <a:r>
              <a:rPr kumimoji="1" lang="ja-JP" altLang="en-US"/>
              <a:t>といったものを採用しました．</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20</a:t>
            </a:fld>
            <a:endParaRPr kumimoji="1" lang="ja-JP" altLang="en-US"/>
          </a:p>
        </p:txBody>
      </p:sp>
    </p:spTree>
    <p:extLst>
      <p:ext uri="{BB962C8B-B14F-4D97-AF65-F5344CB8AC3E}">
        <p14:creationId xmlns:p14="http://schemas.microsoft.com/office/powerpoint/2010/main" val="3938774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ターゲット型ユーザと非ターゲット型ユーザを分類する手法に関する，予備実験を行いました．</a:t>
            </a:r>
            <a:endParaRPr kumimoji="1" lang="en-US" altLang="ja-JP"/>
          </a:p>
          <a:p>
            <a:r>
              <a:rPr kumimoji="1" lang="ja-JP" altLang="en-US"/>
              <a:t>ターゲット型ユーザ，非ターゲット型ユーザ各</a:t>
            </a:r>
            <a:r>
              <a:rPr kumimoji="1" lang="en-US" altLang="ja-JP"/>
              <a:t>10</a:t>
            </a:r>
            <a:r>
              <a:rPr kumimoji="1" lang="ja-JP" altLang="en-US"/>
              <a:t>件ずつ，計</a:t>
            </a:r>
            <a:r>
              <a:rPr kumimoji="1" lang="en-US" altLang="ja-JP"/>
              <a:t>20</a:t>
            </a:r>
            <a:r>
              <a:rPr kumimoji="1" lang="ja-JP" altLang="en-US"/>
              <a:t>件のユーザを取得し，正解データとしました．</a:t>
            </a:r>
            <a:endParaRPr kumimoji="1" lang="en-US" altLang="ja-JP"/>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a:t>また，この</a:t>
            </a:r>
            <a:r>
              <a:rPr kumimoji="1" lang="en-US" altLang="ja-JP"/>
              <a:t>20</a:t>
            </a:r>
            <a:r>
              <a:rPr kumimoji="1" lang="ja-JP" altLang="en-US"/>
              <a:t>件のユーザのフォロワー，またフォロワーのフォロイーまでを全て取得した，約</a:t>
            </a:r>
            <a:r>
              <a:rPr kumimoji="1" lang="en-US" altLang="ja-JP"/>
              <a:t>1300</a:t>
            </a:r>
            <a:r>
              <a:rPr kumimoji="1" lang="ja-JP" altLang="en-US"/>
              <a:t>万件の</a:t>
            </a:r>
            <a:r>
              <a:rPr kumimoji="1" lang="en-US" altLang="ja-JP"/>
              <a:t>Twitter</a:t>
            </a:r>
            <a:r>
              <a:rPr kumimoji="1" lang="ja-JP" altLang="en-US"/>
              <a:t>ユーザを本実験のデータセットとしています．</a:t>
            </a:r>
            <a:endParaRPr kumimoji="1" lang="en-US" altLang="ja-JP"/>
          </a:p>
          <a:p>
            <a:r>
              <a:rPr kumimoji="1" lang="ja-JP" altLang="en-US"/>
              <a:t>そして，これら</a:t>
            </a:r>
            <a:r>
              <a:rPr kumimoji="1" lang="en-US" altLang="ja-JP"/>
              <a:t>20</a:t>
            </a:r>
            <a:r>
              <a:rPr kumimoji="1" lang="ja-JP" altLang="en-US"/>
              <a:t>件それぞれのユーザにおいて，プロフィール・位置情報内の共通語を用いた手法と共通フォロイーを用いた手法でそれぞれスコアを求めました．</a:t>
            </a:r>
            <a:endParaRPr kumimoji="1" lang="en-US" altLang="ja-JP"/>
          </a:p>
          <a:p>
            <a:r>
              <a:rPr kumimoji="1" lang="ja-JP" altLang="en-US"/>
              <a:t>実験結果はこのようになりました．これらの手法それぞれにおいて，ターゲット型ユーザ，非ターゲット型ユーザごとに</a:t>
            </a:r>
            <a:endParaRPr kumimoji="1" lang="en-US" altLang="ja-JP"/>
          </a:p>
          <a:p>
            <a:r>
              <a:rPr kumimoji="1" lang="ja-JP" altLang="en-US"/>
              <a:t>スコア順でソートしています．プロフィール・位置情報内の共通語を用いた手法に関しては，ターゲット型ユーザの方が，非ターゲット型ユーザより，</a:t>
            </a:r>
            <a:endParaRPr kumimoji="1" lang="en-US" altLang="ja-JP"/>
          </a:p>
          <a:p>
            <a:r>
              <a:rPr kumimoji="1" lang="ja-JP" altLang="en-US"/>
              <a:t>対象限定性を表すスコアが大きくなっており，これらを明確に分離することができているといえます．</a:t>
            </a:r>
            <a:endParaRPr kumimoji="1" lang="en-US" altLang="ja-JP"/>
          </a:p>
          <a:p>
            <a:r>
              <a:rPr kumimoji="1" lang="ja-JP" altLang="en-US"/>
              <a:t>共通フォロイーを用いた手法に関しても，ターゲット型ユーザの方が非ターゲット型ユーザよりも対象限定性を表すスコアが平均的に高くなっていますが，</a:t>
            </a:r>
            <a:endParaRPr kumimoji="1" lang="en-US" altLang="ja-JP"/>
          </a:p>
          <a:p>
            <a:r>
              <a:rPr kumimoji="1" lang="ja-JP" altLang="en-US"/>
              <a:t>これら</a:t>
            </a:r>
            <a:r>
              <a:rPr kumimoji="1" lang="en-US" altLang="ja-JP"/>
              <a:t>2</a:t>
            </a:r>
            <a:r>
              <a:rPr kumimoji="1" lang="ja-JP" altLang="en-US"/>
              <a:t>つの差は大きくなく，明確に分類することができているとはいえませんでした．</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21</a:t>
            </a:fld>
            <a:endParaRPr kumimoji="1" lang="ja-JP" altLang="en-US"/>
          </a:p>
        </p:txBody>
      </p:sp>
    </p:spTree>
    <p:extLst>
      <p:ext uri="{BB962C8B-B14F-4D97-AF65-F5344CB8AC3E}">
        <p14:creationId xmlns:p14="http://schemas.microsoft.com/office/powerpoint/2010/main" val="2638127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ターゲット型ユーザと非ターゲット型ユーザを分類する手法に関する，予備実験を行いました．</a:t>
            </a:r>
            <a:endParaRPr kumimoji="1" lang="en-US" altLang="ja-JP"/>
          </a:p>
          <a:p>
            <a:r>
              <a:rPr kumimoji="1" lang="ja-JP" altLang="en-US"/>
              <a:t>ターゲット型ユーザ，非ターゲット型ユーザ各</a:t>
            </a:r>
            <a:r>
              <a:rPr kumimoji="1" lang="en-US" altLang="ja-JP"/>
              <a:t>10</a:t>
            </a:r>
            <a:r>
              <a:rPr kumimoji="1" lang="ja-JP" altLang="en-US"/>
              <a:t>件ずつ，計</a:t>
            </a:r>
            <a:r>
              <a:rPr kumimoji="1" lang="en-US" altLang="ja-JP"/>
              <a:t>20</a:t>
            </a:r>
            <a:r>
              <a:rPr kumimoji="1" lang="ja-JP" altLang="en-US"/>
              <a:t>件のユーザを取得し，正解データとしました．</a:t>
            </a:r>
            <a:endParaRPr kumimoji="1" lang="en-US" altLang="ja-JP"/>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a:t>また，この</a:t>
            </a:r>
            <a:r>
              <a:rPr kumimoji="1" lang="en-US" altLang="ja-JP"/>
              <a:t>20</a:t>
            </a:r>
            <a:r>
              <a:rPr kumimoji="1" lang="ja-JP" altLang="en-US"/>
              <a:t>件のユーザのフォロワー，またフォロワーのフォロイーまでを全て取得した，約</a:t>
            </a:r>
            <a:r>
              <a:rPr kumimoji="1" lang="en-US" altLang="ja-JP"/>
              <a:t>1300</a:t>
            </a:r>
            <a:r>
              <a:rPr kumimoji="1" lang="ja-JP" altLang="en-US"/>
              <a:t>万件の</a:t>
            </a:r>
            <a:r>
              <a:rPr kumimoji="1" lang="en-US" altLang="ja-JP"/>
              <a:t>Twitter</a:t>
            </a:r>
            <a:r>
              <a:rPr kumimoji="1" lang="ja-JP" altLang="en-US"/>
              <a:t>ユーザを本実験のデータセットとしています．</a:t>
            </a:r>
            <a:endParaRPr kumimoji="1" lang="en-US" altLang="ja-JP"/>
          </a:p>
          <a:p>
            <a:r>
              <a:rPr kumimoji="1" lang="ja-JP" altLang="en-US"/>
              <a:t>そして，これら</a:t>
            </a:r>
            <a:r>
              <a:rPr kumimoji="1" lang="en-US" altLang="ja-JP"/>
              <a:t>20</a:t>
            </a:r>
            <a:r>
              <a:rPr kumimoji="1" lang="ja-JP" altLang="en-US"/>
              <a:t>件それぞれのユーザにおいて，プロフィール・位置情報内の共通語を用いた手法と共通フォロイーを用いた手法でそれぞれスコアを求めました．</a:t>
            </a:r>
            <a:endParaRPr kumimoji="1" lang="en-US" altLang="ja-JP"/>
          </a:p>
          <a:p>
            <a:r>
              <a:rPr kumimoji="1" lang="ja-JP" altLang="en-US"/>
              <a:t>実験結果はこのようになりました．プロフィール・位置情報内の共通語を用いた手法に関しては，ターゲット型ユーザの方が，非ターゲット型ユーザより，</a:t>
            </a:r>
            <a:endParaRPr kumimoji="1" lang="en-US" altLang="ja-JP"/>
          </a:p>
          <a:p>
            <a:r>
              <a:rPr kumimoji="1" lang="ja-JP" altLang="en-US"/>
              <a:t>対象限定性を表すスコアが大きくなっており，これらを明確に分離することができているといえます．</a:t>
            </a:r>
            <a:endParaRPr kumimoji="1" lang="en-US" altLang="ja-JP"/>
          </a:p>
          <a:p>
            <a:r>
              <a:rPr kumimoji="1" lang="ja-JP" altLang="en-US"/>
              <a:t>共通フォロイーを用いた手法に関しても，ターゲット型ユーザの方が非ターゲット型ユーザよりも対象限定性を表すスコアが平均的に高くなっていますが，</a:t>
            </a:r>
            <a:endParaRPr kumimoji="1" lang="en-US" altLang="ja-JP"/>
          </a:p>
          <a:p>
            <a:r>
              <a:rPr kumimoji="1" lang="ja-JP" altLang="en-US"/>
              <a:t>これら</a:t>
            </a:r>
            <a:r>
              <a:rPr kumimoji="1" lang="en-US" altLang="ja-JP"/>
              <a:t>2</a:t>
            </a:r>
            <a:r>
              <a:rPr kumimoji="1" lang="ja-JP" altLang="en-US"/>
              <a:t>つの差は大きくなく，明確に分類することができているとはいえませんでした．</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22</a:t>
            </a:fld>
            <a:endParaRPr kumimoji="1" lang="ja-JP" altLang="en-US"/>
          </a:p>
        </p:txBody>
      </p:sp>
    </p:spTree>
    <p:extLst>
      <p:ext uri="{BB962C8B-B14F-4D97-AF65-F5344CB8AC3E}">
        <p14:creationId xmlns:p14="http://schemas.microsoft.com/office/powerpoint/2010/main" val="2638127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最後に，今後の課題としては，このようなものが挙げられます．</a:t>
            </a:r>
            <a:endParaRPr kumimoji="1" lang="en-US" altLang="ja-JP"/>
          </a:p>
          <a:p>
            <a:r>
              <a:rPr kumimoji="1" lang="ja-JP" altLang="en-US"/>
              <a:t>まず，予備実験におけるデータセットは，十分なデータ数とは言えず，また信頼性も十分に担保されているとはいえないので，</a:t>
            </a:r>
            <a:endParaRPr kumimoji="1" lang="en-US" altLang="ja-JP"/>
          </a:p>
          <a:p>
            <a:r>
              <a:rPr kumimoji="1" lang="ja-JP" altLang="en-US"/>
              <a:t>データ数を増やし，データの信頼性を担保した上で再実験を行う予定です．</a:t>
            </a:r>
            <a:endParaRPr kumimoji="1" lang="en-US" altLang="ja-JP"/>
          </a:p>
          <a:p>
            <a:r>
              <a:rPr kumimoji="1" lang="ja-JP" altLang="en-US"/>
              <a:t>また，対象限定性が高いと判定されたユーザの分類に関する評価実験も今後行う予定です．</a:t>
            </a:r>
          </a:p>
          <a:p>
            <a:r>
              <a:rPr kumimoji="1" lang="ja-JP" altLang="en-US"/>
              <a:t>そして，先程述べたような提案手法の改善や，</a:t>
            </a:r>
            <a:r>
              <a:rPr kumimoji="1" lang="en-US" altLang="ja-JP"/>
              <a:t>Twitter</a:t>
            </a:r>
            <a:r>
              <a:rPr kumimoji="1" lang="ja-JP" altLang="en-US"/>
              <a:t>ユーザの対象限定性を考慮して記事分類を行うアプリケーションの実装も今後の課題です．</a:t>
            </a:r>
            <a:endParaRPr kumimoji="1" lang="en-US" altLang="ja-JP"/>
          </a:p>
          <a:p>
            <a:r>
              <a:rPr kumimoji="1" lang="ja-JP" altLang="en-US"/>
              <a:t>これで発表を終わります．ありがとうございました．</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23</a:t>
            </a:fld>
            <a:endParaRPr kumimoji="1" lang="ja-JP" altLang="en-US"/>
          </a:p>
        </p:txBody>
      </p:sp>
    </p:spTree>
    <p:extLst>
      <p:ext uri="{BB962C8B-B14F-4D97-AF65-F5344CB8AC3E}">
        <p14:creationId xmlns:p14="http://schemas.microsoft.com/office/powerpoint/2010/main" val="3250338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本研究では，このようにユーザによって情報発信の対象範囲の広さが様々であることに着目し，</a:t>
            </a:r>
            <a:endParaRPr kumimoji="1" lang="en-US" altLang="ja-JP"/>
          </a:p>
          <a:p>
            <a:r>
              <a:rPr kumimoji="1" lang="ja-JP" altLang="en-US"/>
              <a:t>社会のニュースのように，広く一般のユーザに向けて情報を発信するのか，</a:t>
            </a:r>
            <a:endParaRPr kumimoji="1" lang="en-US" altLang="ja-JP"/>
          </a:p>
          <a:p>
            <a:r>
              <a:rPr kumimoji="1" lang="ja-JP" altLang="en-US"/>
              <a:t>それともある地域の天気情報のように，一部のユーザに向けて情報を発信するのかという観点から，</a:t>
            </a:r>
            <a:endParaRPr kumimoji="1" lang="en-US" altLang="ja-JP"/>
          </a:p>
          <a:p>
            <a:r>
              <a:rPr kumimoji="1" lang="en-US" altLang="ja-JP"/>
              <a:t>Twitter</a:t>
            </a:r>
            <a:r>
              <a:rPr kumimoji="1" lang="ja-JP" altLang="en-US"/>
              <a:t>ユーザを分類する手法を提案します．</a:t>
            </a:r>
            <a:endParaRPr kumimoji="1" lang="en-US" altLang="ja-JP"/>
          </a:p>
          <a:p>
            <a:r>
              <a:rPr kumimoji="1" lang="ja-JP" altLang="en-US"/>
              <a:t>さらに本研究では，この分類の結果，一部のユーザが興味を示す情報を発信していると判定されたユーザに関して，</a:t>
            </a:r>
            <a:endParaRPr kumimoji="1" lang="en-US" altLang="ja-JP"/>
          </a:p>
          <a:p>
            <a:r>
              <a:rPr kumimoji="1" lang="ja-JP" altLang="en-US"/>
              <a:t>どのような要因でその対象範囲が限定されているのかを判定する手法を提案します．</a:t>
            </a:r>
            <a:endParaRPr kumimoji="1" lang="en-US" altLang="ja-JP"/>
          </a:p>
          <a:p>
            <a:r>
              <a:rPr kumimoji="1" lang="ja-JP" altLang="en-US"/>
              <a:t>具体的には，トピックが特化されているため対象範囲が限定されているのか，クローズドなコミュニティに情報を発信しているため対象範囲が限定されているかの</a:t>
            </a:r>
            <a:endParaRPr kumimoji="1" lang="en-US" altLang="ja-JP"/>
          </a:p>
          <a:p>
            <a:r>
              <a:rPr kumimoji="1" lang="en-US" altLang="ja-JP"/>
              <a:t>2</a:t>
            </a:r>
            <a:r>
              <a:rPr kumimoji="1" lang="ja-JP" altLang="en-US"/>
              <a:t>つに大きく分類し，そのいずれの要因であるかの判定を行います．</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24</a:t>
            </a:fld>
            <a:endParaRPr kumimoji="1" lang="ja-JP" altLang="en-US"/>
          </a:p>
        </p:txBody>
      </p:sp>
    </p:spTree>
    <p:extLst>
      <p:ext uri="{BB962C8B-B14F-4D97-AF65-F5344CB8AC3E}">
        <p14:creationId xmlns:p14="http://schemas.microsoft.com/office/powerpoint/2010/main" val="3398373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次に，情報発信の対象範囲が限定的になる要因について説明します．</a:t>
            </a:r>
            <a:endParaRPr kumimoji="1" lang="en-US" altLang="ja-JP"/>
          </a:p>
          <a:p>
            <a:r>
              <a:rPr kumimoji="1" lang="ja-JP" altLang="en-US"/>
              <a:t>分析の結果，これには大きく</a:t>
            </a:r>
            <a:r>
              <a:rPr kumimoji="1" lang="en-US" altLang="ja-JP"/>
              <a:t>2</a:t>
            </a:r>
            <a:r>
              <a:rPr kumimoji="1" lang="ja-JP" altLang="en-US"/>
              <a:t>つの要因があることが分かりました．</a:t>
            </a:r>
            <a:endParaRPr kumimoji="1" lang="en-US" altLang="ja-JP"/>
          </a:p>
          <a:p>
            <a:r>
              <a:rPr kumimoji="1" lang="en-US" altLang="ja-JP"/>
              <a:t>1</a:t>
            </a:r>
            <a:r>
              <a:rPr kumimoji="1" lang="ja-JP" altLang="en-US"/>
              <a:t>つ目は，あるトピックに</a:t>
            </a:r>
            <a:r>
              <a:rPr lang="ja-JP" altLang="en-US" sz="1200">
                <a:solidFill>
                  <a:srgbClr val="595959"/>
                </a:solidFill>
                <a:latin typeface="TitilliumText25L 400 wt"/>
                <a:cs typeface="TitilliumText25L 400 wt"/>
              </a:rPr>
              <a:t>特化された情報を発信しているため，対象範囲が限定される場合です．</a:t>
            </a:r>
            <a:endParaRPr lang="en-US" altLang="ja-JP" sz="1200">
              <a:solidFill>
                <a:srgbClr val="595959"/>
              </a:solidFill>
              <a:latin typeface="TitilliumText25L 400 wt"/>
              <a:cs typeface="TitilliumText25L 400 wt"/>
            </a:endParaRPr>
          </a:p>
          <a:p>
            <a:r>
              <a:rPr lang="ja-JP" altLang="en-US" sz="1200">
                <a:solidFill>
                  <a:srgbClr val="595959"/>
                </a:solidFill>
                <a:latin typeface="TitilliumText25L 400 wt"/>
                <a:cs typeface="TitilliumText25L 400 wt"/>
              </a:rPr>
              <a:t>プログラミングに関する技術的な情報を発信するユーザや，ある特定のイベントに関する情報を発信するユーザなどが</a:t>
            </a:r>
            <a:endParaRPr lang="en-US" altLang="ja-JP" sz="1200">
              <a:solidFill>
                <a:srgbClr val="595959"/>
              </a:solidFill>
              <a:latin typeface="TitilliumText25L 400 wt"/>
              <a:cs typeface="TitilliumText25L 400 wt"/>
            </a:endParaRPr>
          </a:p>
          <a:p>
            <a:r>
              <a:rPr lang="ja-JP" altLang="en-US" sz="1200">
                <a:solidFill>
                  <a:srgbClr val="595959"/>
                </a:solidFill>
                <a:latin typeface="TitilliumText25L 400 wt"/>
                <a:cs typeface="TitilliumText25L 400 wt"/>
              </a:rPr>
              <a:t>この例として挙げられます．</a:t>
            </a:r>
            <a:endParaRPr lang="en-US" altLang="ja-JP" sz="1200">
              <a:solidFill>
                <a:srgbClr val="595959"/>
              </a:solidFill>
              <a:latin typeface="TitilliumText25L 400 wt"/>
              <a:cs typeface="TitilliumText25L 400 wt"/>
            </a:endParaRPr>
          </a:p>
          <a:p>
            <a:r>
              <a:rPr lang="en-US" altLang="ja-JP" sz="1200">
                <a:solidFill>
                  <a:srgbClr val="595959"/>
                </a:solidFill>
                <a:latin typeface="TitilliumText25L 400 wt"/>
                <a:cs typeface="TitilliumText25L 400 wt"/>
              </a:rPr>
              <a:t>2</a:t>
            </a:r>
            <a:r>
              <a:rPr lang="ja-JP" altLang="en-US" sz="1200">
                <a:solidFill>
                  <a:srgbClr val="595959"/>
                </a:solidFill>
                <a:latin typeface="TitilliumText25L 400 wt"/>
                <a:cs typeface="TitilliumText25L 400 wt"/>
              </a:rPr>
              <a:t>つ目は，クローズドなユーザ集合に情報を発信しているため，対象範囲が限定される場合です．</a:t>
            </a:r>
            <a:endParaRPr lang="en-US" altLang="ja-JP" sz="1200">
              <a:solidFill>
                <a:srgbClr val="595959"/>
              </a:solidFill>
              <a:latin typeface="TitilliumText25L 400 wt"/>
              <a:cs typeface="TitilliumText25L 400 wt"/>
            </a:endParaRPr>
          </a:p>
          <a:p>
            <a:r>
              <a:rPr lang="ja-JP" altLang="en-US" sz="1200">
                <a:solidFill>
                  <a:srgbClr val="595959"/>
                </a:solidFill>
                <a:latin typeface="TitilliumText25L 400 wt"/>
                <a:cs typeface="TitilliumText25L 400 wt"/>
              </a:rPr>
              <a:t>友人とのコミュニケーションを行うユーザなどがこの例です．</a:t>
            </a:r>
            <a:endParaRPr lang="en-US" altLang="ja-JP" sz="1200">
              <a:solidFill>
                <a:srgbClr val="595959"/>
              </a:solidFill>
              <a:latin typeface="TitilliumText25L 400 wt"/>
              <a:cs typeface="TitilliumText25L 400 wt"/>
            </a:endParaRPr>
          </a:p>
          <a:p>
            <a:r>
              <a:rPr lang="ja-JP" altLang="en-US" sz="1200">
                <a:solidFill>
                  <a:srgbClr val="595959"/>
                </a:solidFill>
                <a:latin typeface="TitilliumText25L 400 wt"/>
                <a:cs typeface="TitilliumText25L 400 wt"/>
              </a:rPr>
              <a:t>また，これら両方の要因を兼ね合わせる場合も多く，あるクラブのメンバーに向けて情報を発信するユーザなどがその例として挙げられます．</a:t>
            </a:r>
            <a:endParaRPr lang="en-US" altLang="ja-JP" sz="1200">
              <a:solidFill>
                <a:srgbClr val="595959"/>
              </a:solidFill>
              <a:latin typeface="TitilliumText25L 400 wt"/>
              <a:cs typeface="TitilliumText25L 400 wt"/>
            </a:endParaRPr>
          </a:p>
          <a:p>
            <a:endParaRPr kumimoji="1" lang="ja-JP" altLang="en-US"/>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25</a:t>
            </a:fld>
            <a:endParaRPr kumimoji="1" lang="ja-JP" altLang="en-US"/>
          </a:p>
        </p:txBody>
      </p:sp>
    </p:spTree>
    <p:extLst>
      <p:ext uri="{BB962C8B-B14F-4D97-AF65-F5344CB8AC3E}">
        <p14:creationId xmlns:p14="http://schemas.microsoft.com/office/powerpoint/2010/main" val="3004968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ターゲット型ユーザと非ターゲット型ユーザを分類する手法に関する，予備実験を行いました．</a:t>
            </a:r>
            <a:endParaRPr kumimoji="1" lang="en-US" altLang="ja-JP"/>
          </a:p>
          <a:p>
            <a:r>
              <a:rPr kumimoji="1" lang="ja-JP" altLang="en-US"/>
              <a:t>ターゲット型ユーザ，非ターゲット型ユーザ各</a:t>
            </a:r>
            <a:r>
              <a:rPr kumimoji="1" lang="en-US" altLang="ja-JP"/>
              <a:t>10</a:t>
            </a:r>
            <a:r>
              <a:rPr kumimoji="1" lang="ja-JP" altLang="en-US"/>
              <a:t>件ずつ，計</a:t>
            </a:r>
            <a:r>
              <a:rPr kumimoji="1" lang="en-US" altLang="ja-JP"/>
              <a:t>20</a:t>
            </a:r>
            <a:r>
              <a:rPr kumimoji="1" lang="ja-JP" altLang="en-US"/>
              <a:t>件のユーザを取得し，正解データとしました．</a:t>
            </a:r>
            <a:endParaRPr kumimoji="1" lang="en-US" altLang="ja-JP"/>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a:t>また，この</a:t>
            </a:r>
            <a:r>
              <a:rPr kumimoji="1" lang="en-US" altLang="ja-JP"/>
              <a:t>20</a:t>
            </a:r>
            <a:r>
              <a:rPr kumimoji="1" lang="ja-JP" altLang="en-US"/>
              <a:t>件のユーザのフォロワー，またフォロワーのフォロイーまでを全て取得した，約</a:t>
            </a:r>
            <a:r>
              <a:rPr kumimoji="1" lang="en-US" altLang="ja-JP"/>
              <a:t>1300</a:t>
            </a:r>
            <a:r>
              <a:rPr kumimoji="1" lang="ja-JP" altLang="en-US"/>
              <a:t>万件の</a:t>
            </a:r>
            <a:r>
              <a:rPr kumimoji="1" lang="en-US" altLang="ja-JP"/>
              <a:t>Twitter</a:t>
            </a:r>
            <a:r>
              <a:rPr kumimoji="1" lang="ja-JP" altLang="en-US"/>
              <a:t>ユーザを本実験のデータセットとしています．</a:t>
            </a:r>
            <a:endParaRPr kumimoji="1" lang="en-US" altLang="ja-JP"/>
          </a:p>
          <a:p>
            <a:r>
              <a:rPr kumimoji="1" lang="ja-JP" altLang="en-US"/>
              <a:t>そして，これら</a:t>
            </a:r>
            <a:r>
              <a:rPr kumimoji="1" lang="en-US" altLang="ja-JP"/>
              <a:t>20</a:t>
            </a:r>
            <a:r>
              <a:rPr kumimoji="1" lang="ja-JP" altLang="en-US"/>
              <a:t>件それぞれのユーザにおいて，プロフィール・位置情報内の共通語を用いた手法と共通フォロイーを用いた手法でそれぞれスコアを求めました．</a:t>
            </a:r>
            <a:endParaRPr kumimoji="1" lang="en-US" altLang="ja-JP"/>
          </a:p>
          <a:p>
            <a:r>
              <a:rPr kumimoji="1" lang="ja-JP" altLang="en-US"/>
              <a:t>実験結果はこのようになりました．これらの手法それぞれにおいて，ターゲット型ユーザ，非ターゲット型ユーザごとに</a:t>
            </a:r>
            <a:endParaRPr kumimoji="1" lang="en-US" altLang="ja-JP"/>
          </a:p>
          <a:p>
            <a:r>
              <a:rPr kumimoji="1" lang="ja-JP" altLang="en-US"/>
              <a:t>スコア順でソートしています．プロフィール・位置情報内の共通語を用いた手法に関しては，ターゲット型ユーザの方が，非ターゲット型ユーザより，</a:t>
            </a:r>
            <a:endParaRPr kumimoji="1" lang="en-US" altLang="ja-JP"/>
          </a:p>
          <a:p>
            <a:r>
              <a:rPr kumimoji="1" lang="ja-JP" altLang="en-US"/>
              <a:t>対象限定性を表すスコアが大きくなっており，これらを明確に分離することができているといえます．</a:t>
            </a:r>
            <a:endParaRPr kumimoji="1" lang="en-US" altLang="ja-JP"/>
          </a:p>
          <a:p>
            <a:r>
              <a:rPr kumimoji="1" lang="ja-JP" altLang="en-US"/>
              <a:t>共通フォロイーを用いた手法に関しても，ターゲット型ユーザの方が非ターゲット型ユーザよりも対象限定性を表すスコアが平均的に高くなっていますが，</a:t>
            </a:r>
            <a:endParaRPr kumimoji="1" lang="en-US" altLang="ja-JP"/>
          </a:p>
          <a:p>
            <a:r>
              <a:rPr kumimoji="1" lang="ja-JP" altLang="en-US"/>
              <a:t>これら</a:t>
            </a:r>
            <a:r>
              <a:rPr kumimoji="1" lang="en-US" altLang="ja-JP"/>
              <a:t>2</a:t>
            </a:r>
            <a:r>
              <a:rPr kumimoji="1" lang="ja-JP" altLang="en-US"/>
              <a:t>つの差は大きくなく，明確に分類することができているとはいえませんでした．</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26</a:t>
            </a:fld>
            <a:endParaRPr kumimoji="1" lang="ja-JP" altLang="en-US"/>
          </a:p>
        </p:txBody>
      </p:sp>
    </p:spTree>
    <p:extLst>
      <p:ext uri="{BB962C8B-B14F-4D97-AF65-F5344CB8AC3E}">
        <p14:creationId xmlns:p14="http://schemas.microsoft.com/office/powerpoint/2010/main" val="2638127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次に，本実験の正解データとして用いたユーザの分析を行いました．</a:t>
            </a:r>
            <a:endParaRPr kumimoji="1" lang="en-US" altLang="ja-JP"/>
          </a:p>
          <a:p>
            <a:r>
              <a:rPr kumimoji="1" lang="ja-JP" altLang="en-US"/>
              <a:t>ターゲット型ユーザである，写真に関するプロジェクトのアカウントに関しては，</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27</a:t>
            </a:fld>
            <a:endParaRPr kumimoji="1" lang="ja-JP" altLang="en-US"/>
          </a:p>
        </p:txBody>
      </p:sp>
    </p:spTree>
    <p:extLst>
      <p:ext uri="{BB962C8B-B14F-4D97-AF65-F5344CB8AC3E}">
        <p14:creationId xmlns:p14="http://schemas.microsoft.com/office/powerpoint/2010/main" val="2638127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写真，カメラといった語のスコアや，カメラ関連のユーザのスコアが高くなっており，</a:t>
            </a:r>
            <a:endParaRPr kumimoji="1" lang="en-US" altLang="ja-JP"/>
          </a:p>
          <a:p>
            <a:r>
              <a:rPr kumimoji="1" lang="ja-JP" altLang="en-US"/>
              <a:t>そのアカウントを特徴づけるような結果が得られているといえます．</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28</a:t>
            </a:fld>
            <a:endParaRPr kumimoji="1" lang="ja-JP" altLang="en-US"/>
          </a:p>
        </p:txBody>
      </p:sp>
    </p:spTree>
    <p:extLst>
      <p:ext uri="{BB962C8B-B14F-4D97-AF65-F5344CB8AC3E}">
        <p14:creationId xmlns:p14="http://schemas.microsoft.com/office/powerpoint/2010/main" val="2638127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また，好きといった一般的に出現頻度の高い語や，有名人のスコアは，最終的なスコアが小さくなっています．</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29</a:t>
            </a:fld>
            <a:endParaRPr kumimoji="1" lang="ja-JP" altLang="en-US"/>
          </a:p>
        </p:txBody>
      </p:sp>
    </p:spTree>
    <p:extLst>
      <p:ext uri="{BB962C8B-B14F-4D97-AF65-F5344CB8AC3E}">
        <p14:creationId xmlns:p14="http://schemas.microsoft.com/office/powerpoint/2010/main" val="2638127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Twitter</a:t>
            </a:r>
            <a:r>
              <a:rPr kumimoji="1" lang="ja-JP" altLang="en-US"/>
              <a:t>は，従来の多くのソーシャルメディアの性質を兼ね合わせており，</a:t>
            </a:r>
            <a:endParaRPr kumimoji="1" lang="en-US" altLang="ja-JP"/>
          </a:p>
          <a:p>
            <a:r>
              <a:rPr kumimoji="1" lang="ja-JP" altLang="en-US"/>
              <a:t>ユーザによってその利用目的は多岐にわたっています．</a:t>
            </a:r>
            <a:endParaRPr kumimoji="1" lang="en-US" altLang="ja-JP"/>
          </a:p>
          <a:p>
            <a:r>
              <a:rPr kumimoji="1" lang="ja-JP" altLang="en-US"/>
              <a:t>社会のニュースのように，広く一般に向けた情報を発信するユーザもいれば，</a:t>
            </a:r>
            <a:endParaRPr kumimoji="1" lang="en-US" altLang="ja-JP"/>
          </a:p>
          <a:p>
            <a:r>
              <a:rPr kumimoji="1" lang="ja-JP" altLang="en-US"/>
              <a:t>特定のメンバーへのアナウンスを行うユーザもいたり，</a:t>
            </a:r>
            <a:endParaRPr kumimoji="1" lang="en-US" altLang="ja-JP"/>
          </a:p>
          <a:p>
            <a:r>
              <a:rPr kumimoji="1" lang="ja-JP" altLang="en-US"/>
              <a:t>また，特定のトピックに関する情報発信や友人とのコミュニケーションのために</a:t>
            </a:r>
            <a:endParaRPr kumimoji="1" lang="en-US" altLang="ja-JP"/>
          </a:p>
          <a:p>
            <a:r>
              <a:rPr kumimoji="1" lang="en-US" altLang="ja-JP"/>
              <a:t>Twitter</a:t>
            </a:r>
            <a:r>
              <a:rPr kumimoji="1" lang="ja-JP" altLang="en-US"/>
              <a:t>を利用しているユーザもいたりと，様々な利用目的が混在しています．</a:t>
            </a:r>
            <a:endParaRPr kumimoji="1" lang="en-US" altLang="ja-JP"/>
          </a:p>
          <a:p>
            <a:r>
              <a:rPr kumimoji="1" lang="ja-JP" altLang="en-US"/>
              <a:t>そのため，ユーザによって情報発信の対象範囲の広さが様々であるといえます．</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3</a:t>
            </a:fld>
            <a:endParaRPr kumimoji="1" lang="ja-JP" altLang="en-US"/>
          </a:p>
        </p:txBody>
      </p:sp>
    </p:spTree>
    <p:extLst>
      <p:ext uri="{BB962C8B-B14F-4D97-AF65-F5344CB8AC3E}">
        <p14:creationId xmlns:p14="http://schemas.microsoft.com/office/powerpoint/2010/main" val="3968240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非ターゲット型ユーザに関しては，一般的に出現頻度の高い語や，広く一般に知られているユーザが抽出されていますが，</a:t>
            </a:r>
            <a:endParaRPr kumimoji="1" lang="en-US" altLang="ja-JP"/>
          </a:p>
          <a:p>
            <a:r>
              <a:rPr kumimoji="1" lang="ja-JP" altLang="en-US"/>
              <a:t>最終的なスコアはどれも小さくなっています．</a:t>
            </a:r>
            <a:endParaRPr kumimoji="1" lang="en-US" altLang="ja-JP"/>
          </a:p>
          <a:p>
            <a:r>
              <a:rPr kumimoji="1" lang="ja-JP" altLang="en-US"/>
              <a:t>これらの例に関しては，フォロワー集合の中で特徴のある語やフォローの傾向を抽出することができており，</a:t>
            </a:r>
            <a:endParaRPr kumimoji="1" lang="en-US" altLang="ja-JP"/>
          </a:p>
          <a:p>
            <a:r>
              <a:rPr kumimoji="1" lang="ja-JP" altLang="en-US"/>
              <a:t>提案手法が有効であるといえます．</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30</a:t>
            </a:fld>
            <a:endParaRPr kumimoji="1" lang="ja-JP" altLang="en-US"/>
          </a:p>
        </p:txBody>
      </p:sp>
    </p:spTree>
    <p:extLst>
      <p:ext uri="{BB962C8B-B14F-4D97-AF65-F5344CB8AC3E}">
        <p14:creationId xmlns:p14="http://schemas.microsoft.com/office/powerpoint/2010/main" val="2638127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ただ，現在の手法では，写真とカメラというような同じトピックに関する語を独立なものとして扱ってしまっているので，</a:t>
            </a:r>
            <a:endParaRPr kumimoji="1" lang="en-US" altLang="ja-JP"/>
          </a:p>
          <a:p>
            <a:r>
              <a:rPr kumimoji="1" lang="ja-JP" altLang="en-US"/>
              <a:t>このような語のスコアを関連付けて考え，手法を精度を向上させることが今後の課題として挙げられます．</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31</a:t>
            </a:fld>
            <a:endParaRPr kumimoji="1" lang="ja-JP" altLang="en-US"/>
          </a:p>
        </p:txBody>
      </p:sp>
    </p:spTree>
    <p:extLst>
      <p:ext uri="{BB962C8B-B14F-4D97-AF65-F5344CB8AC3E}">
        <p14:creationId xmlns:p14="http://schemas.microsoft.com/office/powerpoint/2010/main" val="2638127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本研究では，このようにユーザによって情報発信の対象範囲の広さが様々であることに着目し，</a:t>
            </a:r>
            <a:endParaRPr kumimoji="1" lang="en-US" altLang="ja-JP"/>
          </a:p>
          <a:p>
            <a:r>
              <a:rPr kumimoji="1" lang="ja-JP" altLang="en-US"/>
              <a:t>社会のニュースのように，広く一般のユーザに向けて情報を発信するのか，</a:t>
            </a:r>
            <a:endParaRPr kumimoji="1" lang="en-US" altLang="ja-JP"/>
          </a:p>
          <a:p>
            <a:r>
              <a:rPr kumimoji="1" lang="ja-JP" altLang="en-US"/>
              <a:t>それともある京都の</a:t>
            </a:r>
            <a:r>
              <a:rPr kumimoji="1" lang="en-US" altLang="en-US"/>
              <a:t>天気情報など</a:t>
            </a:r>
            <a:r>
              <a:rPr kumimoji="1" lang="ja-JP" altLang="en-US"/>
              <a:t>のように，一部のユーザに向けて情報を発信するのかという観点から，</a:t>
            </a:r>
            <a:endParaRPr kumimoji="1" lang="en-US" altLang="ja-JP"/>
          </a:p>
          <a:p>
            <a:r>
              <a:rPr kumimoji="1" lang="en-US" altLang="ja-JP"/>
              <a:t>Twitter</a:t>
            </a:r>
            <a:r>
              <a:rPr kumimoji="1" lang="ja-JP" altLang="en-US"/>
              <a:t>ユーザを分類する手法を提案します．</a:t>
            </a:r>
            <a:endParaRPr kumimoji="1" lang="en-US" altLang="ja-JP"/>
          </a:p>
          <a:p>
            <a:r>
              <a:rPr kumimoji="1" lang="ja-JP" altLang="en-US"/>
              <a:t>本研究では，前者をターゲット型ユーザ，後者を非ターゲット型ユーザと呼びます．</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4</a:t>
            </a:fld>
            <a:endParaRPr kumimoji="1" lang="ja-JP" altLang="en-US"/>
          </a:p>
        </p:txBody>
      </p:sp>
    </p:spTree>
    <p:extLst>
      <p:ext uri="{BB962C8B-B14F-4D97-AF65-F5344CB8AC3E}">
        <p14:creationId xmlns:p14="http://schemas.microsoft.com/office/powerpoint/2010/main" val="3968240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さらに本研究では，この分類の結果，一部のユーザが興味を示す情報を発信していると判定されたユーザに関して，</a:t>
            </a:r>
            <a:endParaRPr kumimoji="1" lang="en-US" altLang="ja-JP"/>
          </a:p>
          <a:p>
            <a:r>
              <a:rPr kumimoji="1" lang="ja-JP" altLang="en-US"/>
              <a:t>どのような要因でその対象範囲が限定されているのかを判定する手法を提案します．</a:t>
            </a:r>
            <a:endParaRPr kumimoji="1" lang="en-US" altLang="ja-JP"/>
          </a:p>
          <a:p>
            <a:r>
              <a:rPr kumimoji="1" lang="ja-JP" altLang="en-US"/>
              <a:t>具体的には，トピックが特化されているため対象範囲が限定されているのか，クローズドなコミュニティに情報を発信しているため対象範囲が限定されているか，</a:t>
            </a:r>
            <a:endParaRPr kumimoji="1" lang="en-US" altLang="ja-JP"/>
          </a:p>
          <a:p>
            <a:r>
              <a:rPr kumimoji="1" lang="ja-JP" altLang="en-US"/>
              <a:t>またその両方なのかの</a:t>
            </a:r>
            <a:r>
              <a:rPr kumimoji="1" lang="en-US" altLang="ja-JP"/>
              <a:t>3</a:t>
            </a:r>
            <a:r>
              <a:rPr kumimoji="1" lang="ja-JP" altLang="en-US"/>
              <a:t>つに大きく分類し，そのいずれの要因であるかの判定を行います．</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5</a:t>
            </a:fld>
            <a:endParaRPr kumimoji="1" lang="ja-JP" altLang="en-US"/>
          </a:p>
        </p:txBody>
      </p:sp>
    </p:spTree>
    <p:extLst>
      <p:ext uri="{BB962C8B-B14F-4D97-AF65-F5344CB8AC3E}">
        <p14:creationId xmlns:p14="http://schemas.microsoft.com/office/powerpoint/2010/main" val="3968240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本研究の応用例としては，情報発信の対象範囲により</a:t>
            </a:r>
            <a:r>
              <a:rPr kumimoji="1" lang="en-US" altLang="ja-JP"/>
              <a:t>Twitter</a:t>
            </a:r>
            <a:r>
              <a:rPr kumimoji="1" lang="ja-JP" altLang="en-US"/>
              <a:t>検索結果を分類するアプリケーションが考えられます．</a:t>
            </a:r>
            <a:endParaRPr kumimoji="1" lang="en-US" altLang="ja-JP"/>
          </a:p>
          <a:p>
            <a:r>
              <a:rPr kumimoji="1" lang="ja-JP" altLang="en-US"/>
              <a:t>具体的には，対象範囲が広いユーザの記事，あるトピックに特化された情報を発信するユーザの記事，クローズドなユーザ集合に情報を発信する</a:t>
            </a:r>
            <a:endParaRPr kumimoji="1" lang="en-US" altLang="ja-JP"/>
          </a:p>
          <a:p>
            <a:r>
              <a:rPr kumimoji="1" lang="ja-JP" altLang="en-US"/>
              <a:t>ユーザの記事の</a:t>
            </a:r>
            <a:r>
              <a:rPr kumimoji="1" lang="en-US" altLang="ja-JP"/>
              <a:t>3</a:t>
            </a:r>
            <a:r>
              <a:rPr kumimoji="1" lang="ja-JP" altLang="en-US"/>
              <a:t>つに分類して表示することで，どのようなユーザを対象とした記事が欲しいのかを指定して検索を行うことができます．</a:t>
            </a:r>
            <a:endParaRPr kumimoji="1" lang="en-US" altLang="ja-JP"/>
          </a:p>
          <a:p>
            <a:r>
              <a:rPr kumimoji="1" lang="ja-JP" altLang="en-US"/>
              <a:t>このように分類することで，例えば</a:t>
            </a:r>
            <a:r>
              <a:rPr kumimoji="1" lang="en-US" altLang="ja-JP"/>
              <a:t>Mac</a:t>
            </a:r>
            <a:r>
              <a:rPr kumimoji="1" lang="ja-JP" altLang="en-US"/>
              <a:t>という語で</a:t>
            </a:r>
            <a:r>
              <a:rPr kumimoji="1" lang="en-US" altLang="ja-JP"/>
              <a:t>Twitter</a:t>
            </a:r>
            <a:r>
              <a:rPr kumimoji="1" lang="ja-JP" altLang="en-US"/>
              <a:t>検索を行う場合，</a:t>
            </a:r>
            <a:r>
              <a:rPr kumimoji="1" lang="en-US" altLang="ja-JP"/>
              <a:t>Mac</a:t>
            </a:r>
            <a:r>
              <a:rPr kumimoji="1" lang="ja-JP" altLang="en-US"/>
              <a:t>に関する一般的なニュース記事のようなものが欲しいのか，</a:t>
            </a:r>
            <a:endParaRPr kumimoji="1" lang="en-US" altLang="ja-JP"/>
          </a:p>
          <a:p>
            <a:r>
              <a:rPr kumimoji="1" lang="en-US" altLang="ja-JP"/>
              <a:t>Mac</a:t>
            </a:r>
            <a:r>
              <a:rPr kumimoji="1" lang="ja-JP" altLang="en-US"/>
              <a:t>に関する専門的な情報を得たいのか，あるいは一般ユーザの反応を見て</a:t>
            </a:r>
            <a:r>
              <a:rPr kumimoji="1" lang="en-US" altLang="ja-JP"/>
              <a:t>Mac</a:t>
            </a:r>
            <a:r>
              <a:rPr kumimoji="1" lang="ja-JP" altLang="en-US"/>
              <a:t>購入の際の参考にしたいのかによって得たい記事を指定することができます．</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6</a:t>
            </a:fld>
            <a:endParaRPr kumimoji="1" lang="ja-JP" altLang="en-US"/>
          </a:p>
        </p:txBody>
      </p:sp>
    </p:spTree>
    <p:extLst>
      <p:ext uri="{BB962C8B-B14F-4D97-AF65-F5344CB8AC3E}">
        <p14:creationId xmlns:p14="http://schemas.microsoft.com/office/powerpoint/2010/main" val="4065211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次に，本研究の関連研究を紹介します．</a:t>
            </a:r>
            <a:endParaRPr kumimoji="1" lang="en-US" altLang="ja-JP"/>
          </a:p>
          <a:p>
            <a:r>
              <a:rPr kumimoji="1" lang="ja-JP" altLang="en-US"/>
              <a:t>まず</a:t>
            </a:r>
            <a:r>
              <a:rPr kumimoji="1" lang="en-US" altLang="ja-JP"/>
              <a:t>Twitter</a:t>
            </a:r>
            <a:r>
              <a:rPr kumimoji="1" lang="ja-JP" altLang="en-US"/>
              <a:t>の利用目的に関する研究として，ユーザが主に，情報発信・受信とコミュニケーションのために</a:t>
            </a:r>
            <a:endParaRPr kumimoji="1" lang="en-US" altLang="ja-JP"/>
          </a:p>
          <a:p>
            <a:r>
              <a:rPr kumimoji="1" lang="en-US" altLang="ja-JP"/>
              <a:t>Twitter</a:t>
            </a:r>
            <a:r>
              <a:rPr kumimoji="1" lang="ja-JP" altLang="en-US"/>
              <a:t>を利用していることを明らかにし，それらの分類を行った研究が挙げられます．本研究も</a:t>
            </a:r>
            <a:r>
              <a:rPr kumimoji="1" lang="en-US" altLang="ja-JP"/>
              <a:t>Twitter</a:t>
            </a:r>
            <a:r>
              <a:rPr kumimoji="1" lang="ja-JP" altLang="en-US"/>
              <a:t>が多様な目的で利用されている点に着目した</a:t>
            </a:r>
            <a:endParaRPr kumimoji="1" lang="en-US" altLang="ja-JP"/>
          </a:p>
          <a:p>
            <a:r>
              <a:rPr kumimoji="1" lang="ja-JP" altLang="en-US"/>
              <a:t>研究ですが，情報発信ユーザとコミュニケーションユーザの分類ではなく，本研究とは異なるといえます．</a:t>
            </a:r>
            <a:endParaRPr kumimoji="1" lang="en-US" altLang="ja-JP"/>
          </a:p>
          <a:p>
            <a:r>
              <a:rPr kumimoji="1" lang="en-US" altLang="ja-JP"/>
              <a:t>Twitter</a:t>
            </a:r>
            <a:r>
              <a:rPr kumimoji="1" lang="ja-JP" altLang="en-US"/>
              <a:t>ユーザを分類する研究も盛んに行われており，本研究と近い分類方法としては，</a:t>
            </a:r>
            <a:r>
              <a:rPr kumimoji="1" lang="en-US" altLang="ja-JP"/>
              <a:t>Twitter</a:t>
            </a:r>
            <a:r>
              <a:rPr kumimoji="1" lang="ja-JP" altLang="en-US"/>
              <a:t>ユーザを広報などのオープンアカウントと</a:t>
            </a:r>
            <a:endParaRPr kumimoji="1" lang="en-US" altLang="ja-JP"/>
          </a:p>
          <a:p>
            <a:r>
              <a:rPr kumimoji="1" lang="ja-JP" altLang="en-US"/>
              <a:t>生活ログなどのクローズドアカウントに分類するものが挙げられます．しかし，マイナーな情報を告知するアカウントを例とするように，オープンアカウントだからといって広く一般のユーザが興味を示すわけではなく，</a:t>
            </a:r>
            <a:endParaRPr kumimoji="1" lang="en-US" altLang="ja-JP"/>
          </a:p>
          <a:p>
            <a:r>
              <a:rPr kumimoji="1" lang="ja-JP" altLang="en-US"/>
              <a:t>本研究の分類とは異なるといえます．</a:t>
            </a:r>
            <a:endParaRPr kumimoji="1" lang="en-US" altLang="ja-JP"/>
          </a:p>
          <a:p>
            <a:r>
              <a:rPr kumimoji="1" lang="ja-JP" altLang="en-US"/>
              <a:t>また，</a:t>
            </a:r>
            <a:r>
              <a:rPr kumimoji="1" lang="en-US" altLang="ja-JP"/>
              <a:t>Twitter</a:t>
            </a:r>
            <a:r>
              <a:rPr kumimoji="1" lang="ja-JP" altLang="en-US"/>
              <a:t>ユーザの影響力を推定する研究も行われていますが，対象範囲が広いからといって影響力が大きいとはいえません．</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7</a:t>
            </a:fld>
            <a:endParaRPr kumimoji="1" lang="ja-JP" altLang="en-US"/>
          </a:p>
        </p:txBody>
      </p:sp>
    </p:spTree>
    <p:extLst>
      <p:ext uri="{BB962C8B-B14F-4D97-AF65-F5344CB8AC3E}">
        <p14:creationId xmlns:p14="http://schemas.microsoft.com/office/powerpoint/2010/main" val="4065211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では，</a:t>
            </a:r>
            <a:r>
              <a:rPr kumimoji="1" lang="en-US" altLang="ja-JP"/>
              <a:t>Twitter</a:t>
            </a:r>
            <a:r>
              <a:rPr kumimoji="1" lang="ja-JP" altLang="en-US"/>
              <a:t>ユーザの対象限定性というものを定義します．</a:t>
            </a:r>
            <a:endParaRPr kumimoji="1" lang="en-US" altLang="ja-JP"/>
          </a:p>
          <a:p>
            <a:r>
              <a:rPr kumimoji="1" lang="en-US" altLang="ja-JP"/>
              <a:t>Twitter</a:t>
            </a:r>
            <a:r>
              <a:rPr kumimoji="1" lang="ja-JP" altLang="en-US"/>
              <a:t>ユーザの対象限定性とは，そのユーザの情報発信の対象となりうるユーザ集合が，</a:t>
            </a:r>
            <a:r>
              <a:rPr kumimoji="1" lang="en-US" altLang="ja-JP"/>
              <a:t>Twitter</a:t>
            </a:r>
            <a:r>
              <a:rPr kumimoji="1" lang="ja-JP" altLang="en-US"/>
              <a:t>ユーザ</a:t>
            </a:r>
            <a:endParaRPr kumimoji="1" lang="en-US" altLang="ja-JP"/>
          </a:p>
          <a:p>
            <a:r>
              <a:rPr kumimoji="1" lang="ja-JP" altLang="en-US"/>
              <a:t>集合のランダムサンプリングからいかに乖離しているかを表すものとします．</a:t>
            </a:r>
            <a:endParaRPr kumimoji="1" lang="en-US" altLang="ja-JP"/>
          </a:p>
          <a:p>
            <a:r>
              <a:rPr kumimoji="1" lang="ja-JP" altLang="en-US"/>
              <a:t>例えば，就職活動に関する情報を発信するユーザは，主に就職活動生を対象に記事を投稿するため，</a:t>
            </a:r>
            <a:endParaRPr kumimoji="1" lang="en-US" altLang="ja-JP"/>
          </a:p>
          <a:p>
            <a:r>
              <a:rPr kumimoji="1" lang="ja-JP" altLang="en-US"/>
              <a:t>その情報に興味を示すユーザは一部に偏っています．よってこのユーザは対象限定性が高いといえます．</a:t>
            </a:r>
            <a:endParaRPr kumimoji="1" lang="en-US" altLang="ja-JP"/>
          </a:p>
          <a:p>
            <a:r>
              <a:rPr kumimoji="1" lang="ja-JP" altLang="en-US"/>
              <a:t>逆に，社会のニュースを発信するユーザは，あらゆるユーザがその情報に興味を示すと考えられます．</a:t>
            </a:r>
            <a:endParaRPr kumimoji="1" lang="en-US" altLang="ja-JP"/>
          </a:p>
          <a:p>
            <a:r>
              <a:rPr kumimoji="1" lang="ja-JP" altLang="en-US"/>
              <a:t>よってこのユーザは対象限定性が低いといえます．</a:t>
            </a:r>
            <a:endParaRPr kumimoji="1" lang="en-US" altLang="ja-JP"/>
          </a:p>
          <a:p>
            <a:r>
              <a:rPr kumimoji="1" lang="ja-JP" altLang="en-US"/>
              <a:t>また，対象限定性が高いということは，必ずしも互いに類似度が高いことを表すわけではありません．</a:t>
            </a:r>
            <a:endParaRPr kumimoji="1" lang="en-US" altLang="ja-JP"/>
          </a:p>
          <a:p>
            <a:r>
              <a:rPr kumimoji="1" lang="ja-JP" altLang="en-US"/>
              <a:t>例えば，ある地域の地震情報を発信するユーザの対象となりうるユーザ同士は，住んでいる地域という点で共通しており，対象限定性が高いと考えられますが，</a:t>
            </a:r>
            <a:endParaRPr kumimoji="1" lang="en-US" altLang="ja-JP"/>
          </a:p>
          <a:p>
            <a:r>
              <a:rPr kumimoji="1" lang="ja-JP" altLang="en-US"/>
              <a:t>年齢</a:t>
            </a:r>
            <a:r>
              <a:rPr kumimoji="1" lang="en-US" altLang="ja-JP"/>
              <a:t>･</a:t>
            </a:r>
            <a:r>
              <a:rPr kumimoji="1" lang="ja-JP" altLang="en-US"/>
              <a:t>性別</a:t>
            </a:r>
            <a:r>
              <a:rPr kumimoji="1" lang="en-US" altLang="ja-JP"/>
              <a:t>･</a:t>
            </a:r>
            <a:r>
              <a:rPr kumimoji="1" lang="ja-JP" altLang="en-US"/>
              <a:t>趣味などは全てばらばらであると考えられます．</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8</a:t>
            </a:fld>
            <a:endParaRPr kumimoji="1" lang="ja-JP" altLang="en-US"/>
          </a:p>
        </p:txBody>
      </p:sp>
    </p:spTree>
    <p:extLst>
      <p:ext uri="{BB962C8B-B14F-4D97-AF65-F5344CB8AC3E}">
        <p14:creationId xmlns:p14="http://schemas.microsoft.com/office/powerpoint/2010/main" val="3673899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では，</a:t>
            </a:r>
            <a:r>
              <a:rPr kumimoji="1" lang="en-US" altLang="ja-JP"/>
              <a:t>Twitter</a:t>
            </a:r>
            <a:r>
              <a:rPr kumimoji="1" lang="ja-JP" altLang="en-US"/>
              <a:t>ユーザをターゲット型ユーザと非ターゲット型ユーザに分類する手法を提案します．</a:t>
            </a:r>
            <a:endParaRPr kumimoji="1" lang="en-US" altLang="ja-JP"/>
          </a:p>
          <a:p>
            <a:r>
              <a:rPr kumimoji="1" lang="ja-JP" altLang="en-US"/>
              <a:t>まず，本研究では，あるユーザのフォロワーは，そのユーザの情報発信の対象範囲となりうるユーザをサンプリングしたものであると仮定し，</a:t>
            </a:r>
            <a:endParaRPr kumimoji="1" lang="en-US" altLang="ja-JP"/>
          </a:p>
          <a:p>
            <a:r>
              <a:rPr kumimoji="1" lang="ja-JP" altLang="en-US"/>
              <a:t>分類の対象となるユーザのフォロワーに着目します．そして，フォロワー全体に何か共通の傾向があるかどうかに着目します．</a:t>
            </a:r>
            <a:endParaRPr kumimoji="1" lang="en-US" altLang="ja-JP"/>
          </a:p>
          <a:p>
            <a:r>
              <a:rPr kumimoji="1" lang="ja-JP" altLang="en-US"/>
              <a:t>本研究では，次の</a:t>
            </a:r>
            <a:r>
              <a:rPr kumimoji="1" lang="en-US" altLang="ja-JP"/>
              <a:t>2</a:t>
            </a:r>
            <a:r>
              <a:rPr kumimoji="1" lang="ja-JP" altLang="en-US"/>
              <a:t>つの手法で一貫した傾向を求めます．</a:t>
            </a:r>
            <a:endParaRPr kumimoji="1" lang="en-US" altLang="ja-JP"/>
          </a:p>
          <a:p>
            <a:r>
              <a:rPr kumimoji="1" lang="en-US" altLang="ja-JP"/>
              <a:t>1</a:t>
            </a:r>
            <a:r>
              <a:rPr kumimoji="1" lang="ja-JP" altLang="en-US"/>
              <a:t>つ目は，プロフィール</a:t>
            </a:r>
            <a:r>
              <a:rPr kumimoji="1" lang="en-US" altLang="ja-JP"/>
              <a:t>･</a:t>
            </a:r>
            <a:r>
              <a:rPr kumimoji="1" lang="ja-JP" altLang="en-US"/>
              <a:t>位置情報内の共通語を用いた手法です．左の図のように，京都の天気に関するアカウントをフォローするユーザは，</a:t>
            </a:r>
            <a:endParaRPr kumimoji="1" lang="en-US" altLang="ja-JP"/>
          </a:p>
          <a:p>
            <a:r>
              <a:rPr kumimoji="1" lang="ja-JP" altLang="en-US"/>
              <a:t>プロフィールや位置情報に京都という語が出現する可能性が高いと考えられるので，そのような語を抽出します．</a:t>
            </a:r>
            <a:endParaRPr kumimoji="1" lang="en-US" altLang="ja-JP"/>
          </a:p>
          <a:p>
            <a:r>
              <a:rPr kumimoji="1" lang="en-US" altLang="ja-JP"/>
              <a:t>2</a:t>
            </a:r>
            <a:r>
              <a:rPr kumimoji="1" lang="ja-JP" altLang="en-US"/>
              <a:t>つ目は，共通フォロイーを用いた手法です．右の図のように，就職活動に関する情報を発信するアカウントのフォロワー同士は，</a:t>
            </a:r>
            <a:endParaRPr kumimoji="1" lang="en-US" altLang="ja-JP"/>
          </a:p>
          <a:p>
            <a:r>
              <a:rPr kumimoji="1" lang="ja-JP" altLang="en-US"/>
              <a:t>就職活動に関する別のユーザもフォローしている可能性が高いと考えられるので，そのような傾向を抽出します．</a:t>
            </a:r>
            <a:endParaRPr kumimoji="1" lang="en-US" altLang="ja-JP"/>
          </a:p>
        </p:txBody>
      </p:sp>
      <p:sp>
        <p:nvSpPr>
          <p:cNvPr id="4" name="スライド番号プレースホルダー 3"/>
          <p:cNvSpPr>
            <a:spLocks noGrp="1"/>
          </p:cNvSpPr>
          <p:nvPr>
            <p:ph type="sldNum" sz="quarter" idx="10"/>
          </p:nvPr>
        </p:nvSpPr>
        <p:spPr/>
        <p:txBody>
          <a:bodyPr/>
          <a:lstStyle/>
          <a:p>
            <a:fld id="{A05D5361-06B5-F04E-A9FB-C90A3FD7DD9D}" type="slidenum">
              <a:rPr lang="en-US" altLang="ja-JP"/>
              <a:t>9</a:t>
            </a:fld>
            <a:endParaRPr kumimoji="1" lang="ja-JP" altLang="en-US"/>
          </a:p>
        </p:txBody>
      </p:sp>
    </p:spTree>
    <p:extLst>
      <p:ext uri="{BB962C8B-B14F-4D97-AF65-F5344CB8AC3E}">
        <p14:creationId xmlns:p14="http://schemas.microsoft.com/office/powerpoint/2010/main" val="3938774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3000"/>
          </a:xfrm>
        </p:spPr>
        <p:txBody>
          <a:bodyPr/>
          <a:lstStyle>
            <a:lvl1pPr>
              <a:defRPr/>
            </a:lvl1pPr>
          </a:lstStyle>
          <a:p>
            <a:pPr lvl="0"/>
            <a:r>
              <a:rPr lang="ja-JP" altLang="en-US" noProof="0" smtClean="0"/>
              <a:t>マスター タイトルの書式設定</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 typeface="Wingdings" charset="0"/>
              <a:buNone/>
              <a:defRPr/>
            </a:lvl1pPr>
          </a:lstStyle>
          <a:p>
            <a:pPr lvl="0"/>
            <a:r>
              <a:rPr lang="ja-JP" altLang="en-US" noProof="0" smtClean="0"/>
              <a:t>マスター サブタイトルの書式設定</a:t>
            </a:r>
          </a:p>
        </p:txBody>
      </p:sp>
      <p:sp>
        <p:nvSpPr>
          <p:cNvPr id="3076" name="Rectangle 4"/>
          <p:cNvSpPr>
            <a:spLocks noGrp="1" noChangeArrowheads="1"/>
          </p:cNvSpPr>
          <p:nvPr>
            <p:ph type="dt" sz="half" idx="2"/>
          </p:nvPr>
        </p:nvSpPr>
        <p:spPr>
          <a:xfrm>
            <a:off x="0" y="6553200"/>
            <a:ext cx="1905000" cy="457200"/>
          </a:xfrm>
        </p:spPr>
        <p:txBody>
          <a:bodyPr/>
          <a:lstStyle>
            <a:lvl1pPr>
              <a:defRPr/>
            </a:lvl1pPr>
          </a:lstStyle>
          <a:p>
            <a:fld id="{711D2DCB-B71F-2844-8BDC-E29F6F4A1A2A}" type="datetimeFigureOut">
              <a:t>2013/09/24</a:t>
            </a:fld>
            <a:endParaRPr kumimoji="1" lang="ja-JP" altLang="en-US"/>
          </a:p>
        </p:txBody>
      </p:sp>
      <p:sp>
        <p:nvSpPr>
          <p:cNvPr id="3077" name="Rectangle 5"/>
          <p:cNvSpPr>
            <a:spLocks noGrp="1" noChangeArrowheads="1"/>
          </p:cNvSpPr>
          <p:nvPr>
            <p:ph type="ftr" sz="quarter" idx="3"/>
          </p:nvPr>
        </p:nvSpPr>
        <p:spPr>
          <a:xfrm>
            <a:off x="3124200" y="6553200"/>
            <a:ext cx="2895600" cy="457200"/>
          </a:xfrm>
        </p:spPr>
        <p:txBody>
          <a:bodyPr/>
          <a:lstStyle>
            <a:lvl1pPr>
              <a:defRPr/>
            </a:lvl1pPr>
          </a:lstStyle>
          <a:p>
            <a:endParaRPr kumimoji="1" lang="ja-JP" altLang="en-US"/>
          </a:p>
        </p:txBody>
      </p:sp>
      <p:sp>
        <p:nvSpPr>
          <p:cNvPr id="3079" name="Rectangle 7"/>
          <p:cNvSpPr>
            <a:spLocks noChangeArrowheads="1"/>
          </p:cNvSpPr>
          <p:nvPr/>
        </p:nvSpPr>
        <p:spPr bwMode="auto">
          <a:xfrm>
            <a:off x="0" y="0"/>
            <a:ext cx="6248400" cy="228600"/>
          </a:xfrm>
          <a:prstGeom prst="rect">
            <a:avLst/>
          </a:prstGeom>
          <a:solidFill>
            <a:schemeClr val="bg1">
              <a:lumMod val="65000"/>
            </a:schemeClr>
          </a:solidFill>
          <a:ln>
            <a:noFill/>
          </a:ln>
          <a:effectLst/>
          <a:extLst/>
        </p:spPr>
        <p:txBody>
          <a:bodyPr wrap="none" anchor="ctr"/>
          <a:lstStyle/>
          <a:p>
            <a:endParaRPr lang="ja-JP" altLang="en-US"/>
          </a:p>
        </p:txBody>
      </p:sp>
      <p:sp>
        <p:nvSpPr>
          <p:cNvPr id="3080" name="Rectangle 8"/>
          <p:cNvSpPr>
            <a:spLocks noChangeArrowheads="1"/>
          </p:cNvSpPr>
          <p:nvPr/>
        </p:nvSpPr>
        <p:spPr bwMode="auto">
          <a:xfrm>
            <a:off x="6248400" y="0"/>
            <a:ext cx="2895600" cy="228600"/>
          </a:xfrm>
          <a:prstGeom prst="rect">
            <a:avLst/>
          </a:prstGeom>
          <a:solidFill>
            <a:schemeClr val="tx1">
              <a:lumMod val="75000"/>
              <a:lumOff val="25000"/>
            </a:schemeClr>
          </a:solidFill>
          <a:ln>
            <a:noFill/>
          </a:ln>
          <a:effectLst/>
          <a:extLst/>
        </p:spPr>
        <p:txBody>
          <a:bodyPr wrap="none" anchor="ctr"/>
          <a:lstStyle/>
          <a:p>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fld id="{711D2DCB-B71F-2844-8BDC-E29F6F4A1A2A}" type="datetimeFigureOut">
              <a:t>2013/09/24</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312223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609600"/>
            <a:ext cx="1943100" cy="54864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85800" y="609600"/>
            <a:ext cx="5676900" cy="5486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fld id="{711D2DCB-B71F-2844-8BDC-E29F6F4A1A2A}" type="datetimeFigureOut">
              <a:t>2013/09/24</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373565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fld id="{711D2DCB-B71F-2844-8BDC-E29F6F4A1A2A}" type="datetimeFigureOut">
              <a:t>2013/09/24</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134049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711D2DCB-B71F-2844-8BDC-E29F6F4A1A2A}" type="datetimeFigureOut">
              <a:t>2013/09/24</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427085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p:txBody>
          <a:bodyPr/>
          <a:lstStyle>
            <a:lvl1pPr>
              <a:defRPr/>
            </a:lvl1pPr>
          </a:lstStyle>
          <a:p>
            <a:fld id="{711D2DCB-B71F-2844-8BDC-E29F6F4A1A2A}" type="datetimeFigureOut">
              <a:t>2013/09/24</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2055761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p:cNvSpPr>
            <a:spLocks noGrp="1"/>
          </p:cNvSpPr>
          <p:nvPr>
            <p:ph type="dt" sz="half" idx="10"/>
          </p:nvPr>
        </p:nvSpPr>
        <p:spPr/>
        <p:txBody>
          <a:bodyPr/>
          <a:lstStyle>
            <a:lvl1pPr>
              <a:defRPr/>
            </a:lvl1pPr>
          </a:lstStyle>
          <a:p>
            <a:fld id="{711D2DCB-B71F-2844-8BDC-E29F6F4A1A2A}" type="datetimeFigureOut">
              <a:t>2013/09/24</a:t>
            </a:fld>
            <a:endParaRPr kumimoji="1" lang="ja-JP" altLang="en-US"/>
          </a:p>
        </p:txBody>
      </p:sp>
      <p:sp>
        <p:nvSpPr>
          <p:cNvPr id="8" name="フッター プレースホルダー 7"/>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296306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2"/>
          <p:cNvSpPr>
            <a:spLocks noGrp="1"/>
          </p:cNvSpPr>
          <p:nvPr>
            <p:ph type="dt" sz="half" idx="10"/>
          </p:nvPr>
        </p:nvSpPr>
        <p:spPr/>
        <p:txBody>
          <a:bodyPr/>
          <a:lstStyle>
            <a:lvl1pPr>
              <a:defRPr/>
            </a:lvl1pPr>
          </a:lstStyle>
          <a:p>
            <a:fld id="{711D2DCB-B71F-2844-8BDC-E29F6F4A1A2A}" type="datetimeFigureOut">
              <a:t>2013/09/24</a:t>
            </a:fld>
            <a:endParaRPr kumimoji="1" lang="ja-JP" altLang="en-US"/>
          </a:p>
        </p:txBody>
      </p:sp>
      <p:sp>
        <p:nvSpPr>
          <p:cNvPr id="4" name="フッター プレースホルダー 3"/>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3000807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711D2DCB-B71F-2844-8BDC-E29F6F4A1A2A}" type="datetimeFigureOut">
              <a:t>2013/09/24</a:t>
            </a:fld>
            <a:endParaRPr kumimoji="1" lang="ja-JP" altLang="en-US"/>
          </a:p>
        </p:txBody>
      </p:sp>
      <p:sp>
        <p:nvSpPr>
          <p:cNvPr id="3" name="フッター プレースホルダー 2"/>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227285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711D2DCB-B71F-2844-8BDC-E29F6F4A1A2A}" type="datetimeFigureOut">
              <a:t>2013/09/24</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675422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711D2DCB-B71F-2844-8BDC-E29F6F4A1A2A}" type="datetimeFigureOut">
              <a:t>2013/09/24</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16295433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ja-JP" altLang="en-US"/>
              <a:t>マスタ</a:t>
            </a:r>
            <a:r>
              <a:rPr lang="en-US" altLang="ja-JP"/>
              <a:t> </a:t>
            </a:r>
            <a:r>
              <a:rPr lang="ja-JP" altLang="en-US"/>
              <a:t>タイトルの書式設定</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a:t>マスタ</a:t>
            </a:r>
            <a:r>
              <a:rPr lang="en-US" altLang="ja-JP"/>
              <a:t> </a:t>
            </a:r>
            <a:r>
              <a:rPr lang="ja-JP" altLang="en-US"/>
              <a:t>テキストの書式設定</a:t>
            </a:r>
            <a:endParaRPr lang="en-US" altLang="ja-JP"/>
          </a:p>
          <a:p>
            <a:pPr lvl="1"/>
            <a:r>
              <a:rPr lang="ja-JP" altLang="en-US"/>
              <a:t>第</a:t>
            </a:r>
            <a:r>
              <a:rPr lang="en-US" altLang="ja-JP"/>
              <a:t> 2 </a:t>
            </a:r>
            <a:r>
              <a:rPr lang="ja-JP" altLang="en-US"/>
              <a:t>レベル</a:t>
            </a:r>
            <a:endParaRPr lang="en-US" altLang="ja-JP"/>
          </a:p>
          <a:p>
            <a:pPr lvl="2"/>
            <a:r>
              <a:rPr lang="ja-JP" altLang="en-US"/>
              <a:t>第</a:t>
            </a:r>
            <a:r>
              <a:rPr lang="en-US" altLang="ja-JP"/>
              <a:t> 3 </a:t>
            </a:r>
            <a:r>
              <a:rPr lang="ja-JP" altLang="en-US"/>
              <a:t>レベル</a:t>
            </a:r>
            <a:endParaRPr lang="en-US" altLang="ja-JP"/>
          </a:p>
          <a:p>
            <a:pPr lvl="3"/>
            <a:r>
              <a:rPr lang="ja-JP" altLang="en-US"/>
              <a:t>第</a:t>
            </a:r>
            <a:r>
              <a:rPr lang="en-US" altLang="ja-JP"/>
              <a:t> 4 </a:t>
            </a:r>
            <a:r>
              <a:rPr lang="ja-JP" altLang="en-US"/>
              <a:t>レベル</a:t>
            </a:r>
            <a:endParaRPr lang="en-US" altLang="ja-JP"/>
          </a:p>
          <a:p>
            <a:pPr lvl="4"/>
            <a:r>
              <a:rPr lang="ja-JP" altLang="en-US"/>
              <a:t>第</a:t>
            </a:r>
            <a:r>
              <a:rPr lang="en-US" altLang="ja-JP"/>
              <a:t> 5 </a:t>
            </a:r>
            <a:r>
              <a:rPr lang="ja-JP" altLang="en-US"/>
              <a:t>レベル</a:t>
            </a:r>
          </a:p>
        </p:txBody>
      </p:sp>
      <p:sp>
        <p:nvSpPr>
          <p:cNvPr id="1034" name="Rectangle 10"/>
          <p:cNvSpPr>
            <a:spLocks noGrp="1" noChangeArrowheads="1"/>
          </p:cNvSpPr>
          <p:nvPr>
            <p:ph type="dt" sz="half" idx="2"/>
          </p:nvPr>
        </p:nvSpPr>
        <p:spPr bwMode="auto">
          <a:xfrm>
            <a:off x="0" y="63944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solidFill>
                  <a:srgbClr val="000066"/>
                </a:solidFill>
              </a:defRPr>
            </a:lvl1pPr>
          </a:lstStyle>
          <a:p>
            <a:fld id="{711D2DCB-B71F-2844-8BDC-E29F6F4A1A2A}" type="datetimeFigureOut">
              <a:t>2013/09/24</a:t>
            </a:fld>
            <a:endParaRPr kumimoji="1" lang="ja-JP" altLang="en-US"/>
          </a:p>
        </p:txBody>
      </p:sp>
      <p:sp>
        <p:nvSpPr>
          <p:cNvPr id="1035" name="Rectangle 11"/>
          <p:cNvSpPr>
            <a:spLocks noGrp="1" noChangeArrowheads="1"/>
          </p:cNvSpPr>
          <p:nvPr>
            <p:ph type="ftr" sz="quarter" idx="3"/>
          </p:nvPr>
        </p:nvSpPr>
        <p:spPr bwMode="auto">
          <a:xfrm>
            <a:off x="3124200" y="63944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solidFill>
                  <a:srgbClr val="000066"/>
                </a:solidFill>
              </a:defRPr>
            </a:lvl1pPr>
          </a:lstStyle>
          <a:p>
            <a:endParaRPr kumimoji="1" lang="ja-JP" altLang="en-US"/>
          </a:p>
        </p:txBody>
      </p:sp>
      <p:sp>
        <p:nvSpPr>
          <p:cNvPr id="1038" name="Rectangle 14"/>
          <p:cNvSpPr>
            <a:spLocks noChangeArrowheads="1"/>
          </p:cNvSpPr>
          <p:nvPr/>
        </p:nvSpPr>
        <p:spPr bwMode="auto">
          <a:xfrm>
            <a:off x="0" y="0"/>
            <a:ext cx="6248400" cy="228600"/>
          </a:xfrm>
          <a:prstGeom prst="rect">
            <a:avLst/>
          </a:prstGeom>
          <a:solidFill>
            <a:schemeClr val="bg1">
              <a:lumMod val="65000"/>
            </a:schemeClr>
          </a:solidFill>
          <a:ln>
            <a:noFill/>
          </a:ln>
          <a:effectLst/>
          <a:extLst/>
        </p:spPr>
        <p:txBody>
          <a:bodyPr wrap="none" anchor="ctr"/>
          <a:lstStyle/>
          <a:p>
            <a:endParaRPr lang="ja-JP" altLang="en-US"/>
          </a:p>
        </p:txBody>
      </p:sp>
      <p:sp>
        <p:nvSpPr>
          <p:cNvPr id="1039" name="Rectangle 15"/>
          <p:cNvSpPr>
            <a:spLocks noChangeArrowheads="1"/>
          </p:cNvSpPr>
          <p:nvPr/>
        </p:nvSpPr>
        <p:spPr bwMode="auto">
          <a:xfrm>
            <a:off x="6248400" y="0"/>
            <a:ext cx="2895600" cy="228600"/>
          </a:xfrm>
          <a:prstGeom prst="rect">
            <a:avLst/>
          </a:prstGeom>
          <a:solidFill>
            <a:schemeClr val="tx1">
              <a:lumMod val="75000"/>
              <a:lumOff val="25000"/>
            </a:schemeClr>
          </a:solidFill>
          <a:ln>
            <a:noFill/>
          </a:ln>
          <a:effectLst/>
          <a:extLst/>
        </p:spPr>
        <p:txBody>
          <a:bodyPr wrap="none" anchor="ctr"/>
          <a:lstStyle/>
          <a:p>
            <a:endParaRPr lang="ja-JP"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kumimoji="1" sz="4400">
          <a:solidFill>
            <a:schemeClr val="tx1">
              <a:lumMod val="75000"/>
              <a:lumOff val="25000"/>
            </a:schemeClr>
          </a:solidFill>
          <a:latin typeface="+mj-lt"/>
          <a:ea typeface="+mj-ea"/>
          <a:cs typeface="+mj-cs"/>
        </a:defRPr>
      </a:lvl1pPr>
      <a:lvl2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2pPr>
      <a:lvl3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3pPr>
      <a:lvl4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4pPr>
      <a:lvl5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5pPr>
      <a:lvl6pPr marL="4572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6pPr>
      <a:lvl7pPr marL="9144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7pPr>
      <a:lvl8pPr marL="13716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8pPr>
      <a:lvl9pPr marL="18288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lr>
          <a:schemeClr val="bg1">
            <a:lumMod val="65000"/>
          </a:schemeClr>
        </a:buClr>
        <a:buSzPct val="80000"/>
        <a:buFont typeface="Wingdings" charset="2"/>
        <a:buChar char="n"/>
        <a:defRPr kumimoji="1" sz="3200">
          <a:solidFill>
            <a:schemeClr val="tx1"/>
          </a:solidFill>
          <a:latin typeface="+mn-lt"/>
          <a:ea typeface="+mn-ea"/>
          <a:cs typeface="+mn-cs"/>
        </a:defRPr>
      </a:lvl1pPr>
      <a:lvl2pPr marL="914400" indent="-457200" algn="l" rtl="0" eaLnBrk="1" fontAlgn="base" hangingPunct="1">
        <a:spcBef>
          <a:spcPct val="20000"/>
        </a:spcBef>
        <a:spcAft>
          <a:spcPct val="0"/>
        </a:spcAft>
        <a:buClr>
          <a:schemeClr val="bg1">
            <a:lumMod val="65000"/>
          </a:schemeClr>
        </a:buClr>
        <a:buSzPct val="80000"/>
        <a:buFont typeface="Wingdings" charset="2"/>
        <a:buChar char="n"/>
        <a:defRPr kumimoji="1" sz="2800">
          <a:solidFill>
            <a:schemeClr val="tx1"/>
          </a:solidFill>
          <a:latin typeface="+mn-lt"/>
          <a:ea typeface="+mn-ea"/>
        </a:defRPr>
      </a:lvl2pPr>
      <a:lvl3pPr marL="1143000" indent="-228600" algn="l" rtl="0" eaLnBrk="1" fontAlgn="base" hangingPunct="1">
        <a:spcBef>
          <a:spcPct val="20000"/>
        </a:spcBef>
        <a:spcAft>
          <a:spcPct val="0"/>
        </a:spcAft>
        <a:buClr>
          <a:srgbClr val="6699FF"/>
        </a:buClr>
        <a:buSzPct val="80000"/>
        <a:buFont typeface="Wingdings" charset="0"/>
        <a:buChar char="l"/>
        <a:defRPr kumimoji="1" sz="2400">
          <a:solidFill>
            <a:schemeClr val="tx1"/>
          </a:solidFill>
          <a:latin typeface="+mn-lt"/>
          <a:ea typeface="+mn-ea"/>
        </a:defRPr>
      </a:lvl3pPr>
      <a:lvl4pPr marL="1600200" indent="-228600" algn="l" rtl="0" eaLnBrk="1" fontAlgn="base" hangingPunct="1">
        <a:spcBef>
          <a:spcPct val="20000"/>
        </a:spcBef>
        <a:spcAft>
          <a:spcPct val="0"/>
        </a:spcAft>
        <a:buClr>
          <a:srgbClr val="6699FF"/>
        </a:buClr>
        <a:buSzPct val="80000"/>
        <a:buFont typeface="Wingdings" charset="0"/>
        <a:buChar char="l"/>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6699FF"/>
        </a:buClr>
        <a:buSzPct val="80000"/>
        <a:buFont typeface="Wingdings" charset="0"/>
        <a:buChar char="l"/>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6699FF"/>
        </a:buClr>
        <a:buSzPct val="80000"/>
        <a:buFont typeface="Wingdings" charset="0"/>
        <a:buChar char="l"/>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6699FF"/>
        </a:buClr>
        <a:buSzPct val="80000"/>
        <a:buFont typeface="Wingdings" charset="0"/>
        <a:buChar char="l"/>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6699FF"/>
        </a:buClr>
        <a:buSzPct val="80000"/>
        <a:buFont typeface="Wingdings" charset="0"/>
        <a:buChar char="l"/>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6699FF"/>
        </a:buClr>
        <a:buSzPct val="80000"/>
        <a:buFont typeface="Wingdings" charset="0"/>
        <a:buChar char="l"/>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chart" Target="../charts/char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371600" y="4403414"/>
            <a:ext cx="6400800" cy="1166674"/>
          </a:xfrm>
        </p:spPr>
        <p:txBody>
          <a:bodyPr>
            <a:noAutofit/>
          </a:bodyPr>
          <a:lstStyle/>
          <a:p>
            <a:r>
              <a:rPr kumimoji="1" lang="ja-JP" altLang="en-US" sz="2600" dirty="0">
                <a:solidFill>
                  <a:schemeClr val="tx1">
                    <a:lumMod val="65000"/>
                    <a:lumOff val="35000"/>
                  </a:schemeClr>
                </a:solidFill>
                <a:latin typeface="メイリオ"/>
                <a:ea typeface="メイリオ"/>
                <a:cs typeface="メイリオ"/>
              </a:rPr>
              <a:t>社会情報モデル講座</a:t>
            </a:r>
            <a:r>
              <a:rPr kumimoji="1" lang="en-US" altLang="ja-JP" sz="2600" dirty="0">
                <a:solidFill>
                  <a:schemeClr val="tx1">
                    <a:lumMod val="65000"/>
                    <a:lumOff val="35000"/>
                  </a:schemeClr>
                </a:solidFill>
                <a:latin typeface="メイリオ"/>
                <a:ea typeface="メイリオ"/>
                <a:cs typeface="メイリオ"/>
              </a:rPr>
              <a:t> </a:t>
            </a:r>
            <a:r>
              <a:rPr kumimoji="1" lang="ja-JP" altLang="en-US" sz="2600" dirty="0">
                <a:solidFill>
                  <a:schemeClr val="tx1">
                    <a:lumMod val="65000"/>
                    <a:lumOff val="35000"/>
                  </a:schemeClr>
                </a:solidFill>
                <a:latin typeface="メイリオ"/>
                <a:ea typeface="メイリオ"/>
                <a:cs typeface="メイリオ"/>
              </a:rPr>
              <a:t>情報図書館学分野</a:t>
            </a:r>
            <a:endParaRPr lang="en-US" altLang="ja-JP" sz="2600" dirty="0">
              <a:solidFill>
                <a:schemeClr val="tx1">
                  <a:lumMod val="65000"/>
                  <a:lumOff val="35000"/>
                </a:schemeClr>
              </a:solidFill>
              <a:latin typeface="メイリオ"/>
              <a:ea typeface="メイリオ"/>
              <a:cs typeface="メイリオ"/>
            </a:endParaRPr>
          </a:p>
          <a:p>
            <a:r>
              <a:rPr kumimoji="1" lang="ja-JP" altLang="en-US" sz="2800" dirty="0">
                <a:solidFill>
                  <a:schemeClr val="tx1">
                    <a:lumMod val="65000"/>
                    <a:lumOff val="35000"/>
                  </a:schemeClr>
                </a:solidFill>
                <a:latin typeface="メイリオ"/>
                <a:ea typeface="メイリオ"/>
                <a:cs typeface="メイリオ"/>
              </a:rPr>
              <a:t>竹村</a:t>
            </a:r>
            <a:r>
              <a:rPr kumimoji="1" lang="en-US" altLang="ja-JP" sz="2800" dirty="0">
                <a:solidFill>
                  <a:schemeClr val="tx1">
                    <a:lumMod val="65000"/>
                    <a:lumOff val="35000"/>
                  </a:schemeClr>
                </a:solidFill>
                <a:latin typeface="メイリオ"/>
                <a:ea typeface="メイリオ"/>
                <a:cs typeface="メイリオ"/>
              </a:rPr>
              <a:t> </a:t>
            </a:r>
            <a:r>
              <a:rPr kumimoji="1" lang="ja-JP" altLang="en-US" sz="2800" dirty="0">
                <a:solidFill>
                  <a:schemeClr val="tx1">
                    <a:lumMod val="65000"/>
                    <a:lumOff val="35000"/>
                  </a:schemeClr>
                </a:solidFill>
                <a:latin typeface="メイリオ"/>
                <a:ea typeface="メイリオ"/>
                <a:cs typeface="メイリオ"/>
              </a:rPr>
              <a:t>光</a:t>
            </a:r>
          </a:p>
        </p:txBody>
      </p:sp>
      <p:sp>
        <p:nvSpPr>
          <p:cNvPr id="4" name="テキスト ボックス 3"/>
          <p:cNvSpPr txBox="1"/>
          <p:nvPr/>
        </p:nvSpPr>
        <p:spPr>
          <a:xfrm>
            <a:off x="919118" y="2079869"/>
            <a:ext cx="7366119" cy="1323439"/>
          </a:xfrm>
          <a:prstGeom prst="rect">
            <a:avLst/>
          </a:prstGeom>
          <a:noFill/>
        </p:spPr>
        <p:txBody>
          <a:bodyPr wrap="none" rtlCol="0">
            <a:spAutoFit/>
          </a:bodyPr>
          <a:lstStyle/>
          <a:p>
            <a:pPr algn="ctr"/>
            <a:r>
              <a:rPr lang="ja-JP" altLang="en-US" sz="4000">
                <a:solidFill>
                  <a:schemeClr val="tx1">
                    <a:lumMod val="75000"/>
                    <a:lumOff val="25000"/>
                  </a:schemeClr>
                </a:solidFill>
                <a:latin typeface="メイリオ"/>
                <a:ea typeface="メイリオ"/>
                <a:cs typeface="メイリオ"/>
              </a:rPr>
              <a:t>情報発信の対象限定性に基づく</a:t>
            </a:r>
            <a:endParaRPr lang="en-US" altLang="ja-JP" sz="4000">
              <a:solidFill>
                <a:schemeClr val="tx1">
                  <a:lumMod val="75000"/>
                  <a:lumOff val="25000"/>
                </a:schemeClr>
              </a:solidFill>
              <a:latin typeface="メイリオ"/>
              <a:ea typeface="メイリオ"/>
              <a:cs typeface="メイリオ"/>
            </a:endParaRPr>
          </a:p>
          <a:p>
            <a:pPr algn="ctr"/>
            <a:r>
              <a:rPr kumimoji="1" lang="en-US" altLang="ja-JP" sz="4000">
                <a:solidFill>
                  <a:schemeClr val="tx1">
                    <a:lumMod val="75000"/>
                    <a:lumOff val="25000"/>
                  </a:schemeClr>
                </a:solidFill>
                <a:latin typeface="TitilliumText25L 400 wt"/>
                <a:ea typeface="メイリオ"/>
                <a:cs typeface="TitilliumText25L 400 wt"/>
              </a:rPr>
              <a:t>Twitter</a:t>
            </a:r>
            <a:r>
              <a:rPr kumimoji="1" lang="ja-JP" altLang="en-US" sz="4000">
                <a:solidFill>
                  <a:schemeClr val="tx1">
                    <a:lumMod val="75000"/>
                    <a:lumOff val="25000"/>
                  </a:schemeClr>
                </a:solidFill>
                <a:latin typeface="メイリオ"/>
                <a:ea typeface="メイリオ"/>
                <a:cs typeface="メイリオ"/>
              </a:rPr>
              <a:t>ユーザの分類</a:t>
            </a:r>
          </a:p>
        </p:txBody>
      </p:sp>
    </p:spTree>
    <p:extLst>
      <p:ext uri="{BB962C8B-B14F-4D97-AF65-F5344CB8AC3E}">
        <p14:creationId xmlns:p14="http://schemas.microsoft.com/office/powerpoint/2010/main" val="2913741007"/>
      </p:ext>
    </p:extLst>
  </p:cSld>
  <p:clrMapOvr>
    <a:masterClrMapping/>
  </p:clrMapOvr>
  <mc:AlternateContent xmlns:mc="http://schemas.openxmlformats.org/markup-compatibility/2006">
    <mc:Choice xmlns:p14="http://schemas.microsoft.com/office/powerpoint/2010/main" Requires="p14">
      <p:transition spd="slow" p14:dur="2000" advTm="12094"/>
    </mc:Choice>
    <mc:Fallback>
      <p:transition xmlns:p14="http://schemas.microsoft.com/office/powerpoint/2010/main" spd="slow" advTm="1209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descr="スクリーンショット（2013-02-12 0.13.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6387" y="4572046"/>
            <a:ext cx="368177" cy="408525"/>
          </a:xfrm>
          <a:prstGeom prst="rect">
            <a:avLst/>
          </a:prstGeom>
        </p:spPr>
      </p:pic>
      <p:sp>
        <p:nvSpPr>
          <p:cNvPr id="3" name="コンテンツ プレースホルダー 2"/>
          <p:cNvSpPr>
            <a:spLocks noGrp="1"/>
          </p:cNvSpPr>
          <p:nvPr>
            <p:ph idx="1"/>
          </p:nvPr>
        </p:nvSpPr>
        <p:spPr>
          <a:xfrm>
            <a:off x="524096" y="1382889"/>
            <a:ext cx="8036370" cy="4991050"/>
          </a:xfrm>
        </p:spPr>
        <p:txBody>
          <a:bodyPr/>
          <a:lstStyle/>
          <a:p>
            <a:r>
              <a:rPr lang="ja-JP" altLang="en-US" sz="2000">
                <a:solidFill>
                  <a:schemeClr val="tx1">
                    <a:lumMod val="65000"/>
                    <a:lumOff val="35000"/>
                  </a:schemeClr>
                </a:solidFill>
                <a:latin typeface="TitilliumText25L 400 wt"/>
                <a:cs typeface="TitilliumText25L 400 wt"/>
              </a:rPr>
              <a:t>あるユーザのフォロワーは，そのユーザの情報発信の対象となりうるユーザをサンプリングしたものであると仮定</a:t>
            </a:r>
            <a:endParaRPr lang="en-US" altLang="ja-JP" sz="2000">
              <a:solidFill>
                <a:schemeClr val="tx1">
                  <a:lumMod val="65000"/>
                  <a:lumOff val="35000"/>
                </a:schemeClr>
              </a:solidFill>
              <a:latin typeface="TitilliumText25L 400 wt"/>
              <a:cs typeface="TitilliumText25L 400 wt"/>
            </a:endParaRPr>
          </a:p>
          <a:p>
            <a:pPr marL="457200"/>
            <a:endParaRPr lang="en-US" altLang="ja-JP" sz="2000">
              <a:solidFill>
                <a:srgbClr val="595959"/>
              </a:solidFill>
              <a:latin typeface="TitilliumText25L 400 wt"/>
              <a:cs typeface="TitilliumText25L 400 wt"/>
            </a:endParaRPr>
          </a:p>
          <a:p>
            <a:pPr marL="514350" lvl="1" indent="0">
              <a:buNone/>
            </a:pPr>
            <a:endParaRPr lang="en-US" altLang="ja-JP" sz="2000">
              <a:solidFill>
                <a:srgbClr val="595959"/>
              </a:solidFill>
              <a:latin typeface="TitilliumText25L 400 wt"/>
              <a:cs typeface="TitilliumText25L 400 wt"/>
            </a:endParaRPr>
          </a:p>
          <a:p>
            <a:pPr marL="0" indent="-57150">
              <a:buNone/>
            </a:pPr>
            <a:endParaRPr lang="en-US" altLang="ja-JP" sz="200">
              <a:solidFill>
                <a:srgbClr val="595959"/>
              </a:solidFill>
              <a:latin typeface="TitilliumText25L 400 wt"/>
              <a:cs typeface="TitilliumText25L 400 wt"/>
            </a:endParaRPr>
          </a:p>
          <a:p>
            <a:pPr marL="0" indent="0">
              <a:buNone/>
            </a:pPr>
            <a:endParaRPr lang="en-US" altLang="ja-JP" sz="2000">
              <a:solidFill>
                <a:srgbClr val="595959"/>
              </a:solidFill>
              <a:latin typeface="TitilliumText25L 400 wt"/>
              <a:cs typeface="TitilliumText25L 400 wt"/>
            </a:endParaRPr>
          </a:p>
          <a:p>
            <a:pPr marL="0" indent="0">
              <a:lnSpc>
                <a:spcPct val="50000"/>
              </a:lnSpc>
              <a:buNone/>
            </a:pPr>
            <a:r>
              <a:rPr lang="en-US" altLang="ja-JP" sz="2000">
                <a:solidFill>
                  <a:srgbClr val="595959"/>
                </a:solidFill>
                <a:latin typeface="TitilliumText25L 400 wt"/>
                <a:cs typeface="TitilliumText25L 400 wt"/>
              </a:rPr>
              <a:t>(1) 2</a:t>
            </a:r>
            <a:r>
              <a:rPr lang="ja-JP" altLang="en-US" sz="2000">
                <a:solidFill>
                  <a:srgbClr val="595959"/>
                </a:solidFill>
                <a:latin typeface="TitilliumText25L 400 wt"/>
                <a:cs typeface="TitilliumText25L 400 wt"/>
              </a:rPr>
              <a:t>つの手法で一貫した傾向</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対象限定性を表すスコア</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を求める</a:t>
            </a:r>
            <a:endParaRPr lang="en-US" altLang="ja-JP" sz="2000">
              <a:solidFill>
                <a:srgbClr val="595959"/>
              </a:solidFill>
              <a:latin typeface="TitilliumText25L 400 wt"/>
              <a:cs typeface="TitilliumText25L 400 wt"/>
            </a:endParaRPr>
          </a:p>
          <a:p>
            <a:pPr marL="457200" lvl="1" indent="0">
              <a:lnSpc>
                <a:spcPct val="130000"/>
              </a:lnSpc>
              <a:buNone/>
            </a:pPr>
            <a:r>
              <a:rPr lang="en-US" altLang="ja-JP" sz="2000">
                <a:solidFill>
                  <a:srgbClr val="595959"/>
                </a:solidFill>
                <a:latin typeface="TitilliumText25L 400 wt"/>
                <a:cs typeface="TitilliumText25L 400 wt"/>
              </a:rPr>
              <a:t>(a) </a:t>
            </a:r>
            <a:r>
              <a:rPr lang="ja-JP" altLang="en-US" sz="2000">
                <a:solidFill>
                  <a:srgbClr val="595959"/>
                </a:solidFill>
                <a:latin typeface="TitilliumText25L 400 wt"/>
                <a:cs typeface="TitilliumText25L 400 wt"/>
              </a:rPr>
              <a:t>プロフィール</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位置情報内の共通語を用いた手法</a:t>
            </a:r>
            <a:endParaRPr lang="en-US" altLang="ja-JP" sz="2000">
              <a:solidFill>
                <a:srgbClr val="595959"/>
              </a:solidFill>
              <a:latin typeface="TitilliumText25L 400 wt"/>
              <a:cs typeface="TitilliumText25L 400 wt"/>
            </a:endParaRPr>
          </a:p>
          <a:p>
            <a:pPr marL="457200" lvl="1" indent="0">
              <a:buNone/>
            </a:pPr>
            <a:r>
              <a:rPr lang="en-US" altLang="ja-JP" sz="2000">
                <a:solidFill>
                  <a:srgbClr val="595959"/>
                </a:solidFill>
                <a:latin typeface="TitilliumText25L 400 wt"/>
                <a:cs typeface="TitilliumText25L 400 wt"/>
              </a:rPr>
              <a:t>(b) </a:t>
            </a:r>
            <a:r>
              <a:rPr lang="ja-JP" altLang="en-US" sz="2000">
                <a:solidFill>
                  <a:srgbClr val="595959"/>
                </a:solidFill>
                <a:latin typeface="TitilliumText25L 400 wt"/>
                <a:cs typeface="TitilliumText25L 400 wt"/>
              </a:rPr>
              <a:t>共通フォロイーを用いた手法</a:t>
            </a:r>
            <a:endParaRPr lang="en-US" altLang="ja-JP" sz="2000">
              <a:solidFill>
                <a:srgbClr val="595959"/>
              </a:solidFill>
              <a:latin typeface="TitilliumText25L 400 wt"/>
              <a:cs typeface="TitilliumText25L 400 wt"/>
            </a:endParaRPr>
          </a:p>
          <a:p>
            <a:pPr lvl="1"/>
            <a:endParaRPr lang="en-US" altLang="ja-JP" sz="2000">
              <a:solidFill>
                <a:srgbClr val="595959"/>
              </a:solidFill>
              <a:latin typeface="TitilliumText25L 400 wt"/>
              <a:cs typeface="TitilliumText25L 400 wt"/>
            </a:endParaRPr>
          </a:p>
          <a:p>
            <a:pPr marL="0" indent="0">
              <a:buNone/>
            </a:pPr>
            <a:r>
              <a:rPr lang="en-US" altLang="ja-JP" sz="2000">
                <a:solidFill>
                  <a:srgbClr val="595959"/>
                </a:solidFill>
                <a:latin typeface="TitilliumText25L 400 wt"/>
                <a:cs typeface="TitilliumText25L 400 wt"/>
              </a:rPr>
              <a:t>(2) </a:t>
            </a:r>
            <a:r>
              <a:rPr lang="ja-JP" altLang="en-US" sz="2000">
                <a:solidFill>
                  <a:srgbClr val="595959"/>
                </a:solidFill>
                <a:latin typeface="TitilliumText25L 400 wt"/>
                <a:cs typeface="TitilliumText25L 400 wt"/>
              </a:rPr>
              <a:t>これらの</a:t>
            </a:r>
            <a:r>
              <a:rPr lang="en-US" altLang="ja-JP" sz="2000">
                <a:solidFill>
                  <a:srgbClr val="595959"/>
                </a:solidFill>
                <a:latin typeface="TitilliumText25L 400 wt"/>
                <a:cs typeface="TitilliumText25L 400 wt"/>
              </a:rPr>
              <a:t>2</a:t>
            </a:r>
            <a:r>
              <a:rPr lang="ja-JP" altLang="en-US" sz="2000">
                <a:solidFill>
                  <a:srgbClr val="595959"/>
                </a:solidFill>
                <a:latin typeface="TitilliumText25L 400 wt"/>
                <a:cs typeface="TitilliumText25L 400 wt"/>
              </a:rPr>
              <a:t>つの手法で求めたスコアを正規化し，大きい方を</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の</a:t>
            </a:r>
            <a:endParaRPr lang="en-US" altLang="ja-JP" sz="2000">
              <a:solidFill>
                <a:srgbClr val="595959"/>
              </a:solidFill>
              <a:latin typeface="TitilliumText25L 400 wt"/>
              <a:cs typeface="TitilliumText25L 400 wt"/>
            </a:endParaRPr>
          </a:p>
          <a:p>
            <a:pPr marL="0" indent="0">
              <a:buNone/>
            </a:pP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対象限定性を表すスコアとする</a:t>
            </a:r>
            <a:endParaRPr lang="en-US" altLang="ja-JP" sz="2000">
              <a:solidFill>
                <a:srgbClr val="595959"/>
              </a:solidFill>
              <a:latin typeface="TitilliumText25L 400 wt"/>
              <a:cs typeface="TitilliumText25L 400 wt"/>
            </a:endParaRPr>
          </a:p>
          <a:p>
            <a:endParaRPr lang="en-US" altLang="ja-JP" sz="2000">
              <a:solidFill>
                <a:srgbClr val="595959"/>
              </a:solidFill>
              <a:latin typeface="TitilliumText25L 400 wt"/>
              <a:cs typeface="TitilliumText25L 400 wt"/>
            </a:endParaRPr>
          </a:p>
          <a:p>
            <a:pPr marL="0" indent="0">
              <a:buNone/>
            </a:pPr>
            <a:r>
              <a:rPr lang="en-US" altLang="ja-JP" sz="2000">
                <a:solidFill>
                  <a:srgbClr val="595959"/>
                </a:solidFill>
                <a:latin typeface="TitilliumText25L 400 wt"/>
                <a:cs typeface="TitilliumText25L 400 wt"/>
              </a:rPr>
              <a:t>(3) </a:t>
            </a:r>
            <a:r>
              <a:rPr lang="ja-JP" altLang="en-US" sz="2000">
                <a:solidFill>
                  <a:srgbClr val="595959"/>
                </a:solidFill>
                <a:latin typeface="TitilliumText25L 400 wt"/>
                <a:cs typeface="TitilliumText25L 400 wt"/>
              </a:rPr>
              <a:t>ターゲット型ユーザと非ターゲット型ユーザを最もうまく分類す</a:t>
            </a:r>
            <a:endParaRPr lang="en-US" altLang="ja-JP" sz="2000">
              <a:solidFill>
                <a:srgbClr val="595959"/>
              </a:solidFill>
              <a:latin typeface="TitilliumText25L 400 wt"/>
              <a:cs typeface="TitilliumText25L 400 wt"/>
            </a:endParaRPr>
          </a:p>
          <a:p>
            <a:pPr marL="0" indent="0">
              <a:buNone/>
            </a:pP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ることができる閾値</a:t>
            </a:r>
            <a:r>
              <a:rPr lang="en-US" altLang="ja-JP" sz="2000">
                <a:solidFill>
                  <a:srgbClr val="595959"/>
                </a:solidFill>
                <a:latin typeface="TitilliumText25L 400 wt"/>
                <a:cs typeface="TitilliumText25L 400 wt"/>
              </a:rPr>
              <a:t> δ </a:t>
            </a:r>
            <a:r>
              <a:rPr lang="ja-JP" altLang="en-US" sz="2000">
                <a:solidFill>
                  <a:srgbClr val="595959"/>
                </a:solidFill>
                <a:latin typeface="TitilliumText25L 400 wt"/>
                <a:cs typeface="TitilliumText25L 400 wt"/>
              </a:rPr>
              <a:t>を求め，それを基に分類を行う</a:t>
            </a:r>
            <a:endParaRPr lang="en-US" altLang="ja-JP" sz="2000">
              <a:solidFill>
                <a:srgbClr val="595959"/>
              </a:solidFill>
              <a:latin typeface="TitilliumText25L 400 wt"/>
              <a:cs typeface="TitilliumText25L 400 wt"/>
            </a:endParaRPr>
          </a:p>
          <a:p>
            <a:pPr marL="0" indent="-114300">
              <a:buNone/>
            </a:pPr>
            <a:endParaRPr lang="en-US" altLang="ja-JP" sz="2400">
              <a:solidFill>
                <a:srgbClr val="595959"/>
              </a:solidFill>
              <a:latin typeface="TitilliumText25L 400 wt"/>
              <a:cs typeface="TitilliumText25L 400 wt"/>
            </a:endParaRPr>
          </a:p>
          <a:p>
            <a:pPr marL="0" indent="0">
              <a:buNone/>
            </a:pPr>
            <a:endParaRPr lang="en-US" altLang="ja-JP" sz="2400">
              <a:solidFill>
                <a:srgbClr val="595959"/>
              </a:solidFill>
              <a:latin typeface="TitilliumText25L 400 wt"/>
              <a:cs typeface="TitilliumText25L 400 wt"/>
            </a:endParaRPr>
          </a:p>
          <a:p>
            <a:pPr marL="0" indent="0">
              <a:buNone/>
            </a:pPr>
            <a:endParaRPr lang="en-US" altLang="ja-JP" sz="2400">
              <a:solidFill>
                <a:srgbClr val="595959"/>
              </a:solidFill>
              <a:latin typeface="TitilliumText25L 400 wt"/>
              <a:cs typeface="TitilliumText25L 400 wt"/>
            </a:endParaRPr>
          </a:p>
        </p:txBody>
      </p:sp>
      <p:sp>
        <p:nvSpPr>
          <p:cNvPr id="92" name="タイトル 1"/>
          <p:cNvSpPr txBox="1">
            <a:spLocks/>
          </p:cNvSpPr>
          <p:nvPr/>
        </p:nvSpPr>
        <p:spPr bwMode="auto">
          <a:xfrm>
            <a:off x="685800" y="245008"/>
            <a:ext cx="7772400" cy="883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2pPr>
            <a:lvl3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3pPr>
            <a:lvl4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4pPr>
            <a:lvl5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5pPr>
            <a:lvl6pPr marL="4572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6pPr>
            <a:lvl7pPr marL="9144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7pPr>
            <a:lvl8pPr marL="13716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8pPr>
            <a:lvl9pPr marL="18288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9pPr>
          </a:lstStyle>
          <a:p>
            <a:r>
              <a:rPr lang="ja-JP" altLang="en-US" sz="4000">
                <a:solidFill>
                  <a:schemeClr val="tx1">
                    <a:lumMod val="75000"/>
                    <a:lumOff val="25000"/>
                  </a:schemeClr>
                </a:solidFill>
                <a:latin typeface="TitilliumText25L 400 wt"/>
                <a:cs typeface="TitilliumText25L 400 wt"/>
              </a:rPr>
              <a:t>提案手法</a:t>
            </a:r>
            <a:r>
              <a:rPr lang="en-US" altLang="ja-JP" sz="4000">
                <a:solidFill>
                  <a:schemeClr val="tx1">
                    <a:lumMod val="75000"/>
                    <a:lumOff val="25000"/>
                  </a:schemeClr>
                </a:solidFill>
                <a:latin typeface="TitilliumText25L 400 wt"/>
                <a:cs typeface="TitilliumText25L 400 wt"/>
              </a:rPr>
              <a:t>(1) </a:t>
            </a:r>
            <a:r>
              <a:rPr lang="ja-JP" altLang="en-US" sz="3200">
                <a:solidFill>
                  <a:schemeClr val="tx1">
                    <a:lumMod val="75000"/>
                    <a:lumOff val="25000"/>
                  </a:schemeClr>
                </a:solidFill>
                <a:latin typeface="TitilliumText25L 400 wt"/>
                <a:cs typeface="TitilliumText25L 400 wt"/>
              </a:rPr>
              <a:t>対象範囲の広さによる分類</a:t>
            </a:r>
          </a:p>
        </p:txBody>
      </p:sp>
      <p:sp>
        <p:nvSpPr>
          <p:cNvPr id="35" name="テキスト ボックス 34"/>
          <p:cNvSpPr txBox="1"/>
          <p:nvPr/>
        </p:nvSpPr>
        <p:spPr>
          <a:xfrm>
            <a:off x="634711" y="2340243"/>
            <a:ext cx="7520007" cy="430887"/>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200">
                <a:solidFill>
                  <a:schemeClr val="tx1">
                    <a:lumMod val="65000"/>
                    <a:lumOff val="35000"/>
                  </a:schemeClr>
                </a:solidFill>
                <a:latin typeface="TitilliumText25L 400 wt"/>
                <a:cs typeface="TitilliumText25L 400 wt"/>
              </a:rPr>
              <a:t>フォロワー全体に何か一貫した傾向があるかどうかに着目</a:t>
            </a:r>
            <a:endParaRPr kumimoji="1" lang="en-US" altLang="ja-JP" sz="2200">
              <a:solidFill>
                <a:schemeClr val="tx1">
                  <a:lumMod val="65000"/>
                  <a:lumOff val="35000"/>
                </a:schemeClr>
              </a:solidFill>
              <a:latin typeface="TitilliumText25L 400 wt"/>
              <a:cs typeface="TitilliumText25L 400 wt"/>
            </a:endParaRPr>
          </a:p>
        </p:txBody>
      </p:sp>
    </p:spTree>
    <p:extLst>
      <p:ext uri="{BB962C8B-B14F-4D97-AF65-F5344CB8AC3E}">
        <p14:creationId xmlns:p14="http://schemas.microsoft.com/office/powerpoint/2010/main" val="1489547150"/>
      </p:ext>
    </p:extLst>
  </p:cSld>
  <p:clrMapOvr>
    <a:masterClrMapping/>
  </p:clrMapOvr>
  <mc:AlternateContent xmlns:mc="http://schemas.openxmlformats.org/markup-compatibility/2006">
    <mc:Choice xmlns:p14="http://schemas.microsoft.com/office/powerpoint/2010/main" Requires="p14">
      <p:transition spd="slow" p14:dur="2000" advTm="19090"/>
    </mc:Choice>
    <mc:Fallback>
      <p:transition xmlns:p14="http://schemas.microsoft.com/office/powerpoint/2010/main" spd="slow" advTm="19090"/>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24096" y="1467556"/>
            <a:ext cx="8036370" cy="4906383"/>
          </a:xfrm>
        </p:spPr>
        <p:txBody>
          <a:bodyPr/>
          <a:lstStyle/>
          <a:p>
            <a:pPr marL="114300" indent="0">
              <a:buNone/>
            </a:pPr>
            <a:endParaRPr lang="en-US" altLang="ja-JP" sz="2000">
              <a:solidFill>
                <a:srgbClr val="595959"/>
              </a:solidFill>
              <a:latin typeface="TitilliumText25L 400 wt"/>
              <a:cs typeface="TitilliumText25L 400 wt"/>
            </a:endParaRPr>
          </a:p>
          <a:p>
            <a:pPr marL="114300" indent="0">
              <a:buNone/>
            </a:pPr>
            <a:endParaRPr lang="en-US" altLang="ja-JP" sz="2000">
              <a:solidFill>
                <a:srgbClr val="595959"/>
              </a:solidFill>
              <a:latin typeface="TitilliumText25L 400 wt"/>
              <a:cs typeface="TitilliumText25L 400 wt"/>
            </a:endParaRPr>
          </a:p>
          <a:p>
            <a:pPr marL="114300" indent="0">
              <a:buNone/>
            </a:pPr>
            <a:r>
              <a:rPr lang="en-US" altLang="ja-JP" sz="2200">
                <a:solidFill>
                  <a:srgbClr val="595959"/>
                </a:solidFill>
                <a:latin typeface="TitilliumText25L 400 wt"/>
                <a:cs typeface="TitilliumText25L 400 wt"/>
              </a:rPr>
              <a:t>(A) </a:t>
            </a:r>
            <a:r>
              <a:rPr lang="ja-JP" altLang="en-US" sz="2200">
                <a:solidFill>
                  <a:srgbClr val="595959"/>
                </a:solidFill>
                <a:latin typeface="TitilliumText25L 400 wt"/>
                <a:cs typeface="TitilliumText25L 400 wt"/>
              </a:rPr>
              <a:t>フォロワーの多くが何か</a:t>
            </a:r>
            <a:r>
              <a:rPr lang="en-US" altLang="ja-JP" sz="2200">
                <a:solidFill>
                  <a:srgbClr val="595959"/>
                </a:solidFill>
                <a:latin typeface="TitilliumText25L 400 wt"/>
                <a:cs typeface="TitilliumText25L 400 wt"/>
              </a:rPr>
              <a:t>1</a:t>
            </a:r>
            <a:r>
              <a:rPr lang="ja-JP" altLang="en-US" sz="2200">
                <a:solidFill>
                  <a:srgbClr val="595959"/>
                </a:solidFill>
                <a:latin typeface="TitilliumText25L 400 wt"/>
                <a:cs typeface="TitilliumText25L 400 wt"/>
              </a:rPr>
              <a:t>つのもので強く一貫している</a:t>
            </a:r>
            <a:endParaRPr lang="en-US" altLang="ja-JP" sz="2200">
              <a:solidFill>
                <a:srgbClr val="595959"/>
              </a:solidFill>
              <a:latin typeface="TitilliumText25L 400 wt"/>
              <a:cs typeface="TitilliumText25L 400 wt"/>
            </a:endParaRPr>
          </a:p>
          <a:p>
            <a:pPr marL="114300" indent="0">
              <a:lnSpc>
                <a:spcPct val="150000"/>
              </a:lnSpc>
              <a:buNone/>
            </a:pPr>
            <a:r>
              <a:rPr lang="en-US" altLang="ja-JP" sz="2200">
                <a:solidFill>
                  <a:srgbClr val="595959"/>
                </a:solidFill>
                <a:latin typeface="TitilliumText25L 400 wt"/>
                <a:cs typeface="TitilliumText25L 400 wt"/>
              </a:rPr>
              <a:t>(B) </a:t>
            </a:r>
            <a:r>
              <a:rPr lang="ja-JP" altLang="en-US" sz="2200">
                <a:solidFill>
                  <a:srgbClr val="595959"/>
                </a:solidFill>
                <a:latin typeface="TitilliumText25L 400 wt"/>
                <a:cs typeface="TitilliumText25L 400 wt"/>
              </a:rPr>
              <a:t>フォロワー集合を少ない個数の一貫集合でカバーできる</a:t>
            </a:r>
            <a:endParaRPr lang="en-US" altLang="ja-JP" sz="2200">
              <a:solidFill>
                <a:srgbClr val="595959"/>
              </a:solidFill>
              <a:latin typeface="TitilliumText25L 400 wt"/>
              <a:cs typeface="TitilliumText25L 400 wt"/>
            </a:endParaRPr>
          </a:p>
          <a:p>
            <a:pPr marL="0" indent="0">
              <a:buNone/>
            </a:pPr>
            <a:r>
              <a:rPr lang="en-US" altLang="ja-JP" sz="2400">
                <a:solidFill>
                  <a:srgbClr val="595959"/>
                </a:solidFill>
                <a:latin typeface="TitilliumText25L 400 wt"/>
                <a:cs typeface="TitilliumText25L 400 wt"/>
              </a:rPr>
              <a:t>      </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一貫集合</a:t>
            </a:r>
            <a:r>
              <a:rPr lang="en-US" altLang="ja-JP" sz="2000">
                <a:solidFill>
                  <a:srgbClr val="595959"/>
                </a:solidFill>
                <a:latin typeface="TitilliumText25L 400 wt"/>
                <a:cs typeface="TitilliumText25L 400 wt"/>
              </a:rPr>
              <a:t> : </a:t>
            </a:r>
            <a:r>
              <a:rPr lang="ja-JP" altLang="en-US" sz="2000">
                <a:solidFill>
                  <a:srgbClr val="595959"/>
                </a:solidFill>
                <a:latin typeface="TitilliumText25L 400 wt"/>
                <a:cs typeface="TitilliumText25L 400 wt"/>
              </a:rPr>
              <a:t>一貫性をもつ部分集合</a:t>
            </a:r>
            <a:endParaRPr lang="en-US" altLang="ja-JP" sz="2000">
              <a:solidFill>
                <a:srgbClr val="595959"/>
              </a:solidFill>
              <a:latin typeface="TitilliumText25L 400 wt"/>
              <a:cs typeface="TitilliumText25L 400 wt"/>
            </a:endParaRPr>
          </a:p>
          <a:p>
            <a:pPr marL="0" indent="0">
              <a:buNone/>
            </a:pPr>
            <a:endParaRPr lang="en-US" altLang="ja-JP" sz="2400">
              <a:solidFill>
                <a:srgbClr val="595959"/>
              </a:solidFill>
              <a:latin typeface="TitilliumText25L 400 wt"/>
              <a:cs typeface="TitilliumText25L 400 wt"/>
            </a:endParaRPr>
          </a:p>
        </p:txBody>
      </p:sp>
      <p:sp>
        <p:nvSpPr>
          <p:cNvPr id="9" name="円/楕円 8"/>
          <p:cNvSpPr/>
          <p:nvPr/>
        </p:nvSpPr>
        <p:spPr>
          <a:xfrm>
            <a:off x="1164131" y="4623031"/>
            <a:ext cx="352767" cy="329231"/>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1516898" y="5068016"/>
            <a:ext cx="352767" cy="329231"/>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1869665" y="4623031"/>
            <a:ext cx="352767" cy="329231"/>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197517" y="5207286"/>
            <a:ext cx="352767" cy="329231"/>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2550284" y="4738785"/>
            <a:ext cx="352767" cy="329231"/>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1842422" y="5745422"/>
            <a:ext cx="352767" cy="329231"/>
          </a:xfrm>
          <a:prstGeom prst="ellipse">
            <a:avLst/>
          </a:prstGeom>
          <a:solidFill>
            <a:schemeClr val="bg1">
              <a:lumMod val="9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1164131" y="5580807"/>
            <a:ext cx="352767" cy="329231"/>
          </a:xfrm>
          <a:prstGeom prst="ellipse">
            <a:avLst/>
          </a:prstGeom>
          <a:solidFill>
            <a:schemeClr val="bg1">
              <a:lumMod val="9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2" name="円/楕円 71"/>
          <p:cNvSpPr/>
          <p:nvPr/>
        </p:nvSpPr>
        <p:spPr>
          <a:xfrm>
            <a:off x="2864516" y="5416191"/>
            <a:ext cx="352767" cy="329231"/>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2511749" y="5906381"/>
            <a:ext cx="352767" cy="329231"/>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3260592" y="4952262"/>
            <a:ext cx="352767" cy="329231"/>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フリーフォーム 9"/>
          <p:cNvSpPr/>
          <p:nvPr/>
        </p:nvSpPr>
        <p:spPr>
          <a:xfrm>
            <a:off x="994355" y="4419431"/>
            <a:ext cx="2787763" cy="1991178"/>
          </a:xfrm>
          <a:custGeom>
            <a:avLst/>
            <a:gdLst>
              <a:gd name="connsiteX0" fmla="*/ 816515 w 2787763"/>
              <a:gd name="connsiteY0" fmla="*/ 3710 h 1991178"/>
              <a:gd name="connsiteX1" fmla="*/ 1075211 w 2787763"/>
              <a:gd name="connsiteY1" fmla="*/ 3710 h 1991178"/>
              <a:gd name="connsiteX2" fmla="*/ 1286870 w 2787763"/>
              <a:gd name="connsiteY2" fmla="*/ 38985 h 1991178"/>
              <a:gd name="connsiteX3" fmla="*/ 1498530 w 2787763"/>
              <a:gd name="connsiteY3" fmla="*/ 86018 h 1991178"/>
              <a:gd name="connsiteX4" fmla="*/ 1616119 w 2787763"/>
              <a:gd name="connsiteY4" fmla="*/ 121292 h 1991178"/>
              <a:gd name="connsiteX5" fmla="*/ 1710190 w 2787763"/>
              <a:gd name="connsiteY5" fmla="*/ 144809 h 1991178"/>
              <a:gd name="connsiteX6" fmla="*/ 1804261 w 2787763"/>
              <a:gd name="connsiteY6" fmla="*/ 168325 h 1991178"/>
              <a:gd name="connsiteX7" fmla="*/ 2074715 w 2787763"/>
              <a:gd name="connsiteY7" fmla="*/ 274150 h 1991178"/>
              <a:gd name="connsiteX8" fmla="*/ 2215822 w 2787763"/>
              <a:gd name="connsiteY8" fmla="*/ 309424 h 1991178"/>
              <a:gd name="connsiteX9" fmla="*/ 2392205 w 2787763"/>
              <a:gd name="connsiteY9" fmla="*/ 356457 h 1991178"/>
              <a:gd name="connsiteX10" fmla="*/ 2650901 w 2787763"/>
              <a:gd name="connsiteY10" fmla="*/ 438765 h 1991178"/>
              <a:gd name="connsiteX11" fmla="*/ 2780248 w 2787763"/>
              <a:gd name="connsiteY11" fmla="*/ 591623 h 1991178"/>
              <a:gd name="connsiteX12" fmla="*/ 2756731 w 2787763"/>
              <a:gd name="connsiteY12" fmla="*/ 862062 h 1991178"/>
              <a:gd name="connsiteX13" fmla="*/ 2627383 w 2787763"/>
              <a:gd name="connsiteY13" fmla="*/ 1097227 h 1991178"/>
              <a:gd name="connsiteX14" fmla="*/ 2486276 w 2787763"/>
              <a:gd name="connsiteY14" fmla="*/ 1273601 h 1991178"/>
              <a:gd name="connsiteX15" fmla="*/ 2321652 w 2787763"/>
              <a:gd name="connsiteY15" fmla="*/ 1461733 h 1991178"/>
              <a:gd name="connsiteX16" fmla="*/ 2109992 w 2787763"/>
              <a:gd name="connsiteY16" fmla="*/ 1732173 h 1991178"/>
              <a:gd name="connsiteX17" fmla="*/ 1874815 w 2787763"/>
              <a:gd name="connsiteY17" fmla="*/ 1943821 h 1991178"/>
              <a:gd name="connsiteX18" fmla="*/ 1545566 w 2787763"/>
              <a:gd name="connsiteY18" fmla="*/ 1990854 h 1991178"/>
              <a:gd name="connsiteX19" fmla="*/ 1427977 w 2787763"/>
              <a:gd name="connsiteY19" fmla="*/ 1932063 h 1991178"/>
              <a:gd name="connsiteX20" fmla="*/ 1310388 w 2787763"/>
              <a:gd name="connsiteY20" fmla="*/ 1732173 h 1991178"/>
              <a:gd name="connsiteX21" fmla="*/ 1310388 w 2787763"/>
              <a:gd name="connsiteY21" fmla="*/ 1579316 h 1991178"/>
              <a:gd name="connsiteX22" fmla="*/ 1333906 w 2787763"/>
              <a:gd name="connsiteY22" fmla="*/ 1438217 h 1991178"/>
              <a:gd name="connsiteX23" fmla="*/ 1275112 w 2787763"/>
              <a:gd name="connsiteY23" fmla="*/ 1250085 h 1991178"/>
              <a:gd name="connsiteX24" fmla="*/ 1098728 w 2787763"/>
              <a:gd name="connsiteY24" fmla="*/ 1144260 h 1991178"/>
              <a:gd name="connsiteX25" fmla="*/ 828274 w 2787763"/>
              <a:gd name="connsiteY25" fmla="*/ 1108986 h 1991178"/>
              <a:gd name="connsiteX26" fmla="*/ 593096 w 2787763"/>
              <a:gd name="connsiteY26" fmla="*/ 1073711 h 1991178"/>
              <a:gd name="connsiteX27" fmla="*/ 381437 w 2787763"/>
              <a:gd name="connsiteY27" fmla="*/ 1003161 h 1991178"/>
              <a:gd name="connsiteX28" fmla="*/ 158018 w 2787763"/>
              <a:gd name="connsiteY28" fmla="*/ 862062 h 1991178"/>
              <a:gd name="connsiteX29" fmla="*/ 16911 w 2787763"/>
              <a:gd name="connsiteY29" fmla="*/ 568106 h 1991178"/>
              <a:gd name="connsiteX30" fmla="*/ 16911 w 2787763"/>
              <a:gd name="connsiteY30" fmla="*/ 262391 h 1991178"/>
              <a:gd name="connsiteX31" fmla="*/ 146259 w 2787763"/>
              <a:gd name="connsiteY31" fmla="*/ 97776 h 1991178"/>
              <a:gd name="connsiteX32" fmla="*/ 381437 w 2787763"/>
              <a:gd name="connsiteY32" fmla="*/ 27226 h 1991178"/>
              <a:gd name="connsiteX33" fmla="*/ 816515 w 2787763"/>
              <a:gd name="connsiteY33" fmla="*/ 3710 h 199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787763" h="1991178">
                <a:moveTo>
                  <a:pt x="816515" y="3710"/>
                </a:moveTo>
                <a:cubicBezTo>
                  <a:pt x="932144" y="-209"/>
                  <a:pt x="996819" y="-2169"/>
                  <a:pt x="1075211" y="3710"/>
                </a:cubicBezTo>
                <a:cubicBezTo>
                  <a:pt x="1153603" y="9589"/>
                  <a:pt x="1216317" y="25267"/>
                  <a:pt x="1286870" y="38985"/>
                </a:cubicBezTo>
                <a:cubicBezTo>
                  <a:pt x="1357423" y="52703"/>
                  <a:pt x="1443655" y="72300"/>
                  <a:pt x="1498530" y="86018"/>
                </a:cubicBezTo>
                <a:cubicBezTo>
                  <a:pt x="1553405" y="99736"/>
                  <a:pt x="1580842" y="111494"/>
                  <a:pt x="1616119" y="121292"/>
                </a:cubicBezTo>
                <a:cubicBezTo>
                  <a:pt x="1651396" y="131090"/>
                  <a:pt x="1710190" y="144809"/>
                  <a:pt x="1710190" y="144809"/>
                </a:cubicBezTo>
                <a:cubicBezTo>
                  <a:pt x="1741547" y="152648"/>
                  <a:pt x="1743507" y="146768"/>
                  <a:pt x="1804261" y="168325"/>
                </a:cubicBezTo>
                <a:cubicBezTo>
                  <a:pt x="1865015" y="189882"/>
                  <a:pt x="2006122" y="250634"/>
                  <a:pt x="2074715" y="274150"/>
                </a:cubicBezTo>
                <a:cubicBezTo>
                  <a:pt x="2143308" y="297666"/>
                  <a:pt x="2215822" y="309424"/>
                  <a:pt x="2215822" y="309424"/>
                </a:cubicBezTo>
                <a:cubicBezTo>
                  <a:pt x="2268737" y="323142"/>
                  <a:pt x="2319692" y="334900"/>
                  <a:pt x="2392205" y="356457"/>
                </a:cubicBezTo>
                <a:cubicBezTo>
                  <a:pt x="2464718" y="378014"/>
                  <a:pt x="2586227" y="399571"/>
                  <a:pt x="2650901" y="438765"/>
                </a:cubicBezTo>
                <a:cubicBezTo>
                  <a:pt x="2715575" y="477959"/>
                  <a:pt x="2762610" y="521074"/>
                  <a:pt x="2780248" y="591623"/>
                </a:cubicBezTo>
                <a:cubicBezTo>
                  <a:pt x="2797886" y="662172"/>
                  <a:pt x="2782209" y="777795"/>
                  <a:pt x="2756731" y="862062"/>
                </a:cubicBezTo>
                <a:cubicBezTo>
                  <a:pt x="2731254" y="946329"/>
                  <a:pt x="2672459" y="1028637"/>
                  <a:pt x="2627383" y="1097227"/>
                </a:cubicBezTo>
                <a:cubicBezTo>
                  <a:pt x="2582307" y="1165817"/>
                  <a:pt x="2537231" y="1212850"/>
                  <a:pt x="2486276" y="1273601"/>
                </a:cubicBezTo>
                <a:cubicBezTo>
                  <a:pt x="2435321" y="1334352"/>
                  <a:pt x="2384366" y="1385304"/>
                  <a:pt x="2321652" y="1461733"/>
                </a:cubicBezTo>
                <a:cubicBezTo>
                  <a:pt x="2258938" y="1538162"/>
                  <a:pt x="2184465" y="1651825"/>
                  <a:pt x="2109992" y="1732173"/>
                </a:cubicBezTo>
                <a:cubicBezTo>
                  <a:pt x="2035519" y="1812521"/>
                  <a:pt x="1968886" y="1900707"/>
                  <a:pt x="1874815" y="1943821"/>
                </a:cubicBezTo>
                <a:cubicBezTo>
                  <a:pt x="1780744" y="1986935"/>
                  <a:pt x="1620039" y="1992814"/>
                  <a:pt x="1545566" y="1990854"/>
                </a:cubicBezTo>
                <a:cubicBezTo>
                  <a:pt x="1471093" y="1988894"/>
                  <a:pt x="1467173" y="1975176"/>
                  <a:pt x="1427977" y="1932063"/>
                </a:cubicBezTo>
                <a:cubicBezTo>
                  <a:pt x="1388781" y="1888950"/>
                  <a:pt x="1329986" y="1790964"/>
                  <a:pt x="1310388" y="1732173"/>
                </a:cubicBezTo>
                <a:cubicBezTo>
                  <a:pt x="1290790" y="1673382"/>
                  <a:pt x="1306468" y="1628309"/>
                  <a:pt x="1310388" y="1579316"/>
                </a:cubicBezTo>
                <a:cubicBezTo>
                  <a:pt x="1314308" y="1530323"/>
                  <a:pt x="1339785" y="1493089"/>
                  <a:pt x="1333906" y="1438217"/>
                </a:cubicBezTo>
                <a:cubicBezTo>
                  <a:pt x="1328027" y="1383345"/>
                  <a:pt x="1314308" y="1299078"/>
                  <a:pt x="1275112" y="1250085"/>
                </a:cubicBezTo>
                <a:cubicBezTo>
                  <a:pt x="1235916" y="1201092"/>
                  <a:pt x="1173201" y="1167776"/>
                  <a:pt x="1098728" y="1144260"/>
                </a:cubicBezTo>
                <a:cubicBezTo>
                  <a:pt x="1024255" y="1120744"/>
                  <a:pt x="912546" y="1120744"/>
                  <a:pt x="828274" y="1108986"/>
                </a:cubicBezTo>
                <a:cubicBezTo>
                  <a:pt x="744002" y="1097228"/>
                  <a:pt x="667569" y="1091348"/>
                  <a:pt x="593096" y="1073711"/>
                </a:cubicBezTo>
                <a:cubicBezTo>
                  <a:pt x="518623" y="1056074"/>
                  <a:pt x="453950" y="1038436"/>
                  <a:pt x="381437" y="1003161"/>
                </a:cubicBezTo>
                <a:cubicBezTo>
                  <a:pt x="308924" y="967886"/>
                  <a:pt x="218772" y="934571"/>
                  <a:pt x="158018" y="862062"/>
                </a:cubicBezTo>
                <a:cubicBezTo>
                  <a:pt x="97264" y="789553"/>
                  <a:pt x="40429" y="668051"/>
                  <a:pt x="16911" y="568106"/>
                </a:cubicBezTo>
                <a:cubicBezTo>
                  <a:pt x="-6607" y="468161"/>
                  <a:pt x="-4647" y="340779"/>
                  <a:pt x="16911" y="262391"/>
                </a:cubicBezTo>
                <a:cubicBezTo>
                  <a:pt x="38469" y="184003"/>
                  <a:pt x="85505" y="136970"/>
                  <a:pt x="146259" y="97776"/>
                </a:cubicBezTo>
                <a:cubicBezTo>
                  <a:pt x="207013" y="58582"/>
                  <a:pt x="265808" y="42904"/>
                  <a:pt x="381437" y="27226"/>
                </a:cubicBezTo>
                <a:cubicBezTo>
                  <a:pt x="497066" y="11548"/>
                  <a:pt x="700886" y="7629"/>
                  <a:pt x="816515" y="3710"/>
                </a:cubicBezTo>
                <a:close/>
              </a:path>
            </a:pathLst>
          </a:custGeom>
          <a:noFill/>
          <a:ln w="38100" cmpd="sng">
            <a:solidFill>
              <a:schemeClr val="tx1">
                <a:lumMod val="65000"/>
                <a:lumOff val="3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962768" y="4293469"/>
            <a:ext cx="697627" cy="400110"/>
          </a:xfrm>
          <a:prstGeom prst="rect">
            <a:avLst/>
          </a:prstGeom>
          <a:noFill/>
        </p:spPr>
        <p:txBody>
          <a:bodyPr wrap="none" rtlCol="0">
            <a:spAutoFit/>
          </a:bodyPr>
          <a:lstStyle/>
          <a:p>
            <a:r>
              <a:rPr kumimoji="1" lang="ja-JP" altLang="en-US" sz="2000">
                <a:solidFill>
                  <a:srgbClr val="595959"/>
                </a:solidFill>
              </a:rPr>
              <a:t>京都</a:t>
            </a:r>
          </a:p>
        </p:txBody>
      </p:sp>
      <p:sp>
        <p:nvSpPr>
          <p:cNvPr id="75" name="円/楕円 74"/>
          <p:cNvSpPr/>
          <p:nvPr/>
        </p:nvSpPr>
        <p:spPr>
          <a:xfrm>
            <a:off x="5349827" y="4623031"/>
            <a:ext cx="352767" cy="329231"/>
          </a:xfrm>
          <a:prstGeom prst="ellipse">
            <a:avLst/>
          </a:prstGeom>
          <a:solidFill>
            <a:schemeClr val="bg1">
              <a:lumMod val="95000"/>
            </a:schemeClr>
          </a:solidFill>
          <a:ln w="381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5702594" y="5068016"/>
            <a:ext cx="352767" cy="329231"/>
          </a:xfrm>
          <a:prstGeom prst="ellipse">
            <a:avLst/>
          </a:prstGeom>
          <a:solidFill>
            <a:schemeClr val="bg1">
              <a:lumMod val="95000"/>
            </a:schemeClr>
          </a:solidFill>
          <a:ln w="381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6055361" y="4623031"/>
            <a:ext cx="352767" cy="329231"/>
          </a:xfrm>
          <a:prstGeom prst="ellipse">
            <a:avLst/>
          </a:prstGeom>
          <a:solidFill>
            <a:schemeClr val="bg1">
              <a:lumMod val="95000"/>
            </a:schemeClr>
          </a:solidFill>
          <a:ln w="381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6383213" y="5207286"/>
            <a:ext cx="352767" cy="329231"/>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6735980" y="4738785"/>
            <a:ext cx="352767" cy="329231"/>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6028118" y="5745422"/>
            <a:ext cx="352767" cy="329231"/>
          </a:xfrm>
          <a:prstGeom prst="ellipse">
            <a:avLst/>
          </a:prstGeom>
          <a:solidFill>
            <a:schemeClr val="bg1">
              <a:lumMod val="95000"/>
            </a:schemeClr>
          </a:solidFill>
          <a:ln w="381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5349827" y="5580807"/>
            <a:ext cx="352767" cy="329231"/>
          </a:xfrm>
          <a:prstGeom prst="ellipse">
            <a:avLst/>
          </a:prstGeom>
          <a:solidFill>
            <a:schemeClr val="bg1">
              <a:lumMod val="95000"/>
            </a:schemeClr>
          </a:solidFill>
          <a:ln w="381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7050212" y="5416191"/>
            <a:ext cx="352767" cy="329231"/>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6697445" y="5906381"/>
            <a:ext cx="352767" cy="329231"/>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7446288" y="4952262"/>
            <a:ext cx="352767" cy="329231"/>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フリーフォーム 23"/>
          <p:cNvSpPr/>
          <p:nvPr/>
        </p:nvSpPr>
        <p:spPr>
          <a:xfrm>
            <a:off x="5173210" y="4454932"/>
            <a:ext cx="1352972" cy="1770799"/>
          </a:xfrm>
          <a:custGeom>
            <a:avLst/>
            <a:gdLst>
              <a:gd name="connsiteX0" fmla="*/ 212360 w 1352972"/>
              <a:gd name="connsiteY0" fmla="*/ 15242 h 1770799"/>
              <a:gd name="connsiteX1" fmla="*/ 565127 w 1352972"/>
              <a:gd name="connsiteY1" fmla="*/ 3484 h 1770799"/>
              <a:gd name="connsiteX2" fmla="*/ 823822 w 1352972"/>
              <a:gd name="connsiteY2" fmla="*/ 3484 h 1770799"/>
              <a:gd name="connsiteX3" fmla="*/ 976687 w 1352972"/>
              <a:gd name="connsiteY3" fmla="*/ 3484 h 1770799"/>
              <a:gd name="connsiteX4" fmla="*/ 1129553 w 1352972"/>
              <a:gd name="connsiteY4" fmla="*/ 50517 h 1770799"/>
              <a:gd name="connsiteX5" fmla="*/ 1270659 w 1352972"/>
              <a:gd name="connsiteY5" fmla="*/ 156341 h 1770799"/>
              <a:gd name="connsiteX6" fmla="*/ 1352972 w 1352972"/>
              <a:gd name="connsiteY6" fmla="*/ 285682 h 1770799"/>
              <a:gd name="connsiteX7" fmla="*/ 1352972 w 1352972"/>
              <a:gd name="connsiteY7" fmla="*/ 415022 h 1770799"/>
              <a:gd name="connsiteX8" fmla="*/ 1270659 w 1352972"/>
              <a:gd name="connsiteY8" fmla="*/ 544363 h 1770799"/>
              <a:gd name="connsiteX9" fmla="*/ 1129553 w 1352972"/>
              <a:gd name="connsiteY9" fmla="*/ 650188 h 1770799"/>
              <a:gd name="connsiteX10" fmla="*/ 1047241 w 1352972"/>
              <a:gd name="connsiteY10" fmla="*/ 697221 h 1770799"/>
              <a:gd name="connsiteX11" fmla="*/ 988446 w 1352972"/>
              <a:gd name="connsiteY11" fmla="*/ 838320 h 1770799"/>
              <a:gd name="connsiteX12" fmla="*/ 964928 w 1352972"/>
              <a:gd name="connsiteY12" fmla="*/ 967660 h 1770799"/>
              <a:gd name="connsiteX13" fmla="*/ 964928 w 1352972"/>
              <a:gd name="connsiteY13" fmla="*/ 1061726 h 1770799"/>
              <a:gd name="connsiteX14" fmla="*/ 988446 w 1352972"/>
              <a:gd name="connsiteY14" fmla="*/ 1144034 h 1770799"/>
              <a:gd name="connsiteX15" fmla="*/ 1153071 w 1352972"/>
              <a:gd name="connsiteY15" fmla="*/ 1226342 h 1770799"/>
              <a:gd name="connsiteX16" fmla="*/ 1317695 w 1352972"/>
              <a:gd name="connsiteY16" fmla="*/ 1355683 h 1770799"/>
              <a:gd name="connsiteX17" fmla="*/ 1329454 w 1352972"/>
              <a:gd name="connsiteY17" fmla="*/ 1567331 h 1770799"/>
              <a:gd name="connsiteX18" fmla="*/ 1200106 w 1352972"/>
              <a:gd name="connsiteY18" fmla="*/ 1755463 h 1770799"/>
              <a:gd name="connsiteX19" fmla="*/ 870857 w 1352972"/>
              <a:gd name="connsiteY19" fmla="*/ 1755463 h 1770799"/>
              <a:gd name="connsiteX20" fmla="*/ 600403 w 1352972"/>
              <a:gd name="connsiteY20" fmla="*/ 1720188 h 1770799"/>
              <a:gd name="connsiteX21" fmla="*/ 329949 w 1352972"/>
              <a:gd name="connsiteY21" fmla="*/ 1637881 h 1770799"/>
              <a:gd name="connsiteX22" fmla="*/ 130048 w 1352972"/>
              <a:gd name="connsiteY22" fmla="*/ 1520298 h 1770799"/>
              <a:gd name="connsiteX23" fmla="*/ 12459 w 1352972"/>
              <a:gd name="connsiteY23" fmla="*/ 1285133 h 1770799"/>
              <a:gd name="connsiteX24" fmla="*/ 12459 w 1352972"/>
              <a:gd name="connsiteY24" fmla="*/ 1002935 h 1770799"/>
              <a:gd name="connsiteX25" fmla="*/ 700 w 1352972"/>
              <a:gd name="connsiteY25" fmla="*/ 791287 h 1770799"/>
              <a:gd name="connsiteX26" fmla="*/ 35977 w 1352972"/>
              <a:gd name="connsiteY26" fmla="*/ 567880 h 1770799"/>
              <a:gd name="connsiteX27" fmla="*/ 35977 w 1352972"/>
              <a:gd name="connsiteY27" fmla="*/ 391506 h 1770799"/>
              <a:gd name="connsiteX28" fmla="*/ 35977 w 1352972"/>
              <a:gd name="connsiteY28" fmla="*/ 273923 h 1770799"/>
              <a:gd name="connsiteX29" fmla="*/ 83012 w 1352972"/>
              <a:gd name="connsiteY29" fmla="*/ 156341 h 1770799"/>
              <a:gd name="connsiteX30" fmla="*/ 212360 w 1352972"/>
              <a:gd name="connsiteY30" fmla="*/ 15242 h 177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352972" h="1770799">
                <a:moveTo>
                  <a:pt x="212360" y="15242"/>
                </a:moveTo>
                <a:cubicBezTo>
                  <a:pt x="292713" y="-10234"/>
                  <a:pt x="463217" y="5444"/>
                  <a:pt x="565127" y="3484"/>
                </a:cubicBezTo>
                <a:cubicBezTo>
                  <a:pt x="667037" y="1524"/>
                  <a:pt x="823822" y="3484"/>
                  <a:pt x="823822" y="3484"/>
                </a:cubicBezTo>
                <a:cubicBezTo>
                  <a:pt x="892415" y="3484"/>
                  <a:pt x="925732" y="-4355"/>
                  <a:pt x="976687" y="3484"/>
                </a:cubicBezTo>
                <a:cubicBezTo>
                  <a:pt x="1027642" y="11323"/>
                  <a:pt x="1080558" y="25041"/>
                  <a:pt x="1129553" y="50517"/>
                </a:cubicBezTo>
                <a:cubicBezTo>
                  <a:pt x="1178548" y="75993"/>
                  <a:pt x="1233423" y="117147"/>
                  <a:pt x="1270659" y="156341"/>
                </a:cubicBezTo>
                <a:cubicBezTo>
                  <a:pt x="1307896" y="195535"/>
                  <a:pt x="1339253" y="242569"/>
                  <a:pt x="1352972" y="285682"/>
                </a:cubicBezTo>
                <a:cubicBezTo>
                  <a:pt x="1366691" y="328795"/>
                  <a:pt x="1366691" y="371909"/>
                  <a:pt x="1352972" y="415022"/>
                </a:cubicBezTo>
                <a:cubicBezTo>
                  <a:pt x="1339253" y="458135"/>
                  <a:pt x="1307895" y="505169"/>
                  <a:pt x="1270659" y="544363"/>
                </a:cubicBezTo>
                <a:cubicBezTo>
                  <a:pt x="1233423" y="583557"/>
                  <a:pt x="1166789" y="624712"/>
                  <a:pt x="1129553" y="650188"/>
                </a:cubicBezTo>
                <a:cubicBezTo>
                  <a:pt x="1092317" y="675664"/>
                  <a:pt x="1070759" y="665866"/>
                  <a:pt x="1047241" y="697221"/>
                </a:cubicBezTo>
                <a:cubicBezTo>
                  <a:pt x="1023723" y="728576"/>
                  <a:pt x="1002165" y="793247"/>
                  <a:pt x="988446" y="838320"/>
                </a:cubicBezTo>
                <a:cubicBezTo>
                  <a:pt x="974727" y="883393"/>
                  <a:pt x="968848" y="930426"/>
                  <a:pt x="964928" y="967660"/>
                </a:cubicBezTo>
                <a:cubicBezTo>
                  <a:pt x="961008" y="1004894"/>
                  <a:pt x="961008" y="1032330"/>
                  <a:pt x="964928" y="1061726"/>
                </a:cubicBezTo>
                <a:cubicBezTo>
                  <a:pt x="968848" y="1091122"/>
                  <a:pt x="957089" y="1116598"/>
                  <a:pt x="988446" y="1144034"/>
                </a:cubicBezTo>
                <a:cubicBezTo>
                  <a:pt x="1019803" y="1171470"/>
                  <a:pt x="1098196" y="1191067"/>
                  <a:pt x="1153071" y="1226342"/>
                </a:cubicBezTo>
                <a:cubicBezTo>
                  <a:pt x="1207946" y="1261617"/>
                  <a:pt x="1288298" y="1298851"/>
                  <a:pt x="1317695" y="1355683"/>
                </a:cubicBezTo>
                <a:cubicBezTo>
                  <a:pt x="1347092" y="1412515"/>
                  <a:pt x="1349052" y="1500701"/>
                  <a:pt x="1329454" y="1567331"/>
                </a:cubicBezTo>
                <a:cubicBezTo>
                  <a:pt x="1309856" y="1633961"/>
                  <a:pt x="1276539" y="1724108"/>
                  <a:pt x="1200106" y="1755463"/>
                </a:cubicBezTo>
                <a:cubicBezTo>
                  <a:pt x="1123673" y="1786818"/>
                  <a:pt x="970807" y="1761342"/>
                  <a:pt x="870857" y="1755463"/>
                </a:cubicBezTo>
                <a:cubicBezTo>
                  <a:pt x="770907" y="1749584"/>
                  <a:pt x="690554" y="1739785"/>
                  <a:pt x="600403" y="1720188"/>
                </a:cubicBezTo>
                <a:cubicBezTo>
                  <a:pt x="510252" y="1700591"/>
                  <a:pt x="408341" y="1671196"/>
                  <a:pt x="329949" y="1637881"/>
                </a:cubicBezTo>
                <a:cubicBezTo>
                  <a:pt x="251557" y="1604566"/>
                  <a:pt x="182963" y="1579089"/>
                  <a:pt x="130048" y="1520298"/>
                </a:cubicBezTo>
                <a:cubicBezTo>
                  <a:pt x="77133" y="1461507"/>
                  <a:pt x="32057" y="1371360"/>
                  <a:pt x="12459" y="1285133"/>
                </a:cubicBezTo>
                <a:cubicBezTo>
                  <a:pt x="-7139" y="1198906"/>
                  <a:pt x="14419" y="1085243"/>
                  <a:pt x="12459" y="1002935"/>
                </a:cubicBezTo>
                <a:cubicBezTo>
                  <a:pt x="10499" y="920627"/>
                  <a:pt x="-3220" y="863796"/>
                  <a:pt x="700" y="791287"/>
                </a:cubicBezTo>
                <a:cubicBezTo>
                  <a:pt x="4620" y="718778"/>
                  <a:pt x="30097" y="634510"/>
                  <a:pt x="35977" y="567880"/>
                </a:cubicBezTo>
                <a:cubicBezTo>
                  <a:pt x="41856" y="501250"/>
                  <a:pt x="35977" y="391506"/>
                  <a:pt x="35977" y="391506"/>
                </a:cubicBezTo>
                <a:cubicBezTo>
                  <a:pt x="35977" y="342513"/>
                  <a:pt x="28138" y="313117"/>
                  <a:pt x="35977" y="273923"/>
                </a:cubicBezTo>
                <a:cubicBezTo>
                  <a:pt x="43816" y="234729"/>
                  <a:pt x="51655" y="197495"/>
                  <a:pt x="83012" y="156341"/>
                </a:cubicBezTo>
                <a:cubicBezTo>
                  <a:pt x="114369" y="115187"/>
                  <a:pt x="132007" y="40718"/>
                  <a:pt x="212360" y="15242"/>
                </a:cubicBezTo>
                <a:close/>
              </a:path>
            </a:pathLst>
          </a:custGeom>
          <a:noFill/>
          <a:ln w="38100" cmpd="sng">
            <a:solidFill>
              <a:srgbClr val="595959"/>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 name="フリーフォーム 24"/>
          <p:cNvSpPr/>
          <p:nvPr/>
        </p:nvSpPr>
        <p:spPr>
          <a:xfrm>
            <a:off x="6304032" y="4564176"/>
            <a:ext cx="1700032" cy="1808127"/>
          </a:xfrm>
          <a:custGeom>
            <a:avLst/>
            <a:gdLst>
              <a:gd name="connsiteX0" fmla="*/ 657228 w 1700032"/>
              <a:gd name="connsiteY0" fmla="*/ 64 h 1808127"/>
              <a:gd name="connsiteX1" fmla="*/ 927682 w 1700032"/>
              <a:gd name="connsiteY1" fmla="*/ 82372 h 1808127"/>
              <a:gd name="connsiteX2" fmla="*/ 1186378 w 1700032"/>
              <a:gd name="connsiteY2" fmla="*/ 129405 h 1808127"/>
              <a:gd name="connsiteX3" fmla="*/ 1327484 w 1700032"/>
              <a:gd name="connsiteY3" fmla="*/ 152921 h 1808127"/>
              <a:gd name="connsiteX4" fmla="*/ 1550903 w 1700032"/>
              <a:gd name="connsiteY4" fmla="*/ 246987 h 1808127"/>
              <a:gd name="connsiteX5" fmla="*/ 1692010 w 1700032"/>
              <a:gd name="connsiteY5" fmla="*/ 493911 h 1808127"/>
              <a:gd name="connsiteX6" fmla="*/ 1668492 w 1700032"/>
              <a:gd name="connsiteY6" fmla="*/ 670284 h 1808127"/>
              <a:gd name="connsiteX7" fmla="*/ 1550903 w 1700032"/>
              <a:gd name="connsiteY7" fmla="*/ 834900 h 1808127"/>
              <a:gd name="connsiteX8" fmla="*/ 1362761 w 1700032"/>
              <a:gd name="connsiteY8" fmla="*/ 999515 h 1808127"/>
              <a:gd name="connsiteX9" fmla="*/ 1245172 w 1700032"/>
              <a:gd name="connsiteY9" fmla="*/ 1140614 h 1808127"/>
              <a:gd name="connsiteX10" fmla="*/ 1115825 w 1700032"/>
              <a:gd name="connsiteY10" fmla="*/ 1281713 h 1808127"/>
              <a:gd name="connsiteX11" fmla="*/ 1033512 w 1700032"/>
              <a:gd name="connsiteY11" fmla="*/ 1411054 h 1808127"/>
              <a:gd name="connsiteX12" fmla="*/ 951200 w 1700032"/>
              <a:gd name="connsiteY12" fmla="*/ 1552153 h 1808127"/>
              <a:gd name="connsiteX13" fmla="*/ 810094 w 1700032"/>
              <a:gd name="connsiteY13" fmla="*/ 1705010 h 1808127"/>
              <a:gd name="connsiteX14" fmla="*/ 668987 w 1700032"/>
              <a:gd name="connsiteY14" fmla="*/ 1799076 h 1808127"/>
              <a:gd name="connsiteX15" fmla="*/ 492604 w 1700032"/>
              <a:gd name="connsiteY15" fmla="*/ 1799076 h 1808127"/>
              <a:gd name="connsiteX16" fmla="*/ 386774 w 1700032"/>
              <a:gd name="connsiteY16" fmla="*/ 1752043 h 1808127"/>
              <a:gd name="connsiteX17" fmla="*/ 327979 w 1700032"/>
              <a:gd name="connsiteY17" fmla="*/ 1622703 h 1808127"/>
              <a:gd name="connsiteX18" fmla="*/ 304462 w 1700032"/>
              <a:gd name="connsiteY18" fmla="*/ 1481604 h 1808127"/>
              <a:gd name="connsiteX19" fmla="*/ 304462 w 1700032"/>
              <a:gd name="connsiteY19" fmla="*/ 1364021 h 1808127"/>
              <a:gd name="connsiteX20" fmla="*/ 327979 w 1700032"/>
              <a:gd name="connsiteY20" fmla="*/ 1258197 h 1808127"/>
              <a:gd name="connsiteX21" fmla="*/ 280944 w 1700032"/>
              <a:gd name="connsiteY21" fmla="*/ 1128856 h 1808127"/>
              <a:gd name="connsiteX22" fmla="*/ 163355 w 1700032"/>
              <a:gd name="connsiteY22" fmla="*/ 1081823 h 1808127"/>
              <a:gd name="connsiteX23" fmla="*/ 69284 w 1700032"/>
              <a:gd name="connsiteY23" fmla="*/ 999515 h 1808127"/>
              <a:gd name="connsiteX24" fmla="*/ 10490 w 1700032"/>
              <a:gd name="connsiteY24" fmla="*/ 834900 h 1808127"/>
              <a:gd name="connsiteX25" fmla="*/ 10490 w 1700032"/>
              <a:gd name="connsiteY25" fmla="*/ 705559 h 1808127"/>
              <a:gd name="connsiteX26" fmla="*/ 116320 w 1700032"/>
              <a:gd name="connsiteY26" fmla="*/ 587977 h 1808127"/>
              <a:gd name="connsiteX27" fmla="*/ 269185 w 1700032"/>
              <a:gd name="connsiteY27" fmla="*/ 482152 h 1808127"/>
              <a:gd name="connsiteX28" fmla="*/ 351497 w 1700032"/>
              <a:gd name="connsiteY28" fmla="*/ 317537 h 1808127"/>
              <a:gd name="connsiteX29" fmla="*/ 351497 w 1700032"/>
              <a:gd name="connsiteY29" fmla="*/ 176438 h 1808127"/>
              <a:gd name="connsiteX30" fmla="*/ 410292 w 1700032"/>
              <a:gd name="connsiteY30" fmla="*/ 70613 h 1808127"/>
              <a:gd name="connsiteX31" fmla="*/ 657228 w 1700032"/>
              <a:gd name="connsiteY31" fmla="*/ 64 h 180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00032" h="1808127">
                <a:moveTo>
                  <a:pt x="657228" y="64"/>
                </a:moveTo>
                <a:cubicBezTo>
                  <a:pt x="743460" y="2024"/>
                  <a:pt x="839490" y="60815"/>
                  <a:pt x="927682" y="82372"/>
                </a:cubicBezTo>
                <a:cubicBezTo>
                  <a:pt x="1015874" y="103929"/>
                  <a:pt x="1186378" y="129405"/>
                  <a:pt x="1186378" y="129405"/>
                </a:cubicBezTo>
                <a:cubicBezTo>
                  <a:pt x="1253012" y="141163"/>
                  <a:pt x="1266730" y="133324"/>
                  <a:pt x="1327484" y="152921"/>
                </a:cubicBezTo>
                <a:cubicBezTo>
                  <a:pt x="1388238" y="172518"/>
                  <a:pt x="1490149" y="190155"/>
                  <a:pt x="1550903" y="246987"/>
                </a:cubicBezTo>
                <a:cubicBezTo>
                  <a:pt x="1611657" y="303819"/>
                  <a:pt x="1672412" y="423362"/>
                  <a:pt x="1692010" y="493911"/>
                </a:cubicBezTo>
                <a:cubicBezTo>
                  <a:pt x="1711608" y="564461"/>
                  <a:pt x="1692010" y="613453"/>
                  <a:pt x="1668492" y="670284"/>
                </a:cubicBezTo>
                <a:cubicBezTo>
                  <a:pt x="1644974" y="727115"/>
                  <a:pt x="1601858" y="780028"/>
                  <a:pt x="1550903" y="834900"/>
                </a:cubicBezTo>
                <a:cubicBezTo>
                  <a:pt x="1499948" y="889772"/>
                  <a:pt x="1413716" y="948563"/>
                  <a:pt x="1362761" y="999515"/>
                </a:cubicBezTo>
                <a:cubicBezTo>
                  <a:pt x="1311806" y="1050467"/>
                  <a:pt x="1286328" y="1093581"/>
                  <a:pt x="1245172" y="1140614"/>
                </a:cubicBezTo>
                <a:cubicBezTo>
                  <a:pt x="1204016" y="1187647"/>
                  <a:pt x="1151102" y="1236640"/>
                  <a:pt x="1115825" y="1281713"/>
                </a:cubicBezTo>
                <a:cubicBezTo>
                  <a:pt x="1080548" y="1326786"/>
                  <a:pt x="1060950" y="1365981"/>
                  <a:pt x="1033512" y="1411054"/>
                </a:cubicBezTo>
                <a:cubicBezTo>
                  <a:pt x="1006074" y="1456127"/>
                  <a:pt x="988436" y="1503160"/>
                  <a:pt x="951200" y="1552153"/>
                </a:cubicBezTo>
                <a:cubicBezTo>
                  <a:pt x="913964" y="1601146"/>
                  <a:pt x="857129" y="1663856"/>
                  <a:pt x="810094" y="1705010"/>
                </a:cubicBezTo>
                <a:cubicBezTo>
                  <a:pt x="763059" y="1746164"/>
                  <a:pt x="721902" y="1783398"/>
                  <a:pt x="668987" y="1799076"/>
                </a:cubicBezTo>
                <a:cubicBezTo>
                  <a:pt x="616072" y="1814754"/>
                  <a:pt x="539639" y="1806915"/>
                  <a:pt x="492604" y="1799076"/>
                </a:cubicBezTo>
                <a:cubicBezTo>
                  <a:pt x="445569" y="1791237"/>
                  <a:pt x="414211" y="1781439"/>
                  <a:pt x="386774" y="1752043"/>
                </a:cubicBezTo>
                <a:cubicBezTo>
                  <a:pt x="359336" y="1722648"/>
                  <a:pt x="341698" y="1667776"/>
                  <a:pt x="327979" y="1622703"/>
                </a:cubicBezTo>
                <a:cubicBezTo>
                  <a:pt x="314260" y="1577630"/>
                  <a:pt x="308381" y="1524717"/>
                  <a:pt x="304462" y="1481604"/>
                </a:cubicBezTo>
                <a:cubicBezTo>
                  <a:pt x="300543" y="1438491"/>
                  <a:pt x="300542" y="1401256"/>
                  <a:pt x="304462" y="1364021"/>
                </a:cubicBezTo>
                <a:cubicBezTo>
                  <a:pt x="308381" y="1326787"/>
                  <a:pt x="331899" y="1297391"/>
                  <a:pt x="327979" y="1258197"/>
                </a:cubicBezTo>
                <a:cubicBezTo>
                  <a:pt x="324059" y="1219003"/>
                  <a:pt x="308381" y="1158252"/>
                  <a:pt x="280944" y="1128856"/>
                </a:cubicBezTo>
                <a:cubicBezTo>
                  <a:pt x="253507" y="1099460"/>
                  <a:pt x="198632" y="1103380"/>
                  <a:pt x="163355" y="1081823"/>
                </a:cubicBezTo>
                <a:cubicBezTo>
                  <a:pt x="128078" y="1060266"/>
                  <a:pt x="94761" y="1040669"/>
                  <a:pt x="69284" y="999515"/>
                </a:cubicBezTo>
                <a:cubicBezTo>
                  <a:pt x="43807" y="958361"/>
                  <a:pt x="20289" y="883893"/>
                  <a:pt x="10490" y="834900"/>
                </a:cubicBezTo>
                <a:cubicBezTo>
                  <a:pt x="691" y="785907"/>
                  <a:pt x="-7148" y="746713"/>
                  <a:pt x="10490" y="705559"/>
                </a:cubicBezTo>
                <a:cubicBezTo>
                  <a:pt x="28128" y="664405"/>
                  <a:pt x="73204" y="625211"/>
                  <a:pt x="116320" y="587977"/>
                </a:cubicBezTo>
                <a:cubicBezTo>
                  <a:pt x="159436" y="550743"/>
                  <a:pt x="229989" y="527225"/>
                  <a:pt x="269185" y="482152"/>
                </a:cubicBezTo>
                <a:cubicBezTo>
                  <a:pt x="308381" y="437079"/>
                  <a:pt x="337778" y="368489"/>
                  <a:pt x="351497" y="317537"/>
                </a:cubicBezTo>
                <a:cubicBezTo>
                  <a:pt x="365216" y="266585"/>
                  <a:pt x="341698" y="217592"/>
                  <a:pt x="351497" y="176438"/>
                </a:cubicBezTo>
                <a:cubicBezTo>
                  <a:pt x="361296" y="135284"/>
                  <a:pt x="353457" y="100009"/>
                  <a:pt x="410292" y="70613"/>
                </a:cubicBezTo>
                <a:cubicBezTo>
                  <a:pt x="467127" y="41217"/>
                  <a:pt x="570996" y="-1896"/>
                  <a:pt x="657228" y="64"/>
                </a:cubicBezTo>
                <a:close/>
              </a:path>
            </a:pathLst>
          </a:custGeom>
          <a:noFill/>
          <a:ln w="38100" cmpd="sng">
            <a:solidFill>
              <a:srgbClr val="595959"/>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7" name="テキスト ボックス 86"/>
          <p:cNvSpPr txBox="1"/>
          <p:nvPr/>
        </p:nvSpPr>
        <p:spPr>
          <a:xfrm>
            <a:off x="7426150" y="4254877"/>
            <a:ext cx="697627" cy="400110"/>
          </a:xfrm>
          <a:prstGeom prst="rect">
            <a:avLst/>
          </a:prstGeom>
          <a:noFill/>
        </p:spPr>
        <p:txBody>
          <a:bodyPr wrap="none" rtlCol="0">
            <a:spAutoFit/>
          </a:bodyPr>
          <a:lstStyle/>
          <a:p>
            <a:r>
              <a:rPr kumimoji="1" lang="ja-JP" altLang="en-US" sz="2000">
                <a:solidFill>
                  <a:srgbClr val="595959"/>
                </a:solidFill>
              </a:rPr>
              <a:t>京都</a:t>
            </a:r>
          </a:p>
        </p:txBody>
      </p:sp>
      <p:sp>
        <p:nvSpPr>
          <p:cNvPr id="88" name="テキスト ボックス 87"/>
          <p:cNvSpPr txBox="1"/>
          <p:nvPr/>
        </p:nvSpPr>
        <p:spPr>
          <a:xfrm>
            <a:off x="5020249" y="6105541"/>
            <a:ext cx="671979"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Java</a:t>
            </a:r>
            <a:endParaRPr kumimoji="1" lang="ja-JP" altLang="en-US" sz="2000">
              <a:solidFill>
                <a:srgbClr val="595959"/>
              </a:solidFill>
              <a:latin typeface="TitilliumText25L 400 wt"/>
              <a:cs typeface="TitilliumText25L 400 wt"/>
            </a:endParaRPr>
          </a:p>
        </p:txBody>
      </p:sp>
      <p:sp>
        <p:nvSpPr>
          <p:cNvPr id="26" name="テキスト ボックス 25"/>
          <p:cNvSpPr txBox="1"/>
          <p:nvPr/>
        </p:nvSpPr>
        <p:spPr>
          <a:xfrm>
            <a:off x="718247" y="3934655"/>
            <a:ext cx="505267" cy="430887"/>
          </a:xfrm>
          <a:prstGeom prst="rect">
            <a:avLst/>
          </a:prstGeom>
          <a:noFill/>
        </p:spPr>
        <p:txBody>
          <a:bodyPr wrap="none" rtlCol="0">
            <a:spAutoFit/>
          </a:bodyPr>
          <a:lstStyle/>
          <a:p>
            <a:r>
              <a:rPr kumimoji="1" lang="en-US" altLang="ja-JP" sz="2200">
                <a:solidFill>
                  <a:srgbClr val="595959"/>
                </a:solidFill>
                <a:latin typeface="TitilliumText25L 400 wt"/>
                <a:cs typeface="TitilliumText25L 400 wt"/>
              </a:rPr>
              <a:t>(A)</a:t>
            </a:r>
            <a:endParaRPr kumimoji="1" lang="ja-JP" altLang="en-US" sz="2200">
              <a:solidFill>
                <a:srgbClr val="595959"/>
              </a:solidFill>
              <a:latin typeface="TitilliumText25L 400 wt"/>
              <a:cs typeface="TitilliumText25L 400 wt"/>
            </a:endParaRPr>
          </a:p>
        </p:txBody>
      </p:sp>
      <p:sp>
        <p:nvSpPr>
          <p:cNvPr id="89" name="テキスト ボックス 88"/>
          <p:cNvSpPr txBox="1"/>
          <p:nvPr/>
        </p:nvSpPr>
        <p:spPr>
          <a:xfrm>
            <a:off x="4816843" y="3932312"/>
            <a:ext cx="505728" cy="430887"/>
          </a:xfrm>
          <a:prstGeom prst="rect">
            <a:avLst/>
          </a:prstGeom>
          <a:noFill/>
        </p:spPr>
        <p:txBody>
          <a:bodyPr wrap="none" rtlCol="0">
            <a:spAutoFit/>
          </a:bodyPr>
          <a:lstStyle/>
          <a:p>
            <a:r>
              <a:rPr kumimoji="1" lang="en-US" altLang="ja-JP" sz="2200">
                <a:solidFill>
                  <a:srgbClr val="595959"/>
                </a:solidFill>
                <a:latin typeface="TitilliumText25L 400 wt"/>
                <a:cs typeface="TitilliumText25L 400 wt"/>
              </a:rPr>
              <a:t>(B)</a:t>
            </a:r>
            <a:endParaRPr kumimoji="1" lang="ja-JP" altLang="en-US" sz="2200">
              <a:solidFill>
                <a:srgbClr val="595959"/>
              </a:solidFill>
              <a:latin typeface="TitilliumText25L 400 wt"/>
              <a:cs typeface="TitilliumText25L 400 wt"/>
            </a:endParaRPr>
          </a:p>
        </p:txBody>
      </p:sp>
      <p:sp>
        <p:nvSpPr>
          <p:cNvPr id="33" name="テキスト ボックス 32"/>
          <p:cNvSpPr txBox="1"/>
          <p:nvPr/>
        </p:nvSpPr>
        <p:spPr>
          <a:xfrm>
            <a:off x="685800" y="1509889"/>
            <a:ext cx="3570208" cy="430887"/>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200">
                <a:solidFill>
                  <a:schemeClr val="tx1">
                    <a:lumMod val="65000"/>
                    <a:lumOff val="35000"/>
                  </a:schemeClr>
                </a:solidFill>
                <a:latin typeface="+mj-ea"/>
                <a:ea typeface="+mj-ea"/>
                <a:cs typeface="TitilliumText25L 400 wt"/>
              </a:rPr>
              <a:t>対象限定性が高くなる場合</a:t>
            </a:r>
            <a:endParaRPr kumimoji="1" lang="en-US" altLang="ja-JP" sz="2200">
              <a:solidFill>
                <a:schemeClr val="tx1">
                  <a:lumMod val="65000"/>
                  <a:lumOff val="35000"/>
                </a:schemeClr>
              </a:solidFill>
              <a:latin typeface="+mj-ea"/>
              <a:ea typeface="+mj-ea"/>
              <a:cs typeface="TitilliumText25L 400 wt"/>
            </a:endParaRPr>
          </a:p>
        </p:txBody>
      </p:sp>
      <p:sp>
        <p:nvSpPr>
          <p:cNvPr id="35" name="タイトル 1"/>
          <p:cNvSpPr txBox="1">
            <a:spLocks/>
          </p:cNvSpPr>
          <p:nvPr/>
        </p:nvSpPr>
        <p:spPr bwMode="auto">
          <a:xfrm>
            <a:off x="685800" y="245008"/>
            <a:ext cx="7772400" cy="883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2pPr>
            <a:lvl3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3pPr>
            <a:lvl4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4pPr>
            <a:lvl5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5pPr>
            <a:lvl6pPr marL="4572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6pPr>
            <a:lvl7pPr marL="9144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7pPr>
            <a:lvl8pPr marL="13716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8pPr>
            <a:lvl9pPr marL="18288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9pPr>
          </a:lstStyle>
          <a:p>
            <a:r>
              <a:rPr lang="ja-JP" altLang="en-US" sz="4000">
                <a:solidFill>
                  <a:schemeClr val="tx1">
                    <a:lumMod val="75000"/>
                    <a:lumOff val="25000"/>
                  </a:schemeClr>
                </a:solidFill>
                <a:latin typeface="TitilliumText25L 400 wt"/>
                <a:cs typeface="TitilliumText25L 400 wt"/>
              </a:rPr>
              <a:t>提案手法</a:t>
            </a:r>
            <a:r>
              <a:rPr lang="en-US" altLang="ja-JP" sz="4000">
                <a:solidFill>
                  <a:schemeClr val="tx1">
                    <a:lumMod val="75000"/>
                    <a:lumOff val="25000"/>
                  </a:schemeClr>
                </a:solidFill>
                <a:latin typeface="TitilliumText25L 400 wt"/>
                <a:cs typeface="TitilliumText25L 400 wt"/>
              </a:rPr>
              <a:t>(1) </a:t>
            </a:r>
            <a:r>
              <a:rPr lang="ja-JP" altLang="en-US" sz="3200">
                <a:solidFill>
                  <a:schemeClr val="tx1">
                    <a:lumMod val="75000"/>
                    <a:lumOff val="25000"/>
                  </a:schemeClr>
                </a:solidFill>
                <a:latin typeface="TitilliumText25L 400 wt"/>
                <a:cs typeface="TitilliumText25L 400 wt"/>
              </a:rPr>
              <a:t>対象範囲の広さによる分類</a:t>
            </a:r>
          </a:p>
        </p:txBody>
      </p:sp>
    </p:spTree>
    <p:extLst>
      <p:ext uri="{BB962C8B-B14F-4D97-AF65-F5344CB8AC3E}">
        <p14:creationId xmlns:p14="http://schemas.microsoft.com/office/powerpoint/2010/main" val="2416930831"/>
      </p:ext>
    </p:extLst>
  </p:cSld>
  <p:clrMapOvr>
    <a:masterClrMapping/>
  </p:clrMapOvr>
  <mc:AlternateContent xmlns:mc="http://schemas.openxmlformats.org/markup-compatibility/2006">
    <mc:Choice xmlns:p14="http://schemas.microsoft.com/office/powerpoint/2010/main" Requires="p14">
      <p:transition spd="slow" p14:dur="2000" advTm="38462"/>
    </mc:Choice>
    <mc:Fallback>
      <p:transition xmlns:p14="http://schemas.microsoft.com/office/powerpoint/2010/main" spd="slow" advTm="38462"/>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24095" y="1269121"/>
            <a:ext cx="8471449" cy="5104818"/>
          </a:xfrm>
        </p:spPr>
        <p:txBody>
          <a:bodyPr/>
          <a:lstStyle/>
          <a:p>
            <a:pPr marL="0" indent="0">
              <a:buNone/>
            </a:pPr>
            <a:endParaRPr lang="en-US" altLang="ja-JP" sz="2400">
              <a:solidFill>
                <a:srgbClr val="595959"/>
              </a:solidFill>
              <a:latin typeface="TitilliumText25L 400 wt"/>
              <a:cs typeface="TitilliumText25L 400 wt"/>
            </a:endParaRPr>
          </a:p>
          <a:p>
            <a:pPr marL="0" indent="0">
              <a:buNone/>
            </a:pPr>
            <a:r>
              <a:rPr lang="en-US" altLang="ja-JP" sz="2000">
                <a:solidFill>
                  <a:srgbClr val="595959"/>
                </a:solidFill>
                <a:latin typeface="TitilliumText25L 400 wt"/>
                <a:cs typeface="TitilliumText25L 400 wt"/>
              </a:rPr>
              <a:t>(1) </a:t>
            </a:r>
            <a:r>
              <a:rPr lang="ja-JP" altLang="en-US" sz="2000">
                <a:solidFill>
                  <a:srgbClr val="595959"/>
                </a:solidFill>
                <a:latin typeface="TitilliumText25L 400 wt"/>
                <a:cs typeface="TitilliumText25L 400 wt"/>
              </a:rPr>
              <a:t>出現する語の</a:t>
            </a:r>
            <a:r>
              <a:rPr lang="en-US" altLang="ja-JP" sz="2000">
                <a:solidFill>
                  <a:srgbClr val="595959"/>
                </a:solidFill>
                <a:latin typeface="TitilliumText25L 400 wt"/>
                <a:cs typeface="TitilliumText25L 400 wt"/>
              </a:rPr>
              <a:t>score</a:t>
            </a:r>
            <a:r>
              <a:rPr lang="ja-JP" altLang="en-US" sz="2000">
                <a:solidFill>
                  <a:srgbClr val="595959"/>
                </a:solidFill>
                <a:latin typeface="TitilliumText25L 400 wt"/>
                <a:cs typeface="TitilliumText25L 400 wt"/>
              </a:rPr>
              <a:t>を求める</a:t>
            </a:r>
            <a:r>
              <a:rPr lang="en-US" altLang="ja-JP" sz="2000">
                <a:solidFill>
                  <a:srgbClr val="595959"/>
                </a:solidFill>
                <a:latin typeface="TitilliumText25L 400 wt"/>
                <a:cs typeface="TitilliumText25L 400 wt"/>
              </a:rPr>
              <a:t>        (2) </a:t>
            </a:r>
            <a:r>
              <a:rPr lang="ja-JP" altLang="en-US" sz="2000">
                <a:solidFill>
                  <a:srgbClr val="595959"/>
                </a:solidFill>
                <a:latin typeface="TitilliumText25L 400 wt"/>
                <a:cs typeface="TitilliumText25L 400 wt"/>
              </a:rPr>
              <a:t>各フォロワーに</a:t>
            </a:r>
            <a:r>
              <a:rPr lang="en-US" altLang="ja-JP" sz="2000">
                <a:solidFill>
                  <a:srgbClr val="595959"/>
                </a:solidFill>
                <a:latin typeface="TitilliumText25L 400 wt"/>
                <a:cs typeface="TitilliumText25L 400 wt"/>
              </a:rPr>
              <a:t>score</a:t>
            </a:r>
            <a:r>
              <a:rPr lang="ja-JP" altLang="en-US" sz="2000">
                <a:solidFill>
                  <a:srgbClr val="595959"/>
                </a:solidFill>
                <a:latin typeface="TitilliumText25L 400 wt"/>
                <a:cs typeface="TitilliumText25L 400 wt"/>
              </a:rPr>
              <a:t>を付与</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降順</a:t>
            </a:r>
            <a:r>
              <a:rPr lang="en-US" altLang="ja-JP" sz="2000">
                <a:solidFill>
                  <a:srgbClr val="595959"/>
                </a:solidFill>
                <a:latin typeface="TitilliumText25L 400 wt"/>
                <a:cs typeface="TitilliumText25L 400 wt"/>
              </a:rPr>
              <a:t>)</a:t>
            </a:r>
          </a:p>
        </p:txBody>
      </p:sp>
      <p:sp>
        <p:nvSpPr>
          <p:cNvPr id="67" name="円/楕円 66"/>
          <p:cNvSpPr/>
          <p:nvPr/>
        </p:nvSpPr>
        <p:spPr>
          <a:xfrm>
            <a:off x="5246423" y="292325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532002" y="1268124"/>
            <a:ext cx="5698996"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TitilliumText25L 400 wt"/>
                <a:cs typeface="TitilliumText25L 400 wt"/>
              </a:rPr>
              <a:t>プロフィール</a:t>
            </a:r>
            <a:r>
              <a:rPr kumimoji="1" lang="en-US" altLang="ja-JP" sz="2000">
                <a:solidFill>
                  <a:schemeClr val="tx1">
                    <a:lumMod val="65000"/>
                    <a:lumOff val="35000"/>
                  </a:schemeClr>
                </a:solidFill>
                <a:latin typeface="TitilliumText25L 400 wt"/>
                <a:cs typeface="TitilliumText25L 400 wt"/>
              </a:rPr>
              <a:t>･</a:t>
            </a:r>
            <a:r>
              <a:rPr kumimoji="1" lang="ja-JP" altLang="en-US" sz="2000">
                <a:solidFill>
                  <a:schemeClr val="tx1">
                    <a:lumMod val="65000"/>
                    <a:lumOff val="35000"/>
                  </a:schemeClr>
                </a:solidFill>
                <a:latin typeface="TitilliumText25L 400 wt"/>
                <a:cs typeface="TitilliumText25L 400 wt"/>
              </a:rPr>
              <a:t>位置情報内の共通語を用いた手法</a:t>
            </a:r>
            <a:endParaRPr kumimoji="1" lang="en-US" altLang="ja-JP" sz="2000">
              <a:solidFill>
                <a:schemeClr val="tx1">
                  <a:lumMod val="65000"/>
                  <a:lumOff val="35000"/>
                </a:schemeClr>
              </a:solidFill>
              <a:latin typeface="TitilliumText25L 400 wt"/>
              <a:cs typeface="TitilliumText25L 400 wt"/>
            </a:endParaRPr>
          </a:p>
        </p:txBody>
      </p:sp>
      <p:sp>
        <p:nvSpPr>
          <p:cNvPr id="35" name="テキスト ボックス 34"/>
          <p:cNvSpPr txBox="1"/>
          <p:nvPr/>
        </p:nvSpPr>
        <p:spPr>
          <a:xfrm>
            <a:off x="1842422" y="2215011"/>
            <a:ext cx="1905905"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ldf    gdf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cxnSp>
        <p:nvCxnSpPr>
          <p:cNvPr id="36" name="Straight Connector 14"/>
          <p:cNvCxnSpPr/>
          <p:nvPr/>
        </p:nvCxnSpPr>
        <p:spPr>
          <a:xfrm>
            <a:off x="787845" y="265839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4"/>
          <p:cNvCxnSpPr/>
          <p:nvPr/>
        </p:nvCxnSpPr>
        <p:spPr>
          <a:xfrm>
            <a:off x="787845" y="313420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787845" y="361001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822654" y="2706868"/>
            <a:ext cx="697627" cy="400110"/>
          </a:xfrm>
          <a:prstGeom prst="rect">
            <a:avLst/>
          </a:prstGeom>
          <a:noFill/>
        </p:spPr>
        <p:txBody>
          <a:bodyPr wrap="none" rtlCol="0">
            <a:spAutoFit/>
          </a:bodyPr>
          <a:lstStyle/>
          <a:p>
            <a:r>
              <a:rPr kumimoji="1" lang="ja-JP" altLang="en-US" sz="2000">
                <a:solidFill>
                  <a:srgbClr val="595959"/>
                </a:solidFill>
              </a:rPr>
              <a:t>京都</a:t>
            </a:r>
          </a:p>
        </p:txBody>
      </p:sp>
      <p:sp>
        <p:nvSpPr>
          <p:cNvPr id="44" name="テキスト ボックス 43"/>
          <p:cNvSpPr txBox="1"/>
          <p:nvPr/>
        </p:nvSpPr>
        <p:spPr>
          <a:xfrm>
            <a:off x="834415" y="3167782"/>
            <a:ext cx="671979"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Java</a:t>
            </a:r>
            <a:endParaRPr kumimoji="1" lang="ja-JP" altLang="en-US" sz="2000">
              <a:solidFill>
                <a:srgbClr val="595959"/>
              </a:solidFill>
              <a:latin typeface="TitilliumText25L 400 wt"/>
              <a:cs typeface="TitilliumText25L 400 wt"/>
            </a:endParaRPr>
          </a:p>
        </p:txBody>
      </p:sp>
      <p:sp>
        <p:nvSpPr>
          <p:cNvPr id="45" name="テキスト ボックス 44"/>
          <p:cNvSpPr txBox="1"/>
          <p:nvPr/>
        </p:nvSpPr>
        <p:spPr>
          <a:xfrm>
            <a:off x="704193" y="3633531"/>
            <a:ext cx="954107" cy="400110"/>
          </a:xfrm>
          <a:prstGeom prst="rect">
            <a:avLst/>
          </a:prstGeom>
          <a:noFill/>
        </p:spPr>
        <p:txBody>
          <a:bodyPr wrap="none" rtlCol="0">
            <a:spAutoFit/>
          </a:bodyPr>
          <a:lstStyle/>
          <a:p>
            <a:r>
              <a:rPr kumimoji="1" lang="ja-JP" altLang="en-US" sz="2000">
                <a:solidFill>
                  <a:srgbClr val="595959"/>
                </a:solidFill>
              </a:rPr>
              <a:t>大学生</a:t>
            </a:r>
          </a:p>
        </p:txBody>
      </p:sp>
      <p:sp>
        <p:nvSpPr>
          <p:cNvPr id="47" name="テキスト ボックス 46"/>
          <p:cNvSpPr txBox="1"/>
          <p:nvPr/>
        </p:nvSpPr>
        <p:spPr>
          <a:xfrm>
            <a:off x="1797718" y="2695110"/>
            <a:ext cx="1793823"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0.7    0.2     0.5</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8" name="テキスト ボックス 47"/>
          <p:cNvSpPr txBox="1"/>
          <p:nvPr/>
        </p:nvSpPr>
        <p:spPr>
          <a:xfrm>
            <a:off x="1797718" y="3167782"/>
            <a:ext cx="1733550"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0.3    0.1     0.2</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9" name="テキスト ボックス 48"/>
          <p:cNvSpPr txBox="1"/>
          <p:nvPr/>
        </p:nvSpPr>
        <p:spPr>
          <a:xfrm>
            <a:off x="1797718" y="3628696"/>
            <a:ext cx="1733550"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0.4    0.3     0.1</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0" name="円/楕円 49"/>
          <p:cNvSpPr/>
          <p:nvPr/>
        </p:nvSpPr>
        <p:spPr>
          <a:xfrm>
            <a:off x="5822606" y="3849336"/>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6251341" y="2821996"/>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7315052" y="2786735"/>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203074" y="309723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6827524" y="375001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7769019" y="3884610"/>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315052" y="4730350"/>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6251341" y="4768302"/>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5093559" y="4458602"/>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411013" y="4348679"/>
            <a:ext cx="4074961"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ldf  … </a:t>
            </a:r>
            <a:r>
              <a:rPr lang="ja-JP" altLang="en-US">
                <a:solidFill>
                  <a:srgbClr val="595959"/>
                </a:solidFill>
                <a:latin typeface="TitilliumText25L 400 wt"/>
                <a:cs typeface="TitilliumText25L 400 wt"/>
              </a:rPr>
              <a:t>フォロワー内での語の出現割合</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
        <p:nvSpPr>
          <p:cNvPr id="60" name="テキスト ボックス 59"/>
          <p:cNvSpPr txBox="1"/>
          <p:nvPr/>
        </p:nvSpPr>
        <p:spPr>
          <a:xfrm>
            <a:off x="411013" y="4773918"/>
            <a:ext cx="3877985"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gdf … </a:t>
            </a:r>
            <a:r>
              <a:rPr lang="en-US" altLang="ja-JP">
                <a:solidFill>
                  <a:srgbClr val="595959"/>
                </a:solidFill>
                <a:latin typeface="TitilliumText25L 400 wt"/>
                <a:cs typeface="TitilliumText25L 400 wt"/>
              </a:rPr>
              <a:t>Twitter</a:t>
            </a:r>
            <a:r>
              <a:rPr lang="ja-JP" altLang="en-US">
                <a:solidFill>
                  <a:srgbClr val="595959"/>
                </a:solidFill>
                <a:latin typeface="TitilliumText25L 400 wt"/>
                <a:cs typeface="TitilliumText25L 400 wt"/>
              </a:rPr>
              <a:t>全体での語の出現割合</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
        <p:nvSpPr>
          <p:cNvPr id="61" name="テキスト ボックス 60"/>
          <p:cNvSpPr txBox="1"/>
          <p:nvPr/>
        </p:nvSpPr>
        <p:spPr>
          <a:xfrm>
            <a:off x="411013" y="5189440"/>
            <a:ext cx="2648441"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score … max (</a:t>
            </a:r>
            <a:r>
              <a:rPr lang="en-US" altLang="ja-JP">
                <a:solidFill>
                  <a:srgbClr val="595959"/>
                </a:solidFill>
                <a:latin typeface="TitilliumText25L 400 wt"/>
                <a:cs typeface="TitilliumText25L 400 wt"/>
              </a:rPr>
              <a:t>ldf-gdf, 0)</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
        <p:nvSpPr>
          <p:cNvPr id="29" name="タイトル 1"/>
          <p:cNvSpPr txBox="1">
            <a:spLocks/>
          </p:cNvSpPr>
          <p:nvPr/>
        </p:nvSpPr>
        <p:spPr bwMode="auto">
          <a:xfrm>
            <a:off x="685800" y="245008"/>
            <a:ext cx="7772400" cy="883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2pPr>
            <a:lvl3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3pPr>
            <a:lvl4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4pPr>
            <a:lvl5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5pPr>
            <a:lvl6pPr marL="4572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6pPr>
            <a:lvl7pPr marL="9144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7pPr>
            <a:lvl8pPr marL="13716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8pPr>
            <a:lvl9pPr marL="18288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9pPr>
          </a:lstStyle>
          <a:p>
            <a:r>
              <a:rPr lang="ja-JP" altLang="en-US" sz="4000">
                <a:solidFill>
                  <a:schemeClr val="tx1">
                    <a:lumMod val="75000"/>
                    <a:lumOff val="25000"/>
                  </a:schemeClr>
                </a:solidFill>
                <a:latin typeface="TitilliumText25L 400 wt"/>
                <a:cs typeface="TitilliumText25L 400 wt"/>
              </a:rPr>
              <a:t>提案手法</a:t>
            </a:r>
            <a:r>
              <a:rPr lang="en-US" altLang="ja-JP" sz="4000">
                <a:solidFill>
                  <a:schemeClr val="tx1">
                    <a:lumMod val="75000"/>
                    <a:lumOff val="25000"/>
                  </a:schemeClr>
                </a:solidFill>
                <a:latin typeface="TitilliumText25L 400 wt"/>
                <a:cs typeface="TitilliumText25L 400 wt"/>
              </a:rPr>
              <a:t>(1) </a:t>
            </a:r>
            <a:r>
              <a:rPr lang="ja-JP" altLang="en-US" sz="3200">
                <a:solidFill>
                  <a:schemeClr val="tx1">
                    <a:lumMod val="75000"/>
                    <a:lumOff val="25000"/>
                  </a:schemeClr>
                </a:solidFill>
                <a:latin typeface="TitilliumText25L 400 wt"/>
                <a:cs typeface="TitilliumText25L 400 wt"/>
              </a:rPr>
              <a:t>対象範囲の広さによる分類</a:t>
            </a:r>
          </a:p>
        </p:txBody>
      </p:sp>
    </p:spTree>
    <p:extLst>
      <p:ext uri="{BB962C8B-B14F-4D97-AF65-F5344CB8AC3E}">
        <p14:creationId xmlns:p14="http://schemas.microsoft.com/office/powerpoint/2010/main" val="2100446078"/>
      </p:ext>
    </p:extLst>
  </p:cSld>
  <p:clrMapOvr>
    <a:masterClrMapping/>
  </p:clrMapOvr>
  <mc:AlternateContent xmlns:mc="http://schemas.openxmlformats.org/markup-compatibility/2006">
    <mc:Choice xmlns:p14="http://schemas.microsoft.com/office/powerpoint/2010/main" Requires="p14">
      <p:transition spd="slow" p14:dur="2000" advTm="47876"/>
    </mc:Choice>
    <mc:Fallback>
      <p:transition xmlns:p14="http://schemas.microsoft.com/office/powerpoint/2010/main" spd="slow" advTm="47876"/>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24096" y="1269121"/>
            <a:ext cx="8466000" cy="5104818"/>
          </a:xfrm>
        </p:spPr>
        <p:txBody>
          <a:bodyPr/>
          <a:lstStyle/>
          <a:p>
            <a:pPr marL="0" indent="0">
              <a:buNone/>
            </a:pPr>
            <a:endParaRPr lang="en-US" altLang="ja-JP" sz="2400">
              <a:solidFill>
                <a:srgbClr val="595959"/>
              </a:solidFill>
              <a:latin typeface="TitilliumText25L 400 wt"/>
              <a:cs typeface="TitilliumText25L 400 wt"/>
            </a:endParaRPr>
          </a:p>
          <a:p>
            <a:pPr marL="0" indent="0">
              <a:buNone/>
            </a:pPr>
            <a:r>
              <a:rPr lang="en-US" altLang="ja-JP" sz="2000">
                <a:solidFill>
                  <a:srgbClr val="595959"/>
                </a:solidFill>
                <a:latin typeface="TitilliumText25L 400 wt"/>
                <a:cs typeface="TitilliumText25L 400 wt"/>
              </a:rPr>
              <a:t>(1) </a:t>
            </a:r>
            <a:r>
              <a:rPr lang="ja-JP" altLang="en-US" sz="2000">
                <a:solidFill>
                  <a:srgbClr val="595959"/>
                </a:solidFill>
                <a:latin typeface="TitilliumText25L 400 wt"/>
                <a:cs typeface="TitilliumText25L 400 wt"/>
              </a:rPr>
              <a:t>出現する語の</a:t>
            </a:r>
            <a:r>
              <a:rPr lang="en-US" altLang="ja-JP" sz="2000">
                <a:solidFill>
                  <a:srgbClr val="595959"/>
                </a:solidFill>
                <a:latin typeface="TitilliumText25L 400 wt"/>
                <a:cs typeface="TitilliumText25L 400 wt"/>
              </a:rPr>
              <a:t>score</a:t>
            </a:r>
            <a:r>
              <a:rPr lang="ja-JP" altLang="en-US" sz="2000">
                <a:solidFill>
                  <a:srgbClr val="595959"/>
                </a:solidFill>
                <a:latin typeface="TitilliumText25L 400 wt"/>
                <a:cs typeface="TitilliumText25L 400 wt"/>
              </a:rPr>
              <a:t>を求める</a:t>
            </a:r>
            <a:r>
              <a:rPr lang="en-US" altLang="ja-JP" sz="2000">
                <a:solidFill>
                  <a:srgbClr val="595959"/>
                </a:solidFill>
                <a:latin typeface="TitilliumText25L 400 wt"/>
                <a:cs typeface="TitilliumText25L 400 wt"/>
              </a:rPr>
              <a:t>        (2) </a:t>
            </a:r>
            <a:r>
              <a:rPr lang="ja-JP" altLang="en-US" sz="2000">
                <a:solidFill>
                  <a:srgbClr val="595959"/>
                </a:solidFill>
                <a:latin typeface="TitilliumText25L 400 wt"/>
                <a:cs typeface="TitilliumText25L 400 wt"/>
              </a:rPr>
              <a:t>各フォロワーに</a:t>
            </a:r>
            <a:r>
              <a:rPr lang="en-US" altLang="ja-JP" sz="2000">
                <a:solidFill>
                  <a:srgbClr val="595959"/>
                </a:solidFill>
                <a:latin typeface="TitilliumText25L 400 wt"/>
                <a:cs typeface="TitilliumText25L 400 wt"/>
              </a:rPr>
              <a:t>score</a:t>
            </a:r>
            <a:r>
              <a:rPr lang="ja-JP" altLang="en-US" sz="2000">
                <a:solidFill>
                  <a:srgbClr val="595959"/>
                </a:solidFill>
                <a:latin typeface="TitilliumText25L 400 wt"/>
                <a:cs typeface="TitilliumText25L 400 wt"/>
              </a:rPr>
              <a:t>を付与</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降順</a:t>
            </a:r>
            <a:r>
              <a:rPr lang="en-US" altLang="ja-JP" sz="2000">
                <a:solidFill>
                  <a:srgbClr val="595959"/>
                </a:solidFill>
                <a:latin typeface="TitilliumText25L 400 wt"/>
                <a:cs typeface="TitilliumText25L 400 wt"/>
              </a:rPr>
              <a:t>)</a:t>
            </a:r>
          </a:p>
        </p:txBody>
      </p:sp>
      <p:sp>
        <p:nvSpPr>
          <p:cNvPr id="67" name="円/楕円 66"/>
          <p:cNvSpPr/>
          <p:nvPr/>
        </p:nvSpPr>
        <p:spPr>
          <a:xfrm>
            <a:off x="5246423" y="292325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6" name="Straight Connector 14"/>
          <p:cNvCxnSpPr/>
          <p:nvPr/>
        </p:nvCxnSpPr>
        <p:spPr>
          <a:xfrm>
            <a:off x="787845" y="265839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4"/>
          <p:cNvCxnSpPr/>
          <p:nvPr/>
        </p:nvCxnSpPr>
        <p:spPr>
          <a:xfrm>
            <a:off x="787845" y="313420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787845" y="361001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822654" y="2706868"/>
            <a:ext cx="697627" cy="400110"/>
          </a:xfrm>
          <a:prstGeom prst="rect">
            <a:avLst/>
          </a:prstGeom>
          <a:noFill/>
        </p:spPr>
        <p:txBody>
          <a:bodyPr wrap="none" rtlCol="0">
            <a:spAutoFit/>
          </a:bodyPr>
          <a:lstStyle/>
          <a:p>
            <a:r>
              <a:rPr kumimoji="1" lang="ja-JP" altLang="en-US" sz="2000">
                <a:solidFill>
                  <a:srgbClr val="595959"/>
                </a:solidFill>
              </a:rPr>
              <a:t>京都</a:t>
            </a:r>
          </a:p>
        </p:txBody>
      </p:sp>
      <p:sp>
        <p:nvSpPr>
          <p:cNvPr id="44" name="テキスト ボックス 43"/>
          <p:cNvSpPr txBox="1"/>
          <p:nvPr/>
        </p:nvSpPr>
        <p:spPr>
          <a:xfrm>
            <a:off x="834415" y="3167782"/>
            <a:ext cx="671979"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Java</a:t>
            </a:r>
            <a:endParaRPr kumimoji="1" lang="ja-JP" altLang="en-US" sz="2000">
              <a:solidFill>
                <a:srgbClr val="595959"/>
              </a:solidFill>
              <a:latin typeface="TitilliumText25L 400 wt"/>
              <a:cs typeface="TitilliumText25L 400 wt"/>
            </a:endParaRPr>
          </a:p>
        </p:txBody>
      </p:sp>
      <p:sp>
        <p:nvSpPr>
          <p:cNvPr id="45" name="テキスト ボックス 44"/>
          <p:cNvSpPr txBox="1"/>
          <p:nvPr/>
        </p:nvSpPr>
        <p:spPr>
          <a:xfrm>
            <a:off x="704193" y="3633531"/>
            <a:ext cx="954107" cy="400110"/>
          </a:xfrm>
          <a:prstGeom prst="rect">
            <a:avLst/>
          </a:prstGeom>
          <a:noFill/>
        </p:spPr>
        <p:txBody>
          <a:bodyPr wrap="none" rtlCol="0">
            <a:spAutoFit/>
          </a:bodyPr>
          <a:lstStyle/>
          <a:p>
            <a:r>
              <a:rPr kumimoji="1" lang="ja-JP" altLang="en-US" sz="2000">
                <a:solidFill>
                  <a:srgbClr val="595959"/>
                </a:solidFill>
              </a:rPr>
              <a:t>大学生</a:t>
            </a:r>
          </a:p>
        </p:txBody>
      </p:sp>
      <p:sp>
        <p:nvSpPr>
          <p:cNvPr id="47" name="テキスト ボックス 46"/>
          <p:cNvSpPr txBox="1"/>
          <p:nvPr/>
        </p:nvSpPr>
        <p:spPr>
          <a:xfrm>
            <a:off x="1797718" y="2695110"/>
            <a:ext cx="1793823"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0.7    0.2    </a:t>
            </a:r>
            <a:r>
              <a:rPr lang="en-US" altLang="ja-JP" sz="2000" b="1">
                <a:solidFill>
                  <a:srgbClr val="595959"/>
                </a:solidFill>
                <a:latin typeface="TitilliumText25L 400 wt"/>
                <a:cs typeface="TitilliumText25L 400 wt"/>
              </a:rPr>
              <a:t> </a:t>
            </a:r>
            <a:r>
              <a:rPr lang="en-US" altLang="ja-JP" sz="2000">
                <a:solidFill>
                  <a:schemeClr val="accent2">
                    <a:lumMod val="75000"/>
                  </a:schemeClr>
                </a:solidFill>
                <a:latin typeface="TitilliumText25L 400 wt"/>
                <a:cs typeface="TitilliumText25L 400 wt"/>
              </a:rPr>
              <a:t>0.5</a:t>
            </a:r>
            <a:r>
              <a:rPr kumimoji="1" lang="en-US" altLang="ja-JP" sz="2000" b="1">
                <a:solidFill>
                  <a:srgbClr val="595959"/>
                </a:solidFill>
                <a:latin typeface="TitilliumText25L 400 wt"/>
                <a:cs typeface="TitilliumText25L 400 wt"/>
              </a:rPr>
              <a:t> </a:t>
            </a:r>
            <a:endParaRPr kumimoji="1" lang="ja-JP" altLang="en-US" sz="2000" b="1">
              <a:solidFill>
                <a:srgbClr val="595959"/>
              </a:solidFill>
              <a:latin typeface="TitilliumText25L 400 wt"/>
              <a:cs typeface="TitilliumText25L 400 wt"/>
            </a:endParaRPr>
          </a:p>
        </p:txBody>
      </p:sp>
      <p:sp>
        <p:nvSpPr>
          <p:cNvPr id="48" name="テキスト ボックス 47"/>
          <p:cNvSpPr txBox="1"/>
          <p:nvPr/>
        </p:nvSpPr>
        <p:spPr>
          <a:xfrm>
            <a:off x="1797718" y="3167782"/>
            <a:ext cx="1733550"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0.3    0.1     0.2</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9" name="テキスト ボックス 48"/>
          <p:cNvSpPr txBox="1"/>
          <p:nvPr/>
        </p:nvSpPr>
        <p:spPr>
          <a:xfrm>
            <a:off x="1797718" y="3628696"/>
            <a:ext cx="1733550"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0.4    0.3     0.1</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0" name="円/楕円 49"/>
          <p:cNvSpPr/>
          <p:nvPr/>
        </p:nvSpPr>
        <p:spPr>
          <a:xfrm>
            <a:off x="5822606" y="3849336"/>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6251341" y="2821996"/>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7315052" y="2786735"/>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203074" y="309723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6827524" y="375001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7769019" y="3884610"/>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315052" y="4730350"/>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6251341" y="4768302"/>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5093559" y="4458602"/>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フリーフォーム 7"/>
          <p:cNvSpPr/>
          <p:nvPr/>
        </p:nvSpPr>
        <p:spPr>
          <a:xfrm>
            <a:off x="5030188" y="2586601"/>
            <a:ext cx="3959908" cy="2034392"/>
          </a:xfrm>
          <a:custGeom>
            <a:avLst/>
            <a:gdLst>
              <a:gd name="connsiteX0" fmla="*/ 484727 w 3959908"/>
              <a:gd name="connsiteY0" fmla="*/ 82522 h 2034392"/>
              <a:gd name="connsiteX1" fmla="*/ 1002118 w 3959908"/>
              <a:gd name="connsiteY1" fmla="*/ 59006 h 2034392"/>
              <a:gd name="connsiteX2" fmla="*/ 1366643 w 3959908"/>
              <a:gd name="connsiteY2" fmla="*/ 35489 h 2034392"/>
              <a:gd name="connsiteX3" fmla="*/ 1860516 w 3959908"/>
              <a:gd name="connsiteY3" fmla="*/ 214 h 2034392"/>
              <a:gd name="connsiteX4" fmla="*/ 2283836 w 3959908"/>
              <a:gd name="connsiteY4" fmla="*/ 23731 h 2034392"/>
              <a:gd name="connsiteX5" fmla="*/ 2789468 w 3959908"/>
              <a:gd name="connsiteY5" fmla="*/ 82522 h 2034392"/>
              <a:gd name="connsiteX6" fmla="*/ 3177511 w 3959908"/>
              <a:gd name="connsiteY6" fmla="*/ 200105 h 2034392"/>
              <a:gd name="connsiteX7" fmla="*/ 3553795 w 3959908"/>
              <a:gd name="connsiteY7" fmla="*/ 341204 h 2034392"/>
              <a:gd name="connsiteX8" fmla="*/ 3812491 w 3959908"/>
              <a:gd name="connsiteY8" fmla="*/ 529336 h 2034392"/>
              <a:gd name="connsiteX9" fmla="*/ 3930079 w 3959908"/>
              <a:gd name="connsiteY9" fmla="*/ 670435 h 2034392"/>
              <a:gd name="connsiteX10" fmla="*/ 3953597 w 3959908"/>
              <a:gd name="connsiteY10" fmla="*/ 1046699 h 2034392"/>
              <a:gd name="connsiteX11" fmla="*/ 3836008 w 3959908"/>
              <a:gd name="connsiteY11" fmla="*/ 1364171 h 2034392"/>
              <a:gd name="connsiteX12" fmla="*/ 3718420 w 3959908"/>
              <a:gd name="connsiteY12" fmla="*/ 1611095 h 2034392"/>
              <a:gd name="connsiteX13" fmla="*/ 3553795 w 3959908"/>
              <a:gd name="connsiteY13" fmla="*/ 1846260 h 2034392"/>
              <a:gd name="connsiteX14" fmla="*/ 3318618 w 3959908"/>
              <a:gd name="connsiteY14" fmla="*/ 1999117 h 2034392"/>
              <a:gd name="connsiteX15" fmla="*/ 3036405 w 3959908"/>
              <a:gd name="connsiteY15" fmla="*/ 2034392 h 2034392"/>
              <a:gd name="connsiteX16" fmla="*/ 2718915 w 3959908"/>
              <a:gd name="connsiteY16" fmla="*/ 2022633 h 2034392"/>
              <a:gd name="connsiteX17" fmla="*/ 2448460 w 3959908"/>
              <a:gd name="connsiteY17" fmla="*/ 1916809 h 2034392"/>
              <a:gd name="connsiteX18" fmla="*/ 2142730 w 3959908"/>
              <a:gd name="connsiteY18" fmla="*/ 1905051 h 2034392"/>
              <a:gd name="connsiteX19" fmla="*/ 1813481 w 3959908"/>
              <a:gd name="connsiteY19" fmla="*/ 1905051 h 2034392"/>
              <a:gd name="connsiteX20" fmla="*/ 1425438 w 3959908"/>
              <a:gd name="connsiteY20" fmla="*/ 1987359 h 2034392"/>
              <a:gd name="connsiteX21" fmla="*/ 978600 w 3959908"/>
              <a:gd name="connsiteY21" fmla="*/ 1999117 h 2034392"/>
              <a:gd name="connsiteX22" fmla="*/ 813976 w 3959908"/>
              <a:gd name="connsiteY22" fmla="*/ 1963842 h 2034392"/>
              <a:gd name="connsiteX23" fmla="*/ 602316 w 3959908"/>
              <a:gd name="connsiteY23" fmla="*/ 1752194 h 2034392"/>
              <a:gd name="connsiteX24" fmla="*/ 390656 w 3959908"/>
              <a:gd name="connsiteY24" fmla="*/ 1422963 h 2034392"/>
              <a:gd name="connsiteX25" fmla="*/ 190755 w 3959908"/>
              <a:gd name="connsiteY25" fmla="*/ 999666 h 2034392"/>
              <a:gd name="connsiteX26" fmla="*/ 26131 w 3959908"/>
              <a:gd name="connsiteY26" fmla="*/ 623402 h 2034392"/>
              <a:gd name="connsiteX27" fmla="*/ 2613 w 3959908"/>
              <a:gd name="connsiteY27" fmla="*/ 352962 h 2034392"/>
              <a:gd name="connsiteX28" fmla="*/ 49649 w 3959908"/>
              <a:gd name="connsiteY28" fmla="*/ 211863 h 2034392"/>
              <a:gd name="connsiteX29" fmla="*/ 143720 w 3959908"/>
              <a:gd name="connsiteY29" fmla="*/ 141313 h 2034392"/>
              <a:gd name="connsiteX30" fmla="*/ 343621 w 3959908"/>
              <a:gd name="connsiteY30" fmla="*/ 82522 h 2034392"/>
              <a:gd name="connsiteX31" fmla="*/ 484727 w 3959908"/>
              <a:gd name="connsiteY31" fmla="*/ 82522 h 203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959908" h="2034392">
                <a:moveTo>
                  <a:pt x="484727" y="82522"/>
                </a:moveTo>
                <a:lnTo>
                  <a:pt x="1002118" y="59006"/>
                </a:lnTo>
                <a:cubicBezTo>
                  <a:pt x="1149104" y="51167"/>
                  <a:pt x="1366643" y="35489"/>
                  <a:pt x="1366643" y="35489"/>
                </a:cubicBezTo>
                <a:cubicBezTo>
                  <a:pt x="1509709" y="25690"/>
                  <a:pt x="1707651" y="2174"/>
                  <a:pt x="1860516" y="214"/>
                </a:cubicBezTo>
                <a:cubicBezTo>
                  <a:pt x="2013381" y="-1746"/>
                  <a:pt x="2129011" y="10013"/>
                  <a:pt x="2283836" y="23731"/>
                </a:cubicBezTo>
                <a:cubicBezTo>
                  <a:pt x="2438661" y="37449"/>
                  <a:pt x="2640522" y="53126"/>
                  <a:pt x="2789468" y="82522"/>
                </a:cubicBezTo>
                <a:cubicBezTo>
                  <a:pt x="2938414" y="111918"/>
                  <a:pt x="3050123" y="156991"/>
                  <a:pt x="3177511" y="200105"/>
                </a:cubicBezTo>
                <a:cubicBezTo>
                  <a:pt x="3304899" y="243219"/>
                  <a:pt x="3447965" y="286332"/>
                  <a:pt x="3553795" y="341204"/>
                </a:cubicBezTo>
                <a:cubicBezTo>
                  <a:pt x="3659625" y="396076"/>
                  <a:pt x="3749777" y="474464"/>
                  <a:pt x="3812491" y="529336"/>
                </a:cubicBezTo>
                <a:cubicBezTo>
                  <a:pt x="3875205" y="584208"/>
                  <a:pt x="3906561" y="584208"/>
                  <a:pt x="3930079" y="670435"/>
                </a:cubicBezTo>
                <a:cubicBezTo>
                  <a:pt x="3953597" y="756662"/>
                  <a:pt x="3969276" y="931076"/>
                  <a:pt x="3953597" y="1046699"/>
                </a:cubicBezTo>
                <a:cubicBezTo>
                  <a:pt x="3937919" y="1162322"/>
                  <a:pt x="3875204" y="1270105"/>
                  <a:pt x="3836008" y="1364171"/>
                </a:cubicBezTo>
                <a:cubicBezTo>
                  <a:pt x="3796812" y="1458237"/>
                  <a:pt x="3765455" y="1530747"/>
                  <a:pt x="3718420" y="1611095"/>
                </a:cubicBezTo>
                <a:cubicBezTo>
                  <a:pt x="3671385" y="1691443"/>
                  <a:pt x="3620429" y="1781590"/>
                  <a:pt x="3553795" y="1846260"/>
                </a:cubicBezTo>
                <a:cubicBezTo>
                  <a:pt x="3487161" y="1910930"/>
                  <a:pt x="3404850" y="1967762"/>
                  <a:pt x="3318618" y="1999117"/>
                </a:cubicBezTo>
                <a:cubicBezTo>
                  <a:pt x="3232386" y="2030472"/>
                  <a:pt x="3136355" y="2030473"/>
                  <a:pt x="3036405" y="2034392"/>
                </a:cubicBezTo>
                <a:lnTo>
                  <a:pt x="2718915" y="2022633"/>
                </a:lnTo>
                <a:cubicBezTo>
                  <a:pt x="2620924" y="2003036"/>
                  <a:pt x="2544491" y="1936406"/>
                  <a:pt x="2448460" y="1916809"/>
                </a:cubicBezTo>
                <a:cubicBezTo>
                  <a:pt x="2352429" y="1897212"/>
                  <a:pt x="2248560" y="1907011"/>
                  <a:pt x="2142730" y="1905051"/>
                </a:cubicBezTo>
                <a:cubicBezTo>
                  <a:pt x="2036900" y="1903091"/>
                  <a:pt x="1933030" y="1891333"/>
                  <a:pt x="1813481" y="1905051"/>
                </a:cubicBezTo>
                <a:cubicBezTo>
                  <a:pt x="1693932" y="1918769"/>
                  <a:pt x="1564585" y="1971681"/>
                  <a:pt x="1425438" y="1987359"/>
                </a:cubicBezTo>
                <a:cubicBezTo>
                  <a:pt x="1286291" y="2003037"/>
                  <a:pt x="1080510" y="2003037"/>
                  <a:pt x="978600" y="1999117"/>
                </a:cubicBezTo>
                <a:cubicBezTo>
                  <a:pt x="876690" y="1995198"/>
                  <a:pt x="876690" y="2004996"/>
                  <a:pt x="813976" y="1963842"/>
                </a:cubicBezTo>
                <a:cubicBezTo>
                  <a:pt x="751262" y="1922688"/>
                  <a:pt x="672869" y="1842341"/>
                  <a:pt x="602316" y="1752194"/>
                </a:cubicBezTo>
                <a:cubicBezTo>
                  <a:pt x="531763" y="1662048"/>
                  <a:pt x="459249" y="1548384"/>
                  <a:pt x="390656" y="1422963"/>
                </a:cubicBezTo>
                <a:cubicBezTo>
                  <a:pt x="322063" y="1297542"/>
                  <a:pt x="251509" y="1132926"/>
                  <a:pt x="190755" y="999666"/>
                </a:cubicBezTo>
                <a:cubicBezTo>
                  <a:pt x="130001" y="866406"/>
                  <a:pt x="57488" y="731186"/>
                  <a:pt x="26131" y="623402"/>
                </a:cubicBezTo>
                <a:cubicBezTo>
                  <a:pt x="-5226" y="515618"/>
                  <a:pt x="-1307" y="421552"/>
                  <a:pt x="2613" y="352962"/>
                </a:cubicBezTo>
                <a:cubicBezTo>
                  <a:pt x="6533" y="284372"/>
                  <a:pt x="26131" y="247138"/>
                  <a:pt x="49649" y="211863"/>
                </a:cubicBezTo>
                <a:cubicBezTo>
                  <a:pt x="73167" y="176588"/>
                  <a:pt x="94725" y="162870"/>
                  <a:pt x="143720" y="141313"/>
                </a:cubicBezTo>
                <a:cubicBezTo>
                  <a:pt x="192715" y="119756"/>
                  <a:pt x="278947" y="92320"/>
                  <a:pt x="343621" y="82522"/>
                </a:cubicBezTo>
                <a:cubicBezTo>
                  <a:pt x="408295" y="72724"/>
                  <a:pt x="374978" y="86441"/>
                  <a:pt x="484727" y="82522"/>
                </a:cubicBezTo>
                <a:close/>
              </a:path>
            </a:pathLst>
          </a:custGeom>
          <a:noFill/>
          <a:ln w="38100" cmpd="sng">
            <a:solidFill>
              <a:srgbClr val="595959"/>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5165369" y="2258285"/>
            <a:ext cx="697627" cy="400110"/>
          </a:xfrm>
          <a:prstGeom prst="rect">
            <a:avLst/>
          </a:prstGeom>
          <a:noFill/>
        </p:spPr>
        <p:txBody>
          <a:bodyPr wrap="none" rtlCol="0">
            <a:spAutoFit/>
          </a:bodyPr>
          <a:lstStyle/>
          <a:p>
            <a:r>
              <a:rPr kumimoji="1" lang="ja-JP" altLang="en-US" sz="2000">
                <a:solidFill>
                  <a:srgbClr val="595959"/>
                </a:solidFill>
              </a:rPr>
              <a:t>京都</a:t>
            </a:r>
          </a:p>
        </p:txBody>
      </p:sp>
      <p:sp>
        <p:nvSpPr>
          <p:cNvPr id="30" name="テキスト ボックス 29"/>
          <p:cNvSpPr txBox="1"/>
          <p:nvPr/>
        </p:nvSpPr>
        <p:spPr>
          <a:xfrm>
            <a:off x="5270733" y="2995878"/>
            <a:ext cx="520142" cy="400110"/>
          </a:xfrm>
          <a:prstGeom prst="rect">
            <a:avLst/>
          </a:prstGeom>
          <a:noFill/>
        </p:spPr>
        <p:txBody>
          <a:bodyPr wrap="none" rtlCol="0">
            <a:spAutoFit/>
          </a:bodyPr>
          <a:lstStyle/>
          <a:p>
            <a:r>
              <a:rPr lang="en-US" altLang="ja-JP" sz="2000">
                <a:solidFill>
                  <a:srgbClr val="BF00BF"/>
                </a:solidFill>
                <a:latin typeface="TitilliumText25L 400 wt"/>
                <a:cs typeface="TitilliumText25L 400 wt"/>
              </a:rPr>
              <a:t>0.5</a:t>
            </a:r>
            <a:endParaRPr kumimoji="1" lang="ja-JP" altLang="en-US" sz="2000">
              <a:solidFill>
                <a:srgbClr val="BF00BF"/>
              </a:solidFill>
              <a:latin typeface="TitilliumText25L 400 wt"/>
              <a:cs typeface="TitilliumText25L 400 wt"/>
            </a:endParaRPr>
          </a:p>
        </p:txBody>
      </p:sp>
      <p:sp>
        <p:nvSpPr>
          <p:cNvPr id="31" name="テキスト ボックス 30"/>
          <p:cNvSpPr txBox="1"/>
          <p:nvPr/>
        </p:nvSpPr>
        <p:spPr>
          <a:xfrm>
            <a:off x="6280364" y="2899738"/>
            <a:ext cx="520142" cy="400110"/>
          </a:xfrm>
          <a:prstGeom prst="rect">
            <a:avLst/>
          </a:prstGeom>
          <a:noFill/>
        </p:spPr>
        <p:txBody>
          <a:bodyPr wrap="none" rtlCol="0">
            <a:spAutoFit/>
          </a:bodyPr>
          <a:lstStyle/>
          <a:p>
            <a:r>
              <a:rPr lang="en-US" altLang="ja-JP" sz="2000">
                <a:solidFill>
                  <a:srgbClr val="BF00BF"/>
                </a:solidFill>
                <a:latin typeface="TitilliumText25L 400 wt"/>
                <a:cs typeface="TitilliumText25L 400 wt"/>
              </a:rPr>
              <a:t>0.5</a:t>
            </a:r>
            <a:endParaRPr kumimoji="1" lang="ja-JP" altLang="en-US" sz="2000">
              <a:solidFill>
                <a:srgbClr val="BF00BF"/>
              </a:solidFill>
              <a:latin typeface="TitilliumText25L 400 wt"/>
              <a:cs typeface="TitilliumText25L 400 wt"/>
            </a:endParaRPr>
          </a:p>
        </p:txBody>
      </p:sp>
      <p:sp>
        <p:nvSpPr>
          <p:cNvPr id="32" name="テキスト ボックス 31"/>
          <p:cNvSpPr txBox="1"/>
          <p:nvPr/>
        </p:nvSpPr>
        <p:spPr>
          <a:xfrm>
            <a:off x="7348790" y="2862388"/>
            <a:ext cx="520142" cy="400110"/>
          </a:xfrm>
          <a:prstGeom prst="rect">
            <a:avLst/>
          </a:prstGeom>
          <a:noFill/>
        </p:spPr>
        <p:txBody>
          <a:bodyPr wrap="none" rtlCol="0">
            <a:spAutoFit/>
          </a:bodyPr>
          <a:lstStyle/>
          <a:p>
            <a:r>
              <a:rPr lang="en-US" altLang="ja-JP" sz="2000">
                <a:solidFill>
                  <a:srgbClr val="BF00BF"/>
                </a:solidFill>
                <a:latin typeface="TitilliumText25L 400 wt"/>
                <a:cs typeface="TitilliumText25L 400 wt"/>
              </a:rPr>
              <a:t>0.5</a:t>
            </a:r>
            <a:endParaRPr kumimoji="1" lang="ja-JP" altLang="en-US" sz="2000">
              <a:solidFill>
                <a:srgbClr val="BF00BF"/>
              </a:solidFill>
              <a:latin typeface="TitilliumText25L 400 wt"/>
              <a:cs typeface="TitilliumText25L 400 wt"/>
            </a:endParaRPr>
          </a:p>
        </p:txBody>
      </p:sp>
      <p:sp>
        <p:nvSpPr>
          <p:cNvPr id="33" name="テキスト ボックス 32"/>
          <p:cNvSpPr txBox="1"/>
          <p:nvPr/>
        </p:nvSpPr>
        <p:spPr>
          <a:xfrm>
            <a:off x="8252590" y="3177778"/>
            <a:ext cx="520142" cy="400110"/>
          </a:xfrm>
          <a:prstGeom prst="rect">
            <a:avLst/>
          </a:prstGeom>
          <a:noFill/>
        </p:spPr>
        <p:txBody>
          <a:bodyPr wrap="none" rtlCol="0">
            <a:spAutoFit/>
          </a:bodyPr>
          <a:lstStyle/>
          <a:p>
            <a:r>
              <a:rPr lang="en-US" altLang="ja-JP" sz="2000">
                <a:solidFill>
                  <a:srgbClr val="BF00BF"/>
                </a:solidFill>
                <a:latin typeface="TitilliumText25L 400 wt"/>
                <a:cs typeface="TitilliumText25L 400 wt"/>
              </a:rPr>
              <a:t>0.5</a:t>
            </a:r>
            <a:endParaRPr kumimoji="1" lang="ja-JP" altLang="en-US" sz="2000">
              <a:solidFill>
                <a:srgbClr val="BF00BF"/>
              </a:solidFill>
              <a:latin typeface="TitilliumText25L 400 wt"/>
              <a:cs typeface="TitilliumText25L 400 wt"/>
            </a:endParaRPr>
          </a:p>
        </p:txBody>
      </p:sp>
      <p:sp>
        <p:nvSpPr>
          <p:cNvPr id="37" name="テキスト ボックス 36"/>
          <p:cNvSpPr txBox="1"/>
          <p:nvPr/>
        </p:nvSpPr>
        <p:spPr>
          <a:xfrm>
            <a:off x="7810137" y="3948377"/>
            <a:ext cx="520142" cy="400110"/>
          </a:xfrm>
          <a:prstGeom prst="rect">
            <a:avLst/>
          </a:prstGeom>
          <a:noFill/>
        </p:spPr>
        <p:txBody>
          <a:bodyPr wrap="none" rtlCol="0">
            <a:spAutoFit/>
          </a:bodyPr>
          <a:lstStyle/>
          <a:p>
            <a:r>
              <a:rPr lang="en-US" altLang="ja-JP" sz="2000">
                <a:solidFill>
                  <a:srgbClr val="BF00BF"/>
                </a:solidFill>
                <a:latin typeface="TitilliumText25L 400 wt"/>
                <a:cs typeface="TitilliumText25L 400 wt"/>
              </a:rPr>
              <a:t>0.5</a:t>
            </a:r>
            <a:endParaRPr kumimoji="1" lang="ja-JP" altLang="en-US" sz="2000">
              <a:solidFill>
                <a:srgbClr val="BF00BF"/>
              </a:solidFill>
              <a:latin typeface="TitilliumText25L 400 wt"/>
              <a:cs typeface="TitilliumText25L 400 wt"/>
            </a:endParaRPr>
          </a:p>
        </p:txBody>
      </p:sp>
      <p:sp>
        <p:nvSpPr>
          <p:cNvPr id="38" name="テキスト ボックス 37"/>
          <p:cNvSpPr txBox="1"/>
          <p:nvPr/>
        </p:nvSpPr>
        <p:spPr>
          <a:xfrm>
            <a:off x="6871060" y="3816993"/>
            <a:ext cx="520142" cy="400110"/>
          </a:xfrm>
          <a:prstGeom prst="rect">
            <a:avLst/>
          </a:prstGeom>
          <a:noFill/>
        </p:spPr>
        <p:txBody>
          <a:bodyPr wrap="none" rtlCol="0">
            <a:spAutoFit/>
          </a:bodyPr>
          <a:lstStyle/>
          <a:p>
            <a:r>
              <a:rPr lang="en-US" altLang="ja-JP" sz="2000">
                <a:solidFill>
                  <a:srgbClr val="BF00BF"/>
                </a:solidFill>
                <a:latin typeface="TitilliumText25L 400 wt"/>
                <a:cs typeface="TitilliumText25L 400 wt"/>
              </a:rPr>
              <a:t>0.5</a:t>
            </a:r>
            <a:endParaRPr kumimoji="1" lang="ja-JP" altLang="en-US" sz="2000">
              <a:solidFill>
                <a:srgbClr val="BF00BF"/>
              </a:solidFill>
              <a:latin typeface="TitilliumText25L 400 wt"/>
              <a:cs typeface="TitilliumText25L 400 wt"/>
            </a:endParaRPr>
          </a:p>
        </p:txBody>
      </p:sp>
      <p:sp>
        <p:nvSpPr>
          <p:cNvPr id="39" name="テキスト ボックス 38"/>
          <p:cNvSpPr txBox="1"/>
          <p:nvPr/>
        </p:nvSpPr>
        <p:spPr>
          <a:xfrm>
            <a:off x="5849670" y="3932527"/>
            <a:ext cx="520142" cy="400110"/>
          </a:xfrm>
          <a:prstGeom prst="rect">
            <a:avLst/>
          </a:prstGeom>
          <a:noFill/>
        </p:spPr>
        <p:txBody>
          <a:bodyPr wrap="none" rtlCol="0">
            <a:spAutoFit/>
          </a:bodyPr>
          <a:lstStyle/>
          <a:p>
            <a:r>
              <a:rPr lang="en-US" altLang="ja-JP" sz="2000">
                <a:solidFill>
                  <a:srgbClr val="BF00BF"/>
                </a:solidFill>
                <a:latin typeface="TitilliumText25L 400 wt"/>
                <a:cs typeface="TitilliumText25L 400 wt"/>
              </a:rPr>
              <a:t>0.5</a:t>
            </a:r>
            <a:endParaRPr kumimoji="1" lang="ja-JP" altLang="en-US" sz="2000">
              <a:solidFill>
                <a:srgbClr val="BF00BF"/>
              </a:solidFill>
              <a:latin typeface="TitilliumText25L 400 wt"/>
              <a:cs typeface="TitilliumText25L 400 wt"/>
            </a:endParaRPr>
          </a:p>
        </p:txBody>
      </p:sp>
      <p:sp>
        <p:nvSpPr>
          <p:cNvPr id="40" name="テキスト ボックス 39"/>
          <p:cNvSpPr txBox="1"/>
          <p:nvPr/>
        </p:nvSpPr>
        <p:spPr>
          <a:xfrm>
            <a:off x="532002" y="1268124"/>
            <a:ext cx="5698996"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TitilliumText25L 400 wt"/>
                <a:cs typeface="TitilliumText25L 400 wt"/>
              </a:rPr>
              <a:t>プロフィール</a:t>
            </a:r>
            <a:r>
              <a:rPr kumimoji="1" lang="en-US" altLang="ja-JP" sz="2000">
                <a:solidFill>
                  <a:schemeClr val="tx1">
                    <a:lumMod val="65000"/>
                    <a:lumOff val="35000"/>
                  </a:schemeClr>
                </a:solidFill>
                <a:latin typeface="TitilliumText25L 400 wt"/>
                <a:cs typeface="TitilliumText25L 400 wt"/>
              </a:rPr>
              <a:t>･</a:t>
            </a:r>
            <a:r>
              <a:rPr kumimoji="1" lang="ja-JP" altLang="en-US" sz="2000">
                <a:solidFill>
                  <a:schemeClr val="tx1">
                    <a:lumMod val="65000"/>
                    <a:lumOff val="35000"/>
                  </a:schemeClr>
                </a:solidFill>
                <a:latin typeface="TitilliumText25L 400 wt"/>
                <a:cs typeface="TitilliumText25L 400 wt"/>
              </a:rPr>
              <a:t>位置情報内の共通語を用いた手法</a:t>
            </a:r>
            <a:endParaRPr kumimoji="1" lang="en-US" altLang="ja-JP" sz="2000">
              <a:solidFill>
                <a:schemeClr val="tx1">
                  <a:lumMod val="65000"/>
                  <a:lumOff val="35000"/>
                </a:schemeClr>
              </a:solidFill>
              <a:latin typeface="TitilliumText25L 400 wt"/>
              <a:cs typeface="TitilliumText25L 400 wt"/>
            </a:endParaRPr>
          </a:p>
        </p:txBody>
      </p:sp>
      <p:sp>
        <p:nvSpPr>
          <p:cNvPr id="46" name="テキスト ボックス 45"/>
          <p:cNvSpPr txBox="1"/>
          <p:nvPr/>
        </p:nvSpPr>
        <p:spPr>
          <a:xfrm>
            <a:off x="1842422" y="2215011"/>
            <a:ext cx="1905905"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ldf    gdf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62" name="テキスト ボックス 61"/>
          <p:cNvSpPr txBox="1"/>
          <p:nvPr/>
        </p:nvSpPr>
        <p:spPr>
          <a:xfrm>
            <a:off x="411013" y="4348679"/>
            <a:ext cx="4074961"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ldf  … </a:t>
            </a:r>
            <a:r>
              <a:rPr lang="ja-JP" altLang="en-US">
                <a:solidFill>
                  <a:srgbClr val="595959"/>
                </a:solidFill>
                <a:latin typeface="TitilliumText25L 400 wt"/>
                <a:cs typeface="TitilliumText25L 400 wt"/>
              </a:rPr>
              <a:t>フォロワー内での語の出現割合</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
        <p:nvSpPr>
          <p:cNvPr id="64" name="テキスト ボックス 63"/>
          <p:cNvSpPr txBox="1"/>
          <p:nvPr/>
        </p:nvSpPr>
        <p:spPr>
          <a:xfrm>
            <a:off x="411013" y="4773918"/>
            <a:ext cx="3877985"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gdf … </a:t>
            </a:r>
            <a:r>
              <a:rPr lang="en-US" altLang="ja-JP">
                <a:solidFill>
                  <a:srgbClr val="595959"/>
                </a:solidFill>
                <a:latin typeface="TitilliumText25L 400 wt"/>
                <a:cs typeface="TitilliumText25L 400 wt"/>
              </a:rPr>
              <a:t>Twitter</a:t>
            </a:r>
            <a:r>
              <a:rPr lang="ja-JP" altLang="en-US">
                <a:solidFill>
                  <a:srgbClr val="595959"/>
                </a:solidFill>
                <a:latin typeface="TitilliumText25L 400 wt"/>
                <a:cs typeface="TitilliumText25L 400 wt"/>
              </a:rPr>
              <a:t>全体での語の出現割合</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
        <p:nvSpPr>
          <p:cNvPr id="65" name="タイトル 1"/>
          <p:cNvSpPr txBox="1">
            <a:spLocks/>
          </p:cNvSpPr>
          <p:nvPr/>
        </p:nvSpPr>
        <p:spPr bwMode="auto">
          <a:xfrm>
            <a:off x="685800" y="245008"/>
            <a:ext cx="7772400" cy="883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2pPr>
            <a:lvl3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3pPr>
            <a:lvl4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4pPr>
            <a:lvl5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5pPr>
            <a:lvl6pPr marL="4572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6pPr>
            <a:lvl7pPr marL="9144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7pPr>
            <a:lvl8pPr marL="13716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8pPr>
            <a:lvl9pPr marL="18288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9pPr>
          </a:lstStyle>
          <a:p>
            <a:r>
              <a:rPr lang="ja-JP" altLang="en-US" sz="4000">
                <a:solidFill>
                  <a:schemeClr val="tx1">
                    <a:lumMod val="75000"/>
                    <a:lumOff val="25000"/>
                  </a:schemeClr>
                </a:solidFill>
                <a:latin typeface="TitilliumText25L 400 wt"/>
                <a:cs typeface="TitilliumText25L 400 wt"/>
              </a:rPr>
              <a:t>提案手法</a:t>
            </a:r>
            <a:r>
              <a:rPr lang="en-US" altLang="ja-JP" sz="4000">
                <a:solidFill>
                  <a:schemeClr val="tx1">
                    <a:lumMod val="75000"/>
                    <a:lumOff val="25000"/>
                  </a:schemeClr>
                </a:solidFill>
                <a:latin typeface="TitilliumText25L 400 wt"/>
                <a:cs typeface="TitilliumText25L 400 wt"/>
              </a:rPr>
              <a:t>(1) </a:t>
            </a:r>
            <a:r>
              <a:rPr lang="ja-JP" altLang="en-US" sz="3200">
                <a:solidFill>
                  <a:schemeClr val="tx1">
                    <a:lumMod val="75000"/>
                    <a:lumOff val="25000"/>
                  </a:schemeClr>
                </a:solidFill>
                <a:latin typeface="TitilliumText25L 400 wt"/>
                <a:cs typeface="TitilliumText25L 400 wt"/>
              </a:rPr>
              <a:t>対象範囲の広さによる分類</a:t>
            </a:r>
          </a:p>
        </p:txBody>
      </p:sp>
      <p:sp>
        <p:nvSpPr>
          <p:cNvPr id="66" name="テキスト ボックス 65"/>
          <p:cNvSpPr txBox="1"/>
          <p:nvPr/>
        </p:nvSpPr>
        <p:spPr>
          <a:xfrm>
            <a:off x="411013" y="5189440"/>
            <a:ext cx="2648441"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score … max (</a:t>
            </a:r>
            <a:r>
              <a:rPr lang="en-US" altLang="ja-JP">
                <a:solidFill>
                  <a:srgbClr val="595959"/>
                </a:solidFill>
                <a:latin typeface="TitilliumText25L 400 wt"/>
                <a:cs typeface="TitilliumText25L 400 wt"/>
              </a:rPr>
              <a:t>ldf-gdf, 0)</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Tree>
    <p:extLst>
      <p:ext uri="{BB962C8B-B14F-4D97-AF65-F5344CB8AC3E}">
        <p14:creationId xmlns:p14="http://schemas.microsoft.com/office/powerpoint/2010/main" val="3576574701"/>
      </p:ext>
    </p:extLst>
  </p:cSld>
  <p:clrMapOvr>
    <a:masterClrMapping/>
  </p:clrMapOvr>
  <mc:AlternateContent xmlns:mc="http://schemas.openxmlformats.org/markup-compatibility/2006">
    <mc:Choice xmlns:p14="http://schemas.microsoft.com/office/powerpoint/2010/main" Requires="p14">
      <p:transition spd="slow" p14:dur="2000" advTm="8309"/>
    </mc:Choice>
    <mc:Fallback>
      <p:transition xmlns:p14="http://schemas.microsoft.com/office/powerpoint/2010/main" spd="slow" advTm="8309"/>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24096" y="1269121"/>
            <a:ext cx="8619904" cy="5104818"/>
          </a:xfrm>
        </p:spPr>
        <p:txBody>
          <a:bodyPr/>
          <a:lstStyle/>
          <a:p>
            <a:pPr marL="0" indent="0">
              <a:buNone/>
            </a:pPr>
            <a:endParaRPr lang="en-US" altLang="ja-JP" sz="2400">
              <a:solidFill>
                <a:srgbClr val="595959"/>
              </a:solidFill>
              <a:latin typeface="TitilliumText25L 400 wt"/>
              <a:cs typeface="TitilliumText25L 400 wt"/>
            </a:endParaRPr>
          </a:p>
          <a:p>
            <a:pPr marL="0" indent="0">
              <a:buNone/>
            </a:pPr>
            <a:r>
              <a:rPr lang="en-US" altLang="ja-JP" sz="2000">
                <a:solidFill>
                  <a:srgbClr val="595959"/>
                </a:solidFill>
                <a:latin typeface="TitilliumText25L 400 wt"/>
                <a:cs typeface="TitilliumText25L 400 wt"/>
              </a:rPr>
              <a:t>(1) </a:t>
            </a:r>
            <a:r>
              <a:rPr lang="ja-JP" altLang="en-US" sz="2000">
                <a:solidFill>
                  <a:srgbClr val="595959"/>
                </a:solidFill>
                <a:latin typeface="TitilliumText25L 400 wt"/>
                <a:cs typeface="TitilliumText25L 400 wt"/>
              </a:rPr>
              <a:t>出現する語の</a:t>
            </a:r>
            <a:r>
              <a:rPr lang="en-US" altLang="ja-JP" sz="2000">
                <a:solidFill>
                  <a:srgbClr val="595959"/>
                </a:solidFill>
                <a:latin typeface="TitilliumText25L 400 wt"/>
                <a:cs typeface="TitilliumText25L 400 wt"/>
              </a:rPr>
              <a:t>score</a:t>
            </a:r>
            <a:r>
              <a:rPr lang="ja-JP" altLang="en-US" sz="2000">
                <a:solidFill>
                  <a:srgbClr val="595959"/>
                </a:solidFill>
                <a:latin typeface="TitilliumText25L 400 wt"/>
                <a:cs typeface="TitilliumText25L 400 wt"/>
              </a:rPr>
              <a:t>を求める</a:t>
            </a:r>
            <a:r>
              <a:rPr lang="en-US" altLang="ja-JP" sz="2000">
                <a:solidFill>
                  <a:srgbClr val="595959"/>
                </a:solidFill>
                <a:latin typeface="TitilliumText25L 400 wt"/>
                <a:cs typeface="TitilliumText25L 400 wt"/>
              </a:rPr>
              <a:t>        (2) </a:t>
            </a:r>
            <a:r>
              <a:rPr lang="ja-JP" altLang="en-US" sz="2000">
                <a:solidFill>
                  <a:srgbClr val="595959"/>
                </a:solidFill>
                <a:latin typeface="TitilliumText25L 400 wt"/>
                <a:cs typeface="TitilliumText25L 400 wt"/>
              </a:rPr>
              <a:t>各フォロワーに</a:t>
            </a:r>
            <a:r>
              <a:rPr lang="en-US" altLang="ja-JP" sz="2000">
                <a:solidFill>
                  <a:srgbClr val="595959"/>
                </a:solidFill>
                <a:latin typeface="TitilliumText25L 400 wt"/>
                <a:cs typeface="TitilliumText25L 400 wt"/>
              </a:rPr>
              <a:t>score</a:t>
            </a:r>
            <a:r>
              <a:rPr lang="ja-JP" altLang="en-US" sz="2000">
                <a:solidFill>
                  <a:srgbClr val="595959"/>
                </a:solidFill>
                <a:latin typeface="TitilliumText25L 400 wt"/>
                <a:cs typeface="TitilliumText25L 400 wt"/>
              </a:rPr>
              <a:t>を付与</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降順</a:t>
            </a:r>
            <a:r>
              <a:rPr lang="en-US" altLang="ja-JP" sz="2000">
                <a:solidFill>
                  <a:srgbClr val="595959"/>
                </a:solidFill>
                <a:latin typeface="TitilliumText25L 400 wt"/>
                <a:cs typeface="TitilliumText25L 400 wt"/>
              </a:rPr>
              <a:t>)</a:t>
            </a:r>
          </a:p>
        </p:txBody>
      </p:sp>
      <p:sp>
        <p:nvSpPr>
          <p:cNvPr id="67" name="円/楕円 66"/>
          <p:cNvSpPr/>
          <p:nvPr/>
        </p:nvSpPr>
        <p:spPr>
          <a:xfrm>
            <a:off x="5246423" y="292325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6" name="Straight Connector 14"/>
          <p:cNvCxnSpPr/>
          <p:nvPr/>
        </p:nvCxnSpPr>
        <p:spPr>
          <a:xfrm>
            <a:off x="787845" y="265839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4"/>
          <p:cNvCxnSpPr/>
          <p:nvPr/>
        </p:nvCxnSpPr>
        <p:spPr>
          <a:xfrm>
            <a:off x="787845" y="313420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787845" y="361001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822654" y="2706868"/>
            <a:ext cx="697627" cy="400110"/>
          </a:xfrm>
          <a:prstGeom prst="rect">
            <a:avLst/>
          </a:prstGeom>
          <a:noFill/>
        </p:spPr>
        <p:txBody>
          <a:bodyPr wrap="none" rtlCol="0">
            <a:spAutoFit/>
          </a:bodyPr>
          <a:lstStyle/>
          <a:p>
            <a:r>
              <a:rPr kumimoji="1" lang="ja-JP" altLang="en-US" sz="2000">
                <a:solidFill>
                  <a:srgbClr val="595959"/>
                </a:solidFill>
              </a:rPr>
              <a:t>京都</a:t>
            </a:r>
          </a:p>
        </p:txBody>
      </p:sp>
      <p:sp>
        <p:nvSpPr>
          <p:cNvPr id="44" name="テキスト ボックス 43"/>
          <p:cNvSpPr txBox="1"/>
          <p:nvPr/>
        </p:nvSpPr>
        <p:spPr>
          <a:xfrm>
            <a:off x="834415" y="3167782"/>
            <a:ext cx="671979"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Java</a:t>
            </a:r>
            <a:endParaRPr kumimoji="1" lang="ja-JP" altLang="en-US" sz="2000">
              <a:solidFill>
                <a:srgbClr val="595959"/>
              </a:solidFill>
              <a:latin typeface="TitilliumText25L 400 wt"/>
              <a:cs typeface="TitilliumText25L 400 wt"/>
            </a:endParaRPr>
          </a:p>
        </p:txBody>
      </p:sp>
      <p:sp>
        <p:nvSpPr>
          <p:cNvPr id="45" name="テキスト ボックス 44"/>
          <p:cNvSpPr txBox="1"/>
          <p:nvPr/>
        </p:nvSpPr>
        <p:spPr>
          <a:xfrm>
            <a:off x="704193" y="3633531"/>
            <a:ext cx="954107" cy="400110"/>
          </a:xfrm>
          <a:prstGeom prst="rect">
            <a:avLst/>
          </a:prstGeom>
          <a:noFill/>
        </p:spPr>
        <p:txBody>
          <a:bodyPr wrap="none" rtlCol="0">
            <a:spAutoFit/>
          </a:bodyPr>
          <a:lstStyle/>
          <a:p>
            <a:r>
              <a:rPr kumimoji="1" lang="ja-JP" altLang="en-US" sz="2000">
                <a:solidFill>
                  <a:srgbClr val="595959"/>
                </a:solidFill>
              </a:rPr>
              <a:t>大学生</a:t>
            </a:r>
          </a:p>
        </p:txBody>
      </p:sp>
      <p:sp>
        <p:nvSpPr>
          <p:cNvPr id="47" name="テキスト ボックス 46"/>
          <p:cNvSpPr txBox="1"/>
          <p:nvPr/>
        </p:nvSpPr>
        <p:spPr>
          <a:xfrm>
            <a:off x="1797718" y="2695110"/>
            <a:ext cx="1793823"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0.7    0.2     </a:t>
            </a:r>
            <a:r>
              <a:rPr lang="en-US" altLang="ja-JP" sz="2000">
                <a:solidFill>
                  <a:schemeClr val="tx1">
                    <a:lumMod val="65000"/>
                    <a:lumOff val="35000"/>
                  </a:schemeClr>
                </a:solidFill>
                <a:latin typeface="TitilliumText25L 400 wt"/>
                <a:cs typeface="TitilliumText25L 400 wt"/>
              </a:rPr>
              <a:t>0.5</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8" name="テキスト ボックス 47"/>
          <p:cNvSpPr txBox="1"/>
          <p:nvPr/>
        </p:nvSpPr>
        <p:spPr>
          <a:xfrm>
            <a:off x="1797718" y="3167782"/>
            <a:ext cx="1733550"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0.3    0.1     </a:t>
            </a:r>
            <a:r>
              <a:rPr lang="en-US" altLang="ja-JP" sz="2000">
                <a:solidFill>
                  <a:schemeClr val="accent2">
                    <a:lumMod val="75000"/>
                  </a:schemeClr>
                </a:solidFill>
                <a:latin typeface="TitilliumText25L 400 wt"/>
                <a:cs typeface="TitilliumText25L 400 wt"/>
              </a:rPr>
              <a:t>0.2</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9" name="テキスト ボックス 48"/>
          <p:cNvSpPr txBox="1"/>
          <p:nvPr/>
        </p:nvSpPr>
        <p:spPr>
          <a:xfrm>
            <a:off x="1797718" y="3628696"/>
            <a:ext cx="1733550"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0.4    0.3     0.1</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0" name="円/楕円 49"/>
          <p:cNvSpPr/>
          <p:nvPr/>
        </p:nvSpPr>
        <p:spPr>
          <a:xfrm>
            <a:off x="5822606" y="3849336"/>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6251341" y="2821996"/>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7315052" y="2786735"/>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203074" y="309723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6827524" y="375001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7769019" y="3884610"/>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315052" y="4730350"/>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6251341" y="4768302"/>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5093559" y="4458602"/>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5270733" y="2995878"/>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1" name="テキスト ボックス 30"/>
          <p:cNvSpPr txBox="1"/>
          <p:nvPr/>
        </p:nvSpPr>
        <p:spPr>
          <a:xfrm>
            <a:off x="6280364" y="2899738"/>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2" name="テキスト ボックス 31"/>
          <p:cNvSpPr txBox="1"/>
          <p:nvPr/>
        </p:nvSpPr>
        <p:spPr>
          <a:xfrm>
            <a:off x="7348790" y="2862388"/>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3" name="テキスト ボックス 32"/>
          <p:cNvSpPr txBox="1"/>
          <p:nvPr/>
        </p:nvSpPr>
        <p:spPr>
          <a:xfrm>
            <a:off x="8252590" y="3177778"/>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7" name="テキスト ボックス 36"/>
          <p:cNvSpPr txBox="1"/>
          <p:nvPr/>
        </p:nvSpPr>
        <p:spPr>
          <a:xfrm>
            <a:off x="7810137" y="3948377"/>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8" name="テキスト ボックス 37"/>
          <p:cNvSpPr txBox="1"/>
          <p:nvPr/>
        </p:nvSpPr>
        <p:spPr>
          <a:xfrm>
            <a:off x="6871060" y="3816993"/>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9" name="テキスト ボックス 38"/>
          <p:cNvSpPr txBox="1"/>
          <p:nvPr/>
        </p:nvSpPr>
        <p:spPr>
          <a:xfrm>
            <a:off x="5849670" y="3932527"/>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4" name="フリーフォーム 3"/>
          <p:cNvSpPr/>
          <p:nvPr/>
        </p:nvSpPr>
        <p:spPr>
          <a:xfrm>
            <a:off x="4961254" y="3719266"/>
            <a:ext cx="2122014" cy="1863113"/>
          </a:xfrm>
          <a:custGeom>
            <a:avLst/>
            <a:gdLst>
              <a:gd name="connsiteX0" fmla="*/ 177377 w 2122014"/>
              <a:gd name="connsiteY0" fmla="*/ 443155 h 1863113"/>
              <a:gd name="connsiteX1" fmla="*/ 483108 w 2122014"/>
              <a:gd name="connsiteY1" fmla="*/ 255023 h 1863113"/>
              <a:gd name="connsiteX2" fmla="*/ 859392 w 2122014"/>
              <a:gd name="connsiteY2" fmla="*/ 78649 h 1863113"/>
              <a:gd name="connsiteX3" fmla="*/ 1188641 w 2122014"/>
              <a:gd name="connsiteY3" fmla="*/ 8100 h 1863113"/>
              <a:gd name="connsiteX4" fmla="*/ 1412060 w 2122014"/>
              <a:gd name="connsiteY4" fmla="*/ 8100 h 1863113"/>
              <a:gd name="connsiteX5" fmla="*/ 1541407 w 2122014"/>
              <a:gd name="connsiteY5" fmla="*/ 66891 h 1863113"/>
              <a:gd name="connsiteX6" fmla="*/ 1623719 w 2122014"/>
              <a:gd name="connsiteY6" fmla="*/ 255023 h 1863113"/>
              <a:gd name="connsiteX7" fmla="*/ 1623719 w 2122014"/>
              <a:gd name="connsiteY7" fmla="*/ 454913 h 1863113"/>
              <a:gd name="connsiteX8" fmla="*/ 1647237 w 2122014"/>
              <a:gd name="connsiteY8" fmla="*/ 654803 h 1863113"/>
              <a:gd name="connsiteX9" fmla="*/ 1741308 w 2122014"/>
              <a:gd name="connsiteY9" fmla="*/ 842935 h 1863113"/>
              <a:gd name="connsiteX10" fmla="*/ 1894174 w 2122014"/>
              <a:gd name="connsiteY10" fmla="*/ 948760 h 1863113"/>
              <a:gd name="connsiteX11" fmla="*/ 1988245 w 2122014"/>
              <a:gd name="connsiteY11" fmla="*/ 1031067 h 1863113"/>
              <a:gd name="connsiteX12" fmla="*/ 2082316 w 2122014"/>
              <a:gd name="connsiteY12" fmla="*/ 1266232 h 1863113"/>
              <a:gd name="connsiteX13" fmla="*/ 2117592 w 2122014"/>
              <a:gd name="connsiteY13" fmla="*/ 1595464 h 1863113"/>
              <a:gd name="connsiteX14" fmla="*/ 1988245 w 2122014"/>
              <a:gd name="connsiteY14" fmla="*/ 1771837 h 1863113"/>
              <a:gd name="connsiteX15" fmla="*/ 1611961 w 2122014"/>
              <a:gd name="connsiteY15" fmla="*/ 1854145 h 1863113"/>
              <a:gd name="connsiteX16" fmla="*/ 1294471 w 2122014"/>
              <a:gd name="connsiteY16" fmla="*/ 1842387 h 1863113"/>
              <a:gd name="connsiteX17" fmla="*/ 1000499 w 2122014"/>
              <a:gd name="connsiteY17" fmla="*/ 1689530 h 1863113"/>
              <a:gd name="connsiteX18" fmla="*/ 624215 w 2122014"/>
              <a:gd name="connsiteY18" fmla="*/ 1618980 h 1863113"/>
              <a:gd name="connsiteX19" fmla="*/ 377278 w 2122014"/>
              <a:gd name="connsiteY19" fmla="*/ 1536672 h 1863113"/>
              <a:gd name="connsiteX20" fmla="*/ 142100 w 2122014"/>
              <a:gd name="connsiteY20" fmla="*/ 1442606 h 1863113"/>
              <a:gd name="connsiteX21" fmla="*/ 12753 w 2122014"/>
              <a:gd name="connsiteY21" fmla="*/ 1219199 h 1863113"/>
              <a:gd name="connsiteX22" fmla="*/ 12753 w 2122014"/>
              <a:gd name="connsiteY22" fmla="*/ 819419 h 1863113"/>
              <a:gd name="connsiteX23" fmla="*/ 83306 w 2122014"/>
              <a:gd name="connsiteY23" fmla="*/ 631287 h 1863113"/>
              <a:gd name="connsiteX24" fmla="*/ 177377 w 2122014"/>
              <a:gd name="connsiteY24" fmla="*/ 443155 h 186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2014" h="1863113">
                <a:moveTo>
                  <a:pt x="177377" y="443155"/>
                </a:moveTo>
                <a:cubicBezTo>
                  <a:pt x="244011" y="380444"/>
                  <a:pt x="369439" y="315774"/>
                  <a:pt x="483108" y="255023"/>
                </a:cubicBezTo>
                <a:cubicBezTo>
                  <a:pt x="596777" y="194272"/>
                  <a:pt x="741803" y="119803"/>
                  <a:pt x="859392" y="78649"/>
                </a:cubicBezTo>
                <a:cubicBezTo>
                  <a:pt x="976981" y="37495"/>
                  <a:pt x="1096530" y="19858"/>
                  <a:pt x="1188641" y="8100"/>
                </a:cubicBezTo>
                <a:cubicBezTo>
                  <a:pt x="1280752" y="-3658"/>
                  <a:pt x="1353266" y="-1699"/>
                  <a:pt x="1412060" y="8100"/>
                </a:cubicBezTo>
                <a:cubicBezTo>
                  <a:pt x="1470854" y="17898"/>
                  <a:pt x="1506131" y="25737"/>
                  <a:pt x="1541407" y="66891"/>
                </a:cubicBezTo>
                <a:cubicBezTo>
                  <a:pt x="1576683" y="108045"/>
                  <a:pt x="1610000" y="190353"/>
                  <a:pt x="1623719" y="255023"/>
                </a:cubicBezTo>
                <a:cubicBezTo>
                  <a:pt x="1637438" y="319693"/>
                  <a:pt x="1619799" y="388283"/>
                  <a:pt x="1623719" y="454913"/>
                </a:cubicBezTo>
                <a:cubicBezTo>
                  <a:pt x="1627639" y="521543"/>
                  <a:pt x="1627639" y="590133"/>
                  <a:pt x="1647237" y="654803"/>
                </a:cubicBezTo>
                <a:cubicBezTo>
                  <a:pt x="1666835" y="719473"/>
                  <a:pt x="1700152" y="793942"/>
                  <a:pt x="1741308" y="842935"/>
                </a:cubicBezTo>
                <a:cubicBezTo>
                  <a:pt x="1782464" y="891928"/>
                  <a:pt x="1853018" y="917405"/>
                  <a:pt x="1894174" y="948760"/>
                </a:cubicBezTo>
                <a:cubicBezTo>
                  <a:pt x="1935330" y="980115"/>
                  <a:pt x="1956888" y="978155"/>
                  <a:pt x="1988245" y="1031067"/>
                </a:cubicBezTo>
                <a:cubicBezTo>
                  <a:pt x="2019602" y="1083979"/>
                  <a:pt x="2060758" y="1172166"/>
                  <a:pt x="2082316" y="1266232"/>
                </a:cubicBezTo>
                <a:cubicBezTo>
                  <a:pt x="2103874" y="1360298"/>
                  <a:pt x="2133270" y="1511197"/>
                  <a:pt x="2117592" y="1595464"/>
                </a:cubicBezTo>
                <a:cubicBezTo>
                  <a:pt x="2101914" y="1679731"/>
                  <a:pt x="2072517" y="1728724"/>
                  <a:pt x="1988245" y="1771837"/>
                </a:cubicBezTo>
                <a:cubicBezTo>
                  <a:pt x="1903973" y="1814950"/>
                  <a:pt x="1727590" y="1842387"/>
                  <a:pt x="1611961" y="1854145"/>
                </a:cubicBezTo>
                <a:cubicBezTo>
                  <a:pt x="1496332" y="1865903"/>
                  <a:pt x="1396381" y="1869823"/>
                  <a:pt x="1294471" y="1842387"/>
                </a:cubicBezTo>
                <a:cubicBezTo>
                  <a:pt x="1192561" y="1814951"/>
                  <a:pt x="1112208" y="1726764"/>
                  <a:pt x="1000499" y="1689530"/>
                </a:cubicBezTo>
                <a:cubicBezTo>
                  <a:pt x="888790" y="1652296"/>
                  <a:pt x="728085" y="1644456"/>
                  <a:pt x="624215" y="1618980"/>
                </a:cubicBezTo>
                <a:cubicBezTo>
                  <a:pt x="520345" y="1593504"/>
                  <a:pt x="457630" y="1566068"/>
                  <a:pt x="377278" y="1536672"/>
                </a:cubicBezTo>
                <a:cubicBezTo>
                  <a:pt x="296926" y="1507276"/>
                  <a:pt x="202854" y="1495518"/>
                  <a:pt x="142100" y="1442606"/>
                </a:cubicBezTo>
                <a:cubicBezTo>
                  <a:pt x="81346" y="1389694"/>
                  <a:pt x="34311" y="1323063"/>
                  <a:pt x="12753" y="1219199"/>
                </a:cubicBezTo>
                <a:cubicBezTo>
                  <a:pt x="-8805" y="1115335"/>
                  <a:pt x="994" y="917404"/>
                  <a:pt x="12753" y="819419"/>
                </a:cubicBezTo>
                <a:cubicBezTo>
                  <a:pt x="24512" y="721434"/>
                  <a:pt x="53909" y="693998"/>
                  <a:pt x="83306" y="631287"/>
                </a:cubicBezTo>
                <a:cubicBezTo>
                  <a:pt x="112703" y="568576"/>
                  <a:pt x="110743" y="505866"/>
                  <a:pt x="177377" y="443155"/>
                </a:cubicBezTo>
                <a:close/>
              </a:path>
            </a:pathLst>
          </a:custGeom>
          <a:noFill/>
          <a:ln w="38100" cmpd="sng">
            <a:solidFill>
              <a:srgbClr val="595959"/>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5139801" y="4525218"/>
            <a:ext cx="520142" cy="400110"/>
          </a:xfrm>
          <a:prstGeom prst="rect">
            <a:avLst/>
          </a:prstGeom>
          <a:noFill/>
        </p:spPr>
        <p:txBody>
          <a:bodyPr wrap="none" rtlCol="0">
            <a:spAutoFit/>
          </a:bodyPr>
          <a:lstStyle/>
          <a:p>
            <a:r>
              <a:rPr lang="en-US" altLang="ja-JP" sz="2000">
                <a:solidFill>
                  <a:srgbClr val="BF00BF"/>
                </a:solidFill>
                <a:latin typeface="TitilliumText25L 400 wt"/>
                <a:cs typeface="TitilliumText25L 400 wt"/>
              </a:rPr>
              <a:t>0.2</a:t>
            </a:r>
            <a:endParaRPr kumimoji="1" lang="ja-JP" altLang="en-US" sz="2000">
              <a:solidFill>
                <a:srgbClr val="BF00BF"/>
              </a:solidFill>
              <a:latin typeface="TitilliumText25L 400 wt"/>
              <a:cs typeface="TitilliumText25L 400 wt"/>
            </a:endParaRPr>
          </a:p>
        </p:txBody>
      </p:sp>
      <p:sp>
        <p:nvSpPr>
          <p:cNvPr id="46" name="テキスト ボックス 45"/>
          <p:cNvSpPr txBox="1"/>
          <p:nvPr/>
        </p:nvSpPr>
        <p:spPr>
          <a:xfrm>
            <a:off x="6280364" y="4842399"/>
            <a:ext cx="520142" cy="400110"/>
          </a:xfrm>
          <a:prstGeom prst="rect">
            <a:avLst/>
          </a:prstGeom>
          <a:noFill/>
        </p:spPr>
        <p:txBody>
          <a:bodyPr wrap="none" rtlCol="0">
            <a:spAutoFit/>
          </a:bodyPr>
          <a:lstStyle/>
          <a:p>
            <a:r>
              <a:rPr lang="en-US" altLang="ja-JP" sz="2000">
                <a:solidFill>
                  <a:srgbClr val="BF00BF"/>
                </a:solidFill>
                <a:latin typeface="TitilliumText25L 400 wt"/>
                <a:cs typeface="TitilliumText25L 400 wt"/>
              </a:rPr>
              <a:t>0.2</a:t>
            </a:r>
            <a:endParaRPr kumimoji="1" lang="ja-JP" altLang="en-US" sz="2000">
              <a:solidFill>
                <a:srgbClr val="BF00BF"/>
              </a:solidFill>
              <a:latin typeface="TitilliumText25L 400 wt"/>
              <a:cs typeface="TitilliumText25L 400 wt"/>
            </a:endParaRPr>
          </a:p>
        </p:txBody>
      </p:sp>
      <p:sp>
        <p:nvSpPr>
          <p:cNvPr id="62" name="テキスト ボックス 61"/>
          <p:cNvSpPr txBox="1"/>
          <p:nvPr/>
        </p:nvSpPr>
        <p:spPr>
          <a:xfrm>
            <a:off x="4972115" y="5330705"/>
            <a:ext cx="671979"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Java</a:t>
            </a:r>
            <a:endParaRPr kumimoji="1" lang="ja-JP" altLang="en-US" sz="2000">
              <a:solidFill>
                <a:srgbClr val="595959"/>
              </a:solidFill>
              <a:latin typeface="TitilliumText25L 400 wt"/>
              <a:cs typeface="TitilliumText25L 400 wt"/>
            </a:endParaRPr>
          </a:p>
        </p:txBody>
      </p:sp>
      <p:sp>
        <p:nvSpPr>
          <p:cNvPr id="63" name="テキスト ボックス 62"/>
          <p:cNvSpPr txBox="1"/>
          <p:nvPr/>
        </p:nvSpPr>
        <p:spPr>
          <a:xfrm>
            <a:off x="532002" y="1268124"/>
            <a:ext cx="5698996"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TitilliumText25L 400 wt"/>
                <a:cs typeface="TitilliumText25L 400 wt"/>
              </a:rPr>
              <a:t>プロフィール</a:t>
            </a:r>
            <a:r>
              <a:rPr kumimoji="1" lang="en-US" altLang="ja-JP" sz="2000">
                <a:solidFill>
                  <a:schemeClr val="tx1">
                    <a:lumMod val="65000"/>
                    <a:lumOff val="35000"/>
                  </a:schemeClr>
                </a:solidFill>
                <a:latin typeface="TitilliumText25L 400 wt"/>
                <a:cs typeface="TitilliumText25L 400 wt"/>
              </a:rPr>
              <a:t>･</a:t>
            </a:r>
            <a:r>
              <a:rPr kumimoji="1" lang="ja-JP" altLang="en-US" sz="2000">
                <a:solidFill>
                  <a:schemeClr val="tx1">
                    <a:lumMod val="65000"/>
                    <a:lumOff val="35000"/>
                  </a:schemeClr>
                </a:solidFill>
                <a:latin typeface="TitilliumText25L 400 wt"/>
                <a:cs typeface="TitilliumText25L 400 wt"/>
              </a:rPr>
              <a:t>位置情報内の共通語を用いた手法</a:t>
            </a:r>
            <a:endParaRPr kumimoji="1" lang="en-US" altLang="ja-JP" sz="2000">
              <a:solidFill>
                <a:schemeClr val="tx1">
                  <a:lumMod val="65000"/>
                  <a:lumOff val="35000"/>
                </a:schemeClr>
              </a:solidFill>
              <a:latin typeface="TitilliumText25L 400 wt"/>
              <a:cs typeface="TitilliumText25L 400 wt"/>
            </a:endParaRPr>
          </a:p>
        </p:txBody>
      </p:sp>
      <p:sp>
        <p:nvSpPr>
          <p:cNvPr id="64" name="テキスト ボックス 63"/>
          <p:cNvSpPr txBox="1"/>
          <p:nvPr/>
        </p:nvSpPr>
        <p:spPr>
          <a:xfrm>
            <a:off x="1842422" y="2215011"/>
            <a:ext cx="1905905"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ldf    gdf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65" name="テキスト ボックス 64"/>
          <p:cNvSpPr txBox="1"/>
          <p:nvPr/>
        </p:nvSpPr>
        <p:spPr>
          <a:xfrm>
            <a:off x="411013" y="4348679"/>
            <a:ext cx="4074961"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ldf  … </a:t>
            </a:r>
            <a:r>
              <a:rPr lang="ja-JP" altLang="en-US">
                <a:solidFill>
                  <a:srgbClr val="595959"/>
                </a:solidFill>
                <a:latin typeface="TitilliumText25L 400 wt"/>
                <a:cs typeface="TitilliumText25L 400 wt"/>
              </a:rPr>
              <a:t>フォロワー内での語の出現割合</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
        <p:nvSpPr>
          <p:cNvPr id="66" name="テキスト ボックス 65"/>
          <p:cNvSpPr txBox="1"/>
          <p:nvPr/>
        </p:nvSpPr>
        <p:spPr>
          <a:xfrm>
            <a:off x="411013" y="4773918"/>
            <a:ext cx="3877985"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gdf … </a:t>
            </a:r>
            <a:r>
              <a:rPr lang="en-US" altLang="ja-JP">
                <a:solidFill>
                  <a:srgbClr val="595959"/>
                </a:solidFill>
                <a:latin typeface="TitilliumText25L 400 wt"/>
                <a:cs typeface="TitilliumText25L 400 wt"/>
              </a:rPr>
              <a:t>Twitter</a:t>
            </a:r>
            <a:r>
              <a:rPr lang="ja-JP" altLang="en-US">
                <a:solidFill>
                  <a:srgbClr val="595959"/>
                </a:solidFill>
                <a:latin typeface="TitilliumText25L 400 wt"/>
                <a:cs typeface="TitilliumText25L 400 wt"/>
              </a:rPr>
              <a:t>全体での語の出現割合</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
        <p:nvSpPr>
          <p:cNvPr id="68" name="タイトル 1"/>
          <p:cNvSpPr txBox="1">
            <a:spLocks/>
          </p:cNvSpPr>
          <p:nvPr/>
        </p:nvSpPr>
        <p:spPr bwMode="auto">
          <a:xfrm>
            <a:off x="685800" y="245008"/>
            <a:ext cx="7772400" cy="883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2pPr>
            <a:lvl3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3pPr>
            <a:lvl4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4pPr>
            <a:lvl5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5pPr>
            <a:lvl6pPr marL="4572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6pPr>
            <a:lvl7pPr marL="9144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7pPr>
            <a:lvl8pPr marL="13716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8pPr>
            <a:lvl9pPr marL="18288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9pPr>
          </a:lstStyle>
          <a:p>
            <a:r>
              <a:rPr lang="ja-JP" altLang="en-US" sz="4000">
                <a:solidFill>
                  <a:schemeClr val="tx1">
                    <a:lumMod val="75000"/>
                    <a:lumOff val="25000"/>
                  </a:schemeClr>
                </a:solidFill>
                <a:latin typeface="TitilliumText25L 400 wt"/>
                <a:cs typeface="TitilliumText25L 400 wt"/>
              </a:rPr>
              <a:t>提案手法</a:t>
            </a:r>
            <a:r>
              <a:rPr lang="en-US" altLang="ja-JP" sz="4000">
                <a:solidFill>
                  <a:schemeClr val="tx1">
                    <a:lumMod val="75000"/>
                    <a:lumOff val="25000"/>
                  </a:schemeClr>
                </a:solidFill>
                <a:latin typeface="TitilliumText25L 400 wt"/>
                <a:cs typeface="TitilliumText25L 400 wt"/>
              </a:rPr>
              <a:t>(1) </a:t>
            </a:r>
            <a:r>
              <a:rPr lang="ja-JP" altLang="en-US" sz="3200">
                <a:solidFill>
                  <a:schemeClr val="tx1">
                    <a:lumMod val="75000"/>
                    <a:lumOff val="25000"/>
                  </a:schemeClr>
                </a:solidFill>
                <a:latin typeface="TitilliumText25L 400 wt"/>
                <a:cs typeface="TitilliumText25L 400 wt"/>
              </a:rPr>
              <a:t>対象範囲の広さによる分類</a:t>
            </a:r>
          </a:p>
        </p:txBody>
      </p:sp>
      <p:sp>
        <p:nvSpPr>
          <p:cNvPr id="69" name="テキスト ボックス 68"/>
          <p:cNvSpPr txBox="1"/>
          <p:nvPr/>
        </p:nvSpPr>
        <p:spPr>
          <a:xfrm>
            <a:off x="411013" y="5189440"/>
            <a:ext cx="2648441"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score … max (</a:t>
            </a:r>
            <a:r>
              <a:rPr lang="en-US" altLang="ja-JP">
                <a:solidFill>
                  <a:srgbClr val="595959"/>
                </a:solidFill>
                <a:latin typeface="TitilliumText25L 400 wt"/>
                <a:cs typeface="TitilliumText25L 400 wt"/>
              </a:rPr>
              <a:t>ldf-gdf, 0)</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Tree>
    <p:extLst>
      <p:ext uri="{BB962C8B-B14F-4D97-AF65-F5344CB8AC3E}">
        <p14:creationId xmlns:p14="http://schemas.microsoft.com/office/powerpoint/2010/main" val="2198054236"/>
      </p:ext>
    </p:extLst>
  </p:cSld>
  <p:clrMapOvr>
    <a:masterClrMapping/>
  </p:clrMapOvr>
  <mc:AlternateContent xmlns:mc="http://schemas.openxmlformats.org/markup-compatibility/2006">
    <mc:Choice xmlns:p14="http://schemas.microsoft.com/office/powerpoint/2010/main" Requires="p14">
      <p:transition spd="slow" p14:dur="2000" advTm="43571"/>
    </mc:Choice>
    <mc:Fallback>
      <p:transition xmlns:p14="http://schemas.microsoft.com/office/powerpoint/2010/main" spd="slow" advTm="43571"/>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24095" y="1269121"/>
            <a:ext cx="8515495" cy="5104818"/>
          </a:xfrm>
        </p:spPr>
        <p:txBody>
          <a:bodyPr/>
          <a:lstStyle/>
          <a:p>
            <a:pPr marL="0" indent="0">
              <a:buNone/>
            </a:pPr>
            <a:endParaRPr lang="en-US" altLang="ja-JP" sz="2400">
              <a:solidFill>
                <a:srgbClr val="595959"/>
              </a:solidFill>
              <a:latin typeface="TitilliumText25L 400 wt"/>
              <a:cs typeface="TitilliumText25L 400 wt"/>
            </a:endParaRPr>
          </a:p>
          <a:p>
            <a:pPr marL="0" indent="0">
              <a:buNone/>
            </a:pPr>
            <a:r>
              <a:rPr lang="en-US" altLang="ja-JP" sz="2000">
                <a:solidFill>
                  <a:srgbClr val="595959"/>
                </a:solidFill>
                <a:latin typeface="TitilliumText25L 400 wt"/>
                <a:cs typeface="TitilliumText25L 400 wt"/>
              </a:rPr>
              <a:t>(1) </a:t>
            </a:r>
            <a:r>
              <a:rPr lang="ja-JP" altLang="en-US" sz="2000">
                <a:solidFill>
                  <a:srgbClr val="595959"/>
                </a:solidFill>
                <a:latin typeface="TitilliumText25L 400 wt"/>
                <a:cs typeface="TitilliumText25L 400 wt"/>
              </a:rPr>
              <a:t>出現する語の</a:t>
            </a:r>
            <a:r>
              <a:rPr lang="en-US" altLang="ja-JP" sz="2000">
                <a:solidFill>
                  <a:srgbClr val="595959"/>
                </a:solidFill>
                <a:latin typeface="TitilliumText25L 400 wt"/>
                <a:cs typeface="TitilliumText25L 400 wt"/>
              </a:rPr>
              <a:t>score</a:t>
            </a:r>
            <a:r>
              <a:rPr lang="ja-JP" altLang="en-US" sz="2000">
                <a:solidFill>
                  <a:srgbClr val="595959"/>
                </a:solidFill>
                <a:latin typeface="TitilliumText25L 400 wt"/>
                <a:cs typeface="TitilliumText25L 400 wt"/>
              </a:rPr>
              <a:t>を求める</a:t>
            </a:r>
            <a:r>
              <a:rPr lang="en-US" altLang="ja-JP" sz="2000">
                <a:solidFill>
                  <a:srgbClr val="595959"/>
                </a:solidFill>
                <a:latin typeface="TitilliumText25L 400 wt"/>
                <a:cs typeface="TitilliumText25L 400 wt"/>
              </a:rPr>
              <a:t>        (2) </a:t>
            </a:r>
            <a:r>
              <a:rPr lang="ja-JP" altLang="en-US" sz="2000">
                <a:solidFill>
                  <a:srgbClr val="595959"/>
                </a:solidFill>
                <a:latin typeface="TitilliumText25L 400 wt"/>
                <a:cs typeface="TitilliumText25L 400 wt"/>
              </a:rPr>
              <a:t>各フォロワーに</a:t>
            </a:r>
            <a:r>
              <a:rPr lang="en-US" altLang="ja-JP" sz="2000">
                <a:solidFill>
                  <a:srgbClr val="595959"/>
                </a:solidFill>
                <a:latin typeface="TitilliumText25L 400 wt"/>
                <a:cs typeface="TitilliumText25L 400 wt"/>
              </a:rPr>
              <a:t>score</a:t>
            </a:r>
            <a:r>
              <a:rPr lang="ja-JP" altLang="en-US" sz="2000">
                <a:solidFill>
                  <a:srgbClr val="595959"/>
                </a:solidFill>
                <a:latin typeface="TitilliumText25L 400 wt"/>
                <a:cs typeface="TitilliumText25L 400 wt"/>
              </a:rPr>
              <a:t>を付与</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降順</a:t>
            </a:r>
            <a:r>
              <a:rPr lang="en-US" altLang="ja-JP" sz="2000">
                <a:solidFill>
                  <a:srgbClr val="595959"/>
                </a:solidFill>
                <a:latin typeface="TitilliumText25L 400 wt"/>
                <a:cs typeface="TitilliumText25L 400 wt"/>
              </a:rPr>
              <a:t>)</a:t>
            </a:r>
          </a:p>
        </p:txBody>
      </p:sp>
      <p:sp>
        <p:nvSpPr>
          <p:cNvPr id="67" name="円/楕円 66"/>
          <p:cNvSpPr/>
          <p:nvPr/>
        </p:nvSpPr>
        <p:spPr>
          <a:xfrm>
            <a:off x="5246423" y="292325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6" name="Straight Connector 14"/>
          <p:cNvCxnSpPr/>
          <p:nvPr/>
        </p:nvCxnSpPr>
        <p:spPr>
          <a:xfrm>
            <a:off x="787845" y="265839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4"/>
          <p:cNvCxnSpPr/>
          <p:nvPr/>
        </p:nvCxnSpPr>
        <p:spPr>
          <a:xfrm>
            <a:off x="787845" y="313420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787845" y="361001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822654" y="2706868"/>
            <a:ext cx="697627" cy="400110"/>
          </a:xfrm>
          <a:prstGeom prst="rect">
            <a:avLst/>
          </a:prstGeom>
          <a:noFill/>
        </p:spPr>
        <p:txBody>
          <a:bodyPr wrap="none" rtlCol="0">
            <a:spAutoFit/>
          </a:bodyPr>
          <a:lstStyle/>
          <a:p>
            <a:r>
              <a:rPr kumimoji="1" lang="ja-JP" altLang="en-US" sz="2000">
                <a:solidFill>
                  <a:srgbClr val="595959"/>
                </a:solidFill>
              </a:rPr>
              <a:t>京都</a:t>
            </a:r>
          </a:p>
        </p:txBody>
      </p:sp>
      <p:sp>
        <p:nvSpPr>
          <p:cNvPr id="44" name="テキスト ボックス 43"/>
          <p:cNvSpPr txBox="1"/>
          <p:nvPr/>
        </p:nvSpPr>
        <p:spPr>
          <a:xfrm>
            <a:off x="834415" y="3167782"/>
            <a:ext cx="671979"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Java</a:t>
            </a:r>
            <a:endParaRPr kumimoji="1" lang="ja-JP" altLang="en-US" sz="2000">
              <a:solidFill>
                <a:srgbClr val="595959"/>
              </a:solidFill>
              <a:latin typeface="TitilliumText25L 400 wt"/>
              <a:cs typeface="TitilliumText25L 400 wt"/>
            </a:endParaRPr>
          </a:p>
        </p:txBody>
      </p:sp>
      <p:sp>
        <p:nvSpPr>
          <p:cNvPr id="45" name="テキスト ボックス 44"/>
          <p:cNvSpPr txBox="1"/>
          <p:nvPr/>
        </p:nvSpPr>
        <p:spPr>
          <a:xfrm>
            <a:off x="704193" y="3633531"/>
            <a:ext cx="954107" cy="400110"/>
          </a:xfrm>
          <a:prstGeom prst="rect">
            <a:avLst/>
          </a:prstGeom>
          <a:noFill/>
        </p:spPr>
        <p:txBody>
          <a:bodyPr wrap="none" rtlCol="0">
            <a:spAutoFit/>
          </a:bodyPr>
          <a:lstStyle/>
          <a:p>
            <a:r>
              <a:rPr kumimoji="1" lang="ja-JP" altLang="en-US" sz="2000">
                <a:solidFill>
                  <a:srgbClr val="595959"/>
                </a:solidFill>
              </a:rPr>
              <a:t>大学生</a:t>
            </a:r>
          </a:p>
        </p:txBody>
      </p:sp>
      <p:sp>
        <p:nvSpPr>
          <p:cNvPr id="47" name="テキスト ボックス 46"/>
          <p:cNvSpPr txBox="1"/>
          <p:nvPr/>
        </p:nvSpPr>
        <p:spPr>
          <a:xfrm>
            <a:off x="1797718" y="2695110"/>
            <a:ext cx="1793823"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0.7    0.2     </a:t>
            </a:r>
            <a:r>
              <a:rPr lang="en-US" altLang="ja-JP" sz="2000">
                <a:solidFill>
                  <a:schemeClr val="tx1">
                    <a:lumMod val="65000"/>
                    <a:lumOff val="35000"/>
                  </a:schemeClr>
                </a:solidFill>
                <a:latin typeface="TitilliumText25L 400 wt"/>
                <a:cs typeface="TitilliumText25L 400 wt"/>
              </a:rPr>
              <a:t>0.5</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8" name="テキスト ボックス 47"/>
          <p:cNvSpPr txBox="1"/>
          <p:nvPr/>
        </p:nvSpPr>
        <p:spPr>
          <a:xfrm>
            <a:off x="1797718" y="3167782"/>
            <a:ext cx="1733550"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0.3    0.1     </a:t>
            </a:r>
            <a:r>
              <a:rPr lang="en-US" altLang="ja-JP" sz="2000">
                <a:solidFill>
                  <a:schemeClr val="tx1">
                    <a:lumMod val="65000"/>
                    <a:lumOff val="35000"/>
                  </a:schemeClr>
                </a:solidFill>
                <a:latin typeface="TitilliumText25L 400 wt"/>
                <a:cs typeface="TitilliumText25L 400 wt"/>
              </a:rPr>
              <a:t>0.2</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9" name="テキスト ボックス 48"/>
          <p:cNvSpPr txBox="1"/>
          <p:nvPr/>
        </p:nvSpPr>
        <p:spPr>
          <a:xfrm>
            <a:off x="1797718" y="3628696"/>
            <a:ext cx="1733550"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0.4    0.3     </a:t>
            </a:r>
            <a:r>
              <a:rPr lang="en-US" altLang="ja-JP" sz="2000">
                <a:solidFill>
                  <a:schemeClr val="accent2">
                    <a:lumMod val="75000"/>
                  </a:schemeClr>
                </a:solidFill>
                <a:latin typeface="TitilliumText25L 400 wt"/>
                <a:cs typeface="TitilliumText25L 400 wt"/>
              </a:rPr>
              <a:t>0.1</a:t>
            </a:r>
            <a:r>
              <a:rPr kumimoji="1" lang="en-US" altLang="ja-JP" sz="2000" b="1">
                <a:solidFill>
                  <a:srgbClr val="595959"/>
                </a:solidFill>
                <a:latin typeface="TitilliumText25L 400 wt"/>
                <a:cs typeface="TitilliumText25L 400 wt"/>
              </a:rPr>
              <a:t> </a:t>
            </a:r>
            <a:endParaRPr kumimoji="1" lang="ja-JP" altLang="en-US" sz="2000" b="1">
              <a:solidFill>
                <a:srgbClr val="595959"/>
              </a:solidFill>
              <a:latin typeface="TitilliumText25L 400 wt"/>
              <a:cs typeface="TitilliumText25L 400 wt"/>
            </a:endParaRPr>
          </a:p>
        </p:txBody>
      </p:sp>
      <p:sp>
        <p:nvSpPr>
          <p:cNvPr id="50" name="円/楕円 49"/>
          <p:cNvSpPr/>
          <p:nvPr/>
        </p:nvSpPr>
        <p:spPr>
          <a:xfrm>
            <a:off x="5822606" y="3849336"/>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6251341" y="2821996"/>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7315052" y="2786735"/>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203074" y="309723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6827524" y="375001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7769019" y="3884610"/>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315052" y="4730350"/>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6251341" y="4768302"/>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5093559" y="4458602"/>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5270733" y="2995878"/>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1" name="テキスト ボックス 30"/>
          <p:cNvSpPr txBox="1"/>
          <p:nvPr/>
        </p:nvSpPr>
        <p:spPr>
          <a:xfrm>
            <a:off x="6280364" y="2899738"/>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2" name="テキスト ボックス 31"/>
          <p:cNvSpPr txBox="1"/>
          <p:nvPr/>
        </p:nvSpPr>
        <p:spPr>
          <a:xfrm>
            <a:off x="7348790" y="2862388"/>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3" name="テキスト ボックス 32"/>
          <p:cNvSpPr txBox="1"/>
          <p:nvPr/>
        </p:nvSpPr>
        <p:spPr>
          <a:xfrm>
            <a:off x="8252590" y="3177778"/>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7" name="テキスト ボックス 36"/>
          <p:cNvSpPr txBox="1"/>
          <p:nvPr/>
        </p:nvSpPr>
        <p:spPr>
          <a:xfrm>
            <a:off x="7810137" y="3948377"/>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8" name="テキスト ボックス 37"/>
          <p:cNvSpPr txBox="1"/>
          <p:nvPr/>
        </p:nvSpPr>
        <p:spPr>
          <a:xfrm>
            <a:off x="6871060" y="3816993"/>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9" name="テキスト ボックス 38"/>
          <p:cNvSpPr txBox="1"/>
          <p:nvPr/>
        </p:nvSpPr>
        <p:spPr>
          <a:xfrm>
            <a:off x="5849670" y="3932527"/>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40" name="テキスト ボックス 39"/>
          <p:cNvSpPr txBox="1"/>
          <p:nvPr/>
        </p:nvSpPr>
        <p:spPr>
          <a:xfrm>
            <a:off x="5139801" y="4525218"/>
            <a:ext cx="520142" cy="400110"/>
          </a:xfrm>
          <a:prstGeom prst="rect">
            <a:avLst/>
          </a:prstGeom>
          <a:noFill/>
        </p:spPr>
        <p:txBody>
          <a:bodyPr wrap="none" rtlCol="0">
            <a:spAutoFit/>
          </a:bodyPr>
          <a:lstStyle/>
          <a:p>
            <a:r>
              <a:rPr lang="en-US" altLang="ja-JP" sz="2000">
                <a:solidFill>
                  <a:schemeClr val="tx1">
                    <a:lumMod val="65000"/>
                    <a:lumOff val="35000"/>
                  </a:schemeClr>
                </a:solidFill>
                <a:latin typeface="TitilliumText25L 400 wt"/>
                <a:cs typeface="TitilliumText25L 400 wt"/>
              </a:rPr>
              <a:t>0.2</a:t>
            </a:r>
            <a:endParaRPr kumimoji="1" lang="ja-JP" altLang="en-US" sz="2000">
              <a:solidFill>
                <a:schemeClr val="tx1">
                  <a:lumMod val="65000"/>
                  <a:lumOff val="35000"/>
                </a:schemeClr>
              </a:solidFill>
              <a:latin typeface="TitilliumText25L 400 wt"/>
              <a:cs typeface="TitilliumText25L 400 wt"/>
            </a:endParaRPr>
          </a:p>
        </p:txBody>
      </p:sp>
      <p:sp>
        <p:nvSpPr>
          <p:cNvPr id="46" name="テキスト ボックス 45"/>
          <p:cNvSpPr txBox="1"/>
          <p:nvPr/>
        </p:nvSpPr>
        <p:spPr>
          <a:xfrm>
            <a:off x="6280364" y="4842399"/>
            <a:ext cx="520142" cy="400110"/>
          </a:xfrm>
          <a:prstGeom prst="rect">
            <a:avLst/>
          </a:prstGeom>
          <a:noFill/>
        </p:spPr>
        <p:txBody>
          <a:bodyPr wrap="none" rtlCol="0">
            <a:spAutoFit/>
          </a:bodyPr>
          <a:lstStyle/>
          <a:p>
            <a:r>
              <a:rPr lang="en-US" altLang="ja-JP" sz="2000">
                <a:solidFill>
                  <a:schemeClr val="tx1">
                    <a:lumMod val="65000"/>
                    <a:lumOff val="35000"/>
                  </a:schemeClr>
                </a:solidFill>
                <a:latin typeface="TitilliumText25L 400 wt"/>
                <a:cs typeface="TitilliumText25L 400 wt"/>
              </a:rPr>
              <a:t>0.2</a:t>
            </a:r>
            <a:endParaRPr kumimoji="1" lang="ja-JP" altLang="en-US" sz="2000">
              <a:solidFill>
                <a:schemeClr val="tx1">
                  <a:lumMod val="65000"/>
                  <a:lumOff val="35000"/>
                </a:schemeClr>
              </a:solidFill>
              <a:latin typeface="TitilliumText25L 400 wt"/>
              <a:cs typeface="TitilliumText25L 400 wt"/>
            </a:endParaRPr>
          </a:p>
        </p:txBody>
      </p:sp>
      <p:sp>
        <p:nvSpPr>
          <p:cNvPr id="65" name="テキスト ボックス 64"/>
          <p:cNvSpPr txBox="1"/>
          <p:nvPr/>
        </p:nvSpPr>
        <p:spPr>
          <a:xfrm>
            <a:off x="7360549" y="4809023"/>
            <a:ext cx="520142" cy="400110"/>
          </a:xfrm>
          <a:prstGeom prst="rect">
            <a:avLst/>
          </a:prstGeom>
          <a:noFill/>
        </p:spPr>
        <p:txBody>
          <a:bodyPr wrap="none" rtlCol="0">
            <a:spAutoFit/>
          </a:bodyPr>
          <a:lstStyle/>
          <a:p>
            <a:r>
              <a:rPr lang="en-US" altLang="ja-JP" sz="2000">
                <a:solidFill>
                  <a:schemeClr val="accent2">
                    <a:lumMod val="75000"/>
                  </a:schemeClr>
                </a:solidFill>
                <a:latin typeface="TitilliumText25L 400 wt"/>
                <a:cs typeface="TitilliumText25L 400 wt"/>
              </a:rPr>
              <a:t>0.1</a:t>
            </a:r>
            <a:endParaRPr kumimoji="1" lang="ja-JP" altLang="en-US" sz="2000">
              <a:solidFill>
                <a:schemeClr val="accent2">
                  <a:lumMod val="75000"/>
                </a:schemeClr>
              </a:solidFill>
              <a:latin typeface="TitilliumText25L 400 wt"/>
              <a:cs typeface="TitilliumText25L 400 wt"/>
            </a:endParaRPr>
          </a:p>
        </p:txBody>
      </p:sp>
      <p:sp>
        <p:nvSpPr>
          <p:cNvPr id="5" name="フリーフォーム 4"/>
          <p:cNvSpPr/>
          <p:nvPr/>
        </p:nvSpPr>
        <p:spPr>
          <a:xfrm>
            <a:off x="6032033" y="3590961"/>
            <a:ext cx="2521160" cy="2005108"/>
          </a:xfrm>
          <a:custGeom>
            <a:avLst/>
            <a:gdLst>
              <a:gd name="connsiteX0" fmla="*/ 1552445 w 2521160"/>
              <a:gd name="connsiteY0" fmla="*/ 7064 h 2005108"/>
              <a:gd name="connsiteX1" fmla="*/ 2011042 w 2521160"/>
              <a:gd name="connsiteY1" fmla="*/ 89372 h 2005108"/>
              <a:gd name="connsiteX2" fmla="*/ 2293255 w 2521160"/>
              <a:gd name="connsiteY2" fmla="*/ 218712 h 2005108"/>
              <a:gd name="connsiteX3" fmla="*/ 2493156 w 2521160"/>
              <a:gd name="connsiteY3" fmla="*/ 430361 h 2005108"/>
              <a:gd name="connsiteX4" fmla="*/ 2493156 w 2521160"/>
              <a:gd name="connsiteY4" fmla="*/ 888933 h 2005108"/>
              <a:gd name="connsiteX5" fmla="*/ 2246219 w 2521160"/>
              <a:gd name="connsiteY5" fmla="*/ 1147614 h 2005108"/>
              <a:gd name="connsiteX6" fmla="*/ 2105113 w 2521160"/>
              <a:gd name="connsiteY6" fmla="*/ 1453329 h 2005108"/>
              <a:gd name="connsiteX7" fmla="*/ 2022801 w 2521160"/>
              <a:gd name="connsiteY7" fmla="*/ 1700252 h 2005108"/>
              <a:gd name="connsiteX8" fmla="*/ 1858176 w 2521160"/>
              <a:gd name="connsiteY8" fmla="*/ 1900142 h 2005108"/>
              <a:gd name="connsiteX9" fmla="*/ 1481892 w 2521160"/>
              <a:gd name="connsiteY9" fmla="*/ 1970692 h 2005108"/>
              <a:gd name="connsiteX10" fmla="*/ 1140885 w 2521160"/>
              <a:gd name="connsiteY10" fmla="*/ 1982450 h 2005108"/>
              <a:gd name="connsiteX11" fmla="*/ 799877 w 2521160"/>
              <a:gd name="connsiteY11" fmla="*/ 1994208 h 2005108"/>
              <a:gd name="connsiteX12" fmla="*/ 447111 w 2521160"/>
              <a:gd name="connsiteY12" fmla="*/ 1994208 h 2005108"/>
              <a:gd name="connsiteX13" fmla="*/ 200174 w 2521160"/>
              <a:gd name="connsiteY13" fmla="*/ 1853109 h 2005108"/>
              <a:gd name="connsiteX14" fmla="*/ 59067 w 2521160"/>
              <a:gd name="connsiteY14" fmla="*/ 1629703 h 2005108"/>
              <a:gd name="connsiteX15" fmla="*/ 273 w 2521160"/>
              <a:gd name="connsiteY15" fmla="*/ 1418054 h 2005108"/>
              <a:gd name="connsiteX16" fmla="*/ 47309 w 2521160"/>
              <a:gd name="connsiteY16" fmla="*/ 1135856 h 2005108"/>
              <a:gd name="connsiteX17" fmla="*/ 247210 w 2521160"/>
              <a:gd name="connsiteY17" fmla="*/ 1006515 h 2005108"/>
              <a:gd name="connsiteX18" fmla="*/ 423593 w 2521160"/>
              <a:gd name="connsiteY18" fmla="*/ 935966 h 2005108"/>
              <a:gd name="connsiteX19" fmla="*/ 564699 w 2521160"/>
              <a:gd name="connsiteY19" fmla="*/ 794867 h 2005108"/>
              <a:gd name="connsiteX20" fmla="*/ 576458 w 2521160"/>
              <a:gd name="connsiteY20" fmla="*/ 559702 h 2005108"/>
              <a:gd name="connsiteX21" fmla="*/ 576458 w 2521160"/>
              <a:gd name="connsiteY21" fmla="*/ 289262 h 2005108"/>
              <a:gd name="connsiteX22" fmla="*/ 705806 w 2521160"/>
              <a:gd name="connsiteY22" fmla="*/ 101130 h 2005108"/>
              <a:gd name="connsiteX23" fmla="*/ 905707 w 2521160"/>
              <a:gd name="connsiteY23" fmla="*/ 30580 h 2005108"/>
              <a:gd name="connsiteX24" fmla="*/ 1176161 w 2521160"/>
              <a:gd name="connsiteY24" fmla="*/ 7064 h 2005108"/>
              <a:gd name="connsiteX25" fmla="*/ 1552445 w 2521160"/>
              <a:gd name="connsiteY25" fmla="*/ 7064 h 2005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21160" h="2005108">
                <a:moveTo>
                  <a:pt x="1552445" y="7064"/>
                </a:moveTo>
                <a:cubicBezTo>
                  <a:pt x="1691592" y="20782"/>
                  <a:pt x="1887574" y="54097"/>
                  <a:pt x="2011042" y="89372"/>
                </a:cubicBezTo>
                <a:cubicBezTo>
                  <a:pt x="2134510" y="124647"/>
                  <a:pt x="2212903" y="161881"/>
                  <a:pt x="2293255" y="218712"/>
                </a:cubicBezTo>
                <a:cubicBezTo>
                  <a:pt x="2373607" y="275543"/>
                  <a:pt x="2459839" y="318658"/>
                  <a:pt x="2493156" y="430361"/>
                </a:cubicBezTo>
                <a:cubicBezTo>
                  <a:pt x="2526473" y="542065"/>
                  <a:pt x="2534312" y="769391"/>
                  <a:pt x="2493156" y="888933"/>
                </a:cubicBezTo>
                <a:cubicBezTo>
                  <a:pt x="2452000" y="1008475"/>
                  <a:pt x="2310893" y="1053548"/>
                  <a:pt x="2246219" y="1147614"/>
                </a:cubicBezTo>
                <a:cubicBezTo>
                  <a:pt x="2181545" y="1241680"/>
                  <a:pt x="2142349" y="1361223"/>
                  <a:pt x="2105113" y="1453329"/>
                </a:cubicBezTo>
                <a:cubicBezTo>
                  <a:pt x="2067877" y="1545435"/>
                  <a:pt x="2063957" y="1625783"/>
                  <a:pt x="2022801" y="1700252"/>
                </a:cubicBezTo>
                <a:cubicBezTo>
                  <a:pt x="1981645" y="1774721"/>
                  <a:pt x="1948328" y="1855069"/>
                  <a:pt x="1858176" y="1900142"/>
                </a:cubicBezTo>
                <a:cubicBezTo>
                  <a:pt x="1768025" y="1945215"/>
                  <a:pt x="1601440" y="1956974"/>
                  <a:pt x="1481892" y="1970692"/>
                </a:cubicBezTo>
                <a:cubicBezTo>
                  <a:pt x="1362344" y="1984410"/>
                  <a:pt x="1140885" y="1982450"/>
                  <a:pt x="1140885" y="1982450"/>
                </a:cubicBezTo>
                <a:lnTo>
                  <a:pt x="799877" y="1994208"/>
                </a:lnTo>
                <a:cubicBezTo>
                  <a:pt x="684248" y="1996168"/>
                  <a:pt x="547061" y="2017724"/>
                  <a:pt x="447111" y="1994208"/>
                </a:cubicBezTo>
                <a:cubicBezTo>
                  <a:pt x="347161" y="1970692"/>
                  <a:pt x="264848" y="1913860"/>
                  <a:pt x="200174" y="1853109"/>
                </a:cubicBezTo>
                <a:cubicBezTo>
                  <a:pt x="135500" y="1792358"/>
                  <a:pt x="92384" y="1702212"/>
                  <a:pt x="59067" y="1629703"/>
                </a:cubicBezTo>
                <a:cubicBezTo>
                  <a:pt x="25750" y="1557194"/>
                  <a:pt x="2233" y="1500362"/>
                  <a:pt x="273" y="1418054"/>
                </a:cubicBezTo>
                <a:cubicBezTo>
                  <a:pt x="-1687" y="1335746"/>
                  <a:pt x="6153" y="1204446"/>
                  <a:pt x="47309" y="1135856"/>
                </a:cubicBezTo>
                <a:cubicBezTo>
                  <a:pt x="88465" y="1067266"/>
                  <a:pt x="184496" y="1039830"/>
                  <a:pt x="247210" y="1006515"/>
                </a:cubicBezTo>
                <a:cubicBezTo>
                  <a:pt x="309924" y="973200"/>
                  <a:pt x="370678" y="971241"/>
                  <a:pt x="423593" y="935966"/>
                </a:cubicBezTo>
                <a:cubicBezTo>
                  <a:pt x="476508" y="900691"/>
                  <a:pt x="539222" y="857578"/>
                  <a:pt x="564699" y="794867"/>
                </a:cubicBezTo>
                <a:cubicBezTo>
                  <a:pt x="590176" y="732156"/>
                  <a:pt x="574498" y="643969"/>
                  <a:pt x="576458" y="559702"/>
                </a:cubicBezTo>
                <a:cubicBezTo>
                  <a:pt x="578418" y="475435"/>
                  <a:pt x="554900" y="365691"/>
                  <a:pt x="576458" y="289262"/>
                </a:cubicBezTo>
                <a:cubicBezTo>
                  <a:pt x="598016" y="212833"/>
                  <a:pt x="650931" y="144244"/>
                  <a:pt x="705806" y="101130"/>
                </a:cubicBezTo>
                <a:cubicBezTo>
                  <a:pt x="760681" y="58016"/>
                  <a:pt x="827315" y="46258"/>
                  <a:pt x="905707" y="30580"/>
                </a:cubicBezTo>
                <a:cubicBezTo>
                  <a:pt x="984099" y="14902"/>
                  <a:pt x="1066412" y="10983"/>
                  <a:pt x="1176161" y="7064"/>
                </a:cubicBezTo>
                <a:cubicBezTo>
                  <a:pt x="1285910" y="3145"/>
                  <a:pt x="1413298" y="-6654"/>
                  <a:pt x="1552445" y="7064"/>
                </a:cubicBezTo>
                <a:close/>
              </a:path>
            </a:pathLst>
          </a:custGeom>
          <a:noFill/>
          <a:ln w="38100" cmpd="sng">
            <a:solidFill>
              <a:srgbClr val="595959"/>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8085484" y="5173859"/>
            <a:ext cx="954107" cy="400110"/>
          </a:xfrm>
          <a:prstGeom prst="rect">
            <a:avLst/>
          </a:prstGeom>
          <a:noFill/>
        </p:spPr>
        <p:txBody>
          <a:bodyPr wrap="none" rtlCol="0">
            <a:spAutoFit/>
          </a:bodyPr>
          <a:lstStyle/>
          <a:p>
            <a:r>
              <a:rPr kumimoji="1" lang="ja-JP" altLang="en-US" sz="2000">
                <a:solidFill>
                  <a:schemeClr val="tx1">
                    <a:lumMod val="65000"/>
                    <a:lumOff val="35000"/>
                  </a:schemeClr>
                </a:solidFill>
              </a:rPr>
              <a:t>大学生</a:t>
            </a:r>
          </a:p>
        </p:txBody>
      </p:sp>
      <p:sp>
        <p:nvSpPr>
          <p:cNvPr id="68" name="テキスト ボックス 67"/>
          <p:cNvSpPr txBox="1"/>
          <p:nvPr/>
        </p:nvSpPr>
        <p:spPr>
          <a:xfrm>
            <a:off x="5358919" y="5793738"/>
            <a:ext cx="3087255" cy="707886"/>
          </a:xfrm>
          <a:prstGeom prst="rect">
            <a:avLst/>
          </a:prstGeom>
          <a:solidFill>
            <a:schemeClr val="bg2">
              <a:lumMod val="20000"/>
              <a:lumOff val="80000"/>
            </a:schemeClr>
          </a:solidFill>
          <a:ln>
            <a:solidFill>
              <a:schemeClr val="bg2">
                <a:lumMod val="20000"/>
                <a:lumOff val="80000"/>
              </a:schemeClr>
            </a:solidFill>
          </a:ln>
        </p:spPr>
        <p:txBody>
          <a:bodyPr wrap="none" rtlCol="0">
            <a:spAutoFit/>
          </a:bodyPr>
          <a:lstStyle/>
          <a:p>
            <a:pPr algn="ctr"/>
            <a:r>
              <a:rPr lang="ja-JP" altLang="en-US" sz="2000">
                <a:solidFill>
                  <a:schemeClr val="tx1">
                    <a:lumMod val="65000"/>
                    <a:lumOff val="35000"/>
                  </a:schemeClr>
                </a:solidFill>
                <a:latin typeface="TitilliumText25L 400 wt"/>
                <a:cs typeface="TitilliumText25L 400 wt"/>
              </a:rPr>
              <a:t>各ユーザの</a:t>
            </a:r>
            <a:r>
              <a:rPr lang="en-US" altLang="ja-JP" sz="2000">
                <a:solidFill>
                  <a:schemeClr val="tx1">
                    <a:lumMod val="65000"/>
                    <a:lumOff val="35000"/>
                  </a:schemeClr>
                </a:solidFill>
                <a:latin typeface="TitilliumText25L 400 wt"/>
                <a:cs typeface="TitilliumText25L 400 wt"/>
              </a:rPr>
              <a:t>score</a:t>
            </a:r>
            <a:r>
              <a:rPr lang="ja-JP" altLang="en-US" sz="2000">
                <a:solidFill>
                  <a:schemeClr val="tx1">
                    <a:lumMod val="65000"/>
                    <a:lumOff val="35000"/>
                  </a:schemeClr>
                </a:solidFill>
                <a:latin typeface="TitilliumText25L 400 wt"/>
                <a:cs typeface="TitilliumText25L 400 wt"/>
              </a:rPr>
              <a:t>の平均を</a:t>
            </a:r>
            <a:endParaRPr lang="en-US" altLang="ja-JP" sz="2000">
              <a:solidFill>
                <a:schemeClr val="tx1">
                  <a:lumMod val="65000"/>
                  <a:lumOff val="35000"/>
                </a:schemeClr>
              </a:solidFill>
              <a:latin typeface="TitilliumText25L 400 wt"/>
              <a:cs typeface="TitilliumText25L 400 wt"/>
            </a:endParaRPr>
          </a:p>
          <a:p>
            <a:pPr algn="ctr"/>
            <a:r>
              <a:rPr kumimoji="1" lang="ja-JP" altLang="en-US" sz="2000">
                <a:solidFill>
                  <a:schemeClr val="tx1">
                    <a:lumMod val="65000"/>
                    <a:lumOff val="35000"/>
                  </a:schemeClr>
                </a:solidFill>
                <a:latin typeface="TitilliumText25L 400 wt"/>
                <a:cs typeface="TitilliumText25L 400 wt"/>
              </a:rPr>
              <a:t>最終的なスコアとする</a:t>
            </a:r>
          </a:p>
        </p:txBody>
      </p:sp>
      <p:sp>
        <p:nvSpPr>
          <p:cNvPr id="62" name="テキスト ボックス 61"/>
          <p:cNvSpPr txBox="1"/>
          <p:nvPr/>
        </p:nvSpPr>
        <p:spPr>
          <a:xfrm>
            <a:off x="532002" y="1268124"/>
            <a:ext cx="5698996"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TitilliumText25L 400 wt"/>
                <a:cs typeface="TitilliumText25L 400 wt"/>
              </a:rPr>
              <a:t>プロフィール</a:t>
            </a:r>
            <a:r>
              <a:rPr kumimoji="1" lang="en-US" altLang="ja-JP" sz="2000">
                <a:solidFill>
                  <a:schemeClr val="tx1">
                    <a:lumMod val="65000"/>
                    <a:lumOff val="35000"/>
                  </a:schemeClr>
                </a:solidFill>
                <a:latin typeface="TitilliumText25L 400 wt"/>
                <a:cs typeface="TitilliumText25L 400 wt"/>
              </a:rPr>
              <a:t>･</a:t>
            </a:r>
            <a:r>
              <a:rPr kumimoji="1" lang="ja-JP" altLang="en-US" sz="2000">
                <a:solidFill>
                  <a:schemeClr val="tx1">
                    <a:lumMod val="65000"/>
                    <a:lumOff val="35000"/>
                  </a:schemeClr>
                </a:solidFill>
                <a:latin typeface="TitilliumText25L 400 wt"/>
                <a:cs typeface="TitilliumText25L 400 wt"/>
              </a:rPr>
              <a:t>位置情報内の共通語を用いた手法</a:t>
            </a:r>
            <a:endParaRPr kumimoji="1" lang="en-US" altLang="ja-JP" sz="2000">
              <a:solidFill>
                <a:schemeClr val="tx1">
                  <a:lumMod val="65000"/>
                  <a:lumOff val="35000"/>
                </a:schemeClr>
              </a:solidFill>
              <a:latin typeface="TitilliumText25L 400 wt"/>
              <a:cs typeface="TitilliumText25L 400 wt"/>
            </a:endParaRPr>
          </a:p>
        </p:txBody>
      </p:sp>
      <p:sp>
        <p:nvSpPr>
          <p:cNvPr id="63" name="テキスト ボックス 62"/>
          <p:cNvSpPr txBox="1"/>
          <p:nvPr/>
        </p:nvSpPr>
        <p:spPr>
          <a:xfrm>
            <a:off x="1842422" y="2215011"/>
            <a:ext cx="1905905"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ldf    gdf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64" name="テキスト ボックス 63"/>
          <p:cNvSpPr txBox="1"/>
          <p:nvPr/>
        </p:nvSpPr>
        <p:spPr>
          <a:xfrm>
            <a:off x="411013" y="4348679"/>
            <a:ext cx="4074961"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ldf  … </a:t>
            </a:r>
            <a:r>
              <a:rPr lang="ja-JP" altLang="en-US">
                <a:solidFill>
                  <a:srgbClr val="595959"/>
                </a:solidFill>
                <a:latin typeface="TitilliumText25L 400 wt"/>
                <a:cs typeface="TitilliumText25L 400 wt"/>
              </a:rPr>
              <a:t>フォロワー内での語の出現割合</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
        <p:nvSpPr>
          <p:cNvPr id="69" name="テキスト ボックス 68"/>
          <p:cNvSpPr txBox="1"/>
          <p:nvPr/>
        </p:nvSpPr>
        <p:spPr>
          <a:xfrm>
            <a:off x="411013" y="4773918"/>
            <a:ext cx="3877985"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gdf … </a:t>
            </a:r>
            <a:r>
              <a:rPr lang="en-US" altLang="ja-JP">
                <a:solidFill>
                  <a:srgbClr val="595959"/>
                </a:solidFill>
                <a:latin typeface="TitilliumText25L 400 wt"/>
                <a:cs typeface="TitilliumText25L 400 wt"/>
              </a:rPr>
              <a:t>Twitter</a:t>
            </a:r>
            <a:r>
              <a:rPr lang="ja-JP" altLang="en-US">
                <a:solidFill>
                  <a:srgbClr val="595959"/>
                </a:solidFill>
                <a:latin typeface="TitilliumText25L 400 wt"/>
                <a:cs typeface="TitilliumText25L 400 wt"/>
              </a:rPr>
              <a:t>全体での語の出現割合</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
        <p:nvSpPr>
          <p:cNvPr id="70" name="タイトル 1"/>
          <p:cNvSpPr txBox="1">
            <a:spLocks/>
          </p:cNvSpPr>
          <p:nvPr/>
        </p:nvSpPr>
        <p:spPr bwMode="auto">
          <a:xfrm>
            <a:off x="685800" y="245008"/>
            <a:ext cx="7772400" cy="883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2pPr>
            <a:lvl3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3pPr>
            <a:lvl4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4pPr>
            <a:lvl5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5pPr>
            <a:lvl6pPr marL="4572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6pPr>
            <a:lvl7pPr marL="9144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7pPr>
            <a:lvl8pPr marL="13716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8pPr>
            <a:lvl9pPr marL="18288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9pPr>
          </a:lstStyle>
          <a:p>
            <a:r>
              <a:rPr lang="ja-JP" altLang="en-US" sz="4000">
                <a:solidFill>
                  <a:schemeClr val="tx1">
                    <a:lumMod val="75000"/>
                    <a:lumOff val="25000"/>
                  </a:schemeClr>
                </a:solidFill>
                <a:latin typeface="TitilliumText25L 400 wt"/>
                <a:cs typeface="TitilliumText25L 400 wt"/>
              </a:rPr>
              <a:t>提案手法</a:t>
            </a:r>
            <a:r>
              <a:rPr lang="en-US" altLang="ja-JP" sz="4000">
                <a:solidFill>
                  <a:schemeClr val="tx1">
                    <a:lumMod val="75000"/>
                    <a:lumOff val="25000"/>
                  </a:schemeClr>
                </a:solidFill>
                <a:latin typeface="TitilliumText25L 400 wt"/>
                <a:cs typeface="TitilliumText25L 400 wt"/>
              </a:rPr>
              <a:t>(1) </a:t>
            </a:r>
            <a:r>
              <a:rPr lang="ja-JP" altLang="en-US" sz="3200">
                <a:solidFill>
                  <a:schemeClr val="tx1">
                    <a:lumMod val="75000"/>
                    <a:lumOff val="25000"/>
                  </a:schemeClr>
                </a:solidFill>
                <a:latin typeface="TitilliumText25L 400 wt"/>
                <a:cs typeface="TitilliumText25L 400 wt"/>
              </a:rPr>
              <a:t>対象範囲の広さによる分類</a:t>
            </a:r>
          </a:p>
        </p:txBody>
      </p:sp>
      <p:sp>
        <p:nvSpPr>
          <p:cNvPr id="71" name="テキスト ボックス 70"/>
          <p:cNvSpPr txBox="1"/>
          <p:nvPr/>
        </p:nvSpPr>
        <p:spPr>
          <a:xfrm>
            <a:off x="411013" y="5189440"/>
            <a:ext cx="2648441"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score … max (</a:t>
            </a:r>
            <a:r>
              <a:rPr lang="en-US" altLang="ja-JP">
                <a:solidFill>
                  <a:srgbClr val="595959"/>
                </a:solidFill>
                <a:latin typeface="TitilliumText25L 400 wt"/>
                <a:cs typeface="TitilliumText25L 400 wt"/>
              </a:rPr>
              <a:t>ldf-gdf, 0)</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Tree>
    <p:extLst>
      <p:ext uri="{BB962C8B-B14F-4D97-AF65-F5344CB8AC3E}">
        <p14:creationId xmlns:p14="http://schemas.microsoft.com/office/powerpoint/2010/main" val="43239826"/>
      </p:ext>
    </p:extLst>
  </p:cSld>
  <p:clrMapOvr>
    <a:masterClrMapping/>
  </p:clrMapOvr>
  <mc:AlternateContent xmlns:mc="http://schemas.openxmlformats.org/markup-compatibility/2006">
    <mc:Choice xmlns:p14="http://schemas.microsoft.com/office/powerpoint/2010/main" Requires="p14">
      <p:transition spd="slow" p14:dur="2000" advTm="7993"/>
    </mc:Choice>
    <mc:Fallback>
      <p:transition xmlns:p14="http://schemas.microsoft.com/office/powerpoint/2010/main" spd="slow" advTm="7993"/>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24095" y="1269121"/>
            <a:ext cx="8471449" cy="5104818"/>
          </a:xfrm>
        </p:spPr>
        <p:txBody>
          <a:bodyPr/>
          <a:lstStyle/>
          <a:p>
            <a:pPr marL="0" indent="0">
              <a:buNone/>
            </a:pPr>
            <a:endParaRPr lang="en-US" altLang="ja-JP" sz="2400">
              <a:solidFill>
                <a:srgbClr val="595959"/>
              </a:solidFill>
              <a:latin typeface="TitilliumText25L 400 wt"/>
              <a:cs typeface="TitilliumText25L 400 wt"/>
            </a:endParaRPr>
          </a:p>
          <a:p>
            <a:pPr marL="0" indent="0">
              <a:buNone/>
            </a:pPr>
            <a:r>
              <a:rPr lang="en-US" altLang="ja-JP" sz="2000">
                <a:solidFill>
                  <a:srgbClr val="595959"/>
                </a:solidFill>
                <a:latin typeface="TitilliumText25L 400 wt"/>
                <a:cs typeface="TitilliumText25L 400 wt"/>
              </a:rPr>
              <a:t>(1) </a:t>
            </a:r>
            <a:r>
              <a:rPr lang="ja-JP" altLang="en-US" sz="2000">
                <a:solidFill>
                  <a:srgbClr val="595959"/>
                </a:solidFill>
                <a:latin typeface="TitilliumText25L 400 wt"/>
                <a:cs typeface="TitilliumText25L 400 wt"/>
              </a:rPr>
              <a:t>フォロイーの</a:t>
            </a:r>
            <a:r>
              <a:rPr lang="en-US" altLang="ja-JP" sz="2000">
                <a:solidFill>
                  <a:srgbClr val="595959"/>
                </a:solidFill>
                <a:latin typeface="TitilliumText25L 400 wt"/>
                <a:cs typeface="TitilliumText25L 400 wt"/>
              </a:rPr>
              <a:t>score</a:t>
            </a:r>
            <a:r>
              <a:rPr lang="ja-JP" altLang="en-US" sz="2000">
                <a:solidFill>
                  <a:srgbClr val="595959"/>
                </a:solidFill>
                <a:latin typeface="TitilliumText25L 400 wt"/>
                <a:cs typeface="TitilliumText25L 400 wt"/>
              </a:rPr>
              <a:t>を求める</a:t>
            </a:r>
            <a:r>
              <a:rPr lang="en-US" altLang="ja-JP" sz="2000">
                <a:solidFill>
                  <a:srgbClr val="595959"/>
                </a:solidFill>
                <a:latin typeface="TitilliumText25L 400 wt"/>
                <a:cs typeface="TitilliumText25L 400 wt"/>
              </a:rPr>
              <a:t>        (2) </a:t>
            </a:r>
            <a:r>
              <a:rPr lang="ja-JP" altLang="en-US" sz="2000">
                <a:solidFill>
                  <a:srgbClr val="595959"/>
                </a:solidFill>
                <a:latin typeface="TitilliumText25L 400 wt"/>
                <a:cs typeface="TitilliumText25L 400 wt"/>
              </a:rPr>
              <a:t>各フォロワーに</a:t>
            </a:r>
            <a:r>
              <a:rPr lang="en-US" altLang="ja-JP" sz="2000">
                <a:solidFill>
                  <a:srgbClr val="595959"/>
                </a:solidFill>
                <a:latin typeface="TitilliumText25L 400 wt"/>
                <a:cs typeface="TitilliumText25L 400 wt"/>
              </a:rPr>
              <a:t>score</a:t>
            </a:r>
            <a:r>
              <a:rPr lang="ja-JP" altLang="en-US" sz="2000">
                <a:solidFill>
                  <a:srgbClr val="595959"/>
                </a:solidFill>
                <a:latin typeface="TitilliumText25L 400 wt"/>
                <a:cs typeface="TitilliumText25L 400 wt"/>
              </a:rPr>
              <a:t>を付与</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降順</a:t>
            </a:r>
            <a:r>
              <a:rPr lang="en-US" altLang="ja-JP" sz="2000">
                <a:solidFill>
                  <a:srgbClr val="595959"/>
                </a:solidFill>
                <a:latin typeface="TitilliumText25L 400 wt"/>
                <a:cs typeface="TitilliumText25L 400 wt"/>
              </a:rPr>
              <a:t>)</a:t>
            </a:r>
          </a:p>
        </p:txBody>
      </p:sp>
      <p:sp>
        <p:nvSpPr>
          <p:cNvPr id="67" name="円/楕円 66"/>
          <p:cNvSpPr/>
          <p:nvPr/>
        </p:nvSpPr>
        <p:spPr>
          <a:xfrm>
            <a:off x="5246423" y="292325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526094" y="1268124"/>
            <a:ext cx="3518912" cy="400110"/>
          </a:xfrm>
          <a:prstGeom prst="rect">
            <a:avLst/>
          </a:prstGeom>
          <a:solidFill>
            <a:schemeClr val="bg1">
              <a:lumMod val="85000"/>
              <a:alpha val="52000"/>
            </a:schemeClr>
          </a:solidFill>
          <a:ln w="28575" cmpd="sng">
            <a:noFill/>
          </a:ln>
        </p:spPr>
        <p:txBody>
          <a:bodyPr wrap="none" rtlCol="0">
            <a:spAutoFit/>
          </a:bodyPr>
          <a:lstStyle/>
          <a:p>
            <a:pPr algn="ctr"/>
            <a:r>
              <a:rPr lang="ja-JP" altLang="en-US" sz="2000">
                <a:solidFill>
                  <a:schemeClr val="tx1">
                    <a:lumMod val="65000"/>
                    <a:lumOff val="35000"/>
                  </a:schemeClr>
                </a:solidFill>
                <a:latin typeface="TitilliumText25L 400 wt"/>
                <a:cs typeface="TitilliumText25L 400 wt"/>
              </a:rPr>
              <a:t>共通フォロイー</a:t>
            </a:r>
            <a:r>
              <a:rPr kumimoji="1" lang="ja-JP" altLang="en-US" sz="2000">
                <a:solidFill>
                  <a:schemeClr val="tx1">
                    <a:lumMod val="65000"/>
                    <a:lumOff val="35000"/>
                  </a:schemeClr>
                </a:solidFill>
                <a:latin typeface="TitilliumText25L 400 wt"/>
                <a:cs typeface="TitilliumText25L 400 wt"/>
              </a:rPr>
              <a:t>を用いた手法</a:t>
            </a:r>
            <a:endParaRPr kumimoji="1" lang="en-US" altLang="ja-JP" sz="2000">
              <a:solidFill>
                <a:schemeClr val="tx1">
                  <a:lumMod val="65000"/>
                  <a:lumOff val="35000"/>
                </a:schemeClr>
              </a:solidFill>
              <a:latin typeface="TitilliumText25L 400 wt"/>
              <a:cs typeface="TitilliumText25L 400 wt"/>
            </a:endParaRPr>
          </a:p>
        </p:txBody>
      </p:sp>
      <p:cxnSp>
        <p:nvCxnSpPr>
          <p:cNvPr id="36" name="Straight Connector 14"/>
          <p:cNvCxnSpPr/>
          <p:nvPr/>
        </p:nvCxnSpPr>
        <p:spPr>
          <a:xfrm>
            <a:off x="787845" y="265839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4"/>
          <p:cNvCxnSpPr/>
          <p:nvPr/>
        </p:nvCxnSpPr>
        <p:spPr>
          <a:xfrm>
            <a:off x="787845" y="313420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787845" y="361001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822654" y="2683352"/>
            <a:ext cx="876838"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@aaa</a:t>
            </a:r>
            <a:endParaRPr kumimoji="1" lang="ja-JP" altLang="en-US" sz="2000">
              <a:solidFill>
                <a:srgbClr val="595959"/>
              </a:solidFill>
              <a:latin typeface="TitilliumText25L 400 wt"/>
              <a:cs typeface="TitilliumText25L 400 wt"/>
            </a:endParaRPr>
          </a:p>
        </p:txBody>
      </p:sp>
      <p:sp>
        <p:nvSpPr>
          <p:cNvPr id="47" name="テキスト ボックス 46"/>
          <p:cNvSpPr txBox="1"/>
          <p:nvPr/>
        </p:nvSpPr>
        <p:spPr>
          <a:xfrm>
            <a:off x="1797718" y="2695110"/>
            <a:ext cx="1793823"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0.7    0.2     0.5</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8" name="テキスト ボックス 47"/>
          <p:cNvSpPr txBox="1"/>
          <p:nvPr/>
        </p:nvSpPr>
        <p:spPr>
          <a:xfrm>
            <a:off x="1797718" y="3167782"/>
            <a:ext cx="1733550"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0.3    0.1     0.2</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9" name="テキスト ボックス 48"/>
          <p:cNvSpPr txBox="1"/>
          <p:nvPr/>
        </p:nvSpPr>
        <p:spPr>
          <a:xfrm>
            <a:off x="1797718" y="3628696"/>
            <a:ext cx="1733550"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0.4    0.3     0.1</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0" name="円/楕円 49"/>
          <p:cNvSpPr/>
          <p:nvPr/>
        </p:nvSpPr>
        <p:spPr>
          <a:xfrm>
            <a:off x="5822606" y="3849336"/>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6251341" y="2821996"/>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7315052" y="2786735"/>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203074" y="309723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6827524" y="375001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7769019" y="3884610"/>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315052" y="4730350"/>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6251341" y="4768302"/>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5093559" y="4458602"/>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411013" y="4348679"/>
            <a:ext cx="464742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luf  … </a:t>
            </a:r>
            <a:r>
              <a:rPr lang="ja-JP" altLang="en-US">
                <a:solidFill>
                  <a:srgbClr val="595959"/>
                </a:solidFill>
                <a:latin typeface="TitilliumText25L 400 wt"/>
                <a:cs typeface="TitilliumText25L 400 wt"/>
              </a:rPr>
              <a:t>フォロワー内での</a:t>
            </a:r>
            <a:r>
              <a:rPr lang="en-US" altLang="ja-JP">
                <a:solidFill>
                  <a:srgbClr val="595959"/>
                </a:solidFill>
                <a:latin typeface="TitilliumText25L 400 wt"/>
                <a:cs typeface="TitilliumText25L 400 wt"/>
              </a:rPr>
              <a:t>@x</a:t>
            </a:r>
            <a:r>
              <a:rPr lang="ja-JP" altLang="en-US">
                <a:solidFill>
                  <a:srgbClr val="595959"/>
                </a:solidFill>
                <a:latin typeface="TitilliumText25L 400 wt"/>
                <a:cs typeface="TitilliumText25L 400 wt"/>
              </a:rPr>
              <a:t>のフォロー割合</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
        <p:nvSpPr>
          <p:cNvPr id="60" name="テキスト ボックス 59"/>
          <p:cNvSpPr txBox="1"/>
          <p:nvPr/>
        </p:nvSpPr>
        <p:spPr>
          <a:xfrm>
            <a:off x="411013" y="4773918"/>
            <a:ext cx="44422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guf … </a:t>
            </a:r>
            <a:r>
              <a:rPr lang="en-US" altLang="ja-JP">
                <a:solidFill>
                  <a:srgbClr val="595959"/>
                </a:solidFill>
                <a:latin typeface="TitilliumText25L 400 wt"/>
                <a:cs typeface="TitilliumText25L 400 wt"/>
              </a:rPr>
              <a:t>Twitter</a:t>
            </a:r>
            <a:r>
              <a:rPr lang="ja-JP" altLang="en-US">
                <a:solidFill>
                  <a:srgbClr val="595959"/>
                </a:solidFill>
                <a:latin typeface="TitilliumText25L 400 wt"/>
                <a:cs typeface="TitilliumText25L 400 wt"/>
              </a:rPr>
              <a:t>全体での</a:t>
            </a:r>
            <a:r>
              <a:rPr lang="en-US" altLang="ja-JP">
                <a:solidFill>
                  <a:srgbClr val="595959"/>
                </a:solidFill>
                <a:latin typeface="TitilliumText25L 400 wt"/>
                <a:cs typeface="TitilliumText25L 400 wt"/>
              </a:rPr>
              <a:t>@x</a:t>
            </a:r>
            <a:r>
              <a:rPr lang="ja-JP" altLang="en-US">
                <a:solidFill>
                  <a:srgbClr val="595959"/>
                </a:solidFill>
                <a:latin typeface="TitilliumText25L 400 wt"/>
                <a:cs typeface="TitilliumText25L 400 wt"/>
              </a:rPr>
              <a:t>のフォロー割合</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
        <p:nvSpPr>
          <p:cNvPr id="61" name="テキスト ボックス 60"/>
          <p:cNvSpPr txBox="1"/>
          <p:nvPr/>
        </p:nvSpPr>
        <p:spPr>
          <a:xfrm>
            <a:off x="411013" y="5189440"/>
            <a:ext cx="2662035"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score … max (l</a:t>
            </a:r>
            <a:r>
              <a:rPr lang="en-US" altLang="ja-JP">
                <a:solidFill>
                  <a:srgbClr val="595959"/>
                </a:solidFill>
                <a:latin typeface="TitilliumText25L 400 wt"/>
                <a:cs typeface="TitilliumText25L 400 wt"/>
              </a:rPr>
              <a:t>uf-guf, 0)</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
        <p:nvSpPr>
          <p:cNvPr id="29" name="テキスト ボックス 28"/>
          <p:cNvSpPr txBox="1"/>
          <p:nvPr/>
        </p:nvSpPr>
        <p:spPr>
          <a:xfrm>
            <a:off x="822654" y="3167782"/>
            <a:ext cx="853567"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@bbb</a:t>
            </a:r>
            <a:endParaRPr kumimoji="1" lang="ja-JP" altLang="en-US" sz="2000">
              <a:solidFill>
                <a:srgbClr val="595959"/>
              </a:solidFill>
              <a:latin typeface="TitilliumText25L 400 wt"/>
              <a:cs typeface="TitilliumText25L 400 wt"/>
            </a:endParaRPr>
          </a:p>
        </p:txBody>
      </p:sp>
      <p:sp>
        <p:nvSpPr>
          <p:cNvPr id="30" name="テキスト ボックス 29"/>
          <p:cNvSpPr txBox="1"/>
          <p:nvPr/>
        </p:nvSpPr>
        <p:spPr>
          <a:xfrm>
            <a:off x="822654" y="3652212"/>
            <a:ext cx="774571"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@ccc</a:t>
            </a:r>
            <a:endParaRPr kumimoji="1" lang="ja-JP" altLang="en-US" sz="2000">
              <a:solidFill>
                <a:srgbClr val="595959"/>
              </a:solidFill>
              <a:latin typeface="TitilliumText25L 400 wt"/>
              <a:cs typeface="TitilliumText25L 400 wt"/>
            </a:endParaRPr>
          </a:p>
        </p:txBody>
      </p:sp>
      <p:sp>
        <p:nvSpPr>
          <p:cNvPr id="40" name="テキスト ボックス 39"/>
          <p:cNvSpPr txBox="1"/>
          <p:nvPr/>
        </p:nvSpPr>
        <p:spPr>
          <a:xfrm>
            <a:off x="1842422" y="2215011"/>
            <a:ext cx="1914113"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luf    guf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31" name="タイトル 1"/>
          <p:cNvSpPr txBox="1">
            <a:spLocks/>
          </p:cNvSpPr>
          <p:nvPr/>
        </p:nvSpPr>
        <p:spPr bwMode="auto">
          <a:xfrm>
            <a:off x="685800" y="245008"/>
            <a:ext cx="7772400" cy="883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2pPr>
            <a:lvl3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3pPr>
            <a:lvl4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4pPr>
            <a:lvl5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5pPr>
            <a:lvl6pPr marL="4572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6pPr>
            <a:lvl7pPr marL="9144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7pPr>
            <a:lvl8pPr marL="13716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8pPr>
            <a:lvl9pPr marL="18288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9pPr>
          </a:lstStyle>
          <a:p>
            <a:r>
              <a:rPr lang="ja-JP" altLang="en-US" sz="4000">
                <a:solidFill>
                  <a:schemeClr val="tx1">
                    <a:lumMod val="75000"/>
                    <a:lumOff val="25000"/>
                  </a:schemeClr>
                </a:solidFill>
                <a:latin typeface="TitilliumText25L 400 wt"/>
                <a:cs typeface="TitilliumText25L 400 wt"/>
              </a:rPr>
              <a:t>提案手法</a:t>
            </a:r>
            <a:r>
              <a:rPr lang="en-US" altLang="ja-JP" sz="4000">
                <a:solidFill>
                  <a:schemeClr val="tx1">
                    <a:lumMod val="75000"/>
                    <a:lumOff val="25000"/>
                  </a:schemeClr>
                </a:solidFill>
                <a:latin typeface="TitilliumText25L 400 wt"/>
                <a:cs typeface="TitilliumText25L 400 wt"/>
              </a:rPr>
              <a:t>(1) </a:t>
            </a:r>
            <a:r>
              <a:rPr lang="ja-JP" altLang="en-US" sz="3200">
                <a:solidFill>
                  <a:schemeClr val="tx1">
                    <a:lumMod val="75000"/>
                    <a:lumOff val="25000"/>
                  </a:schemeClr>
                </a:solidFill>
                <a:latin typeface="TitilliumText25L 400 wt"/>
                <a:cs typeface="TitilliumText25L 400 wt"/>
              </a:rPr>
              <a:t>対象範囲の広さによる分類</a:t>
            </a:r>
          </a:p>
        </p:txBody>
      </p:sp>
    </p:spTree>
    <p:extLst>
      <p:ext uri="{BB962C8B-B14F-4D97-AF65-F5344CB8AC3E}">
        <p14:creationId xmlns:p14="http://schemas.microsoft.com/office/powerpoint/2010/main" val="428165554"/>
      </p:ext>
    </p:extLst>
  </p:cSld>
  <p:clrMapOvr>
    <a:masterClrMapping/>
  </p:clrMapOvr>
  <mc:AlternateContent xmlns:mc="http://schemas.openxmlformats.org/markup-compatibility/2006">
    <mc:Choice xmlns:p14="http://schemas.microsoft.com/office/powerpoint/2010/main" Requires="p14">
      <p:transition spd="slow" p14:dur="2000" advTm="18322"/>
    </mc:Choice>
    <mc:Fallback>
      <p:transition xmlns:p14="http://schemas.microsoft.com/office/powerpoint/2010/main" spd="slow" advTm="18322"/>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24095" y="1269121"/>
            <a:ext cx="8471449" cy="5104818"/>
          </a:xfrm>
        </p:spPr>
        <p:txBody>
          <a:bodyPr/>
          <a:lstStyle/>
          <a:p>
            <a:pPr marL="0" indent="0">
              <a:buNone/>
            </a:pPr>
            <a:endParaRPr lang="en-US" altLang="ja-JP" sz="2400">
              <a:solidFill>
                <a:srgbClr val="595959"/>
              </a:solidFill>
              <a:latin typeface="TitilliumText25L 400 wt"/>
              <a:cs typeface="TitilliumText25L 400 wt"/>
            </a:endParaRPr>
          </a:p>
          <a:p>
            <a:pPr marL="0" indent="0">
              <a:buNone/>
            </a:pPr>
            <a:r>
              <a:rPr lang="en-US" altLang="ja-JP" sz="2000">
                <a:solidFill>
                  <a:srgbClr val="595959"/>
                </a:solidFill>
                <a:latin typeface="TitilliumText25L 400 wt"/>
                <a:cs typeface="TitilliumText25L 400 wt"/>
              </a:rPr>
              <a:t>(1) </a:t>
            </a:r>
            <a:r>
              <a:rPr lang="ja-JP" altLang="en-US" sz="2000">
                <a:solidFill>
                  <a:srgbClr val="595959"/>
                </a:solidFill>
                <a:latin typeface="TitilliumText25L 400 wt"/>
                <a:cs typeface="TitilliumText25L 400 wt"/>
              </a:rPr>
              <a:t>フォロイーの</a:t>
            </a:r>
            <a:r>
              <a:rPr lang="en-US" altLang="ja-JP" sz="2000">
                <a:solidFill>
                  <a:srgbClr val="595959"/>
                </a:solidFill>
                <a:latin typeface="TitilliumText25L 400 wt"/>
                <a:cs typeface="TitilliumText25L 400 wt"/>
              </a:rPr>
              <a:t>score</a:t>
            </a:r>
            <a:r>
              <a:rPr lang="ja-JP" altLang="en-US" sz="2000">
                <a:solidFill>
                  <a:srgbClr val="595959"/>
                </a:solidFill>
                <a:latin typeface="TitilliumText25L 400 wt"/>
                <a:cs typeface="TitilliumText25L 400 wt"/>
              </a:rPr>
              <a:t>を求める</a:t>
            </a:r>
            <a:r>
              <a:rPr lang="en-US" altLang="ja-JP" sz="2000">
                <a:solidFill>
                  <a:srgbClr val="595959"/>
                </a:solidFill>
                <a:latin typeface="TitilliumText25L 400 wt"/>
                <a:cs typeface="TitilliumText25L 400 wt"/>
              </a:rPr>
              <a:t>        (2) </a:t>
            </a:r>
            <a:r>
              <a:rPr lang="ja-JP" altLang="en-US" sz="2000">
                <a:solidFill>
                  <a:srgbClr val="595959"/>
                </a:solidFill>
                <a:latin typeface="TitilliumText25L 400 wt"/>
                <a:cs typeface="TitilliumText25L 400 wt"/>
              </a:rPr>
              <a:t>各フォロワーに</a:t>
            </a:r>
            <a:r>
              <a:rPr lang="en-US" altLang="ja-JP" sz="2000">
                <a:solidFill>
                  <a:srgbClr val="595959"/>
                </a:solidFill>
                <a:latin typeface="TitilliumText25L 400 wt"/>
                <a:cs typeface="TitilliumText25L 400 wt"/>
              </a:rPr>
              <a:t>score</a:t>
            </a:r>
            <a:r>
              <a:rPr lang="ja-JP" altLang="en-US" sz="2000">
                <a:solidFill>
                  <a:srgbClr val="595959"/>
                </a:solidFill>
                <a:latin typeface="TitilliumText25L 400 wt"/>
                <a:cs typeface="TitilliumText25L 400 wt"/>
              </a:rPr>
              <a:t>を付与</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降順</a:t>
            </a:r>
            <a:r>
              <a:rPr lang="en-US" altLang="ja-JP" sz="2000">
                <a:solidFill>
                  <a:srgbClr val="595959"/>
                </a:solidFill>
                <a:latin typeface="TitilliumText25L 400 wt"/>
                <a:cs typeface="TitilliumText25L 400 wt"/>
              </a:rPr>
              <a:t>)</a:t>
            </a:r>
          </a:p>
        </p:txBody>
      </p:sp>
      <p:sp>
        <p:nvSpPr>
          <p:cNvPr id="67" name="円/楕円 66"/>
          <p:cNvSpPr/>
          <p:nvPr/>
        </p:nvSpPr>
        <p:spPr>
          <a:xfrm>
            <a:off x="5246423" y="292325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6" name="Straight Connector 14"/>
          <p:cNvCxnSpPr/>
          <p:nvPr/>
        </p:nvCxnSpPr>
        <p:spPr>
          <a:xfrm>
            <a:off x="787845" y="265839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4"/>
          <p:cNvCxnSpPr/>
          <p:nvPr/>
        </p:nvCxnSpPr>
        <p:spPr>
          <a:xfrm>
            <a:off x="787845" y="313420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787845" y="361001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822654" y="2683352"/>
            <a:ext cx="876838"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@aaa</a:t>
            </a:r>
            <a:endParaRPr kumimoji="1" lang="ja-JP" altLang="en-US" sz="2000">
              <a:solidFill>
                <a:srgbClr val="595959"/>
              </a:solidFill>
              <a:latin typeface="TitilliumText25L 400 wt"/>
              <a:cs typeface="TitilliumText25L 400 wt"/>
            </a:endParaRPr>
          </a:p>
        </p:txBody>
      </p:sp>
      <p:sp>
        <p:nvSpPr>
          <p:cNvPr id="47" name="テキスト ボックス 46"/>
          <p:cNvSpPr txBox="1"/>
          <p:nvPr/>
        </p:nvSpPr>
        <p:spPr>
          <a:xfrm>
            <a:off x="1797718" y="2695110"/>
            <a:ext cx="1793823"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0.7    0.2     </a:t>
            </a:r>
            <a:r>
              <a:rPr lang="en-US" altLang="ja-JP" sz="2000">
                <a:solidFill>
                  <a:schemeClr val="accent2">
                    <a:lumMod val="75000"/>
                  </a:schemeClr>
                </a:solidFill>
                <a:latin typeface="TitilliumText25L 400 wt"/>
                <a:cs typeface="TitilliumText25L 400 wt"/>
              </a:rPr>
              <a:t>0.5</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8" name="テキスト ボックス 47"/>
          <p:cNvSpPr txBox="1"/>
          <p:nvPr/>
        </p:nvSpPr>
        <p:spPr>
          <a:xfrm>
            <a:off x="1797718" y="3167782"/>
            <a:ext cx="1733550"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0.3    0.1     0.2</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9" name="テキスト ボックス 48"/>
          <p:cNvSpPr txBox="1"/>
          <p:nvPr/>
        </p:nvSpPr>
        <p:spPr>
          <a:xfrm>
            <a:off x="1797718" y="3628696"/>
            <a:ext cx="1733550"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0.4    0.3     0.1</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0" name="円/楕円 49"/>
          <p:cNvSpPr/>
          <p:nvPr/>
        </p:nvSpPr>
        <p:spPr>
          <a:xfrm>
            <a:off x="5822606" y="3849336"/>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6251341" y="2821996"/>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7315052" y="2786735"/>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203074" y="309723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6827524" y="375001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7769019" y="3884610"/>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315052" y="4730350"/>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6251341" y="4768302"/>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5093559" y="4458602"/>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822654" y="3167782"/>
            <a:ext cx="853567"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@bbb</a:t>
            </a:r>
            <a:endParaRPr kumimoji="1" lang="ja-JP" altLang="en-US" sz="2000">
              <a:solidFill>
                <a:srgbClr val="595959"/>
              </a:solidFill>
              <a:latin typeface="TitilliumText25L 400 wt"/>
              <a:cs typeface="TitilliumText25L 400 wt"/>
            </a:endParaRPr>
          </a:p>
        </p:txBody>
      </p:sp>
      <p:sp>
        <p:nvSpPr>
          <p:cNvPr id="30" name="テキスト ボックス 29"/>
          <p:cNvSpPr txBox="1"/>
          <p:nvPr/>
        </p:nvSpPr>
        <p:spPr>
          <a:xfrm>
            <a:off x="822654" y="3652212"/>
            <a:ext cx="774571"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@ccc</a:t>
            </a:r>
            <a:endParaRPr kumimoji="1" lang="ja-JP" altLang="en-US" sz="2000">
              <a:solidFill>
                <a:srgbClr val="595959"/>
              </a:solidFill>
              <a:latin typeface="TitilliumText25L 400 wt"/>
              <a:cs typeface="TitilliumText25L 400 wt"/>
            </a:endParaRPr>
          </a:p>
        </p:txBody>
      </p:sp>
      <p:sp>
        <p:nvSpPr>
          <p:cNvPr id="40" name="フリーフォーム 39"/>
          <p:cNvSpPr/>
          <p:nvPr/>
        </p:nvSpPr>
        <p:spPr>
          <a:xfrm>
            <a:off x="5030188" y="2586601"/>
            <a:ext cx="3959908" cy="2034392"/>
          </a:xfrm>
          <a:custGeom>
            <a:avLst/>
            <a:gdLst>
              <a:gd name="connsiteX0" fmla="*/ 484727 w 3959908"/>
              <a:gd name="connsiteY0" fmla="*/ 82522 h 2034392"/>
              <a:gd name="connsiteX1" fmla="*/ 1002118 w 3959908"/>
              <a:gd name="connsiteY1" fmla="*/ 59006 h 2034392"/>
              <a:gd name="connsiteX2" fmla="*/ 1366643 w 3959908"/>
              <a:gd name="connsiteY2" fmla="*/ 35489 h 2034392"/>
              <a:gd name="connsiteX3" fmla="*/ 1860516 w 3959908"/>
              <a:gd name="connsiteY3" fmla="*/ 214 h 2034392"/>
              <a:gd name="connsiteX4" fmla="*/ 2283836 w 3959908"/>
              <a:gd name="connsiteY4" fmla="*/ 23731 h 2034392"/>
              <a:gd name="connsiteX5" fmla="*/ 2789468 w 3959908"/>
              <a:gd name="connsiteY5" fmla="*/ 82522 h 2034392"/>
              <a:gd name="connsiteX6" fmla="*/ 3177511 w 3959908"/>
              <a:gd name="connsiteY6" fmla="*/ 200105 h 2034392"/>
              <a:gd name="connsiteX7" fmla="*/ 3553795 w 3959908"/>
              <a:gd name="connsiteY7" fmla="*/ 341204 h 2034392"/>
              <a:gd name="connsiteX8" fmla="*/ 3812491 w 3959908"/>
              <a:gd name="connsiteY8" fmla="*/ 529336 h 2034392"/>
              <a:gd name="connsiteX9" fmla="*/ 3930079 w 3959908"/>
              <a:gd name="connsiteY9" fmla="*/ 670435 h 2034392"/>
              <a:gd name="connsiteX10" fmla="*/ 3953597 w 3959908"/>
              <a:gd name="connsiteY10" fmla="*/ 1046699 h 2034392"/>
              <a:gd name="connsiteX11" fmla="*/ 3836008 w 3959908"/>
              <a:gd name="connsiteY11" fmla="*/ 1364171 h 2034392"/>
              <a:gd name="connsiteX12" fmla="*/ 3718420 w 3959908"/>
              <a:gd name="connsiteY12" fmla="*/ 1611095 h 2034392"/>
              <a:gd name="connsiteX13" fmla="*/ 3553795 w 3959908"/>
              <a:gd name="connsiteY13" fmla="*/ 1846260 h 2034392"/>
              <a:gd name="connsiteX14" fmla="*/ 3318618 w 3959908"/>
              <a:gd name="connsiteY14" fmla="*/ 1999117 h 2034392"/>
              <a:gd name="connsiteX15" fmla="*/ 3036405 w 3959908"/>
              <a:gd name="connsiteY15" fmla="*/ 2034392 h 2034392"/>
              <a:gd name="connsiteX16" fmla="*/ 2718915 w 3959908"/>
              <a:gd name="connsiteY16" fmla="*/ 2022633 h 2034392"/>
              <a:gd name="connsiteX17" fmla="*/ 2448460 w 3959908"/>
              <a:gd name="connsiteY17" fmla="*/ 1916809 h 2034392"/>
              <a:gd name="connsiteX18" fmla="*/ 2142730 w 3959908"/>
              <a:gd name="connsiteY18" fmla="*/ 1905051 h 2034392"/>
              <a:gd name="connsiteX19" fmla="*/ 1813481 w 3959908"/>
              <a:gd name="connsiteY19" fmla="*/ 1905051 h 2034392"/>
              <a:gd name="connsiteX20" fmla="*/ 1425438 w 3959908"/>
              <a:gd name="connsiteY20" fmla="*/ 1987359 h 2034392"/>
              <a:gd name="connsiteX21" fmla="*/ 978600 w 3959908"/>
              <a:gd name="connsiteY21" fmla="*/ 1999117 h 2034392"/>
              <a:gd name="connsiteX22" fmla="*/ 813976 w 3959908"/>
              <a:gd name="connsiteY22" fmla="*/ 1963842 h 2034392"/>
              <a:gd name="connsiteX23" fmla="*/ 602316 w 3959908"/>
              <a:gd name="connsiteY23" fmla="*/ 1752194 h 2034392"/>
              <a:gd name="connsiteX24" fmla="*/ 390656 w 3959908"/>
              <a:gd name="connsiteY24" fmla="*/ 1422963 h 2034392"/>
              <a:gd name="connsiteX25" fmla="*/ 190755 w 3959908"/>
              <a:gd name="connsiteY25" fmla="*/ 999666 h 2034392"/>
              <a:gd name="connsiteX26" fmla="*/ 26131 w 3959908"/>
              <a:gd name="connsiteY26" fmla="*/ 623402 h 2034392"/>
              <a:gd name="connsiteX27" fmla="*/ 2613 w 3959908"/>
              <a:gd name="connsiteY27" fmla="*/ 352962 h 2034392"/>
              <a:gd name="connsiteX28" fmla="*/ 49649 w 3959908"/>
              <a:gd name="connsiteY28" fmla="*/ 211863 h 2034392"/>
              <a:gd name="connsiteX29" fmla="*/ 143720 w 3959908"/>
              <a:gd name="connsiteY29" fmla="*/ 141313 h 2034392"/>
              <a:gd name="connsiteX30" fmla="*/ 343621 w 3959908"/>
              <a:gd name="connsiteY30" fmla="*/ 82522 h 2034392"/>
              <a:gd name="connsiteX31" fmla="*/ 484727 w 3959908"/>
              <a:gd name="connsiteY31" fmla="*/ 82522 h 203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959908" h="2034392">
                <a:moveTo>
                  <a:pt x="484727" y="82522"/>
                </a:moveTo>
                <a:lnTo>
                  <a:pt x="1002118" y="59006"/>
                </a:lnTo>
                <a:cubicBezTo>
                  <a:pt x="1149104" y="51167"/>
                  <a:pt x="1366643" y="35489"/>
                  <a:pt x="1366643" y="35489"/>
                </a:cubicBezTo>
                <a:cubicBezTo>
                  <a:pt x="1509709" y="25690"/>
                  <a:pt x="1707651" y="2174"/>
                  <a:pt x="1860516" y="214"/>
                </a:cubicBezTo>
                <a:cubicBezTo>
                  <a:pt x="2013381" y="-1746"/>
                  <a:pt x="2129011" y="10013"/>
                  <a:pt x="2283836" y="23731"/>
                </a:cubicBezTo>
                <a:cubicBezTo>
                  <a:pt x="2438661" y="37449"/>
                  <a:pt x="2640522" y="53126"/>
                  <a:pt x="2789468" y="82522"/>
                </a:cubicBezTo>
                <a:cubicBezTo>
                  <a:pt x="2938414" y="111918"/>
                  <a:pt x="3050123" y="156991"/>
                  <a:pt x="3177511" y="200105"/>
                </a:cubicBezTo>
                <a:cubicBezTo>
                  <a:pt x="3304899" y="243219"/>
                  <a:pt x="3447965" y="286332"/>
                  <a:pt x="3553795" y="341204"/>
                </a:cubicBezTo>
                <a:cubicBezTo>
                  <a:pt x="3659625" y="396076"/>
                  <a:pt x="3749777" y="474464"/>
                  <a:pt x="3812491" y="529336"/>
                </a:cubicBezTo>
                <a:cubicBezTo>
                  <a:pt x="3875205" y="584208"/>
                  <a:pt x="3906561" y="584208"/>
                  <a:pt x="3930079" y="670435"/>
                </a:cubicBezTo>
                <a:cubicBezTo>
                  <a:pt x="3953597" y="756662"/>
                  <a:pt x="3969276" y="931076"/>
                  <a:pt x="3953597" y="1046699"/>
                </a:cubicBezTo>
                <a:cubicBezTo>
                  <a:pt x="3937919" y="1162322"/>
                  <a:pt x="3875204" y="1270105"/>
                  <a:pt x="3836008" y="1364171"/>
                </a:cubicBezTo>
                <a:cubicBezTo>
                  <a:pt x="3796812" y="1458237"/>
                  <a:pt x="3765455" y="1530747"/>
                  <a:pt x="3718420" y="1611095"/>
                </a:cubicBezTo>
                <a:cubicBezTo>
                  <a:pt x="3671385" y="1691443"/>
                  <a:pt x="3620429" y="1781590"/>
                  <a:pt x="3553795" y="1846260"/>
                </a:cubicBezTo>
                <a:cubicBezTo>
                  <a:pt x="3487161" y="1910930"/>
                  <a:pt x="3404850" y="1967762"/>
                  <a:pt x="3318618" y="1999117"/>
                </a:cubicBezTo>
                <a:cubicBezTo>
                  <a:pt x="3232386" y="2030472"/>
                  <a:pt x="3136355" y="2030473"/>
                  <a:pt x="3036405" y="2034392"/>
                </a:cubicBezTo>
                <a:lnTo>
                  <a:pt x="2718915" y="2022633"/>
                </a:lnTo>
                <a:cubicBezTo>
                  <a:pt x="2620924" y="2003036"/>
                  <a:pt x="2544491" y="1936406"/>
                  <a:pt x="2448460" y="1916809"/>
                </a:cubicBezTo>
                <a:cubicBezTo>
                  <a:pt x="2352429" y="1897212"/>
                  <a:pt x="2248560" y="1907011"/>
                  <a:pt x="2142730" y="1905051"/>
                </a:cubicBezTo>
                <a:cubicBezTo>
                  <a:pt x="2036900" y="1903091"/>
                  <a:pt x="1933030" y="1891333"/>
                  <a:pt x="1813481" y="1905051"/>
                </a:cubicBezTo>
                <a:cubicBezTo>
                  <a:pt x="1693932" y="1918769"/>
                  <a:pt x="1564585" y="1971681"/>
                  <a:pt x="1425438" y="1987359"/>
                </a:cubicBezTo>
                <a:cubicBezTo>
                  <a:pt x="1286291" y="2003037"/>
                  <a:pt x="1080510" y="2003037"/>
                  <a:pt x="978600" y="1999117"/>
                </a:cubicBezTo>
                <a:cubicBezTo>
                  <a:pt x="876690" y="1995198"/>
                  <a:pt x="876690" y="2004996"/>
                  <a:pt x="813976" y="1963842"/>
                </a:cubicBezTo>
                <a:cubicBezTo>
                  <a:pt x="751262" y="1922688"/>
                  <a:pt x="672869" y="1842341"/>
                  <a:pt x="602316" y="1752194"/>
                </a:cubicBezTo>
                <a:cubicBezTo>
                  <a:pt x="531763" y="1662048"/>
                  <a:pt x="459249" y="1548384"/>
                  <a:pt x="390656" y="1422963"/>
                </a:cubicBezTo>
                <a:cubicBezTo>
                  <a:pt x="322063" y="1297542"/>
                  <a:pt x="251509" y="1132926"/>
                  <a:pt x="190755" y="999666"/>
                </a:cubicBezTo>
                <a:cubicBezTo>
                  <a:pt x="130001" y="866406"/>
                  <a:pt x="57488" y="731186"/>
                  <a:pt x="26131" y="623402"/>
                </a:cubicBezTo>
                <a:cubicBezTo>
                  <a:pt x="-5226" y="515618"/>
                  <a:pt x="-1307" y="421552"/>
                  <a:pt x="2613" y="352962"/>
                </a:cubicBezTo>
                <a:cubicBezTo>
                  <a:pt x="6533" y="284372"/>
                  <a:pt x="26131" y="247138"/>
                  <a:pt x="49649" y="211863"/>
                </a:cubicBezTo>
                <a:cubicBezTo>
                  <a:pt x="73167" y="176588"/>
                  <a:pt x="94725" y="162870"/>
                  <a:pt x="143720" y="141313"/>
                </a:cubicBezTo>
                <a:cubicBezTo>
                  <a:pt x="192715" y="119756"/>
                  <a:pt x="278947" y="92320"/>
                  <a:pt x="343621" y="82522"/>
                </a:cubicBezTo>
                <a:cubicBezTo>
                  <a:pt x="408295" y="72724"/>
                  <a:pt x="374978" y="86441"/>
                  <a:pt x="484727" y="82522"/>
                </a:cubicBezTo>
                <a:close/>
              </a:path>
            </a:pathLst>
          </a:custGeom>
          <a:noFill/>
          <a:ln w="38100" cmpd="sng">
            <a:solidFill>
              <a:srgbClr val="595959"/>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5165369" y="2258285"/>
            <a:ext cx="876838"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@aaa</a:t>
            </a:r>
            <a:endParaRPr kumimoji="1" lang="ja-JP" altLang="en-US" sz="2000">
              <a:solidFill>
                <a:srgbClr val="595959"/>
              </a:solidFill>
              <a:latin typeface="TitilliumText25L 400 wt"/>
              <a:cs typeface="TitilliumText25L 400 wt"/>
            </a:endParaRPr>
          </a:p>
        </p:txBody>
      </p:sp>
      <p:sp>
        <p:nvSpPr>
          <p:cNvPr id="45" name="テキスト ボックス 44"/>
          <p:cNvSpPr txBox="1"/>
          <p:nvPr/>
        </p:nvSpPr>
        <p:spPr>
          <a:xfrm>
            <a:off x="5270733" y="2995878"/>
            <a:ext cx="520142" cy="400110"/>
          </a:xfrm>
          <a:prstGeom prst="rect">
            <a:avLst/>
          </a:prstGeom>
          <a:noFill/>
        </p:spPr>
        <p:txBody>
          <a:bodyPr wrap="none" rtlCol="0">
            <a:spAutoFit/>
          </a:bodyPr>
          <a:lstStyle/>
          <a:p>
            <a:r>
              <a:rPr lang="en-US" altLang="ja-JP" sz="2000">
                <a:solidFill>
                  <a:srgbClr val="BF00BF"/>
                </a:solidFill>
                <a:latin typeface="TitilliumText25L 400 wt"/>
                <a:cs typeface="TitilliumText25L 400 wt"/>
              </a:rPr>
              <a:t>0.5</a:t>
            </a:r>
            <a:endParaRPr kumimoji="1" lang="ja-JP" altLang="en-US" sz="2000">
              <a:solidFill>
                <a:srgbClr val="BF00BF"/>
              </a:solidFill>
              <a:latin typeface="TitilliumText25L 400 wt"/>
              <a:cs typeface="TitilliumText25L 400 wt"/>
            </a:endParaRPr>
          </a:p>
        </p:txBody>
      </p:sp>
      <p:sp>
        <p:nvSpPr>
          <p:cNvPr id="66" name="テキスト ボックス 65"/>
          <p:cNvSpPr txBox="1"/>
          <p:nvPr/>
        </p:nvSpPr>
        <p:spPr>
          <a:xfrm>
            <a:off x="6280364" y="2899738"/>
            <a:ext cx="520142" cy="400110"/>
          </a:xfrm>
          <a:prstGeom prst="rect">
            <a:avLst/>
          </a:prstGeom>
          <a:noFill/>
        </p:spPr>
        <p:txBody>
          <a:bodyPr wrap="none" rtlCol="0">
            <a:spAutoFit/>
          </a:bodyPr>
          <a:lstStyle/>
          <a:p>
            <a:r>
              <a:rPr lang="en-US" altLang="ja-JP" sz="2000">
                <a:solidFill>
                  <a:srgbClr val="BF00BF"/>
                </a:solidFill>
                <a:latin typeface="TitilliumText25L 400 wt"/>
                <a:cs typeface="TitilliumText25L 400 wt"/>
              </a:rPr>
              <a:t>0.5</a:t>
            </a:r>
            <a:endParaRPr kumimoji="1" lang="ja-JP" altLang="en-US" sz="2000">
              <a:solidFill>
                <a:srgbClr val="BF00BF"/>
              </a:solidFill>
              <a:latin typeface="TitilliumText25L 400 wt"/>
              <a:cs typeface="TitilliumText25L 400 wt"/>
            </a:endParaRPr>
          </a:p>
        </p:txBody>
      </p:sp>
      <p:sp>
        <p:nvSpPr>
          <p:cNvPr id="68" name="テキスト ボックス 67"/>
          <p:cNvSpPr txBox="1"/>
          <p:nvPr/>
        </p:nvSpPr>
        <p:spPr>
          <a:xfrm>
            <a:off x="7348790" y="2862388"/>
            <a:ext cx="520142" cy="400110"/>
          </a:xfrm>
          <a:prstGeom prst="rect">
            <a:avLst/>
          </a:prstGeom>
          <a:noFill/>
        </p:spPr>
        <p:txBody>
          <a:bodyPr wrap="none" rtlCol="0">
            <a:spAutoFit/>
          </a:bodyPr>
          <a:lstStyle/>
          <a:p>
            <a:r>
              <a:rPr lang="en-US" altLang="ja-JP" sz="2000">
                <a:solidFill>
                  <a:srgbClr val="BF00BF"/>
                </a:solidFill>
                <a:latin typeface="TitilliumText25L 400 wt"/>
                <a:cs typeface="TitilliumText25L 400 wt"/>
              </a:rPr>
              <a:t>0.5</a:t>
            </a:r>
            <a:endParaRPr kumimoji="1" lang="ja-JP" altLang="en-US" sz="2000">
              <a:solidFill>
                <a:srgbClr val="BF00BF"/>
              </a:solidFill>
              <a:latin typeface="TitilliumText25L 400 wt"/>
              <a:cs typeface="TitilliumText25L 400 wt"/>
            </a:endParaRPr>
          </a:p>
        </p:txBody>
      </p:sp>
      <p:sp>
        <p:nvSpPr>
          <p:cNvPr id="69" name="テキスト ボックス 68"/>
          <p:cNvSpPr txBox="1"/>
          <p:nvPr/>
        </p:nvSpPr>
        <p:spPr>
          <a:xfrm>
            <a:off x="8252590" y="3177778"/>
            <a:ext cx="520142" cy="400110"/>
          </a:xfrm>
          <a:prstGeom prst="rect">
            <a:avLst/>
          </a:prstGeom>
          <a:noFill/>
        </p:spPr>
        <p:txBody>
          <a:bodyPr wrap="none" rtlCol="0">
            <a:spAutoFit/>
          </a:bodyPr>
          <a:lstStyle/>
          <a:p>
            <a:r>
              <a:rPr lang="en-US" altLang="ja-JP" sz="2000">
                <a:solidFill>
                  <a:srgbClr val="BF00BF"/>
                </a:solidFill>
                <a:latin typeface="TitilliumText25L 400 wt"/>
                <a:cs typeface="TitilliumText25L 400 wt"/>
              </a:rPr>
              <a:t>0.5</a:t>
            </a:r>
            <a:endParaRPr kumimoji="1" lang="ja-JP" altLang="en-US" sz="2000">
              <a:solidFill>
                <a:srgbClr val="BF00BF"/>
              </a:solidFill>
              <a:latin typeface="TitilliumText25L 400 wt"/>
              <a:cs typeface="TitilliumText25L 400 wt"/>
            </a:endParaRPr>
          </a:p>
        </p:txBody>
      </p:sp>
      <p:sp>
        <p:nvSpPr>
          <p:cNvPr id="70" name="テキスト ボックス 69"/>
          <p:cNvSpPr txBox="1"/>
          <p:nvPr/>
        </p:nvSpPr>
        <p:spPr>
          <a:xfrm>
            <a:off x="7810137" y="3948377"/>
            <a:ext cx="520142" cy="400110"/>
          </a:xfrm>
          <a:prstGeom prst="rect">
            <a:avLst/>
          </a:prstGeom>
          <a:noFill/>
        </p:spPr>
        <p:txBody>
          <a:bodyPr wrap="none" rtlCol="0">
            <a:spAutoFit/>
          </a:bodyPr>
          <a:lstStyle/>
          <a:p>
            <a:r>
              <a:rPr lang="en-US" altLang="ja-JP" sz="2000">
                <a:solidFill>
                  <a:srgbClr val="BF00BF"/>
                </a:solidFill>
                <a:latin typeface="TitilliumText25L 400 wt"/>
                <a:cs typeface="TitilliumText25L 400 wt"/>
              </a:rPr>
              <a:t>0.5</a:t>
            </a:r>
            <a:endParaRPr kumimoji="1" lang="ja-JP" altLang="en-US" sz="2000">
              <a:solidFill>
                <a:srgbClr val="BF00BF"/>
              </a:solidFill>
              <a:latin typeface="TitilliumText25L 400 wt"/>
              <a:cs typeface="TitilliumText25L 400 wt"/>
            </a:endParaRPr>
          </a:p>
        </p:txBody>
      </p:sp>
      <p:sp>
        <p:nvSpPr>
          <p:cNvPr id="71" name="テキスト ボックス 70"/>
          <p:cNvSpPr txBox="1"/>
          <p:nvPr/>
        </p:nvSpPr>
        <p:spPr>
          <a:xfrm>
            <a:off x="6871060" y="3816993"/>
            <a:ext cx="520142" cy="400110"/>
          </a:xfrm>
          <a:prstGeom prst="rect">
            <a:avLst/>
          </a:prstGeom>
          <a:noFill/>
        </p:spPr>
        <p:txBody>
          <a:bodyPr wrap="none" rtlCol="0">
            <a:spAutoFit/>
          </a:bodyPr>
          <a:lstStyle/>
          <a:p>
            <a:r>
              <a:rPr lang="en-US" altLang="ja-JP" sz="2000">
                <a:solidFill>
                  <a:srgbClr val="BF00BF"/>
                </a:solidFill>
                <a:latin typeface="TitilliumText25L 400 wt"/>
                <a:cs typeface="TitilliumText25L 400 wt"/>
              </a:rPr>
              <a:t>0.5</a:t>
            </a:r>
            <a:endParaRPr kumimoji="1" lang="ja-JP" altLang="en-US" sz="2000">
              <a:solidFill>
                <a:srgbClr val="BF00BF"/>
              </a:solidFill>
              <a:latin typeface="TitilliumText25L 400 wt"/>
              <a:cs typeface="TitilliumText25L 400 wt"/>
            </a:endParaRPr>
          </a:p>
        </p:txBody>
      </p:sp>
      <p:sp>
        <p:nvSpPr>
          <p:cNvPr id="72" name="テキスト ボックス 71"/>
          <p:cNvSpPr txBox="1"/>
          <p:nvPr/>
        </p:nvSpPr>
        <p:spPr>
          <a:xfrm>
            <a:off x="5849670" y="3932527"/>
            <a:ext cx="520142" cy="400110"/>
          </a:xfrm>
          <a:prstGeom prst="rect">
            <a:avLst/>
          </a:prstGeom>
          <a:noFill/>
        </p:spPr>
        <p:txBody>
          <a:bodyPr wrap="none" rtlCol="0">
            <a:spAutoFit/>
          </a:bodyPr>
          <a:lstStyle/>
          <a:p>
            <a:r>
              <a:rPr lang="en-US" altLang="ja-JP" sz="2000">
                <a:solidFill>
                  <a:srgbClr val="BF00BF"/>
                </a:solidFill>
                <a:latin typeface="TitilliumText25L 400 wt"/>
                <a:cs typeface="TitilliumText25L 400 wt"/>
              </a:rPr>
              <a:t>0.5</a:t>
            </a:r>
            <a:endParaRPr kumimoji="1" lang="ja-JP" altLang="en-US" sz="2000">
              <a:solidFill>
                <a:srgbClr val="BF00BF"/>
              </a:solidFill>
              <a:latin typeface="TitilliumText25L 400 wt"/>
              <a:cs typeface="TitilliumText25L 400 wt"/>
            </a:endParaRPr>
          </a:p>
        </p:txBody>
      </p:sp>
      <p:sp>
        <p:nvSpPr>
          <p:cNvPr id="38" name="テキスト ボックス 37"/>
          <p:cNvSpPr txBox="1"/>
          <p:nvPr/>
        </p:nvSpPr>
        <p:spPr>
          <a:xfrm>
            <a:off x="526094" y="1268124"/>
            <a:ext cx="3518912" cy="400110"/>
          </a:xfrm>
          <a:prstGeom prst="rect">
            <a:avLst/>
          </a:prstGeom>
          <a:solidFill>
            <a:schemeClr val="bg1">
              <a:lumMod val="85000"/>
              <a:alpha val="52000"/>
            </a:schemeClr>
          </a:solidFill>
          <a:ln w="28575" cmpd="sng">
            <a:noFill/>
          </a:ln>
        </p:spPr>
        <p:txBody>
          <a:bodyPr wrap="none" rtlCol="0">
            <a:spAutoFit/>
          </a:bodyPr>
          <a:lstStyle/>
          <a:p>
            <a:pPr algn="ctr"/>
            <a:r>
              <a:rPr lang="ja-JP" altLang="en-US" sz="2000">
                <a:solidFill>
                  <a:schemeClr val="tx1">
                    <a:lumMod val="65000"/>
                    <a:lumOff val="35000"/>
                  </a:schemeClr>
                </a:solidFill>
                <a:latin typeface="TitilliumText25L 400 wt"/>
                <a:cs typeface="TitilliumText25L 400 wt"/>
              </a:rPr>
              <a:t>共通フォロイー</a:t>
            </a:r>
            <a:r>
              <a:rPr kumimoji="1" lang="ja-JP" altLang="en-US" sz="2000">
                <a:solidFill>
                  <a:schemeClr val="tx1">
                    <a:lumMod val="65000"/>
                    <a:lumOff val="35000"/>
                  </a:schemeClr>
                </a:solidFill>
                <a:latin typeface="TitilliumText25L 400 wt"/>
                <a:cs typeface="TitilliumText25L 400 wt"/>
              </a:rPr>
              <a:t>を用いた手法</a:t>
            </a:r>
            <a:endParaRPr kumimoji="1" lang="en-US" altLang="ja-JP" sz="2000">
              <a:solidFill>
                <a:schemeClr val="tx1">
                  <a:lumMod val="65000"/>
                  <a:lumOff val="35000"/>
                </a:schemeClr>
              </a:solidFill>
              <a:latin typeface="TitilliumText25L 400 wt"/>
              <a:cs typeface="TitilliumText25L 400 wt"/>
            </a:endParaRPr>
          </a:p>
        </p:txBody>
      </p:sp>
      <p:sp>
        <p:nvSpPr>
          <p:cNvPr id="62" name="テキスト ボックス 61"/>
          <p:cNvSpPr txBox="1"/>
          <p:nvPr/>
        </p:nvSpPr>
        <p:spPr>
          <a:xfrm>
            <a:off x="411013" y="4348679"/>
            <a:ext cx="464742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luf  … </a:t>
            </a:r>
            <a:r>
              <a:rPr lang="ja-JP" altLang="en-US">
                <a:solidFill>
                  <a:srgbClr val="595959"/>
                </a:solidFill>
                <a:latin typeface="TitilliumText25L 400 wt"/>
                <a:cs typeface="TitilliumText25L 400 wt"/>
              </a:rPr>
              <a:t>フォロワー内での</a:t>
            </a:r>
            <a:r>
              <a:rPr lang="en-US" altLang="ja-JP">
                <a:solidFill>
                  <a:srgbClr val="595959"/>
                </a:solidFill>
                <a:latin typeface="TitilliumText25L 400 wt"/>
                <a:cs typeface="TitilliumText25L 400 wt"/>
              </a:rPr>
              <a:t>@x</a:t>
            </a:r>
            <a:r>
              <a:rPr lang="ja-JP" altLang="en-US">
                <a:solidFill>
                  <a:srgbClr val="595959"/>
                </a:solidFill>
                <a:latin typeface="TitilliumText25L 400 wt"/>
                <a:cs typeface="TitilliumText25L 400 wt"/>
              </a:rPr>
              <a:t>のフォロー割合</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
        <p:nvSpPr>
          <p:cNvPr id="63" name="テキスト ボックス 62"/>
          <p:cNvSpPr txBox="1"/>
          <p:nvPr/>
        </p:nvSpPr>
        <p:spPr>
          <a:xfrm>
            <a:off x="411013" y="4773918"/>
            <a:ext cx="44422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guf … </a:t>
            </a:r>
            <a:r>
              <a:rPr lang="en-US" altLang="ja-JP">
                <a:solidFill>
                  <a:srgbClr val="595959"/>
                </a:solidFill>
                <a:latin typeface="TitilliumText25L 400 wt"/>
                <a:cs typeface="TitilliumText25L 400 wt"/>
              </a:rPr>
              <a:t>Twitter</a:t>
            </a:r>
            <a:r>
              <a:rPr lang="ja-JP" altLang="en-US">
                <a:solidFill>
                  <a:srgbClr val="595959"/>
                </a:solidFill>
                <a:latin typeface="TitilliumText25L 400 wt"/>
                <a:cs typeface="TitilliumText25L 400 wt"/>
              </a:rPr>
              <a:t>全体での</a:t>
            </a:r>
            <a:r>
              <a:rPr lang="en-US" altLang="ja-JP">
                <a:solidFill>
                  <a:srgbClr val="595959"/>
                </a:solidFill>
                <a:latin typeface="TitilliumText25L 400 wt"/>
                <a:cs typeface="TitilliumText25L 400 wt"/>
              </a:rPr>
              <a:t>@x</a:t>
            </a:r>
            <a:r>
              <a:rPr lang="ja-JP" altLang="en-US">
                <a:solidFill>
                  <a:srgbClr val="595959"/>
                </a:solidFill>
                <a:latin typeface="TitilliumText25L 400 wt"/>
                <a:cs typeface="TitilliumText25L 400 wt"/>
              </a:rPr>
              <a:t>のフォロー割合</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
        <p:nvSpPr>
          <p:cNvPr id="64" name="テキスト ボックス 63"/>
          <p:cNvSpPr txBox="1"/>
          <p:nvPr/>
        </p:nvSpPr>
        <p:spPr>
          <a:xfrm>
            <a:off x="1842422" y="2215011"/>
            <a:ext cx="1914113"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luf    guf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65" name="タイトル 1"/>
          <p:cNvSpPr txBox="1">
            <a:spLocks/>
          </p:cNvSpPr>
          <p:nvPr/>
        </p:nvSpPr>
        <p:spPr bwMode="auto">
          <a:xfrm>
            <a:off x="685800" y="245008"/>
            <a:ext cx="7772400" cy="883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2pPr>
            <a:lvl3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3pPr>
            <a:lvl4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4pPr>
            <a:lvl5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5pPr>
            <a:lvl6pPr marL="4572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6pPr>
            <a:lvl7pPr marL="9144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7pPr>
            <a:lvl8pPr marL="13716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8pPr>
            <a:lvl9pPr marL="18288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9pPr>
          </a:lstStyle>
          <a:p>
            <a:r>
              <a:rPr lang="ja-JP" altLang="en-US" sz="4000">
                <a:solidFill>
                  <a:schemeClr val="tx1">
                    <a:lumMod val="75000"/>
                    <a:lumOff val="25000"/>
                  </a:schemeClr>
                </a:solidFill>
                <a:latin typeface="TitilliumText25L 400 wt"/>
                <a:cs typeface="TitilliumText25L 400 wt"/>
              </a:rPr>
              <a:t>提案手法</a:t>
            </a:r>
            <a:r>
              <a:rPr lang="en-US" altLang="ja-JP" sz="4000">
                <a:solidFill>
                  <a:schemeClr val="tx1">
                    <a:lumMod val="75000"/>
                    <a:lumOff val="25000"/>
                  </a:schemeClr>
                </a:solidFill>
                <a:latin typeface="TitilliumText25L 400 wt"/>
                <a:cs typeface="TitilliumText25L 400 wt"/>
              </a:rPr>
              <a:t>(1) </a:t>
            </a:r>
            <a:r>
              <a:rPr lang="ja-JP" altLang="en-US" sz="3200">
                <a:solidFill>
                  <a:schemeClr val="tx1">
                    <a:lumMod val="75000"/>
                    <a:lumOff val="25000"/>
                  </a:schemeClr>
                </a:solidFill>
                <a:latin typeface="TitilliumText25L 400 wt"/>
                <a:cs typeface="TitilliumText25L 400 wt"/>
              </a:rPr>
              <a:t>対象範囲の広さによる分類</a:t>
            </a:r>
          </a:p>
        </p:txBody>
      </p:sp>
      <p:sp>
        <p:nvSpPr>
          <p:cNvPr id="74" name="テキスト ボックス 73"/>
          <p:cNvSpPr txBox="1"/>
          <p:nvPr/>
        </p:nvSpPr>
        <p:spPr>
          <a:xfrm>
            <a:off x="411013" y="5189440"/>
            <a:ext cx="2662035"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score … max (l</a:t>
            </a:r>
            <a:r>
              <a:rPr lang="en-US" altLang="ja-JP">
                <a:solidFill>
                  <a:srgbClr val="595959"/>
                </a:solidFill>
                <a:latin typeface="TitilliumText25L 400 wt"/>
                <a:cs typeface="TitilliumText25L 400 wt"/>
              </a:rPr>
              <a:t>uf-guf, 0)</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Tree>
    <p:extLst>
      <p:ext uri="{BB962C8B-B14F-4D97-AF65-F5344CB8AC3E}">
        <p14:creationId xmlns:p14="http://schemas.microsoft.com/office/powerpoint/2010/main" val="2971894396"/>
      </p:ext>
    </p:extLst>
  </p:cSld>
  <p:clrMapOvr>
    <a:masterClrMapping/>
  </p:clrMapOvr>
  <mc:AlternateContent xmlns:mc="http://schemas.openxmlformats.org/markup-compatibility/2006">
    <mc:Choice xmlns:p14="http://schemas.microsoft.com/office/powerpoint/2010/main" Requires="p14">
      <p:transition spd="slow" p14:dur="2000" advTm="541"/>
    </mc:Choice>
    <mc:Fallback>
      <p:transition xmlns:p14="http://schemas.microsoft.com/office/powerpoint/2010/main" spd="slow" advTm="541"/>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24095" y="1269121"/>
            <a:ext cx="8471449" cy="5104818"/>
          </a:xfrm>
        </p:spPr>
        <p:txBody>
          <a:bodyPr/>
          <a:lstStyle/>
          <a:p>
            <a:pPr marL="0" indent="0">
              <a:buNone/>
            </a:pPr>
            <a:endParaRPr lang="en-US" altLang="ja-JP" sz="2400">
              <a:solidFill>
                <a:srgbClr val="595959"/>
              </a:solidFill>
              <a:latin typeface="TitilliumText25L 400 wt"/>
              <a:cs typeface="TitilliumText25L 400 wt"/>
            </a:endParaRPr>
          </a:p>
          <a:p>
            <a:pPr marL="0" indent="0">
              <a:buNone/>
            </a:pPr>
            <a:r>
              <a:rPr lang="en-US" altLang="ja-JP" sz="2000">
                <a:solidFill>
                  <a:srgbClr val="595959"/>
                </a:solidFill>
                <a:latin typeface="TitilliumText25L 400 wt"/>
                <a:cs typeface="TitilliumText25L 400 wt"/>
              </a:rPr>
              <a:t>(1) </a:t>
            </a:r>
            <a:r>
              <a:rPr lang="ja-JP" altLang="en-US" sz="2000">
                <a:solidFill>
                  <a:srgbClr val="595959"/>
                </a:solidFill>
                <a:latin typeface="TitilliumText25L 400 wt"/>
                <a:cs typeface="TitilliumText25L 400 wt"/>
              </a:rPr>
              <a:t>フォロイーの</a:t>
            </a:r>
            <a:r>
              <a:rPr lang="en-US" altLang="ja-JP" sz="2000">
                <a:solidFill>
                  <a:srgbClr val="595959"/>
                </a:solidFill>
                <a:latin typeface="TitilliumText25L 400 wt"/>
                <a:cs typeface="TitilliumText25L 400 wt"/>
              </a:rPr>
              <a:t>score</a:t>
            </a:r>
            <a:r>
              <a:rPr lang="ja-JP" altLang="en-US" sz="2000">
                <a:solidFill>
                  <a:srgbClr val="595959"/>
                </a:solidFill>
                <a:latin typeface="TitilliumText25L 400 wt"/>
                <a:cs typeface="TitilliumText25L 400 wt"/>
              </a:rPr>
              <a:t>を求める</a:t>
            </a:r>
            <a:r>
              <a:rPr lang="en-US" altLang="ja-JP" sz="2000">
                <a:solidFill>
                  <a:srgbClr val="595959"/>
                </a:solidFill>
                <a:latin typeface="TitilliumText25L 400 wt"/>
                <a:cs typeface="TitilliumText25L 400 wt"/>
              </a:rPr>
              <a:t>        (2) </a:t>
            </a:r>
            <a:r>
              <a:rPr lang="ja-JP" altLang="en-US" sz="2000">
                <a:solidFill>
                  <a:srgbClr val="595959"/>
                </a:solidFill>
                <a:latin typeface="TitilliumText25L 400 wt"/>
                <a:cs typeface="TitilliumText25L 400 wt"/>
              </a:rPr>
              <a:t>各フォロワーに</a:t>
            </a:r>
            <a:r>
              <a:rPr lang="en-US" altLang="ja-JP" sz="2000">
                <a:solidFill>
                  <a:srgbClr val="595959"/>
                </a:solidFill>
                <a:latin typeface="TitilliumText25L 400 wt"/>
                <a:cs typeface="TitilliumText25L 400 wt"/>
              </a:rPr>
              <a:t>score</a:t>
            </a:r>
            <a:r>
              <a:rPr lang="ja-JP" altLang="en-US" sz="2000">
                <a:solidFill>
                  <a:srgbClr val="595959"/>
                </a:solidFill>
                <a:latin typeface="TitilliumText25L 400 wt"/>
                <a:cs typeface="TitilliumText25L 400 wt"/>
              </a:rPr>
              <a:t>を付与</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降順</a:t>
            </a:r>
            <a:r>
              <a:rPr lang="en-US" altLang="ja-JP" sz="2000">
                <a:solidFill>
                  <a:srgbClr val="595959"/>
                </a:solidFill>
                <a:latin typeface="TitilliumText25L 400 wt"/>
                <a:cs typeface="TitilliumText25L 400 wt"/>
              </a:rPr>
              <a:t>)</a:t>
            </a:r>
          </a:p>
        </p:txBody>
      </p:sp>
      <p:sp>
        <p:nvSpPr>
          <p:cNvPr id="67" name="円/楕円 66"/>
          <p:cNvSpPr/>
          <p:nvPr/>
        </p:nvSpPr>
        <p:spPr>
          <a:xfrm>
            <a:off x="5246423" y="292325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6" name="Straight Connector 14"/>
          <p:cNvCxnSpPr/>
          <p:nvPr/>
        </p:nvCxnSpPr>
        <p:spPr>
          <a:xfrm>
            <a:off x="787845" y="265839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4"/>
          <p:cNvCxnSpPr/>
          <p:nvPr/>
        </p:nvCxnSpPr>
        <p:spPr>
          <a:xfrm>
            <a:off x="787845" y="313420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787845" y="361001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822654" y="2683352"/>
            <a:ext cx="876838"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@aaa</a:t>
            </a:r>
            <a:endParaRPr kumimoji="1" lang="ja-JP" altLang="en-US" sz="2000">
              <a:solidFill>
                <a:srgbClr val="595959"/>
              </a:solidFill>
              <a:latin typeface="TitilliumText25L 400 wt"/>
              <a:cs typeface="TitilliumText25L 400 wt"/>
            </a:endParaRPr>
          </a:p>
        </p:txBody>
      </p:sp>
      <p:sp>
        <p:nvSpPr>
          <p:cNvPr id="47" name="テキスト ボックス 46"/>
          <p:cNvSpPr txBox="1"/>
          <p:nvPr/>
        </p:nvSpPr>
        <p:spPr>
          <a:xfrm>
            <a:off x="1797718" y="2695110"/>
            <a:ext cx="1793823"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0.7    0.2     0.5</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8" name="テキスト ボックス 47"/>
          <p:cNvSpPr txBox="1"/>
          <p:nvPr/>
        </p:nvSpPr>
        <p:spPr>
          <a:xfrm>
            <a:off x="1797718" y="3167782"/>
            <a:ext cx="1733550"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0.3    0.1     </a:t>
            </a:r>
            <a:r>
              <a:rPr lang="en-US" altLang="ja-JP" sz="2000">
                <a:solidFill>
                  <a:srgbClr val="BF00BF"/>
                </a:solidFill>
                <a:latin typeface="TitilliumText25L 400 wt"/>
                <a:cs typeface="TitilliumText25L 400 wt"/>
              </a:rPr>
              <a:t>0.2</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9" name="テキスト ボックス 48"/>
          <p:cNvSpPr txBox="1"/>
          <p:nvPr/>
        </p:nvSpPr>
        <p:spPr>
          <a:xfrm>
            <a:off x="1797718" y="3628696"/>
            <a:ext cx="1733550"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0.4    0.3     0.1</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0" name="円/楕円 49"/>
          <p:cNvSpPr/>
          <p:nvPr/>
        </p:nvSpPr>
        <p:spPr>
          <a:xfrm>
            <a:off x="5822606" y="3849336"/>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6251341" y="2821996"/>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7315052" y="2786735"/>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203074" y="309723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6827524" y="375001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7769019" y="3884610"/>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315052" y="4730350"/>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6251341" y="4768302"/>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5093559" y="4458602"/>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822654" y="3167782"/>
            <a:ext cx="853567"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@bbb</a:t>
            </a:r>
            <a:endParaRPr kumimoji="1" lang="ja-JP" altLang="en-US" sz="2000">
              <a:solidFill>
                <a:srgbClr val="595959"/>
              </a:solidFill>
              <a:latin typeface="TitilliumText25L 400 wt"/>
              <a:cs typeface="TitilliumText25L 400 wt"/>
            </a:endParaRPr>
          </a:p>
        </p:txBody>
      </p:sp>
      <p:sp>
        <p:nvSpPr>
          <p:cNvPr id="30" name="テキスト ボックス 29"/>
          <p:cNvSpPr txBox="1"/>
          <p:nvPr/>
        </p:nvSpPr>
        <p:spPr>
          <a:xfrm>
            <a:off x="822654" y="3652212"/>
            <a:ext cx="774571"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@ccc</a:t>
            </a:r>
            <a:endParaRPr kumimoji="1" lang="ja-JP" altLang="en-US" sz="2000">
              <a:solidFill>
                <a:srgbClr val="595959"/>
              </a:solidFill>
              <a:latin typeface="TitilliumText25L 400 wt"/>
              <a:cs typeface="TitilliumText25L 400 wt"/>
            </a:endParaRPr>
          </a:p>
        </p:txBody>
      </p:sp>
      <p:sp>
        <p:nvSpPr>
          <p:cNvPr id="32" name="テキスト ボックス 31"/>
          <p:cNvSpPr txBox="1"/>
          <p:nvPr/>
        </p:nvSpPr>
        <p:spPr>
          <a:xfrm>
            <a:off x="5270733" y="2995878"/>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3" name="テキスト ボックス 32"/>
          <p:cNvSpPr txBox="1"/>
          <p:nvPr/>
        </p:nvSpPr>
        <p:spPr>
          <a:xfrm>
            <a:off x="6280364" y="2899738"/>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7" name="テキスト ボックス 36"/>
          <p:cNvSpPr txBox="1"/>
          <p:nvPr/>
        </p:nvSpPr>
        <p:spPr>
          <a:xfrm>
            <a:off x="7348790" y="2862388"/>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8" name="テキスト ボックス 37"/>
          <p:cNvSpPr txBox="1"/>
          <p:nvPr/>
        </p:nvSpPr>
        <p:spPr>
          <a:xfrm>
            <a:off x="8252590" y="3177778"/>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9" name="テキスト ボックス 38"/>
          <p:cNvSpPr txBox="1"/>
          <p:nvPr/>
        </p:nvSpPr>
        <p:spPr>
          <a:xfrm>
            <a:off x="7810137" y="3948377"/>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46" name="テキスト ボックス 45"/>
          <p:cNvSpPr txBox="1"/>
          <p:nvPr/>
        </p:nvSpPr>
        <p:spPr>
          <a:xfrm>
            <a:off x="6871060" y="3816993"/>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62" name="テキスト ボックス 61"/>
          <p:cNvSpPr txBox="1"/>
          <p:nvPr/>
        </p:nvSpPr>
        <p:spPr>
          <a:xfrm>
            <a:off x="5849670" y="3932527"/>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40" name="フリーフォーム 39"/>
          <p:cNvSpPr/>
          <p:nvPr/>
        </p:nvSpPr>
        <p:spPr>
          <a:xfrm>
            <a:off x="4961254" y="3719266"/>
            <a:ext cx="2122014" cy="1863113"/>
          </a:xfrm>
          <a:custGeom>
            <a:avLst/>
            <a:gdLst>
              <a:gd name="connsiteX0" fmla="*/ 177377 w 2122014"/>
              <a:gd name="connsiteY0" fmla="*/ 443155 h 1863113"/>
              <a:gd name="connsiteX1" fmla="*/ 483108 w 2122014"/>
              <a:gd name="connsiteY1" fmla="*/ 255023 h 1863113"/>
              <a:gd name="connsiteX2" fmla="*/ 859392 w 2122014"/>
              <a:gd name="connsiteY2" fmla="*/ 78649 h 1863113"/>
              <a:gd name="connsiteX3" fmla="*/ 1188641 w 2122014"/>
              <a:gd name="connsiteY3" fmla="*/ 8100 h 1863113"/>
              <a:gd name="connsiteX4" fmla="*/ 1412060 w 2122014"/>
              <a:gd name="connsiteY4" fmla="*/ 8100 h 1863113"/>
              <a:gd name="connsiteX5" fmla="*/ 1541407 w 2122014"/>
              <a:gd name="connsiteY5" fmla="*/ 66891 h 1863113"/>
              <a:gd name="connsiteX6" fmla="*/ 1623719 w 2122014"/>
              <a:gd name="connsiteY6" fmla="*/ 255023 h 1863113"/>
              <a:gd name="connsiteX7" fmla="*/ 1623719 w 2122014"/>
              <a:gd name="connsiteY7" fmla="*/ 454913 h 1863113"/>
              <a:gd name="connsiteX8" fmla="*/ 1647237 w 2122014"/>
              <a:gd name="connsiteY8" fmla="*/ 654803 h 1863113"/>
              <a:gd name="connsiteX9" fmla="*/ 1741308 w 2122014"/>
              <a:gd name="connsiteY9" fmla="*/ 842935 h 1863113"/>
              <a:gd name="connsiteX10" fmla="*/ 1894174 w 2122014"/>
              <a:gd name="connsiteY10" fmla="*/ 948760 h 1863113"/>
              <a:gd name="connsiteX11" fmla="*/ 1988245 w 2122014"/>
              <a:gd name="connsiteY11" fmla="*/ 1031067 h 1863113"/>
              <a:gd name="connsiteX12" fmla="*/ 2082316 w 2122014"/>
              <a:gd name="connsiteY12" fmla="*/ 1266232 h 1863113"/>
              <a:gd name="connsiteX13" fmla="*/ 2117592 w 2122014"/>
              <a:gd name="connsiteY13" fmla="*/ 1595464 h 1863113"/>
              <a:gd name="connsiteX14" fmla="*/ 1988245 w 2122014"/>
              <a:gd name="connsiteY14" fmla="*/ 1771837 h 1863113"/>
              <a:gd name="connsiteX15" fmla="*/ 1611961 w 2122014"/>
              <a:gd name="connsiteY15" fmla="*/ 1854145 h 1863113"/>
              <a:gd name="connsiteX16" fmla="*/ 1294471 w 2122014"/>
              <a:gd name="connsiteY16" fmla="*/ 1842387 h 1863113"/>
              <a:gd name="connsiteX17" fmla="*/ 1000499 w 2122014"/>
              <a:gd name="connsiteY17" fmla="*/ 1689530 h 1863113"/>
              <a:gd name="connsiteX18" fmla="*/ 624215 w 2122014"/>
              <a:gd name="connsiteY18" fmla="*/ 1618980 h 1863113"/>
              <a:gd name="connsiteX19" fmla="*/ 377278 w 2122014"/>
              <a:gd name="connsiteY19" fmla="*/ 1536672 h 1863113"/>
              <a:gd name="connsiteX20" fmla="*/ 142100 w 2122014"/>
              <a:gd name="connsiteY20" fmla="*/ 1442606 h 1863113"/>
              <a:gd name="connsiteX21" fmla="*/ 12753 w 2122014"/>
              <a:gd name="connsiteY21" fmla="*/ 1219199 h 1863113"/>
              <a:gd name="connsiteX22" fmla="*/ 12753 w 2122014"/>
              <a:gd name="connsiteY22" fmla="*/ 819419 h 1863113"/>
              <a:gd name="connsiteX23" fmla="*/ 83306 w 2122014"/>
              <a:gd name="connsiteY23" fmla="*/ 631287 h 1863113"/>
              <a:gd name="connsiteX24" fmla="*/ 177377 w 2122014"/>
              <a:gd name="connsiteY24" fmla="*/ 443155 h 186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2014" h="1863113">
                <a:moveTo>
                  <a:pt x="177377" y="443155"/>
                </a:moveTo>
                <a:cubicBezTo>
                  <a:pt x="244011" y="380444"/>
                  <a:pt x="369439" y="315774"/>
                  <a:pt x="483108" y="255023"/>
                </a:cubicBezTo>
                <a:cubicBezTo>
                  <a:pt x="596777" y="194272"/>
                  <a:pt x="741803" y="119803"/>
                  <a:pt x="859392" y="78649"/>
                </a:cubicBezTo>
                <a:cubicBezTo>
                  <a:pt x="976981" y="37495"/>
                  <a:pt x="1096530" y="19858"/>
                  <a:pt x="1188641" y="8100"/>
                </a:cubicBezTo>
                <a:cubicBezTo>
                  <a:pt x="1280752" y="-3658"/>
                  <a:pt x="1353266" y="-1699"/>
                  <a:pt x="1412060" y="8100"/>
                </a:cubicBezTo>
                <a:cubicBezTo>
                  <a:pt x="1470854" y="17898"/>
                  <a:pt x="1506131" y="25737"/>
                  <a:pt x="1541407" y="66891"/>
                </a:cubicBezTo>
                <a:cubicBezTo>
                  <a:pt x="1576683" y="108045"/>
                  <a:pt x="1610000" y="190353"/>
                  <a:pt x="1623719" y="255023"/>
                </a:cubicBezTo>
                <a:cubicBezTo>
                  <a:pt x="1637438" y="319693"/>
                  <a:pt x="1619799" y="388283"/>
                  <a:pt x="1623719" y="454913"/>
                </a:cubicBezTo>
                <a:cubicBezTo>
                  <a:pt x="1627639" y="521543"/>
                  <a:pt x="1627639" y="590133"/>
                  <a:pt x="1647237" y="654803"/>
                </a:cubicBezTo>
                <a:cubicBezTo>
                  <a:pt x="1666835" y="719473"/>
                  <a:pt x="1700152" y="793942"/>
                  <a:pt x="1741308" y="842935"/>
                </a:cubicBezTo>
                <a:cubicBezTo>
                  <a:pt x="1782464" y="891928"/>
                  <a:pt x="1853018" y="917405"/>
                  <a:pt x="1894174" y="948760"/>
                </a:cubicBezTo>
                <a:cubicBezTo>
                  <a:pt x="1935330" y="980115"/>
                  <a:pt x="1956888" y="978155"/>
                  <a:pt x="1988245" y="1031067"/>
                </a:cubicBezTo>
                <a:cubicBezTo>
                  <a:pt x="2019602" y="1083979"/>
                  <a:pt x="2060758" y="1172166"/>
                  <a:pt x="2082316" y="1266232"/>
                </a:cubicBezTo>
                <a:cubicBezTo>
                  <a:pt x="2103874" y="1360298"/>
                  <a:pt x="2133270" y="1511197"/>
                  <a:pt x="2117592" y="1595464"/>
                </a:cubicBezTo>
                <a:cubicBezTo>
                  <a:pt x="2101914" y="1679731"/>
                  <a:pt x="2072517" y="1728724"/>
                  <a:pt x="1988245" y="1771837"/>
                </a:cubicBezTo>
                <a:cubicBezTo>
                  <a:pt x="1903973" y="1814950"/>
                  <a:pt x="1727590" y="1842387"/>
                  <a:pt x="1611961" y="1854145"/>
                </a:cubicBezTo>
                <a:cubicBezTo>
                  <a:pt x="1496332" y="1865903"/>
                  <a:pt x="1396381" y="1869823"/>
                  <a:pt x="1294471" y="1842387"/>
                </a:cubicBezTo>
                <a:cubicBezTo>
                  <a:pt x="1192561" y="1814951"/>
                  <a:pt x="1112208" y="1726764"/>
                  <a:pt x="1000499" y="1689530"/>
                </a:cubicBezTo>
                <a:cubicBezTo>
                  <a:pt x="888790" y="1652296"/>
                  <a:pt x="728085" y="1644456"/>
                  <a:pt x="624215" y="1618980"/>
                </a:cubicBezTo>
                <a:cubicBezTo>
                  <a:pt x="520345" y="1593504"/>
                  <a:pt x="457630" y="1566068"/>
                  <a:pt x="377278" y="1536672"/>
                </a:cubicBezTo>
                <a:cubicBezTo>
                  <a:pt x="296926" y="1507276"/>
                  <a:pt x="202854" y="1495518"/>
                  <a:pt x="142100" y="1442606"/>
                </a:cubicBezTo>
                <a:cubicBezTo>
                  <a:pt x="81346" y="1389694"/>
                  <a:pt x="34311" y="1323063"/>
                  <a:pt x="12753" y="1219199"/>
                </a:cubicBezTo>
                <a:cubicBezTo>
                  <a:pt x="-8805" y="1115335"/>
                  <a:pt x="994" y="917404"/>
                  <a:pt x="12753" y="819419"/>
                </a:cubicBezTo>
                <a:cubicBezTo>
                  <a:pt x="24512" y="721434"/>
                  <a:pt x="53909" y="693998"/>
                  <a:pt x="83306" y="631287"/>
                </a:cubicBezTo>
                <a:cubicBezTo>
                  <a:pt x="112703" y="568576"/>
                  <a:pt x="110743" y="505866"/>
                  <a:pt x="177377" y="443155"/>
                </a:cubicBezTo>
                <a:close/>
              </a:path>
            </a:pathLst>
          </a:custGeom>
          <a:noFill/>
          <a:ln w="38100" cmpd="sng">
            <a:solidFill>
              <a:srgbClr val="595959"/>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5139801" y="4525218"/>
            <a:ext cx="520142" cy="400110"/>
          </a:xfrm>
          <a:prstGeom prst="rect">
            <a:avLst/>
          </a:prstGeom>
          <a:noFill/>
        </p:spPr>
        <p:txBody>
          <a:bodyPr wrap="none" rtlCol="0">
            <a:spAutoFit/>
          </a:bodyPr>
          <a:lstStyle/>
          <a:p>
            <a:r>
              <a:rPr lang="en-US" altLang="ja-JP" sz="2000">
                <a:solidFill>
                  <a:srgbClr val="BF00BF"/>
                </a:solidFill>
                <a:latin typeface="TitilliumText25L 400 wt"/>
                <a:cs typeface="TitilliumText25L 400 wt"/>
              </a:rPr>
              <a:t>0.2</a:t>
            </a:r>
            <a:endParaRPr kumimoji="1" lang="ja-JP" altLang="en-US" sz="2000">
              <a:solidFill>
                <a:srgbClr val="BF00BF"/>
              </a:solidFill>
              <a:latin typeface="TitilliumText25L 400 wt"/>
              <a:cs typeface="TitilliumText25L 400 wt"/>
            </a:endParaRPr>
          </a:p>
        </p:txBody>
      </p:sp>
      <p:sp>
        <p:nvSpPr>
          <p:cNvPr id="45" name="テキスト ボックス 44"/>
          <p:cNvSpPr txBox="1"/>
          <p:nvPr/>
        </p:nvSpPr>
        <p:spPr>
          <a:xfrm>
            <a:off x="6280364" y="4842399"/>
            <a:ext cx="520142" cy="400110"/>
          </a:xfrm>
          <a:prstGeom prst="rect">
            <a:avLst/>
          </a:prstGeom>
          <a:noFill/>
        </p:spPr>
        <p:txBody>
          <a:bodyPr wrap="none" rtlCol="0">
            <a:spAutoFit/>
          </a:bodyPr>
          <a:lstStyle/>
          <a:p>
            <a:r>
              <a:rPr lang="en-US" altLang="ja-JP" sz="2000">
                <a:solidFill>
                  <a:srgbClr val="BF00BF"/>
                </a:solidFill>
                <a:latin typeface="TitilliumText25L 400 wt"/>
                <a:cs typeface="TitilliumText25L 400 wt"/>
              </a:rPr>
              <a:t>0.2</a:t>
            </a:r>
            <a:endParaRPr kumimoji="1" lang="ja-JP" altLang="en-US" sz="2000">
              <a:solidFill>
                <a:srgbClr val="BF00BF"/>
              </a:solidFill>
              <a:latin typeface="TitilliumText25L 400 wt"/>
              <a:cs typeface="TitilliumText25L 400 wt"/>
            </a:endParaRPr>
          </a:p>
        </p:txBody>
      </p:sp>
      <p:sp>
        <p:nvSpPr>
          <p:cNvPr id="66" name="テキスト ボックス 65"/>
          <p:cNvSpPr txBox="1"/>
          <p:nvPr/>
        </p:nvSpPr>
        <p:spPr>
          <a:xfrm>
            <a:off x="4972115" y="5330705"/>
            <a:ext cx="853567" cy="400110"/>
          </a:xfrm>
          <a:prstGeom prst="rect">
            <a:avLst/>
          </a:prstGeom>
          <a:noFill/>
        </p:spPr>
        <p:txBody>
          <a:bodyPr wrap="none" rtlCol="0">
            <a:spAutoFit/>
          </a:bodyPr>
          <a:lstStyle/>
          <a:p>
            <a:r>
              <a:rPr lang="en-US" altLang="ja-JP" sz="2000" b="1">
                <a:solidFill>
                  <a:srgbClr val="595959"/>
                </a:solidFill>
                <a:latin typeface="TitilliumText25L 400 wt"/>
                <a:cs typeface="TitilliumText25L 400 wt"/>
              </a:rPr>
              <a:t>@bbb</a:t>
            </a:r>
            <a:endParaRPr kumimoji="1" lang="ja-JP" altLang="en-US" sz="2000" b="1">
              <a:solidFill>
                <a:srgbClr val="595959"/>
              </a:solidFill>
              <a:latin typeface="TitilliumText25L 400 wt"/>
              <a:cs typeface="TitilliumText25L 400 wt"/>
            </a:endParaRPr>
          </a:p>
        </p:txBody>
      </p:sp>
      <p:sp>
        <p:nvSpPr>
          <p:cNvPr id="64" name="テキスト ボックス 63"/>
          <p:cNvSpPr txBox="1"/>
          <p:nvPr/>
        </p:nvSpPr>
        <p:spPr>
          <a:xfrm>
            <a:off x="526094" y="1268124"/>
            <a:ext cx="3518912" cy="400110"/>
          </a:xfrm>
          <a:prstGeom prst="rect">
            <a:avLst/>
          </a:prstGeom>
          <a:solidFill>
            <a:schemeClr val="bg1">
              <a:lumMod val="85000"/>
              <a:alpha val="52000"/>
            </a:schemeClr>
          </a:solidFill>
          <a:ln w="28575" cmpd="sng">
            <a:noFill/>
          </a:ln>
        </p:spPr>
        <p:txBody>
          <a:bodyPr wrap="none" rtlCol="0">
            <a:spAutoFit/>
          </a:bodyPr>
          <a:lstStyle/>
          <a:p>
            <a:pPr algn="ctr"/>
            <a:r>
              <a:rPr lang="ja-JP" altLang="en-US" sz="2000">
                <a:solidFill>
                  <a:schemeClr val="tx1">
                    <a:lumMod val="65000"/>
                    <a:lumOff val="35000"/>
                  </a:schemeClr>
                </a:solidFill>
                <a:latin typeface="TitilliumText25L 400 wt"/>
                <a:cs typeface="TitilliumText25L 400 wt"/>
              </a:rPr>
              <a:t>共通フォロイー</a:t>
            </a:r>
            <a:r>
              <a:rPr kumimoji="1" lang="ja-JP" altLang="en-US" sz="2000">
                <a:solidFill>
                  <a:schemeClr val="tx1">
                    <a:lumMod val="65000"/>
                    <a:lumOff val="35000"/>
                  </a:schemeClr>
                </a:solidFill>
                <a:latin typeface="TitilliumText25L 400 wt"/>
                <a:cs typeface="TitilliumText25L 400 wt"/>
              </a:rPr>
              <a:t>を用いた手法</a:t>
            </a:r>
            <a:endParaRPr kumimoji="1" lang="en-US" altLang="ja-JP" sz="2000">
              <a:solidFill>
                <a:schemeClr val="tx1">
                  <a:lumMod val="65000"/>
                  <a:lumOff val="35000"/>
                </a:schemeClr>
              </a:solidFill>
              <a:latin typeface="TitilliumText25L 400 wt"/>
              <a:cs typeface="TitilliumText25L 400 wt"/>
            </a:endParaRPr>
          </a:p>
        </p:txBody>
      </p:sp>
      <p:sp>
        <p:nvSpPr>
          <p:cNvPr id="63" name="テキスト ボックス 62"/>
          <p:cNvSpPr txBox="1"/>
          <p:nvPr/>
        </p:nvSpPr>
        <p:spPr>
          <a:xfrm>
            <a:off x="411013" y="4348679"/>
            <a:ext cx="464742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luf  … </a:t>
            </a:r>
            <a:r>
              <a:rPr lang="ja-JP" altLang="en-US">
                <a:solidFill>
                  <a:srgbClr val="595959"/>
                </a:solidFill>
                <a:latin typeface="TitilliumText25L 400 wt"/>
                <a:cs typeface="TitilliumText25L 400 wt"/>
              </a:rPr>
              <a:t>フォロワー内での</a:t>
            </a:r>
            <a:r>
              <a:rPr lang="en-US" altLang="ja-JP">
                <a:solidFill>
                  <a:srgbClr val="595959"/>
                </a:solidFill>
                <a:latin typeface="TitilliumText25L 400 wt"/>
                <a:cs typeface="TitilliumText25L 400 wt"/>
              </a:rPr>
              <a:t>@x</a:t>
            </a:r>
            <a:r>
              <a:rPr lang="ja-JP" altLang="en-US">
                <a:solidFill>
                  <a:srgbClr val="595959"/>
                </a:solidFill>
                <a:latin typeface="TitilliumText25L 400 wt"/>
                <a:cs typeface="TitilliumText25L 400 wt"/>
              </a:rPr>
              <a:t>のフォロー割合</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
        <p:nvSpPr>
          <p:cNvPr id="65" name="テキスト ボックス 64"/>
          <p:cNvSpPr txBox="1"/>
          <p:nvPr/>
        </p:nvSpPr>
        <p:spPr>
          <a:xfrm>
            <a:off x="411013" y="4773918"/>
            <a:ext cx="44422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guf … </a:t>
            </a:r>
            <a:r>
              <a:rPr lang="en-US" altLang="ja-JP">
                <a:solidFill>
                  <a:srgbClr val="595959"/>
                </a:solidFill>
                <a:latin typeface="TitilliumText25L 400 wt"/>
                <a:cs typeface="TitilliumText25L 400 wt"/>
              </a:rPr>
              <a:t>Twitter</a:t>
            </a:r>
            <a:r>
              <a:rPr lang="ja-JP" altLang="en-US">
                <a:solidFill>
                  <a:srgbClr val="595959"/>
                </a:solidFill>
                <a:latin typeface="TitilliumText25L 400 wt"/>
                <a:cs typeface="TitilliumText25L 400 wt"/>
              </a:rPr>
              <a:t>全体での</a:t>
            </a:r>
            <a:r>
              <a:rPr lang="en-US" altLang="ja-JP">
                <a:solidFill>
                  <a:srgbClr val="595959"/>
                </a:solidFill>
                <a:latin typeface="TitilliumText25L 400 wt"/>
                <a:cs typeface="TitilliumText25L 400 wt"/>
              </a:rPr>
              <a:t>@x</a:t>
            </a:r>
            <a:r>
              <a:rPr lang="ja-JP" altLang="en-US">
                <a:solidFill>
                  <a:srgbClr val="595959"/>
                </a:solidFill>
                <a:latin typeface="TitilliumText25L 400 wt"/>
                <a:cs typeface="TitilliumText25L 400 wt"/>
              </a:rPr>
              <a:t>のフォロー割合</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
        <p:nvSpPr>
          <p:cNvPr id="69" name="テキスト ボックス 68"/>
          <p:cNvSpPr txBox="1"/>
          <p:nvPr/>
        </p:nvSpPr>
        <p:spPr>
          <a:xfrm>
            <a:off x="1842422" y="2215011"/>
            <a:ext cx="1914113"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luf    guf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70" name="タイトル 1"/>
          <p:cNvSpPr txBox="1">
            <a:spLocks/>
          </p:cNvSpPr>
          <p:nvPr/>
        </p:nvSpPr>
        <p:spPr bwMode="auto">
          <a:xfrm>
            <a:off x="685800" y="245008"/>
            <a:ext cx="7772400" cy="883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2pPr>
            <a:lvl3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3pPr>
            <a:lvl4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4pPr>
            <a:lvl5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5pPr>
            <a:lvl6pPr marL="4572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6pPr>
            <a:lvl7pPr marL="9144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7pPr>
            <a:lvl8pPr marL="13716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8pPr>
            <a:lvl9pPr marL="18288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9pPr>
          </a:lstStyle>
          <a:p>
            <a:r>
              <a:rPr lang="ja-JP" altLang="en-US" sz="4000">
                <a:solidFill>
                  <a:schemeClr val="tx1">
                    <a:lumMod val="75000"/>
                    <a:lumOff val="25000"/>
                  </a:schemeClr>
                </a:solidFill>
                <a:latin typeface="TitilliumText25L 400 wt"/>
                <a:cs typeface="TitilliumText25L 400 wt"/>
              </a:rPr>
              <a:t>提案手法</a:t>
            </a:r>
            <a:r>
              <a:rPr lang="en-US" altLang="ja-JP" sz="4000">
                <a:solidFill>
                  <a:schemeClr val="tx1">
                    <a:lumMod val="75000"/>
                    <a:lumOff val="25000"/>
                  </a:schemeClr>
                </a:solidFill>
                <a:latin typeface="TitilliumText25L 400 wt"/>
                <a:cs typeface="TitilliumText25L 400 wt"/>
              </a:rPr>
              <a:t>(1) </a:t>
            </a:r>
            <a:r>
              <a:rPr lang="ja-JP" altLang="en-US" sz="3200">
                <a:solidFill>
                  <a:schemeClr val="tx1">
                    <a:lumMod val="75000"/>
                    <a:lumOff val="25000"/>
                  </a:schemeClr>
                </a:solidFill>
                <a:latin typeface="TitilliumText25L 400 wt"/>
                <a:cs typeface="TitilliumText25L 400 wt"/>
              </a:rPr>
              <a:t>対象範囲の広さによる分類</a:t>
            </a:r>
          </a:p>
        </p:txBody>
      </p:sp>
      <p:sp>
        <p:nvSpPr>
          <p:cNvPr id="71" name="テキスト ボックス 70"/>
          <p:cNvSpPr txBox="1"/>
          <p:nvPr/>
        </p:nvSpPr>
        <p:spPr>
          <a:xfrm>
            <a:off x="411013" y="5189440"/>
            <a:ext cx="2662035"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score … max (l</a:t>
            </a:r>
            <a:r>
              <a:rPr lang="en-US" altLang="ja-JP">
                <a:solidFill>
                  <a:srgbClr val="595959"/>
                </a:solidFill>
                <a:latin typeface="TitilliumText25L 400 wt"/>
                <a:cs typeface="TitilliumText25L 400 wt"/>
              </a:rPr>
              <a:t>uf-guf, 0)</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Tree>
    <p:extLst>
      <p:ext uri="{BB962C8B-B14F-4D97-AF65-F5344CB8AC3E}">
        <p14:creationId xmlns:p14="http://schemas.microsoft.com/office/powerpoint/2010/main" val="3991797809"/>
      </p:ext>
    </p:extLst>
  </p:cSld>
  <p:clrMapOvr>
    <a:masterClrMapping/>
  </p:clrMapOvr>
  <mc:AlternateContent xmlns:mc="http://schemas.openxmlformats.org/markup-compatibility/2006">
    <mc:Choice xmlns:p14="http://schemas.microsoft.com/office/powerpoint/2010/main" Requires="p14">
      <p:transition spd="slow" p14:dur="2000" advTm="722"/>
    </mc:Choice>
    <mc:Fallback>
      <p:transition xmlns:p14="http://schemas.microsoft.com/office/powerpoint/2010/main" spd="slow" advTm="722"/>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24095" y="1269121"/>
            <a:ext cx="8471449" cy="5104818"/>
          </a:xfrm>
        </p:spPr>
        <p:txBody>
          <a:bodyPr/>
          <a:lstStyle/>
          <a:p>
            <a:pPr marL="0" indent="0">
              <a:buNone/>
            </a:pPr>
            <a:endParaRPr lang="en-US" altLang="ja-JP" sz="2400">
              <a:solidFill>
                <a:srgbClr val="595959"/>
              </a:solidFill>
              <a:latin typeface="TitilliumText25L 400 wt"/>
              <a:cs typeface="TitilliumText25L 400 wt"/>
            </a:endParaRPr>
          </a:p>
          <a:p>
            <a:pPr marL="0" indent="0">
              <a:buNone/>
            </a:pPr>
            <a:r>
              <a:rPr lang="en-US" altLang="ja-JP" sz="2000">
                <a:solidFill>
                  <a:srgbClr val="595959"/>
                </a:solidFill>
                <a:latin typeface="TitilliumText25L 400 wt"/>
                <a:cs typeface="TitilliumText25L 400 wt"/>
              </a:rPr>
              <a:t>(1) </a:t>
            </a:r>
            <a:r>
              <a:rPr lang="ja-JP" altLang="en-US" sz="2000">
                <a:solidFill>
                  <a:srgbClr val="595959"/>
                </a:solidFill>
                <a:latin typeface="TitilliumText25L 400 wt"/>
                <a:cs typeface="TitilliumText25L 400 wt"/>
              </a:rPr>
              <a:t>フォロイーの</a:t>
            </a:r>
            <a:r>
              <a:rPr lang="en-US" altLang="ja-JP" sz="2000">
                <a:solidFill>
                  <a:srgbClr val="595959"/>
                </a:solidFill>
                <a:latin typeface="TitilliumText25L 400 wt"/>
                <a:cs typeface="TitilliumText25L 400 wt"/>
              </a:rPr>
              <a:t>score</a:t>
            </a:r>
            <a:r>
              <a:rPr lang="ja-JP" altLang="en-US" sz="2000">
                <a:solidFill>
                  <a:srgbClr val="595959"/>
                </a:solidFill>
                <a:latin typeface="TitilliumText25L 400 wt"/>
                <a:cs typeface="TitilliumText25L 400 wt"/>
              </a:rPr>
              <a:t>を求める</a:t>
            </a:r>
            <a:r>
              <a:rPr lang="en-US" altLang="ja-JP" sz="2000">
                <a:solidFill>
                  <a:srgbClr val="595959"/>
                </a:solidFill>
                <a:latin typeface="TitilliumText25L 400 wt"/>
                <a:cs typeface="TitilliumText25L 400 wt"/>
              </a:rPr>
              <a:t>        (2) </a:t>
            </a:r>
            <a:r>
              <a:rPr lang="ja-JP" altLang="en-US" sz="2000">
                <a:solidFill>
                  <a:srgbClr val="595959"/>
                </a:solidFill>
                <a:latin typeface="TitilliumText25L 400 wt"/>
                <a:cs typeface="TitilliumText25L 400 wt"/>
              </a:rPr>
              <a:t>各フォロワーに</a:t>
            </a:r>
            <a:r>
              <a:rPr lang="en-US" altLang="ja-JP" sz="2000">
                <a:solidFill>
                  <a:srgbClr val="595959"/>
                </a:solidFill>
                <a:latin typeface="TitilliumText25L 400 wt"/>
                <a:cs typeface="TitilliumText25L 400 wt"/>
              </a:rPr>
              <a:t>score</a:t>
            </a:r>
            <a:r>
              <a:rPr lang="ja-JP" altLang="en-US" sz="2000">
                <a:solidFill>
                  <a:srgbClr val="595959"/>
                </a:solidFill>
                <a:latin typeface="TitilliumText25L 400 wt"/>
                <a:cs typeface="TitilliumText25L 400 wt"/>
              </a:rPr>
              <a:t>を付与</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降順</a:t>
            </a:r>
            <a:r>
              <a:rPr lang="en-US" altLang="ja-JP" sz="2000">
                <a:solidFill>
                  <a:srgbClr val="595959"/>
                </a:solidFill>
                <a:latin typeface="TitilliumText25L 400 wt"/>
                <a:cs typeface="TitilliumText25L 400 wt"/>
              </a:rPr>
              <a:t>)</a:t>
            </a:r>
          </a:p>
        </p:txBody>
      </p:sp>
      <p:sp>
        <p:nvSpPr>
          <p:cNvPr id="67" name="円/楕円 66"/>
          <p:cNvSpPr/>
          <p:nvPr/>
        </p:nvSpPr>
        <p:spPr>
          <a:xfrm>
            <a:off x="5246423" y="292325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6" name="Straight Connector 14"/>
          <p:cNvCxnSpPr/>
          <p:nvPr/>
        </p:nvCxnSpPr>
        <p:spPr>
          <a:xfrm>
            <a:off x="787845" y="265839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4"/>
          <p:cNvCxnSpPr/>
          <p:nvPr/>
        </p:nvCxnSpPr>
        <p:spPr>
          <a:xfrm>
            <a:off x="787845" y="313420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787845" y="3610015"/>
            <a:ext cx="3257210"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822654" y="2683352"/>
            <a:ext cx="876838"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@aaa</a:t>
            </a:r>
            <a:endParaRPr kumimoji="1" lang="ja-JP" altLang="en-US" sz="2000">
              <a:solidFill>
                <a:srgbClr val="595959"/>
              </a:solidFill>
              <a:latin typeface="TitilliumText25L 400 wt"/>
              <a:cs typeface="TitilliumText25L 400 wt"/>
            </a:endParaRPr>
          </a:p>
        </p:txBody>
      </p:sp>
      <p:sp>
        <p:nvSpPr>
          <p:cNvPr id="47" name="テキスト ボックス 46"/>
          <p:cNvSpPr txBox="1"/>
          <p:nvPr/>
        </p:nvSpPr>
        <p:spPr>
          <a:xfrm>
            <a:off x="1797718" y="2695110"/>
            <a:ext cx="1793823"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0.7    0.2     0.5</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8" name="テキスト ボックス 47"/>
          <p:cNvSpPr txBox="1"/>
          <p:nvPr/>
        </p:nvSpPr>
        <p:spPr>
          <a:xfrm>
            <a:off x="1797718" y="3167782"/>
            <a:ext cx="1733550"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0.3    0.1     0.2</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9" name="テキスト ボックス 48"/>
          <p:cNvSpPr txBox="1"/>
          <p:nvPr/>
        </p:nvSpPr>
        <p:spPr>
          <a:xfrm>
            <a:off x="1797718" y="3628696"/>
            <a:ext cx="1733550"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0.4    0.3     </a:t>
            </a:r>
            <a:r>
              <a:rPr lang="en-US" altLang="ja-JP" sz="2000">
                <a:solidFill>
                  <a:srgbClr val="BF00BF"/>
                </a:solidFill>
                <a:latin typeface="TitilliumText25L 400 wt"/>
                <a:cs typeface="TitilliumText25L 400 wt"/>
              </a:rPr>
              <a:t>0.1</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0" name="円/楕円 49"/>
          <p:cNvSpPr/>
          <p:nvPr/>
        </p:nvSpPr>
        <p:spPr>
          <a:xfrm>
            <a:off x="5822606" y="3849336"/>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6251341" y="2821996"/>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7315052" y="2786735"/>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203074" y="309723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6827524" y="3750014"/>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7769019" y="3884610"/>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315052" y="4730350"/>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6251341" y="4768302"/>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5093559" y="4458602"/>
            <a:ext cx="576183" cy="573992"/>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822654" y="3167782"/>
            <a:ext cx="853567"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@bbb</a:t>
            </a:r>
            <a:endParaRPr kumimoji="1" lang="ja-JP" altLang="en-US" sz="2000">
              <a:solidFill>
                <a:srgbClr val="595959"/>
              </a:solidFill>
              <a:latin typeface="TitilliumText25L 400 wt"/>
              <a:cs typeface="TitilliumText25L 400 wt"/>
            </a:endParaRPr>
          </a:p>
        </p:txBody>
      </p:sp>
      <p:sp>
        <p:nvSpPr>
          <p:cNvPr id="30" name="テキスト ボックス 29"/>
          <p:cNvSpPr txBox="1"/>
          <p:nvPr/>
        </p:nvSpPr>
        <p:spPr>
          <a:xfrm>
            <a:off x="822654" y="3652212"/>
            <a:ext cx="774571"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@ccc</a:t>
            </a:r>
            <a:endParaRPr kumimoji="1" lang="ja-JP" altLang="en-US" sz="2000">
              <a:solidFill>
                <a:srgbClr val="595959"/>
              </a:solidFill>
              <a:latin typeface="TitilliumText25L 400 wt"/>
              <a:cs typeface="TitilliumText25L 400 wt"/>
            </a:endParaRPr>
          </a:p>
        </p:txBody>
      </p:sp>
      <p:sp>
        <p:nvSpPr>
          <p:cNvPr id="31" name="テキスト ボックス 30"/>
          <p:cNvSpPr txBox="1"/>
          <p:nvPr/>
        </p:nvSpPr>
        <p:spPr>
          <a:xfrm>
            <a:off x="5358919" y="5793738"/>
            <a:ext cx="3087255" cy="707886"/>
          </a:xfrm>
          <a:prstGeom prst="rect">
            <a:avLst/>
          </a:prstGeom>
          <a:solidFill>
            <a:schemeClr val="bg2">
              <a:lumMod val="20000"/>
              <a:lumOff val="80000"/>
            </a:schemeClr>
          </a:solidFill>
          <a:ln>
            <a:solidFill>
              <a:schemeClr val="bg2">
                <a:lumMod val="20000"/>
                <a:lumOff val="80000"/>
              </a:schemeClr>
            </a:solidFill>
          </a:ln>
        </p:spPr>
        <p:txBody>
          <a:bodyPr wrap="none" rtlCol="0">
            <a:spAutoFit/>
          </a:bodyPr>
          <a:lstStyle/>
          <a:p>
            <a:pPr algn="ctr"/>
            <a:r>
              <a:rPr lang="ja-JP" altLang="en-US" sz="2000">
                <a:solidFill>
                  <a:schemeClr val="tx1">
                    <a:lumMod val="65000"/>
                    <a:lumOff val="35000"/>
                  </a:schemeClr>
                </a:solidFill>
                <a:latin typeface="TitilliumText25L 400 wt"/>
                <a:cs typeface="TitilliumText25L 400 wt"/>
              </a:rPr>
              <a:t>各ユーザの</a:t>
            </a:r>
            <a:r>
              <a:rPr lang="en-US" altLang="ja-JP" sz="2000">
                <a:solidFill>
                  <a:schemeClr val="tx1">
                    <a:lumMod val="65000"/>
                    <a:lumOff val="35000"/>
                  </a:schemeClr>
                </a:solidFill>
                <a:latin typeface="TitilliumText25L 400 wt"/>
                <a:cs typeface="TitilliumText25L 400 wt"/>
              </a:rPr>
              <a:t>score</a:t>
            </a:r>
            <a:r>
              <a:rPr lang="ja-JP" altLang="en-US" sz="2000">
                <a:solidFill>
                  <a:schemeClr val="tx1">
                    <a:lumMod val="65000"/>
                    <a:lumOff val="35000"/>
                  </a:schemeClr>
                </a:solidFill>
                <a:latin typeface="TitilliumText25L 400 wt"/>
                <a:cs typeface="TitilliumText25L 400 wt"/>
              </a:rPr>
              <a:t>の平均を</a:t>
            </a:r>
            <a:endParaRPr lang="en-US" altLang="ja-JP" sz="2000">
              <a:solidFill>
                <a:schemeClr val="tx1">
                  <a:lumMod val="65000"/>
                  <a:lumOff val="35000"/>
                </a:schemeClr>
              </a:solidFill>
              <a:latin typeface="TitilliumText25L 400 wt"/>
              <a:cs typeface="TitilliumText25L 400 wt"/>
            </a:endParaRPr>
          </a:p>
          <a:p>
            <a:pPr algn="ctr"/>
            <a:r>
              <a:rPr kumimoji="1" lang="ja-JP" altLang="en-US" sz="2000">
                <a:solidFill>
                  <a:schemeClr val="tx1">
                    <a:lumMod val="65000"/>
                    <a:lumOff val="35000"/>
                  </a:schemeClr>
                </a:solidFill>
                <a:latin typeface="TitilliumText25L 400 wt"/>
                <a:cs typeface="TitilliumText25L 400 wt"/>
              </a:rPr>
              <a:t>最終的なスコアとする</a:t>
            </a:r>
          </a:p>
        </p:txBody>
      </p:sp>
      <p:sp>
        <p:nvSpPr>
          <p:cNvPr id="32" name="テキスト ボックス 31"/>
          <p:cNvSpPr txBox="1"/>
          <p:nvPr/>
        </p:nvSpPr>
        <p:spPr>
          <a:xfrm>
            <a:off x="5270733" y="2995878"/>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3" name="テキスト ボックス 32"/>
          <p:cNvSpPr txBox="1"/>
          <p:nvPr/>
        </p:nvSpPr>
        <p:spPr>
          <a:xfrm>
            <a:off x="6280364" y="2899738"/>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7" name="テキスト ボックス 36"/>
          <p:cNvSpPr txBox="1"/>
          <p:nvPr/>
        </p:nvSpPr>
        <p:spPr>
          <a:xfrm>
            <a:off x="7348790" y="2862388"/>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8" name="テキスト ボックス 37"/>
          <p:cNvSpPr txBox="1"/>
          <p:nvPr/>
        </p:nvSpPr>
        <p:spPr>
          <a:xfrm>
            <a:off x="8252590" y="3177778"/>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39" name="テキスト ボックス 38"/>
          <p:cNvSpPr txBox="1"/>
          <p:nvPr/>
        </p:nvSpPr>
        <p:spPr>
          <a:xfrm>
            <a:off x="7810137" y="3948377"/>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46" name="テキスト ボックス 45"/>
          <p:cNvSpPr txBox="1"/>
          <p:nvPr/>
        </p:nvSpPr>
        <p:spPr>
          <a:xfrm>
            <a:off x="6871060" y="3816993"/>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62" name="テキスト ボックス 61"/>
          <p:cNvSpPr txBox="1"/>
          <p:nvPr/>
        </p:nvSpPr>
        <p:spPr>
          <a:xfrm>
            <a:off x="5849670" y="3932527"/>
            <a:ext cx="5201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a:t>
            </a:r>
            <a:endParaRPr kumimoji="1" lang="ja-JP" altLang="en-US" sz="2000">
              <a:solidFill>
                <a:srgbClr val="595959"/>
              </a:solidFill>
              <a:latin typeface="TitilliumText25L 400 wt"/>
              <a:cs typeface="TitilliumText25L 400 wt"/>
            </a:endParaRPr>
          </a:p>
        </p:txBody>
      </p:sp>
      <p:sp>
        <p:nvSpPr>
          <p:cNvPr id="63" name="テキスト ボックス 62"/>
          <p:cNvSpPr txBox="1"/>
          <p:nvPr/>
        </p:nvSpPr>
        <p:spPr>
          <a:xfrm>
            <a:off x="5139801" y="4525218"/>
            <a:ext cx="520142" cy="400110"/>
          </a:xfrm>
          <a:prstGeom prst="rect">
            <a:avLst/>
          </a:prstGeom>
          <a:noFill/>
        </p:spPr>
        <p:txBody>
          <a:bodyPr wrap="none" rtlCol="0">
            <a:spAutoFit/>
          </a:bodyPr>
          <a:lstStyle/>
          <a:p>
            <a:r>
              <a:rPr lang="en-US" altLang="ja-JP" sz="2000">
                <a:solidFill>
                  <a:schemeClr val="tx1">
                    <a:lumMod val="65000"/>
                    <a:lumOff val="35000"/>
                  </a:schemeClr>
                </a:solidFill>
                <a:latin typeface="TitilliumText25L 400 wt"/>
                <a:cs typeface="TitilliumText25L 400 wt"/>
              </a:rPr>
              <a:t>0.2</a:t>
            </a:r>
            <a:endParaRPr kumimoji="1" lang="ja-JP" altLang="en-US" sz="2000">
              <a:solidFill>
                <a:schemeClr val="tx1">
                  <a:lumMod val="65000"/>
                  <a:lumOff val="35000"/>
                </a:schemeClr>
              </a:solidFill>
              <a:latin typeface="TitilliumText25L 400 wt"/>
              <a:cs typeface="TitilliumText25L 400 wt"/>
            </a:endParaRPr>
          </a:p>
        </p:txBody>
      </p:sp>
      <p:sp>
        <p:nvSpPr>
          <p:cNvPr id="64" name="テキスト ボックス 63"/>
          <p:cNvSpPr txBox="1"/>
          <p:nvPr/>
        </p:nvSpPr>
        <p:spPr>
          <a:xfrm>
            <a:off x="6280364" y="4842399"/>
            <a:ext cx="520142" cy="400110"/>
          </a:xfrm>
          <a:prstGeom prst="rect">
            <a:avLst/>
          </a:prstGeom>
          <a:noFill/>
        </p:spPr>
        <p:txBody>
          <a:bodyPr wrap="none" rtlCol="0">
            <a:spAutoFit/>
          </a:bodyPr>
          <a:lstStyle/>
          <a:p>
            <a:r>
              <a:rPr lang="en-US" altLang="ja-JP" sz="2000">
                <a:solidFill>
                  <a:schemeClr val="tx1">
                    <a:lumMod val="65000"/>
                    <a:lumOff val="35000"/>
                  </a:schemeClr>
                </a:solidFill>
                <a:latin typeface="TitilliumText25L 400 wt"/>
                <a:cs typeface="TitilliumText25L 400 wt"/>
              </a:rPr>
              <a:t>0.2</a:t>
            </a:r>
            <a:endParaRPr kumimoji="1" lang="ja-JP" altLang="en-US" sz="2000">
              <a:solidFill>
                <a:schemeClr val="tx1">
                  <a:lumMod val="65000"/>
                  <a:lumOff val="35000"/>
                </a:schemeClr>
              </a:solidFill>
              <a:latin typeface="TitilliumText25L 400 wt"/>
              <a:cs typeface="TitilliumText25L 400 wt"/>
            </a:endParaRPr>
          </a:p>
        </p:txBody>
      </p:sp>
      <p:sp>
        <p:nvSpPr>
          <p:cNvPr id="40" name="テキスト ボックス 39"/>
          <p:cNvSpPr txBox="1"/>
          <p:nvPr/>
        </p:nvSpPr>
        <p:spPr>
          <a:xfrm>
            <a:off x="7360549" y="4809023"/>
            <a:ext cx="520142" cy="400110"/>
          </a:xfrm>
          <a:prstGeom prst="rect">
            <a:avLst/>
          </a:prstGeom>
          <a:noFill/>
        </p:spPr>
        <p:txBody>
          <a:bodyPr wrap="none" rtlCol="0">
            <a:spAutoFit/>
          </a:bodyPr>
          <a:lstStyle/>
          <a:p>
            <a:r>
              <a:rPr lang="en-US" altLang="ja-JP" sz="2000">
                <a:solidFill>
                  <a:schemeClr val="accent2">
                    <a:lumMod val="75000"/>
                  </a:schemeClr>
                </a:solidFill>
                <a:latin typeface="TitilliumText25L 400 wt"/>
                <a:cs typeface="TitilliumText25L 400 wt"/>
              </a:rPr>
              <a:t>0.1</a:t>
            </a:r>
            <a:endParaRPr kumimoji="1" lang="ja-JP" altLang="en-US" sz="2000">
              <a:solidFill>
                <a:schemeClr val="accent2">
                  <a:lumMod val="75000"/>
                </a:schemeClr>
              </a:solidFill>
              <a:latin typeface="TitilliumText25L 400 wt"/>
              <a:cs typeface="TitilliumText25L 400 wt"/>
            </a:endParaRPr>
          </a:p>
        </p:txBody>
      </p:sp>
      <p:sp>
        <p:nvSpPr>
          <p:cNvPr id="44" name="フリーフォーム 43"/>
          <p:cNvSpPr/>
          <p:nvPr/>
        </p:nvSpPr>
        <p:spPr>
          <a:xfrm>
            <a:off x="6032033" y="3590961"/>
            <a:ext cx="2521160" cy="2005108"/>
          </a:xfrm>
          <a:custGeom>
            <a:avLst/>
            <a:gdLst>
              <a:gd name="connsiteX0" fmla="*/ 1552445 w 2521160"/>
              <a:gd name="connsiteY0" fmla="*/ 7064 h 2005108"/>
              <a:gd name="connsiteX1" fmla="*/ 2011042 w 2521160"/>
              <a:gd name="connsiteY1" fmla="*/ 89372 h 2005108"/>
              <a:gd name="connsiteX2" fmla="*/ 2293255 w 2521160"/>
              <a:gd name="connsiteY2" fmla="*/ 218712 h 2005108"/>
              <a:gd name="connsiteX3" fmla="*/ 2493156 w 2521160"/>
              <a:gd name="connsiteY3" fmla="*/ 430361 h 2005108"/>
              <a:gd name="connsiteX4" fmla="*/ 2493156 w 2521160"/>
              <a:gd name="connsiteY4" fmla="*/ 888933 h 2005108"/>
              <a:gd name="connsiteX5" fmla="*/ 2246219 w 2521160"/>
              <a:gd name="connsiteY5" fmla="*/ 1147614 h 2005108"/>
              <a:gd name="connsiteX6" fmla="*/ 2105113 w 2521160"/>
              <a:gd name="connsiteY6" fmla="*/ 1453329 h 2005108"/>
              <a:gd name="connsiteX7" fmla="*/ 2022801 w 2521160"/>
              <a:gd name="connsiteY7" fmla="*/ 1700252 h 2005108"/>
              <a:gd name="connsiteX8" fmla="*/ 1858176 w 2521160"/>
              <a:gd name="connsiteY8" fmla="*/ 1900142 h 2005108"/>
              <a:gd name="connsiteX9" fmla="*/ 1481892 w 2521160"/>
              <a:gd name="connsiteY9" fmla="*/ 1970692 h 2005108"/>
              <a:gd name="connsiteX10" fmla="*/ 1140885 w 2521160"/>
              <a:gd name="connsiteY10" fmla="*/ 1982450 h 2005108"/>
              <a:gd name="connsiteX11" fmla="*/ 799877 w 2521160"/>
              <a:gd name="connsiteY11" fmla="*/ 1994208 h 2005108"/>
              <a:gd name="connsiteX12" fmla="*/ 447111 w 2521160"/>
              <a:gd name="connsiteY12" fmla="*/ 1994208 h 2005108"/>
              <a:gd name="connsiteX13" fmla="*/ 200174 w 2521160"/>
              <a:gd name="connsiteY13" fmla="*/ 1853109 h 2005108"/>
              <a:gd name="connsiteX14" fmla="*/ 59067 w 2521160"/>
              <a:gd name="connsiteY14" fmla="*/ 1629703 h 2005108"/>
              <a:gd name="connsiteX15" fmla="*/ 273 w 2521160"/>
              <a:gd name="connsiteY15" fmla="*/ 1418054 h 2005108"/>
              <a:gd name="connsiteX16" fmla="*/ 47309 w 2521160"/>
              <a:gd name="connsiteY16" fmla="*/ 1135856 h 2005108"/>
              <a:gd name="connsiteX17" fmla="*/ 247210 w 2521160"/>
              <a:gd name="connsiteY17" fmla="*/ 1006515 h 2005108"/>
              <a:gd name="connsiteX18" fmla="*/ 423593 w 2521160"/>
              <a:gd name="connsiteY18" fmla="*/ 935966 h 2005108"/>
              <a:gd name="connsiteX19" fmla="*/ 564699 w 2521160"/>
              <a:gd name="connsiteY19" fmla="*/ 794867 h 2005108"/>
              <a:gd name="connsiteX20" fmla="*/ 576458 w 2521160"/>
              <a:gd name="connsiteY20" fmla="*/ 559702 h 2005108"/>
              <a:gd name="connsiteX21" fmla="*/ 576458 w 2521160"/>
              <a:gd name="connsiteY21" fmla="*/ 289262 h 2005108"/>
              <a:gd name="connsiteX22" fmla="*/ 705806 w 2521160"/>
              <a:gd name="connsiteY22" fmla="*/ 101130 h 2005108"/>
              <a:gd name="connsiteX23" fmla="*/ 905707 w 2521160"/>
              <a:gd name="connsiteY23" fmla="*/ 30580 h 2005108"/>
              <a:gd name="connsiteX24" fmla="*/ 1176161 w 2521160"/>
              <a:gd name="connsiteY24" fmla="*/ 7064 h 2005108"/>
              <a:gd name="connsiteX25" fmla="*/ 1552445 w 2521160"/>
              <a:gd name="connsiteY25" fmla="*/ 7064 h 2005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521160" h="2005108">
                <a:moveTo>
                  <a:pt x="1552445" y="7064"/>
                </a:moveTo>
                <a:cubicBezTo>
                  <a:pt x="1691592" y="20782"/>
                  <a:pt x="1887574" y="54097"/>
                  <a:pt x="2011042" y="89372"/>
                </a:cubicBezTo>
                <a:cubicBezTo>
                  <a:pt x="2134510" y="124647"/>
                  <a:pt x="2212903" y="161881"/>
                  <a:pt x="2293255" y="218712"/>
                </a:cubicBezTo>
                <a:cubicBezTo>
                  <a:pt x="2373607" y="275543"/>
                  <a:pt x="2459839" y="318658"/>
                  <a:pt x="2493156" y="430361"/>
                </a:cubicBezTo>
                <a:cubicBezTo>
                  <a:pt x="2526473" y="542065"/>
                  <a:pt x="2534312" y="769391"/>
                  <a:pt x="2493156" y="888933"/>
                </a:cubicBezTo>
                <a:cubicBezTo>
                  <a:pt x="2452000" y="1008475"/>
                  <a:pt x="2310893" y="1053548"/>
                  <a:pt x="2246219" y="1147614"/>
                </a:cubicBezTo>
                <a:cubicBezTo>
                  <a:pt x="2181545" y="1241680"/>
                  <a:pt x="2142349" y="1361223"/>
                  <a:pt x="2105113" y="1453329"/>
                </a:cubicBezTo>
                <a:cubicBezTo>
                  <a:pt x="2067877" y="1545435"/>
                  <a:pt x="2063957" y="1625783"/>
                  <a:pt x="2022801" y="1700252"/>
                </a:cubicBezTo>
                <a:cubicBezTo>
                  <a:pt x="1981645" y="1774721"/>
                  <a:pt x="1948328" y="1855069"/>
                  <a:pt x="1858176" y="1900142"/>
                </a:cubicBezTo>
                <a:cubicBezTo>
                  <a:pt x="1768025" y="1945215"/>
                  <a:pt x="1601440" y="1956974"/>
                  <a:pt x="1481892" y="1970692"/>
                </a:cubicBezTo>
                <a:cubicBezTo>
                  <a:pt x="1362344" y="1984410"/>
                  <a:pt x="1140885" y="1982450"/>
                  <a:pt x="1140885" y="1982450"/>
                </a:cubicBezTo>
                <a:lnTo>
                  <a:pt x="799877" y="1994208"/>
                </a:lnTo>
                <a:cubicBezTo>
                  <a:pt x="684248" y="1996168"/>
                  <a:pt x="547061" y="2017724"/>
                  <a:pt x="447111" y="1994208"/>
                </a:cubicBezTo>
                <a:cubicBezTo>
                  <a:pt x="347161" y="1970692"/>
                  <a:pt x="264848" y="1913860"/>
                  <a:pt x="200174" y="1853109"/>
                </a:cubicBezTo>
                <a:cubicBezTo>
                  <a:pt x="135500" y="1792358"/>
                  <a:pt x="92384" y="1702212"/>
                  <a:pt x="59067" y="1629703"/>
                </a:cubicBezTo>
                <a:cubicBezTo>
                  <a:pt x="25750" y="1557194"/>
                  <a:pt x="2233" y="1500362"/>
                  <a:pt x="273" y="1418054"/>
                </a:cubicBezTo>
                <a:cubicBezTo>
                  <a:pt x="-1687" y="1335746"/>
                  <a:pt x="6153" y="1204446"/>
                  <a:pt x="47309" y="1135856"/>
                </a:cubicBezTo>
                <a:cubicBezTo>
                  <a:pt x="88465" y="1067266"/>
                  <a:pt x="184496" y="1039830"/>
                  <a:pt x="247210" y="1006515"/>
                </a:cubicBezTo>
                <a:cubicBezTo>
                  <a:pt x="309924" y="973200"/>
                  <a:pt x="370678" y="971241"/>
                  <a:pt x="423593" y="935966"/>
                </a:cubicBezTo>
                <a:cubicBezTo>
                  <a:pt x="476508" y="900691"/>
                  <a:pt x="539222" y="857578"/>
                  <a:pt x="564699" y="794867"/>
                </a:cubicBezTo>
                <a:cubicBezTo>
                  <a:pt x="590176" y="732156"/>
                  <a:pt x="574498" y="643969"/>
                  <a:pt x="576458" y="559702"/>
                </a:cubicBezTo>
                <a:cubicBezTo>
                  <a:pt x="578418" y="475435"/>
                  <a:pt x="554900" y="365691"/>
                  <a:pt x="576458" y="289262"/>
                </a:cubicBezTo>
                <a:cubicBezTo>
                  <a:pt x="598016" y="212833"/>
                  <a:pt x="650931" y="144244"/>
                  <a:pt x="705806" y="101130"/>
                </a:cubicBezTo>
                <a:cubicBezTo>
                  <a:pt x="760681" y="58016"/>
                  <a:pt x="827315" y="46258"/>
                  <a:pt x="905707" y="30580"/>
                </a:cubicBezTo>
                <a:cubicBezTo>
                  <a:pt x="984099" y="14902"/>
                  <a:pt x="1066412" y="10983"/>
                  <a:pt x="1176161" y="7064"/>
                </a:cubicBezTo>
                <a:cubicBezTo>
                  <a:pt x="1285910" y="3145"/>
                  <a:pt x="1413298" y="-6654"/>
                  <a:pt x="1552445" y="7064"/>
                </a:cubicBezTo>
                <a:close/>
              </a:path>
            </a:pathLst>
          </a:custGeom>
          <a:noFill/>
          <a:ln w="38100" cmpd="sng">
            <a:solidFill>
              <a:srgbClr val="595959"/>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8085484" y="5173859"/>
            <a:ext cx="774571" cy="400110"/>
          </a:xfrm>
          <a:prstGeom prst="rect">
            <a:avLst/>
          </a:prstGeom>
          <a:noFill/>
        </p:spPr>
        <p:txBody>
          <a:bodyPr wrap="none" rtlCol="0">
            <a:spAutoFit/>
          </a:bodyPr>
          <a:lstStyle/>
          <a:p>
            <a:r>
              <a:rPr lang="en-US" altLang="ja-JP" sz="2000">
                <a:solidFill>
                  <a:schemeClr val="tx1">
                    <a:lumMod val="65000"/>
                    <a:lumOff val="35000"/>
                  </a:schemeClr>
                </a:solidFill>
                <a:latin typeface="TitilliumText25L 400 wt"/>
                <a:cs typeface="TitilliumText25L 400 wt"/>
              </a:rPr>
              <a:t>@ccc</a:t>
            </a:r>
            <a:endParaRPr kumimoji="1" lang="ja-JP" altLang="en-US" sz="2000">
              <a:solidFill>
                <a:schemeClr val="tx1">
                  <a:lumMod val="65000"/>
                  <a:lumOff val="35000"/>
                </a:schemeClr>
              </a:solidFill>
              <a:latin typeface="TitilliumText25L 400 wt"/>
              <a:cs typeface="TitilliumText25L 400 wt"/>
            </a:endParaRPr>
          </a:p>
        </p:txBody>
      </p:sp>
      <p:sp>
        <p:nvSpPr>
          <p:cNvPr id="65" name="テキスト ボックス 64"/>
          <p:cNvSpPr txBox="1"/>
          <p:nvPr/>
        </p:nvSpPr>
        <p:spPr>
          <a:xfrm>
            <a:off x="526094" y="1268124"/>
            <a:ext cx="3518912" cy="400110"/>
          </a:xfrm>
          <a:prstGeom prst="rect">
            <a:avLst/>
          </a:prstGeom>
          <a:solidFill>
            <a:schemeClr val="bg1">
              <a:lumMod val="85000"/>
              <a:alpha val="52000"/>
            </a:schemeClr>
          </a:solidFill>
          <a:ln w="28575" cmpd="sng">
            <a:noFill/>
          </a:ln>
        </p:spPr>
        <p:txBody>
          <a:bodyPr wrap="none" rtlCol="0">
            <a:spAutoFit/>
          </a:bodyPr>
          <a:lstStyle/>
          <a:p>
            <a:pPr algn="ctr"/>
            <a:r>
              <a:rPr lang="ja-JP" altLang="en-US" sz="2000">
                <a:solidFill>
                  <a:schemeClr val="tx1">
                    <a:lumMod val="65000"/>
                    <a:lumOff val="35000"/>
                  </a:schemeClr>
                </a:solidFill>
                <a:latin typeface="TitilliumText25L 400 wt"/>
                <a:cs typeface="TitilliumText25L 400 wt"/>
              </a:rPr>
              <a:t>共通フォロイー</a:t>
            </a:r>
            <a:r>
              <a:rPr kumimoji="1" lang="ja-JP" altLang="en-US" sz="2000">
                <a:solidFill>
                  <a:schemeClr val="tx1">
                    <a:lumMod val="65000"/>
                    <a:lumOff val="35000"/>
                  </a:schemeClr>
                </a:solidFill>
                <a:latin typeface="TitilliumText25L 400 wt"/>
                <a:cs typeface="TitilliumText25L 400 wt"/>
              </a:rPr>
              <a:t>を用いた手法</a:t>
            </a:r>
            <a:endParaRPr kumimoji="1" lang="en-US" altLang="ja-JP" sz="2000">
              <a:solidFill>
                <a:schemeClr val="tx1">
                  <a:lumMod val="65000"/>
                  <a:lumOff val="35000"/>
                </a:schemeClr>
              </a:solidFill>
              <a:latin typeface="TitilliumText25L 400 wt"/>
              <a:cs typeface="TitilliumText25L 400 wt"/>
            </a:endParaRPr>
          </a:p>
        </p:txBody>
      </p:sp>
      <p:sp>
        <p:nvSpPr>
          <p:cNvPr id="66" name="テキスト ボックス 65"/>
          <p:cNvSpPr txBox="1"/>
          <p:nvPr/>
        </p:nvSpPr>
        <p:spPr>
          <a:xfrm>
            <a:off x="411013" y="4348679"/>
            <a:ext cx="464742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luf  … </a:t>
            </a:r>
            <a:r>
              <a:rPr lang="ja-JP" altLang="en-US">
                <a:solidFill>
                  <a:srgbClr val="595959"/>
                </a:solidFill>
                <a:latin typeface="TitilliumText25L 400 wt"/>
                <a:cs typeface="TitilliumText25L 400 wt"/>
              </a:rPr>
              <a:t>フォロワー内での</a:t>
            </a:r>
            <a:r>
              <a:rPr lang="en-US" altLang="ja-JP">
                <a:solidFill>
                  <a:srgbClr val="595959"/>
                </a:solidFill>
                <a:latin typeface="TitilliumText25L 400 wt"/>
                <a:cs typeface="TitilliumText25L 400 wt"/>
              </a:rPr>
              <a:t>@x</a:t>
            </a:r>
            <a:r>
              <a:rPr lang="ja-JP" altLang="en-US">
                <a:solidFill>
                  <a:srgbClr val="595959"/>
                </a:solidFill>
                <a:latin typeface="TitilliumText25L 400 wt"/>
                <a:cs typeface="TitilliumText25L 400 wt"/>
              </a:rPr>
              <a:t>のフォロー割合</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
        <p:nvSpPr>
          <p:cNvPr id="68" name="テキスト ボックス 67"/>
          <p:cNvSpPr txBox="1"/>
          <p:nvPr/>
        </p:nvSpPr>
        <p:spPr>
          <a:xfrm>
            <a:off x="411013" y="4773918"/>
            <a:ext cx="4442242"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guf … </a:t>
            </a:r>
            <a:r>
              <a:rPr lang="en-US" altLang="ja-JP">
                <a:solidFill>
                  <a:srgbClr val="595959"/>
                </a:solidFill>
                <a:latin typeface="TitilliumText25L 400 wt"/>
                <a:cs typeface="TitilliumText25L 400 wt"/>
              </a:rPr>
              <a:t>Twitter</a:t>
            </a:r>
            <a:r>
              <a:rPr lang="ja-JP" altLang="en-US">
                <a:solidFill>
                  <a:srgbClr val="595959"/>
                </a:solidFill>
                <a:latin typeface="TitilliumText25L 400 wt"/>
                <a:cs typeface="TitilliumText25L 400 wt"/>
              </a:rPr>
              <a:t>全体での</a:t>
            </a:r>
            <a:r>
              <a:rPr lang="en-US" altLang="ja-JP">
                <a:solidFill>
                  <a:srgbClr val="595959"/>
                </a:solidFill>
                <a:latin typeface="TitilliumText25L 400 wt"/>
                <a:cs typeface="TitilliumText25L 400 wt"/>
              </a:rPr>
              <a:t>@x</a:t>
            </a:r>
            <a:r>
              <a:rPr lang="ja-JP" altLang="en-US">
                <a:solidFill>
                  <a:srgbClr val="595959"/>
                </a:solidFill>
                <a:latin typeface="TitilliumText25L 400 wt"/>
                <a:cs typeface="TitilliumText25L 400 wt"/>
              </a:rPr>
              <a:t>のフォロー割合</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
        <p:nvSpPr>
          <p:cNvPr id="69" name="テキスト ボックス 68"/>
          <p:cNvSpPr txBox="1"/>
          <p:nvPr/>
        </p:nvSpPr>
        <p:spPr>
          <a:xfrm>
            <a:off x="1842422" y="2215011"/>
            <a:ext cx="1914113"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luf    guf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70" name="タイトル 1"/>
          <p:cNvSpPr txBox="1">
            <a:spLocks/>
          </p:cNvSpPr>
          <p:nvPr/>
        </p:nvSpPr>
        <p:spPr bwMode="auto">
          <a:xfrm>
            <a:off x="685800" y="245008"/>
            <a:ext cx="7772400" cy="883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2pPr>
            <a:lvl3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3pPr>
            <a:lvl4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4pPr>
            <a:lvl5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5pPr>
            <a:lvl6pPr marL="4572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6pPr>
            <a:lvl7pPr marL="9144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7pPr>
            <a:lvl8pPr marL="13716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8pPr>
            <a:lvl9pPr marL="18288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9pPr>
          </a:lstStyle>
          <a:p>
            <a:r>
              <a:rPr lang="ja-JP" altLang="en-US" sz="4000">
                <a:solidFill>
                  <a:schemeClr val="tx1">
                    <a:lumMod val="75000"/>
                    <a:lumOff val="25000"/>
                  </a:schemeClr>
                </a:solidFill>
                <a:latin typeface="TitilliumText25L 400 wt"/>
                <a:cs typeface="TitilliumText25L 400 wt"/>
              </a:rPr>
              <a:t>提案手法</a:t>
            </a:r>
            <a:r>
              <a:rPr lang="en-US" altLang="ja-JP" sz="4000">
                <a:solidFill>
                  <a:schemeClr val="tx1">
                    <a:lumMod val="75000"/>
                    <a:lumOff val="25000"/>
                  </a:schemeClr>
                </a:solidFill>
                <a:latin typeface="TitilliumText25L 400 wt"/>
                <a:cs typeface="TitilliumText25L 400 wt"/>
              </a:rPr>
              <a:t>(1) </a:t>
            </a:r>
            <a:r>
              <a:rPr lang="ja-JP" altLang="en-US" sz="3200">
                <a:solidFill>
                  <a:schemeClr val="tx1">
                    <a:lumMod val="75000"/>
                    <a:lumOff val="25000"/>
                  </a:schemeClr>
                </a:solidFill>
                <a:latin typeface="TitilliumText25L 400 wt"/>
                <a:cs typeface="TitilliumText25L 400 wt"/>
              </a:rPr>
              <a:t>対象範囲の広さによる分類</a:t>
            </a:r>
          </a:p>
        </p:txBody>
      </p:sp>
      <p:sp>
        <p:nvSpPr>
          <p:cNvPr id="71" name="テキスト ボックス 70"/>
          <p:cNvSpPr txBox="1"/>
          <p:nvPr/>
        </p:nvSpPr>
        <p:spPr>
          <a:xfrm>
            <a:off x="411013" y="5189440"/>
            <a:ext cx="2662035"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score … max (l</a:t>
            </a:r>
            <a:r>
              <a:rPr lang="en-US" altLang="ja-JP">
                <a:solidFill>
                  <a:srgbClr val="595959"/>
                </a:solidFill>
                <a:latin typeface="TitilliumText25L 400 wt"/>
                <a:cs typeface="TitilliumText25L 400 wt"/>
              </a:rPr>
              <a:t>uf-guf, 0)</a:t>
            </a:r>
            <a:r>
              <a:rPr kumimoji="1" lang="en-US" altLang="ja-JP">
                <a:solidFill>
                  <a:srgbClr val="595959"/>
                </a:solidFill>
                <a:latin typeface="TitilliumText25L 400 wt"/>
                <a:cs typeface="TitilliumText25L 400 wt"/>
              </a:rPr>
              <a:t> </a:t>
            </a:r>
            <a:endParaRPr kumimoji="1" lang="ja-JP" altLang="en-US">
              <a:solidFill>
                <a:srgbClr val="595959"/>
              </a:solidFill>
              <a:latin typeface="TitilliumText25L 400 wt"/>
              <a:cs typeface="TitilliumText25L 400 wt"/>
            </a:endParaRPr>
          </a:p>
        </p:txBody>
      </p:sp>
    </p:spTree>
    <p:extLst>
      <p:ext uri="{BB962C8B-B14F-4D97-AF65-F5344CB8AC3E}">
        <p14:creationId xmlns:p14="http://schemas.microsoft.com/office/powerpoint/2010/main" val="4260541987"/>
      </p:ext>
    </p:extLst>
  </p:cSld>
  <p:clrMapOvr>
    <a:masterClrMapping/>
  </p:clrMapOvr>
  <mc:AlternateContent xmlns:mc="http://schemas.openxmlformats.org/markup-compatibility/2006">
    <mc:Choice xmlns:p14="http://schemas.microsoft.com/office/powerpoint/2010/main" Requires="p14">
      <p:transition spd="slow" p14:dur="2000" advTm="10871"/>
    </mc:Choice>
    <mc:Fallback>
      <p:transition xmlns:p14="http://schemas.microsoft.com/office/powerpoint/2010/main" spd="slow" advTm="10871"/>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45008"/>
            <a:ext cx="7772400" cy="883014"/>
          </a:xfrm>
        </p:spPr>
        <p:txBody>
          <a:bodyPr/>
          <a:lstStyle/>
          <a:p>
            <a:r>
              <a:rPr kumimoji="1" lang="ja-JP" altLang="en-US" sz="4000"/>
              <a:t>研究の背景</a:t>
            </a:r>
          </a:p>
        </p:txBody>
      </p:sp>
      <p:sp>
        <p:nvSpPr>
          <p:cNvPr id="3" name="コンテンツ プレースホルダー 2"/>
          <p:cNvSpPr>
            <a:spLocks noGrp="1"/>
          </p:cNvSpPr>
          <p:nvPr>
            <p:ph idx="1"/>
          </p:nvPr>
        </p:nvSpPr>
        <p:spPr>
          <a:xfrm>
            <a:off x="685799" y="1128022"/>
            <a:ext cx="7639489" cy="5104818"/>
          </a:xfrm>
        </p:spPr>
        <p:txBody>
          <a:bodyPr/>
          <a:lstStyle/>
          <a:p>
            <a:pPr>
              <a:buFont typeface="Wingdings" charset="2"/>
              <a:buChar char="n"/>
            </a:pPr>
            <a:r>
              <a:rPr lang="en-US" altLang="ja-JP" sz="2800">
                <a:solidFill>
                  <a:schemeClr val="tx1">
                    <a:lumMod val="65000"/>
                    <a:lumOff val="35000"/>
                  </a:schemeClr>
                </a:solidFill>
                <a:latin typeface="TitilliumText25L 400 wt"/>
                <a:cs typeface="TitilliumText25L 400 wt"/>
              </a:rPr>
              <a:t>Twitter</a:t>
            </a:r>
            <a:r>
              <a:rPr kumimoji="1" lang="ja-JP" altLang="en-US" sz="2800">
                <a:solidFill>
                  <a:schemeClr val="tx1">
                    <a:lumMod val="65000"/>
                    <a:lumOff val="35000"/>
                  </a:schemeClr>
                </a:solidFill>
                <a:latin typeface="TitilliumText25L 400 wt"/>
                <a:cs typeface="TitilliumText25L 400 wt"/>
              </a:rPr>
              <a:t>の普及</a:t>
            </a:r>
            <a:endParaRPr kumimoji="1" lang="en-US" altLang="ja-JP" sz="2800">
              <a:solidFill>
                <a:schemeClr val="tx1">
                  <a:lumMod val="65000"/>
                  <a:lumOff val="35000"/>
                </a:schemeClr>
              </a:solidFill>
              <a:latin typeface="TitilliumText25L 400 wt"/>
              <a:cs typeface="TitilliumText25L 400 wt"/>
            </a:endParaRPr>
          </a:p>
          <a:p>
            <a:pPr lvl="1">
              <a:buFont typeface="Wingdings" charset="2"/>
              <a:buChar char="n"/>
            </a:pPr>
            <a:r>
              <a:rPr kumimoji="1" lang="ja-JP" altLang="en-US" sz="2400">
                <a:solidFill>
                  <a:srgbClr val="595959"/>
                </a:solidFill>
                <a:latin typeface="TitilliumText25L 400 wt"/>
                <a:cs typeface="TitilliumText25L 400 wt"/>
              </a:rPr>
              <a:t>アクティブユーザ</a:t>
            </a:r>
            <a:r>
              <a:rPr kumimoji="1" lang="en-US" altLang="ja-JP" sz="2400">
                <a:solidFill>
                  <a:srgbClr val="595959"/>
                </a:solidFill>
                <a:latin typeface="TitilliumText25L 400 wt"/>
                <a:cs typeface="TitilliumText25L 400 wt"/>
              </a:rPr>
              <a:t> 2</a:t>
            </a:r>
            <a:r>
              <a:rPr kumimoji="1" lang="ja-JP" altLang="en-US" sz="2400">
                <a:solidFill>
                  <a:srgbClr val="595959"/>
                </a:solidFill>
                <a:latin typeface="TitilliumText25L 400 wt"/>
                <a:cs typeface="TitilliumText25L 400 wt"/>
              </a:rPr>
              <a:t>億人</a:t>
            </a:r>
            <a:endParaRPr lang="en-US" altLang="ja-JP" sz="2400">
              <a:solidFill>
                <a:srgbClr val="595959"/>
              </a:solidFill>
              <a:latin typeface="TitilliumText25L 400 wt"/>
              <a:cs typeface="TitilliumText25L 400 wt"/>
            </a:endParaRPr>
          </a:p>
          <a:p>
            <a:pPr lvl="1">
              <a:buFont typeface="Wingdings" charset="2"/>
              <a:buChar char="n"/>
            </a:pPr>
            <a:r>
              <a:rPr kumimoji="1" lang="en-US" altLang="ja-JP" sz="2400">
                <a:solidFill>
                  <a:srgbClr val="595959"/>
                </a:solidFill>
                <a:latin typeface="TitilliumText25L 400 wt"/>
                <a:cs typeface="TitilliumText25L 400 wt"/>
              </a:rPr>
              <a:t>1</a:t>
            </a:r>
            <a:r>
              <a:rPr kumimoji="1" lang="ja-JP" altLang="en-US" sz="2400">
                <a:solidFill>
                  <a:srgbClr val="595959"/>
                </a:solidFill>
                <a:latin typeface="TitilliumText25L 400 wt"/>
                <a:cs typeface="TitilliumText25L 400 wt"/>
              </a:rPr>
              <a:t>日</a:t>
            </a:r>
            <a:r>
              <a:rPr kumimoji="1" lang="en-US" altLang="ja-JP" sz="2400">
                <a:solidFill>
                  <a:srgbClr val="595959"/>
                </a:solidFill>
                <a:latin typeface="TitilliumText25L 400 wt"/>
                <a:cs typeface="TitilliumText25L 400 wt"/>
              </a:rPr>
              <a:t>4</a:t>
            </a:r>
            <a:r>
              <a:rPr kumimoji="1" lang="ja-JP" altLang="en-US" sz="2400">
                <a:solidFill>
                  <a:srgbClr val="595959"/>
                </a:solidFill>
                <a:latin typeface="TitilliumText25L 400 wt"/>
                <a:cs typeface="TitilliumText25L 400 wt"/>
              </a:rPr>
              <a:t>億以上の記事が投稿</a:t>
            </a:r>
            <a:endParaRPr kumimoji="1" lang="en-US" altLang="ja-JP" sz="2400">
              <a:solidFill>
                <a:srgbClr val="595959"/>
              </a:solidFill>
              <a:latin typeface="TitilliumText25L 400 wt"/>
              <a:cs typeface="TitilliumText25L 400 wt"/>
            </a:endParaRPr>
          </a:p>
          <a:p>
            <a:pPr marL="0" indent="0">
              <a:buNone/>
            </a:pPr>
            <a:endParaRPr lang="en-US" altLang="ja-JP" sz="2800">
              <a:latin typeface="TitilliumText25L 400 wt"/>
              <a:cs typeface="TitilliumText25L 400 wt"/>
            </a:endParaRPr>
          </a:p>
          <a:p>
            <a:pPr lvl="2">
              <a:buFont typeface="Wingdings" charset="2"/>
              <a:buChar char="n"/>
            </a:pPr>
            <a:endParaRPr lang="en-US" altLang="ja-JP">
              <a:latin typeface="TitilliumText25L 400 wt"/>
              <a:cs typeface="TitilliumText25L 400 wt"/>
            </a:endParaRPr>
          </a:p>
          <a:p>
            <a:pPr lvl="2">
              <a:buFont typeface="Wingdings" charset="2"/>
              <a:buChar char="n"/>
            </a:pPr>
            <a:endParaRPr lang="en-US" altLang="ja-JP">
              <a:latin typeface="TitilliumText25L 400 wt"/>
              <a:cs typeface="TitilliumText25L 400 wt"/>
            </a:endParaRPr>
          </a:p>
          <a:p>
            <a:pPr lvl="2">
              <a:buFont typeface="Wingdings" charset="2"/>
              <a:buChar char="n"/>
            </a:pPr>
            <a:endParaRPr lang="en-US" altLang="ja-JP">
              <a:latin typeface="TitilliumText25L 400 wt"/>
              <a:cs typeface="TitilliumText25L 400 wt"/>
            </a:endParaRPr>
          </a:p>
          <a:p>
            <a:pPr lvl="2">
              <a:buFont typeface="Wingdings" charset="2"/>
              <a:buChar char="n"/>
            </a:pPr>
            <a:endParaRPr lang="en-US" altLang="ja-JP">
              <a:latin typeface="TitilliumText25L 400 wt"/>
              <a:cs typeface="TitilliumText25L 400 wt"/>
            </a:endParaRPr>
          </a:p>
          <a:p>
            <a:pPr>
              <a:buFont typeface="Wingdings" charset="2"/>
              <a:buChar char="n"/>
            </a:pPr>
            <a:endParaRPr kumimoji="1" lang="ja-JP" altLang="en-US" sz="2400">
              <a:latin typeface="TitilliumText25L 400 wt"/>
              <a:cs typeface="TitilliumText25L 400 wt"/>
            </a:endParaRPr>
          </a:p>
        </p:txBody>
      </p:sp>
      <p:pic>
        <p:nvPicPr>
          <p:cNvPr id="7" name="図 6" descr="スクリーンショット 2013-09-19 20.31.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82492"/>
            <a:ext cx="9144000" cy="3606837"/>
          </a:xfrm>
          <a:prstGeom prst="rect">
            <a:avLst/>
          </a:prstGeom>
        </p:spPr>
      </p:pic>
      <p:sp>
        <p:nvSpPr>
          <p:cNvPr id="8" name="テキスト ボックス 7"/>
          <p:cNvSpPr txBox="1"/>
          <p:nvPr/>
        </p:nvSpPr>
        <p:spPr>
          <a:xfrm>
            <a:off x="4205835" y="4569301"/>
            <a:ext cx="2492990" cy="707886"/>
          </a:xfrm>
          <a:prstGeom prst="rect">
            <a:avLst/>
          </a:prstGeom>
          <a:solidFill>
            <a:schemeClr val="bg1">
              <a:lumMod val="85000"/>
              <a:alpha val="85000"/>
            </a:schemeClr>
          </a:solidFill>
          <a:ln w="28575" cmpd="sng">
            <a:noFill/>
          </a:ln>
        </p:spPr>
        <p:txBody>
          <a:bodyPr wrap="none" rtlCol="0">
            <a:spAutoFit/>
          </a:bodyPr>
          <a:lstStyle/>
          <a:p>
            <a:pPr algn="ctr"/>
            <a:r>
              <a:rPr lang="ja-JP" altLang="en-US" sz="2000">
                <a:solidFill>
                  <a:schemeClr val="tx1">
                    <a:lumMod val="65000"/>
                    <a:lumOff val="35000"/>
                  </a:schemeClr>
                </a:solidFill>
              </a:rPr>
              <a:t>フォローしたユーザ</a:t>
            </a:r>
            <a:endParaRPr lang="en-US" altLang="ja-JP" sz="2000">
              <a:solidFill>
                <a:schemeClr val="tx1">
                  <a:lumMod val="65000"/>
                  <a:lumOff val="35000"/>
                </a:schemeClr>
              </a:solidFill>
            </a:endParaRPr>
          </a:p>
          <a:p>
            <a:pPr algn="ctr"/>
            <a:r>
              <a:rPr kumimoji="1" lang="en-US" altLang="ja-JP" sz="2000">
                <a:solidFill>
                  <a:schemeClr val="tx1">
                    <a:lumMod val="65000"/>
                    <a:lumOff val="35000"/>
                  </a:schemeClr>
                </a:solidFill>
              </a:rPr>
              <a:t>(</a:t>
            </a:r>
            <a:r>
              <a:rPr kumimoji="1" lang="ja-JP" altLang="en-US" sz="2000">
                <a:solidFill>
                  <a:schemeClr val="tx1">
                    <a:lumMod val="65000"/>
                    <a:lumOff val="35000"/>
                  </a:schemeClr>
                </a:solidFill>
              </a:rPr>
              <a:t>フォロイー</a:t>
            </a:r>
            <a:r>
              <a:rPr kumimoji="1" lang="en-US" altLang="ja-JP" sz="2000">
                <a:solidFill>
                  <a:schemeClr val="tx1">
                    <a:lumMod val="65000"/>
                    <a:lumOff val="35000"/>
                  </a:schemeClr>
                </a:solidFill>
              </a:rPr>
              <a:t>) </a:t>
            </a:r>
            <a:r>
              <a:rPr kumimoji="1" lang="ja-JP" altLang="en-US" sz="2000">
                <a:solidFill>
                  <a:schemeClr val="tx1">
                    <a:lumMod val="65000"/>
                    <a:lumOff val="35000"/>
                  </a:schemeClr>
                </a:solidFill>
              </a:rPr>
              <a:t>の記事</a:t>
            </a:r>
            <a:endParaRPr kumimoji="1" lang="en-US" altLang="ja-JP" sz="2000">
              <a:solidFill>
                <a:schemeClr val="tx1">
                  <a:lumMod val="65000"/>
                  <a:lumOff val="35000"/>
                </a:schemeClr>
              </a:solidFill>
            </a:endParaRPr>
          </a:p>
        </p:txBody>
      </p:sp>
    </p:spTree>
    <p:extLst>
      <p:ext uri="{BB962C8B-B14F-4D97-AF65-F5344CB8AC3E}">
        <p14:creationId xmlns:p14="http://schemas.microsoft.com/office/powerpoint/2010/main" val="4161712719"/>
      </p:ext>
    </p:extLst>
  </p:cSld>
  <p:clrMapOvr>
    <a:masterClrMapping/>
  </p:clrMapOvr>
  <mc:AlternateContent xmlns:mc="http://schemas.openxmlformats.org/markup-compatibility/2006">
    <mc:Choice xmlns:p14="http://schemas.microsoft.com/office/powerpoint/2010/main" Requires="p14">
      <p:transition spd="slow" p14:dur="2000" advTm="3890"/>
    </mc:Choice>
    <mc:Fallback>
      <p:transition xmlns:p14="http://schemas.microsoft.com/office/powerpoint/2010/main" spd="slow" advTm="3890"/>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24095" y="1269121"/>
            <a:ext cx="8471449" cy="5104818"/>
          </a:xfrm>
        </p:spPr>
        <p:txBody>
          <a:bodyPr/>
          <a:lstStyle/>
          <a:p>
            <a:pPr>
              <a:buFont typeface="Wingdings" charset="2"/>
              <a:buChar char="n"/>
            </a:pPr>
            <a:endParaRPr lang="en-US" altLang="ja-JP" sz="2000">
              <a:solidFill>
                <a:srgbClr val="595959"/>
              </a:solidFill>
              <a:latin typeface="TitilliumText25L 400 wt"/>
              <a:cs typeface="TitilliumText25L 400 wt"/>
            </a:endParaRPr>
          </a:p>
          <a:p>
            <a:pPr marL="0" indent="0">
              <a:buNone/>
            </a:pPr>
            <a:endParaRPr lang="en-US" altLang="ja-JP" sz="2200">
              <a:solidFill>
                <a:srgbClr val="595959"/>
              </a:solidFill>
              <a:latin typeface="TitilliumText25L 400 wt"/>
              <a:cs typeface="TitilliumText25L 400 wt"/>
            </a:endParaRPr>
          </a:p>
          <a:p>
            <a:pPr>
              <a:buFont typeface="Wingdings" charset="2"/>
              <a:buChar char="n"/>
            </a:pPr>
            <a:r>
              <a:rPr lang="en-US" altLang="ja-JP" sz="2200">
                <a:solidFill>
                  <a:srgbClr val="595959"/>
                </a:solidFill>
                <a:latin typeface="TitilliumText25L 400 wt"/>
                <a:cs typeface="TitilliumText25L 400 wt"/>
              </a:rPr>
              <a:t>3</a:t>
            </a:r>
            <a:r>
              <a:rPr lang="ja-JP" altLang="en-US" sz="2200">
                <a:solidFill>
                  <a:srgbClr val="595959"/>
                </a:solidFill>
                <a:latin typeface="TitilliumText25L 400 wt"/>
                <a:cs typeface="TitilliumText25L 400 wt"/>
              </a:rPr>
              <a:t>クラス</a:t>
            </a:r>
            <a:r>
              <a:rPr lang="en-US" altLang="ja-JP" sz="2200">
                <a:solidFill>
                  <a:srgbClr val="595959"/>
                </a:solidFill>
                <a:latin typeface="TitilliumText25L 400 wt"/>
                <a:cs typeface="TitilliumText25L 400 wt"/>
              </a:rPr>
              <a:t>SVM</a:t>
            </a:r>
            <a:r>
              <a:rPr lang="ja-JP" altLang="en-US" sz="2200">
                <a:solidFill>
                  <a:srgbClr val="595959"/>
                </a:solidFill>
                <a:latin typeface="TitilliumText25L 400 wt"/>
                <a:cs typeface="TitilliumText25L 400 wt"/>
              </a:rPr>
              <a:t>を構成</a:t>
            </a:r>
            <a:r>
              <a:rPr lang="en-US" altLang="en-US" sz="2200">
                <a:solidFill>
                  <a:srgbClr val="595959"/>
                </a:solidFill>
                <a:latin typeface="TitilliumText25L 400 wt"/>
                <a:cs typeface="TitilliumText25L 400 wt"/>
              </a:rPr>
              <a:t>･</a:t>
            </a:r>
            <a:r>
              <a:rPr lang="ja-JP" altLang="en-US" sz="2200">
                <a:solidFill>
                  <a:srgbClr val="595959"/>
                </a:solidFill>
                <a:latin typeface="TitilliumText25L 400 wt"/>
                <a:cs typeface="TitilliumText25L 400 wt"/>
              </a:rPr>
              <a:t>分類</a:t>
            </a:r>
            <a:endParaRPr lang="en-US" altLang="ja-JP" sz="2200">
              <a:solidFill>
                <a:srgbClr val="595959"/>
              </a:solidFill>
              <a:latin typeface="TitilliumText25L 400 wt"/>
              <a:cs typeface="TitilliumText25L 400 wt"/>
            </a:endParaRPr>
          </a:p>
          <a:p>
            <a:pPr marL="400050" lvl="1" indent="0">
              <a:lnSpc>
                <a:spcPct val="150000"/>
              </a:lnSpc>
              <a:buNone/>
            </a:pPr>
            <a:r>
              <a:rPr lang="en-US" altLang="ja-JP" sz="2000">
                <a:solidFill>
                  <a:srgbClr val="595959"/>
                </a:solidFill>
                <a:latin typeface="TitilliumText25L 400 wt"/>
                <a:cs typeface="TitilliumText25L 400 wt"/>
              </a:rPr>
              <a:t>(A) </a:t>
            </a:r>
            <a:r>
              <a:rPr lang="ja-JP" altLang="en-US" sz="2000">
                <a:solidFill>
                  <a:srgbClr val="595959"/>
                </a:solidFill>
                <a:latin typeface="TitilliumText25L 400 wt"/>
                <a:cs typeface="TitilliumText25L 400 wt"/>
              </a:rPr>
              <a:t>あるトピックに特化された情報を発信している</a:t>
            </a:r>
            <a:endParaRPr lang="en-US" altLang="ja-JP" sz="2000">
              <a:solidFill>
                <a:srgbClr val="595959"/>
              </a:solidFill>
              <a:latin typeface="TitilliumText25L 400 wt"/>
              <a:cs typeface="TitilliumText25L 400 wt"/>
            </a:endParaRPr>
          </a:p>
          <a:p>
            <a:pPr marL="400050" lvl="1" indent="0">
              <a:buNone/>
            </a:pPr>
            <a:r>
              <a:rPr lang="en-US" altLang="ja-JP" sz="2000">
                <a:solidFill>
                  <a:srgbClr val="595959"/>
                </a:solidFill>
                <a:latin typeface="TitilliumText25L 400 wt"/>
                <a:cs typeface="TitilliumText25L 400 wt"/>
              </a:rPr>
              <a:t>      e.g. </a:t>
            </a:r>
            <a:r>
              <a:rPr lang="ja-JP" altLang="en-US" sz="2000">
                <a:solidFill>
                  <a:srgbClr val="595959"/>
                </a:solidFill>
                <a:latin typeface="TitilliumText25L 400 wt"/>
                <a:cs typeface="TitilliumText25L 400 wt"/>
              </a:rPr>
              <a:t>プログラミングに関する技術的な情報を発信するユーザ</a:t>
            </a:r>
            <a:endParaRPr lang="en-US" altLang="ja-JP" sz="2000">
              <a:solidFill>
                <a:srgbClr val="595959"/>
              </a:solidFill>
              <a:latin typeface="TitilliumText25L 400 wt"/>
              <a:cs typeface="TitilliumText25L 400 wt"/>
            </a:endParaRPr>
          </a:p>
          <a:p>
            <a:pPr marL="400050" lvl="1" indent="0">
              <a:lnSpc>
                <a:spcPct val="150000"/>
              </a:lnSpc>
              <a:buNone/>
            </a:pPr>
            <a:r>
              <a:rPr lang="en-US" altLang="ja-JP" sz="2000">
                <a:solidFill>
                  <a:srgbClr val="595959"/>
                </a:solidFill>
                <a:latin typeface="TitilliumText25L 400 wt"/>
                <a:cs typeface="TitilliumText25L 400 wt"/>
              </a:rPr>
              <a:t>(B) </a:t>
            </a:r>
            <a:r>
              <a:rPr lang="ja-JP" altLang="en-US" sz="2000">
                <a:solidFill>
                  <a:srgbClr val="595959"/>
                </a:solidFill>
                <a:latin typeface="TitilliumText25L 400 wt"/>
                <a:cs typeface="TitilliumText25L 400 wt"/>
              </a:rPr>
              <a:t>クローズドなユーザ集合に情報を発信している</a:t>
            </a:r>
            <a:endParaRPr lang="en-US" altLang="ja-JP" sz="2000">
              <a:solidFill>
                <a:srgbClr val="595959"/>
              </a:solidFill>
              <a:latin typeface="TitilliumText25L 400 wt"/>
              <a:cs typeface="TitilliumText25L 400 wt"/>
            </a:endParaRPr>
          </a:p>
          <a:p>
            <a:pPr marL="400050" lvl="1" indent="0">
              <a:buNone/>
            </a:pPr>
            <a:r>
              <a:rPr lang="en-US" altLang="ja-JP" sz="2000">
                <a:solidFill>
                  <a:srgbClr val="595959"/>
                </a:solidFill>
                <a:latin typeface="TitilliumText25L 400 wt"/>
                <a:cs typeface="TitilliumText25L 400 wt"/>
              </a:rPr>
              <a:t>      e.g. </a:t>
            </a:r>
            <a:r>
              <a:rPr lang="ja-JP" altLang="en-US" sz="2000">
                <a:solidFill>
                  <a:srgbClr val="595959"/>
                </a:solidFill>
                <a:latin typeface="TitilliumText25L 400 wt"/>
                <a:cs typeface="TitilliumText25L 400 wt"/>
              </a:rPr>
              <a:t>友人とのコミュニケーションを行うユーザ</a:t>
            </a:r>
            <a:endParaRPr lang="en-US" altLang="ja-JP" sz="2000">
              <a:solidFill>
                <a:srgbClr val="595959"/>
              </a:solidFill>
              <a:latin typeface="TitilliumText25L 400 wt"/>
              <a:cs typeface="TitilliumText25L 400 wt"/>
            </a:endParaRPr>
          </a:p>
          <a:p>
            <a:pPr marL="400050" lvl="1" indent="0">
              <a:lnSpc>
                <a:spcPct val="150000"/>
              </a:lnSpc>
              <a:buNone/>
            </a:pPr>
            <a:r>
              <a:rPr lang="en-US" altLang="ja-JP" sz="2000">
                <a:solidFill>
                  <a:srgbClr val="595959"/>
                </a:solidFill>
                <a:latin typeface="TitilliumText25L 400 wt"/>
                <a:cs typeface="TitilliumText25L 400 wt"/>
              </a:rPr>
              <a:t>(C) (A)</a:t>
            </a:r>
            <a:r>
              <a:rPr lang="ja-JP" altLang="en-US" sz="2000">
                <a:solidFill>
                  <a:srgbClr val="595959"/>
                </a:solidFill>
                <a:latin typeface="TitilliumText25L 400 wt"/>
                <a:cs typeface="TitilliumText25L 400 wt"/>
              </a:rPr>
              <a:t>と</a:t>
            </a:r>
            <a:r>
              <a:rPr lang="en-US" altLang="ja-JP" sz="2000">
                <a:solidFill>
                  <a:srgbClr val="595959"/>
                </a:solidFill>
                <a:latin typeface="TitilliumText25L 400 wt"/>
                <a:cs typeface="TitilliumText25L 400 wt"/>
              </a:rPr>
              <a:t>(B)</a:t>
            </a:r>
            <a:r>
              <a:rPr lang="ja-JP" altLang="en-US" sz="2000">
                <a:solidFill>
                  <a:srgbClr val="595959"/>
                </a:solidFill>
                <a:latin typeface="TitilliumText25L 400 wt"/>
                <a:cs typeface="TitilliumText25L 400 wt"/>
              </a:rPr>
              <a:t>の両方の要因をあわせ持つ</a:t>
            </a:r>
            <a:endParaRPr lang="en-US" altLang="ja-JP" sz="2000">
              <a:solidFill>
                <a:srgbClr val="595959"/>
              </a:solidFill>
              <a:latin typeface="TitilliumText25L 400 wt"/>
              <a:cs typeface="TitilliumText25L 400 wt"/>
            </a:endParaRPr>
          </a:p>
          <a:p>
            <a:pPr marL="400050" lvl="1" indent="0">
              <a:buNone/>
            </a:pPr>
            <a:r>
              <a:rPr lang="en-US" altLang="ja-JP" sz="2000">
                <a:solidFill>
                  <a:srgbClr val="595959"/>
                </a:solidFill>
                <a:latin typeface="TitilliumText25L 400 wt"/>
                <a:cs typeface="TitilliumText25L 400 wt"/>
              </a:rPr>
              <a:t>      e.g. </a:t>
            </a:r>
            <a:r>
              <a:rPr lang="ja-JP" altLang="en-US" sz="2000">
                <a:solidFill>
                  <a:srgbClr val="595959"/>
                </a:solidFill>
                <a:latin typeface="TitilliumText25L 400 wt"/>
                <a:cs typeface="TitilliumText25L 400 wt"/>
              </a:rPr>
              <a:t>あるクラブのメンバーに向けて情報を発信するユーザ</a:t>
            </a:r>
            <a:endParaRPr lang="en-US" altLang="ja-JP" sz="2000">
              <a:solidFill>
                <a:srgbClr val="595959"/>
              </a:solidFill>
              <a:latin typeface="TitilliumText25L 400 wt"/>
              <a:cs typeface="TitilliumText25L 400 wt"/>
            </a:endParaRPr>
          </a:p>
          <a:p>
            <a:pPr>
              <a:buFont typeface="Wingdings" charset="2"/>
              <a:buChar char="n"/>
            </a:pPr>
            <a:endParaRPr lang="en-US" altLang="ja-JP" sz="2000">
              <a:solidFill>
                <a:srgbClr val="595959"/>
              </a:solidFill>
              <a:latin typeface="TitilliumText25L 400 wt"/>
              <a:cs typeface="TitilliumText25L 400 wt"/>
            </a:endParaRPr>
          </a:p>
          <a:p>
            <a:pPr>
              <a:lnSpc>
                <a:spcPct val="80000"/>
              </a:lnSpc>
              <a:buFont typeface="Wingdings" charset="2"/>
              <a:buChar char="n"/>
            </a:pPr>
            <a:r>
              <a:rPr lang="en-US" altLang="ja-JP" sz="2200">
                <a:solidFill>
                  <a:srgbClr val="595959"/>
                </a:solidFill>
                <a:latin typeface="TitilliumText25L 400 wt"/>
                <a:cs typeface="TitilliumText25L 400 wt"/>
              </a:rPr>
              <a:t>SVM</a:t>
            </a:r>
            <a:r>
              <a:rPr lang="ja-JP" altLang="en-US" sz="2200">
                <a:solidFill>
                  <a:srgbClr val="595959"/>
                </a:solidFill>
                <a:latin typeface="TitilliumText25L 400 wt"/>
                <a:cs typeface="TitilliumText25L 400 wt"/>
              </a:rPr>
              <a:t>の特徴量</a:t>
            </a:r>
            <a:endParaRPr lang="en-US" altLang="ja-JP" sz="2200">
              <a:solidFill>
                <a:srgbClr val="595959"/>
              </a:solidFill>
              <a:latin typeface="TitilliumText25L 400 wt"/>
              <a:cs typeface="TitilliumText25L 400 wt"/>
            </a:endParaRPr>
          </a:p>
          <a:p>
            <a:pPr marL="400050" lvl="1" indent="0">
              <a:lnSpc>
                <a:spcPct val="130000"/>
              </a:lnSpc>
              <a:buNone/>
            </a:pPr>
            <a:r>
              <a:rPr lang="ja-JP" altLang="en-US" sz="2000">
                <a:solidFill>
                  <a:srgbClr val="595959"/>
                </a:solidFill>
                <a:latin typeface="TitilliumText25L 400 wt"/>
                <a:cs typeface="TitilliumText25L 400 wt"/>
              </a:rPr>
              <a:t>フォロワーとの相互フォローの割合</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によるリプライの頻度</a:t>
            </a:r>
            <a:endParaRPr lang="en-US" altLang="ja-JP" sz="2000">
              <a:solidFill>
                <a:srgbClr val="595959"/>
              </a:solidFill>
              <a:latin typeface="TitilliumText25L 400 wt"/>
              <a:cs typeface="TitilliumText25L 400 wt"/>
            </a:endParaRPr>
          </a:p>
          <a:p>
            <a:pPr marL="400050" lvl="1" indent="0">
              <a:buNone/>
            </a:pPr>
            <a:r>
              <a:rPr lang="ja-JP" altLang="en-US" sz="2000">
                <a:solidFill>
                  <a:srgbClr val="595959"/>
                </a:solidFill>
                <a:latin typeface="TitilliumText25L 400 wt"/>
                <a:cs typeface="TitilliumText25L 400 wt"/>
              </a:rPr>
              <a:t>フォロワー数</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フォロイー数</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ツイートのトピックの偏り</a:t>
            </a:r>
            <a:endParaRPr lang="en-US" altLang="ja-JP" sz="2000">
              <a:solidFill>
                <a:srgbClr val="595959"/>
              </a:solidFill>
              <a:latin typeface="TitilliumText25L 400 wt"/>
              <a:cs typeface="TitilliumText25L 400 wt"/>
            </a:endParaRPr>
          </a:p>
        </p:txBody>
      </p:sp>
      <p:sp>
        <p:nvSpPr>
          <p:cNvPr id="7" name="テキスト ボックス 6"/>
          <p:cNvSpPr txBox="1"/>
          <p:nvPr/>
        </p:nvSpPr>
        <p:spPr>
          <a:xfrm>
            <a:off x="579149" y="1384396"/>
            <a:ext cx="6955750" cy="430887"/>
          </a:xfrm>
          <a:prstGeom prst="rect">
            <a:avLst/>
          </a:prstGeom>
          <a:solidFill>
            <a:schemeClr val="bg2">
              <a:lumMod val="20000"/>
              <a:lumOff val="80000"/>
            </a:schemeClr>
          </a:solidFill>
          <a:ln>
            <a:solidFill>
              <a:schemeClr val="bg2">
                <a:lumMod val="20000"/>
                <a:lumOff val="80000"/>
              </a:schemeClr>
            </a:solidFill>
          </a:ln>
        </p:spPr>
        <p:txBody>
          <a:bodyPr wrap="none" rtlCol="0">
            <a:spAutoFit/>
          </a:bodyPr>
          <a:lstStyle/>
          <a:p>
            <a:pPr algn="ctr"/>
            <a:r>
              <a:rPr lang="ja-JP" altLang="en-US" sz="2200">
                <a:solidFill>
                  <a:schemeClr val="tx1">
                    <a:lumMod val="65000"/>
                    <a:lumOff val="35000"/>
                  </a:schemeClr>
                </a:solidFill>
                <a:latin typeface="TitilliumText25L 400 wt"/>
                <a:cs typeface="TitilliumText25L 400 wt"/>
              </a:rPr>
              <a:t>ターゲット型と判定されたユーザは，その要因を判定</a:t>
            </a:r>
            <a:endParaRPr lang="en-US" altLang="ja-JP" sz="2200">
              <a:solidFill>
                <a:schemeClr val="tx1">
                  <a:lumMod val="65000"/>
                  <a:lumOff val="35000"/>
                </a:schemeClr>
              </a:solidFill>
              <a:latin typeface="TitilliumText25L 400 wt"/>
              <a:cs typeface="TitilliumText25L 400 wt"/>
            </a:endParaRPr>
          </a:p>
        </p:txBody>
      </p:sp>
      <p:sp>
        <p:nvSpPr>
          <p:cNvPr id="6" name="タイトル 1"/>
          <p:cNvSpPr txBox="1">
            <a:spLocks/>
          </p:cNvSpPr>
          <p:nvPr/>
        </p:nvSpPr>
        <p:spPr bwMode="auto">
          <a:xfrm>
            <a:off x="616024" y="245008"/>
            <a:ext cx="8309745" cy="883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2pPr>
            <a:lvl3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3pPr>
            <a:lvl4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4pPr>
            <a:lvl5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5pPr>
            <a:lvl6pPr marL="4572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6pPr>
            <a:lvl7pPr marL="9144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7pPr>
            <a:lvl8pPr marL="13716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8pPr>
            <a:lvl9pPr marL="18288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9pPr>
          </a:lstStyle>
          <a:p>
            <a:r>
              <a:rPr lang="ja-JP" altLang="en-US" sz="4000">
                <a:solidFill>
                  <a:schemeClr val="tx1">
                    <a:lumMod val="75000"/>
                    <a:lumOff val="25000"/>
                  </a:schemeClr>
                </a:solidFill>
                <a:latin typeface="TitilliumText25L 400 wt"/>
                <a:cs typeface="TitilliumText25L 400 wt"/>
              </a:rPr>
              <a:t>提案手法</a:t>
            </a:r>
            <a:r>
              <a:rPr lang="en-US" altLang="ja-JP" sz="4000">
                <a:solidFill>
                  <a:schemeClr val="tx1">
                    <a:lumMod val="75000"/>
                    <a:lumOff val="25000"/>
                  </a:schemeClr>
                </a:solidFill>
                <a:latin typeface="TitilliumText25L 400 wt"/>
                <a:cs typeface="TitilliumText25L 400 wt"/>
              </a:rPr>
              <a:t>(2) </a:t>
            </a:r>
            <a:r>
              <a:rPr lang="ja-JP" altLang="en-US" sz="3200">
                <a:solidFill>
                  <a:schemeClr val="tx1">
                    <a:lumMod val="75000"/>
                    <a:lumOff val="25000"/>
                  </a:schemeClr>
                </a:solidFill>
                <a:latin typeface="TitilliumText25L 400 wt"/>
                <a:cs typeface="TitilliumText25L 400 wt"/>
              </a:rPr>
              <a:t>対象範囲がせまい要因の判定</a:t>
            </a:r>
          </a:p>
        </p:txBody>
      </p:sp>
    </p:spTree>
    <p:extLst>
      <p:ext uri="{BB962C8B-B14F-4D97-AF65-F5344CB8AC3E}">
        <p14:creationId xmlns:p14="http://schemas.microsoft.com/office/powerpoint/2010/main" val="3833643865"/>
      </p:ext>
    </p:extLst>
  </p:cSld>
  <p:clrMapOvr>
    <a:masterClrMapping/>
  </p:clrMapOvr>
  <mc:AlternateContent xmlns:mc="http://schemas.openxmlformats.org/markup-compatibility/2006">
    <mc:Choice xmlns:p14="http://schemas.microsoft.com/office/powerpoint/2010/main" Requires="p14">
      <p:transition spd="slow" p14:dur="2000" advTm="40564"/>
    </mc:Choice>
    <mc:Fallback>
      <p:transition xmlns:p14="http://schemas.microsoft.com/office/powerpoint/2010/main" spd="slow" advTm="40564"/>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グラフ 8"/>
          <p:cNvGraphicFramePr/>
          <p:nvPr>
            <p:extLst>
              <p:ext uri="{D42A27DB-BD31-4B8C-83A1-F6EECF244321}">
                <p14:modId xmlns:p14="http://schemas.microsoft.com/office/powerpoint/2010/main" val="2259589913"/>
              </p:ext>
            </p:extLst>
          </p:nvPr>
        </p:nvGraphicFramePr>
        <p:xfrm>
          <a:off x="77722" y="3321707"/>
          <a:ext cx="8380478" cy="46094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グラフ 11"/>
          <p:cNvGraphicFramePr/>
          <p:nvPr>
            <p:extLst>
              <p:ext uri="{D42A27DB-BD31-4B8C-83A1-F6EECF244321}">
                <p14:modId xmlns:p14="http://schemas.microsoft.com/office/powerpoint/2010/main" val="3293485320"/>
              </p:ext>
            </p:extLst>
          </p:nvPr>
        </p:nvGraphicFramePr>
        <p:xfrm>
          <a:off x="4506809" y="3848272"/>
          <a:ext cx="6096000" cy="24220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グラフ 12"/>
          <p:cNvGraphicFramePr/>
          <p:nvPr>
            <p:extLst>
              <p:ext uri="{D42A27DB-BD31-4B8C-83A1-F6EECF244321}">
                <p14:modId xmlns:p14="http://schemas.microsoft.com/office/powerpoint/2010/main" val="815818837"/>
              </p:ext>
            </p:extLst>
          </p:nvPr>
        </p:nvGraphicFramePr>
        <p:xfrm>
          <a:off x="4368980" y="4204412"/>
          <a:ext cx="8380478" cy="332764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グラフ 7"/>
          <p:cNvGraphicFramePr/>
          <p:nvPr>
            <p:extLst>
              <p:ext uri="{D42A27DB-BD31-4B8C-83A1-F6EECF244321}">
                <p14:modId xmlns:p14="http://schemas.microsoft.com/office/powerpoint/2010/main" val="2741726302"/>
              </p:ext>
            </p:extLst>
          </p:nvPr>
        </p:nvGraphicFramePr>
        <p:xfrm>
          <a:off x="209781" y="3550302"/>
          <a:ext cx="6096000" cy="2855848"/>
        </p:xfrm>
        <a:graphic>
          <a:graphicData uri="http://schemas.openxmlformats.org/drawingml/2006/chart">
            <c:chart xmlns:c="http://schemas.openxmlformats.org/drawingml/2006/chart" xmlns:r="http://schemas.openxmlformats.org/officeDocument/2006/relationships" r:id="rId6"/>
          </a:graphicData>
        </a:graphic>
      </p:graphicFrame>
      <p:sp>
        <p:nvSpPr>
          <p:cNvPr id="2" name="タイトル 1"/>
          <p:cNvSpPr>
            <a:spLocks noGrp="1"/>
          </p:cNvSpPr>
          <p:nvPr>
            <p:ph type="title"/>
          </p:nvPr>
        </p:nvSpPr>
        <p:spPr>
          <a:xfrm>
            <a:off x="685800" y="245008"/>
            <a:ext cx="7772400" cy="883014"/>
          </a:xfrm>
        </p:spPr>
        <p:txBody>
          <a:bodyPr/>
          <a:lstStyle/>
          <a:p>
            <a:r>
              <a:rPr lang="ja-JP" altLang="en-US" sz="4000">
                <a:latin typeface="TitilliumText25L 400 wt"/>
                <a:cs typeface="TitilliumText25L 400 wt"/>
              </a:rPr>
              <a:t>予備実験</a:t>
            </a:r>
            <a:endParaRPr kumimoji="1" lang="ja-JP" altLang="en-US" sz="4000">
              <a:latin typeface="TitilliumText25L 400 wt"/>
              <a:cs typeface="TitilliumText25L 400 wt"/>
            </a:endParaRPr>
          </a:p>
        </p:txBody>
      </p:sp>
      <p:sp>
        <p:nvSpPr>
          <p:cNvPr id="3" name="コンテンツ プレースホルダー 2"/>
          <p:cNvSpPr>
            <a:spLocks noGrp="1"/>
          </p:cNvSpPr>
          <p:nvPr>
            <p:ph idx="1"/>
          </p:nvPr>
        </p:nvSpPr>
        <p:spPr>
          <a:xfrm>
            <a:off x="685799" y="1235726"/>
            <a:ext cx="7772401" cy="5438199"/>
          </a:xfrm>
        </p:spPr>
        <p:txBody>
          <a:bodyPr/>
          <a:lstStyle/>
          <a:p>
            <a:pPr>
              <a:buFont typeface="Wingdings" charset="2"/>
              <a:buChar char="n"/>
            </a:pPr>
            <a:r>
              <a:rPr kumimoji="1" lang="ja-JP" altLang="en-US" sz="2200">
                <a:solidFill>
                  <a:srgbClr val="595959"/>
                </a:solidFill>
                <a:latin typeface="TitilliumText25L 400 wt"/>
                <a:ea typeface="+mj-ea"/>
                <a:cs typeface="TitilliumText25L 400 wt"/>
              </a:rPr>
              <a:t>データセット</a:t>
            </a:r>
            <a:endParaRPr lang="en-US" altLang="ja-JP" sz="2200">
              <a:solidFill>
                <a:srgbClr val="595959"/>
              </a:solidFill>
              <a:latin typeface="TitilliumText25L 400 wt"/>
              <a:ea typeface="+mj-ea"/>
              <a:cs typeface="TitilliumText25L 400 wt"/>
            </a:endParaRPr>
          </a:p>
          <a:p>
            <a:pPr lvl="1">
              <a:lnSpc>
                <a:spcPct val="130000"/>
              </a:lnSpc>
              <a:buFont typeface="Wingdings" charset="2"/>
              <a:buChar char="n"/>
            </a:pPr>
            <a:r>
              <a:rPr lang="ja-JP" altLang="en-US" sz="2000">
                <a:solidFill>
                  <a:srgbClr val="595959"/>
                </a:solidFill>
                <a:latin typeface="TitilliumText25L 400 wt"/>
                <a:ea typeface="+mj-ea"/>
                <a:cs typeface="TitilliumText25L 400 wt"/>
              </a:rPr>
              <a:t>ターゲット型</a:t>
            </a:r>
            <a:r>
              <a:rPr lang="en-US" altLang="ja-JP" sz="2000">
                <a:solidFill>
                  <a:srgbClr val="595959"/>
                </a:solidFill>
                <a:latin typeface="TitilliumText25L 400 wt"/>
                <a:ea typeface="+mj-ea"/>
                <a:cs typeface="TitilliumText25L 400 wt"/>
              </a:rPr>
              <a:t>･</a:t>
            </a:r>
            <a:r>
              <a:rPr lang="ja-JP" altLang="en-US" sz="2000">
                <a:solidFill>
                  <a:srgbClr val="595959"/>
                </a:solidFill>
                <a:latin typeface="TitilliumText25L 400 wt"/>
                <a:ea typeface="+mj-ea"/>
                <a:cs typeface="TitilliumText25L 400 wt"/>
              </a:rPr>
              <a:t>非ターゲット型</a:t>
            </a:r>
            <a:r>
              <a:rPr lang="en-US" altLang="ja-JP" sz="2000">
                <a:solidFill>
                  <a:srgbClr val="595959"/>
                </a:solidFill>
                <a:latin typeface="TitilliumText25L 400 wt"/>
                <a:ea typeface="+mj-ea"/>
                <a:cs typeface="TitilliumText25L 400 wt"/>
              </a:rPr>
              <a:t> </a:t>
            </a:r>
            <a:r>
              <a:rPr lang="ja-JP" altLang="en-US" sz="2000">
                <a:solidFill>
                  <a:srgbClr val="595959"/>
                </a:solidFill>
                <a:latin typeface="TitilliumText25L 400 wt"/>
                <a:ea typeface="+mj-ea"/>
                <a:cs typeface="TitilliumText25L 400 wt"/>
              </a:rPr>
              <a:t>各</a:t>
            </a:r>
            <a:r>
              <a:rPr lang="en-US" altLang="ja-JP" sz="2000">
                <a:solidFill>
                  <a:srgbClr val="595959"/>
                </a:solidFill>
                <a:latin typeface="TitilliumText25L 400 wt"/>
                <a:ea typeface="+mj-ea"/>
                <a:cs typeface="TitilliumText25L 400 wt"/>
              </a:rPr>
              <a:t>10</a:t>
            </a:r>
            <a:r>
              <a:rPr lang="ja-JP" altLang="en-US" sz="2000">
                <a:solidFill>
                  <a:srgbClr val="595959"/>
                </a:solidFill>
                <a:latin typeface="TitilliumText25L 400 wt"/>
                <a:ea typeface="+mj-ea"/>
                <a:cs typeface="TitilliumText25L 400 wt"/>
              </a:rPr>
              <a:t>件</a:t>
            </a:r>
            <a:r>
              <a:rPr lang="en-US" altLang="ja-JP" sz="2000">
                <a:solidFill>
                  <a:srgbClr val="595959"/>
                </a:solidFill>
                <a:latin typeface="TitilliumText25L 400 wt"/>
                <a:ea typeface="+mj-ea"/>
                <a:cs typeface="TitilliumText25L 400 wt"/>
              </a:rPr>
              <a:t> </a:t>
            </a:r>
            <a:r>
              <a:rPr lang="ja-JP" altLang="en-US" sz="2000">
                <a:solidFill>
                  <a:srgbClr val="595959"/>
                </a:solidFill>
                <a:latin typeface="TitilliumText25L 400 wt"/>
                <a:ea typeface="+mj-ea"/>
                <a:cs typeface="TitilliumText25L 400 wt"/>
              </a:rPr>
              <a:t>計</a:t>
            </a:r>
            <a:r>
              <a:rPr lang="en-US" altLang="ja-JP" sz="2000">
                <a:solidFill>
                  <a:srgbClr val="595959"/>
                </a:solidFill>
                <a:latin typeface="TitilliumText25L 400 wt"/>
                <a:ea typeface="+mj-ea"/>
                <a:cs typeface="TitilliumText25L 400 wt"/>
              </a:rPr>
              <a:t>20</a:t>
            </a:r>
            <a:r>
              <a:rPr lang="ja-JP" altLang="en-US" sz="2000">
                <a:solidFill>
                  <a:srgbClr val="595959"/>
                </a:solidFill>
                <a:latin typeface="TitilliumText25L 400 wt"/>
                <a:ea typeface="+mj-ea"/>
                <a:cs typeface="TitilliumText25L 400 wt"/>
              </a:rPr>
              <a:t>件を正解データ</a:t>
            </a:r>
            <a:endParaRPr lang="en-US" altLang="ja-JP" sz="2000">
              <a:solidFill>
                <a:srgbClr val="595959"/>
              </a:solidFill>
              <a:latin typeface="TitilliumText25L 400 wt"/>
              <a:ea typeface="+mj-ea"/>
              <a:cs typeface="TitilliumText25L 400 wt"/>
            </a:endParaRPr>
          </a:p>
          <a:p>
            <a:pPr lvl="1">
              <a:lnSpc>
                <a:spcPct val="110000"/>
              </a:lnSpc>
              <a:buFont typeface="Wingdings" charset="2"/>
              <a:buChar char="n"/>
            </a:pPr>
            <a:r>
              <a:rPr lang="ja-JP" altLang="en-US" sz="2000">
                <a:solidFill>
                  <a:srgbClr val="595959"/>
                </a:solidFill>
                <a:latin typeface="TitilliumText25L 400 wt"/>
                <a:ea typeface="+mj-ea"/>
                <a:cs typeface="TitilliumText25L 400 wt"/>
              </a:rPr>
              <a:t>この</a:t>
            </a:r>
            <a:r>
              <a:rPr lang="en-US" altLang="ja-JP" sz="2000">
                <a:solidFill>
                  <a:srgbClr val="595959"/>
                </a:solidFill>
                <a:latin typeface="TitilliumText25L 400 wt"/>
                <a:ea typeface="+mj-ea"/>
                <a:cs typeface="TitilliumText25L 400 wt"/>
              </a:rPr>
              <a:t>20</a:t>
            </a:r>
            <a:r>
              <a:rPr lang="ja-JP" altLang="en-US" sz="2000">
                <a:solidFill>
                  <a:srgbClr val="595959"/>
                </a:solidFill>
                <a:latin typeface="TitilliumText25L 400 wt"/>
                <a:ea typeface="+mj-ea"/>
                <a:cs typeface="TitilliumText25L 400 wt"/>
              </a:rPr>
              <a:t>件のフォロワー</a:t>
            </a:r>
            <a:r>
              <a:rPr lang="en-US" altLang="ja-JP" sz="2000">
                <a:solidFill>
                  <a:srgbClr val="595959"/>
                </a:solidFill>
                <a:latin typeface="TitilliumText25L 400 wt"/>
                <a:ea typeface="+mj-ea"/>
                <a:cs typeface="TitilliumText25L 400 wt"/>
              </a:rPr>
              <a:t>, </a:t>
            </a:r>
            <a:r>
              <a:rPr lang="ja-JP" altLang="en-US" sz="2000">
                <a:solidFill>
                  <a:srgbClr val="595959"/>
                </a:solidFill>
                <a:latin typeface="TitilliumText25L 400 wt"/>
                <a:ea typeface="+mj-ea"/>
                <a:cs typeface="TitilliumText25L 400 wt"/>
              </a:rPr>
              <a:t>フォロワーのフォロイーを全て取得</a:t>
            </a:r>
            <a:r>
              <a:rPr lang="en-US" altLang="ja-JP" sz="2000">
                <a:solidFill>
                  <a:srgbClr val="595959"/>
                </a:solidFill>
                <a:latin typeface="TitilliumText25L 400 wt"/>
                <a:ea typeface="+mj-ea"/>
                <a:cs typeface="TitilliumText25L 400 wt"/>
              </a:rPr>
              <a:t> (</a:t>
            </a:r>
            <a:r>
              <a:rPr lang="ja-JP" altLang="en-US" sz="2000">
                <a:solidFill>
                  <a:srgbClr val="595959"/>
                </a:solidFill>
                <a:latin typeface="TitilliumText25L 400 wt"/>
                <a:ea typeface="+mj-ea"/>
                <a:cs typeface="TitilliumText25L 400 wt"/>
              </a:rPr>
              <a:t>計</a:t>
            </a:r>
            <a:r>
              <a:rPr lang="en-US" altLang="ja-JP" sz="2000">
                <a:solidFill>
                  <a:srgbClr val="595959"/>
                </a:solidFill>
                <a:latin typeface="TitilliumText25L 400 wt"/>
                <a:ea typeface="+mj-ea"/>
                <a:cs typeface="TitilliumText25L 400 wt"/>
              </a:rPr>
              <a:t>13,577,409</a:t>
            </a:r>
            <a:r>
              <a:rPr lang="ja-JP" altLang="en-US" sz="2000">
                <a:solidFill>
                  <a:srgbClr val="595959"/>
                </a:solidFill>
                <a:latin typeface="TitilliumText25L 400 wt"/>
                <a:ea typeface="+mj-ea"/>
                <a:cs typeface="TitilliumText25L 400 wt"/>
              </a:rPr>
              <a:t>件のデータセット</a:t>
            </a:r>
            <a:r>
              <a:rPr lang="en-US" altLang="ja-JP" sz="2000">
                <a:solidFill>
                  <a:srgbClr val="595959"/>
                </a:solidFill>
                <a:latin typeface="TitilliumText25L 400 wt"/>
                <a:ea typeface="+mj-ea"/>
                <a:cs typeface="TitilliumText25L 400 wt"/>
              </a:rPr>
              <a:t>)</a:t>
            </a:r>
          </a:p>
          <a:p>
            <a:pPr>
              <a:buFont typeface="Wingdings" charset="2"/>
              <a:buChar char="n"/>
            </a:pPr>
            <a:endParaRPr lang="en-US" altLang="ja-JP" sz="2400">
              <a:solidFill>
                <a:srgbClr val="595959"/>
              </a:solidFill>
              <a:latin typeface="TitilliumText25L 400 wt"/>
              <a:ea typeface="+mj-ea"/>
              <a:cs typeface="TitilliumText25L 400 wt"/>
            </a:endParaRPr>
          </a:p>
          <a:p>
            <a:pPr>
              <a:lnSpc>
                <a:spcPct val="50000"/>
              </a:lnSpc>
              <a:buFont typeface="Wingdings" charset="2"/>
              <a:buChar char="n"/>
            </a:pPr>
            <a:r>
              <a:rPr lang="ja-JP" altLang="en-US" sz="2200">
                <a:solidFill>
                  <a:srgbClr val="595959"/>
                </a:solidFill>
                <a:latin typeface="TitilliumText25L 400 wt"/>
                <a:ea typeface="+mj-ea"/>
                <a:cs typeface="TitilliumText25L 400 wt"/>
              </a:rPr>
              <a:t>実験結果</a:t>
            </a:r>
            <a:endParaRPr lang="en-US" altLang="ja-JP" sz="2200">
              <a:solidFill>
                <a:srgbClr val="595959"/>
              </a:solidFill>
              <a:latin typeface="TitilliumText25L 400 wt"/>
              <a:ea typeface="+mj-ea"/>
              <a:cs typeface="TitilliumText25L 400 wt"/>
            </a:endParaRPr>
          </a:p>
        </p:txBody>
      </p:sp>
      <p:sp>
        <p:nvSpPr>
          <p:cNvPr id="10" name="テキスト ボックス 9"/>
          <p:cNvSpPr txBox="1"/>
          <p:nvPr/>
        </p:nvSpPr>
        <p:spPr>
          <a:xfrm>
            <a:off x="5106000" y="4565450"/>
            <a:ext cx="3352200" cy="384721"/>
          </a:xfrm>
          <a:prstGeom prst="rect">
            <a:avLst/>
          </a:prstGeom>
          <a:solidFill>
            <a:schemeClr val="bg1">
              <a:lumMod val="85000"/>
              <a:alpha val="52000"/>
            </a:schemeClr>
          </a:solidFill>
          <a:ln w="28575" cmpd="sng">
            <a:noFill/>
          </a:ln>
        </p:spPr>
        <p:txBody>
          <a:bodyPr wrap="none" rtlCol="0">
            <a:spAutoFit/>
          </a:bodyPr>
          <a:lstStyle/>
          <a:p>
            <a:pPr algn="ctr"/>
            <a:r>
              <a:rPr lang="ja-JP" altLang="en-US" sz="1900">
                <a:solidFill>
                  <a:schemeClr val="tx1">
                    <a:lumMod val="65000"/>
                    <a:lumOff val="35000"/>
                  </a:schemeClr>
                </a:solidFill>
                <a:latin typeface="TitilliumText25L 400 wt"/>
                <a:ea typeface="+mj-ea"/>
                <a:cs typeface="TitilliumText25L 400 wt"/>
              </a:rPr>
              <a:t>共通フォロイー</a:t>
            </a:r>
            <a:r>
              <a:rPr kumimoji="1" lang="ja-JP" altLang="en-US" sz="1900">
                <a:solidFill>
                  <a:schemeClr val="tx1">
                    <a:lumMod val="65000"/>
                    <a:lumOff val="35000"/>
                  </a:schemeClr>
                </a:solidFill>
                <a:latin typeface="TitilliumText25L 400 wt"/>
                <a:ea typeface="+mj-ea"/>
                <a:cs typeface="TitilliumText25L 400 wt"/>
              </a:rPr>
              <a:t>を用いた手法</a:t>
            </a:r>
            <a:endParaRPr kumimoji="1" lang="en-US" altLang="ja-JP" sz="1900">
              <a:solidFill>
                <a:schemeClr val="tx1">
                  <a:lumMod val="65000"/>
                  <a:lumOff val="35000"/>
                </a:schemeClr>
              </a:solidFill>
              <a:latin typeface="TitilliumText25L 400 wt"/>
              <a:ea typeface="+mj-ea"/>
              <a:cs typeface="TitilliumText25L 400 wt"/>
            </a:endParaRPr>
          </a:p>
        </p:txBody>
      </p:sp>
      <p:sp>
        <p:nvSpPr>
          <p:cNvPr id="11" name="テキスト ボックス 10"/>
          <p:cNvSpPr txBox="1"/>
          <p:nvPr/>
        </p:nvSpPr>
        <p:spPr>
          <a:xfrm>
            <a:off x="734060" y="4424369"/>
            <a:ext cx="3352200" cy="677108"/>
          </a:xfrm>
          <a:prstGeom prst="rect">
            <a:avLst/>
          </a:prstGeom>
          <a:solidFill>
            <a:schemeClr val="bg1">
              <a:lumMod val="85000"/>
              <a:alpha val="52000"/>
            </a:schemeClr>
          </a:solidFill>
          <a:ln w="28575" cmpd="sng">
            <a:noFill/>
          </a:ln>
        </p:spPr>
        <p:txBody>
          <a:bodyPr wrap="square" rtlCol="0">
            <a:spAutoFit/>
          </a:bodyPr>
          <a:lstStyle/>
          <a:p>
            <a:pPr algn="ctr"/>
            <a:r>
              <a:rPr kumimoji="1" lang="ja-JP" altLang="en-US" sz="1900">
                <a:solidFill>
                  <a:schemeClr val="tx1">
                    <a:lumMod val="65000"/>
                    <a:lumOff val="35000"/>
                  </a:schemeClr>
                </a:solidFill>
                <a:latin typeface="TitilliumText25L 400 wt"/>
                <a:ea typeface="+mj-ea"/>
                <a:cs typeface="TitilliumText25L 400 wt"/>
              </a:rPr>
              <a:t>プロフィール</a:t>
            </a:r>
            <a:r>
              <a:rPr kumimoji="1" lang="en-US" altLang="ja-JP" sz="1900">
                <a:solidFill>
                  <a:schemeClr val="tx1">
                    <a:lumMod val="65000"/>
                    <a:lumOff val="35000"/>
                  </a:schemeClr>
                </a:solidFill>
                <a:latin typeface="TitilliumText25L 400 wt"/>
                <a:ea typeface="+mj-ea"/>
                <a:cs typeface="TitilliumText25L 400 wt"/>
              </a:rPr>
              <a:t>･</a:t>
            </a:r>
            <a:r>
              <a:rPr kumimoji="1" lang="ja-JP" altLang="en-US" sz="1900">
                <a:solidFill>
                  <a:schemeClr val="tx1">
                    <a:lumMod val="65000"/>
                    <a:lumOff val="35000"/>
                  </a:schemeClr>
                </a:solidFill>
                <a:latin typeface="TitilliumText25L 400 wt"/>
                <a:ea typeface="+mj-ea"/>
                <a:cs typeface="TitilliumText25L 400 wt"/>
              </a:rPr>
              <a:t>位置情報</a:t>
            </a:r>
            <a:endParaRPr kumimoji="1" lang="en-US" altLang="ja-JP" sz="1900">
              <a:solidFill>
                <a:schemeClr val="tx1">
                  <a:lumMod val="65000"/>
                  <a:lumOff val="35000"/>
                </a:schemeClr>
              </a:solidFill>
              <a:latin typeface="TitilliumText25L 400 wt"/>
              <a:ea typeface="+mj-ea"/>
              <a:cs typeface="TitilliumText25L 400 wt"/>
            </a:endParaRPr>
          </a:p>
          <a:p>
            <a:pPr algn="ctr"/>
            <a:r>
              <a:rPr kumimoji="1" lang="ja-JP" altLang="en-US" sz="1900">
                <a:solidFill>
                  <a:schemeClr val="tx1">
                    <a:lumMod val="65000"/>
                    <a:lumOff val="35000"/>
                  </a:schemeClr>
                </a:solidFill>
                <a:latin typeface="TitilliumText25L 400 wt"/>
                <a:ea typeface="+mj-ea"/>
                <a:cs typeface="TitilliumText25L 400 wt"/>
              </a:rPr>
              <a:t>内の共通語を用いた手法</a:t>
            </a:r>
            <a:endParaRPr kumimoji="1" lang="en-US" altLang="ja-JP" sz="1900">
              <a:solidFill>
                <a:schemeClr val="tx1">
                  <a:lumMod val="65000"/>
                  <a:lumOff val="35000"/>
                </a:schemeClr>
              </a:solidFill>
              <a:latin typeface="TitilliumText25L 400 wt"/>
              <a:ea typeface="+mj-ea"/>
              <a:cs typeface="TitilliumText25L 400 wt"/>
            </a:endParaRPr>
          </a:p>
        </p:txBody>
      </p:sp>
    </p:spTree>
    <p:extLst>
      <p:ext uri="{BB962C8B-B14F-4D97-AF65-F5344CB8AC3E}">
        <p14:creationId xmlns:p14="http://schemas.microsoft.com/office/powerpoint/2010/main" val="2852296411"/>
      </p:ext>
    </p:extLst>
  </p:cSld>
  <p:clrMapOvr>
    <a:masterClrMapping/>
  </p:clrMapOvr>
  <mc:AlternateContent xmlns:mc="http://schemas.openxmlformats.org/markup-compatibility/2006">
    <mc:Choice xmlns:p14="http://schemas.microsoft.com/office/powerpoint/2010/main" Requires="p14">
      <p:transition spd="slow" p14:dur="2000" advTm="67790"/>
    </mc:Choice>
    <mc:Fallback>
      <p:transition xmlns:p14="http://schemas.microsoft.com/office/powerpoint/2010/main" spd="slow" advTm="67790"/>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グラフ 7"/>
          <p:cNvGraphicFramePr/>
          <p:nvPr>
            <p:extLst>
              <p:ext uri="{D42A27DB-BD31-4B8C-83A1-F6EECF244321}">
                <p14:modId xmlns:p14="http://schemas.microsoft.com/office/powerpoint/2010/main" val="2802287688"/>
              </p:ext>
            </p:extLst>
          </p:nvPr>
        </p:nvGraphicFramePr>
        <p:xfrm>
          <a:off x="889166" y="2476665"/>
          <a:ext cx="8254833" cy="3129875"/>
        </p:xfrm>
        <a:graphic>
          <a:graphicData uri="http://schemas.openxmlformats.org/drawingml/2006/chart">
            <c:chart xmlns:c="http://schemas.openxmlformats.org/drawingml/2006/chart" xmlns:r="http://schemas.openxmlformats.org/officeDocument/2006/relationships" r:id="rId3"/>
          </a:graphicData>
        </a:graphic>
      </p:graphicFrame>
      <p:sp>
        <p:nvSpPr>
          <p:cNvPr id="3" name="コンテンツ プレースホルダー 2"/>
          <p:cNvSpPr>
            <a:spLocks noGrp="1"/>
          </p:cNvSpPr>
          <p:nvPr>
            <p:ph idx="1"/>
          </p:nvPr>
        </p:nvSpPr>
        <p:spPr>
          <a:xfrm>
            <a:off x="685799" y="1235727"/>
            <a:ext cx="7929657" cy="5438198"/>
          </a:xfrm>
        </p:spPr>
        <p:txBody>
          <a:bodyPr/>
          <a:lstStyle/>
          <a:p>
            <a:pPr>
              <a:buFont typeface="Wingdings" charset="2"/>
              <a:buChar char="n"/>
            </a:pPr>
            <a:r>
              <a:rPr lang="en-US" altLang="ja-JP" sz="2200">
                <a:solidFill>
                  <a:srgbClr val="595959"/>
                </a:solidFill>
                <a:latin typeface="TitilliumText25L 400 wt"/>
                <a:cs typeface="TitilliumText25L 400 wt"/>
              </a:rPr>
              <a:t>Precision-Recall Curve</a:t>
            </a:r>
          </a:p>
          <a:p>
            <a:pPr lvl="1">
              <a:lnSpc>
                <a:spcPct val="120000"/>
              </a:lnSpc>
            </a:pPr>
            <a:r>
              <a:rPr lang="ja-JP" altLang="en-US" sz="2000">
                <a:solidFill>
                  <a:srgbClr val="595959"/>
                </a:solidFill>
                <a:latin typeface="TitilliumText25L 400 wt"/>
                <a:cs typeface="TitilliumText25L 400 wt"/>
              </a:rPr>
              <a:t>ターゲット型ユーザを正解データ</a:t>
            </a:r>
            <a:endParaRPr lang="en-US" altLang="ja-JP" sz="2000">
              <a:solidFill>
                <a:srgbClr val="595959"/>
              </a:solidFill>
              <a:latin typeface="TitilliumText25L 400 wt"/>
              <a:cs typeface="TitilliumText25L 400 wt"/>
            </a:endParaRPr>
          </a:p>
          <a:p>
            <a:pPr lvl="1"/>
            <a:r>
              <a:rPr lang="ja-JP" altLang="en-US" sz="2000">
                <a:solidFill>
                  <a:srgbClr val="595959"/>
                </a:solidFill>
                <a:latin typeface="TitilliumText25L 400 wt"/>
                <a:cs typeface="TitilliumText25L 400 wt"/>
              </a:rPr>
              <a:t>ベースライン</a:t>
            </a:r>
            <a:r>
              <a:rPr lang="en-US" altLang="ja-JP" sz="2000">
                <a:solidFill>
                  <a:srgbClr val="595959"/>
                </a:solidFill>
                <a:latin typeface="TitilliumText25L 400 wt"/>
                <a:cs typeface="TitilliumText25L 400 wt"/>
              </a:rPr>
              <a:t> : </a:t>
            </a:r>
            <a:r>
              <a:rPr lang="ja-JP" altLang="en-US" sz="2000">
                <a:solidFill>
                  <a:srgbClr val="595959"/>
                </a:solidFill>
                <a:latin typeface="TitilliumText25L 400 wt"/>
                <a:cs typeface="TitilliumText25L 400 wt"/>
              </a:rPr>
              <a:t>フォロワー数</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昇順</a:t>
            </a:r>
            <a:r>
              <a:rPr lang="en-US" altLang="ja-JP" sz="2000">
                <a:solidFill>
                  <a:srgbClr val="595959"/>
                </a:solidFill>
                <a:latin typeface="TitilliumText25L 400 wt"/>
                <a:cs typeface="TitilliumText25L 400 wt"/>
              </a:rPr>
              <a:t>)</a:t>
            </a: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60000"/>
              </a:lnSpc>
              <a:buFont typeface="Wingdings" charset="2"/>
              <a:buChar char="n"/>
            </a:pPr>
            <a:r>
              <a:rPr lang="ja-JP" altLang="en-US" sz="2000">
                <a:solidFill>
                  <a:srgbClr val="595959"/>
                </a:solidFill>
                <a:latin typeface="+mj-ea"/>
                <a:ea typeface="+mj-ea"/>
                <a:cs typeface="TitilliumText25L 400 wt"/>
              </a:rPr>
              <a:t>共通フォロイー</a:t>
            </a:r>
            <a:r>
              <a:rPr lang="ja-JP" altLang="en-US" sz="2000">
                <a:solidFill>
                  <a:srgbClr val="595959"/>
                </a:solidFill>
                <a:latin typeface="TitilliumText25L 400 wt"/>
                <a:cs typeface="TitilliumText25L 400 wt"/>
              </a:rPr>
              <a:t>を用いた手法の性能が高くない</a:t>
            </a:r>
            <a:endParaRPr lang="en-US" altLang="ja-JP" sz="2000">
              <a:solidFill>
                <a:srgbClr val="595959"/>
              </a:solidFill>
              <a:latin typeface="TitilliumText25L 400 wt"/>
              <a:cs typeface="TitilliumText25L 400 wt"/>
            </a:endParaRPr>
          </a:p>
          <a:p>
            <a:pPr lvl="1">
              <a:lnSpc>
                <a:spcPct val="110000"/>
              </a:lnSpc>
            </a:pPr>
            <a:r>
              <a:rPr lang="en-US" altLang="ja-JP" sz="2000">
                <a:solidFill>
                  <a:srgbClr val="595959"/>
                </a:solidFill>
                <a:latin typeface="TitilliumText25L 400 wt"/>
                <a:cs typeface="TitilliumText25L 400 wt"/>
              </a:rPr>
              <a:t>Twitter</a:t>
            </a:r>
            <a:r>
              <a:rPr lang="ja-JP" altLang="en-US" sz="2000">
                <a:solidFill>
                  <a:srgbClr val="595959"/>
                </a:solidFill>
                <a:latin typeface="TitilliumText25L 400 wt"/>
                <a:cs typeface="TitilliumText25L 400 wt"/>
              </a:rPr>
              <a:t>をほとんど利用していないユーザの影響で</a:t>
            </a:r>
            <a:r>
              <a:rPr lang="en-US" altLang="ja-JP" sz="2000">
                <a:solidFill>
                  <a:srgbClr val="595959"/>
                </a:solidFill>
                <a:latin typeface="TitilliumText25L 400 wt"/>
                <a:cs typeface="TitilliumText25L 400 wt"/>
              </a:rPr>
              <a:t>uf (Twitter</a:t>
            </a:r>
            <a:r>
              <a:rPr lang="ja-JP" altLang="en-US" sz="2000">
                <a:solidFill>
                  <a:srgbClr val="595959"/>
                </a:solidFill>
                <a:latin typeface="TitilliumText25L 400 wt"/>
                <a:cs typeface="TitilliumText25L 400 wt"/>
              </a:rPr>
              <a:t>全体でのフォロー頻度</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が小さくなってしまっている</a:t>
            </a:r>
          </a:p>
          <a:p>
            <a:pPr lvl="1">
              <a:lnSpc>
                <a:spcPct val="110000"/>
              </a:lnSpc>
            </a:pPr>
            <a:r>
              <a:rPr lang="ja-JP" altLang="en-US" sz="2000">
                <a:solidFill>
                  <a:srgbClr val="595959"/>
                </a:solidFill>
                <a:latin typeface="TitilliumText25L 400 wt"/>
                <a:cs typeface="TitilliumText25L 400 wt"/>
              </a:rPr>
              <a:t>広く一般に知られているようなユーザのスコアが高くなる場合がある</a:t>
            </a:r>
            <a:endParaRPr lang="en-US" altLang="ja-JP" sz="2000">
              <a:solidFill>
                <a:srgbClr val="595959"/>
              </a:solidFill>
              <a:latin typeface="TitilliumText25L 400 wt"/>
              <a:cs typeface="TitilliumText25L 400 wt"/>
            </a:endParaRPr>
          </a:p>
        </p:txBody>
      </p:sp>
      <p:sp>
        <p:nvSpPr>
          <p:cNvPr id="2" name="タイトル 1"/>
          <p:cNvSpPr>
            <a:spLocks noGrp="1"/>
          </p:cNvSpPr>
          <p:nvPr>
            <p:ph type="title"/>
          </p:nvPr>
        </p:nvSpPr>
        <p:spPr>
          <a:xfrm>
            <a:off x="685800" y="245008"/>
            <a:ext cx="7772400" cy="883014"/>
          </a:xfrm>
        </p:spPr>
        <p:txBody>
          <a:bodyPr/>
          <a:lstStyle/>
          <a:p>
            <a:r>
              <a:rPr lang="ja-JP" altLang="en-US" sz="4000"/>
              <a:t>予備実験</a:t>
            </a:r>
            <a:endParaRPr kumimoji="1" lang="ja-JP" altLang="en-US" sz="4000"/>
          </a:p>
        </p:txBody>
      </p:sp>
      <p:sp>
        <p:nvSpPr>
          <p:cNvPr id="5" name="右矢印 4"/>
          <p:cNvSpPr/>
          <p:nvPr/>
        </p:nvSpPr>
        <p:spPr>
          <a:xfrm>
            <a:off x="1199444" y="6041601"/>
            <a:ext cx="352767" cy="376264"/>
          </a:xfrm>
          <a:prstGeom prst="rightArrow">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8207833"/>
      </p:ext>
    </p:extLst>
  </p:cSld>
  <p:clrMapOvr>
    <a:masterClrMapping/>
  </p:clrMapOvr>
  <mc:AlternateContent xmlns:mc="http://schemas.openxmlformats.org/markup-compatibility/2006">
    <mc:Choice xmlns:p14="http://schemas.microsoft.com/office/powerpoint/2010/main" Requires="p14">
      <p:transition spd="slow" p14:dur="2000" advTm="50015"/>
    </mc:Choice>
    <mc:Fallback>
      <p:transition xmlns:p14="http://schemas.microsoft.com/office/powerpoint/2010/main" spd="slow" advTm="50015"/>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45008"/>
            <a:ext cx="7772400" cy="883014"/>
          </a:xfrm>
        </p:spPr>
        <p:txBody>
          <a:bodyPr/>
          <a:lstStyle/>
          <a:p>
            <a:r>
              <a:rPr lang="ja-JP" altLang="en-US" sz="4000"/>
              <a:t>今後の課題</a:t>
            </a:r>
            <a:endParaRPr kumimoji="1" lang="ja-JP" altLang="en-US" sz="4000"/>
          </a:p>
        </p:txBody>
      </p:sp>
      <p:sp>
        <p:nvSpPr>
          <p:cNvPr id="3" name="コンテンツ プレースホルダー 2"/>
          <p:cNvSpPr>
            <a:spLocks noGrp="1"/>
          </p:cNvSpPr>
          <p:nvPr>
            <p:ph idx="1"/>
          </p:nvPr>
        </p:nvSpPr>
        <p:spPr>
          <a:xfrm>
            <a:off x="685800" y="1421978"/>
            <a:ext cx="7871863" cy="5104818"/>
          </a:xfrm>
        </p:spPr>
        <p:txBody>
          <a:bodyPr/>
          <a:lstStyle/>
          <a:p>
            <a:pPr>
              <a:buFont typeface="Wingdings" charset="2"/>
              <a:buChar char="n"/>
            </a:pPr>
            <a:endParaRPr lang="en-US" altLang="ja-JP" sz="2400">
              <a:solidFill>
                <a:srgbClr val="595959"/>
              </a:solidFill>
              <a:latin typeface="TitilliumText25L 400 wt"/>
              <a:cs typeface="TitilliumText25L 400 wt"/>
            </a:endParaRPr>
          </a:p>
          <a:p>
            <a:pPr>
              <a:buFont typeface="Wingdings" charset="2"/>
              <a:buChar char="n"/>
            </a:pPr>
            <a:r>
              <a:rPr lang="ja-JP" altLang="en-US" sz="2400">
                <a:solidFill>
                  <a:srgbClr val="595959"/>
                </a:solidFill>
                <a:latin typeface="TitilliumText25L 400 wt"/>
                <a:cs typeface="TitilliumText25L 400 wt"/>
              </a:rPr>
              <a:t>評価実験</a:t>
            </a:r>
            <a:endParaRPr lang="en-US" altLang="ja-JP" sz="2400">
              <a:solidFill>
                <a:srgbClr val="595959"/>
              </a:solidFill>
              <a:latin typeface="TitilliumText25L 400 wt"/>
              <a:cs typeface="TitilliumText25L 400 wt"/>
            </a:endParaRPr>
          </a:p>
          <a:p>
            <a:pPr lvl="1"/>
            <a:r>
              <a:rPr lang="ja-JP" altLang="en-US" sz="2000">
                <a:solidFill>
                  <a:srgbClr val="595959"/>
                </a:solidFill>
                <a:latin typeface="TitilliumText25L 400 wt"/>
                <a:cs typeface="TitilliumText25L 400 wt"/>
              </a:rPr>
              <a:t>データ数を増やす</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データの信頼性の担保</a:t>
            </a:r>
            <a:endParaRPr lang="en-US" altLang="ja-JP" sz="2000">
              <a:solidFill>
                <a:srgbClr val="595959"/>
              </a:solidFill>
              <a:latin typeface="TitilliumText25L 400 wt"/>
              <a:cs typeface="TitilliumText25L 400 wt"/>
            </a:endParaRPr>
          </a:p>
          <a:p>
            <a:pPr lvl="1"/>
            <a:r>
              <a:rPr lang="ja-JP" altLang="en-US" sz="2000">
                <a:solidFill>
                  <a:srgbClr val="595959"/>
                </a:solidFill>
                <a:latin typeface="TitilliumText25L 400 wt"/>
                <a:cs typeface="TitilliumText25L 400 wt"/>
              </a:rPr>
              <a:t>対象限定性の高いユーザの分類</a:t>
            </a:r>
            <a:r>
              <a:rPr lang="en-US" altLang="ja-JP" sz="2000">
                <a:solidFill>
                  <a:srgbClr val="595959"/>
                </a:solidFill>
                <a:latin typeface="TitilliumText25L 400 wt"/>
                <a:cs typeface="TitilliumText25L 400 wt"/>
              </a:rPr>
              <a:t> (SVM) </a:t>
            </a:r>
            <a:r>
              <a:rPr lang="ja-JP" altLang="en-US" sz="2000">
                <a:solidFill>
                  <a:srgbClr val="595959"/>
                </a:solidFill>
                <a:latin typeface="TitilliumText25L 400 wt"/>
                <a:cs typeface="TitilliumText25L 400 wt"/>
              </a:rPr>
              <a:t>に関する実験も行う</a:t>
            </a:r>
            <a:endParaRPr lang="en-US" altLang="ja-JP" sz="2000">
              <a:solidFill>
                <a:srgbClr val="595959"/>
              </a:solidFill>
              <a:latin typeface="TitilliumText25L 400 wt"/>
              <a:cs typeface="TitilliumText25L 400 wt"/>
            </a:endParaRPr>
          </a:p>
          <a:p>
            <a:pPr marL="457200" lvl="1" indent="0">
              <a:buNone/>
            </a:pPr>
            <a:endParaRPr lang="en-US" altLang="ja-JP" sz="2000">
              <a:solidFill>
                <a:srgbClr val="595959"/>
              </a:solidFill>
              <a:latin typeface="TitilliumText25L 400 wt"/>
              <a:cs typeface="TitilliumText25L 400 wt"/>
            </a:endParaRPr>
          </a:p>
          <a:p>
            <a:pPr>
              <a:buFont typeface="Wingdings" charset="2"/>
              <a:buChar char="n"/>
            </a:pPr>
            <a:r>
              <a:rPr kumimoji="1" lang="ja-JP" altLang="en-US" sz="2400">
                <a:solidFill>
                  <a:srgbClr val="595959"/>
                </a:solidFill>
                <a:latin typeface="TitilliumText25L 400 wt"/>
                <a:cs typeface="TitilliumText25L 400 wt"/>
              </a:rPr>
              <a:t>提案手法の改善</a:t>
            </a:r>
            <a:endParaRPr kumimoji="1" lang="en-US" altLang="ja-JP" sz="2400">
              <a:solidFill>
                <a:srgbClr val="595959"/>
              </a:solidFill>
              <a:latin typeface="TitilliumText25L 400 wt"/>
              <a:cs typeface="TitilliumText25L 400 wt"/>
            </a:endParaRPr>
          </a:p>
          <a:p>
            <a:pPr lvl="1">
              <a:buFont typeface="Wingdings" charset="2"/>
              <a:buChar char="n"/>
            </a:pPr>
            <a:r>
              <a:rPr lang="ja-JP" altLang="en-US" sz="2000">
                <a:solidFill>
                  <a:srgbClr val="595959"/>
                </a:solidFill>
                <a:latin typeface="TitilliumText25L 400 wt"/>
                <a:cs typeface="TitilliumText25L 400 wt"/>
              </a:rPr>
              <a:t>共通フォロイーを用いた手法の改善</a:t>
            </a:r>
            <a:r>
              <a:rPr lang="en-US" altLang="ja-JP" sz="2000">
                <a:solidFill>
                  <a:srgbClr val="595959"/>
                </a:solidFill>
                <a:latin typeface="TitilliumText25L 400 wt"/>
                <a:cs typeface="TitilliumText25L 400 wt"/>
              </a:rPr>
              <a:t> etc…</a:t>
            </a:r>
            <a:endParaRPr kumimoji="1" lang="en-US" altLang="ja-JP" sz="2000">
              <a:solidFill>
                <a:srgbClr val="595959"/>
              </a:solidFill>
              <a:latin typeface="TitilliumText25L 400 wt"/>
              <a:cs typeface="TitilliumText25L 400 wt"/>
            </a:endParaRPr>
          </a:p>
          <a:p>
            <a:pPr marL="0" indent="0">
              <a:buNone/>
            </a:pPr>
            <a:endParaRPr lang="en-US" altLang="ja-JP" sz="2400">
              <a:solidFill>
                <a:srgbClr val="595959"/>
              </a:solidFill>
              <a:latin typeface="TitilliumText25L 400 wt"/>
              <a:cs typeface="TitilliumText25L 400 wt"/>
            </a:endParaRPr>
          </a:p>
          <a:p>
            <a:pPr>
              <a:buFont typeface="Wingdings" charset="2"/>
              <a:buChar char="n"/>
            </a:pPr>
            <a:r>
              <a:rPr kumimoji="1" lang="ja-JP" altLang="en-US" sz="2400">
                <a:solidFill>
                  <a:srgbClr val="595959"/>
                </a:solidFill>
                <a:latin typeface="TitilliumText25L 400 wt"/>
                <a:cs typeface="TitilliumText25L 400 wt"/>
              </a:rPr>
              <a:t>アプリケーションの実装</a:t>
            </a:r>
            <a:endParaRPr lang="en-US" altLang="ja-JP" sz="2400">
              <a:solidFill>
                <a:srgbClr val="595959"/>
              </a:solidFill>
              <a:latin typeface="TitilliumText25L 400 wt"/>
              <a:cs typeface="TitilliumText25L 400 wt"/>
            </a:endParaRPr>
          </a:p>
          <a:p>
            <a:pPr lvl="1"/>
            <a:r>
              <a:rPr lang="en-US" altLang="ja-JP" sz="2000">
                <a:solidFill>
                  <a:srgbClr val="595959"/>
                </a:solidFill>
                <a:latin typeface="TitilliumText25L 400 wt"/>
                <a:cs typeface="TitilliumText25L 400 wt"/>
              </a:rPr>
              <a:t>Twitter</a:t>
            </a:r>
            <a:r>
              <a:rPr lang="ja-JP" altLang="en-US" sz="2000">
                <a:solidFill>
                  <a:srgbClr val="595959"/>
                </a:solidFill>
                <a:latin typeface="TitilliumText25L 400 wt"/>
                <a:cs typeface="TitilliumText25L 400 wt"/>
              </a:rPr>
              <a:t>検索の際に</a:t>
            </a:r>
            <a:r>
              <a:rPr lang="en-US" altLang="ja-JP" sz="2000">
                <a:solidFill>
                  <a:srgbClr val="595959"/>
                </a:solidFill>
                <a:latin typeface="TitilliumText25L 400 wt"/>
                <a:cs typeface="TitilliumText25L 400 wt"/>
              </a:rPr>
              <a:t>Twitter</a:t>
            </a:r>
            <a:r>
              <a:rPr lang="ja-JP" altLang="en-US" sz="2000">
                <a:solidFill>
                  <a:srgbClr val="595959"/>
                </a:solidFill>
                <a:latin typeface="TitilliumText25L 400 wt"/>
                <a:cs typeface="TitilliumText25L 400 wt"/>
              </a:rPr>
              <a:t>ユーザの対象限定性を考慮して</a:t>
            </a:r>
            <a:endParaRPr lang="en-US" altLang="ja-JP" sz="2000">
              <a:solidFill>
                <a:srgbClr val="595959"/>
              </a:solidFill>
              <a:latin typeface="TitilliumText25L 400 wt"/>
              <a:cs typeface="TitilliumText25L 400 wt"/>
            </a:endParaRPr>
          </a:p>
          <a:p>
            <a:pPr marL="457200" lvl="1" indent="0">
              <a:buNone/>
            </a:pP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記事分類を行うアプリケーションの実装</a:t>
            </a:r>
            <a:endParaRPr lang="en-US" altLang="ja-JP" sz="2000">
              <a:latin typeface="TitilliumText25L 400 wt"/>
              <a:cs typeface="TitilliumText25L 400 wt"/>
            </a:endParaRPr>
          </a:p>
          <a:p>
            <a:pPr lvl="2">
              <a:buFont typeface="Wingdings" charset="2"/>
              <a:buChar char="n"/>
            </a:pPr>
            <a:endParaRPr lang="en-US" altLang="ja-JP">
              <a:latin typeface="TitilliumText25L 400 wt"/>
              <a:cs typeface="TitilliumText25L 400 wt"/>
            </a:endParaRPr>
          </a:p>
          <a:p>
            <a:pPr lvl="2">
              <a:buFont typeface="Wingdings" charset="2"/>
              <a:buChar char="n"/>
            </a:pPr>
            <a:endParaRPr lang="en-US" altLang="ja-JP">
              <a:latin typeface="TitilliumText25L 400 wt"/>
              <a:cs typeface="TitilliumText25L 400 wt"/>
            </a:endParaRPr>
          </a:p>
          <a:p>
            <a:pPr lvl="2">
              <a:buFont typeface="Wingdings" charset="2"/>
              <a:buChar char="n"/>
            </a:pPr>
            <a:endParaRPr lang="en-US" altLang="ja-JP">
              <a:latin typeface="TitilliumText25L 400 wt"/>
              <a:cs typeface="TitilliumText25L 400 wt"/>
            </a:endParaRPr>
          </a:p>
          <a:p>
            <a:pPr>
              <a:buFont typeface="Wingdings" charset="2"/>
              <a:buChar char="n"/>
            </a:pPr>
            <a:endParaRPr kumimoji="1" lang="ja-JP" altLang="en-US" sz="2400">
              <a:latin typeface="TitilliumText25L 400 wt"/>
              <a:cs typeface="TitilliumText25L 400 wt"/>
            </a:endParaRPr>
          </a:p>
        </p:txBody>
      </p:sp>
    </p:spTree>
    <p:extLst>
      <p:ext uri="{BB962C8B-B14F-4D97-AF65-F5344CB8AC3E}">
        <p14:creationId xmlns:p14="http://schemas.microsoft.com/office/powerpoint/2010/main" val="3891549332"/>
      </p:ext>
    </p:extLst>
  </p:cSld>
  <p:clrMapOvr>
    <a:masterClrMapping/>
  </p:clrMapOvr>
  <mc:AlternateContent xmlns:mc="http://schemas.openxmlformats.org/markup-compatibility/2006">
    <mc:Choice xmlns:p14="http://schemas.microsoft.com/office/powerpoint/2010/main" Requires="p14">
      <p:transition spd="slow" p14:dur="2000" advTm="26773"/>
    </mc:Choice>
    <mc:Fallback>
      <p:transition xmlns:p14="http://schemas.microsoft.com/office/powerpoint/2010/main" spd="slow" advTm="26773"/>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45008"/>
            <a:ext cx="7772400" cy="883014"/>
          </a:xfrm>
        </p:spPr>
        <p:txBody>
          <a:bodyPr/>
          <a:lstStyle/>
          <a:p>
            <a:r>
              <a:rPr kumimoji="1" lang="ja-JP" altLang="en-US" sz="4000"/>
              <a:t>研究の目的</a:t>
            </a:r>
          </a:p>
        </p:txBody>
      </p:sp>
      <p:sp>
        <p:nvSpPr>
          <p:cNvPr id="5" name="テキスト ボックス 4"/>
          <p:cNvSpPr txBox="1"/>
          <p:nvPr/>
        </p:nvSpPr>
        <p:spPr>
          <a:xfrm>
            <a:off x="619818" y="1339036"/>
            <a:ext cx="7596951" cy="461665"/>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400">
                <a:solidFill>
                  <a:schemeClr val="tx1">
                    <a:lumMod val="65000"/>
                    <a:lumOff val="35000"/>
                  </a:schemeClr>
                </a:solidFill>
              </a:rPr>
              <a:t>情報発信の対象範囲の広さにより</a:t>
            </a:r>
            <a:r>
              <a:rPr kumimoji="1" lang="en-US" altLang="ja-JP" sz="2400" b="1">
                <a:solidFill>
                  <a:schemeClr val="tx1">
                    <a:lumMod val="65000"/>
                    <a:lumOff val="35000"/>
                  </a:schemeClr>
                </a:solidFill>
                <a:latin typeface="TitilliumText25L 400 wt"/>
                <a:cs typeface="TitilliumText25L 400 wt"/>
              </a:rPr>
              <a:t>Twitter</a:t>
            </a:r>
            <a:r>
              <a:rPr kumimoji="1" lang="ja-JP" altLang="en-US" sz="2400">
                <a:solidFill>
                  <a:schemeClr val="tx1">
                    <a:lumMod val="65000"/>
                    <a:lumOff val="35000"/>
                  </a:schemeClr>
                </a:solidFill>
              </a:rPr>
              <a:t>ユーザを分類</a:t>
            </a:r>
            <a:endParaRPr kumimoji="1" lang="en-US" altLang="ja-JP" sz="2400">
              <a:solidFill>
                <a:schemeClr val="tx1">
                  <a:lumMod val="65000"/>
                  <a:lumOff val="35000"/>
                </a:schemeClr>
              </a:solidFill>
            </a:endParaRPr>
          </a:p>
        </p:txBody>
      </p:sp>
      <p:sp>
        <p:nvSpPr>
          <p:cNvPr id="56" name="コンテンツ プレースホルダー 2"/>
          <p:cNvSpPr>
            <a:spLocks noGrp="1"/>
          </p:cNvSpPr>
          <p:nvPr>
            <p:ph idx="1"/>
          </p:nvPr>
        </p:nvSpPr>
        <p:spPr>
          <a:xfrm>
            <a:off x="694550" y="1439484"/>
            <a:ext cx="7772400" cy="5104818"/>
          </a:xfrm>
        </p:spPr>
        <p:txBody>
          <a:bodyPr/>
          <a:lstStyle/>
          <a:p>
            <a:pPr marL="0" indent="0">
              <a:buNone/>
            </a:pPr>
            <a:endParaRPr lang="en-US" altLang="ja-JP" sz="2800">
              <a:solidFill>
                <a:schemeClr val="bg1"/>
              </a:solidFill>
              <a:latin typeface="TitilliumText25L 400 wt"/>
              <a:cs typeface="TitilliumText25L 400 wt"/>
            </a:endParaRPr>
          </a:p>
          <a:p>
            <a:pPr marL="114300" indent="0">
              <a:buNone/>
            </a:pPr>
            <a:r>
              <a:rPr lang="en-US" altLang="ja-JP" sz="2400">
                <a:solidFill>
                  <a:schemeClr val="tx1">
                    <a:lumMod val="65000"/>
                    <a:lumOff val="35000"/>
                  </a:schemeClr>
                </a:solidFill>
                <a:latin typeface="TitilliumText25L 400 wt"/>
                <a:cs typeface="TitilliumText25L 400 wt"/>
              </a:rPr>
              <a:t> (A) </a:t>
            </a:r>
            <a:r>
              <a:rPr lang="ja-JP" altLang="en-US" sz="2400">
                <a:solidFill>
                  <a:schemeClr val="tx1">
                    <a:lumMod val="65000"/>
                    <a:lumOff val="35000"/>
                  </a:schemeClr>
                </a:solidFill>
                <a:latin typeface="TitilliumText25L 400 wt"/>
                <a:cs typeface="TitilliumText25L 400 wt"/>
              </a:rPr>
              <a:t>広く一般のユーザに向けて情報を発信するユーザ</a:t>
            </a:r>
            <a:endParaRPr lang="en-US" altLang="ja-JP" sz="2400">
              <a:solidFill>
                <a:schemeClr val="tx1">
                  <a:lumMod val="65000"/>
                  <a:lumOff val="35000"/>
                </a:schemeClr>
              </a:solidFill>
              <a:latin typeface="TitilliumText25L 400 wt"/>
              <a:cs typeface="TitilliumText25L 400 wt"/>
            </a:endParaRPr>
          </a:p>
          <a:p>
            <a:pPr marL="114300" indent="0">
              <a:buNone/>
            </a:pPr>
            <a:r>
              <a:rPr lang="en-US" altLang="ja-JP" sz="2400">
                <a:solidFill>
                  <a:schemeClr val="tx1">
                    <a:lumMod val="65000"/>
                    <a:lumOff val="35000"/>
                  </a:schemeClr>
                </a:solidFill>
                <a:latin typeface="TitilliumText25L 400 wt"/>
                <a:cs typeface="TitilliumText25L 400 wt"/>
              </a:rPr>
              <a:t> (B) </a:t>
            </a:r>
            <a:r>
              <a:rPr lang="ja-JP" altLang="en-US" sz="2400">
                <a:solidFill>
                  <a:schemeClr val="tx1">
                    <a:lumMod val="65000"/>
                    <a:lumOff val="35000"/>
                  </a:schemeClr>
                </a:solidFill>
                <a:latin typeface="TitilliumText25L 400 wt"/>
                <a:cs typeface="TitilliumText25L 400 wt"/>
              </a:rPr>
              <a:t>一部のユーザに向けて情報を発信するユーザ</a:t>
            </a:r>
            <a:endParaRPr lang="en-US" altLang="ja-JP" sz="2400">
              <a:solidFill>
                <a:schemeClr val="tx1">
                  <a:lumMod val="65000"/>
                  <a:lumOff val="35000"/>
                </a:schemeClr>
              </a:solidFill>
              <a:latin typeface="TitilliumText25L 400 wt"/>
              <a:cs typeface="TitilliumText25L 400 wt"/>
            </a:endParaRPr>
          </a:p>
          <a:p>
            <a:pPr marL="914400" lvl="2" indent="0">
              <a:buNone/>
            </a:pPr>
            <a:endParaRPr lang="en-US" altLang="ja-JP">
              <a:latin typeface="TitilliumText25L 400 wt"/>
              <a:cs typeface="TitilliumText25L 400 wt"/>
            </a:endParaRPr>
          </a:p>
          <a:p>
            <a:pPr marL="914400" lvl="2" indent="0">
              <a:buNone/>
            </a:pPr>
            <a:endParaRPr lang="en-US" altLang="ja-JP">
              <a:latin typeface="TitilliumText25L 400 wt"/>
              <a:cs typeface="TitilliumText25L 400 wt"/>
            </a:endParaRPr>
          </a:p>
          <a:p>
            <a:pPr marL="914400" lvl="2" indent="0">
              <a:buNone/>
            </a:pPr>
            <a:endParaRPr lang="en-US" altLang="ja-JP">
              <a:latin typeface="TitilliumText25L 400 wt"/>
              <a:cs typeface="TitilliumText25L 400 wt"/>
            </a:endParaRPr>
          </a:p>
          <a:p>
            <a:pPr marL="114300" indent="0">
              <a:lnSpc>
                <a:spcPct val="80000"/>
              </a:lnSpc>
              <a:buNone/>
            </a:pPr>
            <a:r>
              <a:rPr lang="en-US" altLang="ja-JP" sz="2400">
                <a:solidFill>
                  <a:schemeClr val="tx1">
                    <a:lumMod val="65000"/>
                    <a:lumOff val="35000"/>
                  </a:schemeClr>
                </a:solidFill>
                <a:latin typeface="TitilliumText25L 400 wt"/>
                <a:cs typeface="TitilliumText25L 400 wt"/>
              </a:rPr>
              <a:t> (a) </a:t>
            </a:r>
            <a:r>
              <a:rPr lang="ja-JP" altLang="en-US" sz="2200">
                <a:solidFill>
                  <a:schemeClr val="tx1">
                    <a:lumMod val="65000"/>
                    <a:lumOff val="35000"/>
                  </a:schemeClr>
                </a:solidFill>
                <a:latin typeface="TitilliumText25L 400 wt"/>
                <a:cs typeface="TitilliumText25L 400 wt"/>
              </a:rPr>
              <a:t>トピックが特化されている</a:t>
            </a:r>
            <a:endParaRPr lang="en-US" altLang="ja-JP" sz="2200">
              <a:solidFill>
                <a:schemeClr val="tx1">
                  <a:lumMod val="65000"/>
                  <a:lumOff val="35000"/>
                </a:schemeClr>
              </a:solidFill>
              <a:latin typeface="TitilliumText25L 400 wt"/>
              <a:cs typeface="TitilliumText25L 400 wt"/>
            </a:endParaRPr>
          </a:p>
          <a:p>
            <a:pPr marL="914400" lvl="2" indent="0">
              <a:buNone/>
            </a:pPr>
            <a:endParaRPr lang="en-US" altLang="ja-JP">
              <a:latin typeface="TitilliumText25L 400 wt"/>
              <a:cs typeface="TitilliumText25L 400 wt"/>
            </a:endParaRPr>
          </a:p>
          <a:p>
            <a:pPr marL="914400" lvl="2" indent="0">
              <a:buNone/>
            </a:pPr>
            <a:endParaRPr lang="en-US" altLang="ja-JP">
              <a:latin typeface="TitilliumText25L 400 wt"/>
              <a:cs typeface="TitilliumText25L 400 wt"/>
            </a:endParaRPr>
          </a:p>
          <a:p>
            <a:pPr marL="114300" indent="0">
              <a:buNone/>
            </a:pPr>
            <a:r>
              <a:rPr lang="en-US" altLang="ja-JP" sz="2400">
                <a:solidFill>
                  <a:srgbClr val="595959"/>
                </a:solidFill>
                <a:latin typeface="TitilliumText25L 400 wt"/>
                <a:cs typeface="TitilliumText25L 400 wt"/>
              </a:rPr>
              <a:t> (b) </a:t>
            </a:r>
            <a:r>
              <a:rPr lang="ja-JP" altLang="en-US" sz="2200">
                <a:solidFill>
                  <a:srgbClr val="595959"/>
                </a:solidFill>
                <a:latin typeface="TitilliumText25L 400 wt"/>
                <a:cs typeface="TitilliumText25L 400 wt"/>
              </a:rPr>
              <a:t>クローズドなコミュニティに情報を発信している</a:t>
            </a:r>
            <a:endParaRPr lang="en-US" altLang="ja-JP" sz="2200">
              <a:solidFill>
                <a:srgbClr val="595959"/>
              </a:solidFill>
              <a:latin typeface="TitilliumText25L 400 wt"/>
              <a:cs typeface="TitilliumText25L 400 wt"/>
            </a:endParaRPr>
          </a:p>
          <a:p>
            <a:pPr>
              <a:buFont typeface="Wingdings" charset="2"/>
              <a:buChar char="n"/>
            </a:pPr>
            <a:endParaRPr kumimoji="1" lang="ja-JP" altLang="en-US" sz="2400">
              <a:latin typeface="TitilliumText25L 400 wt"/>
              <a:cs typeface="TitilliumText25L 400 wt"/>
            </a:endParaRPr>
          </a:p>
        </p:txBody>
      </p:sp>
      <p:sp>
        <p:nvSpPr>
          <p:cNvPr id="66" name="正方形/長方形 65"/>
          <p:cNvSpPr/>
          <p:nvPr/>
        </p:nvSpPr>
        <p:spPr>
          <a:xfrm>
            <a:off x="3028025" y="4582387"/>
            <a:ext cx="2647317" cy="727169"/>
          </a:xfrm>
          <a:prstGeom prst="rect">
            <a:avLst/>
          </a:prstGeom>
          <a:noFill/>
          <a:ln w="28575"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3090338" y="4659452"/>
            <a:ext cx="674678" cy="599202"/>
          </a:xfrm>
          <a:prstGeom prst="rect">
            <a:avLst/>
          </a:prstGeom>
          <a:solidFill>
            <a:schemeClr val="accent2">
              <a:lumMod val="20000"/>
              <a:lumOff val="80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68" name="Group 10"/>
          <p:cNvGrpSpPr>
            <a:grpSpLocks/>
          </p:cNvGrpSpPr>
          <p:nvPr/>
        </p:nvGrpSpPr>
        <p:grpSpPr bwMode="auto">
          <a:xfrm>
            <a:off x="3286059" y="4659452"/>
            <a:ext cx="262293" cy="581452"/>
            <a:chOff x="864" y="1248"/>
            <a:chExt cx="672" cy="1440"/>
          </a:xfrm>
          <a:solidFill>
            <a:schemeClr val="accent2">
              <a:lumMod val="75000"/>
            </a:schemeClr>
          </a:solidFill>
        </p:grpSpPr>
        <p:sp>
          <p:nvSpPr>
            <p:cNvPr id="69" name="Oval 11"/>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70" name="Rectangle 12"/>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71" name="Oval 13"/>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grpSp>
      <p:sp>
        <p:nvSpPr>
          <p:cNvPr id="72" name="テキスト ボックス 71"/>
          <p:cNvSpPr txBox="1"/>
          <p:nvPr/>
        </p:nvSpPr>
        <p:spPr>
          <a:xfrm>
            <a:off x="4046464" y="4602118"/>
            <a:ext cx="1338828" cy="369332"/>
          </a:xfrm>
          <a:prstGeom prst="rect">
            <a:avLst/>
          </a:prstGeom>
          <a:noFill/>
        </p:spPr>
        <p:txBody>
          <a:bodyPr wrap="none" rtlCol="0">
            <a:spAutoFit/>
          </a:bodyPr>
          <a:lstStyle/>
          <a:p>
            <a:r>
              <a:rPr kumimoji="1" lang="ja-JP" altLang="en-US">
                <a:solidFill>
                  <a:schemeClr val="tx1">
                    <a:lumMod val="65000"/>
                    <a:lumOff val="35000"/>
                  </a:schemeClr>
                </a:solidFill>
              </a:rPr>
              <a:t>京都の天気</a:t>
            </a:r>
          </a:p>
        </p:txBody>
      </p:sp>
      <p:cxnSp>
        <p:nvCxnSpPr>
          <p:cNvPr id="73" name="Straight Connector 14"/>
          <p:cNvCxnSpPr/>
          <p:nvPr/>
        </p:nvCxnSpPr>
        <p:spPr>
          <a:xfrm>
            <a:off x="4086221" y="5038068"/>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14"/>
          <p:cNvCxnSpPr/>
          <p:nvPr/>
        </p:nvCxnSpPr>
        <p:spPr>
          <a:xfrm>
            <a:off x="4086221" y="5190468"/>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正方形/長方形 74"/>
          <p:cNvSpPr/>
          <p:nvPr/>
        </p:nvSpPr>
        <p:spPr>
          <a:xfrm>
            <a:off x="3028025" y="5906306"/>
            <a:ext cx="2647317" cy="727169"/>
          </a:xfrm>
          <a:prstGeom prst="rect">
            <a:avLst/>
          </a:prstGeom>
          <a:noFill/>
          <a:ln w="28575"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3090338" y="5983371"/>
            <a:ext cx="674678" cy="599202"/>
          </a:xfrm>
          <a:prstGeom prst="rect">
            <a:avLst/>
          </a:prstGeom>
          <a:solidFill>
            <a:schemeClr val="accent1">
              <a:lumMod val="20000"/>
              <a:lumOff val="80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77" name="Group 10"/>
          <p:cNvGrpSpPr>
            <a:grpSpLocks/>
          </p:cNvGrpSpPr>
          <p:nvPr/>
        </p:nvGrpSpPr>
        <p:grpSpPr bwMode="auto">
          <a:xfrm>
            <a:off x="3286059" y="5983371"/>
            <a:ext cx="262293" cy="581452"/>
            <a:chOff x="864" y="1248"/>
            <a:chExt cx="672" cy="1440"/>
          </a:xfrm>
          <a:solidFill>
            <a:schemeClr val="accent1">
              <a:lumMod val="75000"/>
            </a:schemeClr>
          </a:solidFill>
        </p:grpSpPr>
        <p:sp>
          <p:nvSpPr>
            <p:cNvPr id="78" name="Oval 11"/>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79" name="Rectangle 12"/>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80" name="Oval 13"/>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grpSp>
      <p:sp>
        <p:nvSpPr>
          <p:cNvPr id="81" name="テキスト ボックス 80"/>
          <p:cNvSpPr txBox="1"/>
          <p:nvPr/>
        </p:nvSpPr>
        <p:spPr>
          <a:xfrm>
            <a:off x="4332489" y="5926037"/>
            <a:ext cx="877163" cy="369332"/>
          </a:xfrm>
          <a:prstGeom prst="rect">
            <a:avLst/>
          </a:prstGeom>
          <a:noFill/>
        </p:spPr>
        <p:txBody>
          <a:bodyPr wrap="none" rtlCol="0">
            <a:spAutoFit/>
          </a:bodyPr>
          <a:lstStyle/>
          <a:p>
            <a:r>
              <a:rPr lang="ja-JP" altLang="en-US">
                <a:solidFill>
                  <a:schemeClr val="tx1">
                    <a:lumMod val="65000"/>
                    <a:lumOff val="35000"/>
                  </a:schemeClr>
                </a:solidFill>
              </a:rPr>
              <a:t>たろう</a:t>
            </a:r>
            <a:endParaRPr kumimoji="1" lang="ja-JP" altLang="en-US">
              <a:solidFill>
                <a:schemeClr val="tx1">
                  <a:lumMod val="65000"/>
                  <a:lumOff val="35000"/>
                </a:schemeClr>
              </a:solidFill>
            </a:endParaRPr>
          </a:p>
        </p:txBody>
      </p:sp>
      <p:cxnSp>
        <p:nvCxnSpPr>
          <p:cNvPr id="82" name="Straight Connector 14"/>
          <p:cNvCxnSpPr/>
          <p:nvPr/>
        </p:nvCxnSpPr>
        <p:spPr>
          <a:xfrm>
            <a:off x="4086221" y="6361987"/>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14"/>
          <p:cNvCxnSpPr/>
          <p:nvPr/>
        </p:nvCxnSpPr>
        <p:spPr>
          <a:xfrm>
            <a:off x="4086221" y="6514387"/>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1001528" y="3088702"/>
            <a:ext cx="6382670" cy="830997"/>
          </a:xfrm>
          <a:prstGeom prst="rect">
            <a:avLst/>
          </a:prstGeom>
          <a:solidFill>
            <a:schemeClr val="bg1">
              <a:lumMod val="85000"/>
              <a:alpha val="52000"/>
            </a:schemeClr>
          </a:solidFill>
          <a:ln w="28575" cmpd="sng">
            <a:noFill/>
          </a:ln>
        </p:spPr>
        <p:txBody>
          <a:bodyPr wrap="none" rtlCol="0">
            <a:spAutoFit/>
          </a:bodyPr>
          <a:lstStyle/>
          <a:p>
            <a:r>
              <a:rPr lang="en-US" altLang="ja-JP" sz="2400">
                <a:solidFill>
                  <a:schemeClr val="tx1">
                    <a:lumMod val="65000"/>
                    <a:lumOff val="35000"/>
                  </a:schemeClr>
                </a:solidFill>
                <a:latin typeface="TitilliumText25L 400 wt"/>
                <a:cs typeface="TitilliumText25L 400 wt"/>
              </a:rPr>
              <a:t>(B)</a:t>
            </a:r>
            <a:r>
              <a:rPr kumimoji="1" lang="ja-JP" altLang="en-US" sz="2400">
                <a:solidFill>
                  <a:schemeClr val="tx1">
                    <a:lumMod val="65000"/>
                    <a:lumOff val="35000"/>
                  </a:schemeClr>
                </a:solidFill>
                <a:latin typeface="TitilliumText25L 400 wt"/>
                <a:cs typeface="TitilliumText25L 400 wt"/>
              </a:rPr>
              <a:t>と判定されたユーザは，どのような要因で</a:t>
            </a:r>
            <a:endParaRPr kumimoji="1" lang="en-US" altLang="ja-JP" sz="2400">
              <a:solidFill>
                <a:schemeClr val="tx1">
                  <a:lumMod val="65000"/>
                  <a:lumOff val="35000"/>
                </a:schemeClr>
              </a:solidFill>
              <a:latin typeface="TitilliumText25L 400 wt"/>
              <a:cs typeface="TitilliumText25L 400 wt"/>
            </a:endParaRPr>
          </a:p>
          <a:p>
            <a:r>
              <a:rPr kumimoji="1" lang="ja-JP" altLang="en-US" sz="2400">
                <a:solidFill>
                  <a:schemeClr val="tx1">
                    <a:lumMod val="65000"/>
                    <a:lumOff val="35000"/>
                  </a:schemeClr>
                </a:solidFill>
                <a:latin typeface="TitilliumText25L 400 wt"/>
                <a:cs typeface="TitilliumText25L 400 wt"/>
              </a:rPr>
              <a:t>対象範囲が</a:t>
            </a:r>
            <a:r>
              <a:rPr lang="ja-JP" altLang="en-US" sz="2400">
                <a:solidFill>
                  <a:schemeClr val="tx1">
                    <a:lumMod val="65000"/>
                    <a:lumOff val="35000"/>
                  </a:schemeClr>
                </a:solidFill>
                <a:latin typeface="TitilliumText25L 400 wt"/>
                <a:cs typeface="TitilliumText25L 400 wt"/>
              </a:rPr>
              <a:t>限定されているのかを判定</a:t>
            </a:r>
            <a:endParaRPr kumimoji="1" lang="en-US" altLang="ja-JP" sz="2400">
              <a:solidFill>
                <a:schemeClr val="tx1">
                  <a:lumMod val="65000"/>
                  <a:lumOff val="35000"/>
                </a:schemeClr>
              </a:solidFill>
              <a:latin typeface="TitilliumText25L 400 wt"/>
              <a:cs typeface="TitilliumText25L 400 wt"/>
            </a:endParaRPr>
          </a:p>
        </p:txBody>
      </p:sp>
    </p:spTree>
    <p:extLst>
      <p:ext uri="{BB962C8B-B14F-4D97-AF65-F5344CB8AC3E}">
        <p14:creationId xmlns:p14="http://schemas.microsoft.com/office/powerpoint/2010/main" val="22035950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45008"/>
            <a:ext cx="7772400" cy="883014"/>
          </a:xfrm>
        </p:spPr>
        <p:txBody>
          <a:bodyPr/>
          <a:lstStyle/>
          <a:p>
            <a:r>
              <a:rPr lang="ja-JP" altLang="en-US" sz="4000"/>
              <a:t>対象範囲が限定的になる要因</a:t>
            </a:r>
            <a:endParaRPr kumimoji="1" lang="ja-JP" altLang="en-US" sz="4000"/>
          </a:p>
        </p:txBody>
      </p:sp>
      <p:sp>
        <p:nvSpPr>
          <p:cNvPr id="3" name="コンテンツ プレースホルダー 2"/>
          <p:cNvSpPr>
            <a:spLocks noGrp="1"/>
          </p:cNvSpPr>
          <p:nvPr>
            <p:ph idx="1"/>
          </p:nvPr>
        </p:nvSpPr>
        <p:spPr>
          <a:xfrm>
            <a:off x="818711" y="1682141"/>
            <a:ext cx="7639489" cy="4521152"/>
          </a:xfrm>
        </p:spPr>
        <p:txBody>
          <a:bodyPr/>
          <a:lstStyle/>
          <a:p>
            <a:pPr marL="0" indent="0">
              <a:buNone/>
            </a:pPr>
            <a:r>
              <a:rPr lang="en-US" altLang="ja-JP" sz="2400">
                <a:solidFill>
                  <a:srgbClr val="595959"/>
                </a:solidFill>
                <a:latin typeface="TitilliumText25L 400 wt"/>
                <a:cs typeface="TitilliumText25L 400 wt"/>
              </a:rPr>
              <a:t>(A) </a:t>
            </a:r>
            <a:r>
              <a:rPr lang="ja-JP" altLang="en-US" sz="2400">
                <a:solidFill>
                  <a:srgbClr val="595959"/>
                </a:solidFill>
                <a:latin typeface="TitilliumText25L 400 wt"/>
                <a:cs typeface="TitilliumText25L 400 wt"/>
              </a:rPr>
              <a:t>あるトピックに特化された情報を発信している</a:t>
            </a:r>
            <a:endParaRPr lang="en-US" altLang="ja-JP" sz="2400">
              <a:solidFill>
                <a:srgbClr val="595959"/>
              </a:solidFill>
              <a:latin typeface="TitilliumText25L 400 wt"/>
              <a:cs typeface="TitilliumText25L 400 wt"/>
            </a:endParaRPr>
          </a:p>
          <a:p>
            <a:pPr marL="400050" lvl="1" indent="0">
              <a:lnSpc>
                <a:spcPct val="150000"/>
              </a:lnSpc>
              <a:buNone/>
            </a:pPr>
            <a:r>
              <a:rPr lang="en-US" altLang="ja-JP" sz="2000">
                <a:solidFill>
                  <a:srgbClr val="595959"/>
                </a:solidFill>
                <a:latin typeface="TitilliumText25L 400 wt"/>
                <a:cs typeface="TitilliumText25L 400 wt"/>
              </a:rPr>
              <a:t>e.g. </a:t>
            </a:r>
            <a:r>
              <a:rPr lang="ja-JP" altLang="en-US" sz="2000">
                <a:solidFill>
                  <a:srgbClr val="595959"/>
                </a:solidFill>
                <a:latin typeface="TitilliumText25L 400 wt"/>
                <a:cs typeface="TitilliumText25L 400 wt"/>
              </a:rPr>
              <a:t>プログラミングに関する技術的な情報を発信するユーザ</a:t>
            </a:r>
            <a:endParaRPr lang="en-US" altLang="ja-JP" sz="2000">
              <a:solidFill>
                <a:srgbClr val="595959"/>
              </a:solidFill>
              <a:latin typeface="TitilliumText25L 400 wt"/>
              <a:cs typeface="TitilliumText25L 400 wt"/>
            </a:endParaRPr>
          </a:p>
          <a:p>
            <a:pPr marL="400050" lvl="1" indent="0">
              <a:buNone/>
            </a:pPr>
            <a:r>
              <a:rPr lang="en-US" altLang="ja-JP" sz="2000">
                <a:solidFill>
                  <a:srgbClr val="595959"/>
                </a:solidFill>
                <a:latin typeface="TitilliumText25L 400 wt"/>
                <a:cs typeface="TitilliumText25L 400 wt"/>
              </a:rPr>
              <a:t>e.g. </a:t>
            </a:r>
            <a:r>
              <a:rPr lang="ja-JP" altLang="en-US" sz="2000">
                <a:solidFill>
                  <a:srgbClr val="595959"/>
                </a:solidFill>
                <a:latin typeface="TitilliumText25L 400 wt"/>
                <a:cs typeface="TitilliumText25L 400 wt"/>
              </a:rPr>
              <a:t>ある特定のイベントに関する情報を発信するユーザ</a:t>
            </a:r>
            <a:endParaRPr lang="en-US" altLang="ja-JP" sz="2000">
              <a:solidFill>
                <a:srgbClr val="595959"/>
              </a:solidFill>
              <a:latin typeface="TitilliumText25L 400 wt"/>
              <a:cs typeface="TitilliumText25L 400 wt"/>
            </a:endParaRPr>
          </a:p>
          <a:p>
            <a:pPr lvl="1" indent="-342900">
              <a:buFont typeface="Wingdings" charset="2"/>
              <a:buChar char="n"/>
            </a:pPr>
            <a:endParaRPr lang="en-US" altLang="ja-JP" sz="2400">
              <a:solidFill>
                <a:srgbClr val="595959"/>
              </a:solidFill>
              <a:latin typeface="TitilliumText25L 400 wt"/>
              <a:cs typeface="TitilliumText25L 400 wt"/>
            </a:endParaRPr>
          </a:p>
          <a:p>
            <a:pPr marL="0" indent="0">
              <a:buNone/>
            </a:pPr>
            <a:r>
              <a:rPr lang="en-US" altLang="ja-JP" sz="2400">
                <a:solidFill>
                  <a:srgbClr val="595959"/>
                </a:solidFill>
                <a:latin typeface="TitilliumText25L 400 wt"/>
                <a:cs typeface="TitilliumText25L 400 wt"/>
              </a:rPr>
              <a:t>(B) </a:t>
            </a:r>
            <a:r>
              <a:rPr lang="ja-JP" altLang="en-US" sz="2400">
                <a:solidFill>
                  <a:srgbClr val="595959"/>
                </a:solidFill>
                <a:latin typeface="TitilliumText25L 400 wt"/>
                <a:cs typeface="TitilliumText25L 400 wt"/>
              </a:rPr>
              <a:t>クローズドなユーザ集合に情報を発信している</a:t>
            </a:r>
            <a:r>
              <a:rPr lang="en-US" altLang="ja-JP" sz="2400">
                <a:solidFill>
                  <a:srgbClr val="595959"/>
                </a:solidFill>
                <a:latin typeface="TitilliumText25L 400 wt"/>
                <a:cs typeface="TitilliumText25L 400 wt"/>
              </a:rPr>
              <a:t> </a:t>
            </a:r>
          </a:p>
          <a:p>
            <a:pPr marL="400050" lvl="1" indent="0">
              <a:lnSpc>
                <a:spcPct val="150000"/>
              </a:lnSpc>
              <a:buNone/>
            </a:pPr>
            <a:r>
              <a:rPr lang="en-US" altLang="ja-JP" sz="2000">
                <a:solidFill>
                  <a:srgbClr val="595959"/>
                </a:solidFill>
                <a:latin typeface="TitilliumText25L 400 wt"/>
                <a:cs typeface="TitilliumText25L 400 wt"/>
              </a:rPr>
              <a:t>e.g. </a:t>
            </a:r>
            <a:r>
              <a:rPr lang="ja-JP" altLang="en-US" sz="2000">
                <a:solidFill>
                  <a:srgbClr val="595959"/>
                </a:solidFill>
                <a:latin typeface="TitilliumText25L 400 wt"/>
                <a:cs typeface="TitilliumText25L 400 wt"/>
              </a:rPr>
              <a:t>友人とのコミュニケーションを行うユーザ</a:t>
            </a:r>
            <a:endParaRPr lang="en-US" altLang="ja-JP" sz="2000">
              <a:solidFill>
                <a:srgbClr val="595959"/>
              </a:solidFill>
              <a:latin typeface="TitilliumText25L 400 wt"/>
              <a:cs typeface="TitilliumText25L 400 wt"/>
            </a:endParaRPr>
          </a:p>
          <a:p>
            <a:pPr marL="400050" lvl="1" indent="0">
              <a:buNone/>
            </a:pPr>
            <a:endParaRPr lang="en-US" altLang="ja-JP" sz="2000">
              <a:solidFill>
                <a:srgbClr val="595959"/>
              </a:solidFill>
              <a:latin typeface="TitilliumText25L 400 wt"/>
              <a:cs typeface="TitilliumText25L 400 wt"/>
            </a:endParaRPr>
          </a:p>
          <a:p>
            <a:pPr marL="0" indent="0">
              <a:buNone/>
            </a:pPr>
            <a:r>
              <a:rPr lang="en-US" altLang="ja-JP" sz="2400">
                <a:solidFill>
                  <a:srgbClr val="595959"/>
                </a:solidFill>
                <a:latin typeface="TitilliumText25L 400 wt"/>
                <a:cs typeface="TitilliumText25L 400 wt"/>
              </a:rPr>
              <a:t>(A) (B)</a:t>
            </a:r>
            <a:r>
              <a:rPr lang="ja-JP" altLang="en-US" sz="2400">
                <a:solidFill>
                  <a:srgbClr val="595959"/>
                </a:solidFill>
                <a:latin typeface="TitilliumText25L 400 wt"/>
                <a:cs typeface="TitilliumText25L 400 wt"/>
              </a:rPr>
              <a:t>の両方の要因を兼ね備える場合も多い</a:t>
            </a:r>
            <a:endParaRPr lang="en-US" altLang="ja-JP" sz="2400">
              <a:solidFill>
                <a:srgbClr val="595959"/>
              </a:solidFill>
              <a:latin typeface="TitilliumText25L 400 wt"/>
              <a:cs typeface="TitilliumText25L 400 wt"/>
            </a:endParaRPr>
          </a:p>
          <a:p>
            <a:pPr marL="400050" lvl="1" indent="0">
              <a:lnSpc>
                <a:spcPct val="150000"/>
              </a:lnSpc>
              <a:buNone/>
            </a:pPr>
            <a:r>
              <a:rPr lang="en-US" altLang="ja-JP" sz="2000">
                <a:solidFill>
                  <a:srgbClr val="595959"/>
                </a:solidFill>
                <a:latin typeface="TitilliumText25L 400 wt"/>
                <a:cs typeface="TitilliumText25L 400 wt"/>
              </a:rPr>
              <a:t>e.g. </a:t>
            </a:r>
            <a:r>
              <a:rPr lang="ja-JP" altLang="en-US" sz="2000">
                <a:solidFill>
                  <a:srgbClr val="595959"/>
                </a:solidFill>
                <a:latin typeface="TitilliumText25L 400 wt"/>
                <a:cs typeface="TitilliumText25L 400 wt"/>
              </a:rPr>
              <a:t>あるクラブのメンバーに向けて情報を発信するユーザ</a:t>
            </a:r>
            <a:endParaRPr lang="en-US" altLang="ja-JP">
              <a:solidFill>
                <a:srgbClr val="595959"/>
              </a:solidFill>
              <a:latin typeface="TitilliumText25L 400 wt"/>
              <a:cs typeface="TitilliumText25L 400 wt"/>
            </a:endParaRPr>
          </a:p>
          <a:p>
            <a:pPr lvl="2">
              <a:buFont typeface="Wingdings" charset="2"/>
              <a:buChar char="n"/>
            </a:pPr>
            <a:endParaRPr lang="en-US" altLang="ja-JP">
              <a:solidFill>
                <a:srgbClr val="595959"/>
              </a:solidFill>
              <a:latin typeface="TitilliumText25L 400 wt"/>
              <a:cs typeface="TitilliumText25L 400 wt"/>
            </a:endParaRPr>
          </a:p>
          <a:p>
            <a:pPr lvl="2">
              <a:buFont typeface="Wingdings" charset="2"/>
              <a:buChar char="n"/>
            </a:pPr>
            <a:endParaRPr lang="en-US" altLang="ja-JP">
              <a:solidFill>
                <a:srgbClr val="595959"/>
              </a:solidFill>
              <a:latin typeface="TitilliumText25L 400 wt"/>
              <a:cs typeface="TitilliumText25L 400 wt"/>
            </a:endParaRPr>
          </a:p>
          <a:p>
            <a:pPr lvl="2">
              <a:buFont typeface="Wingdings" charset="2"/>
              <a:buChar char="n"/>
            </a:pPr>
            <a:endParaRPr lang="en-US" altLang="ja-JP">
              <a:solidFill>
                <a:srgbClr val="595959"/>
              </a:solidFill>
              <a:latin typeface="TitilliumText25L 400 wt"/>
              <a:cs typeface="TitilliumText25L 400 wt"/>
            </a:endParaRPr>
          </a:p>
          <a:p>
            <a:pPr>
              <a:buFont typeface="Wingdings" charset="2"/>
              <a:buChar char="n"/>
            </a:pPr>
            <a:endParaRPr kumimoji="1" lang="ja-JP" altLang="en-US" sz="2400">
              <a:solidFill>
                <a:srgbClr val="595959"/>
              </a:solidFill>
              <a:latin typeface="TitilliumText25L 400 wt"/>
              <a:cs typeface="TitilliumText25L 400 wt"/>
            </a:endParaRPr>
          </a:p>
        </p:txBody>
      </p:sp>
    </p:spTree>
    <p:extLst>
      <p:ext uri="{BB962C8B-B14F-4D97-AF65-F5344CB8AC3E}">
        <p14:creationId xmlns:p14="http://schemas.microsoft.com/office/powerpoint/2010/main" val="3332689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45008"/>
            <a:ext cx="7772400" cy="883014"/>
          </a:xfrm>
        </p:spPr>
        <p:txBody>
          <a:bodyPr/>
          <a:lstStyle/>
          <a:p>
            <a:r>
              <a:rPr lang="ja-JP" altLang="en-US" sz="4000"/>
              <a:t>予備実験</a:t>
            </a:r>
            <a:endParaRPr kumimoji="1" lang="ja-JP" altLang="en-US" sz="4000"/>
          </a:p>
        </p:txBody>
      </p:sp>
      <p:sp>
        <p:nvSpPr>
          <p:cNvPr id="3" name="コンテンツ プレースホルダー 2"/>
          <p:cNvSpPr>
            <a:spLocks noGrp="1"/>
          </p:cNvSpPr>
          <p:nvPr>
            <p:ph idx="1"/>
          </p:nvPr>
        </p:nvSpPr>
        <p:spPr>
          <a:xfrm>
            <a:off x="685799" y="1235726"/>
            <a:ext cx="7772401" cy="5438199"/>
          </a:xfrm>
        </p:spPr>
        <p:txBody>
          <a:bodyPr/>
          <a:lstStyle/>
          <a:p>
            <a:pPr>
              <a:buFont typeface="Wingdings" charset="2"/>
              <a:buChar char="n"/>
            </a:pPr>
            <a:r>
              <a:rPr kumimoji="1" lang="ja-JP" altLang="en-US" sz="2200">
                <a:solidFill>
                  <a:srgbClr val="595959"/>
                </a:solidFill>
                <a:latin typeface="TitilliumText25L 400 wt"/>
                <a:cs typeface="TitilliumText25L 400 wt"/>
              </a:rPr>
              <a:t>データセット</a:t>
            </a:r>
            <a:endParaRPr lang="en-US" altLang="ja-JP" sz="2200">
              <a:solidFill>
                <a:srgbClr val="595959"/>
              </a:solidFill>
              <a:latin typeface="TitilliumText25L 400 wt"/>
              <a:cs typeface="TitilliumText25L 400 wt"/>
            </a:endParaRPr>
          </a:p>
          <a:p>
            <a:pPr lvl="1">
              <a:lnSpc>
                <a:spcPct val="130000"/>
              </a:lnSpc>
              <a:buFont typeface="Wingdings" charset="2"/>
              <a:buChar char="n"/>
            </a:pPr>
            <a:r>
              <a:rPr lang="ja-JP" altLang="en-US" sz="2000">
                <a:solidFill>
                  <a:srgbClr val="595959"/>
                </a:solidFill>
                <a:latin typeface="TitilliumText25L 400 wt"/>
                <a:cs typeface="TitilliumText25L 400 wt"/>
              </a:rPr>
              <a:t>ターゲット型</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非ターゲット型</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各</a:t>
            </a:r>
            <a:r>
              <a:rPr lang="en-US" altLang="ja-JP" sz="2000">
                <a:solidFill>
                  <a:srgbClr val="595959"/>
                </a:solidFill>
                <a:latin typeface="TitilliumText25L 400 wt"/>
                <a:cs typeface="TitilliumText25L 400 wt"/>
              </a:rPr>
              <a:t>10</a:t>
            </a:r>
            <a:r>
              <a:rPr lang="ja-JP" altLang="en-US" sz="2000">
                <a:solidFill>
                  <a:srgbClr val="595959"/>
                </a:solidFill>
                <a:latin typeface="TitilliumText25L 400 wt"/>
                <a:cs typeface="TitilliumText25L 400 wt"/>
              </a:rPr>
              <a:t>件</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計</a:t>
            </a:r>
            <a:r>
              <a:rPr lang="en-US" altLang="ja-JP" sz="2000">
                <a:solidFill>
                  <a:srgbClr val="595959"/>
                </a:solidFill>
                <a:latin typeface="TitilliumText25L 400 wt"/>
                <a:cs typeface="TitilliumText25L 400 wt"/>
              </a:rPr>
              <a:t>20</a:t>
            </a:r>
            <a:r>
              <a:rPr lang="ja-JP" altLang="en-US" sz="2000">
                <a:solidFill>
                  <a:srgbClr val="595959"/>
                </a:solidFill>
                <a:latin typeface="TitilliumText25L 400 wt"/>
                <a:cs typeface="TitilliumText25L 400 wt"/>
              </a:rPr>
              <a:t>件を正解データ</a:t>
            </a:r>
            <a:endParaRPr lang="en-US" altLang="ja-JP" sz="2000">
              <a:solidFill>
                <a:srgbClr val="595959"/>
              </a:solidFill>
              <a:latin typeface="TitilliumText25L 400 wt"/>
              <a:cs typeface="TitilliumText25L 400 wt"/>
            </a:endParaRPr>
          </a:p>
          <a:p>
            <a:pPr lvl="1">
              <a:lnSpc>
                <a:spcPct val="110000"/>
              </a:lnSpc>
              <a:buFont typeface="Wingdings" charset="2"/>
              <a:buChar char="n"/>
            </a:pPr>
            <a:r>
              <a:rPr lang="ja-JP" altLang="en-US" sz="2000">
                <a:solidFill>
                  <a:srgbClr val="595959"/>
                </a:solidFill>
                <a:latin typeface="TitilliumText25L 400 wt"/>
                <a:cs typeface="TitilliumText25L 400 wt"/>
              </a:rPr>
              <a:t>この</a:t>
            </a:r>
            <a:r>
              <a:rPr lang="en-US" altLang="ja-JP" sz="2000">
                <a:solidFill>
                  <a:srgbClr val="595959"/>
                </a:solidFill>
                <a:latin typeface="TitilliumText25L 400 wt"/>
                <a:cs typeface="TitilliumText25L 400 wt"/>
              </a:rPr>
              <a:t>20</a:t>
            </a:r>
            <a:r>
              <a:rPr lang="ja-JP" altLang="en-US" sz="2000">
                <a:solidFill>
                  <a:srgbClr val="595959"/>
                </a:solidFill>
                <a:latin typeface="TitilliumText25L 400 wt"/>
                <a:cs typeface="TitilliumText25L 400 wt"/>
              </a:rPr>
              <a:t>件のフォロワー</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フォロワーのフォロイーを全て取得</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計</a:t>
            </a:r>
            <a:r>
              <a:rPr lang="en-US" altLang="ja-JP" sz="2000">
                <a:solidFill>
                  <a:srgbClr val="595959"/>
                </a:solidFill>
                <a:latin typeface="TitilliumText25L 400 wt"/>
                <a:cs typeface="TitilliumText25L 400 wt"/>
              </a:rPr>
              <a:t>13,577,409</a:t>
            </a:r>
            <a:r>
              <a:rPr lang="ja-JP" altLang="en-US" sz="2000">
                <a:solidFill>
                  <a:srgbClr val="595959"/>
                </a:solidFill>
                <a:latin typeface="TitilliumText25L 400 wt"/>
                <a:cs typeface="TitilliumText25L 400 wt"/>
              </a:rPr>
              <a:t>件のデータセット</a:t>
            </a:r>
            <a:r>
              <a:rPr lang="en-US" altLang="ja-JP" sz="2000">
                <a:solidFill>
                  <a:srgbClr val="595959"/>
                </a:solidFill>
                <a:latin typeface="TitilliumText25L 400 wt"/>
                <a:cs typeface="TitilliumText25L 400 wt"/>
              </a:rPr>
              <a:t>)</a:t>
            </a:r>
          </a:p>
          <a:p>
            <a:pPr>
              <a:buFont typeface="Wingdings" charset="2"/>
              <a:buChar char="n"/>
            </a:pPr>
            <a:endParaRPr lang="en-US" altLang="ja-JP" sz="2400">
              <a:solidFill>
                <a:srgbClr val="595959"/>
              </a:solidFill>
              <a:latin typeface="TitilliumText25L 400 wt"/>
              <a:cs typeface="TitilliumText25L 400 wt"/>
            </a:endParaRPr>
          </a:p>
          <a:p>
            <a:pPr>
              <a:lnSpc>
                <a:spcPct val="50000"/>
              </a:lnSpc>
              <a:buFont typeface="Wingdings" charset="2"/>
              <a:buChar char="n"/>
            </a:pPr>
            <a:r>
              <a:rPr lang="ja-JP" altLang="en-US" sz="2200">
                <a:solidFill>
                  <a:srgbClr val="595959"/>
                </a:solidFill>
                <a:latin typeface="TitilliumText25L 400 wt"/>
                <a:cs typeface="TitilliumText25L 400 wt"/>
              </a:rPr>
              <a:t>実験結果</a:t>
            </a:r>
            <a:endParaRPr lang="en-US" altLang="ja-JP" sz="2200">
              <a:solidFill>
                <a:srgbClr val="595959"/>
              </a:solidFill>
              <a:latin typeface="TitilliumText25L 400 wt"/>
              <a:cs typeface="TitilliumText25L 400 wt"/>
            </a:endParaRPr>
          </a:p>
        </p:txBody>
      </p:sp>
      <p:graphicFrame>
        <p:nvGraphicFramePr>
          <p:cNvPr id="6" name="グラフ 5"/>
          <p:cNvGraphicFramePr/>
          <p:nvPr>
            <p:extLst>
              <p:ext uri="{D42A27DB-BD31-4B8C-83A1-F6EECF244321}">
                <p14:modId xmlns:p14="http://schemas.microsoft.com/office/powerpoint/2010/main" val="1372664681"/>
              </p:ext>
            </p:extLst>
          </p:nvPr>
        </p:nvGraphicFramePr>
        <p:xfrm>
          <a:off x="800851" y="3524332"/>
          <a:ext cx="8060735" cy="30476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グラフ 6"/>
          <p:cNvGraphicFramePr/>
          <p:nvPr>
            <p:extLst>
              <p:ext uri="{D42A27DB-BD31-4B8C-83A1-F6EECF244321}">
                <p14:modId xmlns:p14="http://schemas.microsoft.com/office/powerpoint/2010/main" val="72127533"/>
              </p:ext>
            </p:extLst>
          </p:nvPr>
        </p:nvGraphicFramePr>
        <p:xfrm>
          <a:off x="4757096" y="4061879"/>
          <a:ext cx="4104490" cy="2510070"/>
        </p:xfrm>
        <a:graphic>
          <a:graphicData uri="http://schemas.openxmlformats.org/drawingml/2006/chart">
            <c:chart xmlns:c="http://schemas.openxmlformats.org/drawingml/2006/chart" xmlns:r="http://schemas.openxmlformats.org/officeDocument/2006/relationships" r:id="rId4"/>
          </a:graphicData>
        </a:graphic>
      </p:graphicFrame>
      <p:sp>
        <p:nvSpPr>
          <p:cNvPr id="10" name="テキスト ボックス 9"/>
          <p:cNvSpPr txBox="1"/>
          <p:nvPr/>
        </p:nvSpPr>
        <p:spPr>
          <a:xfrm>
            <a:off x="6469295" y="4262097"/>
            <a:ext cx="1890261" cy="677108"/>
          </a:xfrm>
          <a:prstGeom prst="rect">
            <a:avLst/>
          </a:prstGeom>
          <a:solidFill>
            <a:schemeClr val="bg1">
              <a:lumMod val="85000"/>
              <a:alpha val="52000"/>
            </a:schemeClr>
          </a:solidFill>
          <a:ln w="28575" cmpd="sng">
            <a:noFill/>
          </a:ln>
        </p:spPr>
        <p:txBody>
          <a:bodyPr wrap="none" rtlCol="0">
            <a:spAutoFit/>
          </a:bodyPr>
          <a:lstStyle/>
          <a:p>
            <a:pPr algn="ctr"/>
            <a:r>
              <a:rPr lang="ja-JP" altLang="en-US" sz="1900">
                <a:solidFill>
                  <a:schemeClr val="tx1">
                    <a:lumMod val="65000"/>
                    <a:lumOff val="35000"/>
                  </a:schemeClr>
                </a:solidFill>
                <a:latin typeface="TitilliumText25L 400 wt"/>
                <a:cs typeface="TitilliumText25L 400 wt"/>
              </a:rPr>
              <a:t>共通フォロイー</a:t>
            </a:r>
            <a:endParaRPr lang="en-US" altLang="ja-JP" sz="1900">
              <a:solidFill>
                <a:schemeClr val="tx1">
                  <a:lumMod val="65000"/>
                  <a:lumOff val="35000"/>
                </a:schemeClr>
              </a:solidFill>
              <a:latin typeface="TitilliumText25L 400 wt"/>
              <a:cs typeface="TitilliumText25L 400 wt"/>
            </a:endParaRPr>
          </a:p>
          <a:p>
            <a:pPr algn="ctr"/>
            <a:r>
              <a:rPr kumimoji="1" lang="ja-JP" altLang="en-US" sz="1900">
                <a:solidFill>
                  <a:schemeClr val="tx1">
                    <a:lumMod val="65000"/>
                    <a:lumOff val="35000"/>
                  </a:schemeClr>
                </a:solidFill>
                <a:latin typeface="TitilliumText25L 400 wt"/>
                <a:cs typeface="TitilliumText25L 400 wt"/>
              </a:rPr>
              <a:t>を用いた手法</a:t>
            </a:r>
            <a:endParaRPr kumimoji="1" lang="en-US" altLang="ja-JP" sz="1900">
              <a:solidFill>
                <a:schemeClr val="tx1">
                  <a:lumMod val="65000"/>
                  <a:lumOff val="35000"/>
                </a:schemeClr>
              </a:solidFill>
              <a:latin typeface="TitilliumText25L 400 wt"/>
              <a:cs typeface="TitilliumText25L 400 wt"/>
            </a:endParaRPr>
          </a:p>
        </p:txBody>
      </p:sp>
      <p:sp>
        <p:nvSpPr>
          <p:cNvPr id="11" name="テキスト ボックス 10"/>
          <p:cNvSpPr txBox="1"/>
          <p:nvPr/>
        </p:nvSpPr>
        <p:spPr>
          <a:xfrm>
            <a:off x="1842201" y="4262097"/>
            <a:ext cx="2864887" cy="677108"/>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1900">
                <a:solidFill>
                  <a:schemeClr val="tx1">
                    <a:lumMod val="65000"/>
                    <a:lumOff val="35000"/>
                  </a:schemeClr>
                </a:solidFill>
                <a:latin typeface="TitilliumText25L 400 wt"/>
                <a:cs typeface="TitilliumText25L 400 wt"/>
              </a:rPr>
              <a:t>プロフィール</a:t>
            </a:r>
            <a:r>
              <a:rPr kumimoji="1" lang="en-US" altLang="ja-JP" sz="1900">
                <a:solidFill>
                  <a:schemeClr val="tx1">
                    <a:lumMod val="65000"/>
                    <a:lumOff val="35000"/>
                  </a:schemeClr>
                </a:solidFill>
                <a:latin typeface="TitilliumText25L 400 wt"/>
                <a:cs typeface="TitilliumText25L 400 wt"/>
              </a:rPr>
              <a:t>･</a:t>
            </a:r>
            <a:r>
              <a:rPr kumimoji="1" lang="ja-JP" altLang="en-US" sz="1900">
                <a:solidFill>
                  <a:schemeClr val="tx1">
                    <a:lumMod val="65000"/>
                    <a:lumOff val="35000"/>
                  </a:schemeClr>
                </a:solidFill>
                <a:latin typeface="TitilliumText25L 400 wt"/>
                <a:cs typeface="TitilliumText25L 400 wt"/>
              </a:rPr>
              <a:t>位置情報</a:t>
            </a:r>
            <a:endParaRPr kumimoji="1" lang="en-US" altLang="ja-JP" sz="1900">
              <a:solidFill>
                <a:schemeClr val="tx1">
                  <a:lumMod val="65000"/>
                  <a:lumOff val="35000"/>
                </a:schemeClr>
              </a:solidFill>
              <a:latin typeface="TitilliumText25L 400 wt"/>
              <a:cs typeface="TitilliumText25L 400 wt"/>
            </a:endParaRPr>
          </a:p>
          <a:p>
            <a:pPr algn="ctr"/>
            <a:r>
              <a:rPr kumimoji="1" lang="ja-JP" altLang="en-US" sz="1900">
                <a:solidFill>
                  <a:schemeClr val="tx1">
                    <a:lumMod val="65000"/>
                    <a:lumOff val="35000"/>
                  </a:schemeClr>
                </a:solidFill>
                <a:latin typeface="TitilliumText25L 400 wt"/>
                <a:cs typeface="TitilliumText25L 400 wt"/>
              </a:rPr>
              <a:t>内の共通語を用いた手法</a:t>
            </a:r>
            <a:endParaRPr kumimoji="1" lang="en-US" altLang="ja-JP" sz="1900">
              <a:solidFill>
                <a:schemeClr val="tx1">
                  <a:lumMod val="65000"/>
                  <a:lumOff val="35000"/>
                </a:schemeClr>
              </a:solidFill>
              <a:latin typeface="TitilliumText25L 400 wt"/>
              <a:cs typeface="TitilliumText25L 400 wt"/>
            </a:endParaRPr>
          </a:p>
        </p:txBody>
      </p:sp>
    </p:spTree>
    <p:extLst>
      <p:ext uri="{BB962C8B-B14F-4D97-AF65-F5344CB8AC3E}">
        <p14:creationId xmlns:p14="http://schemas.microsoft.com/office/powerpoint/2010/main" val="2080371249"/>
      </p:ext>
    </p:extLst>
  </p:cSld>
  <p:clrMapOvr>
    <a:masterClrMapping/>
  </p:clrMapOvr>
  <mc:AlternateContent xmlns:mc="http://schemas.openxmlformats.org/markup-compatibility/2006">
    <mc:Choice xmlns:p14="http://schemas.microsoft.com/office/powerpoint/2010/main" Requires="p14">
      <p:transition spd="slow" p14:dur="2000" advTm="80962"/>
    </mc:Choice>
    <mc:Fallback>
      <p:transition xmlns:p14="http://schemas.microsoft.com/office/powerpoint/2010/main" spd="slow" advTm="80962"/>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5799" y="1235727"/>
            <a:ext cx="7772401" cy="5438198"/>
          </a:xfrm>
        </p:spPr>
        <p:txBody>
          <a:bodyPr/>
          <a:lstStyle/>
          <a:p>
            <a:pPr>
              <a:buFont typeface="Wingdings" charset="2"/>
              <a:buChar char="n"/>
            </a:pPr>
            <a:r>
              <a:rPr lang="ja-JP" altLang="en-US" sz="2200">
                <a:solidFill>
                  <a:srgbClr val="595959"/>
                </a:solidFill>
                <a:latin typeface="TitilliumText25L 400 wt"/>
                <a:cs typeface="TitilliumText25L 400 wt"/>
              </a:rPr>
              <a:t>実験結果における一部のユーザの詳細</a:t>
            </a:r>
            <a:endParaRPr lang="en-US" altLang="ja-JP" sz="2200">
              <a:solidFill>
                <a:srgbClr val="595959"/>
              </a:solidFill>
              <a:latin typeface="TitilliumText25L 400 wt"/>
              <a:cs typeface="TitilliumText25L 400 wt"/>
            </a:endParaRPr>
          </a:p>
          <a:p>
            <a:pPr>
              <a:buFont typeface="Wingdings" charset="2"/>
              <a:buChar char="n"/>
            </a:pPr>
            <a:endParaRPr lang="en-US" altLang="ja-JP" sz="2200">
              <a:solidFill>
                <a:srgbClr val="595959"/>
              </a:solidFill>
              <a:latin typeface="TitilliumText25L 400 wt"/>
              <a:cs typeface="TitilliumText25L 400 wt"/>
            </a:endParaRPr>
          </a:p>
          <a:p>
            <a:pPr marL="0" indent="0">
              <a:lnSpc>
                <a:spcPct val="120000"/>
              </a:lnSpc>
              <a:buNone/>
            </a:pPr>
            <a:r>
              <a:rPr lang="en-US" altLang="ja-JP" sz="2200" b="1">
                <a:solidFill>
                  <a:srgbClr val="595959"/>
                </a:solidFill>
                <a:latin typeface="TitilliumText25L 400 wt"/>
                <a:cs typeface="TitilliumText25L 400 wt"/>
              </a:rPr>
              <a:t>@minnanomachi </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写真に関するプロジェクトのアカウント</a:t>
            </a:r>
            <a:r>
              <a:rPr lang="en-US" altLang="ja-JP" sz="2000">
                <a:solidFill>
                  <a:srgbClr val="595959"/>
                </a:solidFill>
                <a:latin typeface="TitilliumText25L 400 wt"/>
                <a:cs typeface="TitilliumText25L 400 wt"/>
              </a:rPr>
              <a:t>)</a:t>
            </a: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marL="0" indent="0">
              <a:lnSpc>
                <a:spcPct val="50000"/>
              </a:lnSpc>
              <a:buNone/>
            </a:pPr>
            <a:r>
              <a:rPr lang="en-US" altLang="ja-JP" sz="2200" b="1">
                <a:solidFill>
                  <a:srgbClr val="595959"/>
                </a:solidFill>
                <a:latin typeface="TitilliumText25L 400 wt"/>
                <a:cs typeface="TitilliumText25L 400 wt"/>
              </a:rPr>
              <a:t>@wonderrocketweb </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オンラインショッピングのアカウント</a:t>
            </a:r>
            <a:r>
              <a:rPr lang="en-US" altLang="ja-JP" sz="2000">
                <a:solidFill>
                  <a:srgbClr val="595959"/>
                </a:solidFill>
                <a:latin typeface="TitilliumText25L 400 wt"/>
                <a:cs typeface="TitilliumText25L 400 wt"/>
              </a:rPr>
              <a:t>)</a:t>
            </a:r>
          </a:p>
          <a:p>
            <a:pPr marL="0" indent="0">
              <a:lnSpc>
                <a:spcPct val="50000"/>
              </a:lnSpc>
              <a:buNone/>
            </a:pPr>
            <a:endParaRPr lang="en-US" altLang="ja-JP" sz="2200">
              <a:solidFill>
                <a:srgbClr val="595959"/>
              </a:solidFill>
              <a:latin typeface="TitilliumText25L 400 wt"/>
              <a:cs typeface="TitilliumText25L 400 wt"/>
            </a:endParaRPr>
          </a:p>
        </p:txBody>
      </p:sp>
      <p:sp>
        <p:nvSpPr>
          <p:cNvPr id="2" name="タイトル 1"/>
          <p:cNvSpPr>
            <a:spLocks noGrp="1"/>
          </p:cNvSpPr>
          <p:nvPr>
            <p:ph type="title"/>
          </p:nvPr>
        </p:nvSpPr>
        <p:spPr>
          <a:xfrm>
            <a:off x="685800" y="245008"/>
            <a:ext cx="7772400" cy="883014"/>
          </a:xfrm>
        </p:spPr>
        <p:txBody>
          <a:bodyPr/>
          <a:lstStyle/>
          <a:p>
            <a:r>
              <a:rPr lang="ja-JP" altLang="en-US" sz="4000"/>
              <a:t>予備実験</a:t>
            </a:r>
            <a:endParaRPr kumimoji="1" lang="ja-JP" altLang="en-US" sz="4000"/>
          </a:p>
        </p:txBody>
      </p:sp>
      <p:cxnSp>
        <p:nvCxnSpPr>
          <p:cNvPr id="5" name="Straight Connector 14"/>
          <p:cNvCxnSpPr/>
          <p:nvPr/>
        </p:nvCxnSpPr>
        <p:spPr>
          <a:xfrm flipV="1">
            <a:off x="1005219" y="2901119"/>
            <a:ext cx="7181216" cy="8998"/>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14"/>
          <p:cNvCxnSpPr/>
          <p:nvPr/>
        </p:nvCxnSpPr>
        <p:spPr>
          <a:xfrm>
            <a:off x="1005219" y="3371449"/>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4"/>
          <p:cNvCxnSpPr/>
          <p:nvPr/>
        </p:nvCxnSpPr>
        <p:spPr>
          <a:xfrm>
            <a:off x="1005219" y="3832781"/>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1127505" y="2948455"/>
            <a:ext cx="697627" cy="400110"/>
          </a:xfrm>
          <a:prstGeom prst="rect">
            <a:avLst/>
          </a:prstGeom>
          <a:noFill/>
        </p:spPr>
        <p:txBody>
          <a:bodyPr wrap="none" rtlCol="0">
            <a:spAutoFit/>
          </a:bodyPr>
          <a:lstStyle/>
          <a:p>
            <a:r>
              <a:rPr kumimoji="1" lang="ja-JP" altLang="en-US" sz="2000">
                <a:solidFill>
                  <a:srgbClr val="595959"/>
                </a:solidFill>
              </a:rPr>
              <a:t>写真</a:t>
            </a:r>
          </a:p>
        </p:txBody>
      </p:sp>
      <p:sp>
        <p:nvSpPr>
          <p:cNvPr id="13" name="テキスト ボックス 12"/>
          <p:cNvSpPr txBox="1"/>
          <p:nvPr/>
        </p:nvSpPr>
        <p:spPr>
          <a:xfrm>
            <a:off x="1127505" y="3405870"/>
            <a:ext cx="697627" cy="400110"/>
          </a:xfrm>
          <a:prstGeom prst="rect">
            <a:avLst/>
          </a:prstGeom>
          <a:noFill/>
        </p:spPr>
        <p:txBody>
          <a:bodyPr wrap="none" rtlCol="0">
            <a:spAutoFit/>
          </a:bodyPr>
          <a:lstStyle/>
          <a:p>
            <a:r>
              <a:rPr lang="ja-JP" altLang="en-US" sz="2000">
                <a:solidFill>
                  <a:srgbClr val="595959"/>
                </a:solidFill>
              </a:rPr>
              <a:t>好き</a:t>
            </a:r>
            <a:endParaRPr kumimoji="1" lang="ja-JP" altLang="en-US" sz="2000">
              <a:solidFill>
                <a:srgbClr val="595959"/>
              </a:solidFill>
            </a:endParaRPr>
          </a:p>
        </p:txBody>
      </p:sp>
      <p:sp>
        <p:nvSpPr>
          <p:cNvPr id="14" name="テキスト ボックス 13"/>
          <p:cNvSpPr txBox="1"/>
          <p:nvPr/>
        </p:nvSpPr>
        <p:spPr>
          <a:xfrm>
            <a:off x="990213" y="3855499"/>
            <a:ext cx="954107" cy="400110"/>
          </a:xfrm>
          <a:prstGeom prst="rect">
            <a:avLst/>
          </a:prstGeom>
          <a:noFill/>
        </p:spPr>
        <p:txBody>
          <a:bodyPr wrap="none" rtlCol="0">
            <a:spAutoFit/>
          </a:bodyPr>
          <a:lstStyle/>
          <a:p>
            <a:r>
              <a:rPr lang="ja-JP" altLang="en-US" sz="2000">
                <a:solidFill>
                  <a:srgbClr val="595959"/>
                </a:solidFill>
              </a:rPr>
              <a:t>カメラ</a:t>
            </a:r>
            <a:endParaRPr kumimoji="1" lang="ja-JP" altLang="en-US" sz="2000">
              <a:solidFill>
                <a:srgbClr val="595959"/>
              </a:solidFill>
            </a:endParaRPr>
          </a:p>
        </p:txBody>
      </p:sp>
      <p:sp>
        <p:nvSpPr>
          <p:cNvPr id="15" name="テキスト ボックス 14"/>
          <p:cNvSpPr txBox="1"/>
          <p:nvPr/>
        </p:nvSpPr>
        <p:spPr>
          <a:xfrm>
            <a:off x="1900687" y="2938903"/>
            <a:ext cx="2141354"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0.42    0.03     0.39</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16" name="テキスト ボックス 15"/>
          <p:cNvSpPr txBox="1"/>
          <p:nvPr/>
        </p:nvSpPr>
        <p:spPr>
          <a:xfrm>
            <a:off x="1901218" y="3396056"/>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0.26    0.63        0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17" name="テキスト ボックス 16"/>
          <p:cNvSpPr txBox="1"/>
          <p:nvPr/>
        </p:nvSpPr>
        <p:spPr>
          <a:xfrm>
            <a:off x="1901749" y="3853209"/>
            <a:ext cx="2141354"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0.20    0.01     0.19</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cxnSp>
        <p:nvCxnSpPr>
          <p:cNvPr id="18" name="Straight Connector 14"/>
          <p:cNvCxnSpPr/>
          <p:nvPr/>
        </p:nvCxnSpPr>
        <p:spPr>
          <a:xfrm>
            <a:off x="4244970" y="2493127"/>
            <a:ext cx="0" cy="1783076"/>
          </a:xfrm>
          <a:prstGeom prst="line">
            <a:avLst/>
          </a:prstGeom>
          <a:solidFill>
            <a:schemeClr val="accent6">
              <a:lumMod val="40000"/>
              <a:lumOff val="60000"/>
            </a:schemeClr>
          </a:solidFill>
          <a:ln w="38100" cmpd="sng">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614749" y="2501009"/>
            <a:ext cx="3515833"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ユーザ</a:t>
            </a:r>
            <a:r>
              <a:rPr lang="en-US" altLang="ja-JP" sz="2000">
                <a:solidFill>
                  <a:srgbClr val="595959"/>
                </a:solidFill>
                <a:latin typeface="TitilliumText25L 400 wt"/>
                <a:cs typeface="TitilliumText25L 400 wt"/>
              </a:rPr>
              <a:t>            ff        uf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21" name="テキスト ボックス 20"/>
          <p:cNvSpPr txBox="1"/>
          <p:nvPr/>
        </p:nvSpPr>
        <p:spPr>
          <a:xfrm>
            <a:off x="4220371" y="2959992"/>
            <a:ext cx="1724022"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@camerapeople</a:t>
            </a:r>
            <a:endParaRPr kumimoji="1" lang="ja-JP" altLang="en-US" sz="1700">
              <a:solidFill>
                <a:srgbClr val="595959"/>
              </a:solidFill>
              <a:latin typeface="TitilliumText25L 400 wt"/>
              <a:cs typeface="TitilliumText25L 400 wt"/>
            </a:endParaRPr>
          </a:p>
        </p:txBody>
      </p:sp>
      <p:sp>
        <p:nvSpPr>
          <p:cNvPr id="22" name="テキスト ボックス 21"/>
          <p:cNvSpPr txBox="1"/>
          <p:nvPr/>
        </p:nvSpPr>
        <p:spPr>
          <a:xfrm>
            <a:off x="4233529" y="3405870"/>
            <a:ext cx="1617416"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@camerabiyori</a:t>
            </a:r>
            <a:endParaRPr kumimoji="1" lang="ja-JP" altLang="en-US" sz="1700">
              <a:solidFill>
                <a:srgbClr val="595959"/>
              </a:solidFill>
              <a:latin typeface="TitilliumText25L 400 wt"/>
              <a:cs typeface="TitilliumText25L 400 wt"/>
            </a:endParaRPr>
          </a:p>
        </p:txBody>
      </p:sp>
      <p:sp>
        <p:nvSpPr>
          <p:cNvPr id="23" name="テキスト ボックス 22"/>
          <p:cNvSpPr txBox="1"/>
          <p:nvPr/>
        </p:nvSpPr>
        <p:spPr>
          <a:xfrm>
            <a:off x="4393703" y="3832781"/>
            <a:ext cx="1267513"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@masason</a:t>
            </a:r>
            <a:endParaRPr kumimoji="1" lang="ja-JP" altLang="en-US" sz="1700">
              <a:solidFill>
                <a:srgbClr val="595959"/>
              </a:solidFill>
              <a:latin typeface="TitilliumText25L 400 wt"/>
              <a:cs typeface="TitilliumText25L 400 wt"/>
            </a:endParaRPr>
          </a:p>
        </p:txBody>
      </p:sp>
      <p:sp>
        <p:nvSpPr>
          <p:cNvPr id="27" name="テキスト ボックス 26"/>
          <p:cNvSpPr txBox="1"/>
          <p:nvPr/>
        </p:nvSpPr>
        <p:spPr>
          <a:xfrm>
            <a:off x="5898629" y="2938903"/>
            <a:ext cx="228780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0.74    0.001     0.74</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31" name="テキスト ボックス 30"/>
          <p:cNvSpPr txBox="1"/>
          <p:nvPr/>
        </p:nvSpPr>
        <p:spPr>
          <a:xfrm>
            <a:off x="5898629" y="3407498"/>
            <a:ext cx="2277288"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0.53    0.002     0.52</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32" name="テキスト ボックス 31"/>
          <p:cNvSpPr txBox="1"/>
          <p:nvPr/>
        </p:nvSpPr>
        <p:spPr>
          <a:xfrm>
            <a:off x="5910070" y="3853209"/>
            <a:ext cx="2261899"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0.42     0.32      0.10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33" name="テキスト ボックス 32"/>
          <p:cNvSpPr txBox="1"/>
          <p:nvPr/>
        </p:nvSpPr>
        <p:spPr>
          <a:xfrm>
            <a:off x="779586" y="1714356"/>
            <a:ext cx="2492990"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mj-ea"/>
                <a:ea typeface="+mj-ea"/>
                <a:cs typeface="TitilliumText25L 400 wt"/>
              </a:rPr>
              <a:t>ターゲット型ユーザ</a:t>
            </a:r>
            <a:endParaRPr kumimoji="1" lang="en-US" altLang="ja-JP" sz="2000">
              <a:solidFill>
                <a:schemeClr val="tx1">
                  <a:lumMod val="65000"/>
                  <a:lumOff val="35000"/>
                </a:schemeClr>
              </a:solidFill>
              <a:latin typeface="+mj-ea"/>
              <a:ea typeface="+mj-ea"/>
              <a:cs typeface="TitilliumText25L 400 wt"/>
            </a:endParaRPr>
          </a:p>
        </p:txBody>
      </p:sp>
      <p:cxnSp>
        <p:nvCxnSpPr>
          <p:cNvPr id="34" name="Straight Connector 14"/>
          <p:cNvCxnSpPr/>
          <p:nvPr/>
        </p:nvCxnSpPr>
        <p:spPr>
          <a:xfrm flipV="1">
            <a:off x="1005219" y="5496022"/>
            <a:ext cx="7181216" cy="8998"/>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1281822" y="5104910"/>
            <a:ext cx="2852278"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語</a:t>
            </a:r>
            <a:r>
              <a:rPr lang="en-US" altLang="ja-JP" sz="2000">
                <a:solidFill>
                  <a:srgbClr val="595959"/>
                </a:solidFill>
                <a:latin typeface="TitilliumText25L 400 wt"/>
                <a:cs typeface="TitilliumText25L 400 wt"/>
              </a:rPr>
              <a:t>         tf        df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cxnSp>
        <p:nvCxnSpPr>
          <p:cNvPr id="36" name="Straight Connector 14"/>
          <p:cNvCxnSpPr/>
          <p:nvPr/>
        </p:nvCxnSpPr>
        <p:spPr>
          <a:xfrm>
            <a:off x="1005219" y="5966352"/>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4"/>
          <p:cNvCxnSpPr/>
          <p:nvPr/>
        </p:nvCxnSpPr>
        <p:spPr>
          <a:xfrm>
            <a:off x="1005219" y="6427684"/>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035977" y="5543358"/>
            <a:ext cx="954107" cy="400110"/>
          </a:xfrm>
          <a:prstGeom prst="rect">
            <a:avLst/>
          </a:prstGeom>
          <a:noFill/>
        </p:spPr>
        <p:txBody>
          <a:bodyPr wrap="none" rtlCol="0">
            <a:spAutoFit/>
          </a:bodyPr>
          <a:lstStyle/>
          <a:p>
            <a:r>
              <a:rPr lang="ja-JP" altLang="en-US" sz="2000">
                <a:solidFill>
                  <a:srgbClr val="595959"/>
                </a:solidFill>
              </a:rPr>
              <a:t>大好き</a:t>
            </a:r>
            <a:endParaRPr kumimoji="1" lang="ja-JP" altLang="en-US" sz="2000">
              <a:solidFill>
                <a:srgbClr val="595959"/>
              </a:solidFill>
            </a:endParaRPr>
          </a:p>
        </p:txBody>
      </p:sp>
      <p:sp>
        <p:nvSpPr>
          <p:cNvPr id="39" name="テキスト ボックス 38"/>
          <p:cNvSpPr txBox="1"/>
          <p:nvPr/>
        </p:nvSpPr>
        <p:spPr>
          <a:xfrm>
            <a:off x="1127505" y="6000773"/>
            <a:ext cx="697627" cy="400110"/>
          </a:xfrm>
          <a:prstGeom prst="rect">
            <a:avLst/>
          </a:prstGeom>
          <a:noFill/>
        </p:spPr>
        <p:txBody>
          <a:bodyPr wrap="none" rtlCol="0">
            <a:spAutoFit/>
          </a:bodyPr>
          <a:lstStyle/>
          <a:p>
            <a:r>
              <a:rPr lang="ja-JP" altLang="en-US" sz="2000">
                <a:solidFill>
                  <a:srgbClr val="595959"/>
                </a:solidFill>
              </a:rPr>
              <a:t>音楽</a:t>
            </a:r>
            <a:endParaRPr kumimoji="1" lang="ja-JP" altLang="en-US" sz="2000">
              <a:solidFill>
                <a:srgbClr val="595959"/>
              </a:solidFill>
            </a:endParaRPr>
          </a:p>
        </p:txBody>
      </p:sp>
      <p:sp>
        <p:nvSpPr>
          <p:cNvPr id="40" name="テキスト ボックス 39"/>
          <p:cNvSpPr txBox="1"/>
          <p:nvPr/>
        </p:nvSpPr>
        <p:spPr>
          <a:xfrm>
            <a:off x="841480" y="6450402"/>
            <a:ext cx="1210588" cy="400110"/>
          </a:xfrm>
          <a:prstGeom prst="rect">
            <a:avLst/>
          </a:prstGeom>
          <a:noFill/>
        </p:spPr>
        <p:txBody>
          <a:bodyPr wrap="none" rtlCol="0">
            <a:spAutoFit/>
          </a:bodyPr>
          <a:lstStyle/>
          <a:p>
            <a:r>
              <a:rPr lang="ja-JP" altLang="en-US" sz="2000">
                <a:solidFill>
                  <a:srgbClr val="595959"/>
                </a:solidFill>
              </a:rPr>
              <a:t>フォロー</a:t>
            </a:r>
            <a:endParaRPr kumimoji="1" lang="ja-JP" altLang="en-US" sz="2000">
              <a:solidFill>
                <a:srgbClr val="595959"/>
              </a:solidFill>
            </a:endParaRPr>
          </a:p>
        </p:txBody>
      </p:sp>
      <p:sp>
        <p:nvSpPr>
          <p:cNvPr id="41" name="テキスト ボックス 40"/>
          <p:cNvSpPr txBox="1"/>
          <p:nvPr/>
        </p:nvSpPr>
        <p:spPr>
          <a:xfrm>
            <a:off x="1900687" y="5533806"/>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0.11    0.28        0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2" name="テキスト ボックス 41"/>
          <p:cNvSpPr txBox="1"/>
          <p:nvPr/>
        </p:nvSpPr>
        <p:spPr>
          <a:xfrm>
            <a:off x="1901218" y="5990959"/>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0.10    0.19        0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3" name="テキスト ボックス 42"/>
          <p:cNvSpPr txBox="1"/>
          <p:nvPr/>
        </p:nvSpPr>
        <p:spPr>
          <a:xfrm>
            <a:off x="1901749" y="6448112"/>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0.08    0.28        0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cxnSp>
        <p:nvCxnSpPr>
          <p:cNvPr id="44" name="Straight Connector 14"/>
          <p:cNvCxnSpPr/>
          <p:nvPr/>
        </p:nvCxnSpPr>
        <p:spPr>
          <a:xfrm>
            <a:off x="4233529" y="5104910"/>
            <a:ext cx="11441" cy="1743312"/>
          </a:xfrm>
          <a:prstGeom prst="line">
            <a:avLst/>
          </a:prstGeom>
          <a:solidFill>
            <a:schemeClr val="accent6">
              <a:lumMod val="40000"/>
              <a:lumOff val="60000"/>
            </a:schemeClr>
          </a:solidFill>
          <a:ln w="38100" cmpd="sng">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4614749" y="5095912"/>
            <a:ext cx="3515833"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ユーザ</a:t>
            </a:r>
            <a:r>
              <a:rPr lang="en-US" altLang="ja-JP" sz="2000">
                <a:solidFill>
                  <a:srgbClr val="595959"/>
                </a:solidFill>
                <a:latin typeface="TitilliumText25L 400 wt"/>
                <a:cs typeface="TitilliumText25L 400 wt"/>
              </a:rPr>
              <a:t>            ff        uf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6" name="テキスト ボックス 45"/>
          <p:cNvSpPr txBox="1"/>
          <p:nvPr/>
        </p:nvSpPr>
        <p:spPr>
          <a:xfrm>
            <a:off x="4426309" y="5554895"/>
            <a:ext cx="1235030"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@panyurin</a:t>
            </a:r>
            <a:endParaRPr kumimoji="1" lang="ja-JP" altLang="en-US" sz="1700">
              <a:solidFill>
                <a:srgbClr val="595959"/>
              </a:solidFill>
              <a:latin typeface="TitilliumText25L 400 wt"/>
              <a:cs typeface="TitilliumText25L 400 wt"/>
            </a:endParaRPr>
          </a:p>
        </p:txBody>
      </p:sp>
      <p:sp>
        <p:nvSpPr>
          <p:cNvPr id="47" name="テキスト ボックス 46"/>
          <p:cNvSpPr txBox="1"/>
          <p:nvPr/>
        </p:nvSpPr>
        <p:spPr>
          <a:xfrm>
            <a:off x="4336498" y="6000773"/>
            <a:ext cx="1457834"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@RolaWorLD</a:t>
            </a:r>
            <a:endParaRPr kumimoji="1" lang="ja-JP" altLang="en-US" sz="1700">
              <a:solidFill>
                <a:srgbClr val="595959"/>
              </a:solidFill>
              <a:latin typeface="TitilliumText25L 400 wt"/>
              <a:cs typeface="TitilliumText25L 400 wt"/>
            </a:endParaRPr>
          </a:p>
        </p:txBody>
      </p:sp>
      <p:sp>
        <p:nvSpPr>
          <p:cNvPr id="48" name="テキスト ボックス 47"/>
          <p:cNvSpPr txBox="1"/>
          <p:nvPr/>
        </p:nvSpPr>
        <p:spPr>
          <a:xfrm>
            <a:off x="4428026" y="6427684"/>
            <a:ext cx="1172116"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@TDR_PR</a:t>
            </a:r>
            <a:endParaRPr kumimoji="1" lang="ja-JP" altLang="en-US" sz="1700">
              <a:solidFill>
                <a:srgbClr val="595959"/>
              </a:solidFill>
              <a:latin typeface="TitilliumText25L 400 wt"/>
              <a:cs typeface="TitilliumText25L 400 wt"/>
            </a:endParaRPr>
          </a:p>
        </p:txBody>
      </p:sp>
      <p:sp>
        <p:nvSpPr>
          <p:cNvPr id="49" name="テキスト ボックス 48"/>
          <p:cNvSpPr txBox="1"/>
          <p:nvPr/>
        </p:nvSpPr>
        <p:spPr>
          <a:xfrm>
            <a:off x="5898629" y="5533806"/>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0.27    0.29        0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0" name="テキスト ボックス 49"/>
          <p:cNvSpPr txBox="1"/>
          <p:nvPr/>
        </p:nvSpPr>
        <p:spPr>
          <a:xfrm>
            <a:off x="5898629" y="6002401"/>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0.19    0.29        0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1" name="テキスト ボックス 50"/>
          <p:cNvSpPr txBox="1"/>
          <p:nvPr/>
        </p:nvSpPr>
        <p:spPr>
          <a:xfrm>
            <a:off x="5910070" y="6448112"/>
            <a:ext cx="2201627"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0.15    0.08      0.07</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2" name="テキスト ボックス 51"/>
          <p:cNvSpPr txBox="1"/>
          <p:nvPr/>
        </p:nvSpPr>
        <p:spPr>
          <a:xfrm>
            <a:off x="651346" y="4320701"/>
            <a:ext cx="2749471"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mj-ea"/>
                <a:ea typeface="+mj-ea"/>
                <a:cs typeface="TitilliumText25L 400 wt"/>
              </a:rPr>
              <a:t>非ターゲット型ユーザ</a:t>
            </a:r>
            <a:endParaRPr kumimoji="1" lang="en-US" altLang="ja-JP" sz="2000">
              <a:solidFill>
                <a:schemeClr val="tx1">
                  <a:lumMod val="65000"/>
                  <a:lumOff val="35000"/>
                </a:schemeClr>
              </a:solidFill>
              <a:latin typeface="+mj-ea"/>
              <a:ea typeface="+mj-ea"/>
              <a:cs typeface="TitilliumText25L 400 wt"/>
            </a:endParaRPr>
          </a:p>
        </p:txBody>
      </p:sp>
      <p:sp>
        <p:nvSpPr>
          <p:cNvPr id="54" name="テキスト ボックス 53"/>
          <p:cNvSpPr txBox="1"/>
          <p:nvPr/>
        </p:nvSpPr>
        <p:spPr>
          <a:xfrm>
            <a:off x="1281822" y="2510007"/>
            <a:ext cx="2852278"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語</a:t>
            </a:r>
            <a:r>
              <a:rPr lang="en-US" altLang="ja-JP" sz="2000">
                <a:solidFill>
                  <a:srgbClr val="595959"/>
                </a:solidFill>
                <a:latin typeface="TitilliumText25L 400 wt"/>
                <a:cs typeface="TitilliumText25L 400 wt"/>
              </a:rPr>
              <a:t>         tf        df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Tree>
    <p:extLst>
      <p:ext uri="{BB962C8B-B14F-4D97-AF65-F5344CB8AC3E}">
        <p14:creationId xmlns:p14="http://schemas.microsoft.com/office/powerpoint/2010/main" val="1143625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5799" y="1235727"/>
            <a:ext cx="7772401" cy="5438198"/>
          </a:xfrm>
        </p:spPr>
        <p:txBody>
          <a:bodyPr/>
          <a:lstStyle/>
          <a:p>
            <a:pPr>
              <a:buFont typeface="Wingdings" charset="2"/>
              <a:buChar char="n"/>
            </a:pPr>
            <a:r>
              <a:rPr lang="ja-JP" altLang="en-US" sz="2200">
                <a:solidFill>
                  <a:srgbClr val="595959"/>
                </a:solidFill>
                <a:latin typeface="TitilliumText25L 400 wt"/>
                <a:cs typeface="TitilliumText25L 400 wt"/>
              </a:rPr>
              <a:t>実験結果における一部のユーザの詳細</a:t>
            </a:r>
            <a:endParaRPr lang="en-US" altLang="ja-JP" sz="2200">
              <a:solidFill>
                <a:srgbClr val="595959"/>
              </a:solidFill>
              <a:latin typeface="TitilliumText25L 400 wt"/>
              <a:cs typeface="TitilliumText25L 400 wt"/>
            </a:endParaRPr>
          </a:p>
          <a:p>
            <a:pPr>
              <a:buFont typeface="Wingdings" charset="2"/>
              <a:buChar char="n"/>
            </a:pPr>
            <a:endParaRPr lang="en-US" altLang="ja-JP" sz="2200">
              <a:solidFill>
                <a:srgbClr val="595959"/>
              </a:solidFill>
              <a:latin typeface="TitilliumText25L 400 wt"/>
              <a:cs typeface="TitilliumText25L 400 wt"/>
            </a:endParaRPr>
          </a:p>
          <a:p>
            <a:pPr marL="0" indent="0">
              <a:lnSpc>
                <a:spcPct val="120000"/>
              </a:lnSpc>
              <a:buNone/>
            </a:pPr>
            <a:r>
              <a:rPr lang="en-US" altLang="ja-JP" sz="2200" b="1">
                <a:solidFill>
                  <a:srgbClr val="595959"/>
                </a:solidFill>
                <a:latin typeface="TitilliumText25L 400 wt"/>
                <a:cs typeface="TitilliumText25L 400 wt"/>
              </a:rPr>
              <a:t>@minnanomachi </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写真に関するプロジェクトのアカウント</a:t>
            </a:r>
            <a:r>
              <a:rPr lang="en-US" altLang="ja-JP" sz="2000">
                <a:solidFill>
                  <a:srgbClr val="595959"/>
                </a:solidFill>
                <a:latin typeface="TitilliumText25L 400 wt"/>
                <a:cs typeface="TitilliumText25L 400 wt"/>
              </a:rPr>
              <a:t>)</a:t>
            </a: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marL="0" indent="0">
              <a:lnSpc>
                <a:spcPct val="50000"/>
              </a:lnSpc>
              <a:buNone/>
            </a:pPr>
            <a:r>
              <a:rPr lang="en-US" altLang="ja-JP" sz="2200" b="1">
                <a:solidFill>
                  <a:srgbClr val="595959"/>
                </a:solidFill>
                <a:latin typeface="TitilliumText25L 400 wt"/>
                <a:cs typeface="TitilliumText25L 400 wt"/>
              </a:rPr>
              <a:t>@wonderrocketweb </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オンラインショッピングのアカウント</a:t>
            </a:r>
            <a:r>
              <a:rPr lang="en-US" altLang="ja-JP" sz="2000">
                <a:solidFill>
                  <a:srgbClr val="595959"/>
                </a:solidFill>
                <a:latin typeface="TitilliumText25L 400 wt"/>
                <a:cs typeface="TitilliumText25L 400 wt"/>
              </a:rPr>
              <a:t>)</a:t>
            </a:r>
          </a:p>
          <a:p>
            <a:pPr marL="0" indent="0">
              <a:lnSpc>
                <a:spcPct val="50000"/>
              </a:lnSpc>
              <a:buNone/>
            </a:pPr>
            <a:endParaRPr lang="en-US" altLang="ja-JP" sz="2200">
              <a:solidFill>
                <a:srgbClr val="595959"/>
              </a:solidFill>
              <a:latin typeface="TitilliumText25L 400 wt"/>
              <a:cs typeface="TitilliumText25L 400 wt"/>
            </a:endParaRPr>
          </a:p>
        </p:txBody>
      </p:sp>
      <p:sp>
        <p:nvSpPr>
          <p:cNvPr id="2" name="タイトル 1"/>
          <p:cNvSpPr>
            <a:spLocks noGrp="1"/>
          </p:cNvSpPr>
          <p:nvPr>
            <p:ph type="title"/>
          </p:nvPr>
        </p:nvSpPr>
        <p:spPr>
          <a:xfrm>
            <a:off x="685800" y="245008"/>
            <a:ext cx="7772400" cy="883014"/>
          </a:xfrm>
        </p:spPr>
        <p:txBody>
          <a:bodyPr/>
          <a:lstStyle/>
          <a:p>
            <a:r>
              <a:rPr lang="ja-JP" altLang="en-US" sz="4000"/>
              <a:t>予備実験</a:t>
            </a:r>
            <a:endParaRPr kumimoji="1" lang="ja-JP" altLang="en-US" sz="4000"/>
          </a:p>
        </p:txBody>
      </p:sp>
      <p:cxnSp>
        <p:nvCxnSpPr>
          <p:cNvPr id="5" name="Straight Connector 14"/>
          <p:cNvCxnSpPr/>
          <p:nvPr/>
        </p:nvCxnSpPr>
        <p:spPr>
          <a:xfrm flipV="1">
            <a:off x="1005219" y="2901119"/>
            <a:ext cx="7181216" cy="8998"/>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281822" y="2510007"/>
            <a:ext cx="2852278"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語</a:t>
            </a:r>
            <a:r>
              <a:rPr lang="en-US" altLang="ja-JP" sz="2000">
                <a:solidFill>
                  <a:srgbClr val="595959"/>
                </a:solidFill>
                <a:latin typeface="TitilliumText25L 400 wt"/>
                <a:cs typeface="TitilliumText25L 400 wt"/>
              </a:rPr>
              <a:t>         tf        df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cxnSp>
        <p:nvCxnSpPr>
          <p:cNvPr id="10" name="Straight Connector 14"/>
          <p:cNvCxnSpPr/>
          <p:nvPr/>
        </p:nvCxnSpPr>
        <p:spPr>
          <a:xfrm>
            <a:off x="1005219" y="3371449"/>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4"/>
          <p:cNvCxnSpPr/>
          <p:nvPr/>
        </p:nvCxnSpPr>
        <p:spPr>
          <a:xfrm>
            <a:off x="1005219" y="3832781"/>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1127505" y="2948455"/>
            <a:ext cx="697627" cy="400110"/>
          </a:xfrm>
          <a:prstGeom prst="rect">
            <a:avLst/>
          </a:prstGeom>
          <a:noFill/>
        </p:spPr>
        <p:txBody>
          <a:bodyPr wrap="none" rtlCol="0">
            <a:spAutoFit/>
          </a:bodyPr>
          <a:lstStyle/>
          <a:p>
            <a:r>
              <a:rPr kumimoji="1" lang="ja-JP" altLang="en-US" sz="2000">
                <a:solidFill>
                  <a:srgbClr val="595959"/>
                </a:solidFill>
              </a:rPr>
              <a:t>写真</a:t>
            </a:r>
          </a:p>
        </p:txBody>
      </p:sp>
      <p:sp>
        <p:nvSpPr>
          <p:cNvPr id="13" name="テキスト ボックス 12"/>
          <p:cNvSpPr txBox="1"/>
          <p:nvPr/>
        </p:nvSpPr>
        <p:spPr>
          <a:xfrm>
            <a:off x="1127505" y="3405870"/>
            <a:ext cx="697627" cy="400110"/>
          </a:xfrm>
          <a:prstGeom prst="rect">
            <a:avLst/>
          </a:prstGeom>
          <a:noFill/>
        </p:spPr>
        <p:txBody>
          <a:bodyPr wrap="none" rtlCol="0">
            <a:spAutoFit/>
          </a:bodyPr>
          <a:lstStyle/>
          <a:p>
            <a:r>
              <a:rPr lang="ja-JP" altLang="en-US" sz="2000">
                <a:solidFill>
                  <a:srgbClr val="595959"/>
                </a:solidFill>
              </a:rPr>
              <a:t>好き</a:t>
            </a:r>
            <a:endParaRPr kumimoji="1" lang="ja-JP" altLang="en-US" sz="2000">
              <a:solidFill>
                <a:srgbClr val="595959"/>
              </a:solidFill>
            </a:endParaRPr>
          </a:p>
        </p:txBody>
      </p:sp>
      <p:sp>
        <p:nvSpPr>
          <p:cNvPr id="14" name="テキスト ボックス 13"/>
          <p:cNvSpPr txBox="1"/>
          <p:nvPr/>
        </p:nvSpPr>
        <p:spPr>
          <a:xfrm>
            <a:off x="990213" y="3855499"/>
            <a:ext cx="954107" cy="400110"/>
          </a:xfrm>
          <a:prstGeom prst="rect">
            <a:avLst/>
          </a:prstGeom>
          <a:noFill/>
        </p:spPr>
        <p:txBody>
          <a:bodyPr wrap="none" rtlCol="0">
            <a:spAutoFit/>
          </a:bodyPr>
          <a:lstStyle/>
          <a:p>
            <a:r>
              <a:rPr lang="ja-JP" altLang="en-US" sz="2000">
                <a:solidFill>
                  <a:srgbClr val="595959"/>
                </a:solidFill>
              </a:rPr>
              <a:t>カメラ</a:t>
            </a:r>
            <a:endParaRPr kumimoji="1" lang="ja-JP" altLang="en-US" sz="2000">
              <a:solidFill>
                <a:srgbClr val="595959"/>
              </a:solidFill>
            </a:endParaRPr>
          </a:p>
        </p:txBody>
      </p:sp>
      <p:sp>
        <p:nvSpPr>
          <p:cNvPr id="15" name="テキスト ボックス 14"/>
          <p:cNvSpPr txBox="1"/>
          <p:nvPr/>
        </p:nvSpPr>
        <p:spPr>
          <a:xfrm>
            <a:off x="1900687" y="2938903"/>
            <a:ext cx="2141354"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0.42    0.03     </a:t>
            </a:r>
            <a:r>
              <a:rPr lang="en-US" altLang="ja-JP" sz="2000">
                <a:solidFill>
                  <a:srgbClr val="BF00BF"/>
                </a:solidFill>
                <a:latin typeface="TitilliumText25L 400 wt"/>
                <a:cs typeface="TitilliumText25L 400 wt"/>
              </a:rPr>
              <a:t>0.39</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16" name="テキスト ボックス 15"/>
          <p:cNvSpPr txBox="1"/>
          <p:nvPr/>
        </p:nvSpPr>
        <p:spPr>
          <a:xfrm>
            <a:off x="1901218" y="3396056"/>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0.26    0.63        0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17" name="テキスト ボックス 16"/>
          <p:cNvSpPr txBox="1"/>
          <p:nvPr/>
        </p:nvSpPr>
        <p:spPr>
          <a:xfrm>
            <a:off x="1901749" y="3853209"/>
            <a:ext cx="2141354"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0.20    0.01     </a:t>
            </a:r>
            <a:r>
              <a:rPr lang="en-US" altLang="ja-JP" sz="2000">
                <a:solidFill>
                  <a:srgbClr val="BF00BF"/>
                </a:solidFill>
                <a:latin typeface="TitilliumText25L 400 wt"/>
                <a:cs typeface="TitilliumText25L 400 wt"/>
              </a:rPr>
              <a:t>0.19</a:t>
            </a:r>
            <a:r>
              <a:rPr kumimoji="1" lang="en-US" altLang="ja-JP" sz="2000">
                <a:solidFill>
                  <a:srgbClr val="BF00BF"/>
                </a:solidFill>
                <a:latin typeface="TitilliumText25L 400 wt"/>
                <a:cs typeface="TitilliumText25L 400 wt"/>
              </a:rPr>
              <a:t> </a:t>
            </a:r>
            <a:endParaRPr kumimoji="1" lang="ja-JP" altLang="en-US" sz="2000">
              <a:solidFill>
                <a:srgbClr val="BF00BF"/>
              </a:solidFill>
              <a:latin typeface="TitilliumText25L 400 wt"/>
              <a:cs typeface="TitilliumText25L 400 wt"/>
            </a:endParaRPr>
          </a:p>
        </p:txBody>
      </p:sp>
      <p:cxnSp>
        <p:nvCxnSpPr>
          <p:cNvPr id="18" name="Straight Connector 14"/>
          <p:cNvCxnSpPr/>
          <p:nvPr/>
        </p:nvCxnSpPr>
        <p:spPr>
          <a:xfrm>
            <a:off x="4244970" y="2493127"/>
            <a:ext cx="0" cy="1783076"/>
          </a:xfrm>
          <a:prstGeom prst="line">
            <a:avLst/>
          </a:prstGeom>
          <a:solidFill>
            <a:schemeClr val="accent6">
              <a:lumMod val="40000"/>
              <a:lumOff val="60000"/>
            </a:schemeClr>
          </a:solidFill>
          <a:ln w="38100" cmpd="sng">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614749" y="2501009"/>
            <a:ext cx="3515833"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ユーザ</a:t>
            </a:r>
            <a:r>
              <a:rPr lang="en-US" altLang="ja-JP" sz="2000">
                <a:solidFill>
                  <a:srgbClr val="595959"/>
                </a:solidFill>
                <a:latin typeface="TitilliumText25L 400 wt"/>
                <a:cs typeface="TitilliumText25L 400 wt"/>
              </a:rPr>
              <a:t>            ff        uf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21" name="テキスト ボックス 20"/>
          <p:cNvSpPr txBox="1"/>
          <p:nvPr/>
        </p:nvSpPr>
        <p:spPr>
          <a:xfrm>
            <a:off x="4220371" y="2959992"/>
            <a:ext cx="1724022"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@camerapeople</a:t>
            </a:r>
            <a:endParaRPr kumimoji="1" lang="ja-JP" altLang="en-US" sz="1700">
              <a:solidFill>
                <a:srgbClr val="595959"/>
              </a:solidFill>
              <a:latin typeface="TitilliumText25L 400 wt"/>
              <a:cs typeface="TitilliumText25L 400 wt"/>
            </a:endParaRPr>
          </a:p>
        </p:txBody>
      </p:sp>
      <p:sp>
        <p:nvSpPr>
          <p:cNvPr id="22" name="テキスト ボックス 21"/>
          <p:cNvSpPr txBox="1"/>
          <p:nvPr/>
        </p:nvSpPr>
        <p:spPr>
          <a:xfrm>
            <a:off x="4233529" y="3405870"/>
            <a:ext cx="1617416"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@camerabiyori</a:t>
            </a:r>
            <a:endParaRPr kumimoji="1" lang="ja-JP" altLang="en-US" sz="1700">
              <a:solidFill>
                <a:srgbClr val="595959"/>
              </a:solidFill>
              <a:latin typeface="TitilliumText25L 400 wt"/>
              <a:cs typeface="TitilliumText25L 400 wt"/>
            </a:endParaRPr>
          </a:p>
        </p:txBody>
      </p:sp>
      <p:sp>
        <p:nvSpPr>
          <p:cNvPr id="23" name="テキスト ボックス 22"/>
          <p:cNvSpPr txBox="1"/>
          <p:nvPr/>
        </p:nvSpPr>
        <p:spPr>
          <a:xfrm>
            <a:off x="4393703" y="3832781"/>
            <a:ext cx="1267513"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@masason</a:t>
            </a:r>
            <a:endParaRPr kumimoji="1" lang="ja-JP" altLang="en-US" sz="1700">
              <a:solidFill>
                <a:srgbClr val="595959"/>
              </a:solidFill>
              <a:latin typeface="TitilliumText25L 400 wt"/>
              <a:cs typeface="TitilliumText25L 400 wt"/>
            </a:endParaRPr>
          </a:p>
        </p:txBody>
      </p:sp>
      <p:sp>
        <p:nvSpPr>
          <p:cNvPr id="27" name="テキスト ボックス 26"/>
          <p:cNvSpPr txBox="1"/>
          <p:nvPr/>
        </p:nvSpPr>
        <p:spPr>
          <a:xfrm>
            <a:off x="5898629" y="2938903"/>
            <a:ext cx="228780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0.74    0.001     </a:t>
            </a:r>
            <a:r>
              <a:rPr lang="en-US" altLang="ja-JP" sz="2000">
                <a:solidFill>
                  <a:srgbClr val="BF00BF"/>
                </a:solidFill>
                <a:latin typeface="TitilliumText25L 400 wt"/>
                <a:cs typeface="TitilliumText25L 400 wt"/>
              </a:rPr>
              <a:t>0.74</a:t>
            </a:r>
            <a:r>
              <a:rPr kumimoji="1" lang="en-US" altLang="ja-JP" sz="2000">
                <a:solidFill>
                  <a:srgbClr val="BF00BF"/>
                </a:solidFill>
                <a:latin typeface="TitilliumText25L 400 wt"/>
                <a:cs typeface="TitilliumText25L 400 wt"/>
              </a:rPr>
              <a:t> </a:t>
            </a:r>
            <a:endParaRPr kumimoji="1" lang="ja-JP" altLang="en-US" sz="2000">
              <a:solidFill>
                <a:srgbClr val="BF00BF"/>
              </a:solidFill>
              <a:latin typeface="TitilliumText25L 400 wt"/>
              <a:cs typeface="TitilliumText25L 400 wt"/>
            </a:endParaRPr>
          </a:p>
        </p:txBody>
      </p:sp>
      <p:sp>
        <p:nvSpPr>
          <p:cNvPr id="31" name="テキスト ボックス 30"/>
          <p:cNvSpPr txBox="1"/>
          <p:nvPr/>
        </p:nvSpPr>
        <p:spPr>
          <a:xfrm>
            <a:off x="5898629" y="3407498"/>
            <a:ext cx="2277288"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0.53    0.002     </a:t>
            </a:r>
            <a:r>
              <a:rPr lang="en-US" altLang="ja-JP" sz="2000">
                <a:solidFill>
                  <a:srgbClr val="BF00BF"/>
                </a:solidFill>
                <a:latin typeface="TitilliumText25L 400 wt"/>
                <a:cs typeface="TitilliumText25L 400 wt"/>
              </a:rPr>
              <a:t>0.52</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32" name="テキスト ボックス 31"/>
          <p:cNvSpPr txBox="1"/>
          <p:nvPr/>
        </p:nvSpPr>
        <p:spPr>
          <a:xfrm>
            <a:off x="5910070" y="3853209"/>
            <a:ext cx="2261899"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0.42     0.32      0.10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33" name="テキスト ボックス 32"/>
          <p:cNvSpPr txBox="1"/>
          <p:nvPr/>
        </p:nvSpPr>
        <p:spPr>
          <a:xfrm>
            <a:off x="779586" y="1714356"/>
            <a:ext cx="2492990"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mj-ea"/>
                <a:ea typeface="+mj-ea"/>
                <a:cs typeface="TitilliumText25L 400 wt"/>
              </a:rPr>
              <a:t>ターゲット型ユーザ</a:t>
            </a:r>
            <a:endParaRPr kumimoji="1" lang="en-US" altLang="ja-JP" sz="2000">
              <a:solidFill>
                <a:schemeClr val="tx1">
                  <a:lumMod val="65000"/>
                  <a:lumOff val="35000"/>
                </a:schemeClr>
              </a:solidFill>
              <a:latin typeface="+mj-ea"/>
              <a:ea typeface="+mj-ea"/>
              <a:cs typeface="TitilliumText25L 400 wt"/>
            </a:endParaRPr>
          </a:p>
        </p:txBody>
      </p:sp>
      <p:cxnSp>
        <p:nvCxnSpPr>
          <p:cNvPr id="34" name="Straight Connector 14"/>
          <p:cNvCxnSpPr/>
          <p:nvPr/>
        </p:nvCxnSpPr>
        <p:spPr>
          <a:xfrm flipV="1">
            <a:off x="1005219" y="5496022"/>
            <a:ext cx="7181216" cy="8998"/>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1281822" y="5104910"/>
            <a:ext cx="2852278"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語</a:t>
            </a:r>
            <a:r>
              <a:rPr lang="en-US" altLang="ja-JP" sz="2000">
                <a:solidFill>
                  <a:srgbClr val="595959"/>
                </a:solidFill>
                <a:latin typeface="TitilliumText25L 400 wt"/>
                <a:cs typeface="TitilliumText25L 400 wt"/>
              </a:rPr>
              <a:t>         tf        df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cxnSp>
        <p:nvCxnSpPr>
          <p:cNvPr id="36" name="Straight Connector 14"/>
          <p:cNvCxnSpPr/>
          <p:nvPr/>
        </p:nvCxnSpPr>
        <p:spPr>
          <a:xfrm>
            <a:off x="1005219" y="5966352"/>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4"/>
          <p:cNvCxnSpPr/>
          <p:nvPr/>
        </p:nvCxnSpPr>
        <p:spPr>
          <a:xfrm>
            <a:off x="1005219" y="6427684"/>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035977" y="5543358"/>
            <a:ext cx="954107" cy="400110"/>
          </a:xfrm>
          <a:prstGeom prst="rect">
            <a:avLst/>
          </a:prstGeom>
          <a:noFill/>
        </p:spPr>
        <p:txBody>
          <a:bodyPr wrap="none" rtlCol="0">
            <a:spAutoFit/>
          </a:bodyPr>
          <a:lstStyle/>
          <a:p>
            <a:r>
              <a:rPr lang="ja-JP" altLang="en-US" sz="2000">
                <a:solidFill>
                  <a:srgbClr val="595959"/>
                </a:solidFill>
              </a:rPr>
              <a:t>大好き</a:t>
            </a:r>
            <a:endParaRPr kumimoji="1" lang="ja-JP" altLang="en-US" sz="2000">
              <a:solidFill>
                <a:srgbClr val="595959"/>
              </a:solidFill>
            </a:endParaRPr>
          </a:p>
        </p:txBody>
      </p:sp>
      <p:sp>
        <p:nvSpPr>
          <p:cNvPr id="39" name="テキスト ボックス 38"/>
          <p:cNvSpPr txBox="1"/>
          <p:nvPr/>
        </p:nvSpPr>
        <p:spPr>
          <a:xfrm>
            <a:off x="1127505" y="6000773"/>
            <a:ext cx="697627" cy="400110"/>
          </a:xfrm>
          <a:prstGeom prst="rect">
            <a:avLst/>
          </a:prstGeom>
          <a:noFill/>
        </p:spPr>
        <p:txBody>
          <a:bodyPr wrap="none" rtlCol="0">
            <a:spAutoFit/>
          </a:bodyPr>
          <a:lstStyle/>
          <a:p>
            <a:r>
              <a:rPr lang="ja-JP" altLang="en-US" sz="2000">
                <a:solidFill>
                  <a:srgbClr val="595959"/>
                </a:solidFill>
              </a:rPr>
              <a:t>音楽</a:t>
            </a:r>
            <a:endParaRPr kumimoji="1" lang="ja-JP" altLang="en-US" sz="2000">
              <a:solidFill>
                <a:srgbClr val="595959"/>
              </a:solidFill>
            </a:endParaRPr>
          </a:p>
        </p:txBody>
      </p:sp>
      <p:sp>
        <p:nvSpPr>
          <p:cNvPr id="40" name="テキスト ボックス 39"/>
          <p:cNvSpPr txBox="1"/>
          <p:nvPr/>
        </p:nvSpPr>
        <p:spPr>
          <a:xfrm>
            <a:off x="841480" y="6450402"/>
            <a:ext cx="1210588" cy="400110"/>
          </a:xfrm>
          <a:prstGeom prst="rect">
            <a:avLst/>
          </a:prstGeom>
          <a:noFill/>
        </p:spPr>
        <p:txBody>
          <a:bodyPr wrap="none" rtlCol="0">
            <a:spAutoFit/>
          </a:bodyPr>
          <a:lstStyle/>
          <a:p>
            <a:r>
              <a:rPr lang="ja-JP" altLang="en-US" sz="2000">
                <a:solidFill>
                  <a:srgbClr val="595959"/>
                </a:solidFill>
              </a:rPr>
              <a:t>フォロー</a:t>
            </a:r>
            <a:endParaRPr kumimoji="1" lang="ja-JP" altLang="en-US" sz="2000">
              <a:solidFill>
                <a:srgbClr val="595959"/>
              </a:solidFill>
            </a:endParaRPr>
          </a:p>
        </p:txBody>
      </p:sp>
      <p:sp>
        <p:nvSpPr>
          <p:cNvPr id="41" name="テキスト ボックス 40"/>
          <p:cNvSpPr txBox="1"/>
          <p:nvPr/>
        </p:nvSpPr>
        <p:spPr>
          <a:xfrm>
            <a:off x="1900687" y="5533806"/>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0.11    0.28        0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2" name="テキスト ボックス 41"/>
          <p:cNvSpPr txBox="1"/>
          <p:nvPr/>
        </p:nvSpPr>
        <p:spPr>
          <a:xfrm>
            <a:off x="1901218" y="5990959"/>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0.10    0.19        0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3" name="テキスト ボックス 42"/>
          <p:cNvSpPr txBox="1"/>
          <p:nvPr/>
        </p:nvSpPr>
        <p:spPr>
          <a:xfrm>
            <a:off x="1901749" y="6448112"/>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0.08    0.28        0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cxnSp>
        <p:nvCxnSpPr>
          <p:cNvPr id="44" name="Straight Connector 14"/>
          <p:cNvCxnSpPr/>
          <p:nvPr/>
        </p:nvCxnSpPr>
        <p:spPr>
          <a:xfrm>
            <a:off x="4233529" y="5104910"/>
            <a:ext cx="11441" cy="1743312"/>
          </a:xfrm>
          <a:prstGeom prst="line">
            <a:avLst/>
          </a:prstGeom>
          <a:solidFill>
            <a:schemeClr val="accent6">
              <a:lumMod val="40000"/>
              <a:lumOff val="60000"/>
            </a:schemeClr>
          </a:solidFill>
          <a:ln w="38100" cmpd="sng">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4614749" y="5095912"/>
            <a:ext cx="3515833"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ユーザ</a:t>
            </a:r>
            <a:r>
              <a:rPr lang="en-US" altLang="ja-JP" sz="2000">
                <a:solidFill>
                  <a:srgbClr val="595959"/>
                </a:solidFill>
                <a:latin typeface="TitilliumText25L 400 wt"/>
                <a:cs typeface="TitilliumText25L 400 wt"/>
              </a:rPr>
              <a:t>            ff        uf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6" name="テキスト ボックス 45"/>
          <p:cNvSpPr txBox="1"/>
          <p:nvPr/>
        </p:nvSpPr>
        <p:spPr>
          <a:xfrm>
            <a:off x="4426309" y="5554895"/>
            <a:ext cx="1235030"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@panyurin</a:t>
            </a:r>
            <a:endParaRPr kumimoji="1" lang="ja-JP" altLang="en-US" sz="1700">
              <a:solidFill>
                <a:srgbClr val="595959"/>
              </a:solidFill>
              <a:latin typeface="TitilliumText25L 400 wt"/>
              <a:cs typeface="TitilliumText25L 400 wt"/>
            </a:endParaRPr>
          </a:p>
        </p:txBody>
      </p:sp>
      <p:sp>
        <p:nvSpPr>
          <p:cNvPr id="47" name="テキスト ボックス 46"/>
          <p:cNvSpPr txBox="1"/>
          <p:nvPr/>
        </p:nvSpPr>
        <p:spPr>
          <a:xfrm>
            <a:off x="4336498" y="6000773"/>
            <a:ext cx="1457834"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@RolaWorLD</a:t>
            </a:r>
            <a:endParaRPr kumimoji="1" lang="ja-JP" altLang="en-US" sz="1700">
              <a:solidFill>
                <a:srgbClr val="595959"/>
              </a:solidFill>
              <a:latin typeface="TitilliumText25L 400 wt"/>
              <a:cs typeface="TitilliumText25L 400 wt"/>
            </a:endParaRPr>
          </a:p>
        </p:txBody>
      </p:sp>
      <p:sp>
        <p:nvSpPr>
          <p:cNvPr id="48" name="テキスト ボックス 47"/>
          <p:cNvSpPr txBox="1"/>
          <p:nvPr/>
        </p:nvSpPr>
        <p:spPr>
          <a:xfrm>
            <a:off x="4428026" y="6427684"/>
            <a:ext cx="1172116"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@TDR_PR</a:t>
            </a:r>
            <a:endParaRPr kumimoji="1" lang="ja-JP" altLang="en-US" sz="1700">
              <a:solidFill>
                <a:srgbClr val="595959"/>
              </a:solidFill>
              <a:latin typeface="TitilliumText25L 400 wt"/>
              <a:cs typeface="TitilliumText25L 400 wt"/>
            </a:endParaRPr>
          </a:p>
        </p:txBody>
      </p:sp>
      <p:sp>
        <p:nvSpPr>
          <p:cNvPr id="49" name="テキスト ボックス 48"/>
          <p:cNvSpPr txBox="1"/>
          <p:nvPr/>
        </p:nvSpPr>
        <p:spPr>
          <a:xfrm>
            <a:off x="5898629" y="5533806"/>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0.27    0.29        0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0" name="テキスト ボックス 49"/>
          <p:cNvSpPr txBox="1"/>
          <p:nvPr/>
        </p:nvSpPr>
        <p:spPr>
          <a:xfrm>
            <a:off x="5898629" y="6002401"/>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0.19    0.29        0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1" name="テキスト ボックス 50"/>
          <p:cNvSpPr txBox="1"/>
          <p:nvPr/>
        </p:nvSpPr>
        <p:spPr>
          <a:xfrm>
            <a:off x="5910070" y="6448112"/>
            <a:ext cx="2201627"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0.15    0.08      0.07</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2" name="テキスト ボックス 51"/>
          <p:cNvSpPr txBox="1"/>
          <p:nvPr/>
        </p:nvSpPr>
        <p:spPr>
          <a:xfrm>
            <a:off x="651346" y="4320701"/>
            <a:ext cx="2749471"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mj-ea"/>
                <a:ea typeface="+mj-ea"/>
                <a:cs typeface="TitilliumText25L 400 wt"/>
              </a:rPr>
              <a:t>非ターゲット型ユーザ</a:t>
            </a:r>
            <a:endParaRPr kumimoji="1" lang="en-US" altLang="ja-JP" sz="2000">
              <a:solidFill>
                <a:schemeClr val="tx1">
                  <a:lumMod val="65000"/>
                  <a:lumOff val="35000"/>
                </a:schemeClr>
              </a:solidFill>
              <a:latin typeface="+mj-ea"/>
              <a:ea typeface="+mj-ea"/>
              <a:cs typeface="TitilliumText25L 400 wt"/>
            </a:endParaRPr>
          </a:p>
        </p:txBody>
      </p:sp>
    </p:spTree>
    <p:extLst>
      <p:ext uri="{BB962C8B-B14F-4D97-AF65-F5344CB8AC3E}">
        <p14:creationId xmlns:p14="http://schemas.microsoft.com/office/powerpoint/2010/main" val="22816948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5799" y="1235727"/>
            <a:ext cx="7772401" cy="5438198"/>
          </a:xfrm>
        </p:spPr>
        <p:txBody>
          <a:bodyPr/>
          <a:lstStyle/>
          <a:p>
            <a:pPr>
              <a:buFont typeface="Wingdings" charset="2"/>
              <a:buChar char="n"/>
            </a:pPr>
            <a:r>
              <a:rPr lang="ja-JP" altLang="en-US" sz="2200">
                <a:solidFill>
                  <a:srgbClr val="595959"/>
                </a:solidFill>
                <a:latin typeface="TitilliumText25L 400 wt"/>
                <a:cs typeface="TitilliumText25L 400 wt"/>
              </a:rPr>
              <a:t>実験結果における一部のユーザの詳細</a:t>
            </a:r>
            <a:endParaRPr lang="en-US" altLang="ja-JP" sz="2200">
              <a:solidFill>
                <a:srgbClr val="595959"/>
              </a:solidFill>
              <a:latin typeface="TitilliumText25L 400 wt"/>
              <a:cs typeface="TitilliumText25L 400 wt"/>
            </a:endParaRPr>
          </a:p>
          <a:p>
            <a:pPr>
              <a:buFont typeface="Wingdings" charset="2"/>
              <a:buChar char="n"/>
            </a:pPr>
            <a:endParaRPr lang="en-US" altLang="ja-JP" sz="2200">
              <a:solidFill>
                <a:srgbClr val="595959"/>
              </a:solidFill>
              <a:latin typeface="TitilliumText25L 400 wt"/>
              <a:cs typeface="TitilliumText25L 400 wt"/>
            </a:endParaRPr>
          </a:p>
          <a:p>
            <a:pPr marL="0" indent="0">
              <a:lnSpc>
                <a:spcPct val="120000"/>
              </a:lnSpc>
              <a:buNone/>
            </a:pPr>
            <a:r>
              <a:rPr lang="en-US" altLang="ja-JP" sz="2200" b="1">
                <a:solidFill>
                  <a:srgbClr val="595959"/>
                </a:solidFill>
                <a:latin typeface="TitilliumText25L 400 wt"/>
                <a:cs typeface="TitilliumText25L 400 wt"/>
              </a:rPr>
              <a:t>@minnanomachi </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写真に関するプロジェクトのアカウント</a:t>
            </a:r>
            <a:r>
              <a:rPr lang="en-US" altLang="ja-JP" sz="2000">
                <a:solidFill>
                  <a:srgbClr val="595959"/>
                </a:solidFill>
                <a:latin typeface="TitilliumText25L 400 wt"/>
                <a:cs typeface="TitilliumText25L 400 wt"/>
              </a:rPr>
              <a:t>)</a:t>
            </a: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marL="0" indent="0">
              <a:lnSpc>
                <a:spcPct val="50000"/>
              </a:lnSpc>
              <a:buNone/>
            </a:pPr>
            <a:r>
              <a:rPr lang="en-US" altLang="ja-JP" sz="2200" b="1">
                <a:solidFill>
                  <a:srgbClr val="595959"/>
                </a:solidFill>
                <a:latin typeface="TitilliumText25L 400 wt"/>
                <a:cs typeface="TitilliumText25L 400 wt"/>
              </a:rPr>
              <a:t>@wonderrocketweb </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オンラインショッピングのアカウント</a:t>
            </a:r>
            <a:r>
              <a:rPr lang="en-US" altLang="ja-JP" sz="2000">
                <a:solidFill>
                  <a:srgbClr val="595959"/>
                </a:solidFill>
                <a:latin typeface="TitilliumText25L 400 wt"/>
                <a:cs typeface="TitilliumText25L 400 wt"/>
              </a:rPr>
              <a:t>)</a:t>
            </a:r>
          </a:p>
          <a:p>
            <a:pPr marL="0" indent="0">
              <a:lnSpc>
                <a:spcPct val="50000"/>
              </a:lnSpc>
              <a:buNone/>
            </a:pPr>
            <a:endParaRPr lang="en-US" altLang="ja-JP" sz="2200">
              <a:solidFill>
                <a:srgbClr val="595959"/>
              </a:solidFill>
              <a:latin typeface="TitilliumText25L 400 wt"/>
              <a:cs typeface="TitilliumText25L 400 wt"/>
            </a:endParaRPr>
          </a:p>
        </p:txBody>
      </p:sp>
      <p:sp>
        <p:nvSpPr>
          <p:cNvPr id="2" name="タイトル 1"/>
          <p:cNvSpPr>
            <a:spLocks noGrp="1"/>
          </p:cNvSpPr>
          <p:nvPr>
            <p:ph type="title"/>
          </p:nvPr>
        </p:nvSpPr>
        <p:spPr>
          <a:xfrm>
            <a:off x="685800" y="245008"/>
            <a:ext cx="7772400" cy="883014"/>
          </a:xfrm>
        </p:spPr>
        <p:txBody>
          <a:bodyPr/>
          <a:lstStyle/>
          <a:p>
            <a:r>
              <a:rPr lang="ja-JP" altLang="en-US" sz="4000"/>
              <a:t>予備実験</a:t>
            </a:r>
            <a:endParaRPr kumimoji="1" lang="ja-JP" altLang="en-US" sz="4000"/>
          </a:p>
        </p:txBody>
      </p:sp>
      <p:cxnSp>
        <p:nvCxnSpPr>
          <p:cNvPr id="5" name="Straight Connector 14"/>
          <p:cNvCxnSpPr/>
          <p:nvPr/>
        </p:nvCxnSpPr>
        <p:spPr>
          <a:xfrm flipV="1">
            <a:off x="1005219" y="2901119"/>
            <a:ext cx="7181216" cy="8998"/>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281822" y="2510007"/>
            <a:ext cx="2852278"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語</a:t>
            </a:r>
            <a:r>
              <a:rPr lang="en-US" altLang="ja-JP" sz="2000">
                <a:solidFill>
                  <a:srgbClr val="595959"/>
                </a:solidFill>
                <a:latin typeface="TitilliumText25L 400 wt"/>
                <a:cs typeface="TitilliumText25L 400 wt"/>
              </a:rPr>
              <a:t>         tf        df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cxnSp>
        <p:nvCxnSpPr>
          <p:cNvPr id="10" name="Straight Connector 14"/>
          <p:cNvCxnSpPr/>
          <p:nvPr/>
        </p:nvCxnSpPr>
        <p:spPr>
          <a:xfrm>
            <a:off x="1005219" y="3371449"/>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4"/>
          <p:cNvCxnSpPr/>
          <p:nvPr/>
        </p:nvCxnSpPr>
        <p:spPr>
          <a:xfrm>
            <a:off x="1005219" y="3832781"/>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1127505" y="2948455"/>
            <a:ext cx="697627" cy="400110"/>
          </a:xfrm>
          <a:prstGeom prst="rect">
            <a:avLst/>
          </a:prstGeom>
          <a:noFill/>
        </p:spPr>
        <p:txBody>
          <a:bodyPr wrap="none" rtlCol="0">
            <a:spAutoFit/>
          </a:bodyPr>
          <a:lstStyle/>
          <a:p>
            <a:r>
              <a:rPr kumimoji="1" lang="ja-JP" altLang="en-US" sz="2000">
                <a:solidFill>
                  <a:srgbClr val="595959"/>
                </a:solidFill>
              </a:rPr>
              <a:t>写真</a:t>
            </a:r>
          </a:p>
        </p:txBody>
      </p:sp>
      <p:sp>
        <p:nvSpPr>
          <p:cNvPr id="13" name="テキスト ボックス 12"/>
          <p:cNvSpPr txBox="1"/>
          <p:nvPr/>
        </p:nvSpPr>
        <p:spPr>
          <a:xfrm>
            <a:off x="1127505" y="3405870"/>
            <a:ext cx="697627" cy="400110"/>
          </a:xfrm>
          <a:prstGeom prst="rect">
            <a:avLst/>
          </a:prstGeom>
          <a:noFill/>
        </p:spPr>
        <p:txBody>
          <a:bodyPr wrap="none" rtlCol="0">
            <a:spAutoFit/>
          </a:bodyPr>
          <a:lstStyle/>
          <a:p>
            <a:r>
              <a:rPr lang="ja-JP" altLang="en-US" sz="2000">
                <a:solidFill>
                  <a:srgbClr val="595959"/>
                </a:solidFill>
              </a:rPr>
              <a:t>好き</a:t>
            </a:r>
            <a:endParaRPr kumimoji="1" lang="ja-JP" altLang="en-US" sz="2000">
              <a:solidFill>
                <a:srgbClr val="595959"/>
              </a:solidFill>
            </a:endParaRPr>
          </a:p>
        </p:txBody>
      </p:sp>
      <p:sp>
        <p:nvSpPr>
          <p:cNvPr id="14" name="テキスト ボックス 13"/>
          <p:cNvSpPr txBox="1"/>
          <p:nvPr/>
        </p:nvSpPr>
        <p:spPr>
          <a:xfrm>
            <a:off x="990213" y="3855499"/>
            <a:ext cx="954107" cy="400110"/>
          </a:xfrm>
          <a:prstGeom prst="rect">
            <a:avLst/>
          </a:prstGeom>
          <a:noFill/>
        </p:spPr>
        <p:txBody>
          <a:bodyPr wrap="none" rtlCol="0">
            <a:spAutoFit/>
          </a:bodyPr>
          <a:lstStyle/>
          <a:p>
            <a:r>
              <a:rPr lang="ja-JP" altLang="en-US" sz="2000">
                <a:solidFill>
                  <a:srgbClr val="595959"/>
                </a:solidFill>
              </a:rPr>
              <a:t>カメラ</a:t>
            </a:r>
            <a:endParaRPr kumimoji="1" lang="ja-JP" altLang="en-US" sz="2000">
              <a:solidFill>
                <a:srgbClr val="595959"/>
              </a:solidFill>
            </a:endParaRPr>
          </a:p>
        </p:txBody>
      </p:sp>
      <p:sp>
        <p:nvSpPr>
          <p:cNvPr id="15" name="テキスト ボックス 14"/>
          <p:cNvSpPr txBox="1"/>
          <p:nvPr/>
        </p:nvSpPr>
        <p:spPr>
          <a:xfrm>
            <a:off x="1900687" y="2938903"/>
            <a:ext cx="2141354"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0.42    0.03     0.39</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16" name="テキスト ボックス 15"/>
          <p:cNvSpPr txBox="1"/>
          <p:nvPr/>
        </p:nvSpPr>
        <p:spPr>
          <a:xfrm>
            <a:off x="1901218" y="3396056"/>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0.26    0.63        </a:t>
            </a:r>
            <a:r>
              <a:rPr lang="en-US" altLang="ja-JP" sz="2000">
                <a:solidFill>
                  <a:srgbClr val="BF00BF"/>
                </a:solidFill>
                <a:latin typeface="TitilliumText25L 400 wt"/>
                <a:cs typeface="TitilliumText25L 400 wt"/>
              </a:rPr>
              <a:t>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17" name="テキスト ボックス 16"/>
          <p:cNvSpPr txBox="1"/>
          <p:nvPr/>
        </p:nvSpPr>
        <p:spPr>
          <a:xfrm>
            <a:off x="1901749" y="3853209"/>
            <a:ext cx="2141354"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0.20    0.01     0.19</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cxnSp>
        <p:nvCxnSpPr>
          <p:cNvPr id="18" name="Straight Connector 14"/>
          <p:cNvCxnSpPr/>
          <p:nvPr/>
        </p:nvCxnSpPr>
        <p:spPr>
          <a:xfrm>
            <a:off x="4244970" y="2493127"/>
            <a:ext cx="0" cy="1783076"/>
          </a:xfrm>
          <a:prstGeom prst="line">
            <a:avLst/>
          </a:prstGeom>
          <a:solidFill>
            <a:schemeClr val="accent6">
              <a:lumMod val="40000"/>
              <a:lumOff val="60000"/>
            </a:schemeClr>
          </a:solidFill>
          <a:ln w="38100" cmpd="sng">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614749" y="2501009"/>
            <a:ext cx="3515833"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ユーザ</a:t>
            </a:r>
            <a:r>
              <a:rPr lang="en-US" altLang="ja-JP" sz="2000">
                <a:solidFill>
                  <a:srgbClr val="595959"/>
                </a:solidFill>
                <a:latin typeface="TitilliumText25L 400 wt"/>
                <a:cs typeface="TitilliumText25L 400 wt"/>
              </a:rPr>
              <a:t>            ff        uf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21" name="テキスト ボックス 20"/>
          <p:cNvSpPr txBox="1"/>
          <p:nvPr/>
        </p:nvSpPr>
        <p:spPr>
          <a:xfrm>
            <a:off x="4220371" y="2959992"/>
            <a:ext cx="1724022"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@camerapeople</a:t>
            </a:r>
            <a:endParaRPr kumimoji="1" lang="ja-JP" altLang="en-US" sz="1700">
              <a:solidFill>
                <a:srgbClr val="595959"/>
              </a:solidFill>
              <a:latin typeface="TitilliumText25L 400 wt"/>
              <a:cs typeface="TitilliumText25L 400 wt"/>
            </a:endParaRPr>
          </a:p>
        </p:txBody>
      </p:sp>
      <p:sp>
        <p:nvSpPr>
          <p:cNvPr id="22" name="テキスト ボックス 21"/>
          <p:cNvSpPr txBox="1"/>
          <p:nvPr/>
        </p:nvSpPr>
        <p:spPr>
          <a:xfrm>
            <a:off x="4233529" y="3405870"/>
            <a:ext cx="1617416"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@camerabiyori</a:t>
            </a:r>
            <a:endParaRPr kumimoji="1" lang="ja-JP" altLang="en-US" sz="1700">
              <a:solidFill>
                <a:srgbClr val="595959"/>
              </a:solidFill>
              <a:latin typeface="TitilliumText25L 400 wt"/>
              <a:cs typeface="TitilliumText25L 400 wt"/>
            </a:endParaRPr>
          </a:p>
        </p:txBody>
      </p:sp>
      <p:sp>
        <p:nvSpPr>
          <p:cNvPr id="23" name="テキスト ボックス 22"/>
          <p:cNvSpPr txBox="1"/>
          <p:nvPr/>
        </p:nvSpPr>
        <p:spPr>
          <a:xfrm>
            <a:off x="4393703" y="3832781"/>
            <a:ext cx="1267513"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@masason</a:t>
            </a:r>
            <a:endParaRPr kumimoji="1" lang="ja-JP" altLang="en-US" sz="1700">
              <a:solidFill>
                <a:srgbClr val="595959"/>
              </a:solidFill>
              <a:latin typeface="TitilliumText25L 400 wt"/>
              <a:cs typeface="TitilliumText25L 400 wt"/>
            </a:endParaRPr>
          </a:p>
        </p:txBody>
      </p:sp>
      <p:sp>
        <p:nvSpPr>
          <p:cNvPr id="27" name="テキスト ボックス 26"/>
          <p:cNvSpPr txBox="1"/>
          <p:nvPr/>
        </p:nvSpPr>
        <p:spPr>
          <a:xfrm>
            <a:off x="5898629" y="2938903"/>
            <a:ext cx="228780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0.74    0.001     0.74</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31" name="テキスト ボックス 30"/>
          <p:cNvSpPr txBox="1"/>
          <p:nvPr/>
        </p:nvSpPr>
        <p:spPr>
          <a:xfrm>
            <a:off x="5898629" y="3407498"/>
            <a:ext cx="2277288"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0.53    0.002     0.52</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32" name="テキスト ボックス 31"/>
          <p:cNvSpPr txBox="1"/>
          <p:nvPr/>
        </p:nvSpPr>
        <p:spPr>
          <a:xfrm>
            <a:off x="5910070" y="3853209"/>
            <a:ext cx="2261899"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0.42     0.32      </a:t>
            </a:r>
            <a:r>
              <a:rPr lang="en-US" altLang="ja-JP" sz="2000">
                <a:solidFill>
                  <a:srgbClr val="BF00BF"/>
                </a:solidFill>
                <a:latin typeface="TitilliumText25L 400 wt"/>
                <a:cs typeface="TitilliumText25L 400 wt"/>
              </a:rPr>
              <a:t>0.10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33" name="テキスト ボックス 32"/>
          <p:cNvSpPr txBox="1"/>
          <p:nvPr/>
        </p:nvSpPr>
        <p:spPr>
          <a:xfrm>
            <a:off x="779586" y="1714356"/>
            <a:ext cx="2492990"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mj-ea"/>
                <a:ea typeface="+mj-ea"/>
                <a:cs typeface="TitilliumText25L 400 wt"/>
              </a:rPr>
              <a:t>ターゲット型ユーザ</a:t>
            </a:r>
            <a:endParaRPr kumimoji="1" lang="en-US" altLang="ja-JP" sz="2000">
              <a:solidFill>
                <a:schemeClr val="tx1">
                  <a:lumMod val="65000"/>
                  <a:lumOff val="35000"/>
                </a:schemeClr>
              </a:solidFill>
              <a:latin typeface="+mj-ea"/>
              <a:ea typeface="+mj-ea"/>
              <a:cs typeface="TitilliumText25L 400 wt"/>
            </a:endParaRPr>
          </a:p>
        </p:txBody>
      </p:sp>
      <p:cxnSp>
        <p:nvCxnSpPr>
          <p:cNvPr id="34" name="Straight Connector 14"/>
          <p:cNvCxnSpPr/>
          <p:nvPr/>
        </p:nvCxnSpPr>
        <p:spPr>
          <a:xfrm flipV="1">
            <a:off x="1005219" y="5496022"/>
            <a:ext cx="7181216" cy="8998"/>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1281822" y="5104910"/>
            <a:ext cx="2852278"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語</a:t>
            </a:r>
            <a:r>
              <a:rPr lang="en-US" altLang="ja-JP" sz="2000">
                <a:solidFill>
                  <a:srgbClr val="595959"/>
                </a:solidFill>
                <a:latin typeface="TitilliumText25L 400 wt"/>
                <a:cs typeface="TitilliumText25L 400 wt"/>
              </a:rPr>
              <a:t>         tf        df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cxnSp>
        <p:nvCxnSpPr>
          <p:cNvPr id="36" name="Straight Connector 14"/>
          <p:cNvCxnSpPr/>
          <p:nvPr/>
        </p:nvCxnSpPr>
        <p:spPr>
          <a:xfrm>
            <a:off x="1005219" y="5966352"/>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4"/>
          <p:cNvCxnSpPr/>
          <p:nvPr/>
        </p:nvCxnSpPr>
        <p:spPr>
          <a:xfrm>
            <a:off x="1005219" y="6427684"/>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035977" y="5543358"/>
            <a:ext cx="954107" cy="400110"/>
          </a:xfrm>
          <a:prstGeom prst="rect">
            <a:avLst/>
          </a:prstGeom>
          <a:noFill/>
        </p:spPr>
        <p:txBody>
          <a:bodyPr wrap="none" rtlCol="0">
            <a:spAutoFit/>
          </a:bodyPr>
          <a:lstStyle/>
          <a:p>
            <a:r>
              <a:rPr lang="ja-JP" altLang="en-US" sz="2000">
                <a:solidFill>
                  <a:srgbClr val="595959"/>
                </a:solidFill>
              </a:rPr>
              <a:t>大好き</a:t>
            </a:r>
            <a:endParaRPr kumimoji="1" lang="ja-JP" altLang="en-US" sz="2000">
              <a:solidFill>
                <a:srgbClr val="595959"/>
              </a:solidFill>
            </a:endParaRPr>
          </a:p>
        </p:txBody>
      </p:sp>
      <p:sp>
        <p:nvSpPr>
          <p:cNvPr id="39" name="テキスト ボックス 38"/>
          <p:cNvSpPr txBox="1"/>
          <p:nvPr/>
        </p:nvSpPr>
        <p:spPr>
          <a:xfrm>
            <a:off x="1127505" y="6000773"/>
            <a:ext cx="697627" cy="400110"/>
          </a:xfrm>
          <a:prstGeom prst="rect">
            <a:avLst/>
          </a:prstGeom>
          <a:noFill/>
        </p:spPr>
        <p:txBody>
          <a:bodyPr wrap="none" rtlCol="0">
            <a:spAutoFit/>
          </a:bodyPr>
          <a:lstStyle/>
          <a:p>
            <a:r>
              <a:rPr lang="ja-JP" altLang="en-US" sz="2000">
                <a:solidFill>
                  <a:srgbClr val="595959"/>
                </a:solidFill>
              </a:rPr>
              <a:t>音楽</a:t>
            </a:r>
            <a:endParaRPr kumimoji="1" lang="ja-JP" altLang="en-US" sz="2000">
              <a:solidFill>
                <a:srgbClr val="595959"/>
              </a:solidFill>
            </a:endParaRPr>
          </a:p>
        </p:txBody>
      </p:sp>
      <p:sp>
        <p:nvSpPr>
          <p:cNvPr id="40" name="テキスト ボックス 39"/>
          <p:cNvSpPr txBox="1"/>
          <p:nvPr/>
        </p:nvSpPr>
        <p:spPr>
          <a:xfrm>
            <a:off x="841480" y="6450402"/>
            <a:ext cx="1210588" cy="400110"/>
          </a:xfrm>
          <a:prstGeom prst="rect">
            <a:avLst/>
          </a:prstGeom>
          <a:noFill/>
        </p:spPr>
        <p:txBody>
          <a:bodyPr wrap="none" rtlCol="0">
            <a:spAutoFit/>
          </a:bodyPr>
          <a:lstStyle/>
          <a:p>
            <a:r>
              <a:rPr lang="ja-JP" altLang="en-US" sz="2000">
                <a:solidFill>
                  <a:srgbClr val="595959"/>
                </a:solidFill>
              </a:rPr>
              <a:t>フォロー</a:t>
            </a:r>
            <a:endParaRPr kumimoji="1" lang="ja-JP" altLang="en-US" sz="2000">
              <a:solidFill>
                <a:srgbClr val="595959"/>
              </a:solidFill>
            </a:endParaRPr>
          </a:p>
        </p:txBody>
      </p:sp>
      <p:sp>
        <p:nvSpPr>
          <p:cNvPr id="41" name="テキスト ボックス 40"/>
          <p:cNvSpPr txBox="1"/>
          <p:nvPr/>
        </p:nvSpPr>
        <p:spPr>
          <a:xfrm>
            <a:off x="1900687" y="5533806"/>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0.11    0.28        0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2" name="テキスト ボックス 41"/>
          <p:cNvSpPr txBox="1"/>
          <p:nvPr/>
        </p:nvSpPr>
        <p:spPr>
          <a:xfrm>
            <a:off x="1901218" y="5990959"/>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0.10    0.19        0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3" name="テキスト ボックス 42"/>
          <p:cNvSpPr txBox="1"/>
          <p:nvPr/>
        </p:nvSpPr>
        <p:spPr>
          <a:xfrm>
            <a:off x="1901749" y="6448112"/>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0.08    0.28        0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cxnSp>
        <p:nvCxnSpPr>
          <p:cNvPr id="44" name="Straight Connector 14"/>
          <p:cNvCxnSpPr/>
          <p:nvPr/>
        </p:nvCxnSpPr>
        <p:spPr>
          <a:xfrm>
            <a:off x="4233529" y="5104910"/>
            <a:ext cx="11441" cy="1743312"/>
          </a:xfrm>
          <a:prstGeom prst="line">
            <a:avLst/>
          </a:prstGeom>
          <a:solidFill>
            <a:schemeClr val="accent6">
              <a:lumMod val="40000"/>
              <a:lumOff val="60000"/>
            </a:schemeClr>
          </a:solidFill>
          <a:ln w="38100" cmpd="sng">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4614749" y="5095912"/>
            <a:ext cx="3515833"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ユーザ</a:t>
            </a:r>
            <a:r>
              <a:rPr lang="en-US" altLang="ja-JP" sz="2000">
                <a:solidFill>
                  <a:srgbClr val="595959"/>
                </a:solidFill>
                <a:latin typeface="TitilliumText25L 400 wt"/>
                <a:cs typeface="TitilliumText25L 400 wt"/>
              </a:rPr>
              <a:t>            ff        uf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6" name="テキスト ボックス 45"/>
          <p:cNvSpPr txBox="1"/>
          <p:nvPr/>
        </p:nvSpPr>
        <p:spPr>
          <a:xfrm>
            <a:off x="4426309" y="5554895"/>
            <a:ext cx="1235030"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@panyurin</a:t>
            </a:r>
            <a:endParaRPr kumimoji="1" lang="ja-JP" altLang="en-US" sz="1700">
              <a:solidFill>
                <a:srgbClr val="595959"/>
              </a:solidFill>
              <a:latin typeface="TitilliumText25L 400 wt"/>
              <a:cs typeface="TitilliumText25L 400 wt"/>
            </a:endParaRPr>
          </a:p>
        </p:txBody>
      </p:sp>
      <p:sp>
        <p:nvSpPr>
          <p:cNvPr id="47" name="テキスト ボックス 46"/>
          <p:cNvSpPr txBox="1"/>
          <p:nvPr/>
        </p:nvSpPr>
        <p:spPr>
          <a:xfrm>
            <a:off x="4336498" y="6000773"/>
            <a:ext cx="1457834"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@RolaWorLD</a:t>
            </a:r>
            <a:endParaRPr kumimoji="1" lang="ja-JP" altLang="en-US" sz="1700">
              <a:solidFill>
                <a:srgbClr val="595959"/>
              </a:solidFill>
              <a:latin typeface="TitilliumText25L 400 wt"/>
              <a:cs typeface="TitilliumText25L 400 wt"/>
            </a:endParaRPr>
          </a:p>
        </p:txBody>
      </p:sp>
      <p:sp>
        <p:nvSpPr>
          <p:cNvPr id="48" name="テキスト ボックス 47"/>
          <p:cNvSpPr txBox="1"/>
          <p:nvPr/>
        </p:nvSpPr>
        <p:spPr>
          <a:xfrm>
            <a:off x="4428026" y="6427684"/>
            <a:ext cx="1172116"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@TDR_PR</a:t>
            </a:r>
            <a:endParaRPr kumimoji="1" lang="ja-JP" altLang="en-US" sz="1700">
              <a:solidFill>
                <a:srgbClr val="595959"/>
              </a:solidFill>
              <a:latin typeface="TitilliumText25L 400 wt"/>
              <a:cs typeface="TitilliumText25L 400 wt"/>
            </a:endParaRPr>
          </a:p>
        </p:txBody>
      </p:sp>
      <p:sp>
        <p:nvSpPr>
          <p:cNvPr id="49" name="テキスト ボックス 48"/>
          <p:cNvSpPr txBox="1"/>
          <p:nvPr/>
        </p:nvSpPr>
        <p:spPr>
          <a:xfrm>
            <a:off x="5898629" y="5533806"/>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0.27    0.29        0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0" name="テキスト ボックス 49"/>
          <p:cNvSpPr txBox="1"/>
          <p:nvPr/>
        </p:nvSpPr>
        <p:spPr>
          <a:xfrm>
            <a:off x="5898629" y="6002401"/>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0.19    0.29        0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1" name="テキスト ボックス 50"/>
          <p:cNvSpPr txBox="1"/>
          <p:nvPr/>
        </p:nvSpPr>
        <p:spPr>
          <a:xfrm>
            <a:off x="5910070" y="6448112"/>
            <a:ext cx="2201627"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0.15    0.08      0.07</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2" name="テキスト ボックス 51"/>
          <p:cNvSpPr txBox="1"/>
          <p:nvPr/>
        </p:nvSpPr>
        <p:spPr>
          <a:xfrm>
            <a:off x="651346" y="4320701"/>
            <a:ext cx="2749471"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mj-ea"/>
                <a:ea typeface="+mj-ea"/>
                <a:cs typeface="TitilliumText25L 400 wt"/>
              </a:rPr>
              <a:t>非ターゲット型ユーザ</a:t>
            </a:r>
            <a:endParaRPr kumimoji="1" lang="en-US" altLang="ja-JP" sz="2000">
              <a:solidFill>
                <a:schemeClr val="tx1">
                  <a:lumMod val="65000"/>
                  <a:lumOff val="35000"/>
                </a:schemeClr>
              </a:solidFill>
              <a:latin typeface="+mj-ea"/>
              <a:ea typeface="+mj-ea"/>
              <a:cs typeface="TitilliumText25L 400 wt"/>
            </a:endParaRPr>
          </a:p>
        </p:txBody>
      </p:sp>
    </p:spTree>
    <p:extLst>
      <p:ext uri="{BB962C8B-B14F-4D97-AF65-F5344CB8AC3E}">
        <p14:creationId xmlns:p14="http://schemas.microsoft.com/office/powerpoint/2010/main" val="1711472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45008"/>
            <a:ext cx="7772400" cy="883014"/>
          </a:xfrm>
        </p:spPr>
        <p:txBody>
          <a:bodyPr/>
          <a:lstStyle/>
          <a:p>
            <a:r>
              <a:rPr kumimoji="1" lang="ja-JP" altLang="en-US" sz="4000"/>
              <a:t>研究の背景</a:t>
            </a:r>
          </a:p>
        </p:txBody>
      </p:sp>
      <p:sp>
        <p:nvSpPr>
          <p:cNvPr id="3" name="コンテンツ プレースホルダー 2"/>
          <p:cNvSpPr>
            <a:spLocks noGrp="1"/>
          </p:cNvSpPr>
          <p:nvPr>
            <p:ph idx="1"/>
          </p:nvPr>
        </p:nvSpPr>
        <p:spPr>
          <a:xfrm>
            <a:off x="685799" y="1128022"/>
            <a:ext cx="7639489" cy="5104818"/>
          </a:xfrm>
        </p:spPr>
        <p:txBody>
          <a:bodyPr/>
          <a:lstStyle/>
          <a:p>
            <a:pPr>
              <a:buFont typeface="Wingdings" charset="2"/>
              <a:buChar char="n"/>
            </a:pPr>
            <a:r>
              <a:rPr lang="en-US" altLang="ja-JP" sz="2800">
                <a:solidFill>
                  <a:srgbClr val="595959"/>
                </a:solidFill>
                <a:latin typeface="TitilliumText25L 400 wt"/>
                <a:cs typeface="TitilliumText25L 400 wt"/>
              </a:rPr>
              <a:t>Twitter</a:t>
            </a:r>
            <a:r>
              <a:rPr lang="ja-JP" altLang="en-US" sz="2800">
                <a:solidFill>
                  <a:srgbClr val="595959"/>
                </a:solidFill>
                <a:latin typeface="TitilliumText25L 400 wt"/>
                <a:cs typeface="TitilliumText25L 400 wt"/>
              </a:rPr>
              <a:t>には多くの</a:t>
            </a:r>
            <a:r>
              <a:rPr kumimoji="1" lang="ja-JP" altLang="en-US" sz="2800">
                <a:solidFill>
                  <a:srgbClr val="595959"/>
                </a:solidFill>
              </a:rPr>
              <a:t>利用目</a:t>
            </a:r>
            <a:r>
              <a:rPr kumimoji="1" lang="ja-JP" altLang="en-US" sz="2800">
                <a:solidFill>
                  <a:schemeClr val="tx1">
                    <a:lumMod val="65000"/>
                    <a:lumOff val="35000"/>
                  </a:schemeClr>
                </a:solidFill>
              </a:rPr>
              <a:t>的</a:t>
            </a:r>
            <a:r>
              <a:rPr lang="ja-JP" altLang="en-US" sz="2800">
                <a:solidFill>
                  <a:srgbClr val="595959"/>
                </a:solidFill>
              </a:rPr>
              <a:t>が混在している</a:t>
            </a:r>
            <a:endParaRPr lang="en-US" altLang="ja-JP" sz="2300">
              <a:solidFill>
                <a:schemeClr val="tx1">
                  <a:lumMod val="65000"/>
                  <a:lumOff val="35000"/>
                </a:schemeClr>
              </a:solidFill>
            </a:endParaRPr>
          </a:p>
          <a:p>
            <a:pPr>
              <a:buFont typeface="Wingdings" charset="2"/>
              <a:buChar char="n"/>
            </a:pPr>
            <a:endParaRPr lang="en-US" altLang="ja-JP" sz="2800"/>
          </a:p>
          <a:p>
            <a:pPr marL="0" indent="0">
              <a:buNone/>
            </a:pPr>
            <a:endParaRPr lang="en-US" altLang="ja-JP" sz="2800">
              <a:latin typeface="Tahoma"/>
              <a:cs typeface="Tahoma"/>
            </a:endParaRPr>
          </a:p>
          <a:p>
            <a:pPr lvl="2">
              <a:buFont typeface="Wingdings" charset="2"/>
              <a:buChar char="n"/>
            </a:pPr>
            <a:endParaRPr lang="en-US" altLang="ja-JP">
              <a:latin typeface="Tahoma"/>
              <a:cs typeface="Tahoma"/>
            </a:endParaRPr>
          </a:p>
          <a:p>
            <a:pPr lvl="2">
              <a:buFont typeface="Wingdings" charset="2"/>
              <a:buChar char="n"/>
            </a:pPr>
            <a:endParaRPr lang="en-US" altLang="ja-JP">
              <a:latin typeface="Tahoma"/>
              <a:cs typeface="Tahoma"/>
            </a:endParaRPr>
          </a:p>
          <a:p>
            <a:pPr lvl="2">
              <a:buFont typeface="Wingdings" charset="2"/>
              <a:buChar char="n"/>
            </a:pPr>
            <a:endParaRPr lang="en-US" altLang="ja-JP">
              <a:latin typeface="Tahoma"/>
              <a:cs typeface="Tahoma"/>
            </a:endParaRPr>
          </a:p>
          <a:p>
            <a:pPr lvl="2">
              <a:buFont typeface="Wingdings" charset="2"/>
              <a:buChar char="n"/>
            </a:pPr>
            <a:endParaRPr lang="en-US" altLang="ja-JP">
              <a:latin typeface="Tahoma"/>
              <a:cs typeface="Tahoma"/>
            </a:endParaRPr>
          </a:p>
          <a:p>
            <a:pPr>
              <a:buFont typeface="Wingdings" charset="2"/>
              <a:buChar char="n"/>
            </a:pPr>
            <a:endParaRPr kumimoji="1" lang="ja-JP" altLang="en-US" sz="2400"/>
          </a:p>
        </p:txBody>
      </p:sp>
      <p:sp>
        <p:nvSpPr>
          <p:cNvPr id="12" name="正方形/長方形 11"/>
          <p:cNvSpPr/>
          <p:nvPr/>
        </p:nvSpPr>
        <p:spPr>
          <a:xfrm>
            <a:off x="967842" y="2633365"/>
            <a:ext cx="2895651" cy="823028"/>
          </a:xfrm>
          <a:prstGeom prst="rect">
            <a:avLst/>
          </a:prstGeom>
          <a:noFill/>
          <a:ln w="28575"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064477" y="2716233"/>
            <a:ext cx="773071" cy="673493"/>
          </a:xfrm>
          <a:prstGeom prst="rect">
            <a:avLst/>
          </a:prstGeom>
          <a:solidFill>
            <a:schemeClr val="bg1">
              <a:lumMod val="85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19" name="Group 10"/>
          <p:cNvGrpSpPr>
            <a:grpSpLocks/>
          </p:cNvGrpSpPr>
          <p:nvPr/>
        </p:nvGrpSpPr>
        <p:grpSpPr bwMode="auto">
          <a:xfrm>
            <a:off x="1317404" y="2779082"/>
            <a:ext cx="262293" cy="581452"/>
            <a:chOff x="864" y="1248"/>
            <a:chExt cx="672" cy="1440"/>
          </a:xfrm>
          <a:solidFill>
            <a:schemeClr val="tx1">
              <a:lumMod val="65000"/>
              <a:lumOff val="35000"/>
            </a:schemeClr>
          </a:solidFill>
        </p:grpSpPr>
        <p:sp>
          <p:nvSpPr>
            <p:cNvPr id="20" name="Oval 11"/>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21" name="Rectangle 12"/>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22" name="Oval 13"/>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grpSp>
      <p:sp>
        <p:nvSpPr>
          <p:cNvPr id="4" name="テキスト ボックス 3"/>
          <p:cNvSpPr txBox="1"/>
          <p:nvPr/>
        </p:nvSpPr>
        <p:spPr>
          <a:xfrm>
            <a:off x="1814666" y="2653096"/>
            <a:ext cx="1980029" cy="400110"/>
          </a:xfrm>
          <a:prstGeom prst="rect">
            <a:avLst/>
          </a:prstGeom>
          <a:noFill/>
        </p:spPr>
        <p:txBody>
          <a:bodyPr wrap="none" rtlCol="0">
            <a:spAutoFit/>
          </a:bodyPr>
          <a:lstStyle/>
          <a:p>
            <a:r>
              <a:rPr kumimoji="1" lang="ja-JP" altLang="en-US" sz="2000">
                <a:solidFill>
                  <a:schemeClr val="tx1">
                    <a:lumMod val="65000"/>
                    <a:lumOff val="35000"/>
                  </a:schemeClr>
                </a:solidFill>
              </a:rPr>
              <a:t>社会のニュース</a:t>
            </a:r>
          </a:p>
        </p:txBody>
      </p:sp>
      <p:sp>
        <p:nvSpPr>
          <p:cNvPr id="24" name="正方形/長方形 23"/>
          <p:cNvSpPr/>
          <p:nvPr/>
        </p:nvSpPr>
        <p:spPr>
          <a:xfrm>
            <a:off x="1039520" y="4316561"/>
            <a:ext cx="773071" cy="673493"/>
          </a:xfrm>
          <a:prstGeom prst="rect">
            <a:avLst/>
          </a:prstGeom>
          <a:solidFill>
            <a:schemeClr val="accent2">
              <a:lumMod val="20000"/>
              <a:lumOff val="80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25" name="Group 10"/>
          <p:cNvGrpSpPr>
            <a:grpSpLocks/>
          </p:cNvGrpSpPr>
          <p:nvPr/>
        </p:nvGrpSpPr>
        <p:grpSpPr bwMode="auto">
          <a:xfrm>
            <a:off x="1292447" y="4379410"/>
            <a:ext cx="262293" cy="581452"/>
            <a:chOff x="864" y="1248"/>
            <a:chExt cx="672" cy="1440"/>
          </a:xfrm>
          <a:solidFill>
            <a:schemeClr val="accent2">
              <a:lumMod val="75000"/>
            </a:schemeClr>
          </a:solidFill>
        </p:grpSpPr>
        <p:sp>
          <p:nvSpPr>
            <p:cNvPr id="26" name="Oval 11"/>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27" name="Rectangle 12"/>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28" name="Oval 13"/>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grpSp>
      <p:sp>
        <p:nvSpPr>
          <p:cNvPr id="29" name="テキスト ボックス 28"/>
          <p:cNvSpPr txBox="1"/>
          <p:nvPr/>
        </p:nvSpPr>
        <p:spPr>
          <a:xfrm>
            <a:off x="2018529" y="4253424"/>
            <a:ext cx="1467068" cy="400110"/>
          </a:xfrm>
          <a:prstGeom prst="rect">
            <a:avLst/>
          </a:prstGeom>
          <a:noFill/>
        </p:spPr>
        <p:txBody>
          <a:bodyPr wrap="none" rtlCol="0">
            <a:spAutoFit/>
          </a:bodyPr>
          <a:lstStyle/>
          <a:p>
            <a:r>
              <a:rPr lang="ja-JP" altLang="en-US" sz="2000">
                <a:solidFill>
                  <a:schemeClr val="tx1">
                    <a:lumMod val="65000"/>
                    <a:lumOff val="35000"/>
                  </a:schemeClr>
                </a:solidFill>
              </a:rPr>
              <a:t>京都の天気</a:t>
            </a:r>
            <a:endParaRPr kumimoji="1" lang="ja-JP" altLang="en-US" sz="2000">
              <a:solidFill>
                <a:schemeClr val="tx1">
                  <a:lumMod val="65000"/>
                  <a:lumOff val="35000"/>
                </a:schemeClr>
              </a:solidFill>
            </a:endParaRPr>
          </a:p>
        </p:txBody>
      </p:sp>
      <p:sp>
        <p:nvSpPr>
          <p:cNvPr id="31" name="正方形/長方形 30"/>
          <p:cNvSpPr/>
          <p:nvPr/>
        </p:nvSpPr>
        <p:spPr>
          <a:xfrm>
            <a:off x="5375403" y="4316915"/>
            <a:ext cx="773071" cy="673493"/>
          </a:xfrm>
          <a:prstGeom prst="rect">
            <a:avLst/>
          </a:prstGeom>
          <a:solidFill>
            <a:schemeClr val="accent1">
              <a:lumMod val="20000"/>
              <a:lumOff val="80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32" name="Group 10"/>
          <p:cNvGrpSpPr>
            <a:grpSpLocks/>
          </p:cNvGrpSpPr>
          <p:nvPr/>
        </p:nvGrpSpPr>
        <p:grpSpPr bwMode="auto">
          <a:xfrm>
            <a:off x="5628330" y="4379764"/>
            <a:ext cx="262293" cy="581452"/>
            <a:chOff x="864" y="1248"/>
            <a:chExt cx="672" cy="1440"/>
          </a:xfrm>
          <a:solidFill>
            <a:schemeClr val="accent1">
              <a:lumMod val="75000"/>
            </a:schemeClr>
          </a:solidFill>
        </p:grpSpPr>
        <p:sp>
          <p:nvSpPr>
            <p:cNvPr id="33" name="Oval 11"/>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34" name="Rectangle 12"/>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35" name="Oval 13"/>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grpSp>
      <p:sp>
        <p:nvSpPr>
          <p:cNvPr id="36" name="テキスト ボックス 35"/>
          <p:cNvSpPr txBox="1"/>
          <p:nvPr/>
        </p:nvSpPr>
        <p:spPr>
          <a:xfrm>
            <a:off x="6514586" y="4253778"/>
            <a:ext cx="954107" cy="400110"/>
          </a:xfrm>
          <a:prstGeom prst="rect">
            <a:avLst/>
          </a:prstGeom>
          <a:noFill/>
        </p:spPr>
        <p:txBody>
          <a:bodyPr wrap="none" rtlCol="0">
            <a:spAutoFit/>
          </a:bodyPr>
          <a:lstStyle/>
          <a:p>
            <a:r>
              <a:rPr lang="ja-JP" altLang="en-US" sz="2000">
                <a:solidFill>
                  <a:schemeClr val="tx1">
                    <a:lumMod val="65000"/>
                    <a:lumOff val="35000"/>
                  </a:schemeClr>
                </a:solidFill>
              </a:rPr>
              <a:t>たろう</a:t>
            </a:r>
            <a:endParaRPr kumimoji="1" lang="ja-JP" altLang="en-US" sz="2000">
              <a:solidFill>
                <a:schemeClr val="tx1">
                  <a:lumMod val="65000"/>
                  <a:lumOff val="35000"/>
                </a:schemeClr>
              </a:solidFill>
            </a:endParaRPr>
          </a:p>
        </p:txBody>
      </p:sp>
      <p:cxnSp>
        <p:nvCxnSpPr>
          <p:cNvPr id="37" name="Straight Connector 14"/>
          <p:cNvCxnSpPr/>
          <p:nvPr/>
        </p:nvCxnSpPr>
        <p:spPr>
          <a:xfrm>
            <a:off x="2026038" y="3134814"/>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14"/>
          <p:cNvCxnSpPr/>
          <p:nvPr/>
        </p:nvCxnSpPr>
        <p:spPr>
          <a:xfrm>
            <a:off x="2026038" y="3287214"/>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14"/>
          <p:cNvCxnSpPr/>
          <p:nvPr/>
        </p:nvCxnSpPr>
        <p:spPr>
          <a:xfrm>
            <a:off x="2028642" y="4725360"/>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14"/>
          <p:cNvCxnSpPr/>
          <p:nvPr/>
        </p:nvCxnSpPr>
        <p:spPr>
          <a:xfrm>
            <a:off x="2028642" y="4877760"/>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4"/>
          <p:cNvCxnSpPr/>
          <p:nvPr/>
        </p:nvCxnSpPr>
        <p:spPr>
          <a:xfrm>
            <a:off x="6392086" y="4722238"/>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6392086" y="4874638"/>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734993" y="2170862"/>
            <a:ext cx="3262432" cy="400110"/>
          </a:xfrm>
          <a:prstGeom prst="rect">
            <a:avLst/>
          </a:prstGeom>
          <a:solidFill>
            <a:schemeClr val="bg1">
              <a:lumMod val="85000"/>
              <a:alpha val="52000"/>
            </a:schemeClr>
          </a:solidFill>
          <a:ln w="28575" cmpd="sng">
            <a:noFill/>
          </a:ln>
        </p:spPr>
        <p:txBody>
          <a:bodyPr wrap="none" rtlCol="0">
            <a:spAutoFit/>
          </a:bodyPr>
          <a:lstStyle/>
          <a:p>
            <a:pPr algn="ctr"/>
            <a:r>
              <a:rPr lang="ja-JP" altLang="en-US" sz="2000">
                <a:solidFill>
                  <a:schemeClr val="tx1">
                    <a:lumMod val="65000"/>
                    <a:lumOff val="35000"/>
                  </a:schemeClr>
                </a:solidFill>
              </a:rPr>
              <a:t>広く一般に向けた情報発信</a:t>
            </a:r>
            <a:endParaRPr kumimoji="1" lang="en-US" altLang="ja-JP" sz="2000">
              <a:solidFill>
                <a:schemeClr val="tx1">
                  <a:lumMod val="65000"/>
                  <a:lumOff val="35000"/>
                </a:schemeClr>
              </a:solidFill>
            </a:endParaRPr>
          </a:p>
        </p:txBody>
      </p:sp>
      <p:sp>
        <p:nvSpPr>
          <p:cNvPr id="47" name="テキスト ボックス 46"/>
          <p:cNvSpPr txBox="1"/>
          <p:nvPr/>
        </p:nvSpPr>
        <p:spPr>
          <a:xfrm>
            <a:off x="355801" y="3788155"/>
            <a:ext cx="4031873" cy="400110"/>
          </a:xfrm>
          <a:prstGeom prst="rect">
            <a:avLst/>
          </a:prstGeom>
          <a:solidFill>
            <a:schemeClr val="bg1">
              <a:lumMod val="85000"/>
              <a:alpha val="52000"/>
            </a:schemeClr>
          </a:solidFill>
          <a:ln w="28575" cmpd="sng">
            <a:noFill/>
          </a:ln>
        </p:spPr>
        <p:txBody>
          <a:bodyPr wrap="none" rtlCol="0">
            <a:spAutoFit/>
          </a:bodyPr>
          <a:lstStyle/>
          <a:p>
            <a:pPr algn="ctr"/>
            <a:r>
              <a:rPr lang="ja-JP" altLang="en-US" sz="2000">
                <a:solidFill>
                  <a:schemeClr val="tx1">
                    <a:lumMod val="65000"/>
                    <a:lumOff val="35000"/>
                  </a:schemeClr>
                </a:solidFill>
              </a:rPr>
              <a:t>特定のトピックに関する情報発信</a:t>
            </a:r>
            <a:endParaRPr kumimoji="1" lang="en-US" altLang="ja-JP" sz="2000">
              <a:solidFill>
                <a:schemeClr val="tx1">
                  <a:lumMod val="65000"/>
                  <a:lumOff val="35000"/>
                </a:schemeClr>
              </a:solidFill>
            </a:endParaRPr>
          </a:p>
        </p:txBody>
      </p:sp>
      <p:sp>
        <p:nvSpPr>
          <p:cNvPr id="48" name="テキスト ボックス 47"/>
          <p:cNvSpPr txBox="1"/>
          <p:nvPr/>
        </p:nvSpPr>
        <p:spPr>
          <a:xfrm>
            <a:off x="4909427" y="3775534"/>
            <a:ext cx="3518912" cy="400110"/>
          </a:xfrm>
          <a:prstGeom prst="rect">
            <a:avLst/>
          </a:prstGeom>
          <a:solidFill>
            <a:schemeClr val="bg1">
              <a:lumMod val="85000"/>
              <a:alpha val="52000"/>
            </a:schemeClr>
          </a:solidFill>
          <a:ln w="28575" cmpd="sng">
            <a:noFill/>
          </a:ln>
        </p:spPr>
        <p:txBody>
          <a:bodyPr wrap="none" rtlCol="0">
            <a:spAutoFit/>
          </a:bodyPr>
          <a:lstStyle/>
          <a:p>
            <a:pPr algn="ctr"/>
            <a:r>
              <a:rPr lang="ja-JP" altLang="en-US" sz="2000">
                <a:solidFill>
                  <a:schemeClr val="tx1">
                    <a:lumMod val="65000"/>
                    <a:lumOff val="35000"/>
                  </a:schemeClr>
                </a:solidFill>
              </a:rPr>
              <a:t>友人とのコミュニケーション</a:t>
            </a:r>
            <a:endParaRPr kumimoji="1" lang="en-US" altLang="ja-JP" sz="2000">
              <a:solidFill>
                <a:schemeClr val="tx1">
                  <a:lumMod val="65000"/>
                  <a:lumOff val="35000"/>
                </a:schemeClr>
              </a:solidFill>
            </a:endParaRPr>
          </a:p>
        </p:txBody>
      </p:sp>
      <p:sp>
        <p:nvSpPr>
          <p:cNvPr id="8" name="正方形/長方形 7"/>
          <p:cNvSpPr/>
          <p:nvPr/>
        </p:nvSpPr>
        <p:spPr>
          <a:xfrm>
            <a:off x="0" y="5789820"/>
            <a:ext cx="9144000" cy="1079831"/>
          </a:xfrm>
          <a:prstGeom prst="rect">
            <a:avLst/>
          </a:prstGeom>
          <a:solidFill>
            <a:schemeClr val="tx1">
              <a:lumMod val="65000"/>
              <a:lumOff val="3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49" name="テキスト ボックス 48"/>
          <p:cNvSpPr txBox="1"/>
          <p:nvPr/>
        </p:nvSpPr>
        <p:spPr>
          <a:xfrm>
            <a:off x="1831617" y="6074425"/>
            <a:ext cx="5570756" cy="523220"/>
          </a:xfrm>
          <a:prstGeom prst="rect">
            <a:avLst/>
          </a:prstGeom>
          <a:noFill/>
        </p:spPr>
        <p:txBody>
          <a:bodyPr wrap="none" rtlCol="0">
            <a:spAutoFit/>
          </a:bodyPr>
          <a:lstStyle/>
          <a:p>
            <a:r>
              <a:rPr lang="ja-JP" altLang="en-US" sz="2800">
                <a:solidFill>
                  <a:schemeClr val="bg1">
                    <a:lumMod val="95000"/>
                  </a:schemeClr>
                </a:solidFill>
              </a:rPr>
              <a:t>情報発信の対象範囲の広さは様々</a:t>
            </a:r>
            <a:endParaRPr kumimoji="1" lang="ja-JP" altLang="en-US" sz="2800">
              <a:solidFill>
                <a:schemeClr val="bg1">
                  <a:lumMod val="95000"/>
                </a:schemeClr>
              </a:solidFill>
            </a:endParaRPr>
          </a:p>
        </p:txBody>
      </p:sp>
      <p:sp>
        <p:nvSpPr>
          <p:cNvPr id="50" name="正方形/長方形 49"/>
          <p:cNvSpPr/>
          <p:nvPr/>
        </p:nvSpPr>
        <p:spPr>
          <a:xfrm>
            <a:off x="938252" y="4247567"/>
            <a:ext cx="2895651" cy="823028"/>
          </a:xfrm>
          <a:prstGeom prst="rect">
            <a:avLst/>
          </a:prstGeom>
          <a:noFill/>
          <a:ln w="28575"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5282398" y="4242020"/>
            <a:ext cx="2895651" cy="823028"/>
          </a:xfrm>
          <a:prstGeom prst="rect">
            <a:avLst/>
          </a:prstGeom>
          <a:noFill/>
          <a:ln w="28575"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5370834" y="2652236"/>
            <a:ext cx="773071" cy="673493"/>
          </a:xfrm>
          <a:prstGeom prst="rect">
            <a:avLst/>
          </a:prstGeom>
          <a:solidFill>
            <a:schemeClr val="tx2">
              <a:lumMod val="20000"/>
              <a:lumOff val="80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44" name="Group 10"/>
          <p:cNvGrpSpPr>
            <a:grpSpLocks/>
          </p:cNvGrpSpPr>
          <p:nvPr/>
        </p:nvGrpSpPr>
        <p:grpSpPr bwMode="auto">
          <a:xfrm>
            <a:off x="5623761" y="2715085"/>
            <a:ext cx="262293" cy="581452"/>
            <a:chOff x="864" y="1248"/>
            <a:chExt cx="672" cy="1440"/>
          </a:xfrm>
          <a:solidFill>
            <a:schemeClr val="accent5">
              <a:lumMod val="25000"/>
            </a:schemeClr>
          </a:solidFill>
        </p:grpSpPr>
        <p:sp>
          <p:nvSpPr>
            <p:cNvPr id="45" name="Oval 11"/>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52" name="Rectangle 12"/>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53" name="Oval 13"/>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grpSp>
      <p:sp>
        <p:nvSpPr>
          <p:cNvPr id="54" name="テキスト ボックス 53"/>
          <p:cNvSpPr txBox="1"/>
          <p:nvPr/>
        </p:nvSpPr>
        <p:spPr>
          <a:xfrm>
            <a:off x="6204294" y="2611225"/>
            <a:ext cx="1723549" cy="400110"/>
          </a:xfrm>
          <a:prstGeom prst="rect">
            <a:avLst/>
          </a:prstGeom>
          <a:noFill/>
        </p:spPr>
        <p:txBody>
          <a:bodyPr wrap="none" rtlCol="0">
            <a:spAutoFit/>
          </a:bodyPr>
          <a:lstStyle/>
          <a:p>
            <a:r>
              <a:rPr lang="ja-JP" altLang="en-US" sz="2000">
                <a:solidFill>
                  <a:schemeClr val="tx1">
                    <a:lumMod val="65000"/>
                    <a:lumOff val="35000"/>
                  </a:schemeClr>
                </a:solidFill>
              </a:rPr>
              <a:t>メンバー向け</a:t>
            </a:r>
            <a:endParaRPr kumimoji="1" lang="ja-JP" altLang="en-US" sz="2000">
              <a:solidFill>
                <a:schemeClr val="tx1">
                  <a:lumMod val="65000"/>
                  <a:lumOff val="35000"/>
                </a:schemeClr>
              </a:solidFill>
            </a:endParaRPr>
          </a:p>
        </p:txBody>
      </p:sp>
      <p:cxnSp>
        <p:nvCxnSpPr>
          <p:cNvPr id="55" name="Straight Connector 14"/>
          <p:cNvCxnSpPr/>
          <p:nvPr/>
        </p:nvCxnSpPr>
        <p:spPr>
          <a:xfrm>
            <a:off x="6359956" y="3061035"/>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14"/>
          <p:cNvCxnSpPr/>
          <p:nvPr/>
        </p:nvCxnSpPr>
        <p:spPr>
          <a:xfrm>
            <a:off x="6359956" y="3213435"/>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4815355" y="2123830"/>
            <a:ext cx="3775393" cy="400110"/>
          </a:xfrm>
          <a:prstGeom prst="rect">
            <a:avLst/>
          </a:prstGeom>
          <a:solidFill>
            <a:schemeClr val="bg1">
              <a:lumMod val="85000"/>
              <a:alpha val="52000"/>
            </a:schemeClr>
          </a:solidFill>
          <a:ln w="28575" cmpd="sng">
            <a:noFill/>
          </a:ln>
        </p:spPr>
        <p:txBody>
          <a:bodyPr wrap="none" rtlCol="0">
            <a:spAutoFit/>
          </a:bodyPr>
          <a:lstStyle/>
          <a:p>
            <a:pPr algn="ctr"/>
            <a:r>
              <a:rPr lang="ja-JP" altLang="en-US" sz="2000">
                <a:solidFill>
                  <a:schemeClr val="tx1">
                    <a:lumMod val="65000"/>
                    <a:lumOff val="35000"/>
                  </a:schemeClr>
                </a:solidFill>
              </a:rPr>
              <a:t>特定のメンバーへのアナウンス</a:t>
            </a:r>
            <a:endParaRPr kumimoji="1" lang="en-US" altLang="ja-JP" sz="2000">
              <a:solidFill>
                <a:schemeClr val="tx1">
                  <a:lumMod val="65000"/>
                  <a:lumOff val="35000"/>
                </a:schemeClr>
              </a:solidFill>
            </a:endParaRPr>
          </a:p>
        </p:txBody>
      </p:sp>
      <p:sp>
        <p:nvSpPr>
          <p:cNvPr id="58" name="正方形/長方形 57"/>
          <p:cNvSpPr/>
          <p:nvPr/>
        </p:nvSpPr>
        <p:spPr>
          <a:xfrm>
            <a:off x="5269566" y="2583242"/>
            <a:ext cx="2895651" cy="823028"/>
          </a:xfrm>
          <a:prstGeom prst="rect">
            <a:avLst/>
          </a:prstGeom>
          <a:noFill/>
          <a:ln w="28575"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3329341"/>
      </p:ext>
    </p:extLst>
  </p:cSld>
  <p:clrMapOvr>
    <a:masterClrMapping/>
  </p:clrMapOvr>
  <mc:AlternateContent xmlns:mc="http://schemas.openxmlformats.org/markup-compatibility/2006">
    <mc:Choice xmlns:p14="http://schemas.microsoft.com/office/powerpoint/2010/main" Requires="p14">
      <p:transition spd="slow" p14:dur="2000" advTm="29069"/>
    </mc:Choice>
    <mc:Fallback>
      <p:transition xmlns:p14="http://schemas.microsoft.com/office/powerpoint/2010/main" spd="slow" advTm="29069"/>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5799" y="1235727"/>
            <a:ext cx="7772401" cy="5438198"/>
          </a:xfrm>
        </p:spPr>
        <p:txBody>
          <a:bodyPr/>
          <a:lstStyle/>
          <a:p>
            <a:pPr>
              <a:buFont typeface="Wingdings" charset="2"/>
              <a:buChar char="n"/>
            </a:pPr>
            <a:r>
              <a:rPr lang="ja-JP" altLang="en-US" sz="2200">
                <a:solidFill>
                  <a:srgbClr val="595959"/>
                </a:solidFill>
                <a:latin typeface="TitilliumText25L 400 wt"/>
                <a:cs typeface="TitilliumText25L 400 wt"/>
              </a:rPr>
              <a:t>実験結果における一部のユーザの詳細</a:t>
            </a:r>
            <a:endParaRPr lang="en-US" altLang="ja-JP" sz="2200">
              <a:solidFill>
                <a:srgbClr val="595959"/>
              </a:solidFill>
              <a:latin typeface="TitilliumText25L 400 wt"/>
              <a:cs typeface="TitilliumText25L 400 wt"/>
            </a:endParaRPr>
          </a:p>
          <a:p>
            <a:pPr>
              <a:buFont typeface="Wingdings" charset="2"/>
              <a:buChar char="n"/>
            </a:pPr>
            <a:endParaRPr lang="en-US" altLang="ja-JP" sz="2200">
              <a:solidFill>
                <a:srgbClr val="595959"/>
              </a:solidFill>
              <a:latin typeface="TitilliumText25L 400 wt"/>
              <a:cs typeface="TitilliumText25L 400 wt"/>
            </a:endParaRPr>
          </a:p>
          <a:p>
            <a:pPr marL="0" indent="0">
              <a:lnSpc>
                <a:spcPct val="120000"/>
              </a:lnSpc>
              <a:buNone/>
            </a:pPr>
            <a:r>
              <a:rPr lang="en-US" altLang="ja-JP" sz="2200" b="1">
                <a:solidFill>
                  <a:srgbClr val="595959"/>
                </a:solidFill>
                <a:latin typeface="TitilliumText25L 400 wt"/>
                <a:cs typeface="TitilliumText25L 400 wt"/>
              </a:rPr>
              <a:t>@minnanomachi </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写真に関するプロジェクトのアカウント</a:t>
            </a:r>
            <a:r>
              <a:rPr lang="en-US" altLang="ja-JP" sz="2000">
                <a:solidFill>
                  <a:srgbClr val="595959"/>
                </a:solidFill>
                <a:latin typeface="TitilliumText25L 400 wt"/>
                <a:cs typeface="TitilliumText25L 400 wt"/>
              </a:rPr>
              <a:t>)</a:t>
            </a: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marL="0" indent="0">
              <a:lnSpc>
                <a:spcPct val="50000"/>
              </a:lnSpc>
              <a:buNone/>
            </a:pPr>
            <a:r>
              <a:rPr lang="en-US" altLang="ja-JP" sz="2200" b="1">
                <a:solidFill>
                  <a:srgbClr val="595959"/>
                </a:solidFill>
                <a:latin typeface="TitilliumText25L 400 wt"/>
                <a:cs typeface="TitilliumText25L 400 wt"/>
              </a:rPr>
              <a:t>@wonderrocketweb </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オンラインショッピングのアカウント</a:t>
            </a:r>
            <a:r>
              <a:rPr lang="en-US" altLang="ja-JP" sz="2000">
                <a:solidFill>
                  <a:srgbClr val="595959"/>
                </a:solidFill>
                <a:latin typeface="TitilliumText25L 400 wt"/>
                <a:cs typeface="TitilliumText25L 400 wt"/>
              </a:rPr>
              <a:t>)</a:t>
            </a:r>
          </a:p>
          <a:p>
            <a:pPr marL="0" indent="0">
              <a:lnSpc>
                <a:spcPct val="50000"/>
              </a:lnSpc>
              <a:buNone/>
            </a:pPr>
            <a:endParaRPr lang="en-US" altLang="ja-JP" sz="2200">
              <a:solidFill>
                <a:srgbClr val="595959"/>
              </a:solidFill>
              <a:latin typeface="TitilliumText25L 400 wt"/>
              <a:cs typeface="TitilliumText25L 400 wt"/>
            </a:endParaRPr>
          </a:p>
        </p:txBody>
      </p:sp>
      <p:sp>
        <p:nvSpPr>
          <p:cNvPr id="2" name="タイトル 1"/>
          <p:cNvSpPr>
            <a:spLocks noGrp="1"/>
          </p:cNvSpPr>
          <p:nvPr>
            <p:ph type="title"/>
          </p:nvPr>
        </p:nvSpPr>
        <p:spPr>
          <a:xfrm>
            <a:off x="685800" y="245008"/>
            <a:ext cx="7772400" cy="883014"/>
          </a:xfrm>
        </p:spPr>
        <p:txBody>
          <a:bodyPr/>
          <a:lstStyle/>
          <a:p>
            <a:r>
              <a:rPr lang="ja-JP" altLang="en-US" sz="4000"/>
              <a:t>予備実験</a:t>
            </a:r>
            <a:endParaRPr kumimoji="1" lang="ja-JP" altLang="en-US" sz="4000"/>
          </a:p>
        </p:txBody>
      </p:sp>
      <p:cxnSp>
        <p:nvCxnSpPr>
          <p:cNvPr id="5" name="Straight Connector 14"/>
          <p:cNvCxnSpPr/>
          <p:nvPr/>
        </p:nvCxnSpPr>
        <p:spPr>
          <a:xfrm flipV="1">
            <a:off x="1005219" y="2901119"/>
            <a:ext cx="7181216" cy="8998"/>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281822" y="2510007"/>
            <a:ext cx="2852278"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語</a:t>
            </a:r>
            <a:r>
              <a:rPr lang="en-US" altLang="ja-JP" sz="2000">
                <a:solidFill>
                  <a:srgbClr val="595959"/>
                </a:solidFill>
                <a:latin typeface="TitilliumText25L 400 wt"/>
                <a:cs typeface="TitilliumText25L 400 wt"/>
              </a:rPr>
              <a:t>         tf        df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cxnSp>
        <p:nvCxnSpPr>
          <p:cNvPr id="10" name="Straight Connector 14"/>
          <p:cNvCxnSpPr/>
          <p:nvPr/>
        </p:nvCxnSpPr>
        <p:spPr>
          <a:xfrm>
            <a:off x="1005219" y="3371449"/>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4"/>
          <p:cNvCxnSpPr/>
          <p:nvPr/>
        </p:nvCxnSpPr>
        <p:spPr>
          <a:xfrm>
            <a:off x="1005219" y="3832781"/>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1127505" y="2948455"/>
            <a:ext cx="697627" cy="400110"/>
          </a:xfrm>
          <a:prstGeom prst="rect">
            <a:avLst/>
          </a:prstGeom>
          <a:noFill/>
        </p:spPr>
        <p:txBody>
          <a:bodyPr wrap="none" rtlCol="0">
            <a:spAutoFit/>
          </a:bodyPr>
          <a:lstStyle/>
          <a:p>
            <a:r>
              <a:rPr kumimoji="1" lang="ja-JP" altLang="en-US" sz="2000">
                <a:solidFill>
                  <a:srgbClr val="595959"/>
                </a:solidFill>
              </a:rPr>
              <a:t>写真</a:t>
            </a:r>
          </a:p>
        </p:txBody>
      </p:sp>
      <p:sp>
        <p:nvSpPr>
          <p:cNvPr id="13" name="テキスト ボックス 12"/>
          <p:cNvSpPr txBox="1"/>
          <p:nvPr/>
        </p:nvSpPr>
        <p:spPr>
          <a:xfrm>
            <a:off x="1127505" y="3405870"/>
            <a:ext cx="697627" cy="400110"/>
          </a:xfrm>
          <a:prstGeom prst="rect">
            <a:avLst/>
          </a:prstGeom>
          <a:noFill/>
        </p:spPr>
        <p:txBody>
          <a:bodyPr wrap="none" rtlCol="0">
            <a:spAutoFit/>
          </a:bodyPr>
          <a:lstStyle/>
          <a:p>
            <a:r>
              <a:rPr lang="ja-JP" altLang="en-US" sz="2000">
                <a:solidFill>
                  <a:srgbClr val="595959"/>
                </a:solidFill>
              </a:rPr>
              <a:t>好き</a:t>
            </a:r>
            <a:endParaRPr kumimoji="1" lang="ja-JP" altLang="en-US" sz="2000">
              <a:solidFill>
                <a:srgbClr val="595959"/>
              </a:solidFill>
            </a:endParaRPr>
          </a:p>
        </p:txBody>
      </p:sp>
      <p:sp>
        <p:nvSpPr>
          <p:cNvPr id="14" name="テキスト ボックス 13"/>
          <p:cNvSpPr txBox="1"/>
          <p:nvPr/>
        </p:nvSpPr>
        <p:spPr>
          <a:xfrm>
            <a:off x="990213" y="3855499"/>
            <a:ext cx="954107" cy="400110"/>
          </a:xfrm>
          <a:prstGeom prst="rect">
            <a:avLst/>
          </a:prstGeom>
          <a:noFill/>
        </p:spPr>
        <p:txBody>
          <a:bodyPr wrap="none" rtlCol="0">
            <a:spAutoFit/>
          </a:bodyPr>
          <a:lstStyle/>
          <a:p>
            <a:r>
              <a:rPr lang="ja-JP" altLang="en-US" sz="2000">
                <a:solidFill>
                  <a:srgbClr val="595959"/>
                </a:solidFill>
              </a:rPr>
              <a:t>カメラ</a:t>
            </a:r>
            <a:endParaRPr kumimoji="1" lang="ja-JP" altLang="en-US" sz="2000">
              <a:solidFill>
                <a:srgbClr val="595959"/>
              </a:solidFill>
            </a:endParaRPr>
          </a:p>
        </p:txBody>
      </p:sp>
      <p:sp>
        <p:nvSpPr>
          <p:cNvPr id="15" name="テキスト ボックス 14"/>
          <p:cNvSpPr txBox="1"/>
          <p:nvPr/>
        </p:nvSpPr>
        <p:spPr>
          <a:xfrm>
            <a:off x="1900687" y="2938903"/>
            <a:ext cx="2141354"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0.42    0.03     0.39</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16" name="テキスト ボックス 15"/>
          <p:cNvSpPr txBox="1"/>
          <p:nvPr/>
        </p:nvSpPr>
        <p:spPr>
          <a:xfrm>
            <a:off x="1901218" y="3396056"/>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0.26    0.63        0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17" name="テキスト ボックス 16"/>
          <p:cNvSpPr txBox="1"/>
          <p:nvPr/>
        </p:nvSpPr>
        <p:spPr>
          <a:xfrm>
            <a:off x="1901749" y="3853209"/>
            <a:ext cx="2141354"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0.20    0.01     0.19</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cxnSp>
        <p:nvCxnSpPr>
          <p:cNvPr id="18" name="Straight Connector 14"/>
          <p:cNvCxnSpPr/>
          <p:nvPr/>
        </p:nvCxnSpPr>
        <p:spPr>
          <a:xfrm>
            <a:off x="4244970" y="2493127"/>
            <a:ext cx="0" cy="1783076"/>
          </a:xfrm>
          <a:prstGeom prst="line">
            <a:avLst/>
          </a:prstGeom>
          <a:solidFill>
            <a:schemeClr val="accent6">
              <a:lumMod val="40000"/>
              <a:lumOff val="60000"/>
            </a:schemeClr>
          </a:solidFill>
          <a:ln w="38100" cmpd="sng">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614749" y="2501009"/>
            <a:ext cx="3515833"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ユーザ</a:t>
            </a:r>
            <a:r>
              <a:rPr lang="en-US" altLang="ja-JP" sz="2000">
                <a:solidFill>
                  <a:srgbClr val="595959"/>
                </a:solidFill>
                <a:latin typeface="TitilliumText25L 400 wt"/>
                <a:cs typeface="TitilliumText25L 400 wt"/>
              </a:rPr>
              <a:t>            ff        uf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21" name="テキスト ボックス 20"/>
          <p:cNvSpPr txBox="1"/>
          <p:nvPr/>
        </p:nvSpPr>
        <p:spPr>
          <a:xfrm>
            <a:off x="4220371" y="2959992"/>
            <a:ext cx="1724022"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@camerapeople</a:t>
            </a:r>
            <a:endParaRPr kumimoji="1" lang="ja-JP" altLang="en-US" sz="1700">
              <a:solidFill>
                <a:srgbClr val="595959"/>
              </a:solidFill>
              <a:latin typeface="TitilliumText25L 400 wt"/>
              <a:cs typeface="TitilliumText25L 400 wt"/>
            </a:endParaRPr>
          </a:p>
        </p:txBody>
      </p:sp>
      <p:sp>
        <p:nvSpPr>
          <p:cNvPr id="22" name="テキスト ボックス 21"/>
          <p:cNvSpPr txBox="1"/>
          <p:nvPr/>
        </p:nvSpPr>
        <p:spPr>
          <a:xfrm>
            <a:off x="4233529" y="3405870"/>
            <a:ext cx="1617416"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@camerabiyori</a:t>
            </a:r>
            <a:endParaRPr kumimoji="1" lang="ja-JP" altLang="en-US" sz="1700">
              <a:solidFill>
                <a:srgbClr val="595959"/>
              </a:solidFill>
              <a:latin typeface="TitilliumText25L 400 wt"/>
              <a:cs typeface="TitilliumText25L 400 wt"/>
            </a:endParaRPr>
          </a:p>
        </p:txBody>
      </p:sp>
      <p:sp>
        <p:nvSpPr>
          <p:cNvPr id="23" name="テキスト ボックス 22"/>
          <p:cNvSpPr txBox="1"/>
          <p:nvPr/>
        </p:nvSpPr>
        <p:spPr>
          <a:xfrm>
            <a:off x="4393703" y="3832781"/>
            <a:ext cx="1267513"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@masason</a:t>
            </a:r>
            <a:endParaRPr kumimoji="1" lang="ja-JP" altLang="en-US" sz="1700">
              <a:solidFill>
                <a:srgbClr val="595959"/>
              </a:solidFill>
              <a:latin typeface="TitilliumText25L 400 wt"/>
              <a:cs typeface="TitilliumText25L 400 wt"/>
            </a:endParaRPr>
          </a:p>
        </p:txBody>
      </p:sp>
      <p:sp>
        <p:nvSpPr>
          <p:cNvPr id="27" name="テキスト ボックス 26"/>
          <p:cNvSpPr txBox="1"/>
          <p:nvPr/>
        </p:nvSpPr>
        <p:spPr>
          <a:xfrm>
            <a:off x="5898629" y="2938903"/>
            <a:ext cx="228780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0.74    0.001     0.74</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31" name="テキスト ボックス 30"/>
          <p:cNvSpPr txBox="1"/>
          <p:nvPr/>
        </p:nvSpPr>
        <p:spPr>
          <a:xfrm>
            <a:off x="5898629" y="3407498"/>
            <a:ext cx="2277288"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0.53    0.002     0.52</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32" name="テキスト ボックス 31"/>
          <p:cNvSpPr txBox="1"/>
          <p:nvPr/>
        </p:nvSpPr>
        <p:spPr>
          <a:xfrm>
            <a:off x="5910070" y="3853209"/>
            <a:ext cx="2261899"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0.42     0.32      0.10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33" name="テキスト ボックス 32"/>
          <p:cNvSpPr txBox="1"/>
          <p:nvPr/>
        </p:nvSpPr>
        <p:spPr>
          <a:xfrm>
            <a:off x="779586" y="1714356"/>
            <a:ext cx="2492990"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mj-ea"/>
                <a:ea typeface="+mj-ea"/>
                <a:cs typeface="TitilliumText25L 400 wt"/>
              </a:rPr>
              <a:t>ターゲット型ユーザ</a:t>
            </a:r>
            <a:endParaRPr kumimoji="1" lang="en-US" altLang="ja-JP" sz="2000">
              <a:solidFill>
                <a:schemeClr val="tx1">
                  <a:lumMod val="65000"/>
                  <a:lumOff val="35000"/>
                </a:schemeClr>
              </a:solidFill>
              <a:latin typeface="+mj-ea"/>
              <a:ea typeface="+mj-ea"/>
              <a:cs typeface="TitilliumText25L 400 wt"/>
            </a:endParaRPr>
          </a:p>
        </p:txBody>
      </p:sp>
      <p:cxnSp>
        <p:nvCxnSpPr>
          <p:cNvPr id="34" name="Straight Connector 14"/>
          <p:cNvCxnSpPr/>
          <p:nvPr/>
        </p:nvCxnSpPr>
        <p:spPr>
          <a:xfrm flipV="1">
            <a:off x="1005219" y="5496022"/>
            <a:ext cx="7181216" cy="8998"/>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1281822" y="5104910"/>
            <a:ext cx="2852278"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語</a:t>
            </a:r>
            <a:r>
              <a:rPr lang="en-US" altLang="ja-JP" sz="2000">
                <a:solidFill>
                  <a:srgbClr val="595959"/>
                </a:solidFill>
                <a:latin typeface="TitilliumText25L 400 wt"/>
                <a:cs typeface="TitilliumText25L 400 wt"/>
              </a:rPr>
              <a:t>         tf        df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cxnSp>
        <p:nvCxnSpPr>
          <p:cNvPr id="36" name="Straight Connector 14"/>
          <p:cNvCxnSpPr/>
          <p:nvPr/>
        </p:nvCxnSpPr>
        <p:spPr>
          <a:xfrm>
            <a:off x="1005219" y="5966352"/>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4"/>
          <p:cNvCxnSpPr/>
          <p:nvPr/>
        </p:nvCxnSpPr>
        <p:spPr>
          <a:xfrm>
            <a:off x="1005219" y="6427684"/>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035977" y="5543358"/>
            <a:ext cx="954107" cy="400110"/>
          </a:xfrm>
          <a:prstGeom prst="rect">
            <a:avLst/>
          </a:prstGeom>
          <a:noFill/>
        </p:spPr>
        <p:txBody>
          <a:bodyPr wrap="none" rtlCol="0">
            <a:spAutoFit/>
          </a:bodyPr>
          <a:lstStyle/>
          <a:p>
            <a:r>
              <a:rPr lang="ja-JP" altLang="en-US" sz="2000">
                <a:solidFill>
                  <a:srgbClr val="595959"/>
                </a:solidFill>
              </a:rPr>
              <a:t>大好き</a:t>
            </a:r>
            <a:endParaRPr kumimoji="1" lang="ja-JP" altLang="en-US" sz="2000">
              <a:solidFill>
                <a:srgbClr val="595959"/>
              </a:solidFill>
            </a:endParaRPr>
          </a:p>
        </p:txBody>
      </p:sp>
      <p:sp>
        <p:nvSpPr>
          <p:cNvPr id="39" name="テキスト ボックス 38"/>
          <p:cNvSpPr txBox="1"/>
          <p:nvPr/>
        </p:nvSpPr>
        <p:spPr>
          <a:xfrm>
            <a:off x="1127505" y="6000773"/>
            <a:ext cx="697627" cy="400110"/>
          </a:xfrm>
          <a:prstGeom prst="rect">
            <a:avLst/>
          </a:prstGeom>
          <a:noFill/>
        </p:spPr>
        <p:txBody>
          <a:bodyPr wrap="none" rtlCol="0">
            <a:spAutoFit/>
          </a:bodyPr>
          <a:lstStyle/>
          <a:p>
            <a:r>
              <a:rPr lang="ja-JP" altLang="en-US" sz="2000">
                <a:solidFill>
                  <a:srgbClr val="595959"/>
                </a:solidFill>
              </a:rPr>
              <a:t>音楽</a:t>
            </a:r>
            <a:endParaRPr kumimoji="1" lang="ja-JP" altLang="en-US" sz="2000">
              <a:solidFill>
                <a:srgbClr val="595959"/>
              </a:solidFill>
            </a:endParaRPr>
          </a:p>
        </p:txBody>
      </p:sp>
      <p:sp>
        <p:nvSpPr>
          <p:cNvPr id="40" name="テキスト ボックス 39"/>
          <p:cNvSpPr txBox="1"/>
          <p:nvPr/>
        </p:nvSpPr>
        <p:spPr>
          <a:xfrm>
            <a:off x="841480" y="6450402"/>
            <a:ext cx="1210588" cy="400110"/>
          </a:xfrm>
          <a:prstGeom prst="rect">
            <a:avLst/>
          </a:prstGeom>
          <a:noFill/>
        </p:spPr>
        <p:txBody>
          <a:bodyPr wrap="none" rtlCol="0">
            <a:spAutoFit/>
          </a:bodyPr>
          <a:lstStyle/>
          <a:p>
            <a:r>
              <a:rPr lang="ja-JP" altLang="en-US" sz="2000">
                <a:solidFill>
                  <a:srgbClr val="595959"/>
                </a:solidFill>
              </a:rPr>
              <a:t>フォロー</a:t>
            </a:r>
            <a:endParaRPr kumimoji="1" lang="ja-JP" altLang="en-US" sz="2000">
              <a:solidFill>
                <a:srgbClr val="595959"/>
              </a:solidFill>
            </a:endParaRPr>
          </a:p>
        </p:txBody>
      </p:sp>
      <p:sp>
        <p:nvSpPr>
          <p:cNvPr id="41" name="テキスト ボックス 40"/>
          <p:cNvSpPr txBox="1"/>
          <p:nvPr/>
        </p:nvSpPr>
        <p:spPr>
          <a:xfrm>
            <a:off x="1900687" y="5533806"/>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0.11    0.28        </a:t>
            </a:r>
            <a:r>
              <a:rPr lang="en-US" altLang="ja-JP" sz="2000">
                <a:solidFill>
                  <a:srgbClr val="BF00BF"/>
                </a:solidFill>
                <a:latin typeface="TitilliumText25L 400 wt"/>
                <a:cs typeface="TitilliumText25L 400 wt"/>
              </a:rPr>
              <a:t>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2" name="テキスト ボックス 41"/>
          <p:cNvSpPr txBox="1"/>
          <p:nvPr/>
        </p:nvSpPr>
        <p:spPr>
          <a:xfrm>
            <a:off x="1901218" y="5990959"/>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0.10    0.19        </a:t>
            </a:r>
            <a:r>
              <a:rPr lang="en-US" altLang="ja-JP" sz="2000">
                <a:solidFill>
                  <a:srgbClr val="BF00BF"/>
                </a:solidFill>
                <a:latin typeface="TitilliumText25L 400 wt"/>
                <a:cs typeface="TitilliumText25L 400 wt"/>
              </a:rPr>
              <a:t>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3" name="テキスト ボックス 42"/>
          <p:cNvSpPr txBox="1"/>
          <p:nvPr/>
        </p:nvSpPr>
        <p:spPr>
          <a:xfrm>
            <a:off x="1901749" y="6448112"/>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0.08    0.28        </a:t>
            </a:r>
            <a:r>
              <a:rPr lang="en-US" altLang="ja-JP" sz="2000">
                <a:solidFill>
                  <a:srgbClr val="BF00BF"/>
                </a:solidFill>
                <a:latin typeface="TitilliumText25L 400 wt"/>
                <a:cs typeface="TitilliumText25L 400 wt"/>
              </a:rPr>
              <a:t>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cxnSp>
        <p:nvCxnSpPr>
          <p:cNvPr id="44" name="Straight Connector 14"/>
          <p:cNvCxnSpPr/>
          <p:nvPr/>
        </p:nvCxnSpPr>
        <p:spPr>
          <a:xfrm>
            <a:off x="4233529" y="5104910"/>
            <a:ext cx="11441" cy="1743312"/>
          </a:xfrm>
          <a:prstGeom prst="line">
            <a:avLst/>
          </a:prstGeom>
          <a:solidFill>
            <a:schemeClr val="accent6">
              <a:lumMod val="40000"/>
              <a:lumOff val="60000"/>
            </a:schemeClr>
          </a:solidFill>
          <a:ln w="38100" cmpd="sng">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4614749" y="5095912"/>
            <a:ext cx="3515833"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ユーザ</a:t>
            </a:r>
            <a:r>
              <a:rPr lang="en-US" altLang="ja-JP" sz="2000">
                <a:solidFill>
                  <a:srgbClr val="595959"/>
                </a:solidFill>
                <a:latin typeface="TitilliumText25L 400 wt"/>
                <a:cs typeface="TitilliumText25L 400 wt"/>
              </a:rPr>
              <a:t>            ff        uf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6" name="テキスト ボックス 45"/>
          <p:cNvSpPr txBox="1"/>
          <p:nvPr/>
        </p:nvSpPr>
        <p:spPr>
          <a:xfrm>
            <a:off x="4426309" y="5554895"/>
            <a:ext cx="1235030"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@panyurin</a:t>
            </a:r>
            <a:endParaRPr kumimoji="1" lang="ja-JP" altLang="en-US" sz="1700">
              <a:solidFill>
                <a:srgbClr val="595959"/>
              </a:solidFill>
              <a:latin typeface="TitilliumText25L 400 wt"/>
              <a:cs typeface="TitilliumText25L 400 wt"/>
            </a:endParaRPr>
          </a:p>
        </p:txBody>
      </p:sp>
      <p:sp>
        <p:nvSpPr>
          <p:cNvPr id="47" name="テキスト ボックス 46"/>
          <p:cNvSpPr txBox="1"/>
          <p:nvPr/>
        </p:nvSpPr>
        <p:spPr>
          <a:xfrm>
            <a:off x="4336498" y="6000773"/>
            <a:ext cx="1457834"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@RolaWorLD</a:t>
            </a:r>
            <a:endParaRPr kumimoji="1" lang="ja-JP" altLang="en-US" sz="1700">
              <a:solidFill>
                <a:srgbClr val="595959"/>
              </a:solidFill>
              <a:latin typeface="TitilliumText25L 400 wt"/>
              <a:cs typeface="TitilliumText25L 400 wt"/>
            </a:endParaRPr>
          </a:p>
        </p:txBody>
      </p:sp>
      <p:sp>
        <p:nvSpPr>
          <p:cNvPr id="48" name="テキスト ボックス 47"/>
          <p:cNvSpPr txBox="1"/>
          <p:nvPr/>
        </p:nvSpPr>
        <p:spPr>
          <a:xfrm>
            <a:off x="4428026" y="6427684"/>
            <a:ext cx="1172116"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@TDR_PR</a:t>
            </a:r>
            <a:endParaRPr kumimoji="1" lang="ja-JP" altLang="en-US" sz="1700">
              <a:solidFill>
                <a:srgbClr val="595959"/>
              </a:solidFill>
              <a:latin typeface="TitilliumText25L 400 wt"/>
              <a:cs typeface="TitilliumText25L 400 wt"/>
            </a:endParaRPr>
          </a:p>
        </p:txBody>
      </p:sp>
      <p:sp>
        <p:nvSpPr>
          <p:cNvPr id="49" name="テキスト ボックス 48"/>
          <p:cNvSpPr txBox="1"/>
          <p:nvPr/>
        </p:nvSpPr>
        <p:spPr>
          <a:xfrm>
            <a:off x="5898629" y="5533806"/>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0.27    0.29        </a:t>
            </a:r>
            <a:r>
              <a:rPr lang="en-US" altLang="ja-JP" sz="2000">
                <a:solidFill>
                  <a:srgbClr val="BF00BF"/>
                </a:solidFill>
                <a:latin typeface="TitilliumText25L 400 wt"/>
                <a:cs typeface="TitilliumText25L 400 wt"/>
              </a:rPr>
              <a:t>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0" name="テキスト ボックス 49"/>
          <p:cNvSpPr txBox="1"/>
          <p:nvPr/>
        </p:nvSpPr>
        <p:spPr>
          <a:xfrm>
            <a:off x="5898629" y="6002401"/>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0.19    0.29        </a:t>
            </a:r>
            <a:r>
              <a:rPr lang="en-US" altLang="ja-JP" sz="2000">
                <a:solidFill>
                  <a:srgbClr val="BF00BF"/>
                </a:solidFill>
                <a:latin typeface="TitilliumText25L 400 wt"/>
                <a:cs typeface="TitilliumText25L 400 wt"/>
              </a:rPr>
              <a:t>0</a:t>
            </a:r>
            <a:r>
              <a:rPr kumimoji="1" lang="en-US" altLang="ja-JP" sz="2000">
                <a:solidFill>
                  <a:srgbClr val="BF00BF"/>
                </a:solidFill>
                <a:latin typeface="TitilliumText25L 400 wt"/>
                <a:cs typeface="TitilliumText25L 400 wt"/>
              </a:rPr>
              <a:t> </a:t>
            </a:r>
            <a:endParaRPr kumimoji="1" lang="ja-JP" altLang="en-US" sz="2000">
              <a:solidFill>
                <a:srgbClr val="BF00BF"/>
              </a:solidFill>
              <a:latin typeface="TitilliumText25L 400 wt"/>
              <a:cs typeface="TitilliumText25L 400 wt"/>
            </a:endParaRPr>
          </a:p>
        </p:txBody>
      </p:sp>
      <p:sp>
        <p:nvSpPr>
          <p:cNvPr id="51" name="テキスト ボックス 50"/>
          <p:cNvSpPr txBox="1"/>
          <p:nvPr/>
        </p:nvSpPr>
        <p:spPr>
          <a:xfrm>
            <a:off x="5910070" y="6448112"/>
            <a:ext cx="2201627"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0.15    0.08      </a:t>
            </a:r>
            <a:r>
              <a:rPr lang="en-US" altLang="ja-JP" sz="2000">
                <a:solidFill>
                  <a:srgbClr val="BF00BF"/>
                </a:solidFill>
                <a:latin typeface="TitilliumText25L 400 wt"/>
                <a:cs typeface="TitilliumText25L 400 wt"/>
              </a:rPr>
              <a:t>0.07</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2" name="テキスト ボックス 51"/>
          <p:cNvSpPr txBox="1"/>
          <p:nvPr/>
        </p:nvSpPr>
        <p:spPr>
          <a:xfrm>
            <a:off x="651346" y="4320701"/>
            <a:ext cx="2749471"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mj-ea"/>
                <a:ea typeface="+mj-ea"/>
                <a:cs typeface="TitilliumText25L 400 wt"/>
              </a:rPr>
              <a:t>非ターゲット型ユーザ</a:t>
            </a:r>
            <a:endParaRPr kumimoji="1" lang="en-US" altLang="ja-JP" sz="2000">
              <a:solidFill>
                <a:schemeClr val="tx1">
                  <a:lumMod val="65000"/>
                  <a:lumOff val="35000"/>
                </a:schemeClr>
              </a:solidFill>
              <a:latin typeface="+mj-ea"/>
              <a:ea typeface="+mj-ea"/>
              <a:cs typeface="TitilliumText25L 400 wt"/>
            </a:endParaRPr>
          </a:p>
        </p:txBody>
      </p:sp>
    </p:spTree>
    <p:extLst>
      <p:ext uri="{BB962C8B-B14F-4D97-AF65-F5344CB8AC3E}">
        <p14:creationId xmlns:p14="http://schemas.microsoft.com/office/powerpoint/2010/main" val="25615757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5799" y="1235727"/>
            <a:ext cx="7772401" cy="5438198"/>
          </a:xfrm>
        </p:spPr>
        <p:txBody>
          <a:bodyPr/>
          <a:lstStyle/>
          <a:p>
            <a:pPr>
              <a:buFont typeface="Wingdings" charset="2"/>
              <a:buChar char="n"/>
            </a:pPr>
            <a:r>
              <a:rPr lang="ja-JP" altLang="en-US" sz="2200">
                <a:solidFill>
                  <a:srgbClr val="595959"/>
                </a:solidFill>
                <a:latin typeface="TitilliumText25L 400 wt"/>
                <a:cs typeface="TitilliumText25L 400 wt"/>
              </a:rPr>
              <a:t>実験結果における一部のユーザの詳細</a:t>
            </a:r>
            <a:endParaRPr lang="en-US" altLang="ja-JP" sz="2200">
              <a:solidFill>
                <a:srgbClr val="595959"/>
              </a:solidFill>
              <a:latin typeface="TitilliumText25L 400 wt"/>
              <a:cs typeface="TitilliumText25L 400 wt"/>
            </a:endParaRPr>
          </a:p>
          <a:p>
            <a:pPr>
              <a:buFont typeface="Wingdings" charset="2"/>
              <a:buChar char="n"/>
            </a:pPr>
            <a:endParaRPr lang="en-US" altLang="ja-JP" sz="2200">
              <a:solidFill>
                <a:srgbClr val="595959"/>
              </a:solidFill>
              <a:latin typeface="TitilliumText25L 400 wt"/>
              <a:cs typeface="TitilliumText25L 400 wt"/>
            </a:endParaRPr>
          </a:p>
          <a:p>
            <a:pPr marL="0" indent="0">
              <a:lnSpc>
                <a:spcPct val="120000"/>
              </a:lnSpc>
              <a:buNone/>
            </a:pPr>
            <a:r>
              <a:rPr lang="en-US" altLang="ja-JP" sz="2200" b="1">
                <a:solidFill>
                  <a:srgbClr val="595959"/>
                </a:solidFill>
                <a:latin typeface="TitilliumText25L 400 wt"/>
                <a:cs typeface="TitilliumText25L 400 wt"/>
              </a:rPr>
              <a:t>@minnanomachi </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写真に関するプロジェクトのアカウント</a:t>
            </a:r>
            <a:r>
              <a:rPr lang="en-US" altLang="ja-JP" sz="2000">
                <a:solidFill>
                  <a:srgbClr val="595959"/>
                </a:solidFill>
                <a:latin typeface="TitilliumText25L 400 wt"/>
                <a:cs typeface="TitilliumText25L 400 wt"/>
              </a:rPr>
              <a:t>)</a:t>
            </a: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a:lnSpc>
                <a:spcPct val="50000"/>
              </a:lnSpc>
              <a:buFont typeface="Wingdings" charset="2"/>
              <a:buChar char="n"/>
            </a:pPr>
            <a:endParaRPr lang="en-US" altLang="ja-JP" sz="2200">
              <a:solidFill>
                <a:srgbClr val="595959"/>
              </a:solidFill>
              <a:latin typeface="TitilliumText25L 400 wt"/>
              <a:cs typeface="TitilliumText25L 400 wt"/>
            </a:endParaRPr>
          </a:p>
          <a:p>
            <a:pPr marL="0" indent="0">
              <a:lnSpc>
                <a:spcPct val="50000"/>
              </a:lnSpc>
              <a:buNone/>
            </a:pPr>
            <a:r>
              <a:rPr lang="en-US" altLang="ja-JP" sz="2200" b="1">
                <a:solidFill>
                  <a:srgbClr val="595959"/>
                </a:solidFill>
                <a:latin typeface="TitilliumText25L 400 wt"/>
                <a:cs typeface="TitilliumText25L 400 wt"/>
              </a:rPr>
              <a:t>@wonderrocketweb </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オンラインショッピングのアカウント</a:t>
            </a:r>
            <a:r>
              <a:rPr lang="en-US" altLang="ja-JP" sz="2000">
                <a:solidFill>
                  <a:srgbClr val="595959"/>
                </a:solidFill>
                <a:latin typeface="TitilliumText25L 400 wt"/>
                <a:cs typeface="TitilliumText25L 400 wt"/>
              </a:rPr>
              <a:t>)</a:t>
            </a:r>
          </a:p>
          <a:p>
            <a:pPr marL="0" indent="0">
              <a:lnSpc>
                <a:spcPct val="50000"/>
              </a:lnSpc>
              <a:buNone/>
            </a:pPr>
            <a:endParaRPr lang="en-US" altLang="ja-JP" sz="2200">
              <a:solidFill>
                <a:srgbClr val="595959"/>
              </a:solidFill>
              <a:latin typeface="TitilliumText25L 400 wt"/>
              <a:cs typeface="TitilliumText25L 400 wt"/>
            </a:endParaRPr>
          </a:p>
        </p:txBody>
      </p:sp>
      <p:sp>
        <p:nvSpPr>
          <p:cNvPr id="2" name="タイトル 1"/>
          <p:cNvSpPr>
            <a:spLocks noGrp="1"/>
          </p:cNvSpPr>
          <p:nvPr>
            <p:ph type="title"/>
          </p:nvPr>
        </p:nvSpPr>
        <p:spPr>
          <a:xfrm>
            <a:off x="685800" y="245008"/>
            <a:ext cx="7772400" cy="883014"/>
          </a:xfrm>
        </p:spPr>
        <p:txBody>
          <a:bodyPr/>
          <a:lstStyle/>
          <a:p>
            <a:r>
              <a:rPr lang="ja-JP" altLang="en-US" sz="4000"/>
              <a:t>予備実験</a:t>
            </a:r>
            <a:endParaRPr kumimoji="1" lang="ja-JP" altLang="en-US" sz="4000"/>
          </a:p>
        </p:txBody>
      </p:sp>
      <p:cxnSp>
        <p:nvCxnSpPr>
          <p:cNvPr id="5" name="Straight Connector 14"/>
          <p:cNvCxnSpPr/>
          <p:nvPr/>
        </p:nvCxnSpPr>
        <p:spPr>
          <a:xfrm flipV="1">
            <a:off x="1005219" y="2901119"/>
            <a:ext cx="7181216" cy="8998"/>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281822" y="2510007"/>
            <a:ext cx="2852278"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語</a:t>
            </a:r>
            <a:r>
              <a:rPr lang="en-US" altLang="ja-JP" sz="2000">
                <a:solidFill>
                  <a:srgbClr val="595959"/>
                </a:solidFill>
                <a:latin typeface="TitilliumText25L 400 wt"/>
                <a:cs typeface="TitilliumText25L 400 wt"/>
              </a:rPr>
              <a:t>         tf        df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cxnSp>
        <p:nvCxnSpPr>
          <p:cNvPr id="10" name="Straight Connector 14"/>
          <p:cNvCxnSpPr/>
          <p:nvPr/>
        </p:nvCxnSpPr>
        <p:spPr>
          <a:xfrm>
            <a:off x="1005219" y="3371449"/>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4"/>
          <p:cNvCxnSpPr/>
          <p:nvPr/>
        </p:nvCxnSpPr>
        <p:spPr>
          <a:xfrm>
            <a:off x="1005219" y="3832781"/>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1127505" y="2948455"/>
            <a:ext cx="697627" cy="400110"/>
          </a:xfrm>
          <a:prstGeom prst="rect">
            <a:avLst/>
          </a:prstGeom>
          <a:noFill/>
        </p:spPr>
        <p:txBody>
          <a:bodyPr wrap="none" rtlCol="0">
            <a:spAutoFit/>
          </a:bodyPr>
          <a:lstStyle/>
          <a:p>
            <a:r>
              <a:rPr kumimoji="1" lang="ja-JP" altLang="en-US" sz="2000">
                <a:solidFill>
                  <a:srgbClr val="BF00BF"/>
                </a:solidFill>
              </a:rPr>
              <a:t>写真</a:t>
            </a:r>
          </a:p>
        </p:txBody>
      </p:sp>
      <p:sp>
        <p:nvSpPr>
          <p:cNvPr id="13" name="テキスト ボックス 12"/>
          <p:cNvSpPr txBox="1"/>
          <p:nvPr/>
        </p:nvSpPr>
        <p:spPr>
          <a:xfrm>
            <a:off x="1127505" y="3405870"/>
            <a:ext cx="697627" cy="400110"/>
          </a:xfrm>
          <a:prstGeom prst="rect">
            <a:avLst/>
          </a:prstGeom>
          <a:noFill/>
        </p:spPr>
        <p:txBody>
          <a:bodyPr wrap="none" rtlCol="0">
            <a:spAutoFit/>
          </a:bodyPr>
          <a:lstStyle/>
          <a:p>
            <a:r>
              <a:rPr lang="ja-JP" altLang="en-US" sz="2000">
                <a:solidFill>
                  <a:srgbClr val="595959"/>
                </a:solidFill>
              </a:rPr>
              <a:t>好き</a:t>
            </a:r>
            <a:endParaRPr kumimoji="1" lang="ja-JP" altLang="en-US" sz="2000">
              <a:solidFill>
                <a:srgbClr val="595959"/>
              </a:solidFill>
            </a:endParaRPr>
          </a:p>
        </p:txBody>
      </p:sp>
      <p:sp>
        <p:nvSpPr>
          <p:cNvPr id="14" name="テキスト ボックス 13"/>
          <p:cNvSpPr txBox="1"/>
          <p:nvPr/>
        </p:nvSpPr>
        <p:spPr>
          <a:xfrm>
            <a:off x="990213" y="3855499"/>
            <a:ext cx="954107" cy="400110"/>
          </a:xfrm>
          <a:prstGeom prst="rect">
            <a:avLst/>
          </a:prstGeom>
          <a:noFill/>
        </p:spPr>
        <p:txBody>
          <a:bodyPr wrap="none" rtlCol="0">
            <a:spAutoFit/>
          </a:bodyPr>
          <a:lstStyle/>
          <a:p>
            <a:r>
              <a:rPr lang="ja-JP" altLang="en-US" sz="2000">
                <a:solidFill>
                  <a:srgbClr val="BF00BF"/>
                </a:solidFill>
              </a:rPr>
              <a:t>カメラ</a:t>
            </a:r>
            <a:endParaRPr kumimoji="1" lang="ja-JP" altLang="en-US" sz="2000">
              <a:solidFill>
                <a:srgbClr val="BF00BF"/>
              </a:solidFill>
            </a:endParaRPr>
          </a:p>
        </p:txBody>
      </p:sp>
      <p:sp>
        <p:nvSpPr>
          <p:cNvPr id="15" name="テキスト ボックス 14"/>
          <p:cNvSpPr txBox="1"/>
          <p:nvPr/>
        </p:nvSpPr>
        <p:spPr>
          <a:xfrm>
            <a:off x="1900687" y="2938903"/>
            <a:ext cx="2141354"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0.42    0.03     0.39</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16" name="テキスト ボックス 15"/>
          <p:cNvSpPr txBox="1"/>
          <p:nvPr/>
        </p:nvSpPr>
        <p:spPr>
          <a:xfrm>
            <a:off x="1901218" y="3396056"/>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0.26    0.63        0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17" name="テキスト ボックス 16"/>
          <p:cNvSpPr txBox="1"/>
          <p:nvPr/>
        </p:nvSpPr>
        <p:spPr>
          <a:xfrm>
            <a:off x="1901749" y="3853209"/>
            <a:ext cx="2141354"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0.20    0.01     0.19</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cxnSp>
        <p:nvCxnSpPr>
          <p:cNvPr id="18" name="Straight Connector 14"/>
          <p:cNvCxnSpPr/>
          <p:nvPr/>
        </p:nvCxnSpPr>
        <p:spPr>
          <a:xfrm>
            <a:off x="4244970" y="2493127"/>
            <a:ext cx="0" cy="1783076"/>
          </a:xfrm>
          <a:prstGeom prst="line">
            <a:avLst/>
          </a:prstGeom>
          <a:solidFill>
            <a:schemeClr val="accent6">
              <a:lumMod val="40000"/>
              <a:lumOff val="60000"/>
            </a:schemeClr>
          </a:solidFill>
          <a:ln w="38100" cmpd="sng">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614749" y="2501009"/>
            <a:ext cx="3515833"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ユーザ</a:t>
            </a:r>
            <a:r>
              <a:rPr lang="en-US" altLang="ja-JP" sz="2000">
                <a:solidFill>
                  <a:srgbClr val="595959"/>
                </a:solidFill>
                <a:latin typeface="TitilliumText25L 400 wt"/>
                <a:cs typeface="TitilliumText25L 400 wt"/>
              </a:rPr>
              <a:t>            ff        uf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21" name="テキスト ボックス 20"/>
          <p:cNvSpPr txBox="1"/>
          <p:nvPr/>
        </p:nvSpPr>
        <p:spPr>
          <a:xfrm>
            <a:off x="4220371" y="2959992"/>
            <a:ext cx="1724022"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@camerapeople</a:t>
            </a:r>
            <a:endParaRPr kumimoji="1" lang="ja-JP" altLang="en-US" sz="1700">
              <a:solidFill>
                <a:srgbClr val="595959"/>
              </a:solidFill>
              <a:latin typeface="TitilliumText25L 400 wt"/>
              <a:cs typeface="TitilliumText25L 400 wt"/>
            </a:endParaRPr>
          </a:p>
        </p:txBody>
      </p:sp>
      <p:sp>
        <p:nvSpPr>
          <p:cNvPr id="22" name="テキスト ボックス 21"/>
          <p:cNvSpPr txBox="1"/>
          <p:nvPr/>
        </p:nvSpPr>
        <p:spPr>
          <a:xfrm>
            <a:off x="4233529" y="3405870"/>
            <a:ext cx="1617416"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@camerabiyori</a:t>
            </a:r>
            <a:endParaRPr kumimoji="1" lang="ja-JP" altLang="en-US" sz="1700">
              <a:solidFill>
                <a:srgbClr val="595959"/>
              </a:solidFill>
              <a:latin typeface="TitilliumText25L 400 wt"/>
              <a:cs typeface="TitilliumText25L 400 wt"/>
            </a:endParaRPr>
          </a:p>
        </p:txBody>
      </p:sp>
      <p:sp>
        <p:nvSpPr>
          <p:cNvPr id="23" name="テキスト ボックス 22"/>
          <p:cNvSpPr txBox="1"/>
          <p:nvPr/>
        </p:nvSpPr>
        <p:spPr>
          <a:xfrm>
            <a:off x="4393703" y="3832781"/>
            <a:ext cx="1267513"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@masason</a:t>
            </a:r>
            <a:endParaRPr kumimoji="1" lang="ja-JP" altLang="en-US" sz="1700">
              <a:solidFill>
                <a:srgbClr val="595959"/>
              </a:solidFill>
              <a:latin typeface="TitilliumText25L 400 wt"/>
              <a:cs typeface="TitilliumText25L 400 wt"/>
            </a:endParaRPr>
          </a:p>
        </p:txBody>
      </p:sp>
      <p:sp>
        <p:nvSpPr>
          <p:cNvPr id="27" name="テキスト ボックス 26"/>
          <p:cNvSpPr txBox="1"/>
          <p:nvPr/>
        </p:nvSpPr>
        <p:spPr>
          <a:xfrm>
            <a:off x="5898629" y="2938903"/>
            <a:ext cx="228780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0.74    0.001     0.74</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31" name="テキスト ボックス 30"/>
          <p:cNvSpPr txBox="1"/>
          <p:nvPr/>
        </p:nvSpPr>
        <p:spPr>
          <a:xfrm>
            <a:off x="5898629" y="3407498"/>
            <a:ext cx="2277288"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0.53    0.002     0.52</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32" name="テキスト ボックス 31"/>
          <p:cNvSpPr txBox="1"/>
          <p:nvPr/>
        </p:nvSpPr>
        <p:spPr>
          <a:xfrm>
            <a:off x="5910070" y="3853209"/>
            <a:ext cx="2261899"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0.42     0.32      0.10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33" name="テキスト ボックス 32"/>
          <p:cNvSpPr txBox="1"/>
          <p:nvPr/>
        </p:nvSpPr>
        <p:spPr>
          <a:xfrm>
            <a:off x="779586" y="1714356"/>
            <a:ext cx="2492990"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mj-ea"/>
                <a:ea typeface="+mj-ea"/>
                <a:cs typeface="TitilliumText25L 400 wt"/>
              </a:rPr>
              <a:t>ターゲット型ユーザ</a:t>
            </a:r>
            <a:endParaRPr kumimoji="1" lang="en-US" altLang="ja-JP" sz="2000">
              <a:solidFill>
                <a:schemeClr val="tx1">
                  <a:lumMod val="65000"/>
                  <a:lumOff val="35000"/>
                </a:schemeClr>
              </a:solidFill>
              <a:latin typeface="+mj-ea"/>
              <a:ea typeface="+mj-ea"/>
              <a:cs typeface="TitilliumText25L 400 wt"/>
            </a:endParaRPr>
          </a:p>
        </p:txBody>
      </p:sp>
      <p:cxnSp>
        <p:nvCxnSpPr>
          <p:cNvPr id="34" name="Straight Connector 14"/>
          <p:cNvCxnSpPr/>
          <p:nvPr/>
        </p:nvCxnSpPr>
        <p:spPr>
          <a:xfrm flipV="1">
            <a:off x="1005219" y="5496022"/>
            <a:ext cx="7181216" cy="8998"/>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1281822" y="5104910"/>
            <a:ext cx="2852278"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語</a:t>
            </a:r>
            <a:r>
              <a:rPr lang="en-US" altLang="ja-JP" sz="2000">
                <a:solidFill>
                  <a:srgbClr val="595959"/>
                </a:solidFill>
                <a:latin typeface="TitilliumText25L 400 wt"/>
                <a:cs typeface="TitilliumText25L 400 wt"/>
              </a:rPr>
              <a:t>         tf        df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cxnSp>
        <p:nvCxnSpPr>
          <p:cNvPr id="36" name="Straight Connector 14"/>
          <p:cNvCxnSpPr/>
          <p:nvPr/>
        </p:nvCxnSpPr>
        <p:spPr>
          <a:xfrm>
            <a:off x="1005219" y="5966352"/>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4"/>
          <p:cNvCxnSpPr/>
          <p:nvPr/>
        </p:nvCxnSpPr>
        <p:spPr>
          <a:xfrm>
            <a:off x="1005219" y="6427684"/>
            <a:ext cx="7181216" cy="0"/>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035977" y="5543358"/>
            <a:ext cx="954107" cy="400110"/>
          </a:xfrm>
          <a:prstGeom prst="rect">
            <a:avLst/>
          </a:prstGeom>
          <a:noFill/>
        </p:spPr>
        <p:txBody>
          <a:bodyPr wrap="none" rtlCol="0">
            <a:spAutoFit/>
          </a:bodyPr>
          <a:lstStyle/>
          <a:p>
            <a:r>
              <a:rPr lang="ja-JP" altLang="en-US" sz="2000">
                <a:solidFill>
                  <a:srgbClr val="595959"/>
                </a:solidFill>
              </a:rPr>
              <a:t>大好き</a:t>
            </a:r>
            <a:endParaRPr kumimoji="1" lang="ja-JP" altLang="en-US" sz="2000">
              <a:solidFill>
                <a:srgbClr val="595959"/>
              </a:solidFill>
            </a:endParaRPr>
          </a:p>
        </p:txBody>
      </p:sp>
      <p:sp>
        <p:nvSpPr>
          <p:cNvPr id="39" name="テキスト ボックス 38"/>
          <p:cNvSpPr txBox="1"/>
          <p:nvPr/>
        </p:nvSpPr>
        <p:spPr>
          <a:xfrm>
            <a:off x="1127505" y="6000773"/>
            <a:ext cx="697627" cy="400110"/>
          </a:xfrm>
          <a:prstGeom prst="rect">
            <a:avLst/>
          </a:prstGeom>
          <a:noFill/>
        </p:spPr>
        <p:txBody>
          <a:bodyPr wrap="none" rtlCol="0">
            <a:spAutoFit/>
          </a:bodyPr>
          <a:lstStyle/>
          <a:p>
            <a:r>
              <a:rPr lang="ja-JP" altLang="en-US" sz="2000">
                <a:solidFill>
                  <a:srgbClr val="595959"/>
                </a:solidFill>
              </a:rPr>
              <a:t>音楽</a:t>
            </a:r>
            <a:endParaRPr kumimoji="1" lang="ja-JP" altLang="en-US" sz="2000">
              <a:solidFill>
                <a:srgbClr val="595959"/>
              </a:solidFill>
            </a:endParaRPr>
          </a:p>
        </p:txBody>
      </p:sp>
      <p:sp>
        <p:nvSpPr>
          <p:cNvPr id="40" name="テキスト ボックス 39"/>
          <p:cNvSpPr txBox="1"/>
          <p:nvPr/>
        </p:nvSpPr>
        <p:spPr>
          <a:xfrm>
            <a:off x="841480" y="6450402"/>
            <a:ext cx="1210588" cy="400110"/>
          </a:xfrm>
          <a:prstGeom prst="rect">
            <a:avLst/>
          </a:prstGeom>
          <a:noFill/>
        </p:spPr>
        <p:txBody>
          <a:bodyPr wrap="none" rtlCol="0">
            <a:spAutoFit/>
          </a:bodyPr>
          <a:lstStyle/>
          <a:p>
            <a:r>
              <a:rPr lang="ja-JP" altLang="en-US" sz="2000">
                <a:solidFill>
                  <a:srgbClr val="595959"/>
                </a:solidFill>
              </a:rPr>
              <a:t>フォロー</a:t>
            </a:r>
            <a:endParaRPr kumimoji="1" lang="ja-JP" altLang="en-US" sz="2000">
              <a:solidFill>
                <a:srgbClr val="595959"/>
              </a:solidFill>
            </a:endParaRPr>
          </a:p>
        </p:txBody>
      </p:sp>
      <p:sp>
        <p:nvSpPr>
          <p:cNvPr id="41" name="テキスト ボックス 40"/>
          <p:cNvSpPr txBox="1"/>
          <p:nvPr/>
        </p:nvSpPr>
        <p:spPr>
          <a:xfrm>
            <a:off x="1900687" y="5533806"/>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0.11    0.28        0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2" name="テキスト ボックス 41"/>
          <p:cNvSpPr txBox="1"/>
          <p:nvPr/>
        </p:nvSpPr>
        <p:spPr>
          <a:xfrm>
            <a:off x="1901218" y="5990959"/>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0.10    0.19        0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3" name="テキスト ボックス 42"/>
          <p:cNvSpPr txBox="1"/>
          <p:nvPr/>
        </p:nvSpPr>
        <p:spPr>
          <a:xfrm>
            <a:off x="1901749" y="6448112"/>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0.08    0.28        0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cxnSp>
        <p:nvCxnSpPr>
          <p:cNvPr id="44" name="Straight Connector 14"/>
          <p:cNvCxnSpPr/>
          <p:nvPr/>
        </p:nvCxnSpPr>
        <p:spPr>
          <a:xfrm>
            <a:off x="4233529" y="5104910"/>
            <a:ext cx="11441" cy="1743312"/>
          </a:xfrm>
          <a:prstGeom prst="line">
            <a:avLst/>
          </a:prstGeom>
          <a:solidFill>
            <a:schemeClr val="accent6">
              <a:lumMod val="40000"/>
              <a:lumOff val="60000"/>
            </a:schemeClr>
          </a:solidFill>
          <a:ln w="38100" cmpd="sng">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4614749" y="5095912"/>
            <a:ext cx="3515833" cy="400110"/>
          </a:xfrm>
          <a:prstGeom prst="rect">
            <a:avLst/>
          </a:prstGeom>
          <a:noFill/>
        </p:spPr>
        <p:txBody>
          <a:bodyPr wrap="none" rtlCol="0">
            <a:spAutoFit/>
          </a:bodyPr>
          <a:lstStyle/>
          <a:p>
            <a:r>
              <a:rPr lang="ja-JP" altLang="en-US" sz="2000">
                <a:solidFill>
                  <a:srgbClr val="595959"/>
                </a:solidFill>
                <a:latin typeface="TitilliumText25L 400 wt"/>
                <a:cs typeface="TitilliumText25L 400 wt"/>
              </a:rPr>
              <a:t>ユーザ</a:t>
            </a:r>
            <a:r>
              <a:rPr lang="en-US" altLang="ja-JP" sz="2000">
                <a:solidFill>
                  <a:srgbClr val="595959"/>
                </a:solidFill>
                <a:latin typeface="TitilliumText25L 400 wt"/>
                <a:cs typeface="TitilliumText25L 400 wt"/>
              </a:rPr>
              <a:t>            ff        uf      score</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46" name="テキスト ボックス 45"/>
          <p:cNvSpPr txBox="1"/>
          <p:nvPr/>
        </p:nvSpPr>
        <p:spPr>
          <a:xfrm>
            <a:off x="4426309" y="5554895"/>
            <a:ext cx="1235030"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@panyurin</a:t>
            </a:r>
            <a:endParaRPr kumimoji="1" lang="ja-JP" altLang="en-US" sz="1700">
              <a:solidFill>
                <a:srgbClr val="595959"/>
              </a:solidFill>
              <a:latin typeface="TitilliumText25L 400 wt"/>
              <a:cs typeface="TitilliumText25L 400 wt"/>
            </a:endParaRPr>
          </a:p>
        </p:txBody>
      </p:sp>
      <p:sp>
        <p:nvSpPr>
          <p:cNvPr id="47" name="テキスト ボックス 46"/>
          <p:cNvSpPr txBox="1"/>
          <p:nvPr/>
        </p:nvSpPr>
        <p:spPr>
          <a:xfrm>
            <a:off x="4336498" y="6000773"/>
            <a:ext cx="1457834"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@RolaWorLD</a:t>
            </a:r>
            <a:endParaRPr kumimoji="1" lang="ja-JP" altLang="en-US" sz="1700">
              <a:solidFill>
                <a:srgbClr val="595959"/>
              </a:solidFill>
              <a:latin typeface="TitilliumText25L 400 wt"/>
              <a:cs typeface="TitilliumText25L 400 wt"/>
            </a:endParaRPr>
          </a:p>
        </p:txBody>
      </p:sp>
      <p:sp>
        <p:nvSpPr>
          <p:cNvPr id="48" name="テキスト ボックス 47"/>
          <p:cNvSpPr txBox="1"/>
          <p:nvPr/>
        </p:nvSpPr>
        <p:spPr>
          <a:xfrm>
            <a:off x="4428026" y="6427684"/>
            <a:ext cx="1172116" cy="353943"/>
          </a:xfrm>
          <a:prstGeom prst="rect">
            <a:avLst/>
          </a:prstGeom>
          <a:noFill/>
        </p:spPr>
        <p:txBody>
          <a:bodyPr wrap="none" rtlCol="0">
            <a:spAutoFit/>
          </a:bodyPr>
          <a:lstStyle/>
          <a:p>
            <a:r>
              <a:rPr lang="en-US" altLang="ja-JP" sz="1700">
                <a:solidFill>
                  <a:srgbClr val="595959"/>
                </a:solidFill>
                <a:latin typeface="TitilliumText25L 400 wt"/>
                <a:cs typeface="TitilliumText25L 400 wt"/>
              </a:rPr>
              <a:t>@TDR_PR</a:t>
            </a:r>
            <a:endParaRPr kumimoji="1" lang="ja-JP" altLang="en-US" sz="1700">
              <a:solidFill>
                <a:srgbClr val="595959"/>
              </a:solidFill>
              <a:latin typeface="TitilliumText25L 400 wt"/>
              <a:cs typeface="TitilliumText25L 400 wt"/>
            </a:endParaRPr>
          </a:p>
        </p:txBody>
      </p:sp>
      <p:sp>
        <p:nvSpPr>
          <p:cNvPr id="49" name="テキスト ボックス 48"/>
          <p:cNvSpPr txBox="1"/>
          <p:nvPr/>
        </p:nvSpPr>
        <p:spPr>
          <a:xfrm>
            <a:off x="5898629" y="5533806"/>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0.27    0.29        0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0" name="テキスト ボックス 49"/>
          <p:cNvSpPr txBox="1"/>
          <p:nvPr/>
        </p:nvSpPr>
        <p:spPr>
          <a:xfrm>
            <a:off x="5898629" y="6002401"/>
            <a:ext cx="1986696"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0.19    0.29        0</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1" name="テキスト ボックス 50"/>
          <p:cNvSpPr txBox="1"/>
          <p:nvPr/>
        </p:nvSpPr>
        <p:spPr>
          <a:xfrm>
            <a:off x="5910070" y="6448112"/>
            <a:ext cx="2201627" cy="400110"/>
          </a:xfrm>
          <a:prstGeom prst="rect">
            <a:avLst/>
          </a:prstGeom>
          <a:noFill/>
        </p:spPr>
        <p:txBody>
          <a:bodyPr wrap="none" rtlCol="0">
            <a:spAutoFit/>
          </a:bodyPr>
          <a:lstStyle/>
          <a:p>
            <a:r>
              <a:rPr lang="en-US" altLang="ja-JP" sz="2000">
                <a:solidFill>
                  <a:srgbClr val="595959"/>
                </a:solidFill>
                <a:latin typeface="TitilliumText25L 400 wt"/>
                <a:cs typeface="TitilliumText25L 400 wt"/>
              </a:rPr>
              <a:t>0.15    0.08      0.07</a:t>
            </a:r>
            <a:r>
              <a:rPr kumimoji="1" lang="en-US" altLang="ja-JP" sz="2000">
                <a:solidFill>
                  <a:srgbClr val="595959"/>
                </a:solidFill>
                <a:latin typeface="TitilliumText25L 400 wt"/>
                <a:cs typeface="TitilliumText25L 400 wt"/>
              </a:rPr>
              <a:t> </a:t>
            </a:r>
            <a:endParaRPr kumimoji="1" lang="ja-JP" altLang="en-US" sz="2000">
              <a:solidFill>
                <a:srgbClr val="595959"/>
              </a:solidFill>
              <a:latin typeface="TitilliumText25L 400 wt"/>
              <a:cs typeface="TitilliumText25L 400 wt"/>
            </a:endParaRPr>
          </a:p>
        </p:txBody>
      </p:sp>
      <p:sp>
        <p:nvSpPr>
          <p:cNvPr id="52" name="テキスト ボックス 51"/>
          <p:cNvSpPr txBox="1"/>
          <p:nvPr/>
        </p:nvSpPr>
        <p:spPr>
          <a:xfrm>
            <a:off x="651346" y="4320701"/>
            <a:ext cx="2749471"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mj-ea"/>
                <a:ea typeface="+mj-ea"/>
                <a:cs typeface="TitilliumText25L 400 wt"/>
              </a:rPr>
              <a:t>非ターゲット型ユーザ</a:t>
            </a:r>
            <a:endParaRPr kumimoji="1" lang="en-US" altLang="ja-JP" sz="2000">
              <a:solidFill>
                <a:schemeClr val="tx1">
                  <a:lumMod val="65000"/>
                  <a:lumOff val="35000"/>
                </a:schemeClr>
              </a:solidFill>
              <a:latin typeface="+mj-ea"/>
              <a:ea typeface="+mj-ea"/>
              <a:cs typeface="TitilliumText25L 400 wt"/>
            </a:endParaRPr>
          </a:p>
        </p:txBody>
      </p:sp>
    </p:spTree>
    <p:extLst>
      <p:ext uri="{BB962C8B-B14F-4D97-AF65-F5344CB8AC3E}">
        <p14:creationId xmlns:p14="http://schemas.microsoft.com/office/powerpoint/2010/main" val="34542381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コンテンツ プレースホルダー 2"/>
          <p:cNvSpPr>
            <a:spLocks noGrp="1"/>
          </p:cNvSpPr>
          <p:nvPr>
            <p:ph idx="1"/>
          </p:nvPr>
        </p:nvSpPr>
        <p:spPr>
          <a:xfrm>
            <a:off x="376784" y="1128023"/>
            <a:ext cx="8359033" cy="5104818"/>
          </a:xfrm>
        </p:spPr>
        <p:txBody>
          <a:bodyPr/>
          <a:lstStyle/>
          <a:p>
            <a:pPr marL="0" indent="0">
              <a:buNone/>
            </a:pPr>
            <a:r>
              <a:rPr lang="en-US" altLang="ja-JP" sz="2300">
                <a:solidFill>
                  <a:schemeClr val="tx1">
                    <a:lumMod val="65000"/>
                    <a:lumOff val="35000"/>
                  </a:schemeClr>
                </a:solidFill>
                <a:latin typeface="TitilliumText25L 400 wt"/>
                <a:cs typeface="TitilliumText25L 400 wt"/>
              </a:rPr>
              <a:t>(1) </a:t>
            </a:r>
            <a:r>
              <a:rPr lang="ja-JP" altLang="en-US" sz="2300">
                <a:solidFill>
                  <a:schemeClr val="tx1">
                    <a:lumMod val="65000"/>
                    <a:lumOff val="35000"/>
                  </a:schemeClr>
                </a:solidFill>
                <a:latin typeface="TitilliumText25L 400 wt"/>
                <a:cs typeface="TitilliumText25L 400 wt"/>
              </a:rPr>
              <a:t>情報発信の対象範囲の広さにより</a:t>
            </a:r>
            <a:r>
              <a:rPr lang="en-US" altLang="ja-JP" sz="2300">
                <a:solidFill>
                  <a:schemeClr val="tx1">
                    <a:lumMod val="65000"/>
                    <a:lumOff val="35000"/>
                  </a:schemeClr>
                </a:solidFill>
                <a:latin typeface="TitilliumText25L 400 wt"/>
                <a:cs typeface="TitilliumText25L 400 wt"/>
              </a:rPr>
              <a:t>Twitter</a:t>
            </a:r>
            <a:r>
              <a:rPr lang="ja-JP" altLang="en-US" sz="2300">
                <a:solidFill>
                  <a:schemeClr val="tx1">
                    <a:lumMod val="65000"/>
                    <a:lumOff val="35000"/>
                  </a:schemeClr>
                </a:solidFill>
                <a:latin typeface="TitilliumText25L 400 wt"/>
                <a:cs typeface="TitilliumText25L 400 wt"/>
              </a:rPr>
              <a:t>ユーザを分類</a:t>
            </a:r>
            <a:endParaRPr lang="en-US" altLang="ja-JP" sz="2300">
              <a:latin typeface="TitilliumText25L 400 wt"/>
              <a:cs typeface="TitilliumText25L 400 wt"/>
            </a:endParaRPr>
          </a:p>
          <a:p>
            <a:pPr lvl="2">
              <a:buFont typeface="Wingdings" charset="2"/>
              <a:buChar char="n"/>
            </a:pPr>
            <a:endParaRPr lang="en-US" altLang="ja-JP">
              <a:latin typeface="TitilliumText25L 400 wt"/>
              <a:cs typeface="TitilliumText25L 400 wt"/>
            </a:endParaRPr>
          </a:p>
          <a:p>
            <a:pPr lvl="2">
              <a:buFont typeface="Wingdings" charset="2"/>
              <a:buChar char="n"/>
            </a:pPr>
            <a:endParaRPr lang="en-US" altLang="ja-JP">
              <a:latin typeface="TitilliumText25L 400 wt"/>
              <a:cs typeface="TitilliumText25L 400 wt"/>
            </a:endParaRPr>
          </a:p>
          <a:p>
            <a:pPr lvl="2">
              <a:buFont typeface="Wingdings" charset="2"/>
              <a:buChar char="n"/>
            </a:pPr>
            <a:endParaRPr lang="en-US" altLang="ja-JP">
              <a:latin typeface="TitilliumText25L 400 wt"/>
              <a:cs typeface="TitilliumText25L 400 wt"/>
            </a:endParaRPr>
          </a:p>
          <a:p>
            <a:pPr>
              <a:buFont typeface="Wingdings" charset="2"/>
              <a:buChar char="n"/>
            </a:pPr>
            <a:endParaRPr kumimoji="1" lang="ja-JP" altLang="en-US" sz="2400">
              <a:latin typeface="TitilliumText25L 400 wt"/>
              <a:cs typeface="TitilliumText25L 400 wt"/>
            </a:endParaRPr>
          </a:p>
        </p:txBody>
      </p:sp>
      <p:sp>
        <p:nvSpPr>
          <p:cNvPr id="2" name="タイトル 1"/>
          <p:cNvSpPr>
            <a:spLocks noGrp="1"/>
          </p:cNvSpPr>
          <p:nvPr>
            <p:ph type="title"/>
          </p:nvPr>
        </p:nvSpPr>
        <p:spPr>
          <a:xfrm>
            <a:off x="685800" y="245008"/>
            <a:ext cx="7772400" cy="883014"/>
          </a:xfrm>
        </p:spPr>
        <p:txBody>
          <a:bodyPr/>
          <a:lstStyle/>
          <a:p>
            <a:r>
              <a:rPr kumimoji="1" lang="ja-JP" altLang="en-US" sz="4000"/>
              <a:t>研究の目的</a:t>
            </a:r>
          </a:p>
        </p:txBody>
      </p:sp>
      <p:sp>
        <p:nvSpPr>
          <p:cNvPr id="78" name="正方形/長方形 77"/>
          <p:cNvSpPr/>
          <p:nvPr/>
        </p:nvSpPr>
        <p:spPr>
          <a:xfrm>
            <a:off x="1033410" y="4822542"/>
            <a:ext cx="2895651" cy="823028"/>
          </a:xfrm>
          <a:prstGeom prst="rect">
            <a:avLst/>
          </a:prstGeom>
          <a:noFill/>
          <a:ln w="28575"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1130045" y="4915006"/>
            <a:ext cx="773071" cy="673493"/>
          </a:xfrm>
          <a:prstGeom prst="rect">
            <a:avLst/>
          </a:prstGeom>
          <a:solidFill>
            <a:schemeClr val="bg1">
              <a:lumMod val="85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80" name="Group 10"/>
          <p:cNvGrpSpPr>
            <a:grpSpLocks/>
          </p:cNvGrpSpPr>
          <p:nvPr/>
        </p:nvGrpSpPr>
        <p:grpSpPr bwMode="auto">
          <a:xfrm>
            <a:off x="1382972" y="4977855"/>
            <a:ext cx="262293" cy="581452"/>
            <a:chOff x="864" y="1248"/>
            <a:chExt cx="672" cy="1440"/>
          </a:xfrm>
          <a:solidFill>
            <a:schemeClr val="tx1">
              <a:lumMod val="65000"/>
              <a:lumOff val="35000"/>
            </a:schemeClr>
          </a:solidFill>
        </p:grpSpPr>
        <p:sp>
          <p:nvSpPr>
            <p:cNvPr id="81" name="Oval 11"/>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82" name="Rectangle 12"/>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83" name="Oval 13"/>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grpSp>
      <p:sp>
        <p:nvSpPr>
          <p:cNvPr id="84" name="テキスト ボックス 83"/>
          <p:cNvSpPr txBox="1"/>
          <p:nvPr/>
        </p:nvSpPr>
        <p:spPr>
          <a:xfrm>
            <a:off x="1880234" y="4851869"/>
            <a:ext cx="1980029" cy="400110"/>
          </a:xfrm>
          <a:prstGeom prst="rect">
            <a:avLst/>
          </a:prstGeom>
          <a:noFill/>
        </p:spPr>
        <p:txBody>
          <a:bodyPr wrap="none" rtlCol="0">
            <a:spAutoFit/>
          </a:bodyPr>
          <a:lstStyle/>
          <a:p>
            <a:r>
              <a:rPr kumimoji="1" lang="ja-JP" altLang="en-US" sz="2000">
                <a:solidFill>
                  <a:schemeClr val="tx1">
                    <a:lumMod val="65000"/>
                    <a:lumOff val="35000"/>
                  </a:schemeClr>
                </a:solidFill>
              </a:rPr>
              <a:t>社会のニュース</a:t>
            </a:r>
          </a:p>
        </p:txBody>
      </p:sp>
      <p:sp>
        <p:nvSpPr>
          <p:cNvPr id="85" name="正方形/長方形 84"/>
          <p:cNvSpPr/>
          <p:nvPr/>
        </p:nvSpPr>
        <p:spPr>
          <a:xfrm>
            <a:off x="5149351" y="3769654"/>
            <a:ext cx="773071" cy="673493"/>
          </a:xfrm>
          <a:prstGeom prst="rect">
            <a:avLst/>
          </a:prstGeom>
          <a:solidFill>
            <a:schemeClr val="accent2">
              <a:lumMod val="20000"/>
              <a:lumOff val="80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86" name="Group 10"/>
          <p:cNvGrpSpPr>
            <a:grpSpLocks/>
          </p:cNvGrpSpPr>
          <p:nvPr/>
        </p:nvGrpSpPr>
        <p:grpSpPr bwMode="auto">
          <a:xfrm>
            <a:off x="5402278" y="3832503"/>
            <a:ext cx="262293" cy="581452"/>
            <a:chOff x="864" y="1248"/>
            <a:chExt cx="672" cy="1440"/>
          </a:xfrm>
          <a:solidFill>
            <a:schemeClr val="accent2">
              <a:lumMod val="75000"/>
            </a:schemeClr>
          </a:solidFill>
        </p:grpSpPr>
        <p:sp>
          <p:nvSpPr>
            <p:cNvPr id="87" name="Oval 11"/>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88" name="Rectangle 12"/>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89" name="Oval 13"/>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grpSp>
      <p:sp>
        <p:nvSpPr>
          <p:cNvPr id="90" name="テキスト ボックス 89"/>
          <p:cNvSpPr txBox="1"/>
          <p:nvPr/>
        </p:nvSpPr>
        <p:spPr>
          <a:xfrm>
            <a:off x="6128360" y="3706517"/>
            <a:ext cx="1467068" cy="400110"/>
          </a:xfrm>
          <a:prstGeom prst="rect">
            <a:avLst/>
          </a:prstGeom>
          <a:noFill/>
        </p:spPr>
        <p:txBody>
          <a:bodyPr wrap="none" rtlCol="0">
            <a:spAutoFit/>
          </a:bodyPr>
          <a:lstStyle/>
          <a:p>
            <a:r>
              <a:rPr lang="ja-JP" altLang="en-US" sz="2000">
                <a:solidFill>
                  <a:schemeClr val="tx1">
                    <a:lumMod val="65000"/>
                    <a:lumOff val="35000"/>
                  </a:schemeClr>
                </a:solidFill>
              </a:rPr>
              <a:t>京都の天気</a:t>
            </a:r>
            <a:endParaRPr kumimoji="1" lang="ja-JP" altLang="en-US" sz="2000">
              <a:solidFill>
                <a:schemeClr val="tx1">
                  <a:lumMod val="65000"/>
                  <a:lumOff val="35000"/>
                </a:schemeClr>
              </a:solidFill>
            </a:endParaRPr>
          </a:p>
        </p:txBody>
      </p:sp>
      <p:sp>
        <p:nvSpPr>
          <p:cNvPr id="91" name="正方形/長方形 90"/>
          <p:cNvSpPr/>
          <p:nvPr/>
        </p:nvSpPr>
        <p:spPr>
          <a:xfrm>
            <a:off x="5141088" y="4897437"/>
            <a:ext cx="773071" cy="673493"/>
          </a:xfrm>
          <a:prstGeom prst="rect">
            <a:avLst/>
          </a:prstGeom>
          <a:solidFill>
            <a:schemeClr val="accent1">
              <a:lumMod val="20000"/>
              <a:lumOff val="80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92" name="Group 10"/>
          <p:cNvGrpSpPr>
            <a:grpSpLocks/>
          </p:cNvGrpSpPr>
          <p:nvPr/>
        </p:nvGrpSpPr>
        <p:grpSpPr bwMode="auto">
          <a:xfrm>
            <a:off x="5394015" y="4960286"/>
            <a:ext cx="262293" cy="581452"/>
            <a:chOff x="864" y="1248"/>
            <a:chExt cx="672" cy="1440"/>
          </a:xfrm>
          <a:solidFill>
            <a:schemeClr val="accent1">
              <a:lumMod val="75000"/>
            </a:schemeClr>
          </a:solidFill>
        </p:grpSpPr>
        <p:sp>
          <p:nvSpPr>
            <p:cNvPr id="93" name="Oval 11"/>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94" name="Rectangle 12"/>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95" name="Oval 13"/>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grpSp>
      <p:sp>
        <p:nvSpPr>
          <p:cNvPr id="96" name="テキスト ボックス 95"/>
          <p:cNvSpPr txBox="1"/>
          <p:nvPr/>
        </p:nvSpPr>
        <p:spPr>
          <a:xfrm>
            <a:off x="6280271" y="4834300"/>
            <a:ext cx="954107" cy="400110"/>
          </a:xfrm>
          <a:prstGeom prst="rect">
            <a:avLst/>
          </a:prstGeom>
          <a:noFill/>
        </p:spPr>
        <p:txBody>
          <a:bodyPr wrap="none" rtlCol="0">
            <a:spAutoFit/>
          </a:bodyPr>
          <a:lstStyle/>
          <a:p>
            <a:r>
              <a:rPr lang="ja-JP" altLang="en-US" sz="2000">
                <a:solidFill>
                  <a:schemeClr val="tx1">
                    <a:lumMod val="65000"/>
                    <a:lumOff val="35000"/>
                  </a:schemeClr>
                </a:solidFill>
              </a:rPr>
              <a:t>たろう</a:t>
            </a:r>
            <a:endParaRPr kumimoji="1" lang="ja-JP" altLang="en-US" sz="2000">
              <a:solidFill>
                <a:schemeClr val="tx1">
                  <a:lumMod val="65000"/>
                  <a:lumOff val="35000"/>
                </a:schemeClr>
              </a:solidFill>
            </a:endParaRPr>
          </a:p>
        </p:txBody>
      </p:sp>
      <p:cxnSp>
        <p:nvCxnSpPr>
          <p:cNvPr id="97" name="Straight Connector 14"/>
          <p:cNvCxnSpPr/>
          <p:nvPr/>
        </p:nvCxnSpPr>
        <p:spPr>
          <a:xfrm>
            <a:off x="2091606" y="5333587"/>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14"/>
          <p:cNvCxnSpPr/>
          <p:nvPr/>
        </p:nvCxnSpPr>
        <p:spPr>
          <a:xfrm>
            <a:off x="2091606" y="5485987"/>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14"/>
          <p:cNvCxnSpPr/>
          <p:nvPr/>
        </p:nvCxnSpPr>
        <p:spPr>
          <a:xfrm>
            <a:off x="6138473" y="4178453"/>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14"/>
          <p:cNvCxnSpPr/>
          <p:nvPr/>
        </p:nvCxnSpPr>
        <p:spPr>
          <a:xfrm>
            <a:off x="6138473" y="4330853"/>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4"/>
          <p:cNvCxnSpPr/>
          <p:nvPr/>
        </p:nvCxnSpPr>
        <p:spPr>
          <a:xfrm>
            <a:off x="6157771" y="5302760"/>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2" name="正方形/長方形 101"/>
          <p:cNvSpPr/>
          <p:nvPr/>
        </p:nvSpPr>
        <p:spPr>
          <a:xfrm>
            <a:off x="5048083" y="3700660"/>
            <a:ext cx="2895651" cy="823028"/>
          </a:xfrm>
          <a:prstGeom prst="rect">
            <a:avLst/>
          </a:prstGeom>
          <a:noFill/>
          <a:ln w="28575"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3" name="正方形/長方形 102"/>
          <p:cNvSpPr/>
          <p:nvPr/>
        </p:nvSpPr>
        <p:spPr>
          <a:xfrm>
            <a:off x="5048083" y="4822542"/>
            <a:ext cx="2895651" cy="823028"/>
          </a:xfrm>
          <a:prstGeom prst="rect">
            <a:avLst/>
          </a:prstGeom>
          <a:noFill/>
          <a:ln w="28575"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4" name="テキスト ボックス 103"/>
          <p:cNvSpPr txBox="1"/>
          <p:nvPr/>
        </p:nvSpPr>
        <p:spPr>
          <a:xfrm>
            <a:off x="582489" y="2535318"/>
            <a:ext cx="3576094" cy="1066959"/>
          </a:xfrm>
          <a:prstGeom prst="rect">
            <a:avLst/>
          </a:prstGeom>
          <a:solidFill>
            <a:schemeClr val="bg1">
              <a:lumMod val="85000"/>
              <a:alpha val="52000"/>
            </a:schemeClr>
          </a:solidFill>
          <a:ln w="28575" cmpd="sng">
            <a:noFill/>
          </a:ln>
        </p:spPr>
        <p:txBody>
          <a:bodyPr wrap="square" rtlCol="0">
            <a:spAutoFit/>
          </a:bodyPr>
          <a:lstStyle/>
          <a:p>
            <a:pPr algn="ctr"/>
            <a:r>
              <a:rPr kumimoji="1" lang="ja-JP" altLang="en-US" sz="2000">
                <a:solidFill>
                  <a:schemeClr val="tx1">
                    <a:lumMod val="65000"/>
                    <a:lumOff val="35000"/>
                  </a:schemeClr>
                </a:solidFill>
              </a:rPr>
              <a:t>広く一般のユーザに向けて</a:t>
            </a:r>
            <a:endParaRPr kumimoji="1" lang="en-US" altLang="ja-JP" sz="2000">
              <a:solidFill>
                <a:schemeClr val="tx1">
                  <a:lumMod val="65000"/>
                  <a:lumOff val="35000"/>
                </a:schemeClr>
              </a:solidFill>
            </a:endParaRPr>
          </a:p>
          <a:p>
            <a:pPr algn="ctr"/>
            <a:r>
              <a:rPr kumimoji="1" lang="ja-JP" altLang="en-US" sz="2000">
                <a:solidFill>
                  <a:schemeClr val="tx1">
                    <a:lumMod val="65000"/>
                    <a:lumOff val="35000"/>
                  </a:schemeClr>
                </a:solidFill>
              </a:rPr>
              <a:t>情報を発信するユーザ</a:t>
            </a:r>
            <a:endParaRPr kumimoji="1" lang="en-US" altLang="ja-JP" sz="2000">
              <a:solidFill>
                <a:schemeClr val="tx1">
                  <a:lumMod val="65000"/>
                  <a:lumOff val="35000"/>
                </a:schemeClr>
              </a:solidFill>
            </a:endParaRPr>
          </a:p>
          <a:p>
            <a:pPr algn="ctr">
              <a:lnSpc>
                <a:spcPct val="120000"/>
              </a:lnSpc>
            </a:pPr>
            <a:r>
              <a:rPr lang="en-US" altLang="ja-JP" sz="2000">
                <a:solidFill>
                  <a:schemeClr val="tx1">
                    <a:lumMod val="65000"/>
                    <a:lumOff val="35000"/>
                  </a:schemeClr>
                </a:solidFill>
              </a:rPr>
              <a:t>(</a:t>
            </a:r>
            <a:r>
              <a:rPr lang="ja-JP" altLang="en-US" sz="2000">
                <a:solidFill>
                  <a:schemeClr val="tx1">
                    <a:lumMod val="65000"/>
                    <a:lumOff val="35000"/>
                  </a:schemeClr>
                </a:solidFill>
              </a:rPr>
              <a:t>非ターゲット型ユーザ</a:t>
            </a:r>
            <a:r>
              <a:rPr lang="en-US" altLang="ja-JP" sz="2000">
                <a:solidFill>
                  <a:schemeClr val="tx1">
                    <a:lumMod val="65000"/>
                    <a:lumOff val="35000"/>
                  </a:schemeClr>
                </a:solidFill>
              </a:rPr>
              <a:t>)</a:t>
            </a:r>
            <a:endParaRPr kumimoji="1" lang="en-US" altLang="ja-JP" sz="2000">
              <a:solidFill>
                <a:schemeClr val="tx1">
                  <a:lumMod val="65000"/>
                  <a:lumOff val="35000"/>
                </a:schemeClr>
              </a:solidFill>
            </a:endParaRPr>
          </a:p>
        </p:txBody>
      </p:sp>
      <p:cxnSp>
        <p:nvCxnSpPr>
          <p:cNvPr id="105" name="Straight Connector 14"/>
          <p:cNvCxnSpPr/>
          <p:nvPr/>
        </p:nvCxnSpPr>
        <p:spPr>
          <a:xfrm>
            <a:off x="4460024" y="2488176"/>
            <a:ext cx="0" cy="4195472"/>
          </a:xfrm>
          <a:prstGeom prst="line">
            <a:avLst/>
          </a:prstGeom>
          <a:solidFill>
            <a:schemeClr val="accent6">
              <a:lumMod val="40000"/>
              <a:lumOff val="60000"/>
            </a:schemeClr>
          </a:solidFill>
          <a:ln w="57150" cmpd="sng">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4741073" y="2535318"/>
            <a:ext cx="3576094" cy="1066959"/>
          </a:xfrm>
          <a:prstGeom prst="rect">
            <a:avLst/>
          </a:prstGeom>
          <a:solidFill>
            <a:schemeClr val="bg1">
              <a:lumMod val="85000"/>
              <a:alpha val="52000"/>
            </a:schemeClr>
          </a:solidFill>
          <a:ln w="28575" cmpd="sng">
            <a:noFill/>
          </a:ln>
        </p:spPr>
        <p:txBody>
          <a:bodyPr wrap="square" rtlCol="0">
            <a:spAutoFit/>
          </a:bodyPr>
          <a:lstStyle/>
          <a:p>
            <a:pPr algn="ctr"/>
            <a:r>
              <a:rPr lang="ja-JP" altLang="en-US" sz="2000">
                <a:solidFill>
                  <a:schemeClr val="tx1">
                    <a:lumMod val="65000"/>
                    <a:lumOff val="35000"/>
                  </a:schemeClr>
                </a:solidFill>
              </a:rPr>
              <a:t>一部</a:t>
            </a:r>
            <a:r>
              <a:rPr kumimoji="1" lang="ja-JP" altLang="en-US" sz="2000">
                <a:solidFill>
                  <a:schemeClr val="tx1">
                    <a:lumMod val="65000"/>
                    <a:lumOff val="35000"/>
                  </a:schemeClr>
                </a:solidFill>
              </a:rPr>
              <a:t>のユーザに向けて</a:t>
            </a:r>
            <a:endParaRPr kumimoji="1" lang="en-US" altLang="ja-JP" sz="2000">
              <a:solidFill>
                <a:schemeClr val="tx1">
                  <a:lumMod val="65000"/>
                  <a:lumOff val="35000"/>
                </a:schemeClr>
              </a:solidFill>
            </a:endParaRPr>
          </a:p>
          <a:p>
            <a:pPr algn="ctr"/>
            <a:r>
              <a:rPr kumimoji="1" lang="ja-JP" altLang="en-US" sz="2000">
                <a:solidFill>
                  <a:schemeClr val="tx1">
                    <a:lumMod val="65000"/>
                    <a:lumOff val="35000"/>
                  </a:schemeClr>
                </a:solidFill>
              </a:rPr>
              <a:t>情報を発信するユーザ</a:t>
            </a:r>
            <a:endParaRPr kumimoji="1" lang="en-US" altLang="ja-JP" sz="2000">
              <a:solidFill>
                <a:schemeClr val="tx1">
                  <a:lumMod val="65000"/>
                  <a:lumOff val="35000"/>
                </a:schemeClr>
              </a:solidFill>
            </a:endParaRPr>
          </a:p>
          <a:p>
            <a:pPr algn="ctr">
              <a:lnSpc>
                <a:spcPct val="120000"/>
              </a:lnSpc>
            </a:pPr>
            <a:r>
              <a:rPr lang="en-US" altLang="ja-JP" sz="2000">
                <a:solidFill>
                  <a:schemeClr val="tx1">
                    <a:lumMod val="65000"/>
                    <a:lumOff val="35000"/>
                  </a:schemeClr>
                </a:solidFill>
              </a:rPr>
              <a:t>(</a:t>
            </a:r>
            <a:r>
              <a:rPr lang="ja-JP" altLang="en-US" sz="2000">
                <a:solidFill>
                  <a:schemeClr val="tx1">
                    <a:lumMod val="65000"/>
                    <a:lumOff val="35000"/>
                  </a:schemeClr>
                </a:solidFill>
              </a:rPr>
              <a:t>ターゲット型ユーザ</a:t>
            </a:r>
            <a:r>
              <a:rPr lang="en-US" altLang="ja-JP" sz="2000">
                <a:solidFill>
                  <a:schemeClr val="tx1">
                    <a:lumMod val="65000"/>
                    <a:lumOff val="35000"/>
                  </a:schemeClr>
                </a:solidFill>
              </a:rPr>
              <a:t>)</a:t>
            </a:r>
            <a:endParaRPr kumimoji="1" lang="en-US" altLang="ja-JP" sz="2000">
              <a:solidFill>
                <a:schemeClr val="tx1">
                  <a:lumMod val="65000"/>
                  <a:lumOff val="35000"/>
                </a:schemeClr>
              </a:solidFill>
            </a:endParaRPr>
          </a:p>
        </p:txBody>
      </p:sp>
      <p:sp>
        <p:nvSpPr>
          <p:cNvPr id="107" name="正方形/長方形 106"/>
          <p:cNvSpPr/>
          <p:nvPr/>
        </p:nvSpPr>
        <p:spPr>
          <a:xfrm>
            <a:off x="5149351" y="6031412"/>
            <a:ext cx="773071" cy="673493"/>
          </a:xfrm>
          <a:prstGeom prst="rect">
            <a:avLst/>
          </a:prstGeom>
          <a:solidFill>
            <a:schemeClr val="tx2">
              <a:lumMod val="20000"/>
              <a:lumOff val="80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108" name="Group 10"/>
          <p:cNvGrpSpPr>
            <a:grpSpLocks/>
          </p:cNvGrpSpPr>
          <p:nvPr/>
        </p:nvGrpSpPr>
        <p:grpSpPr bwMode="auto">
          <a:xfrm>
            <a:off x="5402278" y="6094261"/>
            <a:ext cx="262293" cy="581452"/>
            <a:chOff x="864" y="1248"/>
            <a:chExt cx="672" cy="1440"/>
          </a:xfrm>
          <a:solidFill>
            <a:schemeClr val="accent5">
              <a:lumMod val="25000"/>
            </a:schemeClr>
          </a:solidFill>
        </p:grpSpPr>
        <p:sp>
          <p:nvSpPr>
            <p:cNvPr id="109" name="Oval 11"/>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110" name="Rectangle 12"/>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111" name="Oval 13"/>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grpSp>
      <p:sp>
        <p:nvSpPr>
          <p:cNvPr id="112" name="テキスト ボックス 111"/>
          <p:cNvSpPr txBox="1"/>
          <p:nvPr/>
        </p:nvSpPr>
        <p:spPr>
          <a:xfrm>
            <a:off x="5982811" y="5990401"/>
            <a:ext cx="1723549" cy="400110"/>
          </a:xfrm>
          <a:prstGeom prst="rect">
            <a:avLst/>
          </a:prstGeom>
          <a:noFill/>
        </p:spPr>
        <p:txBody>
          <a:bodyPr wrap="none" rtlCol="0">
            <a:spAutoFit/>
          </a:bodyPr>
          <a:lstStyle/>
          <a:p>
            <a:r>
              <a:rPr lang="ja-JP" altLang="en-US" sz="2000">
                <a:solidFill>
                  <a:schemeClr val="tx1">
                    <a:lumMod val="65000"/>
                    <a:lumOff val="35000"/>
                  </a:schemeClr>
                </a:solidFill>
              </a:rPr>
              <a:t>メンバー向け</a:t>
            </a:r>
            <a:endParaRPr kumimoji="1" lang="ja-JP" altLang="en-US" sz="2000">
              <a:solidFill>
                <a:schemeClr val="tx1">
                  <a:lumMod val="65000"/>
                  <a:lumOff val="35000"/>
                </a:schemeClr>
              </a:solidFill>
            </a:endParaRPr>
          </a:p>
        </p:txBody>
      </p:sp>
      <p:cxnSp>
        <p:nvCxnSpPr>
          <p:cNvPr id="113" name="Straight Connector 14"/>
          <p:cNvCxnSpPr/>
          <p:nvPr/>
        </p:nvCxnSpPr>
        <p:spPr>
          <a:xfrm>
            <a:off x="6138473" y="6440211"/>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4"/>
          <p:cNvCxnSpPr/>
          <p:nvPr/>
        </p:nvCxnSpPr>
        <p:spPr>
          <a:xfrm>
            <a:off x="6138473" y="6592611"/>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5" name="正方形/長方形 114"/>
          <p:cNvSpPr/>
          <p:nvPr/>
        </p:nvSpPr>
        <p:spPr>
          <a:xfrm>
            <a:off x="5048083" y="5962418"/>
            <a:ext cx="2895651" cy="823028"/>
          </a:xfrm>
          <a:prstGeom prst="rect">
            <a:avLst/>
          </a:prstGeom>
          <a:noFill/>
          <a:ln w="28575"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16" name="Straight Connector 14"/>
          <p:cNvCxnSpPr/>
          <p:nvPr/>
        </p:nvCxnSpPr>
        <p:spPr>
          <a:xfrm>
            <a:off x="6161192" y="5456836"/>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181174"/>
      </p:ext>
    </p:extLst>
  </p:cSld>
  <p:clrMapOvr>
    <a:masterClrMapping/>
  </p:clrMapOvr>
  <mc:AlternateContent xmlns:mc="http://schemas.openxmlformats.org/markup-compatibility/2006">
    <mc:Choice xmlns:p14="http://schemas.microsoft.com/office/powerpoint/2010/main" Requires="p14">
      <p:transition spd="slow" p14:dur="2000" advTm="25397"/>
    </mc:Choice>
    <mc:Fallback>
      <p:transition xmlns:p14="http://schemas.microsoft.com/office/powerpoint/2010/main" spd="slow" advTm="25397"/>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45008"/>
            <a:ext cx="7772400" cy="883014"/>
          </a:xfrm>
        </p:spPr>
        <p:txBody>
          <a:bodyPr/>
          <a:lstStyle/>
          <a:p>
            <a:r>
              <a:rPr kumimoji="1" lang="ja-JP" altLang="en-US" sz="4000"/>
              <a:t>研究の目的</a:t>
            </a:r>
          </a:p>
        </p:txBody>
      </p:sp>
      <p:sp>
        <p:nvSpPr>
          <p:cNvPr id="3" name="コンテンツ プレースホルダー 2"/>
          <p:cNvSpPr>
            <a:spLocks noGrp="1"/>
          </p:cNvSpPr>
          <p:nvPr>
            <p:ph idx="1"/>
          </p:nvPr>
        </p:nvSpPr>
        <p:spPr>
          <a:xfrm>
            <a:off x="376784" y="1128023"/>
            <a:ext cx="8359033" cy="5104818"/>
          </a:xfrm>
        </p:spPr>
        <p:txBody>
          <a:bodyPr/>
          <a:lstStyle/>
          <a:p>
            <a:pPr marL="0" indent="0">
              <a:buNone/>
            </a:pPr>
            <a:r>
              <a:rPr lang="en-US" altLang="ja-JP" sz="2300">
                <a:solidFill>
                  <a:schemeClr val="bg1">
                    <a:lumMod val="65000"/>
                  </a:schemeClr>
                </a:solidFill>
                <a:latin typeface="TitilliumText25L 400 wt"/>
                <a:cs typeface="TitilliumText25L 400 wt"/>
              </a:rPr>
              <a:t>(1) </a:t>
            </a:r>
            <a:r>
              <a:rPr lang="ja-JP" altLang="en-US" sz="2300">
                <a:solidFill>
                  <a:schemeClr val="bg1">
                    <a:lumMod val="65000"/>
                  </a:schemeClr>
                </a:solidFill>
                <a:latin typeface="TitilliumText25L 400 wt"/>
                <a:cs typeface="TitilliumText25L 400 wt"/>
              </a:rPr>
              <a:t>情報発信の対象範囲の広さにより</a:t>
            </a:r>
            <a:r>
              <a:rPr lang="en-US" altLang="ja-JP" sz="2300">
                <a:solidFill>
                  <a:schemeClr val="bg1">
                    <a:lumMod val="65000"/>
                  </a:schemeClr>
                </a:solidFill>
                <a:latin typeface="TitilliumText25L 400 wt"/>
                <a:cs typeface="TitilliumText25L 400 wt"/>
              </a:rPr>
              <a:t>Twitter</a:t>
            </a:r>
            <a:r>
              <a:rPr lang="ja-JP" altLang="en-US" sz="2300">
                <a:solidFill>
                  <a:schemeClr val="bg1">
                    <a:lumMod val="65000"/>
                  </a:schemeClr>
                </a:solidFill>
                <a:latin typeface="TitilliumText25L 400 wt"/>
                <a:cs typeface="TitilliumText25L 400 wt"/>
              </a:rPr>
              <a:t>ユーザを分類</a:t>
            </a:r>
            <a:endParaRPr lang="en-US" altLang="ja-JP" sz="2300">
              <a:solidFill>
                <a:schemeClr val="bg1">
                  <a:lumMod val="65000"/>
                </a:schemeClr>
              </a:solidFill>
              <a:latin typeface="TitilliumText25L 400 wt"/>
              <a:cs typeface="TitilliumText25L 400 wt"/>
            </a:endParaRPr>
          </a:p>
          <a:p>
            <a:pPr marL="0" indent="0">
              <a:buNone/>
            </a:pPr>
            <a:r>
              <a:rPr lang="en-US" altLang="ja-JP" sz="2300">
                <a:solidFill>
                  <a:schemeClr val="tx1">
                    <a:lumMod val="65000"/>
                    <a:lumOff val="35000"/>
                  </a:schemeClr>
                </a:solidFill>
                <a:latin typeface="TitilliumText25L 400 wt"/>
                <a:cs typeface="TitilliumText25L 400 wt"/>
              </a:rPr>
              <a:t>(2) </a:t>
            </a:r>
            <a:r>
              <a:rPr lang="ja-JP" altLang="en-US" sz="2300">
                <a:solidFill>
                  <a:schemeClr val="tx1">
                    <a:lumMod val="65000"/>
                    <a:lumOff val="35000"/>
                  </a:schemeClr>
                </a:solidFill>
                <a:latin typeface="TitilliumText25L 400 wt"/>
                <a:cs typeface="TitilliumText25L 400 wt"/>
              </a:rPr>
              <a:t>一部のユーザに情報を発信していると判定されたユーザは</a:t>
            </a:r>
            <a:endParaRPr lang="en-US" altLang="ja-JP" sz="2300">
              <a:solidFill>
                <a:schemeClr val="tx1">
                  <a:lumMod val="65000"/>
                  <a:lumOff val="35000"/>
                </a:schemeClr>
              </a:solidFill>
              <a:latin typeface="TitilliumText25L 400 wt"/>
              <a:cs typeface="TitilliumText25L 400 wt"/>
            </a:endParaRPr>
          </a:p>
          <a:p>
            <a:pPr marL="0" indent="0">
              <a:buNone/>
            </a:pPr>
            <a:r>
              <a:rPr lang="en-US" altLang="ja-JP" sz="2300">
                <a:solidFill>
                  <a:schemeClr val="tx1">
                    <a:lumMod val="65000"/>
                    <a:lumOff val="35000"/>
                  </a:schemeClr>
                </a:solidFill>
                <a:latin typeface="TitilliumText25L 400 wt"/>
                <a:cs typeface="TitilliumText25L 400 wt"/>
              </a:rPr>
              <a:t>    </a:t>
            </a:r>
            <a:r>
              <a:rPr lang="ja-JP" altLang="en-US" sz="2300">
                <a:solidFill>
                  <a:schemeClr val="tx1">
                    <a:lumMod val="65000"/>
                    <a:lumOff val="35000"/>
                  </a:schemeClr>
                </a:solidFill>
                <a:latin typeface="TitilliumText25L 400 wt"/>
                <a:cs typeface="TitilliumText25L 400 wt"/>
              </a:rPr>
              <a:t>どのような要因で対象範囲が限定されているかを判定</a:t>
            </a:r>
            <a:endParaRPr lang="en-US" altLang="ja-JP" sz="2300">
              <a:solidFill>
                <a:schemeClr val="tx1">
                  <a:lumMod val="65000"/>
                  <a:lumOff val="35000"/>
                </a:schemeClr>
              </a:solidFill>
              <a:latin typeface="TitilliumText25L 400 wt"/>
              <a:cs typeface="TitilliumText25L 400 wt"/>
            </a:endParaRPr>
          </a:p>
          <a:p>
            <a:pPr lvl="2">
              <a:buFont typeface="Wingdings" charset="2"/>
              <a:buChar char="n"/>
            </a:pPr>
            <a:endParaRPr lang="en-US" altLang="ja-JP" sz="2300">
              <a:latin typeface="TitilliumText25L 400 wt"/>
              <a:cs typeface="TitilliumText25L 400 wt"/>
            </a:endParaRPr>
          </a:p>
          <a:p>
            <a:pPr lvl="2">
              <a:buFont typeface="Wingdings" charset="2"/>
              <a:buChar char="n"/>
            </a:pPr>
            <a:endParaRPr lang="en-US" altLang="ja-JP">
              <a:latin typeface="TitilliumText25L 400 wt"/>
              <a:cs typeface="TitilliumText25L 400 wt"/>
            </a:endParaRPr>
          </a:p>
          <a:p>
            <a:pPr lvl="2">
              <a:buFont typeface="Wingdings" charset="2"/>
              <a:buChar char="n"/>
            </a:pPr>
            <a:endParaRPr lang="en-US" altLang="ja-JP">
              <a:latin typeface="TitilliumText25L 400 wt"/>
              <a:cs typeface="TitilliumText25L 400 wt"/>
            </a:endParaRPr>
          </a:p>
          <a:p>
            <a:pPr lvl="2">
              <a:buFont typeface="Wingdings" charset="2"/>
              <a:buChar char="n"/>
            </a:pPr>
            <a:endParaRPr lang="en-US" altLang="ja-JP">
              <a:latin typeface="TitilliumText25L 400 wt"/>
              <a:cs typeface="TitilliumText25L 400 wt"/>
            </a:endParaRPr>
          </a:p>
          <a:p>
            <a:pPr>
              <a:buFont typeface="Wingdings" charset="2"/>
              <a:buChar char="n"/>
            </a:pPr>
            <a:endParaRPr kumimoji="1" lang="ja-JP" altLang="en-US" sz="2400">
              <a:latin typeface="TitilliumText25L 400 wt"/>
              <a:cs typeface="TitilliumText25L 400 wt"/>
            </a:endParaRPr>
          </a:p>
        </p:txBody>
      </p:sp>
      <p:sp>
        <p:nvSpPr>
          <p:cNvPr id="12" name="正方形/長方形 11"/>
          <p:cNvSpPr/>
          <p:nvPr/>
        </p:nvSpPr>
        <p:spPr>
          <a:xfrm>
            <a:off x="1033410" y="4822542"/>
            <a:ext cx="2895651" cy="823028"/>
          </a:xfrm>
          <a:prstGeom prst="rect">
            <a:avLst/>
          </a:prstGeom>
          <a:noFill/>
          <a:ln w="28575"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130045" y="4915006"/>
            <a:ext cx="773071" cy="673493"/>
          </a:xfrm>
          <a:prstGeom prst="rect">
            <a:avLst/>
          </a:prstGeom>
          <a:solidFill>
            <a:schemeClr val="bg1">
              <a:lumMod val="85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19" name="Group 10"/>
          <p:cNvGrpSpPr>
            <a:grpSpLocks/>
          </p:cNvGrpSpPr>
          <p:nvPr/>
        </p:nvGrpSpPr>
        <p:grpSpPr bwMode="auto">
          <a:xfrm>
            <a:off x="1382972" y="4977855"/>
            <a:ext cx="262293" cy="581452"/>
            <a:chOff x="864" y="1248"/>
            <a:chExt cx="672" cy="1440"/>
          </a:xfrm>
          <a:solidFill>
            <a:schemeClr val="tx1">
              <a:lumMod val="65000"/>
              <a:lumOff val="35000"/>
            </a:schemeClr>
          </a:solidFill>
        </p:grpSpPr>
        <p:sp>
          <p:nvSpPr>
            <p:cNvPr id="20" name="Oval 11"/>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21" name="Rectangle 12"/>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22" name="Oval 13"/>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grpSp>
      <p:sp>
        <p:nvSpPr>
          <p:cNvPr id="4" name="テキスト ボックス 3"/>
          <p:cNvSpPr txBox="1"/>
          <p:nvPr/>
        </p:nvSpPr>
        <p:spPr>
          <a:xfrm>
            <a:off x="1880234" y="4851869"/>
            <a:ext cx="1980029" cy="400110"/>
          </a:xfrm>
          <a:prstGeom prst="rect">
            <a:avLst/>
          </a:prstGeom>
          <a:noFill/>
        </p:spPr>
        <p:txBody>
          <a:bodyPr wrap="none" rtlCol="0">
            <a:spAutoFit/>
          </a:bodyPr>
          <a:lstStyle/>
          <a:p>
            <a:r>
              <a:rPr kumimoji="1" lang="ja-JP" altLang="en-US" sz="2000">
                <a:solidFill>
                  <a:schemeClr val="tx1">
                    <a:lumMod val="65000"/>
                    <a:lumOff val="35000"/>
                  </a:schemeClr>
                </a:solidFill>
              </a:rPr>
              <a:t>社会のニュース</a:t>
            </a:r>
          </a:p>
        </p:txBody>
      </p:sp>
      <p:sp>
        <p:nvSpPr>
          <p:cNvPr id="24" name="正方形/長方形 23"/>
          <p:cNvSpPr/>
          <p:nvPr/>
        </p:nvSpPr>
        <p:spPr>
          <a:xfrm>
            <a:off x="5149351" y="3769654"/>
            <a:ext cx="773071" cy="673493"/>
          </a:xfrm>
          <a:prstGeom prst="rect">
            <a:avLst/>
          </a:prstGeom>
          <a:solidFill>
            <a:schemeClr val="accent2">
              <a:lumMod val="20000"/>
              <a:lumOff val="80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25" name="Group 10"/>
          <p:cNvGrpSpPr>
            <a:grpSpLocks/>
          </p:cNvGrpSpPr>
          <p:nvPr/>
        </p:nvGrpSpPr>
        <p:grpSpPr bwMode="auto">
          <a:xfrm>
            <a:off x="5402278" y="3832503"/>
            <a:ext cx="262293" cy="581452"/>
            <a:chOff x="864" y="1248"/>
            <a:chExt cx="672" cy="1440"/>
          </a:xfrm>
          <a:solidFill>
            <a:schemeClr val="accent2">
              <a:lumMod val="75000"/>
            </a:schemeClr>
          </a:solidFill>
        </p:grpSpPr>
        <p:sp>
          <p:nvSpPr>
            <p:cNvPr id="26" name="Oval 11"/>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27" name="Rectangle 12"/>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28" name="Oval 13"/>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grpSp>
      <p:sp>
        <p:nvSpPr>
          <p:cNvPr id="29" name="テキスト ボックス 28"/>
          <p:cNvSpPr txBox="1"/>
          <p:nvPr/>
        </p:nvSpPr>
        <p:spPr>
          <a:xfrm>
            <a:off x="6128360" y="3706517"/>
            <a:ext cx="1467068" cy="400110"/>
          </a:xfrm>
          <a:prstGeom prst="rect">
            <a:avLst/>
          </a:prstGeom>
          <a:noFill/>
        </p:spPr>
        <p:txBody>
          <a:bodyPr wrap="none" rtlCol="0">
            <a:spAutoFit/>
          </a:bodyPr>
          <a:lstStyle/>
          <a:p>
            <a:r>
              <a:rPr lang="ja-JP" altLang="en-US" sz="2000">
                <a:solidFill>
                  <a:schemeClr val="tx1">
                    <a:lumMod val="65000"/>
                    <a:lumOff val="35000"/>
                  </a:schemeClr>
                </a:solidFill>
              </a:rPr>
              <a:t>京都の天気</a:t>
            </a:r>
            <a:endParaRPr kumimoji="1" lang="ja-JP" altLang="en-US" sz="2000">
              <a:solidFill>
                <a:schemeClr val="tx1">
                  <a:lumMod val="65000"/>
                  <a:lumOff val="35000"/>
                </a:schemeClr>
              </a:solidFill>
            </a:endParaRPr>
          </a:p>
        </p:txBody>
      </p:sp>
      <p:sp>
        <p:nvSpPr>
          <p:cNvPr id="31" name="正方形/長方形 30"/>
          <p:cNvSpPr/>
          <p:nvPr/>
        </p:nvSpPr>
        <p:spPr>
          <a:xfrm>
            <a:off x="5141088" y="4897437"/>
            <a:ext cx="773071" cy="673493"/>
          </a:xfrm>
          <a:prstGeom prst="rect">
            <a:avLst/>
          </a:prstGeom>
          <a:solidFill>
            <a:schemeClr val="accent1">
              <a:lumMod val="20000"/>
              <a:lumOff val="80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32" name="Group 10"/>
          <p:cNvGrpSpPr>
            <a:grpSpLocks/>
          </p:cNvGrpSpPr>
          <p:nvPr/>
        </p:nvGrpSpPr>
        <p:grpSpPr bwMode="auto">
          <a:xfrm>
            <a:off x="5394015" y="4960286"/>
            <a:ext cx="262293" cy="581452"/>
            <a:chOff x="864" y="1248"/>
            <a:chExt cx="672" cy="1440"/>
          </a:xfrm>
          <a:solidFill>
            <a:schemeClr val="accent1">
              <a:lumMod val="75000"/>
            </a:schemeClr>
          </a:solidFill>
        </p:grpSpPr>
        <p:sp>
          <p:nvSpPr>
            <p:cNvPr id="33" name="Oval 11"/>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34" name="Rectangle 12"/>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35" name="Oval 13"/>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grpSp>
      <p:sp>
        <p:nvSpPr>
          <p:cNvPr id="36" name="テキスト ボックス 35"/>
          <p:cNvSpPr txBox="1"/>
          <p:nvPr/>
        </p:nvSpPr>
        <p:spPr>
          <a:xfrm>
            <a:off x="6280271" y="4834300"/>
            <a:ext cx="954107" cy="400110"/>
          </a:xfrm>
          <a:prstGeom prst="rect">
            <a:avLst/>
          </a:prstGeom>
          <a:noFill/>
        </p:spPr>
        <p:txBody>
          <a:bodyPr wrap="none" rtlCol="0">
            <a:spAutoFit/>
          </a:bodyPr>
          <a:lstStyle/>
          <a:p>
            <a:r>
              <a:rPr lang="ja-JP" altLang="en-US" sz="2000">
                <a:solidFill>
                  <a:schemeClr val="tx1">
                    <a:lumMod val="65000"/>
                    <a:lumOff val="35000"/>
                  </a:schemeClr>
                </a:solidFill>
              </a:rPr>
              <a:t>たろう</a:t>
            </a:r>
            <a:endParaRPr kumimoji="1" lang="ja-JP" altLang="en-US" sz="2000">
              <a:solidFill>
                <a:schemeClr val="tx1">
                  <a:lumMod val="65000"/>
                  <a:lumOff val="35000"/>
                </a:schemeClr>
              </a:solidFill>
            </a:endParaRPr>
          </a:p>
        </p:txBody>
      </p:sp>
      <p:cxnSp>
        <p:nvCxnSpPr>
          <p:cNvPr id="37" name="Straight Connector 14"/>
          <p:cNvCxnSpPr/>
          <p:nvPr/>
        </p:nvCxnSpPr>
        <p:spPr>
          <a:xfrm>
            <a:off x="2091606" y="5333587"/>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14"/>
          <p:cNvCxnSpPr/>
          <p:nvPr/>
        </p:nvCxnSpPr>
        <p:spPr>
          <a:xfrm>
            <a:off x="2091606" y="5485987"/>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14"/>
          <p:cNvCxnSpPr/>
          <p:nvPr/>
        </p:nvCxnSpPr>
        <p:spPr>
          <a:xfrm>
            <a:off x="6138473" y="4178453"/>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14"/>
          <p:cNvCxnSpPr/>
          <p:nvPr/>
        </p:nvCxnSpPr>
        <p:spPr>
          <a:xfrm>
            <a:off x="6138473" y="4330853"/>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4"/>
          <p:cNvCxnSpPr/>
          <p:nvPr/>
        </p:nvCxnSpPr>
        <p:spPr>
          <a:xfrm>
            <a:off x="6157771" y="5302760"/>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5048083" y="3700660"/>
            <a:ext cx="2895651" cy="823028"/>
          </a:xfrm>
          <a:prstGeom prst="rect">
            <a:avLst/>
          </a:prstGeom>
          <a:noFill/>
          <a:ln w="28575"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5048083" y="4822542"/>
            <a:ext cx="2895651" cy="823028"/>
          </a:xfrm>
          <a:prstGeom prst="rect">
            <a:avLst/>
          </a:prstGeom>
          <a:noFill/>
          <a:ln w="28575"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582489" y="2535318"/>
            <a:ext cx="3576094" cy="1066959"/>
          </a:xfrm>
          <a:prstGeom prst="rect">
            <a:avLst/>
          </a:prstGeom>
          <a:solidFill>
            <a:schemeClr val="bg1">
              <a:lumMod val="85000"/>
              <a:alpha val="52000"/>
            </a:schemeClr>
          </a:solidFill>
          <a:ln w="28575" cmpd="sng">
            <a:noFill/>
          </a:ln>
        </p:spPr>
        <p:txBody>
          <a:bodyPr wrap="square" rtlCol="0">
            <a:spAutoFit/>
          </a:bodyPr>
          <a:lstStyle/>
          <a:p>
            <a:pPr algn="ctr"/>
            <a:r>
              <a:rPr kumimoji="1" lang="ja-JP" altLang="en-US" sz="2000">
                <a:solidFill>
                  <a:schemeClr val="tx1">
                    <a:lumMod val="65000"/>
                    <a:lumOff val="35000"/>
                  </a:schemeClr>
                </a:solidFill>
              </a:rPr>
              <a:t>広く一般のユーザに向けて</a:t>
            </a:r>
            <a:endParaRPr kumimoji="1" lang="en-US" altLang="ja-JP" sz="2000">
              <a:solidFill>
                <a:schemeClr val="tx1">
                  <a:lumMod val="65000"/>
                  <a:lumOff val="35000"/>
                </a:schemeClr>
              </a:solidFill>
            </a:endParaRPr>
          </a:p>
          <a:p>
            <a:pPr algn="ctr"/>
            <a:r>
              <a:rPr kumimoji="1" lang="ja-JP" altLang="en-US" sz="2000">
                <a:solidFill>
                  <a:schemeClr val="tx1">
                    <a:lumMod val="65000"/>
                    <a:lumOff val="35000"/>
                  </a:schemeClr>
                </a:solidFill>
              </a:rPr>
              <a:t>情報を発信するユーザ</a:t>
            </a:r>
            <a:endParaRPr kumimoji="1" lang="en-US" altLang="ja-JP" sz="2000">
              <a:solidFill>
                <a:schemeClr val="tx1">
                  <a:lumMod val="65000"/>
                  <a:lumOff val="35000"/>
                </a:schemeClr>
              </a:solidFill>
            </a:endParaRPr>
          </a:p>
          <a:p>
            <a:pPr algn="ctr">
              <a:lnSpc>
                <a:spcPct val="120000"/>
              </a:lnSpc>
            </a:pPr>
            <a:r>
              <a:rPr lang="en-US" altLang="ja-JP" sz="2000">
                <a:solidFill>
                  <a:schemeClr val="tx1">
                    <a:lumMod val="65000"/>
                    <a:lumOff val="35000"/>
                  </a:schemeClr>
                </a:solidFill>
              </a:rPr>
              <a:t>(</a:t>
            </a:r>
            <a:r>
              <a:rPr lang="ja-JP" altLang="en-US" sz="2000">
                <a:solidFill>
                  <a:schemeClr val="tx1">
                    <a:lumMod val="65000"/>
                    <a:lumOff val="35000"/>
                  </a:schemeClr>
                </a:solidFill>
              </a:rPr>
              <a:t>非ターゲット型ユーザ</a:t>
            </a:r>
            <a:r>
              <a:rPr lang="en-US" altLang="ja-JP" sz="2000">
                <a:solidFill>
                  <a:schemeClr val="tx1">
                    <a:lumMod val="65000"/>
                    <a:lumOff val="35000"/>
                  </a:schemeClr>
                </a:solidFill>
              </a:rPr>
              <a:t>)</a:t>
            </a:r>
            <a:endParaRPr kumimoji="1" lang="en-US" altLang="ja-JP" sz="2000">
              <a:solidFill>
                <a:schemeClr val="tx1">
                  <a:lumMod val="65000"/>
                  <a:lumOff val="35000"/>
                </a:schemeClr>
              </a:solidFill>
            </a:endParaRPr>
          </a:p>
        </p:txBody>
      </p:sp>
      <p:cxnSp>
        <p:nvCxnSpPr>
          <p:cNvPr id="60" name="Straight Connector 14"/>
          <p:cNvCxnSpPr/>
          <p:nvPr/>
        </p:nvCxnSpPr>
        <p:spPr>
          <a:xfrm>
            <a:off x="4460024" y="2488176"/>
            <a:ext cx="0" cy="4195472"/>
          </a:xfrm>
          <a:prstGeom prst="line">
            <a:avLst/>
          </a:prstGeom>
          <a:solidFill>
            <a:schemeClr val="accent6">
              <a:lumMod val="40000"/>
              <a:lumOff val="60000"/>
            </a:schemeClr>
          </a:solidFill>
          <a:ln w="57150" cmpd="sng">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4741073" y="2535318"/>
            <a:ext cx="3576094" cy="1066959"/>
          </a:xfrm>
          <a:prstGeom prst="rect">
            <a:avLst/>
          </a:prstGeom>
          <a:solidFill>
            <a:schemeClr val="bg1">
              <a:lumMod val="85000"/>
              <a:alpha val="52000"/>
            </a:schemeClr>
          </a:solidFill>
          <a:ln w="28575" cmpd="sng">
            <a:noFill/>
          </a:ln>
        </p:spPr>
        <p:txBody>
          <a:bodyPr wrap="square" rtlCol="0">
            <a:spAutoFit/>
          </a:bodyPr>
          <a:lstStyle/>
          <a:p>
            <a:pPr algn="ctr"/>
            <a:r>
              <a:rPr lang="ja-JP" altLang="en-US" sz="2000">
                <a:solidFill>
                  <a:schemeClr val="tx1">
                    <a:lumMod val="65000"/>
                    <a:lumOff val="35000"/>
                  </a:schemeClr>
                </a:solidFill>
              </a:rPr>
              <a:t>一部</a:t>
            </a:r>
            <a:r>
              <a:rPr kumimoji="1" lang="ja-JP" altLang="en-US" sz="2000">
                <a:solidFill>
                  <a:schemeClr val="tx1">
                    <a:lumMod val="65000"/>
                    <a:lumOff val="35000"/>
                  </a:schemeClr>
                </a:solidFill>
              </a:rPr>
              <a:t>のユーザに向けて</a:t>
            </a:r>
            <a:endParaRPr kumimoji="1" lang="en-US" altLang="ja-JP" sz="2000">
              <a:solidFill>
                <a:schemeClr val="tx1">
                  <a:lumMod val="65000"/>
                  <a:lumOff val="35000"/>
                </a:schemeClr>
              </a:solidFill>
            </a:endParaRPr>
          </a:p>
          <a:p>
            <a:pPr algn="ctr"/>
            <a:r>
              <a:rPr kumimoji="1" lang="ja-JP" altLang="en-US" sz="2000">
                <a:solidFill>
                  <a:schemeClr val="tx1">
                    <a:lumMod val="65000"/>
                    <a:lumOff val="35000"/>
                  </a:schemeClr>
                </a:solidFill>
              </a:rPr>
              <a:t>情報を発信するユーザ</a:t>
            </a:r>
            <a:endParaRPr kumimoji="1" lang="en-US" altLang="ja-JP" sz="2000">
              <a:solidFill>
                <a:schemeClr val="tx1">
                  <a:lumMod val="65000"/>
                  <a:lumOff val="35000"/>
                </a:schemeClr>
              </a:solidFill>
            </a:endParaRPr>
          </a:p>
          <a:p>
            <a:pPr algn="ctr">
              <a:lnSpc>
                <a:spcPct val="120000"/>
              </a:lnSpc>
            </a:pPr>
            <a:r>
              <a:rPr lang="en-US" altLang="ja-JP" sz="2000">
                <a:solidFill>
                  <a:schemeClr val="tx1">
                    <a:lumMod val="65000"/>
                    <a:lumOff val="35000"/>
                  </a:schemeClr>
                </a:solidFill>
              </a:rPr>
              <a:t>(</a:t>
            </a:r>
            <a:r>
              <a:rPr lang="ja-JP" altLang="en-US" sz="2000">
                <a:solidFill>
                  <a:schemeClr val="tx1">
                    <a:lumMod val="65000"/>
                    <a:lumOff val="35000"/>
                  </a:schemeClr>
                </a:solidFill>
              </a:rPr>
              <a:t>ターゲット型ユーザ</a:t>
            </a:r>
            <a:r>
              <a:rPr lang="en-US" altLang="ja-JP" sz="2000">
                <a:solidFill>
                  <a:schemeClr val="tx1">
                    <a:lumMod val="65000"/>
                    <a:lumOff val="35000"/>
                  </a:schemeClr>
                </a:solidFill>
              </a:rPr>
              <a:t>)</a:t>
            </a:r>
            <a:endParaRPr kumimoji="1" lang="en-US" altLang="ja-JP" sz="2000">
              <a:solidFill>
                <a:schemeClr val="tx1">
                  <a:lumMod val="65000"/>
                  <a:lumOff val="35000"/>
                </a:schemeClr>
              </a:solidFill>
            </a:endParaRPr>
          </a:p>
        </p:txBody>
      </p:sp>
      <p:sp>
        <p:nvSpPr>
          <p:cNvPr id="63" name="正方形/長方形 62"/>
          <p:cNvSpPr/>
          <p:nvPr/>
        </p:nvSpPr>
        <p:spPr>
          <a:xfrm>
            <a:off x="5149351" y="6031412"/>
            <a:ext cx="773071" cy="673493"/>
          </a:xfrm>
          <a:prstGeom prst="rect">
            <a:avLst/>
          </a:prstGeom>
          <a:solidFill>
            <a:schemeClr val="tx2">
              <a:lumMod val="20000"/>
              <a:lumOff val="80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64" name="Group 10"/>
          <p:cNvGrpSpPr>
            <a:grpSpLocks/>
          </p:cNvGrpSpPr>
          <p:nvPr/>
        </p:nvGrpSpPr>
        <p:grpSpPr bwMode="auto">
          <a:xfrm>
            <a:off x="5402278" y="6094261"/>
            <a:ext cx="262293" cy="581452"/>
            <a:chOff x="864" y="1248"/>
            <a:chExt cx="672" cy="1440"/>
          </a:xfrm>
          <a:solidFill>
            <a:schemeClr val="accent5">
              <a:lumMod val="25000"/>
            </a:schemeClr>
          </a:solidFill>
        </p:grpSpPr>
        <p:sp>
          <p:nvSpPr>
            <p:cNvPr id="65" name="Oval 11"/>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66" name="Rectangle 12"/>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sp>
          <p:nvSpPr>
            <p:cNvPr id="67" name="Oval 13"/>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ja-JP" altLang="en-US" kern="1200">
                <a:solidFill>
                  <a:srgbClr val="595959"/>
                </a:solidFill>
              </a:endParaRPr>
            </a:p>
          </p:txBody>
        </p:sp>
      </p:grpSp>
      <p:sp>
        <p:nvSpPr>
          <p:cNvPr id="68" name="テキスト ボックス 67"/>
          <p:cNvSpPr txBox="1"/>
          <p:nvPr/>
        </p:nvSpPr>
        <p:spPr>
          <a:xfrm>
            <a:off x="5982811" y="5990401"/>
            <a:ext cx="1723549" cy="400110"/>
          </a:xfrm>
          <a:prstGeom prst="rect">
            <a:avLst/>
          </a:prstGeom>
          <a:noFill/>
        </p:spPr>
        <p:txBody>
          <a:bodyPr wrap="none" rtlCol="0">
            <a:spAutoFit/>
          </a:bodyPr>
          <a:lstStyle/>
          <a:p>
            <a:r>
              <a:rPr lang="ja-JP" altLang="en-US" sz="2000">
                <a:solidFill>
                  <a:schemeClr val="tx1">
                    <a:lumMod val="65000"/>
                    <a:lumOff val="35000"/>
                  </a:schemeClr>
                </a:solidFill>
              </a:rPr>
              <a:t>メンバー向け</a:t>
            </a:r>
            <a:endParaRPr kumimoji="1" lang="ja-JP" altLang="en-US" sz="2000">
              <a:solidFill>
                <a:schemeClr val="tx1">
                  <a:lumMod val="65000"/>
                  <a:lumOff val="35000"/>
                </a:schemeClr>
              </a:solidFill>
            </a:endParaRPr>
          </a:p>
        </p:txBody>
      </p:sp>
      <p:cxnSp>
        <p:nvCxnSpPr>
          <p:cNvPr id="69" name="Straight Connector 14"/>
          <p:cNvCxnSpPr/>
          <p:nvPr/>
        </p:nvCxnSpPr>
        <p:spPr>
          <a:xfrm>
            <a:off x="6138473" y="6440211"/>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14"/>
          <p:cNvCxnSpPr/>
          <p:nvPr/>
        </p:nvCxnSpPr>
        <p:spPr>
          <a:xfrm>
            <a:off x="6138473" y="6592611"/>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048083" y="5962418"/>
            <a:ext cx="2895651" cy="823028"/>
          </a:xfrm>
          <a:prstGeom prst="rect">
            <a:avLst/>
          </a:prstGeom>
          <a:noFill/>
          <a:ln w="28575"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72" name="Straight Connector 14"/>
          <p:cNvCxnSpPr/>
          <p:nvPr/>
        </p:nvCxnSpPr>
        <p:spPr>
          <a:xfrm>
            <a:off x="6161192" y="5456836"/>
            <a:ext cx="1328715" cy="4267"/>
          </a:xfrm>
          <a:prstGeom prst="line">
            <a:avLst/>
          </a:prstGeom>
          <a:solidFill>
            <a:schemeClr val="accent6">
              <a:lumMod val="40000"/>
              <a:lumOff val="60000"/>
            </a:schemeClr>
          </a:solidFill>
          <a:ln w="28575"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4741073" y="4128631"/>
            <a:ext cx="3576094" cy="400110"/>
          </a:xfrm>
          <a:prstGeom prst="rect">
            <a:avLst/>
          </a:prstGeom>
          <a:solidFill>
            <a:schemeClr val="tx1">
              <a:lumMod val="65000"/>
              <a:lumOff val="35000"/>
            </a:schemeClr>
          </a:solidFill>
          <a:ln w="28575" cmpd="sng">
            <a:noFill/>
          </a:ln>
        </p:spPr>
        <p:txBody>
          <a:bodyPr wrap="square" rtlCol="0">
            <a:spAutoFit/>
          </a:bodyPr>
          <a:lstStyle/>
          <a:p>
            <a:pPr algn="ctr"/>
            <a:r>
              <a:rPr kumimoji="1" lang="en-US" altLang="ja-JP" sz="2000">
                <a:solidFill>
                  <a:schemeClr val="bg1">
                    <a:lumMod val="95000"/>
                  </a:schemeClr>
                </a:solidFill>
                <a:latin typeface="TitilliumText25L 400 wt"/>
                <a:cs typeface="TitilliumText25L 400 wt"/>
              </a:rPr>
              <a:t>(a)</a:t>
            </a:r>
            <a:r>
              <a:rPr kumimoji="1" lang="ja-JP" altLang="en-US" sz="2000">
                <a:solidFill>
                  <a:schemeClr val="bg1">
                    <a:lumMod val="95000"/>
                  </a:schemeClr>
                </a:solidFill>
                <a:latin typeface="TitilliumText25L 400 wt"/>
                <a:cs typeface="TitilliumText25L 400 wt"/>
              </a:rPr>
              <a:t>トピックが特化されている</a:t>
            </a:r>
            <a:endParaRPr kumimoji="1" lang="en-US" altLang="ja-JP" sz="2000">
              <a:solidFill>
                <a:schemeClr val="bg1">
                  <a:lumMod val="95000"/>
                </a:schemeClr>
              </a:solidFill>
              <a:latin typeface="TitilliumText25L 400 wt"/>
              <a:cs typeface="TitilliumText25L 400 wt"/>
            </a:endParaRPr>
          </a:p>
        </p:txBody>
      </p:sp>
      <p:sp>
        <p:nvSpPr>
          <p:cNvPr id="74" name="テキスト ボックス 73"/>
          <p:cNvSpPr txBox="1"/>
          <p:nvPr/>
        </p:nvSpPr>
        <p:spPr>
          <a:xfrm>
            <a:off x="4786857" y="5201624"/>
            <a:ext cx="3576094" cy="707886"/>
          </a:xfrm>
          <a:prstGeom prst="rect">
            <a:avLst/>
          </a:prstGeom>
          <a:solidFill>
            <a:srgbClr val="595959"/>
          </a:solidFill>
          <a:ln w="28575" cmpd="sng">
            <a:noFill/>
          </a:ln>
        </p:spPr>
        <p:txBody>
          <a:bodyPr wrap="square" rtlCol="0">
            <a:spAutoFit/>
          </a:bodyPr>
          <a:lstStyle/>
          <a:p>
            <a:pPr algn="ctr"/>
            <a:r>
              <a:rPr lang="en-US" altLang="ja-JP" sz="2000">
                <a:solidFill>
                  <a:srgbClr val="F2F2F2"/>
                </a:solidFill>
                <a:latin typeface="TitilliumText25L 400 wt"/>
                <a:cs typeface="TitilliumText25L 400 wt"/>
              </a:rPr>
              <a:t>(b) </a:t>
            </a:r>
            <a:r>
              <a:rPr lang="ja-JP" altLang="en-US" sz="2000">
                <a:solidFill>
                  <a:srgbClr val="F2F2F2"/>
                </a:solidFill>
                <a:latin typeface="TitilliumText25L 400 wt"/>
                <a:cs typeface="TitilliumText25L 400 wt"/>
              </a:rPr>
              <a:t>クローズドなコミュニティに情報を発信している</a:t>
            </a:r>
            <a:endParaRPr kumimoji="1" lang="en-US" altLang="ja-JP" sz="2000">
              <a:solidFill>
                <a:srgbClr val="F2F2F2"/>
              </a:solidFill>
              <a:latin typeface="TitilliumText25L 400 wt"/>
              <a:cs typeface="TitilliumText25L 400 wt"/>
            </a:endParaRPr>
          </a:p>
        </p:txBody>
      </p:sp>
      <p:sp>
        <p:nvSpPr>
          <p:cNvPr id="75" name="テキスト ボックス 74"/>
          <p:cNvSpPr txBox="1"/>
          <p:nvPr/>
        </p:nvSpPr>
        <p:spPr>
          <a:xfrm>
            <a:off x="4857995" y="6396823"/>
            <a:ext cx="3459172" cy="400110"/>
          </a:xfrm>
          <a:prstGeom prst="rect">
            <a:avLst/>
          </a:prstGeom>
          <a:solidFill>
            <a:srgbClr val="595959"/>
          </a:solidFill>
          <a:ln w="28575" cmpd="sng">
            <a:noFill/>
          </a:ln>
        </p:spPr>
        <p:txBody>
          <a:bodyPr wrap="square" rtlCol="0">
            <a:spAutoFit/>
          </a:bodyPr>
          <a:lstStyle/>
          <a:p>
            <a:pPr algn="ctr"/>
            <a:r>
              <a:rPr kumimoji="1" lang="en-US" altLang="ja-JP" sz="2000">
                <a:solidFill>
                  <a:srgbClr val="F2F2F2"/>
                </a:solidFill>
                <a:latin typeface="TitilliumText25L 400 wt"/>
                <a:cs typeface="TitilliumText25L 400 wt"/>
              </a:rPr>
              <a:t>(a)</a:t>
            </a:r>
            <a:r>
              <a:rPr lang="en-US" altLang="ja-JP" sz="2000">
                <a:solidFill>
                  <a:srgbClr val="F2F2F2"/>
                </a:solidFill>
                <a:latin typeface="TitilliumText25L 400 wt"/>
                <a:cs typeface="TitilliumText25L 400 wt"/>
              </a:rPr>
              <a:t> </a:t>
            </a:r>
            <a:r>
              <a:rPr lang="ja-JP" altLang="en-US" sz="2000">
                <a:solidFill>
                  <a:srgbClr val="F2F2F2"/>
                </a:solidFill>
                <a:latin typeface="TitilliumText25L 400 wt"/>
                <a:cs typeface="TitilliumText25L 400 wt"/>
              </a:rPr>
              <a:t>と</a:t>
            </a:r>
            <a:r>
              <a:rPr lang="en-US" altLang="ja-JP" sz="2000">
                <a:solidFill>
                  <a:srgbClr val="F2F2F2"/>
                </a:solidFill>
                <a:latin typeface="TitilliumText25L 400 wt"/>
                <a:cs typeface="TitilliumText25L 400 wt"/>
              </a:rPr>
              <a:t> (b) </a:t>
            </a:r>
            <a:r>
              <a:rPr lang="ja-JP" altLang="en-US" sz="2000">
                <a:solidFill>
                  <a:srgbClr val="F2F2F2"/>
                </a:solidFill>
                <a:latin typeface="TitilliumText25L 400 wt"/>
                <a:cs typeface="TitilliumText25L 400 wt"/>
              </a:rPr>
              <a:t>の両方</a:t>
            </a:r>
            <a:endParaRPr kumimoji="1" lang="en-US" altLang="ja-JP" sz="2000">
              <a:solidFill>
                <a:srgbClr val="F2F2F2"/>
              </a:solidFill>
              <a:latin typeface="TitilliumText25L 400 wt"/>
              <a:cs typeface="TitilliumText25L 400 wt"/>
            </a:endParaRPr>
          </a:p>
        </p:txBody>
      </p:sp>
    </p:spTree>
    <p:extLst>
      <p:ext uri="{BB962C8B-B14F-4D97-AF65-F5344CB8AC3E}">
        <p14:creationId xmlns:p14="http://schemas.microsoft.com/office/powerpoint/2010/main" val="4008996765"/>
      </p:ext>
    </p:extLst>
  </p:cSld>
  <p:clrMapOvr>
    <a:masterClrMapping/>
  </p:clrMapOvr>
  <mc:AlternateContent xmlns:mc="http://schemas.openxmlformats.org/markup-compatibility/2006">
    <mc:Choice xmlns:p14="http://schemas.microsoft.com/office/powerpoint/2010/main" Requires="p14">
      <p:transition spd="slow" p14:dur="2000" advTm="29154"/>
    </mc:Choice>
    <mc:Fallback>
      <p:transition xmlns:p14="http://schemas.microsoft.com/office/powerpoint/2010/main" spd="slow" advTm="29154"/>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45008"/>
            <a:ext cx="7772400" cy="883014"/>
          </a:xfrm>
        </p:spPr>
        <p:txBody>
          <a:bodyPr/>
          <a:lstStyle/>
          <a:p>
            <a:r>
              <a:rPr lang="ja-JP" altLang="en-US" sz="4000"/>
              <a:t>応用例</a:t>
            </a:r>
            <a:endParaRPr kumimoji="1" lang="ja-JP" altLang="en-US" sz="4000"/>
          </a:p>
        </p:txBody>
      </p:sp>
      <p:sp>
        <p:nvSpPr>
          <p:cNvPr id="3" name="コンテンツ プレースホルダー 2"/>
          <p:cNvSpPr>
            <a:spLocks noGrp="1"/>
          </p:cNvSpPr>
          <p:nvPr>
            <p:ph idx="1"/>
          </p:nvPr>
        </p:nvSpPr>
        <p:spPr>
          <a:xfrm>
            <a:off x="685800" y="1465387"/>
            <a:ext cx="8458200" cy="4630165"/>
          </a:xfrm>
        </p:spPr>
        <p:txBody>
          <a:bodyPr/>
          <a:lstStyle/>
          <a:p>
            <a:pPr marL="0" indent="0">
              <a:buNone/>
            </a:pPr>
            <a:endParaRPr lang="en-US" altLang="ja-JP" sz="2400">
              <a:latin typeface="TitilliumText25L 400 wt"/>
              <a:cs typeface="TitilliumText25L 400 wt"/>
            </a:endParaRPr>
          </a:p>
          <a:p>
            <a:pPr marL="0" indent="0">
              <a:buNone/>
            </a:pPr>
            <a:r>
              <a:rPr lang="en-US" altLang="ja-JP" sz="2300">
                <a:solidFill>
                  <a:srgbClr val="595959"/>
                </a:solidFill>
                <a:latin typeface="TitilliumText25L 400 wt"/>
                <a:cs typeface="TitilliumText25L 400 wt"/>
              </a:rPr>
              <a:t>(A) </a:t>
            </a:r>
            <a:r>
              <a:rPr lang="ja-JP" altLang="en-US" sz="2300">
                <a:solidFill>
                  <a:srgbClr val="595959"/>
                </a:solidFill>
                <a:latin typeface="TitilliumText25L 400 wt"/>
                <a:cs typeface="TitilliumText25L 400 wt"/>
              </a:rPr>
              <a:t>対象範囲が広いユーザの記事</a:t>
            </a:r>
            <a:endParaRPr lang="en-US" altLang="ja-JP" sz="2300">
              <a:solidFill>
                <a:srgbClr val="595959"/>
              </a:solidFill>
              <a:latin typeface="TitilliumText25L 400 wt"/>
              <a:cs typeface="TitilliumText25L 400 wt"/>
            </a:endParaRPr>
          </a:p>
          <a:p>
            <a:pPr marL="0" indent="0">
              <a:lnSpc>
                <a:spcPct val="120000"/>
              </a:lnSpc>
              <a:buNone/>
            </a:pPr>
            <a:r>
              <a:rPr lang="en-US" altLang="ja-JP" sz="2300">
                <a:solidFill>
                  <a:srgbClr val="595959"/>
                </a:solidFill>
                <a:latin typeface="TitilliumText25L 400 wt"/>
                <a:cs typeface="TitilliumText25L 400 wt"/>
              </a:rPr>
              <a:t>      e.g. Mac</a:t>
            </a:r>
            <a:r>
              <a:rPr lang="ja-JP" altLang="en-US" sz="2300">
                <a:solidFill>
                  <a:srgbClr val="595959"/>
                </a:solidFill>
                <a:latin typeface="TitilliumText25L 400 wt"/>
                <a:cs typeface="TitilliumText25L 400 wt"/>
              </a:rPr>
              <a:t>に関する一般的なニュース記事がほしい</a:t>
            </a:r>
            <a:endParaRPr lang="en-US" altLang="ja-JP" sz="2300">
              <a:solidFill>
                <a:srgbClr val="595959"/>
              </a:solidFill>
              <a:latin typeface="TitilliumText25L 400 wt"/>
              <a:cs typeface="TitilliumText25L 400 wt"/>
            </a:endParaRPr>
          </a:p>
          <a:p>
            <a:pPr marL="0" indent="0">
              <a:buNone/>
            </a:pPr>
            <a:endParaRPr lang="en-US" altLang="ja-JP" sz="2300">
              <a:solidFill>
                <a:srgbClr val="595959"/>
              </a:solidFill>
              <a:latin typeface="TitilliumText25L 400 wt"/>
              <a:cs typeface="TitilliumText25L 400 wt"/>
            </a:endParaRPr>
          </a:p>
          <a:p>
            <a:pPr marL="0" indent="0">
              <a:buNone/>
            </a:pPr>
            <a:r>
              <a:rPr lang="en-US" altLang="ja-JP" sz="2300">
                <a:solidFill>
                  <a:srgbClr val="595959"/>
                </a:solidFill>
                <a:latin typeface="TitilliumText25L 400 wt"/>
                <a:cs typeface="TitilliumText25L 400 wt"/>
              </a:rPr>
              <a:t>(B) </a:t>
            </a:r>
            <a:r>
              <a:rPr lang="ja-JP" altLang="en-US" sz="2300">
                <a:solidFill>
                  <a:srgbClr val="595959"/>
                </a:solidFill>
                <a:latin typeface="TitilliumText25L 400 wt"/>
                <a:cs typeface="TitilliumText25L 400 wt"/>
              </a:rPr>
              <a:t>あるトピックに特化された情報を発信するユーザの記事</a:t>
            </a:r>
            <a:endParaRPr lang="en-US" altLang="ja-JP" sz="2300">
              <a:solidFill>
                <a:srgbClr val="595959"/>
              </a:solidFill>
              <a:latin typeface="TitilliumText25L 400 wt"/>
              <a:cs typeface="TitilliumText25L 400 wt"/>
            </a:endParaRPr>
          </a:p>
          <a:p>
            <a:pPr marL="0" indent="0">
              <a:lnSpc>
                <a:spcPct val="120000"/>
              </a:lnSpc>
              <a:buNone/>
            </a:pPr>
            <a:r>
              <a:rPr lang="en-US" altLang="ja-JP" sz="2300">
                <a:solidFill>
                  <a:srgbClr val="595959"/>
                </a:solidFill>
                <a:latin typeface="TitilliumText25L 400 wt"/>
                <a:cs typeface="TitilliumText25L 400 wt"/>
              </a:rPr>
              <a:t>      e.g. Mac</a:t>
            </a:r>
            <a:r>
              <a:rPr lang="ja-JP" altLang="en-US" sz="2300">
                <a:solidFill>
                  <a:srgbClr val="595959"/>
                </a:solidFill>
                <a:latin typeface="TitilliumText25L 400 wt"/>
                <a:cs typeface="TitilliumText25L 400 wt"/>
              </a:rPr>
              <a:t>に関する専門的な情報を得たい</a:t>
            </a:r>
            <a:endParaRPr lang="en-US" altLang="ja-JP" sz="2300">
              <a:solidFill>
                <a:srgbClr val="595959"/>
              </a:solidFill>
              <a:latin typeface="TitilliumText25L 400 wt"/>
              <a:cs typeface="TitilliumText25L 400 wt"/>
            </a:endParaRPr>
          </a:p>
          <a:p>
            <a:pPr marL="0" indent="0">
              <a:buNone/>
            </a:pPr>
            <a:endParaRPr lang="en-US" altLang="ja-JP" sz="2300">
              <a:solidFill>
                <a:srgbClr val="595959"/>
              </a:solidFill>
              <a:latin typeface="TitilliumText25L 400 wt"/>
              <a:cs typeface="TitilliumText25L 400 wt"/>
            </a:endParaRPr>
          </a:p>
          <a:p>
            <a:pPr marL="0" indent="0">
              <a:buNone/>
            </a:pPr>
            <a:r>
              <a:rPr lang="en-US" altLang="ja-JP" sz="2300">
                <a:solidFill>
                  <a:srgbClr val="595959"/>
                </a:solidFill>
                <a:latin typeface="TitilliumText25L 400 wt"/>
                <a:cs typeface="TitilliumText25L 400 wt"/>
              </a:rPr>
              <a:t>(C) </a:t>
            </a:r>
            <a:r>
              <a:rPr lang="ja-JP" altLang="en-US" sz="2300">
                <a:solidFill>
                  <a:srgbClr val="595959"/>
                </a:solidFill>
                <a:latin typeface="TitilliumText25L 400 wt"/>
                <a:cs typeface="TitilliumText25L 400 wt"/>
              </a:rPr>
              <a:t>クローズドなユーザ集合に情報を発信するユーザの記事</a:t>
            </a:r>
            <a:endParaRPr lang="en-US" altLang="ja-JP" sz="2300">
              <a:solidFill>
                <a:srgbClr val="595959"/>
              </a:solidFill>
              <a:latin typeface="TitilliumText25L 400 wt"/>
              <a:cs typeface="TitilliumText25L 400 wt"/>
            </a:endParaRPr>
          </a:p>
          <a:p>
            <a:pPr marL="0" indent="0">
              <a:lnSpc>
                <a:spcPct val="120000"/>
              </a:lnSpc>
              <a:buNone/>
            </a:pPr>
            <a:r>
              <a:rPr lang="en-US" altLang="ja-JP" sz="2300">
                <a:solidFill>
                  <a:srgbClr val="595959"/>
                </a:solidFill>
                <a:latin typeface="TitilliumText25L 400 wt"/>
                <a:cs typeface="TitilliumText25L 400 wt"/>
              </a:rPr>
              <a:t>      e.g. </a:t>
            </a:r>
            <a:r>
              <a:rPr lang="ja-JP" altLang="en-US" sz="2300">
                <a:solidFill>
                  <a:srgbClr val="595959"/>
                </a:solidFill>
                <a:latin typeface="TitilliumText25L 400 wt"/>
                <a:cs typeface="TitilliumText25L 400 wt"/>
              </a:rPr>
              <a:t>一般ユーザの反応を見て</a:t>
            </a:r>
            <a:r>
              <a:rPr lang="en-US" altLang="ja-JP" sz="2300">
                <a:solidFill>
                  <a:srgbClr val="595959"/>
                </a:solidFill>
                <a:latin typeface="TitilliumText25L 400 wt"/>
                <a:cs typeface="TitilliumText25L 400 wt"/>
              </a:rPr>
              <a:t>Mac</a:t>
            </a:r>
            <a:r>
              <a:rPr lang="ja-JP" altLang="en-US" sz="2300">
                <a:solidFill>
                  <a:srgbClr val="595959"/>
                </a:solidFill>
                <a:latin typeface="TitilliumText25L 400 wt"/>
                <a:cs typeface="TitilliumText25L 400 wt"/>
              </a:rPr>
              <a:t>購入の際の参考にしたい</a:t>
            </a:r>
            <a:endParaRPr lang="en-US" altLang="ja-JP" sz="2300">
              <a:solidFill>
                <a:srgbClr val="595959"/>
              </a:solidFill>
              <a:latin typeface="TitilliumText25L 400 wt"/>
              <a:cs typeface="TitilliumText25L 400 wt"/>
            </a:endParaRPr>
          </a:p>
        </p:txBody>
      </p:sp>
      <p:sp>
        <p:nvSpPr>
          <p:cNvPr id="6" name="テキスト ボックス 5"/>
          <p:cNvSpPr txBox="1"/>
          <p:nvPr/>
        </p:nvSpPr>
        <p:spPr>
          <a:xfrm>
            <a:off x="761142" y="1244972"/>
            <a:ext cx="7601084" cy="492443"/>
          </a:xfrm>
          <a:prstGeom prst="rect">
            <a:avLst/>
          </a:prstGeom>
          <a:solidFill>
            <a:schemeClr val="bg1">
              <a:lumMod val="85000"/>
              <a:alpha val="52000"/>
            </a:schemeClr>
          </a:solidFill>
          <a:ln w="28575" cmpd="sng">
            <a:noFill/>
          </a:ln>
        </p:spPr>
        <p:txBody>
          <a:bodyPr wrap="none" rtlCol="0">
            <a:spAutoFit/>
          </a:bodyPr>
          <a:lstStyle/>
          <a:p>
            <a:pPr algn="ctr"/>
            <a:r>
              <a:rPr lang="ja-JP" altLang="en-US" sz="2600">
                <a:solidFill>
                  <a:schemeClr val="tx1">
                    <a:lumMod val="65000"/>
                    <a:lumOff val="35000"/>
                  </a:schemeClr>
                </a:solidFill>
                <a:latin typeface="TitilliumText25L 400 wt"/>
                <a:cs typeface="TitilliumText25L 400 wt"/>
              </a:rPr>
              <a:t>情報発信の対象範囲により</a:t>
            </a:r>
            <a:r>
              <a:rPr lang="en-US" altLang="ja-JP" sz="2600">
                <a:solidFill>
                  <a:schemeClr val="tx1">
                    <a:lumMod val="65000"/>
                    <a:lumOff val="35000"/>
                  </a:schemeClr>
                </a:solidFill>
                <a:latin typeface="TitilliumText25L 400 wt"/>
                <a:cs typeface="TitilliumText25L 400 wt"/>
              </a:rPr>
              <a:t>Twitter</a:t>
            </a:r>
            <a:r>
              <a:rPr lang="ja-JP" altLang="en-US" sz="2600">
                <a:solidFill>
                  <a:schemeClr val="tx1">
                    <a:lumMod val="65000"/>
                    <a:lumOff val="35000"/>
                  </a:schemeClr>
                </a:solidFill>
                <a:latin typeface="TitilliumText25L 400 wt"/>
                <a:cs typeface="TitilliumText25L 400 wt"/>
              </a:rPr>
              <a:t>検索結果を分類</a:t>
            </a:r>
            <a:endParaRPr kumimoji="1" lang="en-US" altLang="ja-JP" sz="2600">
              <a:solidFill>
                <a:schemeClr val="tx1">
                  <a:lumMod val="65000"/>
                  <a:lumOff val="35000"/>
                </a:schemeClr>
              </a:solidFill>
              <a:latin typeface="TitilliumText25L 400 wt"/>
              <a:cs typeface="TitilliumText25L 400 wt"/>
            </a:endParaRPr>
          </a:p>
        </p:txBody>
      </p:sp>
      <p:sp>
        <p:nvSpPr>
          <p:cNvPr id="7" name="正方形/長方形 6"/>
          <p:cNvSpPr/>
          <p:nvPr/>
        </p:nvSpPr>
        <p:spPr>
          <a:xfrm>
            <a:off x="0" y="5778169"/>
            <a:ext cx="9144000" cy="1079831"/>
          </a:xfrm>
          <a:prstGeom prst="rect">
            <a:avLst/>
          </a:prstGeom>
          <a:solidFill>
            <a:schemeClr val="tx1">
              <a:lumMod val="65000"/>
              <a:lumOff val="3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8" name="テキスト ボックス 7"/>
          <p:cNvSpPr txBox="1"/>
          <p:nvPr/>
        </p:nvSpPr>
        <p:spPr>
          <a:xfrm>
            <a:off x="1668428" y="5774967"/>
            <a:ext cx="5852884" cy="1039259"/>
          </a:xfrm>
          <a:prstGeom prst="rect">
            <a:avLst/>
          </a:prstGeom>
          <a:noFill/>
        </p:spPr>
        <p:txBody>
          <a:bodyPr wrap="none" rtlCol="0">
            <a:spAutoFit/>
          </a:bodyPr>
          <a:lstStyle/>
          <a:p>
            <a:pPr algn="ctr">
              <a:lnSpc>
                <a:spcPct val="120000"/>
              </a:lnSpc>
            </a:pPr>
            <a:r>
              <a:rPr kumimoji="1" lang="ja-JP" altLang="en-US" sz="2600">
                <a:solidFill>
                  <a:schemeClr val="bg1">
                    <a:lumMod val="95000"/>
                  </a:schemeClr>
                </a:solidFill>
              </a:rPr>
              <a:t>どのようなユーザを対象とした記事が</a:t>
            </a:r>
            <a:endParaRPr kumimoji="1" lang="en-US" altLang="ja-JP" sz="2600">
              <a:solidFill>
                <a:schemeClr val="bg1">
                  <a:lumMod val="95000"/>
                </a:schemeClr>
              </a:solidFill>
            </a:endParaRPr>
          </a:p>
          <a:p>
            <a:pPr algn="ctr">
              <a:lnSpc>
                <a:spcPct val="120000"/>
              </a:lnSpc>
            </a:pPr>
            <a:r>
              <a:rPr kumimoji="1" lang="ja-JP" altLang="en-US" sz="2600">
                <a:solidFill>
                  <a:schemeClr val="bg1">
                    <a:lumMod val="95000"/>
                  </a:schemeClr>
                </a:solidFill>
              </a:rPr>
              <a:t>欲しいのかを指定して検索可能</a:t>
            </a:r>
          </a:p>
        </p:txBody>
      </p:sp>
    </p:spTree>
    <p:extLst>
      <p:ext uri="{BB962C8B-B14F-4D97-AF65-F5344CB8AC3E}">
        <p14:creationId xmlns:p14="http://schemas.microsoft.com/office/powerpoint/2010/main" val="2605827265"/>
      </p:ext>
    </p:extLst>
  </p:cSld>
  <p:clrMapOvr>
    <a:masterClrMapping/>
  </p:clrMapOvr>
  <mc:AlternateContent xmlns:mc="http://schemas.openxmlformats.org/markup-compatibility/2006">
    <mc:Choice xmlns:p14="http://schemas.microsoft.com/office/powerpoint/2010/main" Requires="p14">
      <p:transition spd="slow" p14:dur="2000" advTm="35807"/>
    </mc:Choice>
    <mc:Fallback>
      <p:transition xmlns:p14="http://schemas.microsoft.com/office/powerpoint/2010/main" spd="slow" advTm="35807"/>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45008"/>
            <a:ext cx="7772400" cy="883014"/>
          </a:xfrm>
        </p:spPr>
        <p:txBody>
          <a:bodyPr/>
          <a:lstStyle/>
          <a:p>
            <a:r>
              <a:rPr lang="ja-JP" altLang="en-US" sz="4000"/>
              <a:t>関連研究</a:t>
            </a:r>
            <a:endParaRPr kumimoji="1" lang="ja-JP" altLang="en-US" sz="4000"/>
          </a:p>
        </p:txBody>
      </p:sp>
      <p:sp>
        <p:nvSpPr>
          <p:cNvPr id="3" name="コンテンツ プレースホルダー 2"/>
          <p:cNvSpPr>
            <a:spLocks noGrp="1"/>
          </p:cNvSpPr>
          <p:nvPr>
            <p:ph idx="1"/>
          </p:nvPr>
        </p:nvSpPr>
        <p:spPr>
          <a:xfrm>
            <a:off x="685800" y="1339672"/>
            <a:ext cx="7639489" cy="5104818"/>
          </a:xfrm>
        </p:spPr>
        <p:txBody>
          <a:bodyPr/>
          <a:lstStyle/>
          <a:p>
            <a:pPr marL="114300" indent="0">
              <a:buNone/>
            </a:pPr>
            <a:r>
              <a:rPr lang="en-US" altLang="ja-JP" sz="2400">
                <a:solidFill>
                  <a:srgbClr val="595959"/>
                </a:solidFill>
                <a:latin typeface="TitilliumText25L 400 wt"/>
                <a:cs typeface="TitilliumText25L 400 wt"/>
              </a:rPr>
              <a:t>(A) Twitter</a:t>
            </a:r>
            <a:r>
              <a:rPr lang="ja-JP" altLang="en-US" sz="2400">
                <a:solidFill>
                  <a:srgbClr val="595959"/>
                </a:solidFill>
                <a:latin typeface="TitilliumText25L 400 wt"/>
                <a:cs typeface="TitilliumText25L 400 wt"/>
              </a:rPr>
              <a:t>の利用目的に関する研究</a:t>
            </a:r>
            <a:endParaRPr lang="en-US" altLang="ja-JP" sz="2400">
              <a:solidFill>
                <a:srgbClr val="595959"/>
              </a:solidFill>
              <a:latin typeface="TitilliumText25L 400 wt"/>
              <a:cs typeface="TitilliumText25L 400 wt"/>
            </a:endParaRPr>
          </a:p>
          <a:p>
            <a:pPr marL="857250" lvl="1" indent="-342900">
              <a:buFont typeface="Wingdings" charset="2"/>
              <a:buChar char="n"/>
            </a:pPr>
            <a:r>
              <a:rPr lang="en-US" altLang="ja-JP" sz="2000">
                <a:solidFill>
                  <a:srgbClr val="595959"/>
                </a:solidFill>
                <a:latin typeface="TitilliumText25L 400 wt"/>
                <a:cs typeface="TitilliumText25L 400 wt"/>
              </a:rPr>
              <a:t>Java</a:t>
            </a:r>
            <a:r>
              <a:rPr lang="ja-JP" altLang="en-US" sz="2000">
                <a:solidFill>
                  <a:srgbClr val="595959"/>
                </a:solidFill>
                <a:latin typeface="TitilliumText25L 400 wt"/>
                <a:cs typeface="TitilliumText25L 400 wt"/>
              </a:rPr>
              <a:t>ら</a:t>
            </a:r>
            <a:r>
              <a:rPr lang="en-US" altLang="ja-JP" sz="2000">
                <a:solidFill>
                  <a:srgbClr val="595959"/>
                </a:solidFill>
                <a:latin typeface="TitilliumText25L 400 wt"/>
                <a:cs typeface="TitilliumText25L 400 wt"/>
              </a:rPr>
              <a:t>[1]: </a:t>
            </a:r>
            <a:r>
              <a:rPr lang="ja-JP" altLang="en-US" sz="2000">
                <a:solidFill>
                  <a:srgbClr val="595959"/>
                </a:solidFill>
                <a:latin typeface="TitilliumText25L 400 wt"/>
                <a:cs typeface="TitilliumText25L 400 wt"/>
              </a:rPr>
              <a:t>情報発信</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受信やコミュニケーションのために</a:t>
            </a:r>
            <a:r>
              <a:rPr lang="en-US" altLang="ja-JP" sz="2000">
                <a:solidFill>
                  <a:srgbClr val="595959"/>
                </a:solidFill>
                <a:latin typeface="TitilliumText25L 400 wt"/>
                <a:cs typeface="TitilliumText25L 400 wt"/>
              </a:rPr>
              <a:t>Twitter</a:t>
            </a:r>
            <a:r>
              <a:rPr lang="ja-JP" altLang="en-US" sz="2000">
                <a:solidFill>
                  <a:srgbClr val="595959"/>
                </a:solidFill>
                <a:latin typeface="TitilliumText25L 400 wt"/>
                <a:cs typeface="TitilliumText25L 400 wt"/>
              </a:rPr>
              <a:t>を利用していることを明らかにし，それらを分類</a:t>
            </a:r>
            <a:endParaRPr lang="en-US" altLang="ja-JP" sz="2000">
              <a:solidFill>
                <a:srgbClr val="595959"/>
              </a:solidFill>
              <a:latin typeface="TitilliumText25L 400 wt"/>
              <a:cs typeface="TitilliumText25L 400 wt"/>
            </a:endParaRPr>
          </a:p>
          <a:p>
            <a:pPr marL="114300" indent="0">
              <a:buNone/>
            </a:pPr>
            <a:endParaRPr lang="en-US" altLang="ja-JP" sz="2400">
              <a:solidFill>
                <a:srgbClr val="595959"/>
              </a:solidFill>
              <a:latin typeface="TitilliumText25L 400 wt"/>
              <a:cs typeface="TitilliumText25L 400 wt"/>
            </a:endParaRPr>
          </a:p>
          <a:p>
            <a:pPr marL="114300" indent="0">
              <a:lnSpc>
                <a:spcPct val="200000"/>
              </a:lnSpc>
              <a:buNone/>
            </a:pPr>
            <a:r>
              <a:rPr lang="en-US" altLang="ja-JP" sz="2400">
                <a:solidFill>
                  <a:srgbClr val="595959"/>
                </a:solidFill>
                <a:latin typeface="TitilliumText25L 400 wt"/>
                <a:cs typeface="TitilliumText25L 400 wt"/>
              </a:rPr>
              <a:t>(B) Twitter</a:t>
            </a:r>
            <a:r>
              <a:rPr lang="ja-JP" altLang="en-US" sz="2400">
                <a:solidFill>
                  <a:srgbClr val="595959"/>
                </a:solidFill>
                <a:latin typeface="TitilliumText25L 400 wt"/>
                <a:cs typeface="TitilliumText25L 400 wt"/>
              </a:rPr>
              <a:t>ユーザの分類</a:t>
            </a:r>
            <a:r>
              <a:rPr lang="en-US" altLang="ja-JP" sz="2400">
                <a:solidFill>
                  <a:srgbClr val="595959"/>
                </a:solidFill>
                <a:latin typeface="TitilliumText25L 400 wt"/>
                <a:cs typeface="TitilliumText25L 400 wt"/>
              </a:rPr>
              <a:t>･</a:t>
            </a:r>
            <a:r>
              <a:rPr lang="ja-JP" altLang="en-US" sz="2400">
                <a:solidFill>
                  <a:srgbClr val="595959"/>
                </a:solidFill>
                <a:latin typeface="TitilliumText25L 400 wt"/>
                <a:cs typeface="TitilliumText25L 400 wt"/>
              </a:rPr>
              <a:t>影響力に関する研究</a:t>
            </a:r>
            <a:endParaRPr lang="en-US" altLang="ja-JP" sz="2400">
              <a:solidFill>
                <a:srgbClr val="595959"/>
              </a:solidFill>
              <a:latin typeface="TitilliumText25L 400 wt"/>
              <a:cs typeface="TitilliumText25L 400 wt"/>
            </a:endParaRPr>
          </a:p>
          <a:p>
            <a:pPr marL="857250" lvl="1" indent="-342900">
              <a:buFont typeface="Wingdings" charset="2"/>
              <a:buChar char="n"/>
            </a:pPr>
            <a:r>
              <a:rPr lang="en-US" altLang="ja-JP" sz="2000">
                <a:solidFill>
                  <a:srgbClr val="595959"/>
                </a:solidFill>
                <a:latin typeface="TitilliumText25L 400 wt"/>
                <a:cs typeface="TitilliumText25L 400 wt"/>
              </a:rPr>
              <a:t>Yan</a:t>
            </a:r>
            <a:r>
              <a:rPr lang="ja-JP" altLang="en-US" sz="2000">
                <a:solidFill>
                  <a:srgbClr val="595959"/>
                </a:solidFill>
                <a:latin typeface="TitilliumText25L 400 wt"/>
                <a:cs typeface="TitilliumText25L 400 wt"/>
              </a:rPr>
              <a:t>ら</a:t>
            </a:r>
            <a:r>
              <a:rPr lang="en-US" altLang="ja-JP" sz="2000">
                <a:solidFill>
                  <a:srgbClr val="595959"/>
                </a:solidFill>
                <a:latin typeface="TitilliumText25L 400 wt"/>
                <a:cs typeface="TitilliumText25L 400 wt"/>
              </a:rPr>
              <a:t>[2]: </a:t>
            </a:r>
            <a:r>
              <a:rPr lang="ja-JP" altLang="en-US" sz="2000">
                <a:solidFill>
                  <a:srgbClr val="595959"/>
                </a:solidFill>
                <a:latin typeface="TitilliumText25L 400 wt"/>
                <a:cs typeface="TitilliumText25L 400 wt"/>
              </a:rPr>
              <a:t>オープンアカウント</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広報など</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とクローズドアカウント</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生活ログなど</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に分類</a:t>
            </a:r>
            <a:endParaRPr lang="en-US" altLang="ja-JP" sz="2000">
              <a:solidFill>
                <a:srgbClr val="595959"/>
              </a:solidFill>
              <a:latin typeface="TitilliumText25L 400 wt"/>
              <a:cs typeface="TitilliumText25L 400 wt"/>
            </a:endParaRPr>
          </a:p>
          <a:p>
            <a:pPr marL="857250" lvl="1" indent="-342900">
              <a:buFont typeface="Wingdings" charset="2"/>
              <a:buChar char="n"/>
            </a:pPr>
            <a:endParaRPr lang="en-US" altLang="ja-JP" sz="2000">
              <a:solidFill>
                <a:srgbClr val="595959"/>
              </a:solidFill>
              <a:latin typeface="TitilliumText25L 400 wt"/>
              <a:cs typeface="TitilliumText25L 400 wt"/>
            </a:endParaRPr>
          </a:p>
          <a:p>
            <a:pPr marL="857250" lvl="1" indent="-342900">
              <a:buFont typeface="Wingdings" charset="2"/>
              <a:buChar char="n"/>
            </a:pPr>
            <a:endParaRPr lang="en-US" altLang="ja-JP" sz="2000">
              <a:solidFill>
                <a:srgbClr val="595959"/>
              </a:solidFill>
              <a:latin typeface="TitilliumText25L 400 wt"/>
              <a:cs typeface="TitilliumText25L 400 wt"/>
            </a:endParaRPr>
          </a:p>
          <a:p>
            <a:pPr marL="857250" lvl="1" indent="-342900">
              <a:lnSpc>
                <a:spcPct val="150000"/>
              </a:lnSpc>
              <a:buFont typeface="Wingdings" charset="2"/>
              <a:buChar char="n"/>
            </a:pPr>
            <a:r>
              <a:rPr lang="en-US" altLang="ja-JP" sz="2000">
                <a:solidFill>
                  <a:srgbClr val="595959"/>
                </a:solidFill>
                <a:latin typeface="TitilliumText25L 400 wt"/>
                <a:cs typeface="TitilliumText25L 400 wt"/>
              </a:rPr>
              <a:t>Cha</a:t>
            </a:r>
            <a:r>
              <a:rPr lang="ja-JP" altLang="en-US" sz="2000">
                <a:solidFill>
                  <a:srgbClr val="595959"/>
                </a:solidFill>
                <a:latin typeface="TitilliumText25L 400 wt"/>
                <a:cs typeface="TitilliumText25L 400 wt"/>
              </a:rPr>
              <a:t>ら</a:t>
            </a:r>
            <a:r>
              <a:rPr lang="en-US" altLang="ja-JP" sz="2000">
                <a:solidFill>
                  <a:srgbClr val="595959"/>
                </a:solidFill>
                <a:latin typeface="TitilliumText25L 400 wt"/>
                <a:cs typeface="TitilliumText25L 400 wt"/>
              </a:rPr>
              <a:t>[3]: Twitter</a:t>
            </a:r>
            <a:r>
              <a:rPr lang="ja-JP" altLang="en-US" sz="2000">
                <a:solidFill>
                  <a:srgbClr val="595959"/>
                </a:solidFill>
                <a:latin typeface="TitilliumText25L 400 wt"/>
                <a:cs typeface="TitilliumText25L 400 wt"/>
              </a:rPr>
              <a:t>ユーザの影響力を推定</a:t>
            </a:r>
            <a:endParaRPr lang="en-US" altLang="ja-JP" sz="2000">
              <a:solidFill>
                <a:srgbClr val="595959"/>
              </a:solidFill>
              <a:latin typeface="TitilliumText25L 400 wt"/>
              <a:cs typeface="TitilliumText25L 400 wt"/>
            </a:endParaRPr>
          </a:p>
          <a:p>
            <a:pPr marL="114300" indent="0">
              <a:buNone/>
            </a:pPr>
            <a:endParaRPr lang="en-US" altLang="ja-JP" sz="2400">
              <a:solidFill>
                <a:srgbClr val="595959"/>
              </a:solidFill>
              <a:latin typeface="TitilliumText25L 400 wt"/>
              <a:cs typeface="TitilliumText25L 400 wt"/>
            </a:endParaRPr>
          </a:p>
          <a:p>
            <a:pPr lvl="2">
              <a:buFont typeface="Wingdings" charset="2"/>
              <a:buChar char="n"/>
            </a:pPr>
            <a:endParaRPr lang="en-US" altLang="ja-JP">
              <a:solidFill>
                <a:srgbClr val="595959"/>
              </a:solidFill>
              <a:latin typeface="TitilliumText25L 400 wt"/>
              <a:cs typeface="TitilliumText25L 400 wt"/>
            </a:endParaRPr>
          </a:p>
          <a:p>
            <a:pPr>
              <a:buFont typeface="Wingdings" charset="2"/>
              <a:buChar char="n"/>
            </a:pPr>
            <a:endParaRPr kumimoji="1" lang="ja-JP" altLang="en-US" sz="2400">
              <a:solidFill>
                <a:srgbClr val="595959"/>
              </a:solidFill>
              <a:latin typeface="TitilliumText25L 400 wt"/>
              <a:cs typeface="TitilliumText25L 400 wt"/>
            </a:endParaRPr>
          </a:p>
        </p:txBody>
      </p:sp>
      <p:sp>
        <p:nvSpPr>
          <p:cNvPr id="6" name="テキスト ボックス 5"/>
          <p:cNvSpPr txBox="1"/>
          <p:nvPr/>
        </p:nvSpPr>
        <p:spPr>
          <a:xfrm>
            <a:off x="1623440" y="2513353"/>
            <a:ext cx="5570756" cy="400110"/>
          </a:xfrm>
          <a:prstGeom prst="rect">
            <a:avLst/>
          </a:prstGeom>
          <a:solidFill>
            <a:schemeClr val="bg1">
              <a:lumMod val="85000"/>
              <a:alpha val="52000"/>
            </a:schemeClr>
          </a:solidFill>
          <a:ln w="28575" cmpd="sng">
            <a:noFill/>
          </a:ln>
        </p:spPr>
        <p:txBody>
          <a:bodyPr wrap="none" rtlCol="0">
            <a:spAutoFit/>
          </a:bodyPr>
          <a:lstStyle/>
          <a:p>
            <a:pPr algn="ctr"/>
            <a:r>
              <a:rPr lang="ja-JP" altLang="en-US" sz="2000">
                <a:solidFill>
                  <a:schemeClr val="tx1">
                    <a:lumMod val="65000"/>
                    <a:lumOff val="35000"/>
                  </a:schemeClr>
                </a:solidFill>
                <a:latin typeface="TitilliumText25L 400 wt"/>
                <a:cs typeface="TitilliumText25L 400 wt"/>
              </a:rPr>
              <a:t>情報発信とコミュニケーションの分類ではない</a:t>
            </a:r>
            <a:endParaRPr kumimoji="1" lang="en-US" altLang="ja-JP" sz="2000">
              <a:solidFill>
                <a:schemeClr val="tx1">
                  <a:lumMod val="65000"/>
                  <a:lumOff val="35000"/>
                </a:schemeClr>
              </a:solidFill>
              <a:latin typeface="TitilliumText25L 400 wt"/>
              <a:cs typeface="TitilliumText25L 400 wt"/>
            </a:endParaRPr>
          </a:p>
        </p:txBody>
      </p:sp>
      <p:sp>
        <p:nvSpPr>
          <p:cNvPr id="7" name="テキスト ボックス 6"/>
          <p:cNvSpPr txBox="1"/>
          <p:nvPr/>
        </p:nvSpPr>
        <p:spPr>
          <a:xfrm>
            <a:off x="1623440" y="4419549"/>
            <a:ext cx="5314275" cy="707886"/>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TitilliumText25L 400 wt"/>
                <a:cs typeface="TitilliumText25L 400 wt"/>
              </a:rPr>
              <a:t>オープンアカウントだからといって</a:t>
            </a:r>
            <a:endParaRPr kumimoji="1" lang="en-US" altLang="ja-JP" sz="2000">
              <a:solidFill>
                <a:schemeClr val="tx1">
                  <a:lumMod val="65000"/>
                  <a:lumOff val="35000"/>
                </a:schemeClr>
              </a:solidFill>
              <a:latin typeface="TitilliumText25L 400 wt"/>
              <a:cs typeface="TitilliumText25L 400 wt"/>
            </a:endParaRPr>
          </a:p>
          <a:p>
            <a:pPr algn="ctr"/>
            <a:r>
              <a:rPr kumimoji="1" lang="ja-JP" altLang="en-US" sz="2000">
                <a:solidFill>
                  <a:schemeClr val="tx1">
                    <a:lumMod val="65000"/>
                    <a:lumOff val="35000"/>
                  </a:schemeClr>
                </a:solidFill>
                <a:latin typeface="TitilliumText25L 400 wt"/>
                <a:cs typeface="TitilliumText25L 400 wt"/>
              </a:rPr>
              <a:t>広く一般のユーザが興味を示すわけではない</a:t>
            </a:r>
            <a:endParaRPr kumimoji="1" lang="en-US" altLang="ja-JP" sz="2000">
              <a:solidFill>
                <a:schemeClr val="tx1">
                  <a:lumMod val="65000"/>
                  <a:lumOff val="35000"/>
                </a:schemeClr>
              </a:solidFill>
              <a:latin typeface="TitilliumText25L 400 wt"/>
              <a:cs typeface="TitilliumText25L 400 wt"/>
            </a:endParaRPr>
          </a:p>
        </p:txBody>
      </p:sp>
      <p:sp>
        <p:nvSpPr>
          <p:cNvPr id="8" name="テキスト ボックス 7"/>
          <p:cNvSpPr txBox="1"/>
          <p:nvPr/>
        </p:nvSpPr>
        <p:spPr>
          <a:xfrm>
            <a:off x="1623441" y="5626613"/>
            <a:ext cx="6834760" cy="400110"/>
          </a:xfrm>
          <a:prstGeom prst="rect">
            <a:avLst/>
          </a:prstGeom>
          <a:solidFill>
            <a:schemeClr val="bg1">
              <a:lumMod val="85000"/>
              <a:alpha val="52000"/>
            </a:schemeClr>
          </a:solidFill>
          <a:ln w="28575" cmpd="sng">
            <a:noFill/>
          </a:ln>
        </p:spPr>
        <p:txBody>
          <a:bodyPr wrap="square" rtlCol="0">
            <a:spAutoFit/>
          </a:bodyPr>
          <a:lstStyle/>
          <a:p>
            <a:pPr algn="ctr"/>
            <a:r>
              <a:rPr lang="ja-JP" altLang="en-US" sz="2000">
                <a:solidFill>
                  <a:schemeClr val="tx1">
                    <a:lumMod val="65000"/>
                    <a:lumOff val="35000"/>
                  </a:schemeClr>
                </a:solidFill>
                <a:latin typeface="TitilliumText25L 400 wt"/>
                <a:cs typeface="TitilliumText25L 400 wt"/>
              </a:rPr>
              <a:t>影響力が大きいからといって対象範囲が広いとはいえない</a:t>
            </a:r>
            <a:endParaRPr kumimoji="1" lang="en-US" altLang="ja-JP" sz="2000">
              <a:solidFill>
                <a:schemeClr val="tx1">
                  <a:lumMod val="65000"/>
                  <a:lumOff val="35000"/>
                </a:schemeClr>
              </a:solidFill>
              <a:latin typeface="TitilliumText25L 400 wt"/>
              <a:cs typeface="TitilliumText25L 400 wt"/>
            </a:endParaRPr>
          </a:p>
        </p:txBody>
      </p:sp>
      <p:sp>
        <p:nvSpPr>
          <p:cNvPr id="9" name="テキスト ボックス 8"/>
          <p:cNvSpPr txBox="1"/>
          <p:nvPr/>
        </p:nvSpPr>
        <p:spPr>
          <a:xfrm>
            <a:off x="315117" y="6026723"/>
            <a:ext cx="8892372" cy="805862"/>
          </a:xfrm>
          <a:prstGeom prst="rect">
            <a:avLst/>
          </a:prstGeom>
          <a:noFill/>
        </p:spPr>
        <p:txBody>
          <a:bodyPr wrap="none" rtlCol="0">
            <a:spAutoFit/>
          </a:bodyPr>
          <a:lstStyle/>
          <a:p>
            <a:pPr>
              <a:lnSpc>
                <a:spcPct val="120000"/>
              </a:lnSpc>
            </a:pPr>
            <a:r>
              <a:rPr kumimoji="1" lang="en-US" altLang="ja-JP" sz="1300">
                <a:solidFill>
                  <a:srgbClr val="595959"/>
                </a:solidFill>
                <a:latin typeface="TitilliumText25L 400 wt"/>
                <a:cs typeface="TitilliumText25L 400 wt"/>
              </a:rPr>
              <a:t>[1]: </a:t>
            </a:r>
            <a:r>
              <a:rPr lang="en-US" altLang="ja-JP" sz="1300">
                <a:solidFill>
                  <a:srgbClr val="595959"/>
                </a:solidFill>
                <a:latin typeface="TitilliumText25L 400 wt"/>
                <a:cs typeface="TitilliumText25L 400 wt"/>
              </a:rPr>
              <a:t>A. Java, X. Song, T. Finin, and B. Tseng. Why we twitter: understanding microblogging usage and communities</a:t>
            </a:r>
          </a:p>
          <a:p>
            <a:pPr>
              <a:lnSpc>
                <a:spcPct val="120000"/>
              </a:lnSpc>
            </a:pPr>
            <a:r>
              <a:rPr kumimoji="1" lang="en-US" altLang="ja-JP" sz="1300">
                <a:solidFill>
                  <a:srgbClr val="595959"/>
                </a:solidFill>
                <a:latin typeface="TitilliumText25L 400 wt"/>
                <a:cs typeface="TitilliumText25L 400 wt"/>
              </a:rPr>
              <a:t>[2]: </a:t>
            </a:r>
            <a:r>
              <a:rPr lang="en-US" altLang="ja-JP" sz="1300">
                <a:solidFill>
                  <a:srgbClr val="595959"/>
                </a:solidFill>
                <a:latin typeface="TitilliumText25L 400 wt"/>
                <a:cs typeface="TitilliumText25L 400 wt"/>
              </a:rPr>
              <a:t>L. Yan, Q. Ma, and M. Yoshikawa. Classifying Twitter Users Based on User Profile and Followers Distribution</a:t>
            </a:r>
          </a:p>
          <a:p>
            <a:pPr>
              <a:lnSpc>
                <a:spcPct val="120000"/>
              </a:lnSpc>
            </a:pPr>
            <a:r>
              <a:rPr kumimoji="1" lang="en-US" altLang="ja-JP" sz="1300">
                <a:solidFill>
                  <a:srgbClr val="595959"/>
                </a:solidFill>
                <a:latin typeface="TitilliumText25L 400 wt"/>
                <a:cs typeface="TitilliumText25L 400 wt"/>
              </a:rPr>
              <a:t>[3]: </a:t>
            </a:r>
            <a:r>
              <a:rPr lang="en-US" altLang="ja-JP" sz="1300">
                <a:solidFill>
                  <a:srgbClr val="595959"/>
                </a:solidFill>
                <a:latin typeface="TitilliumText25L 400 wt"/>
                <a:cs typeface="TitilliumText25L 400 wt"/>
              </a:rPr>
              <a:t>M. Cha, H. Haddadi, F. Benevenuto, and K.P. Gummadi. Measuring user influence in twitter: The million follower fallacy </a:t>
            </a:r>
          </a:p>
        </p:txBody>
      </p:sp>
    </p:spTree>
    <p:extLst>
      <p:ext uri="{BB962C8B-B14F-4D97-AF65-F5344CB8AC3E}">
        <p14:creationId xmlns:p14="http://schemas.microsoft.com/office/powerpoint/2010/main" val="1916433931"/>
      </p:ext>
    </p:extLst>
  </p:cSld>
  <p:clrMapOvr>
    <a:masterClrMapping/>
  </p:clrMapOvr>
  <mc:AlternateContent xmlns:mc="http://schemas.openxmlformats.org/markup-compatibility/2006">
    <mc:Choice xmlns:p14="http://schemas.microsoft.com/office/powerpoint/2010/main" Requires="p14">
      <p:transition spd="slow" p14:dur="2000" advTm="49075"/>
    </mc:Choice>
    <mc:Fallback>
      <p:transition xmlns:p14="http://schemas.microsoft.com/office/powerpoint/2010/main" spd="slow" advTm="49075"/>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descr="スクリーンショット（2013-02-12 0.13.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153" y="1660572"/>
            <a:ext cx="368177" cy="408525"/>
          </a:xfrm>
          <a:prstGeom prst="rect">
            <a:avLst/>
          </a:prstGeom>
        </p:spPr>
      </p:pic>
      <p:pic>
        <p:nvPicPr>
          <p:cNvPr id="31" name="図 30" descr="スクリーンショット（2013-02-12 0.13.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719" y="1241822"/>
            <a:ext cx="368177" cy="408525"/>
          </a:xfrm>
          <a:prstGeom prst="rect">
            <a:avLst/>
          </a:prstGeom>
        </p:spPr>
      </p:pic>
      <p:sp>
        <p:nvSpPr>
          <p:cNvPr id="2" name="タイトル 1"/>
          <p:cNvSpPr>
            <a:spLocks noGrp="1"/>
          </p:cNvSpPr>
          <p:nvPr>
            <p:ph type="title"/>
          </p:nvPr>
        </p:nvSpPr>
        <p:spPr>
          <a:xfrm>
            <a:off x="685800" y="245008"/>
            <a:ext cx="7772400" cy="883014"/>
          </a:xfrm>
        </p:spPr>
        <p:txBody>
          <a:bodyPr/>
          <a:lstStyle/>
          <a:p>
            <a:r>
              <a:rPr lang="en-US" altLang="ja-JP" sz="4000">
                <a:latin typeface="TitilliumText25L 400 wt"/>
                <a:cs typeface="TitilliumText25L 400 wt"/>
              </a:rPr>
              <a:t>Twitter</a:t>
            </a:r>
            <a:r>
              <a:rPr lang="ja-JP" altLang="en-US" sz="4000">
                <a:latin typeface="TitilliumText25L 400 wt"/>
                <a:cs typeface="TitilliumText25L 400 wt"/>
              </a:rPr>
              <a:t>ユーザの対象限定性</a:t>
            </a:r>
            <a:endParaRPr kumimoji="1" lang="ja-JP" altLang="en-US" sz="4000">
              <a:latin typeface="TitilliumText25L 400 wt"/>
              <a:cs typeface="TitilliumText25L 400 wt"/>
            </a:endParaRPr>
          </a:p>
        </p:txBody>
      </p:sp>
      <p:sp>
        <p:nvSpPr>
          <p:cNvPr id="28" name="右矢印 27"/>
          <p:cNvSpPr/>
          <p:nvPr/>
        </p:nvSpPr>
        <p:spPr>
          <a:xfrm>
            <a:off x="6102859" y="3064157"/>
            <a:ext cx="352767" cy="376264"/>
          </a:xfrm>
          <a:prstGeom prst="rightArrow">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右矢印 33"/>
          <p:cNvSpPr/>
          <p:nvPr/>
        </p:nvSpPr>
        <p:spPr>
          <a:xfrm>
            <a:off x="5102889" y="3934759"/>
            <a:ext cx="352767" cy="376264"/>
          </a:xfrm>
          <a:prstGeom prst="rightArrow">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1124456" y="4637507"/>
            <a:ext cx="6853158" cy="707886"/>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TitilliumText25L 400 wt"/>
                <a:cs typeface="TitilliumText25L 400 wt"/>
              </a:rPr>
              <a:t>対象限定性が高いということは，必ずしも対象となる</a:t>
            </a:r>
            <a:endParaRPr kumimoji="1" lang="en-US" altLang="ja-JP" sz="2000">
              <a:solidFill>
                <a:schemeClr val="tx1">
                  <a:lumMod val="65000"/>
                  <a:lumOff val="35000"/>
                </a:schemeClr>
              </a:solidFill>
              <a:latin typeface="TitilliumText25L 400 wt"/>
              <a:cs typeface="TitilliumText25L 400 wt"/>
            </a:endParaRPr>
          </a:p>
          <a:p>
            <a:pPr algn="ctr"/>
            <a:r>
              <a:rPr kumimoji="1" lang="ja-JP" altLang="en-US" sz="2000">
                <a:solidFill>
                  <a:schemeClr val="tx1">
                    <a:lumMod val="65000"/>
                    <a:lumOff val="35000"/>
                  </a:schemeClr>
                </a:solidFill>
                <a:latin typeface="TitilliumText25L 400 wt"/>
                <a:cs typeface="TitilliumText25L 400 wt"/>
              </a:rPr>
              <a:t>ユーザ集合が互いに類似度が高いことを表すわけではない</a:t>
            </a:r>
            <a:endParaRPr kumimoji="1" lang="en-US" altLang="ja-JP" sz="2000">
              <a:solidFill>
                <a:schemeClr val="tx1">
                  <a:lumMod val="65000"/>
                  <a:lumOff val="35000"/>
                </a:schemeClr>
              </a:solidFill>
              <a:latin typeface="TitilliumText25L 400 wt"/>
              <a:cs typeface="TitilliumText25L 400 wt"/>
            </a:endParaRPr>
          </a:p>
        </p:txBody>
      </p:sp>
      <p:sp>
        <p:nvSpPr>
          <p:cNvPr id="3" name="コンテンツ プレースホルダー 2"/>
          <p:cNvSpPr>
            <a:spLocks noGrp="1"/>
          </p:cNvSpPr>
          <p:nvPr>
            <p:ph idx="1"/>
          </p:nvPr>
        </p:nvSpPr>
        <p:spPr>
          <a:xfrm>
            <a:off x="685799" y="1210328"/>
            <a:ext cx="8114214" cy="5104818"/>
          </a:xfrm>
        </p:spPr>
        <p:txBody>
          <a:bodyPr/>
          <a:lstStyle/>
          <a:p>
            <a:pPr marL="457200">
              <a:buFont typeface="Wingdings" charset="2"/>
              <a:buChar char="n"/>
            </a:pPr>
            <a:r>
              <a:rPr lang="en-US" altLang="ja-JP" sz="2400">
                <a:solidFill>
                  <a:srgbClr val="595959"/>
                </a:solidFill>
                <a:latin typeface="TitilliumText25L 400 wt"/>
                <a:cs typeface="TitilliumText25L 400 wt"/>
              </a:rPr>
              <a:t>Twitter</a:t>
            </a:r>
            <a:r>
              <a:rPr lang="ja-JP" altLang="en-US" sz="2400">
                <a:solidFill>
                  <a:srgbClr val="595959"/>
                </a:solidFill>
                <a:latin typeface="TitilliumText25L 400 wt"/>
                <a:cs typeface="TitilliumText25L 400 wt"/>
              </a:rPr>
              <a:t>ユーザ</a:t>
            </a:r>
            <a:r>
              <a:rPr lang="en-US" altLang="ja-JP" sz="2400">
                <a:solidFill>
                  <a:srgbClr val="595959"/>
                </a:solidFill>
                <a:latin typeface="TitilliumText25L 400 wt"/>
                <a:cs typeface="TitilliumText25L 400 wt"/>
              </a:rPr>
              <a:t>   </a:t>
            </a:r>
            <a:r>
              <a:rPr lang="ja-JP" altLang="en-US" sz="2400">
                <a:solidFill>
                  <a:srgbClr val="595959"/>
                </a:solidFill>
                <a:latin typeface="TitilliumText25L 400 wt"/>
                <a:cs typeface="TitilliumText25L 400 wt"/>
              </a:rPr>
              <a:t>の対象限定性</a:t>
            </a:r>
            <a:r>
              <a:rPr lang="en-US" altLang="ja-JP" sz="2400">
                <a:solidFill>
                  <a:srgbClr val="595959"/>
                </a:solidFill>
                <a:latin typeface="TitilliumText25L 400 wt"/>
                <a:cs typeface="TitilliumText25L 400 wt"/>
              </a:rPr>
              <a:t>  </a:t>
            </a:r>
            <a:r>
              <a:rPr lang="en-US" altLang="ja-JP" sz="2000">
                <a:solidFill>
                  <a:srgbClr val="595959"/>
                </a:solidFill>
                <a:latin typeface="TitilliumText25L 400 wt"/>
                <a:cs typeface="TitilliumText25L 400 wt"/>
              </a:rPr>
              <a:t>[0, 1]</a:t>
            </a:r>
            <a:r>
              <a:rPr lang="ja-JP" altLang="en-US" sz="2000">
                <a:solidFill>
                  <a:srgbClr val="595959"/>
                </a:solidFill>
                <a:latin typeface="TitilliumText25L 400 wt"/>
                <a:cs typeface="TitilliumText25L 400 wt"/>
              </a:rPr>
              <a:t>で定義</a:t>
            </a:r>
            <a:endParaRPr lang="en-US" altLang="ja-JP" sz="2000">
              <a:solidFill>
                <a:srgbClr val="595959"/>
              </a:solidFill>
              <a:latin typeface="TitilliumText25L 400 wt"/>
              <a:cs typeface="TitilliumText25L 400 wt"/>
            </a:endParaRPr>
          </a:p>
          <a:p>
            <a:pPr marL="514350" lvl="1" indent="0">
              <a:lnSpc>
                <a:spcPct val="110000"/>
              </a:lnSpc>
              <a:buNone/>
            </a:pP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の情報発信の対象となりうるユーザ集合が，</a:t>
            </a:r>
            <a:r>
              <a:rPr lang="en-US" altLang="ja-JP" sz="2000">
                <a:solidFill>
                  <a:srgbClr val="595959"/>
                </a:solidFill>
                <a:latin typeface="TitilliumText25L 400 wt"/>
                <a:cs typeface="TitilliumText25L 400 wt"/>
              </a:rPr>
              <a:t>Twitter</a:t>
            </a:r>
            <a:r>
              <a:rPr lang="ja-JP" altLang="en-US" sz="2000">
                <a:solidFill>
                  <a:srgbClr val="595959"/>
                </a:solidFill>
                <a:latin typeface="TitilliumText25L 400 wt"/>
                <a:cs typeface="TitilliumText25L 400 wt"/>
              </a:rPr>
              <a:t>ユーザ</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集合のランダムサンプリングからいかに乖離しているか</a:t>
            </a:r>
            <a:endParaRPr lang="en-US" altLang="ja-JP" sz="2000">
              <a:solidFill>
                <a:srgbClr val="595959"/>
              </a:solidFill>
              <a:latin typeface="TitilliumText25L 400 wt"/>
              <a:cs typeface="TitilliumText25L 400 wt"/>
            </a:endParaRPr>
          </a:p>
          <a:p>
            <a:pPr marL="514350" lvl="1" indent="0">
              <a:lnSpc>
                <a:spcPct val="200000"/>
              </a:lnSpc>
              <a:buNone/>
            </a:pPr>
            <a:r>
              <a:rPr lang="en-US" altLang="ja-JP" sz="2000">
                <a:solidFill>
                  <a:srgbClr val="595959"/>
                </a:solidFill>
                <a:latin typeface="TitilliumText25L 400 wt"/>
                <a:cs typeface="TitilliumText25L 400 wt"/>
              </a:rPr>
              <a:t>e.g. </a:t>
            </a:r>
            <a:r>
              <a:rPr lang="ja-JP" altLang="en-US" sz="2000">
                <a:solidFill>
                  <a:srgbClr val="595959"/>
                </a:solidFill>
                <a:latin typeface="TitilliumText25L 400 wt"/>
                <a:cs typeface="TitilliumText25L 400 wt"/>
              </a:rPr>
              <a:t>京都の天気に関する情報を発信するユーザ</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ターゲット型</a:t>
            </a:r>
            <a:r>
              <a:rPr lang="en-US" altLang="ja-JP" sz="2000">
                <a:solidFill>
                  <a:srgbClr val="595959"/>
                </a:solidFill>
                <a:latin typeface="TitilliumText25L 400 wt"/>
                <a:cs typeface="TitilliumText25L 400 wt"/>
              </a:rPr>
              <a:t>)</a:t>
            </a:r>
          </a:p>
          <a:p>
            <a:pPr marL="514350" lvl="1" indent="0">
              <a:buNone/>
            </a:pP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興味を示すユーザが一部に偏っている</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対象限定性高い</a:t>
            </a:r>
            <a:endParaRPr lang="en-US" altLang="ja-JP" sz="2000">
              <a:solidFill>
                <a:srgbClr val="595959"/>
              </a:solidFill>
              <a:latin typeface="TitilliumText25L 400 wt"/>
              <a:cs typeface="TitilliumText25L 400 wt"/>
            </a:endParaRPr>
          </a:p>
          <a:p>
            <a:pPr marL="514350" lvl="1" indent="0">
              <a:lnSpc>
                <a:spcPct val="150000"/>
              </a:lnSpc>
              <a:buNone/>
            </a:pPr>
            <a:r>
              <a:rPr lang="en-US" altLang="ja-JP" sz="2000">
                <a:solidFill>
                  <a:srgbClr val="595959"/>
                </a:solidFill>
                <a:latin typeface="TitilliumText25L 400 wt"/>
                <a:cs typeface="TitilliumText25L 400 wt"/>
              </a:rPr>
              <a:t>e.g. </a:t>
            </a:r>
            <a:r>
              <a:rPr lang="ja-JP" altLang="en-US" sz="2000">
                <a:solidFill>
                  <a:srgbClr val="595959"/>
                </a:solidFill>
                <a:latin typeface="TitilliumText25L 400 wt"/>
                <a:cs typeface="TitilliumText25L 400 wt"/>
              </a:rPr>
              <a:t>社会のニュースを発信するユーザ</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非ターゲット型</a:t>
            </a:r>
            <a:r>
              <a:rPr lang="en-US" altLang="ja-JP" sz="2000">
                <a:solidFill>
                  <a:srgbClr val="595959"/>
                </a:solidFill>
                <a:latin typeface="TitilliumText25L 400 wt"/>
                <a:cs typeface="TitilliumText25L 400 wt"/>
              </a:rPr>
              <a:t>)</a:t>
            </a:r>
          </a:p>
          <a:p>
            <a:pPr marL="514350" lvl="1" indent="0">
              <a:buNone/>
            </a:pP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あらゆるユーザが興味を示す</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対象限定性低い</a:t>
            </a:r>
            <a:endParaRPr lang="en-US" altLang="ja-JP" sz="2000">
              <a:solidFill>
                <a:srgbClr val="595959"/>
              </a:solidFill>
              <a:latin typeface="TitilliumText25L 400 wt"/>
              <a:cs typeface="TitilliumText25L 400 wt"/>
            </a:endParaRPr>
          </a:p>
          <a:p>
            <a:pPr marL="514350" lvl="1" indent="0">
              <a:buNone/>
            </a:pPr>
            <a:endParaRPr lang="en-US" altLang="ja-JP">
              <a:solidFill>
                <a:srgbClr val="595959"/>
              </a:solidFill>
              <a:latin typeface="TitilliumText25L 400 wt"/>
              <a:cs typeface="TitilliumText25L 400 wt"/>
            </a:endParaRPr>
          </a:p>
          <a:p>
            <a:pPr>
              <a:buFont typeface="Wingdings" charset="2"/>
              <a:buChar char="n"/>
            </a:pPr>
            <a:endParaRPr kumimoji="1" lang="en-US" altLang="ja-JP" sz="2400">
              <a:solidFill>
                <a:srgbClr val="595959"/>
              </a:solidFill>
              <a:latin typeface="TitilliumText25L 400 wt"/>
              <a:cs typeface="TitilliumText25L 400 wt"/>
            </a:endParaRPr>
          </a:p>
          <a:p>
            <a:pPr marL="400050" lvl="1" indent="0">
              <a:lnSpc>
                <a:spcPct val="200000"/>
              </a:lnSpc>
              <a:buNone/>
            </a:pPr>
            <a:r>
              <a:rPr lang="en-US" altLang="ja-JP" sz="2000">
                <a:solidFill>
                  <a:srgbClr val="595959"/>
                </a:solidFill>
                <a:latin typeface="TitilliumText25L 400 wt"/>
                <a:cs typeface="TitilliumText25L 400 wt"/>
              </a:rPr>
              <a:t> e.g. </a:t>
            </a:r>
            <a:r>
              <a:rPr lang="ja-JP" altLang="en-US" sz="2000">
                <a:solidFill>
                  <a:srgbClr val="595959"/>
                </a:solidFill>
                <a:latin typeface="TitilliumText25L 400 wt"/>
                <a:cs typeface="TitilliumText25L 400 wt"/>
              </a:rPr>
              <a:t>ある地域の地震情報を発信するユーザ</a:t>
            </a:r>
            <a:endParaRPr lang="en-US" altLang="ja-JP" sz="2000">
              <a:solidFill>
                <a:srgbClr val="595959"/>
              </a:solidFill>
              <a:latin typeface="TitilliumText25L 400 wt"/>
              <a:cs typeface="TitilliumText25L 400 wt"/>
            </a:endParaRPr>
          </a:p>
          <a:p>
            <a:pPr marL="400050" lvl="1" indent="0">
              <a:buNone/>
            </a:pPr>
            <a:r>
              <a:rPr kumimoji="1" lang="en-US" altLang="ja-JP" sz="2000">
                <a:solidFill>
                  <a:srgbClr val="595959"/>
                </a:solidFill>
                <a:latin typeface="TitilliumText25L 400 wt"/>
                <a:cs typeface="TitilliumText25L 400 wt"/>
              </a:rPr>
              <a:t>        </a:t>
            </a:r>
            <a:r>
              <a:rPr kumimoji="1" lang="ja-JP" altLang="en-US" sz="2000">
                <a:solidFill>
                  <a:srgbClr val="595959"/>
                </a:solidFill>
                <a:latin typeface="TitilliumText25L 400 wt"/>
                <a:cs typeface="TitilliumText25L 400 wt"/>
              </a:rPr>
              <a:t>対象となるユーザ同士は住んでいる地域という</a:t>
            </a:r>
            <a:r>
              <a:rPr lang="ja-JP" altLang="en-US" sz="2000">
                <a:solidFill>
                  <a:srgbClr val="595959"/>
                </a:solidFill>
                <a:latin typeface="TitilliumText25L 400 wt"/>
                <a:cs typeface="TitilliumText25L 400 wt"/>
              </a:rPr>
              <a:t>点で共通して</a:t>
            </a:r>
            <a:endParaRPr lang="en-US" altLang="ja-JP" sz="2000">
              <a:solidFill>
                <a:srgbClr val="595959"/>
              </a:solidFill>
              <a:latin typeface="TitilliumText25L 400 wt"/>
              <a:cs typeface="TitilliumText25L 400 wt"/>
            </a:endParaRPr>
          </a:p>
          <a:p>
            <a:pPr marL="400050" lvl="1" indent="0">
              <a:buNone/>
            </a:pP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おり，対象限定性が高いが，年齢</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性別</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趣味などはばらばら</a:t>
            </a:r>
            <a:endParaRPr lang="en-US" altLang="ja-JP" sz="2000">
              <a:solidFill>
                <a:srgbClr val="595959"/>
              </a:solidFill>
              <a:latin typeface="TitilliumText25L 400 wt"/>
              <a:cs typeface="TitilliumText25L 400 wt"/>
            </a:endParaRPr>
          </a:p>
        </p:txBody>
      </p:sp>
    </p:spTree>
    <p:extLst>
      <p:ext uri="{BB962C8B-B14F-4D97-AF65-F5344CB8AC3E}">
        <p14:creationId xmlns:p14="http://schemas.microsoft.com/office/powerpoint/2010/main" val="3629175893"/>
      </p:ext>
    </p:extLst>
  </p:cSld>
  <p:clrMapOvr>
    <a:masterClrMapping/>
  </p:clrMapOvr>
  <mc:AlternateContent xmlns:mc="http://schemas.openxmlformats.org/markup-compatibility/2006">
    <mc:Choice xmlns:p14="http://schemas.microsoft.com/office/powerpoint/2010/main" Requires="p14">
      <p:transition spd="slow" p14:dur="2000" advTm="50427"/>
    </mc:Choice>
    <mc:Fallback>
      <p:transition xmlns:p14="http://schemas.microsoft.com/office/powerpoint/2010/main" spd="slow" advTm="50427"/>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24096" y="1382889"/>
            <a:ext cx="8036370" cy="3083272"/>
          </a:xfrm>
        </p:spPr>
        <p:txBody>
          <a:bodyPr/>
          <a:lstStyle/>
          <a:p>
            <a:r>
              <a:rPr lang="ja-JP" altLang="en-US" sz="2000">
                <a:solidFill>
                  <a:schemeClr val="tx1">
                    <a:lumMod val="65000"/>
                    <a:lumOff val="35000"/>
                  </a:schemeClr>
                </a:solidFill>
                <a:latin typeface="TitilliumText25L 400 wt"/>
                <a:cs typeface="TitilliumText25L 400 wt"/>
              </a:rPr>
              <a:t>あるユーザのフォロワーは，そのユーザの情報発信の対象となりうるユーザをサンプリングしたものであると仮定</a:t>
            </a:r>
            <a:endParaRPr lang="en-US" altLang="ja-JP" sz="2000">
              <a:solidFill>
                <a:schemeClr val="tx1">
                  <a:lumMod val="65000"/>
                  <a:lumOff val="35000"/>
                </a:schemeClr>
              </a:solidFill>
              <a:latin typeface="TitilliumText25L 400 wt"/>
              <a:cs typeface="TitilliumText25L 400 wt"/>
            </a:endParaRPr>
          </a:p>
          <a:p>
            <a:pPr marL="457200"/>
            <a:endParaRPr lang="en-US" altLang="ja-JP" sz="2000">
              <a:solidFill>
                <a:srgbClr val="595959"/>
              </a:solidFill>
              <a:latin typeface="TitilliumText25L 400 wt"/>
              <a:cs typeface="TitilliumText25L 400 wt"/>
            </a:endParaRPr>
          </a:p>
          <a:p>
            <a:pPr marL="514350" lvl="1" indent="0">
              <a:buNone/>
            </a:pPr>
            <a:endParaRPr lang="en-US" altLang="ja-JP" sz="2000">
              <a:solidFill>
                <a:srgbClr val="595959"/>
              </a:solidFill>
              <a:latin typeface="TitilliumText25L 400 wt"/>
              <a:cs typeface="TitilliumText25L 400 wt"/>
            </a:endParaRPr>
          </a:p>
          <a:p>
            <a:pPr marL="0" indent="-57150">
              <a:buNone/>
            </a:pPr>
            <a:endParaRPr lang="en-US" altLang="ja-JP" sz="200">
              <a:solidFill>
                <a:srgbClr val="595959"/>
              </a:solidFill>
              <a:latin typeface="TitilliumText25L 400 wt"/>
              <a:cs typeface="TitilliumText25L 400 wt"/>
            </a:endParaRPr>
          </a:p>
          <a:p>
            <a:pPr marL="0" indent="0">
              <a:buNone/>
            </a:pPr>
            <a:endParaRPr lang="en-US" altLang="ja-JP" sz="2000">
              <a:solidFill>
                <a:srgbClr val="595959"/>
              </a:solidFill>
              <a:latin typeface="TitilliumText25L 400 wt"/>
              <a:cs typeface="TitilliumText25L 400 wt"/>
            </a:endParaRPr>
          </a:p>
          <a:p>
            <a:pPr marL="0" indent="0">
              <a:lnSpc>
                <a:spcPct val="50000"/>
              </a:lnSpc>
              <a:buNone/>
            </a:pPr>
            <a:r>
              <a:rPr lang="en-US" altLang="ja-JP" sz="2000">
                <a:solidFill>
                  <a:srgbClr val="595959"/>
                </a:solidFill>
                <a:latin typeface="TitilliumText25L 400 wt"/>
                <a:cs typeface="TitilliumText25L 400 wt"/>
              </a:rPr>
              <a:t>(1) 2</a:t>
            </a:r>
            <a:r>
              <a:rPr lang="ja-JP" altLang="en-US" sz="2000">
                <a:solidFill>
                  <a:srgbClr val="595959"/>
                </a:solidFill>
                <a:latin typeface="TitilliumText25L 400 wt"/>
                <a:cs typeface="TitilliumText25L 400 wt"/>
              </a:rPr>
              <a:t>つの手法で一貫した傾向</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対象限定性を表すスコア</a:t>
            </a:r>
            <a:r>
              <a:rPr lang="en-US" altLang="ja-JP" sz="2000">
                <a:solidFill>
                  <a:srgbClr val="595959"/>
                </a:solidFill>
                <a:latin typeface="TitilliumText25L 400 wt"/>
                <a:cs typeface="TitilliumText25L 400 wt"/>
              </a:rPr>
              <a:t>) </a:t>
            </a:r>
            <a:r>
              <a:rPr lang="ja-JP" altLang="en-US" sz="2000">
                <a:solidFill>
                  <a:srgbClr val="595959"/>
                </a:solidFill>
                <a:latin typeface="TitilliumText25L 400 wt"/>
                <a:cs typeface="TitilliumText25L 400 wt"/>
              </a:rPr>
              <a:t>を求める</a:t>
            </a:r>
            <a:endParaRPr lang="en-US" altLang="ja-JP" sz="2000">
              <a:solidFill>
                <a:srgbClr val="595959"/>
              </a:solidFill>
              <a:latin typeface="TitilliumText25L 400 wt"/>
              <a:cs typeface="TitilliumText25L 400 wt"/>
            </a:endParaRPr>
          </a:p>
          <a:p>
            <a:pPr marL="457200" lvl="1" indent="0">
              <a:lnSpc>
                <a:spcPct val="130000"/>
              </a:lnSpc>
              <a:buNone/>
            </a:pPr>
            <a:r>
              <a:rPr lang="en-US" altLang="ja-JP" sz="2000">
                <a:solidFill>
                  <a:srgbClr val="595959"/>
                </a:solidFill>
                <a:latin typeface="TitilliumText25L 400 wt"/>
                <a:cs typeface="TitilliumText25L 400 wt"/>
              </a:rPr>
              <a:t>(a) </a:t>
            </a:r>
            <a:r>
              <a:rPr lang="ja-JP" altLang="en-US" sz="2000">
                <a:solidFill>
                  <a:srgbClr val="595959"/>
                </a:solidFill>
                <a:latin typeface="TitilliumText25L 400 wt"/>
                <a:cs typeface="TitilliumText25L 400 wt"/>
              </a:rPr>
              <a:t>プロフィール</a:t>
            </a:r>
            <a:r>
              <a:rPr lang="en-US" altLang="ja-JP" sz="2000">
                <a:solidFill>
                  <a:srgbClr val="595959"/>
                </a:solidFill>
                <a:latin typeface="TitilliumText25L 400 wt"/>
                <a:cs typeface="TitilliumText25L 400 wt"/>
              </a:rPr>
              <a:t>･</a:t>
            </a:r>
            <a:r>
              <a:rPr lang="ja-JP" altLang="en-US" sz="2000">
                <a:solidFill>
                  <a:srgbClr val="595959"/>
                </a:solidFill>
                <a:latin typeface="TitilliumText25L 400 wt"/>
                <a:cs typeface="TitilliumText25L 400 wt"/>
              </a:rPr>
              <a:t>位置情報内の共通語を用いた手法</a:t>
            </a:r>
            <a:endParaRPr lang="en-US" altLang="ja-JP" sz="2000">
              <a:solidFill>
                <a:srgbClr val="595959"/>
              </a:solidFill>
              <a:latin typeface="TitilliumText25L 400 wt"/>
              <a:cs typeface="TitilliumText25L 400 wt"/>
            </a:endParaRPr>
          </a:p>
          <a:p>
            <a:pPr marL="457200" lvl="1" indent="0">
              <a:buNone/>
            </a:pPr>
            <a:r>
              <a:rPr lang="en-US" altLang="ja-JP" sz="2000">
                <a:solidFill>
                  <a:srgbClr val="595959"/>
                </a:solidFill>
                <a:latin typeface="TitilliumText25L 400 wt"/>
                <a:cs typeface="TitilliumText25L 400 wt"/>
              </a:rPr>
              <a:t>(b) </a:t>
            </a:r>
            <a:r>
              <a:rPr lang="ja-JP" altLang="en-US" sz="2000">
                <a:solidFill>
                  <a:srgbClr val="595959"/>
                </a:solidFill>
                <a:latin typeface="TitilliumText25L 400 wt"/>
                <a:cs typeface="TitilliumText25L 400 wt"/>
              </a:rPr>
              <a:t>共通フォロイーを用いた手法</a:t>
            </a:r>
            <a:endParaRPr lang="en-US" altLang="ja-JP" sz="2000">
              <a:solidFill>
                <a:srgbClr val="595959"/>
              </a:solidFill>
              <a:latin typeface="TitilliumText25L 400 wt"/>
              <a:cs typeface="TitilliumText25L 400 wt"/>
            </a:endParaRPr>
          </a:p>
          <a:p>
            <a:pPr lvl="1"/>
            <a:endParaRPr lang="en-US" altLang="ja-JP" sz="2000">
              <a:solidFill>
                <a:srgbClr val="595959"/>
              </a:solidFill>
              <a:latin typeface="TitilliumText25L 400 wt"/>
              <a:cs typeface="TitilliumText25L 400 wt"/>
            </a:endParaRPr>
          </a:p>
          <a:p>
            <a:pPr marL="0" indent="-114300">
              <a:buNone/>
            </a:pPr>
            <a:endParaRPr lang="en-US" altLang="ja-JP" sz="2400">
              <a:solidFill>
                <a:srgbClr val="595959"/>
              </a:solidFill>
              <a:latin typeface="TitilliumText25L 400 wt"/>
              <a:cs typeface="TitilliumText25L 400 wt"/>
            </a:endParaRPr>
          </a:p>
          <a:p>
            <a:pPr marL="0" indent="0">
              <a:buNone/>
            </a:pPr>
            <a:endParaRPr lang="en-US" altLang="ja-JP" sz="2400">
              <a:solidFill>
                <a:srgbClr val="595959"/>
              </a:solidFill>
              <a:latin typeface="TitilliumText25L 400 wt"/>
              <a:cs typeface="TitilliumText25L 400 wt"/>
            </a:endParaRPr>
          </a:p>
          <a:p>
            <a:pPr marL="0" indent="0">
              <a:buNone/>
            </a:pPr>
            <a:endParaRPr lang="en-US" altLang="ja-JP" sz="2400">
              <a:solidFill>
                <a:srgbClr val="595959"/>
              </a:solidFill>
              <a:latin typeface="TitilliumText25L 400 wt"/>
              <a:cs typeface="TitilliumText25L 400 wt"/>
            </a:endParaRPr>
          </a:p>
        </p:txBody>
      </p:sp>
      <p:sp>
        <p:nvSpPr>
          <p:cNvPr id="92" name="タイトル 1"/>
          <p:cNvSpPr txBox="1">
            <a:spLocks/>
          </p:cNvSpPr>
          <p:nvPr/>
        </p:nvSpPr>
        <p:spPr bwMode="auto">
          <a:xfrm>
            <a:off x="685800" y="245008"/>
            <a:ext cx="7772400" cy="883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2pPr>
            <a:lvl3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3pPr>
            <a:lvl4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4pPr>
            <a:lvl5pPr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5pPr>
            <a:lvl6pPr marL="4572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6pPr>
            <a:lvl7pPr marL="9144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7pPr>
            <a:lvl8pPr marL="13716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8pPr>
            <a:lvl9pPr marL="1828800" algn="ctr" rtl="0" eaLnBrk="1" fontAlgn="base" hangingPunct="1">
              <a:spcBef>
                <a:spcPct val="0"/>
              </a:spcBef>
              <a:spcAft>
                <a:spcPct val="0"/>
              </a:spcAft>
              <a:defRPr kumimoji="1" sz="4400">
                <a:solidFill>
                  <a:schemeClr val="tx2"/>
                </a:solidFill>
                <a:latin typeface="Verdana" charset="0"/>
                <a:ea typeface="ＭＳ Ｐゴシック" charset="0"/>
                <a:cs typeface="ＭＳ Ｐゴシック" charset="0"/>
              </a:defRPr>
            </a:lvl9pPr>
          </a:lstStyle>
          <a:p>
            <a:r>
              <a:rPr lang="ja-JP" altLang="en-US" sz="4000">
                <a:solidFill>
                  <a:schemeClr val="tx1">
                    <a:lumMod val="75000"/>
                    <a:lumOff val="25000"/>
                  </a:schemeClr>
                </a:solidFill>
                <a:latin typeface="TitilliumText25L 400 wt"/>
                <a:cs typeface="TitilliumText25L 400 wt"/>
              </a:rPr>
              <a:t>提案手法</a:t>
            </a:r>
            <a:r>
              <a:rPr lang="en-US" altLang="ja-JP" sz="4000">
                <a:solidFill>
                  <a:schemeClr val="tx1">
                    <a:lumMod val="75000"/>
                    <a:lumOff val="25000"/>
                  </a:schemeClr>
                </a:solidFill>
                <a:latin typeface="TitilliumText25L 400 wt"/>
                <a:cs typeface="TitilliumText25L 400 wt"/>
              </a:rPr>
              <a:t>(1) </a:t>
            </a:r>
            <a:r>
              <a:rPr lang="ja-JP" altLang="en-US" sz="3200">
                <a:solidFill>
                  <a:schemeClr val="tx1">
                    <a:lumMod val="75000"/>
                    <a:lumOff val="25000"/>
                  </a:schemeClr>
                </a:solidFill>
                <a:latin typeface="TitilliumText25L 400 wt"/>
                <a:cs typeface="TitilliumText25L 400 wt"/>
              </a:rPr>
              <a:t>対象範囲の広さによる分類</a:t>
            </a:r>
          </a:p>
        </p:txBody>
      </p:sp>
      <p:sp>
        <p:nvSpPr>
          <p:cNvPr id="35" name="テキスト ボックス 34"/>
          <p:cNvSpPr txBox="1"/>
          <p:nvPr/>
        </p:nvSpPr>
        <p:spPr>
          <a:xfrm>
            <a:off x="634711" y="2340243"/>
            <a:ext cx="7520007" cy="430887"/>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200">
                <a:solidFill>
                  <a:schemeClr val="tx1">
                    <a:lumMod val="65000"/>
                    <a:lumOff val="35000"/>
                  </a:schemeClr>
                </a:solidFill>
                <a:latin typeface="TitilliumText25L 400 wt"/>
                <a:cs typeface="TitilliumText25L 400 wt"/>
              </a:rPr>
              <a:t>フォロワー全体に何か一貫した傾向があるかどうかに着目</a:t>
            </a:r>
            <a:endParaRPr kumimoji="1" lang="en-US" altLang="ja-JP" sz="2200">
              <a:solidFill>
                <a:schemeClr val="tx1">
                  <a:lumMod val="65000"/>
                  <a:lumOff val="35000"/>
                </a:schemeClr>
              </a:solidFill>
              <a:latin typeface="TitilliumText25L 400 wt"/>
              <a:cs typeface="TitilliumText25L 400 wt"/>
            </a:endParaRPr>
          </a:p>
        </p:txBody>
      </p:sp>
      <p:sp>
        <p:nvSpPr>
          <p:cNvPr id="7" name="円/楕円 6"/>
          <p:cNvSpPr/>
          <p:nvPr/>
        </p:nvSpPr>
        <p:spPr>
          <a:xfrm>
            <a:off x="2538457" y="4939569"/>
            <a:ext cx="494863" cy="496684"/>
          </a:xfrm>
          <a:prstGeom prst="ellipse">
            <a:avLst/>
          </a:prstGeom>
          <a:solidFill>
            <a:schemeClr val="accent1">
              <a:lumMod val="20000"/>
              <a:lumOff val="80000"/>
            </a:schemeClr>
          </a:solidFill>
          <a:ln w="3810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3445724" y="5648125"/>
            <a:ext cx="494863" cy="496684"/>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2533151" y="5908532"/>
            <a:ext cx="494863" cy="496684"/>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1655474" y="5660190"/>
            <a:ext cx="494863" cy="496684"/>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2047866" y="4511545"/>
            <a:ext cx="1467068"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TitilliumText25L 400 wt"/>
                <a:cs typeface="TitilliumText25L 400 wt"/>
              </a:rPr>
              <a:t>京都の天気</a:t>
            </a:r>
            <a:endParaRPr kumimoji="1" lang="en-US" altLang="ja-JP" sz="2000">
              <a:solidFill>
                <a:schemeClr val="tx1">
                  <a:lumMod val="65000"/>
                  <a:lumOff val="35000"/>
                </a:schemeClr>
              </a:solidFill>
              <a:latin typeface="TitilliumText25L 400 wt"/>
              <a:cs typeface="TitilliumText25L 400 wt"/>
            </a:endParaRPr>
          </a:p>
        </p:txBody>
      </p:sp>
      <p:sp>
        <p:nvSpPr>
          <p:cNvPr id="14" name="テキスト ボックス 13"/>
          <p:cNvSpPr txBox="1"/>
          <p:nvPr/>
        </p:nvSpPr>
        <p:spPr>
          <a:xfrm>
            <a:off x="1331848" y="6184788"/>
            <a:ext cx="697627"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TitilliumText25L 400 wt"/>
                <a:cs typeface="TitilliumText25L 400 wt"/>
              </a:rPr>
              <a:t>京都</a:t>
            </a:r>
            <a:endParaRPr kumimoji="1" lang="en-US" altLang="ja-JP" sz="2000">
              <a:solidFill>
                <a:schemeClr val="tx1">
                  <a:lumMod val="65000"/>
                  <a:lumOff val="35000"/>
                </a:schemeClr>
              </a:solidFill>
              <a:latin typeface="TitilliumText25L 400 wt"/>
              <a:cs typeface="TitilliumText25L 400 wt"/>
            </a:endParaRPr>
          </a:p>
        </p:txBody>
      </p:sp>
      <p:sp>
        <p:nvSpPr>
          <p:cNvPr id="15" name="テキスト ボックス 14"/>
          <p:cNvSpPr txBox="1"/>
          <p:nvPr/>
        </p:nvSpPr>
        <p:spPr>
          <a:xfrm>
            <a:off x="2449219" y="6447087"/>
            <a:ext cx="697627"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TitilliumText25L 400 wt"/>
                <a:cs typeface="TitilliumText25L 400 wt"/>
              </a:rPr>
              <a:t>京都</a:t>
            </a:r>
            <a:endParaRPr kumimoji="1" lang="en-US" altLang="ja-JP" sz="2000">
              <a:solidFill>
                <a:schemeClr val="tx1">
                  <a:lumMod val="65000"/>
                  <a:lumOff val="35000"/>
                </a:schemeClr>
              </a:solidFill>
              <a:latin typeface="TitilliumText25L 400 wt"/>
              <a:cs typeface="TitilliumText25L 400 wt"/>
            </a:endParaRPr>
          </a:p>
        </p:txBody>
      </p:sp>
      <p:sp>
        <p:nvSpPr>
          <p:cNvPr id="16" name="テキスト ボックス 15"/>
          <p:cNvSpPr txBox="1"/>
          <p:nvPr/>
        </p:nvSpPr>
        <p:spPr>
          <a:xfrm>
            <a:off x="3507443" y="6156874"/>
            <a:ext cx="697627"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TitilliumText25L 400 wt"/>
                <a:cs typeface="TitilliumText25L 400 wt"/>
              </a:rPr>
              <a:t>京都</a:t>
            </a:r>
            <a:endParaRPr kumimoji="1" lang="en-US" altLang="ja-JP" sz="2000">
              <a:solidFill>
                <a:schemeClr val="tx1">
                  <a:lumMod val="65000"/>
                  <a:lumOff val="35000"/>
                </a:schemeClr>
              </a:solidFill>
              <a:latin typeface="TitilliumText25L 400 wt"/>
              <a:cs typeface="TitilliumText25L 400 wt"/>
            </a:endParaRPr>
          </a:p>
        </p:txBody>
      </p:sp>
      <p:cxnSp>
        <p:nvCxnSpPr>
          <p:cNvPr id="17" name="直線矢印コネクタ 16"/>
          <p:cNvCxnSpPr>
            <a:stCxn id="11" idx="0"/>
            <a:endCxn id="7" idx="4"/>
          </p:cNvCxnSpPr>
          <p:nvPr/>
        </p:nvCxnSpPr>
        <p:spPr>
          <a:xfrm flipV="1">
            <a:off x="2780583" y="5436253"/>
            <a:ext cx="5306" cy="472279"/>
          </a:xfrm>
          <a:prstGeom prst="straightConnector1">
            <a:avLst/>
          </a:prstGeom>
          <a:ln w="38100" cmpd="sng">
            <a:solidFill>
              <a:schemeClr val="tx1">
                <a:lumMod val="65000"/>
                <a:lumOff val="3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p:nvPr/>
        </p:nvCxnSpPr>
        <p:spPr>
          <a:xfrm flipV="1">
            <a:off x="2091615" y="5367590"/>
            <a:ext cx="471418" cy="360628"/>
          </a:xfrm>
          <a:prstGeom prst="straightConnector1">
            <a:avLst/>
          </a:prstGeom>
          <a:ln w="38100" cmpd="sng">
            <a:solidFill>
              <a:schemeClr val="tx1">
                <a:lumMod val="65000"/>
                <a:lumOff val="3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0" idx="1"/>
          </p:cNvCxnSpPr>
          <p:nvPr/>
        </p:nvCxnSpPr>
        <p:spPr>
          <a:xfrm flipH="1" flipV="1">
            <a:off x="3033320" y="5367590"/>
            <a:ext cx="484875" cy="353273"/>
          </a:xfrm>
          <a:prstGeom prst="straightConnector1">
            <a:avLst/>
          </a:prstGeom>
          <a:ln w="38100" cmpd="sng">
            <a:solidFill>
              <a:schemeClr val="tx1">
                <a:lumMod val="65000"/>
                <a:lumOff val="3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31" name="円/楕円 30"/>
          <p:cNvSpPr/>
          <p:nvPr/>
        </p:nvSpPr>
        <p:spPr>
          <a:xfrm>
            <a:off x="5680981" y="4860510"/>
            <a:ext cx="494863" cy="496684"/>
          </a:xfrm>
          <a:prstGeom prst="ellipse">
            <a:avLst/>
          </a:prstGeom>
          <a:solidFill>
            <a:schemeClr val="accent1">
              <a:lumMod val="20000"/>
              <a:lumOff val="80000"/>
            </a:schemeClr>
          </a:solidFill>
          <a:ln w="3810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7088417" y="5637729"/>
            <a:ext cx="494863" cy="496684"/>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6175844" y="5898136"/>
            <a:ext cx="494863" cy="496684"/>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5298167" y="5649794"/>
            <a:ext cx="494863" cy="496684"/>
          </a:xfrm>
          <a:prstGeom prst="ellipse">
            <a:avLst/>
          </a:prstGeom>
          <a:solidFill>
            <a:schemeClr val="bg1">
              <a:lumMod val="85000"/>
            </a:schemeClr>
          </a:solidFill>
          <a:ln w="38100"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5537399" y="4452204"/>
            <a:ext cx="852541"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TitilliumText25L 400 wt"/>
                <a:cs typeface="TitilliumText25L 400 wt"/>
              </a:rPr>
              <a:t>就活</a:t>
            </a:r>
            <a:r>
              <a:rPr kumimoji="1" lang="en-US" altLang="ja-JP" sz="2000">
                <a:solidFill>
                  <a:schemeClr val="tx1">
                    <a:lumMod val="65000"/>
                    <a:lumOff val="35000"/>
                  </a:schemeClr>
                </a:solidFill>
                <a:latin typeface="TitilliumText25L 400 wt"/>
                <a:cs typeface="TitilliumText25L 400 wt"/>
              </a:rPr>
              <a:t>A</a:t>
            </a:r>
          </a:p>
        </p:txBody>
      </p:sp>
      <p:sp>
        <p:nvSpPr>
          <p:cNvPr id="38" name="テキスト ボックス 37"/>
          <p:cNvSpPr txBox="1"/>
          <p:nvPr/>
        </p:nvSpPr>
        <p:spPr>
          <a:xfrm>
            <a:off x="4846300" y="6174392"/>
            <a:ext cx="954107" cy="400110"/>
          </a:xfrm>
          <a:prstGeom prst="rect">
            <a:avLst/>
          </a:prstGeom>
          <a:solidFill>
            <a:schemeClr val="bg1">
              <a:lumMod val="85000"/>
              <a:alpha val="52000"/>
            </a:schemeClr>
          </a:solidFill>
          <a:ln w="28575" cmpd="sng">
            <a:noFill/>
          </a:ln>
        </p:spPr>
        <p:txBody>
          <a:bodyPr wrap="none" rtlCol="0">
            <a:spAutoFit/>
          </a:bodyPr>
          <a:lstStyle/>
          <a:p>
            <a:pPr algn="ctr"/>
            <a:r>
              <a:rPr lang="ja-JP" altLang="en-US" sz="2000">
                <a:solidFill>
                  <a:schemeClr val="tx1">
                    <a:lumMod val="65000"/>
                    <a:lumOff val="35000"/>
                  </a:schemeClr>
                </a:solidFill>
                <a:latin typeface="TitilliumText25L 400 wt"/>
                <a:cs typeface="TitilliumText25L 400 wt"/>
              </a:rPr>
              <a:t>就活生</a:t>
            </a:r>
            <a:endParaRPr kumimoji="1" lang="en-US" altLang="ja-JP" sz="2000">
              <a:solidFill>
                <a:schemeClr val="tx1">
                  <a:lumMod val="65000"/>
                  <a:lumOff val="35000"/>
                </a:schemeClr>
              </a:solidFill>
              <a:latin typeface="TitilliumText25L 400 wt"/>
              <a:cs typeface="TitilliumText25L 400 wt"/>
            </a:endParaRPr>
          </a:p>
        </p:txBody>
      </p:sp>
      <p:sp>
        <p:nvSpPr>
          <p:cNvPr id="39" name="テキスト ボックス 38"/>
          <p:cNvSpPr txBox="1"/>
          <p:nvPr/>
        </p:nvSpPr>
        <p:spPr>
          <a:xfrm>
            <a:off x="5963670" y="6436691"/>
            <a:ext cx="954107" cy="400110"/>
          </a:xfrm>
          <a:prstGeom prst="rect">
            <a:avLst/>
          </a:prstGeom>
          <a:solidFill>
            <a:schemeClr val="bg1">
              <a:lumMod val="85000"/>
              <a:alpha val="52000"/>
            </a:schemeClr>
          </a:solidFill>
          <a:ln w="28575" cmpd="sng">
            <a:noFill/>
          </a:ln>
        </p:spPr>
        <p:txBody>
          <a:bodyPr wrap="none" rtlCol="0">
            <a:spAutoFit/>
          </a:bodyPr>
          <a:lstStyle/>
          <a:p>
            <a:pPr algn="ctr"/>
            <a:r>
              <a:rPr lang="ja-JP" altLang="en-US" sz="2000">
                <a:solidFill>
                  <a:schemeClr val="tx1">
                    <a:lumMod val="65000"/>
                    <a:lumOff val="35000"/>
                  </a:schemeClr>
                </a:solidFill>
                <a:latin typeface="TitilliumText25L 400 wt"/>
                <a:cs typeface="TitilliumText25L 400 wt"/>
              </a:rPr>
              <a:t>就活生</a:t>
            </a:r>
            <a:endParaRPr kumimoji="1" lang="en-US" altLang="ja-JP" sz="2000">
              <a:solidFill>
                <a:schemeClr val="tx1">
                  <a:lumMod val="65000"/>
                  <a:lumOff val="35000"/>
                </a:schemeClr>
              </a:solidFill>
              <a:latin typeface="TitilliumText25L 400 wt"/>
              <a:cs typeface="TitilliumText25L 400 wt"/>
            </a:endParaRPr>
          </a:p>
        </p:txBody>
      </p:sp>
      <p:sp>
        <p:nvSpPr>
          <p:cNvPr id="40" name="テキスト ボックス 39"/>
          <p:cNvSpPr txBox="1"/>
          <p:nvPr/>
        </p:nvSpPr>
        <p:spPr>
          <a:xfrm>
            <a:off x="7021894" y="6146478"/>
            <a:ext cx="954107" cy="400110"/>
          </a:xfrm>
          <a:prstGeom prst="rect">
            <a:avLst/>
          </a:prstGeom>
          <a:solidFill>
            <a:schemeClr val="bg1">
              <a:lumMod val="85000"/>
              <a:alpha val="52000"/>
            </a:schemeClr>
          </a:solidFill>
          <a:ln w="28575" cmpd="sng">
            <a:noFill/>
          </a:ln>
        </p:spPr>
        <p:txBody>
          <a:bodyPr wrap="none" rtlCol="0">
            <a:spAutoFit/>
          </a:bodyPr>
          <a:lstStyle/>
          <a:p>
            <a:pPr algn="ctr"/>
            <a:r>
              <a:rPr lang="ja-JP" altLang="en-US" sz="2000">
                <a:solidFill>
                  <a:schemeClr val="tx1">
                    <a:lumMod val="65000"/>
                    <a:lumOff val="35000"/>
                  </a:schemeClr>
                </a:solidFill>
                <a:latin typeface="TitilliumText25L 400 wt"/>
                <a:cs typeface="TitilliumText25L 400 wt"/>
              </a:rPr>
              <a:t>就活生</a:t>
            </a:r>
            <a:endParaRPr kumimoji="1" lang="en-US" altLang="ja-JP" sz="2000">
              <a:solidFill>
                <a:schemeClr val="tx1">
                  <a:lumMod val="65000"/>
                  <a:lumOff val="35000"/>
                </a:schemeClr>
              </a:solidFill>
              <a:latin typeface="TitilliumText25L 400 wt"/>
              <a:cs typeface="TitilliumText25L 400 wt"/>
            </a:endParaRPr>
          </a:p>
        </p:txBody>
      </p:sp>
      <p:cxnSp>
        <p:nvCxnSpPr>
          <p:cNvPr id="41" name="直線矢印コネクタ 40"/>
          <p:cNvCxnSpPr>
            <a:stCxn id="34" idx="1"/>
            <a:endCxn id="31" idx="4"/>
          </p:cNvCxnSpPr>
          <p:nvPr/>
        </p:nvCxnSpPr>
        <p:spPr>
          <a:xfrm flipH="1" flipV="1">
            <a:off x="5928413" y="5357194"/>
            <a:ext cx="319902" cy="613680"/>
          </a:xfrm>
          <a:prstGeom prst="straightConnector1">
            <a:avLst/>
          </a:prstGeom>
          <a:ln w="38100" cmpd="sng">
            <a:solidFill>
              <a:schemeClr val="tx1">
                <a:lumMod val="65000"/>
                <a:lumOff val="3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直線矢印コネクタ 41"/>
          <p:cNvCxnSpPr>
            <a:stCxn id="36" idx="0"/>
            <a:endCxn id="31" idx="3"/>
          </p:cNvCxnSpPr>
          <p:nvPr/>
        </p:nvCxnSpPr>
        <p:spPr>
          <a:xfrm flipV="1">
            <a:off x="5545599" y="5284456"/>
            <a:ext cx="207853" cy="365338"/>
          </a:xfrm>
          <a:prstGeom prst="straightConnector1">
            <a:avLst/>
          </a:prstGeom>
          <a:ln w="38100" cmpd="sng">
            <a:solidFill>
              <a:schemeClr val="tx1">
                <a:lumMod val="65000"/>
                <a:lumOff val="3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3" name="直線矢印コネクタ 42"/>
          <p:cNvCxnSpPr>
            <a:stCxn id="32" idx="1"/>
            <a:endCxn id="31" idx="5"/>
          </p:cNvCxnSpPr>
          <p:nvPr/>
        </p:nvCxnSpPr>
        <p:spPr>
          <a:xfrm flipH="1" flipV="1">
            <a:off x="6103373" y="5284456"/>
            <a:ext cx="1057515" cy="426011"/>
          </a:xfrm>
          <a:prstGeom prst="straightConnector1">
            <a:avLst/>
          </a:prstGeom>
          <a:ln w="38100" cmpd="sng">
            <a:solidFill>
              <a:schemeClr val="tx1">
                <a:lumMod val="65000"/>
                <a:lumOff val="3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44" name="円/楕円 43"/>
          <p:cNvSpPr/>
          <p:nvPr/>
        </p:nvSpPr>
        <p:spPr>
          <a:xfrm>
            <a:off x="6746957" y="4866271"/>
            <a:ext cx="494863" cy="496684"/>
          </a:xfrm>
          <a:prstGeom prst="ellipse">
            <a:avLst/>
          </a:prstGeom>
          <a:solidFill>
            <a:schemeClr val="accent2">
              <a:lumMod val="20000"/>
              <a:lumOff val="80000"/>
            </a:schemeClr>
          </a:solidFill>
          <a:ln w="38100" cmpd="sng">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6606795" y="4466161"/>
            <a:ext cx="856132" cy="400110"/>
          </a:xfrm>
          <a:prstGeom prst="rect">
            <a:avLst/>
          </a:prstGeom>
          <a:solidFill>
            <a:schemeClr val="bg1">
              <a:lumMod val="85000"/>
              <a:alpha val="52000"/>
            </a:schemeClr>
          </a:solidFill>
          <a:ln w="28575" cmpd="sng">
            <a:noFill/>
          </a:ln>
        </p:spPr>
        <p:txBody>
          <a:bodyPr wrap="none" rtlCol="0">
            <a:spAutoFit/>
          </a:bodyPr>
          <a:lstStyle/>
          <a:p>
            <a:pPr algn="ctr"/>
            <a:r>
              <a:rPr kumimoji="1" lang="ja-JP" altLang="en-US" sz="2000">
                <a:solidFill>
                  <a:schemeClr val="tx1">
                    <a:lumMod val="65000"/>
                    <a:lumOff val="35000"/>
                  </a:schemeClr>
                </a:solidFill>
                <a:latin typeface="TitilliumText25L 400 wt"/>
                <a:cs typeface="TitilliumText25L 400 wt"/>
              </a:rPr>
              <a:t>就活</a:t>
            </a:r>
            <a:r>
              <a:rPr lang="en-US" altLang="ja-JP" sz="2000">
                <a:solidFill>
                  <a:schemeClr val="tx1">
                    <a:lumMod val="65000"/>
                    <a:lumOff val="35000"/>
                  </a:schemeClr>
                </a:solidFill>
                <a:latin typeface="TitilliumText25L 400 wt"/>
                <a:cs typeface="TitilliumText25L 400 wt"/>
              </a:rPr>
              <a:t>B</a:t>
            </a:r>
            <a:endParaRPr kumimoji="1" lang="en-US" altLang="ja-JP" sz="2000">
              <a:solidFill>
                <a:schemeClr val="tx1">
                  <a:lumMod val="65000"/>
                  <a:lumOff val="35000"/>
                </a:schemeClr>
              </a:solidFill>
              <a:latin typeface="TitilliumText25L 400 wt"/>
              <a:cs typeface="TitilliumText25L 400 wt"/>
            </a:endParaRPr>
          </a:p>
        </p:txBody>
      </p:sp>
      <p:cxnSp>
        <p:nvCxnSpPr>
          <p:cNvPr id="65" name="直線矢印コネクタ 64"/>
          <p:cNvCxnSpPr>
            <a:stCxn id="32" idx="0"/>
            <a:endCxn id="44" idx="5"/>
          </p:cNvCxnSpPr>
          <p:nvPr/>
        </p:nvCxnSpPr>
        <p:spPr>
          <a:xfrm flipH="1" flipV="1">
            <a:off x="7169349" y="5290217"/>
            <a:ext cx="166500" cy="347512"/>
          </a:xfrm>
          <a:prstGeom prst="straightConnector1">
            <a:avLst/>
          </a:prstGeom>
          <a:ln w="38100" cmpd="sng">
            <a:solidFill>
              <a:schemeClr val="tx1">
                <a:lumMod val="65000"/>
                <a:lumOff val="3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9" name="直線矢印コネクタ 68"/>
          <p:cNvCxnSpPr>
            <a:stCxn id="34" idx="7"/>
            <a:endCxn id="44" idx="4"/>
          </p:cNvCxnSpPr>
          <p:nvPr/>
        </p:nvCxnSpPr>
        <p:spPr>
          <a:xfrm flipV="1">
            <a:off x="6598236" y="5362955"/>
            <a:ext cx="396153" cy="607919"/>
          </a:xfrm>
          <a:prstGeom prst="straightConnector1">
            <a:avLst/>
          </a:prstGeom>
          <a:ln w="38100" cmpd="sng">
            <a:solidFill>
              <a:schemeClr val="tx1">
                <a:lumMod val="65000"/>
                <a:lumOff val="3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3" name="直線矢印コネクタ 72"/>
          <p:cNvCxnSpPr>
            <a:stCxn id="36" idx="7"/>
            <a:endCxn id="44" idx="3"/>
          </p:cNvCxnSpPr>
          <p:nvPr/>
        </p:nvCxnSpPr>
        <p:spPr>
          <a:xfrm flipV="1">
            <a:off x="5720559" y="5290217"/>
            <a:ext cx="1098869" cy="432315"/>
          </a:xfrm>
          <a:prstGeom prst="straightConnector1">
            <a:avLst/>
          </a:prstGeom>
          <a:ln w="38100" cmpd="sng">
            <a:solidFill>
              <a:schemeClr val="tx1">
                <a:lumMod val="65000"/>
                <a:lumOff val="3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76" name="テキスト ボックス 75"/>
          <p:cNvSpPr txBox="1"/>
          <p:nvPr/>
        </p:nvSpPr>
        <p:spPr>
          <a:xfrm>
            <a:off x="1092039" y="4477869"/>
            <a:ext cx="479618" cy="430887"/>
          </a:xfrm>
          <a:prstGeom prst="rect">
            <a:avLst/>
          </a:prstGeom>
          <a:noFill/>
        </p:spPr>
        <p:txBody>
          <a:bodyPr wrap="none" rtlCol="0">
            <a:spAutoFit/>
          </a:bodyPr>
          <a:lstStyle/>
          <a:p>
            <a:r>
              <a:rPr kumimoji="1" lang="en-US" altLang="ja-JP" sz="2200">
                <a:solidFill>
                  <a:srgbClr val="595959"/>
                </a:solidFill>
                <a:latin typeface="TitilliumText25L 400 wt"/>
                <a:cs typeface="TitilliumText25L 400 wt"/>
              </a:rPr>
              <a:t>(a)</a:t>
            </a:r>
            <a:endParaRPr kumimoji="1" lang="ja-JP" altLang="en-US" sz="2200">
              <a:solidFill>
                <a:srgbClr val="595959"/>
              </a:solidFill>
              <a:latin typeface="TitilliumText25L 400 wt"/>
              <a:cs typeface="TitilliumText25L 400 wt"/>
            </a:endParaRPr>
          </a:p>
        </p:txBody>
      </p:sp>
      <p:sp>
        <p:nvSpPr>
          <p:cNvPr id="77" name="テキスト ボックス 76"/>
          <p:cNvSpPr txBox="1"/>
          <p:nvPr/>
        </p:nvSpPr>
        <p:spPr>
          <a:xfrm>
            <a:off x="4678646" y="4477869"/>
            <a:ext cx="492443" cy="430887"/>
          </a:xfrm>
          <a:prstGeom prst="rect">
            <a:avLst/>
          </a:prstGeom>
          <a:noFill/>
        </p:spPr>
        <p:txBody>
          <a:bodyPr wrap="none" rtlCol="0">
            <a:spAutoFit/>
          </a:bodyPr>
          <a:lstStyle/>
          <a:p>
            <a:r>
              <a:rPr kumimoji="1" lang="en-US" altLang="ja-JP" sz="2200">
                <a:solidFill>
                  <a:srgbClr val="595959"/>
                </a:solidFill>
                <a:latin typeface="TitilliumText25L 400 wt"/>
                <a:cs typeface="TitilliumText25L 400 wt"/>
              </a:rPr>
              <a:t>(b)</a:t>
            </a:r>
            <a:endParaRPr kumimoji="1" lang="ja-JP" altLang="en-US" sz="2200">
              <a:solidFill>
                <a:srgbClr val="595959"/>
              </a:solidFill>
              <a:latin typeface="TitilliumText25L 400 wt"/>
              <a:cs typeface="TitilliumText25L 400 wt"/>
            </a:endParaRPr>
          </a:p>
        </p:txBody>
      </p:sp>
    </p:spTree>
    <p:extLst>
      <p:ext uri="{BB962C8B-B14F-4D97-AF65-F5344CB8AC3E}">
        <p14:creationId xmlns:p14="http://schemas.microsoft.com/office/powerpoint/2010/main" val="911080589"/>
      </p:ext>
    </p:extLst>
  </p:cSld>
  <p:clrMapOvr>
    <a:masterClrMapping/>
  </p:clrMapOvr>
  <mc:AlternateContent xmlns:mc="http://schemas.openxmlformats.org/markup-compatibility/2006">
    <mc:Choice xmlns:p14="http://schemas.microsoft.com/office/powerpoint/2010/main" Requires="p14">
      <p:transition spd="slow" p14:dur="2000" advTm="58460"/>
    </mc:Choice>
    <mc:Fallback>
      <p:transition xmlns:p14="http://schemas.microsoft.com/office/powerpoint/2010/main" spd="slow" advTm="58460"/>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thesis">
  <a:themeElements>
    <a:clrScheme name="">
      <a:dk1>
        <a:srgbClr val="000000"/>
      </a:dk1>
      <a:lt1>
        <a:srgbClr val="FFFFFF"/>
      </a:lt1>
      <a:dk2>
        <a:srgbClr val="000066"/>
      </a:dk2>
      <a:lt2>
        <a:srgbClr val="808080"/>
      </a:lt2>
      <a:accent1>
        <a:srgbClr val="6699FF"/>
      </a:accent1>
      <a:accent2>
        <a:srgbClr val="FF00FF"/>
      </a:accent2>
      <a:accent3>
        <a:srgbClr val="FFFFFF"/>
      </a:accent3>
      <a:accent4>
        <a:srgbClr val="000000"/>
      </a:accent4>
      <a:accent5>
        <a:srgbClr val="B8CAFF"/>
      </a:accent5>
      <a:accent6>
        <a:srgbClr val="E700E7"/>
      </a:accent6>
      <a:hlink>
        <a:srgbClr val="CC00FF"/>
      </a:hlink>
      <a:folHlink>
        <a:srgbClr val="9933FF"/>
      </a:folHlink>
    </a:clrScheme>
    <a:fontScheme name="インスピレーション">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ホワイ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ホワイ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ホワイ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ホワイ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ホワイ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ホワイ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ホワイ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
    <a:dk1>
      <a:srgbClr val="000000"/>
    </a:dk1>
    <a:lt1>
      <a:srgbClr val="FFFFFF"/>
    </a:lt1>
    <a:dk2>
      <a:srgbClr val="000066"/>
    </a:dk2>
    <a:lt2>
      <a:srgbClr val="808080"/>
    </a:lt2>
    <a:accent1>
      <a:srgbClr val="6699FF"/>
    </a:accent1>
    <a:accent2>
      <a:srgbClr val="FF00FF"/>
    </a:accent2>
    <a:accent3>
      <a:srgbClr val="FFFFFF"/>
    </a:accent3>
    <a:accent4>
      <a:srgbClr val="000000"/>
    </a:accent4>
    <a:accent5>
      <a:srgbClr val="B8CAFF"/>
    </a:accent5>
    <a:accent6>
      <a:srgbClr val="E700E7"/>
    </a:accent6>
    <a:hlink>
      <a:srgbClr val="CC00FF"/>
    </a:hlink>
    <a:folHlink>
      <a:srgbClr val="9933FF"/>
    </a:folHlink>
  </a:clrScheme>
  <a:fontScheme name="インスピレーション">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
    <a:dk1>
      <a:srgbClr val="000000"/>
    </a:dk1>
    <a:lt1>
      <a:srgbClr val="FFFFFF"/>
    </a:lt1>
    <a:dk2>
      <a:srgbClr val="000066"/>
    </a:dk2>
    <a:lt2>
      <a:srgbClr val="808080"/>
    </a:lt2>
    <a:accent1>
      <a:srgbClr val="6699FF"/>
    </a:accent1>
    <a:accent2>
      <a:srgbClr val="FF00FF"/>
    </a:accent2>
    <a:accent3>
      <a:srgbClr val="FFFFFF"/>
    </a:accent3>
    <a:accent4>
      <a:srgbClr val="000000"/>
    </a:accent4>
    <a:accent5>
      <a:srgbClr val="B8CAFF"/>
    </a:accent5>
    <a:accent6>
      <a:srgbClr val="E700E7"/>
    </a:accent6>
    <a:hlink>
      <a:srgbClr val="CC00FF"/>
    </a:hlink>
    <a:folHlink>
      <a:srgbClr val="9933FF"/>
    </a:folHlink>
  </a:clrScheme>
  <a:fontScheme name="インスピレーション">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
    <a:dk1>
      <a:srgbClr val="000000"/>
    </a:dk1>
    <a:lt1>
      <a:srgbClr val="FFFFFF"/>
    </a:lt1>
    <a:dk2>
      <a:srgbClr val="000066"/>
    </a:dk2>
    <a:lt2>
      <a:srgbClr val="808080"/>
    </a:lt2>
    <a:accent1>
      <a:srgbClr val="6699FF"/>
    </a:accent1>
    <a:accent2>
      <a:srgbClr val="FF00FF"/>
    </a:accent2>
    <a:accent3>
      <a:srgbClr val="FFFFFF"/>
    </a:accent3>
    <a:accent4>
      <a:srgbClr val="000000"/>
    </a:accent4>
    <a:accent5>
      <a:srgbClr val="B8CAFF"/>
    </a:accent5>
    <a:accent6>
      <a:srgbClr val="E700E7"/>
    </a:accent6>
    <a:hlink>
      <a:srgbClr val="CC00FF"/>
    </a:hlink>
    <a:folHlink>
      <a:srgbClr val="9933FF"/>
    </a:folHlink>
  </a:clrScheme>
  <a:fontScheme name="インスピレーション">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thesis.thmx</Template>
  <TotalTime>13476</TotalTime>
  <Words>6306</Words>
  <Application>Microsoft Macintosh PowerPoint</Application>
  <PresentationFormat>画面に合わせる (4:3)</PresentationFormat>
  <Paragraphs>827</Paragraphs>
  <Slides>31</Slides>
  <Notes>31</Notes>
  <HiddenSlides>8</HiddenSlides>
  <MMClips>0</MMClips>
  <ScaleCrop>false</ScaleCrop>
  <HeadingPairs>
    <vt:vector size="4" baseType="variant">
      <vt:variant>
        <vt:lpstr>テーマ</vt:lpstr>
      </vt:variant>
      <vt:variant>
        <vt:i4>1</vt:i4>
      </vt:variant>
      <vt:variant>
        <vt:lpstr>スライド タイトル</vt:lpstr>
      </vt:variant>
      <vt:variant>
        <vt:i4>31</vt:i4>
      </vt:variant>
    </vt:vector>
  </HeadingPairs>
  <TitlesOfParts>
    <vt:vector size="32" baseType="lpstr">
      <vt:lpstr>thesis</vt:lpstr>
      <vt:lpstr>PowerPoint プレゼンテーション</vt:lpstr>
      <vt:lpstr>研究の背景</vt:lpstr>
      <vt:lpstr>研究の背景</vt:lpstr>
      <vt:lpstr>研究の目的</vt:lpstr>
      <vt:lpstr>研究の目的</vt:lpstr>
      <vt:lpstr>応用例</vt:lpstr>
      <vt:lpstr>関連研究</vt:lpstr>
      <vt:lpstr>Twitterユーザの対象限定性</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予備実験</vt:lpstr>
      <vt:lpstr>予備実験</vt:lpstr>
      <vt:lpstr>今後の課題</vt:lpstr>
      <vt:lpstr>研究の目的</vt:lpstr>
      <vt:lpstr>対象範囲が限定的になる要因</vt:lpstr>
      <vt:lpstr>予備実験</vt:lpstr>
      <vt:lpstr>予備実験</vt:lpstr>
      <vt:lpstr>予備実験</vt:lpstr>
      <vt:lpstr>予備実験</vt:lpstr>
      <vt:lpstr>予備実験</vt:lpstr>
      <vt:lpstr>予備実験</vt:lpstr>
    </vt:vector>
  </TitlesOfParts>
  <Company>京都大学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価値の時間依存性に基づく</dc:title>
  <dc:creator>竹村 光</dc:creator>
  <cp:lastModifiedBy>竹村 光</cp:lastModifiedBy>
  <cp:revision>961</cp:revision>
  <cp:lastPrinted>2013-09-20T08:16:35Z</cp:lastPrinted>
  <dcterms:created xsi:type="dcterms:W3CDTF">2012-04-12T12:52:14Z</dcterms:created>
  <dcterms:modified xsi:type="dcterms:W3CDTF">2013-09-24T05:08:58Z</dcterms:modified>
</cp:coreProperties>
</file>